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První přednáška </a:t>
            </a:r>
            <a:br>
              <a:rPr lang="cs-CZ" dirty="0" smtClean="0"/>
            </a:br>
            <a:r>
              <a:rPr lang="cs-CZ" dirty="0" smtClean="0"/>
              <a:t>16. 2. 2022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Alena Pumprlová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07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3168"/>
          </a:xfrm>
        </p:spPr>
        <p:txBody>
          <a:bodyPr/>
          <a:lstStyle/>
          <a:p>
            <a:r>
              <a:rPr lang="cs-CZ" dirty="0" smtClean="0"/>
              <a:t>Platnost a účinnost právních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3081"/>
            <a:ext cx="8596668" cy="4258282"/>
          </a:xfrm>
        </p:spPr>
        <p:txBody>
          <a:bodyPr/>
          <a:lstStyle/>
          <a:p>
            <a:r>
              <a:rPr lang="cs-CZ" dirty="0" smtClean="0"/>
              <a:t>Platnost</a:t>
            </a:r>
          </a:p>
          <a:p>
            <a:r>
              <a:rPr lang="cs-CZ" dirty="0" err="1" smtClean="0"/>
              <a:t>Legisvakanční</a:t>
            </a:r>
            <a:r>
              <a:rPr lang="cs-CZ" dirty="0" smtClean="0"/>
              <a:t> lhůta</a:t>
            </a:r>
          </a:p>
          <a:p>
            <a:r>
              <a:rPr lang="cs-CZ" dirty="0" smtClean="0"/>
              <a:t>Účinnost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531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Organizační pokyny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</a:t>
            </a:r>
          </a:p>
          <a:p>
            <a:r>
              <a:rPr lang="cs-CZ" dirty="0" smtClean="0"/>
              <a:t>Semináře</a:t>
            </a:r>
          </a:p>
          <a:p>
            <a:r>
              <a:rPr lang="cs-CZ" dirty="0" smtClean="0"/>
              <a:t>Absence</a:t>
            </a:r>
          </a:p>
          <a:p>
            <a:r>
              <a:rPr lang="cs-CZ" dirty="0" smtClean="0"/>
              <a:t>Průběžný test</a:t>
            </a:r>
          </a:p>
          <a:p>
            <a:r>
              <a:rPr lang="cs-CZ" dirty="0" smtClean="0"/>
              <a:t>zkouška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81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Právo jako pravidlo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definovat právo je poměrně komplikované -  lze jej definovat a nahlížet na něj z mnoha hledisek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normativní – specifický systém pravidel regulujících chování </a:t>
            </a:r>
            <a:r>
              <a:rPr lang="cs-CZ" dirty="0" smtClean="0"/>
              <a:t>lidí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sociální </a:t>
            </a:r>
            <a:r>
              <a:rPr lang="cs-CZ" dirty="0"/>
              <a:t>– systém společenských vztahů, který určuje obsah pravidel a je současně výsledkem právní </a:t>
            </a:r>
            <a:r>
              <a:rPr lang="cs-CZ" dirty="0" smtClean="0"/>
              <a:t>regulace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axiologické </a:t>
            </a:r>
            <a:r>
              <a:rPr lang="cs-CZ" dirty="0"/>
              <a:t>– systém </a:t>
            </a:r>
            <a:r>
              <a:rPr lang="cs-CZ" dirty="0" smtClean="0"/>
              <a:t>hodnot</a:t>
            </a:r>
            <a:endParaRPr lang="cs-CZ" dirty="0"/>
          </a:p>
          <a:p>
            <a:pPr lvl="0"/>
            <a:r>
              <a:rPr lang="cs-CZ" dirty="0" smtClean="0"/>
              <a:t>Výchozí definice práva z hlediska normativního jako uspořádaného systému právních norem</a:t>
            </a:r>
          </a:p>
          <a:p>
            <a:pPr lvl="0"/>
            <a:r>
              <a:rPr lang="cs-CZ" dirty="0" smtClean="0"/>
              <a:t>Pojem práva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Objektivní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Subjektivní </a:t>
            </a:r>
            <a:endParaRPr lang="cs-CZ" dirty="0" smtClean="0"/>
          </a:p>
          <a:p>
            <a:pPr lvl="0"/>
            <a:r>
              <a:rPr lang="cs-CZ" dirty="0" smtClean="0"/>
              <a:t>Právo pozitivní a přirozené</a:t>
            </a:r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0013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160"/>
          </a:xfrm>
        </p:spPr>
        <p:txBody>
          <a:bodyPr/>
          <a:lstStyle/>
          <a:p>
            <a:r>
              <a:rPr lang="cs-CZ" dirty="0" smtClean="0"/>
              <a:t>Právní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08761"/>
            <a:ext cx="8596668" cy="4532602"/>
          </a:xfrm>
        </p:spPr>
        <p:txBody>
          <a:bodyPr>
            <a:normAutofit/>
          </a:bodyPr>
          <a:lstStyle/>
          <a:p>
            <a:r>
              <a:rPr lang="cs-CZ" dirty="0" smtClean="0"/>
              <a:t>Základní znaky právní normy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Závaznost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Forma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Obecnost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vynutitelnost</a:t>
            </a:r>
          </a:p>
          <a:p>
            <a:r>
              <a:rPr lang="cs-CZ" dirty="0" smtClean="0"/>
              <a:t>Způsoby regulace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Příkaz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Zákaz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dovolení</a:t>
            </a:r>
          </a:p>
          <a:p>
            <a:r>
              <a:rPr lang="cs-CZ" dirty="0" smtClean="0"/>
              <a:t>Struktura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Hypotéza – dispozice – sankce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Hypotéza – dispozice, non dispozice - sankce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0344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44296"/>
          </a:xfrm>
        </p:spPr>
        <p:txBody>
          <a:bodyPr/>
          <a:lstStyle/>
          <a:p>
            <a:r>
              <a:rPr lang="cs-CZ" dirty="0" smtClean="0"/>
              <a:t>Právní normy -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83081"/>
            <a:ext cx="8596668" cy="4258282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dle právní síly (na národní úrovni)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Ústavní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Zákonné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Podzákonné </a:t>
            </a:r>
            <a:endParaRPr lang="cs-CZ" dirty="0"/>
          </a:p>
          <a:p>
            <a:pPr lvl="0"/>
            <a:r>
              <a:rPr lang="cs-CZ" dirty="0" smtClean="0"/>
              <a:t>dle </a:t>
            </a:r>
            <a:r>
              <a:rPr lang="cs-CZ" dirty="0"/>
              <a:t>účelu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hmotněprávní a </a:t>
            </a:r>
            <a:r>
              <a:rPr lang="cs-CZ" dirty="0" err="1"/>
              <a:t>procesněprávní</a:t>
            </a:r>
            <a:endParaRPr lang="cs-CZ" dirty="0"/>
          </a:p>
          <a:p>
            <a:pPr lvl="0"/>
            <a:r>
              <a:rPr lang="cs-CZ" dirty="0"/>
              <a:t>dle přípustnosti úpravy regulace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kogentní (nepřipouští změnu) a dispozitivní (připouští odchýlení)</a:t>
            </a:r>
          </a:p>
          <a:p>
            <a:pPr lvl="0"/>
            <a:r>
              <a:rPr lang="cs-CZ" dirty="0"/>
              <a:t>dle metody regulace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soukromoprávní a veřejnoprávní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271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98576"/>
          </a:xfrm>
        </p:spPr>
        <p:txBody>
          <a:bodyPr/>
          <a:lstStyle/>
          <a:p>
            <a:r>
              <a:rPr lang="cs-CZ" dirty="0" smtClean="0"/>
              <a:t>Prameny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9617"/>
            <a:ext cx="8596668" cy="454174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materiální (důvody právní regulace</a:t>
            </a:r>
            <a:r>
              <a:rPr lang="cs-CZ" dirty="0" smtClean="0"/>
              <a:t>) </a:t>
            </a:r>
          </a:p>
          <a:p>
            <a:r>
              <a:rPr lang="cs-CZ" dirty="0" smtClean="0"/>
              <a:t>prameny </a:t>
            </a:r>
            <a:r>
              <a:rPr lang="cs-CZ" dirty="0"/>
              <a:t>formální (např. </a:t>
            </a:r>
            <a:r>
              <a:rPr lang="cs-CZ" dirty="0" smtClean="0"/>
              <a:t>právní předpis) </a:t>
            </a:r>
          </a:p>
          <a:p>
            <a:r>
              <a:rPr lang="cs-CZ" dirty="0" smtClean="0"/>
              <a:t>prameny </a:t>
            </a:r>
            <a:r>
              <a:rPr lang="cs-CZ" dirty="0"/>
              <a:t>gnozeologické (prameny poznání práva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Formální prameny: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právní předpisy – obecně závazné normativní právní akty – typické pro kontinentální právní </a:t>
            </a:r>
            <a:r>
              <a:rPr lang="cs-CZ" dirty="0" smtClean="0"/>
              <a:t>systém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soudní </a:t>
            </a:r>
            <a:r>
              <a:rPr lang="cs-CZ" dirty="0"/>
              <a:t>precedenty – tzv. judikatura – první rozhodnutí soudu v takové věci, která do doby rozhodnutí nebyla jednoznačně regulována – má dvě části, ratio </a:t>
            </a:r>
            <a:r>
              <a:rPr lang="cs-CZ" dirty="0" err="1"/>
              <a:t>decidendi</a:t>
            </a:r>
            <a:r>
              <a:rPr lang="cs-CZ" dirty="0"/>
              <a:t> (normativní věta použitelná i pro další obdobné případy) a </a:t>
            </a:r>
            <a:r>
              <a:rPr lang="cs-CZ" dirty="0" err="1"/>
              <a:t>obiter</a:t>
            </a:r>
            <a:r>
              <a:rPr lang="cs-CZ" dirty="0"/>
              <a:t> </a:t>
            </a:r>
            <a:r>
              <a:rPr lang="cs-CZ" dirty="0" err="1"/>
              <a:t>dictum</a:t>
            </a:r>
            <a:r>
              <a:rPr lang="cs-CZ" dirty="0"/>
              <a:t> (zbývající část bez obecně závazného právního významu) – typické pro anglosaský </a:t>
            </a:r>
            <a:r>
              <a:rPr lang="cs-CZ" dirty="0" smtClean="0"/>
              <a:t>systém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normativní </a:t>
            </a:r>
            <a:r>
              <a:rPr lang="cs-CZ" dirty="0"/>
              <a:t>smlouvy – smlouvy, které obsahují obecně závazná pravidla chování - typické pro mezinárodní </a:t>
            </a:r>
            <a:r>
              <a:rPr lang="cs-CZ" dirty="0" smtClean="0"/>
              <a:t>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právní </a:t>
            </a:r>
            <a:r>
              <a:rPr lang="cs-CZ" dirty="0"/>
              <a:t>obyčeje – zvyklosti – nejstarší pramen práva, v </a:t>
            </a:r>
            <a:r>
              <a:rPr lang="cs-CZ" dirty="0" smtClean="0"/>
              <a:t>našem právním </a:t>
            </a:r>
            <a:r>
              <a:rPr lang="cs-CZ" dirty="0"/>
              <a:t>systému není uznáván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94828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288"/>
          </a:xfrm>
        </p:spPr>
        <p:txBody>
          <a:bodyPr/>
          <a:lstStyle/>
          <a:p>
            <a:r>
              <a:rPr lang="cs-CZ" dirty="0" smtClean="0"/>
              <a:t>Systém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90473"/>
            <a:ext cx="8596668" cy="4550890"/>
          </a:xfrm>
        </p:spPr>
        <p:txBody>
          <a:bodyPr/>
          <a:lstStyle/>
          <a:p>
            <a:r>
              <a:rPr lang="cs-CZ" dirty="0" smtClean="0"/>
              <a:t>Norma</a:t>
            </a:r>
          </a:p>
          <a:p>
            <a:r>
              <a:rPr lang="cs-CZ" dirty="0" smtClean="0"/>
              <a:t>Institut</a:t>
            </a:r>
          </a:p>
          <a:p>
            <a:r>
              <a:rPr lang="cs-CZ" dirty="0" smtClean="0"/>
              <a:t>Odvětví</a:t>
            </a:r>
          </a:p>
          <a:p>
            <a:r>
              <a:rPr lang="cs-CZ" dirty="0" smtClean="0"/>
              <a:t>Jednotící faktor – principy a zásady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Soukromé a veřejné 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rozdělení dle teorie subordinační – v soukromém právu jsou si subjekty rovny, vystupují v rovném postavení, ve veřejném nikoliv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rozdělení dle teorie organické – ve veřejném právu je vždy jedním ze subjektů orgán veřejné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7301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16864"/>
          </a:xfrm>
        </p:spPr>
        <p:txBody>
          <a:bodyPr/>
          <a:lstStyle/>
          <a:p>
            <a:r>
              <a:rPr lang="cs-CZ" dirty="0" smtClean="0"/>
              <a:t>Systém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527047"/>
            <a:ext cx="8596668" cy="451431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Právo </a:t>
            </a:r>
            <a:r>
              <a:rPr lang="cs-CZ" dirty="0"/>
              <a:t>hmotné (směřující bezprostředně k naplnění smyslu právní úpravy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Právo procesní </a:t>
            </a:r>
            <a:r>
              <a:rPr lang="cs-CZ" dirty="0"/>
              <a:t>(upravuje postup orgánů veřejné moci při uplatňování práva hmotného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Právní odvětví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trestní </a:t>
            </a:r>
            <a:r>
              <a:rPr lang="cs-CZ" dirty="0"/>
              <a:t>právo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občanské </a:t>
            </a:r>
            <a:r>
              <a:rPr lang="cs-CZ" dirty="0"/>
              <a:t>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správní </a:t>
            </a:r>
            <a:r>
              <a:rPr lang="cs-CZ" dirty="0"/>
              <a:t>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obchodní </a:t>
            </a:r>
            <a:r>
              <a:rPr lang="cs-CZ" dirty="0"/>
              <a:t>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ústavní </a:t>
            </a:r>
            <a:r>
              <a:rPr lang="cs-CZ" dirty="0"/>
              <a:t>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pracovní </a:t>
            </a:r>
            <a:r>
              <a:rPr lang="cs-CZ" dirty="0"/>
              <a:t>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finanční </a:t>
            </a:r>
            <a:r>
              <a:rPr lang="cs-CZ" dirty="0"/>
              <a:t>právo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právo </a:t>
            </a:r>
            <a:r>
              <a:rPr lang="cs-CZ" dirty="0"/>
              <a:t>sociálního zabezpečení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občanské </a:t>
            </a:r>
            <a:r>
              <a:rPr lang="cs-CZ" dirty="0"/>
              <a:t>právo procesní</a:t>
            </a:r>
          </a:p>
        </p:txBody>
      </p:sp>
    </p:spTree>
    <p:extLst>
      <p:ext uri="{BB962C8B-B14F-4D97-AF65-F5344CB8AC3E}">
        <p14:creationId xmlns:p14="http://schemas.microsoft.com/office/powerpoint/2010/main" val="2592509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3440"/>
          </a:xfrm>
        </p:spPr>
        <p:txBody>
          <a:bodyPr/>
          <a:lstStyle/>
          <a:p>
            <a:r>
              <a:rPr lang="cs-CZ" dirty="0" smtClean="0"/>
              <a:t>Systém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00201"/>
            <a:ext cx="8596668" cy="4441162"/>
          </a:xfrm>
        </p:spPr>
        <p:txBody>
          <a:bodyPr/>
          <a:lstStyle/>
          <a:p>
            <a:r>
              <a:rPr lang="cs-CZ" dirty="0" smtClean="0"/>
              <a:t>Principy a zásady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in </a:t>
            </a:r>
            <a:r>
              <a:rPr lang="cs-CZ" dirty="0" err="1"/>
              <a:t>dubio</a:t>
            </a:r>
            <a:r>
              <a:rPr lang="cs-CZ" dirty="0"/>
              <a:t> pro </a:t>
            </a:r>
            <a:r>
              <a:rPr lang="cs-CZ" dirty="0" err="1"/>
              <a:t>reo</a:t>
            </a:r>
            <a:r>
              <a:rPr lang="cs-CZ" dirty="0"/>
              <a:t> (v pochybnostech ve prospěch obžalovaného)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err="1"/>
              <a:t>pacta</a:t>
            </a:r>
            <a:r>
              <a:rPr lang="cs-CZ" dirty="0"/>
              <a:t> </a:t>
            </a:r>
            <a:r>
              <a:rPr lang="cs-CZ" dirty="0" err="1"/>
              <a:t>sunt</a:t>
            </a:r>
            <a:r>
              <a:rPr lang="cs-CZ" dirty="0"/>
              <a:t> </a:t>
            </a:r>
            <a:r>
              <a:rPr lang="cs-CZ" dirty="0" err="1"/>
              <a:t>servanda</a:t>
            </a:r>
            <a:r>
              <a:rPr lang="cs-CZ" dirty="0"/>
              <a:t> (smlouvy se mají dodržovat)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ne bis in idem (ne dvakrát o tomtéž)</a:t>
            </a:r>
          </a:p>
          <a:p>
            <a:endParaRPr lang="cs-CZ" dirty="0" smtClean="0"/>
          </a:p>
          <a:p>
            <a:r>
              <a:rPr lang="cs-CZ" dirty="0" smtClean="0"/>
              <a:t>Kolizní/derogační pravidla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norma </a:t>
            </a:r>
            <a:r>
              <a:rPr lang="cs-CZ" dirty="0"/>
              <a:t>vyšší právní síly má přednost před normou nižší právní síly (Lex superior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legi</a:t>
            </a:r>
            <a:r>
              <a:rPr lang="cs-CZ" dirty="0"/>
              <a:t> </a:t>
            </a:r>
            <a:r>
              <a:rPr lang="cs-CZ" dirty="0" err="1"/>
              <a:t>inferiori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speciální </a:t>
            </a:r>
            <a:r>
              <a:rPr lang="cs-CZ" dirty="0"/>
              <a:t>právní norma má přednost před normou obecnou (Lex </a:t>
            </a:r>
            <a:r>
              <a:rPr lang="cs-CZ" dirty="0" err="1"/>
              <a:t>specialis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legi</a:t>
            </a:r>
            <a:r>
              <a:rPr lang="cs-CZ" dirty="0"/>
              <a:t> </a:t>
            </a:r>
            <a:r>
              <a:rPr lang="cs-CZ" dirty="0" err="1"/>
              <a:t>generali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pozdější </a:t>
            </a:r>
            <a:r>
              <a:rPr lang="cs-CZ" dirty="0"/>
              <a:t>norma má přednost před dříve účinnou normou (Lex </a:t>
            </a:r>
            <a:r>
              <a:rPr lang="cs-CZ" dirty="0" err="1"/>
              <a:t>specialis</a:t>
            </a:r>
            <a:r>
              <a:rPr lang="cs-CZ" dirty="0"/>
              <a:t> </a:t>
            </a:r>
            <a:r>
              <a:rPr lang="cs-CZ" dirty="0" err="1"/>
              <a:t>derogat</a:t>
            </a:r>
            <a:r>
              <a:rPr lang="cs-CZ" dirty="0"/>
              <a:t> </a:t>
            </a:r>
            <a:r>
              <a:rPr lang="cs-CZ" dirty="0" err="1"/>
              <a:t>legi</a:t>
            </a:r>
            <a:r>
              <a:rPr lang="cs-CZ" dirty="0"/>
              <a:t> </a:t>
            </a:r>
            <a:r>
              <a:rPr lang="cs-CZ" dirty="0" err="1"/>
              <a:t>generali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85725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354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276</Words>
  <Application>Microsoft Office PowerPoint</Application>
  <PresentationFormat>Širokoúhlá obrazovka</PresentationFormat>
  <Paragraphs>89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Wingdings 3</vt:lpstr>
      <vt:lpstr>Faseta</vt:lpstr>
      <vt:lpstr>První přednáška  16. 2. 2022</vt:lpstr>
      <vt:lpstr>Organizační pokyny</vt:lpstr>
      <vt:lpstr>Právo jako pravidlo chování</vt:lpstr>
      <vt:lpstr>Právní normy</vt:lpstr>
      <vt:lpstr>Právní normy - dělení</vt:lpstr>
      <vt:lpstr>Prameny práva</vt:lpstr>
      <vt:lpstr>Systém práva</vt:lpstr>
      <vt:lpstr>Systém práva</vt:lpstr>
      <vt:lpstr>Systém práva</vt:lpstr>
      <vt:lpstr>Platnost a účinnost právních norem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2022-02-22T21:45:59Z</dcterms:created>
  <dcterms:modified xsi:type="dcterms:W3CDTF">2022-02-22T21:46:06Z</dcterms:modified>
</cp:coreProperties>
</file>