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Sedmá</a:t>
            </a:r>
            <a:r>
              <a:rPr lang="cs-CZ" dirty="0" smtClean="0"/>
              <a:t>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 smtClean="0"/>
              <a:t>6</a:t>
            </a:r>
            <a:r>
              <a:rPr lang="cs-CZ" dirty="0" smtClean="0"/>
              <a:t>. </a:t>
            </a:r>
            <a:r>
              <a:rPr lang="cs-CZ" dirty="0" smtClean="0"/>
              <a:t>4. </a:t>
            </a:r>
            <a:r>
              <a:rPr lang="cs-CZ" dirty="0" smtClean="0"/>
              <a:t>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304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5065"/>
            <a:ext cx="8596668" cy="4386298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Výkon živnosti v provozovně (automat, mobilní provozovna)</a:t>
            </a:r>
          </a:p>
          <a:p>
            <a:pPr lvl="0"/>
            <a:r>
              <a:rPr lang="cs-CZ" dirty="0" smtClean="0"/>
              <a:t>Podnikatel může mít více provozoven</a:t>
            </a:r>
          </a:p>
          <a:p>
            <a:pPr lvl="0"/>
            <a:r>
              <a:rPr lang="cs-CZ" dirty="0" smtClean="0"/>
              <a:t>Zahájení i ukončení provozování živnosti v provozovně je třeba předem ohlásit úřadu</a:t>
            </a:r>
            <a:endParaRPr lang="cs-CZ" dirty="0"/>
          </a:p>
          <a:p>
            <a:pPr lvl="0"/>
            <a:r>
              <a:rPr lang="cs-CZ" dirty="0" smtClean="0"/>
              <a:t>Provozovna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Způsobilost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Osoba odpovědná za činnost provozovny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Viditelné označení zvenčí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Další údaje – prodej zboží nebo poskytování služeb spotřebitelům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038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305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6259"/>
            <a:ext cx="8596668" cy="4325104"/>
          </a:xfrm>
        </p:spPr>
        <p:txBody>
          <a:bodyPr/>
          <a:lstStyle/>
          <a:p>
            <a:r>
              <a:rPr lang="cs-CZ" dirty="0" smtClean="0"/>
              <a:t>Zánik živnosti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smrtí/zánikem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výmazem zahraniční osoby povinně zapsané v obchodním rejstříku nebo jejího předmětu podnikání z obchodního rejstříku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uplynutím doby, pokud bylo oprávnění uděleno na dobu určitou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rozhodnutím o zrušení (i na žádost</a:t>
            </a:r>
            <a:r>
              <a:rPr lang="cs-CZ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stanoví-li tak právní předpis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221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30327"/>
            <a:ext cx="8596668" cy="4311036"/>
          </a:xfrm>
        </p:spPr>
        <p:txBody>
          <a:bodyPr/>
          <a:lstStyle/>
          <a:p>
            <a:r>
              <a:rPr lang="cs-CZ" dirty="0" smtClean="0"/>
              <a:t>Živnostenský rejstřík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Registr osob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Evidence údajů o osobách, živnostech, odpovědných zástupcích, provozovnách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Veřejný – v zákonem stanoveném rozsahu neveřejný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Poskytování výpisů </a:t>
            </a:r>
            <a:r>
              <a:rPr lang="cs-CZ" smtClean="0"/>
              <a:t>a potvrzení na žádost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57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871728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/>
          </a:bodyPr>
          <a:lstStyle/>
          <a:p>
            <a:r>
              <a:rPr lang="cs-CZ" dirty="0"/>
              <a:t>definice podnikatele podle § 420 odst. 1 </a:t>
            </a:r>
            <a:r>
              <a:rPr lang="cs-CZ" dirty="0" smtClean="0"/>
              <a:t>občanského zákoníku </a:t>
            </a:r>
            <a:r>
              <a:rPr lang="cs-CZ" dirty="0"/>
              <a:t>- </a:t>
            </a:r>
            <a:r>
              <a:rPr lang="cs-CZ" i="1" dirty="0"/>
              <a:t>Kdo samostatně vykonává na vlastní účet a odpovědnost výdělečnou činnost živnostenským nebo obdobným způsobem se záměrem činit tak soustavně za účelem dosažení zisku, je považován se zřetelem k této činnosti za podnikatele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r>
              <a:rPr lang="cs-CZ" dirty="0" smtClean="0"/>
              <a:t>Zákon č. </a:t>
            </a:r>
            <a:r>
              <a:rPr lang="cs-CZ" dirty="0"/>
              <a:t>455/1991 Sb., o živnostenském podnikání, ve znění pozdějších předpisů</a:t>
            </a:r>
            <a:endParaRPr lang="cs-CZ" dirty="0" smtClean="0"/>
          </a:p>
          <a:p>
            <a:r>
              <a:rPr lang="cs-CZ" dirty="0" smtClean="0"/>
              <a:t>§ 2 – definuje živnost, resp. Živnostenské podnikání - </a:t>
            </a:r>
            <a:r>
              <a:rPr lang="cs-CZ" i="1" dirty="0"/>
              <a:t>Živností je soustavná činnost provozovaná samostatně, vlastním jménem, na vlastní odpovědnost, za účelem dosažení zisku a za podmínek stanovených tímto zákonem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Je tedy živností každé podnikání?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§ 3 – vymezení, co živností není</a:t>
            </a:r>
          </a:p>
          <a:p>
            <a:pPr lvl="0"/>
            <a:r>
              <a:rPr lang="cs-CZ" dirty="0" smtClean="0"/>
              <a:t>Výkon těchto činností upraven jinými předpisy</a:t>
            </a:r>
          </a:p>
          <a:p>
            <a:pPr lvl="0"/>
            <a:r>
              <a:rPr lang="cs-CZ" dirty="0" smtClean="0"/>
              <a:t>Živností není např.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činnost </a:t>
            </a:r>
            <a:r>
              <a:rPr lang="cs-CZ" dirty="0"/>
              <a:t>lékařů a farmaceutů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výkon </a:t>
            </a:r>
            <a:r>
              <a:rPr lang="cs-CZ" dirty="0"/>
              <a:t>advokacie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činnost </a:t>
            </a:r>
            <a:r>
              <a:rPr lang="cs-CZ" dirty="0"/>
              <a:t>bank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provoz </a:t>
            </a:r>
            <a:r>
              <a:rPr lang="cs-CZ" dirty="0"/>
              <a:t>hazardních her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hornická </a:t>
            </a:r>
            <a:r>
              <a:rPr lang="cs-CZ" dirty="0"/>
              <a:t>činnost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zemědělství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Všeobecné podmínky provozování živnosti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Plná svéprávnost – možnost nahrazení - přivolení soudu a souhlasu zákonného zástupce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Bezúhonnost – negativní vymezení - </a:t>
            </a:r>
            <a:r>
              <a:rPr lang="cs-CZ" dirty="0"/>
              <a:t>bezúhonnou se </a:t>
            </a:r>
            <a:r>
              <a:rPr lang="cs-CZ" dirty="0" smtClean="0"/>
              <a:t>nepovažuje </a:t>
            </a:r>
            <a:r>
              <a:rPr lang="cs-CZ" dirty="0"/>
              <a:t>osoba, která byla pravomocně odsouzena pro trestný čin spáchaný úmyslně, jestliže byl tento trestný čin spáchán v souvislosti s podnikáním, anebo s předmětem podnikání, o který žádá nebo který ohlašuje, pokud se na ni nehledí, jako by nebyla odsouzena – prokazuje se výpisem z </a:t>
            </a:r>
            <a:r>
              <a:rPr lang="cs-CZ" dirty="0" smtClean="0"/>
              <a:t>RT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Zvláštní podmínky provozování živnosti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Požadavky kladené na provoz živnosti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Odborná nebo jiná způsobilost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rmAutofit/>
          </a:bodyPr>
          <a:lstStyle/>
          <a:p>
            <a:r>
              <a:rPr lang="cs-CZ" dirty="0" smtClean="0"/>
              <a:t>Překážky provozování živnosti</a:t>
            </a:r>
          </a:p>
          <a:p>
            <a:r>
              <a:rPr lang="cs-CZ" dirty="0" smtClean="0"/>
              <a:t>Živnost nemůže provozovat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osoba, na kterou by prohlášen konkurs, a to od doby, kdy došlo k prodeji závodu nebo k ukončení provozování závodu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osoba, vůči které bylo zahájeno insolvenční řízení, případně prohlášen konkurs a toto insolvenční řízení bylo zamítnuto či konkurs byl zrušen z důvodu nedostatečného majetku dlužníka – po dobu 3 let od právní moci </a:t>
            </a:r>
            <a:r>
              <a:rPr lang="cs-CZ" dirty="0" smtClean="0"/>
              <a:t>rozhodnutí</a:t>
            </a:r>
            <a:r>
              <a:rPr lang="cs-CZ" dirty="0" smtClean="0"/>
              <a:t>,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osoba, které byl uložen trest zákazu činnosti, pokud do této činnosti obsahově patří konkrétní živnost, a to po dobu trvání zákazu činnosti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osoba, které bylo v předchozích třech letech zrušeno živnostenské oprávnění z důvodu závažného porušení povinností</a:t>
            </a:r>
            <a:r>
              <a:rPr lang="cs-CZ" dirty="0" smtClean="0"/>
              <a:t>,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u některých speciálně určených živností (např. poskytování služeb spojených s virtuálním aktivem)nesmí živnost provozovat právnická osoba, jejíž skutečný majitel nebo fyzická osoba v postavení člena statutárního orgánu není </a:t>
            </a:r>
            <a:r>
              <a:rPr lang="cs-CZ" dirty="0" smtClean="0"/>
              <a:t>bezúhonná.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Provozování živnosti na základě živnostenského oprávnění</a:t>
            </a:r>
            <a:endParaRPr lang="cs-CZ" dirty="0" smtClean="0"/>
          </a:p>
          <a:p>
            <a:r>
              <a:rPr lang="cs-CZ" dirty="0" smtClean="0"/>
              <a:t>Živnosti ohlašovací a koncesované</a:t>
            </a:r>
          </a:p>
          <a:p>
            <a:r>
              <a:rPr lang="cs-CZ" dirty="0" smtClean="0"/>
              <a:t>Živnosti ohlašovací </a:t>
            </a:r>
            <a:r>
              <a:rPr lang="cs-CZ" dirty="0"/>
              <a:t>mohou být při splnění předepsaných podmínek provozovány na základě ohlášení, živnostenské oprávnění vzniká dnem ohlášení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Řemeslné </a:t>
            </a:r>
            <a:endParaRPr lang="cs-CZ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Vyžadovaná kvalifikace - § 21 zákona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říklad: </a:t>
            </a:r>
            <a:r>
              <a:rPr lang="cs-CZ" dirty="0"/>
              <a:t>řeznictví a uzenářství, pekařství a cukrářství, zednictví, truhlářství – příloha č. </a:t>
            </a:r>
            <a:r>
              <a:rPr lang="cs-CZ" dirty="0" smtClean="0"/>
              <a:t>1 zákona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Vázané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Vyžadovaná kvalifikace – dle přílohy č. 2 zákona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Příklad: </a:t>
            </a:r>
            <a:r>
              <a:rPr lang="cs-CZ" dirty="0"/>
              <a:t>oční optika, realitní zprostředkování, provozování autoškoly – příloha č. </a:t>
            </a:r>
            <a:r>
              <a:rPr lang="cs-CZ" dirty="0" smtClean="0"/>
              <a:t>2 zákona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Volné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Není vyžadována zvláštní kvalifikace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Příklad: </a:t>
            </a:r>
            <a:r>
              <a:rPr lang="cs-CZ" dirty="0"/>
              <a:t>reklamní činnost, ubytovací činnost, velkoobchod a maloobchod – příloha č. 4 </a:t>
            </a:r>
            <a:r>
              <a:rPr lang="cs-CZ" dirty="0" smtClean="0"/>
              <a:t>zákona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r>
              <a:rPr lang="cs-CZ" dirty="0" smtClean="0"/>
              <a:t>Živnosti koncesované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živnostenské oprávnění vzniká právní mocí rozhodnutí o udělení koncese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odborná způsobilost je u těchto živností upravena zvláštními právními </a:t>
            </a:r>
            <a:r>
              <a:rPr lang="cs-CZ" dirty="0" smtClean="0"/>
              <a:t>předpisy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říklad</a:t>
            </a:r>
            <a:r>
              <a:rPr lang="cs-CZ" dirty="0"/>
              <a:t>: výroba lihovin, výroba a prodej zbraní a střeliva - příloha č. 3 </a:t>
            </a:r>
            <a:r>
              <a:rPr lang="cs-CZ" dirty="0" smtClean="0"/>
              <a:t>zákona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 smtClean="0"/>
              <a:t>Ohlášení – připojení řady podkladů</a:t>
            </a:r>
          </a:p>
          <a:p>
            <a:r>
              <a:rPr lang="cs-CZ" dirty="0" smtClean="0"/>
              <a:t>Splní-li ohlašovatel </a:t>
            </a:r>
            <a:r>
              <a:rPr lang="cs-CZ" dirty="0"/>
              <a:t>všechny požadavky dle zákona, živnostenský úřad provede do 5 pracovních dnů zápis do rejstříku a ohlašovateli vydá výpis</a:t>
            </a:r>
            <a:r>
              <a:rPr lang="cs-CZ" dirty="0" smtClean="0"/>
              <a:t> </a:t>
            </a:r>
          </a:p>
          <a:p>
            <a:r>
              <a:rPr lang="cs-CZ" dirty="0" smtClean="0"/>
              <a:t>V opačném případě vyzve živnostenský úřad ohlašovatele k odstranění závad a stanoví lhůtu</a:t>
            </a:r>
          </a:p>
          <a:p>
            <a:r>
              <a:rPr lang="cs-CZ" dirty="0" smtClean="0"/>
              <a:t>Nedojde-li k odstranění, zahájí úřad řízení a rozhodne, že živnostenské oprávnění nevzniklo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smtClean="0"/>
              <a:t>V případě koncesí je třeba podat žádost (zahájení řízení)</a:t>
            </a:r>
          </a:p>
          <a:p>
            <a:r>
              <a:rPr lang="cs-CZ" dirty="0" smtClean="0"/>
              <a:t>Zápis do rejstříku provádí živnostenský úřad do 5 pracovních dnů od právní moci rozhodnutí o udělení koncese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Podnikatel nemusí splňovat všechny podmínky provozování živnosti sám</a:t>
            </a:r>
          </a:p>
          <a:p>
            <a:pPr lvl="0"/>
            <a:r>
              <a:rPr lang="cs-CZ" dirty="0" smtClean="0"/>
              <a:t>Odpovědný zástupce</a:t>
            </a:r>
          </a:p>
          <a:p>
            <a:pPr lvl="0"/>
            <a:r>
              <a:rPr lang="cs-CZ" dirty="0" smtClean="0"/>
              <a:t>Fyzická </a:t>
            </a:r>
            <a:r>
              <a:rPr lang="cs-CZ" dirty="0"/>
              <a:t>osoba ustanovená podnikatelem, kterému odpovídá za řádný provoz živnosti a za dodržování živnostenskoprávních předpisů a je k němu ve smluvním </a:t>
            </a:r>
            <a:r>
              <a:rPr lang="cs-CZ" dirty="0" smtClean="0"/>
              <a:t>vztahu</a:t>
            </a:r>
          </a:p>
          <a:p>
            <a:pPr lvl="0"/>
            <a:r>
              <a:rPr lang="cs-CZ" dirty="0" smtClean="0"/>
              <a:t>Odpovědný zástupce max. pro 4 podnikatele</a:t>
            </a:r>
          </a:p>
          <a:p>
            <a:pPr lvl="0"/>
            <a:r>
              <a:rPr lang="cs-CZ" dirty="0" smtClean="0"/>
              <a:t>Splnění všeobecných i zvláštních podmínek</a:t>
            </a:r>
            <a:endParaRPr lang="cs-CZ" dirty="0" smtClean="0"/>
          </a:p>
          <a:p>
            <a:pPr lvl="0"/>
            <a:r>
              <a:rPr lang="cs-CZ" dirty="0" smtClean="0"/>
              <a:t>Povinnost v případě podnikatele, který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J</a:t>
            </a:r>
            <a:r>
              <a:rPr lang="cs-CZ" dirty="0" smtClean="0"/>
              <a:t>ako fyzická osoba </a:t>
            </a:r>
            <a:r>
              <a:rPr lang="cs-CZ" dirty="0"/>
              <a:t>nesplňuje zvláštní podmínky provozování </a:t>
            </a:r>
            <a:r>
              <a:rPr lang="cs-CZ" dirty="0" smtClean="0"/>
              <a:t>živnosti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Jako právnická osoba vykonává činnost, u které jsou vyžadovány zvláštní podmínky provozování živnosti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665</Words>
  <Application>Microsoft Office PowerPoint</Application>
  <PresentationFormat>Širokoúhlá obrazovka</PresentationFormat>
  <Paragraphs>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Faseta</vt:lpstr>
      <vt:lpstr>Sedmá přednáška  6. 4. 2022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2022-04-05T20:55:56Z</dcterms:modified>
</cp:coreProperties>
</file>