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486" r:id="rId4"/>
    <p:sldId id="412" r:id="rId5"/>
    <p:sldId id="542" r:id="rId6"/>
    <p:sldId id="558" r:id="rId7"/>
    <p:sldId id="559" r:id="rId8"/>
    <p:sldId id="560" r:id="rId9"/>
    <p:sldId id="561" r:id="rId10"/>
    <p:sldId id="286" r:id="rId11"/>
    <p:sldId id="289" r:id="rId12"/>
    <p:sldId id="562" r:id="rId13"/>
    <p:sldId id="563" r:id="rId14"/>
    <p:sldId id="564" r:id="rId15"/>
    <p:sldId id="261" r:id="rId16"/>
    <p:sldId id="565" r:id="rId17"/>
    <p:sldId id="566" r:id="rId18"/>
    <p:sldId id="268" r:id="rId19"/>
    <p:sldId id="270" r:id="rId20"/>
    <p:sldId id="273" r:id="rId21"/>
    <p:sldId id="269" r:id="rId22"/>
    <p:sldId id="271" r:id="rId23"/>
    <p:sldId id="567" r:id="rId24"/>
  </p:sldIdLst>
  <p:sldSz cx="12192000" cy="6858000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3399"/>
    <a:srgbClr val="80008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3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B055C86-0897-4197-8CBC-11683ADDD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506AC3-FC3F-46D5-9825-DB67FEE65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396B-D1E6-4636-99BD-6E49D3024B00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08F02E-B256-4EF1-9294-A9B752C6B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9260B-3C23-4148-882E-B4193CD693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8998-2957-44EE-ACC5-8F7463233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0EF71-2E69-4800-8195-087676873480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17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33A1A-28B4-491D-905E-50039C6CB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552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C713C5-D713-4131-95EA-14966F87D7A7}" type="slidenum">
              <a:t>14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18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48A0F2D-58C6-4699-BB08-C414AF42D1DD}" type="slidenum">
              <a:t>17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8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AE17556-48FC-4135-A925-478A4530A880}" type="slidenum">
              <a:t>18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20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7582993-6441-4DFF-9CEA-C6E06DE0DD9C}" type="slidenum">
              <a:t>20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300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4CF0868-D5F6-4749-A9F5-CFBDD02010BA}" type="slidenum">
              <a:t>21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001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49138-FA6E-490A-85AC-8E30679B4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6FFA3C-0547-40CD-9455-6AFE5AC86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C879E-ACA4-4CE1-82B3-4C74A221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117559-571E-4434-9539-A61D5A5C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95403F-3EB7-446F-814A-EF433434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8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A2C37-9D1E-4C9A-899C-0E315853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A94CDE-8F1C-418A-888E-D113E9AA9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0830F2-190A-4834-BDF7-17BC6126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08C78D-D848-4006-B856-9777B3ED8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6144C2-0F06-4B61-96D6-EBAB0BD8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88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2E5737-D385-4350-BBD7-4A7140E4D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098F1D-7AE9-47ED-B0A1-B04899281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C7C041-FF8A-4863-908D-A42E1E8A2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8149C-56CF-4C6B-B778-8EE5A8971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774C13-B0F1-4389-AA21-3CC6B8EC6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3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06D20-C5A3-490D-9484-E068FCC70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AC366F-806C-45BD-8EF9-43630EE75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94E-3A66-420F-8D25-9225E09C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DF6262-F8B7-4AC6-B846-59F336692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AA5C94-ECBA-4772-9577-A240AFE1D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420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05E9E-1B84-4C5C-A6D9-D13EDB324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432EC-6A78-4E53-AA0E-7048CED2F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FB1C7-BF6B-4F8F-A276-A48BB70F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C5AB9B-3D94-4734-8DA2-052EFC1D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FD9FA1-52AA-4A2A-A0A3-48EC2B9E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271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28AD2-3DF5-4B04-B35E-50FBE4316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B0DA43-CD1E-42A0-8EF6-A0E39419F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9B5BED-144A-40A3-AF8A-A08519C6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9CC91-D838-4DED-B6A7-E9372ADA7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5D05EA-49C1-4C5A-97D4-CF5AE97C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124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65CAD-8574-4F4D-9316-752EBCE3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E6F91A-ECF5-4B9E-9FD3-2CF867876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16CB12-FA23-4F8F-B714-C8C7DDBCE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CD2FE8-13EA-4B4D-91FB-7E13B42C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CDC987-48A9-4263-871A-F880FD2D6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08A0B6-2EA6-4EA0-8EFE-4681F024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038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A904D-C4F3-413B-AE4B-3935A77BF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E51C30-71CF-46D0-82B2-D68B8C3E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2BF579-1F7E-484B-995E-FA99A8766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621D440-22A6-469F-9CDA-25ECF1E707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567953-3A63-480D-81E2-9E80CA6DD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D038A5-283C-4E4E-85D2-8E2AE645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765730-2562-49CC-8864-3DFDEB8A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3DBC30-A13E-4FA6-A53E-18606062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650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CE2E5-A1A7-49CB-AC07-81138878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8445CD-07F7-43A5-8488-1AE9A317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E8F5F-F71D-4863-96D4-EAF15AD4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251C03-0395-41D7-AA35-F9EFDB88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367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24B56A-FDC5-4D1F-A41C-55109900F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0499B3-1E23-42A7-9FB5-3F8A0052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81270C-DD6C-44AB-B489-7226E788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950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2BF55-C321-4A54-9868-FA90D511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DA945-74A6-44C6-B2FC-7265240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4165E3-5BDC-433F-A4CF-524531837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1E82F-D47A-4A0A-A7AB-CBCA4457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721C05-76F6-434D-AD1B-D99C196F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C44873-2BA8-41E8-9A47-3419BA53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53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4DB0E-FE7A-4400-BAA4-11C4F2FF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A1CECC-D006-4C1F-B4BF-24BCD6D0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635426-256C-494B-ABD8-F7FA49BD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DC8CC3-1302-4FB5-9649-E2D8BEDF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A5E635-0C29-4DD8-8A9D-FC1C995F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90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D327B-B3ED-4CFE-8DD1-A73EBBBE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99E711-90B4-4626-B78D-2EB80C9A7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83FD7A-874F-46B3-9672-73BDE7A54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8DF051-BA01-436B-ABDC-4BBB6C1B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052B66-999E-4095-90AE-879A516BF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38D97D-211C-47C6-B64C-C0ADA775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7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D4697-9CD8-4F69-A1EF-3AB8240D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739699-7CF3-422B-84DD-1FDBC2035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39A69C-A6E2-42F8-A627-83C278CE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F83BF0-E24C-412D-AD29-6D196D1B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69A32-BD8E-4D10-98E3-E5B2E391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95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41C134-EBB6-4262-B271-E6F31B7D4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3E1CE3-DD13-4047-A584-AFD3948B4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B6276E-8728-4495-8DB4-7500A7EA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C6190E-7870-40B8-BC27-0BE750FD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A66F0C-C906-4639-9423-E535A294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21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69358-71DD-4687-8674-7185E7344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4C0E09-D0D6-4352-8A2F-FD3BA38B7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2D0624-2D37-40DA-ADA0-73F96DF3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A6699-0024-4DAE-9636-A28FDE2C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CA22D-EE6A-4648-ACB9-915B4D2D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30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49978-B2C4-43C4-B152-4AA5B35C3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028BD7-28E2-4D45-A362-C1B283A31A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8EBAF35-9B0A-423C-AB32-439937AF0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FDBA20-0D72-4D42-B14A-DBAB68C00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C9C2BA-BC5B-40EF-931F-37CEEE43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0C51D4-9CD6-4B16-9E97-57306617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3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89021-84D9-4656-A702-EE792389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6CC36C-1CFE-4DF1-92E0-918DF1A5C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A3A19B-A417-4B35-98D6-F4886DC7C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293D567-FA60-42E3-B827-C87C4C9BE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97CCAB0-BF7A-4BE8-9C62-F76D7F793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674529-5D7D-4BB3-812C-DEEB329B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255F8F-1338-4DD5-BF3F-EDA272F19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EE5420-BB66-432E-A1D1-5A60BFF8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32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F6A34-6148-4ABC-9979-083011EAE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D10AD8-6003-44E9-8B22-FC8C1266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D46D8A-86E3-47F8-B6AE-3E74BD320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B717A-F6CB-4C59-8AB0-2F08DFCC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8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ADCAB5F-0AAD-4024-AE61-37969D6E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FE3441C-0FD2-4687-BC01-7168D4A7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D23611-FD6A-403C-A137-47E3AD0C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3D412-B998-4245-AEFE-D1F0B3460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91C447-BBF5-45A0-BC42-B8B957ACF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18A282C-1DA6-42FE-8945-7C02941B3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3BB687-1FC2-400D-846D-4E1BF27E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DBE1F6-13E8-429D-BE7B-A1E67711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C535D6-BA54-43D2-AF53-6276400D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1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A35BCD-72D2-4DC9-97DB-662A2280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A6FFDD-E74C-46F3-B024-FA90A88D3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7362A6-9FAE-4ED8-801B-C102CB2EB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1B9005-26C7-47F0-9CA7-C1C2AC5C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3FCAE9-8E10-442C-922B-CD5191B9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6FA8D4-CB07-4D1A-8A8A-37374517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bg2">
                <a:lumMod val="75000"/>
              </a:schemeClr>
            </a:gs>
            <a:gs pos="19000">
              <a:schemeClr val="bg1"/>
            </a:gs>
            <a:gs pos="85000">
              <a:srgbClr val="A40000">
                <a:alpha val="68000"/>
              </a:srgbClr>
            </a:gs>
            <a:gs pos="100000">
              <a:srgbClr val="700000">
                <a:alpha val="94902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D7AB100-B7FC-44B8-AAF1-7A2E216B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634759-6331-4CD4-95E4-A8BD5ED00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B9E855-4B32-4DF3-A7F0-269FD950D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A2F8-3FED-4C17-BD1F-AFF2BA33558A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A563F0-198E-48FE-8D35-A2BC9765C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95AC1A-978A-410C-8AB1-4A08DAB09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3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bg2">
                <a:lumMod val="75000"/>
              </a:schemeClr>
            </a:gs>
            <a:gs pos="19000">
              <a:schemeClr val="bg1"/>
            </a:gs>
            <a:gs pos="85000">
              <a:srgbClr val="A40000">
                <a:alpha val="68000"/>
              </a:srgbClr>
            </a:gs>
            <a:gs pos="100000">
              <a:srgbClr val="700000">
                <a:alpha val="94902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0E5E7E-DF56-4734-AD5E-26A07E3A5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138FDD-BE9A-4A89-82EE-FD0CF11D7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343689-B070-4D9B-A5BA-460A1069DF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8750-ACEF-4A36-862C-985542C6B0A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1CA23A-B595-4DE8-990C-67EBA4E3B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C450D9-BA41-47EC-A331-0BC75BC5F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6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ipravo.cz/index.php?page=article&amp;id_category=46&amp;id_article=261999&amp;csum=25f33f5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solvence.justice.cz/slovnik-insolvencnich-pojmu/" TargetMode="External"/><Relationship Id="rId2" Type="http://schemas.openxmlformats.org/officeDocument/2006/relationships/hyperlink" Target="http://pravoesf.econ.muni.cz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sir.justice.cz/isir/common/index.d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solvence.justice.cz/slovnik-insolvencnich-pojmu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8522459" y="104502"/>
            <a:ext cx="358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Obchodní práv vč. živnostenského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9838" y="1214438"/>
            <a:ext cx="10652323" cy="2387600"/>
          </a:xfrm>
        </p:spPr>
        <p:txBody>
          <a:bodyPr>
            <a:normAutofit/>
          </a:bodyPr>
          <a:lstStyle/>
          <a:p>
            <a:r>
              <a:rPr lang="cs-CZ" b="1" dirty="0"/>
              <a:t>6. blok – Insolvence fyzických osob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Marek Pšenko, advokát</a:t>
            </a:r>
          </a:p>
        </p:txBody>
      </p:sp>
    </p:spTree>
    <p:extLst>
      <p:ext uri="{BB962C8B-B14F-4D97-AF65-F5344CB8AC3E}">
        <p14:creationId xmlns:p14="http://schemas.microsoft.com/office/powerpoint/2010/main" val="25226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/>
              <a:t> </a:t>
            </a:r>
            <a:r>
              <a:rPr lang="cs-CZ" sz="5400" b="1" dirty="0"/>
              <a:t>Zahájení procesu insolvenčního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Zahájení na základě insolvenčního návrhu – dlužník/věřitel</a:t>
            </a:r>
          </a:p>
          <a:p>
            <a:pPr algn="just"/>
            <a:r>
              <a:rPr lang="cs-CZ" dirty="0"/>
              <a:t>zákonná povinnost věřitele podat insolvenční návrh dle § 98 </a:t>
            </a:r>
            <a:r>
              <a:rPr lang="cs-CZ" dirty="0" err="1"/>
              <a:t>InsZ</a:t>
            </a:r>
            <a:endParaRPr lang="cs-CZ" dirty="0"/>
          </a:p>
          <a:p>
            <a:pPr algn="just"/>
            <a:r>
              <a:rPr lang="cs-CZ" dirty="0"/>
              <a:t>DŮSLEDEK nepodání =&gt; § 99 </a:t>
            </a:r>
            <a:r>
              <a:rPr lang="cs-CZ" dirty="0" err="1"/>
              <a:t>InsZ</a:t>
            </a:r>
            <a:r>
              <a:rPr lang="cs-CZ" dirty="0"/>
              <a:t> - odpovědnost</a:t>
            </a:r>
          </a:p>
          <a:p>
            <a:pPr algn="just"/>
            <a:r>
              <a:rPr lang="cs-CZ" dirty="0"/>
              <a:t>Omezenost subjektů k podání návrhu v případě oddlužení</a:t>
            </a:r>
          </a:p>
          <a:p>
            <a:pPr algn="just"/>
            <a:r>
              <a:rPr lang="cs-CZ" dirty="0"/>
              <a:t>nekvalifikované procesní návrhy zdržují řízení, snižují uspokojení věřitelů, mohou zmařit další provoz závodu dlužníka, mohou mít negativní dopady na zaměstnanost v regionu, příjmy státního rozpočtu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91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>
            <a:extLst>
              <a:ext uri="{FF2B5EF4-FFF2-40B4-BE49-F238E27FC236}">
                <a16:creationId xmlns:a16="http://schemas.microsoft.com/office/drawing/2014/main" id="{59298DF6-D7B9-46BE-9927-DFD53C354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314" y="435381"/>
            <a:ext cx="6183371" cy="598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2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/>
              <a:t> </a:t>
            </a:r>
            <a:r>
              <a:rPr lang="cs-CZ" sz="5400" b="1" dirty="0"/>
              <a:t>Zahájení procesu insolvenčního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Zahájení na základě insolvenčního návrhu – dlužník/věřitel</a:t>
            </a:r>
          </a:p>
          <a:p>
            <a:pPr algn="just"/>
            <a:r>
              <a:rPr lang="cs-CZ" dirty="0"/>
              <a:t>zákonná povinnost věřitele podat insolvenční návrh dle § 98 </a:t>
            </a:r>
            <a:r>
              <a:rPr lang="cs-CZ" dirty="0" err="1"/>
              <a:t>InsZ</a:t>
            </a:r>
            <a:endParaRPr lang="cs-CZ" dirty="0"/>
          </a:p>
          <a:p>
            <a:pPr algn="just"/>
            <a:r>
              <a:rPr lang="cs-CZ" dirty="0"/>
              <a:t>Důsledek nepodání =&gt; § 99 </a:t>
            </a:r>
            <a:r>
              <a:rPr lang="cs-CZ" dirty="0" err="1"/>
              <a:t>InsZ</a:t>
            </a:r>
            <a:r>
              <a:rPr lang="cs-CZ" dirty="0"/>
              <a:t> - odpovědnost</a:t>
            </a:r>
          </a:p>
          <a:p>
            <a:pPr algn="just"/>
            <a:r>
              <a:rPr lang="cs-CZ" dirty="0"/>
              <a:t>Omezenost subjektů k podání návrhu v případě oddlužení</a:t>
            </a:r>
          </a:p>
          <a:p>
            <a:pPr algn="just"/>
            <a:r>
              <a:rPr lang="cs-CZ" dirty="0"/>
              <a:t>nekvalifikované procesní návrhy zdržují řízení, snižují uspokojení věřitelů, mohou zmařit další provoz závodu dlužníka, mohou mít negativní dopady na zaměstnanost v regionu, příjmy státního rozpočtu</a:t>
            </a:r>
          </a:p>
          <a:p>
            <a:pPr algn="just"/>
            <a:r>
              <a:rPr lang="cs-CZ" dirty="0"/>
              <a:t>Po podání návrhu insolvenční soud (Krajský soud) zkoumá, zda je dlužník v úpadku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41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Insolvenční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 rozhodnutí o úpadku se rozhoduje o způsobu řešení úpadku (tato dvě rozhodnutí mohou být spojena v jedno)</a:t>
            </a:r>
          </a:p>
          <a:p>
            <a:pPr algn="just"/>
            <a:r>
              <a:rPr lang="cs-CZ" dirty="0"/>
              <a:t>U fyzických osob přichází v úvahu oddlužení a konkurz (sanační a likvidační způsob řešení úpadku)</a:t>
            </a:r>
          </a:p>
          <a:p>
            <a:pPr algn="just"/>
            <a:r>
              <a:rPr lang="cs-CZ" dirty="0"/>
              <a:t>Konkurz – zpeněžení majetkové podstaty, pohledávky zásadně nezanikají, pokud nejsou uspokojeny</a:t>
            </a:r>
          </a:p>
          <a:p>
            <a:pPr algn="just"/>
            <a:r>
              <a:rPr lang="cs-CZ" dirty="0"/>
              <a:t>Oddlužení - Zpeněžení majetkové podstaty + plnění splátkového kalendáře, pohledávky zanikají ačkoliv nebyly uspokojeny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17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sz="5400" b="1" dirty="0"/>
              <a:t>Způsoby řešení úpadku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>
          <a:xfrm>
            <a:off x="624745" y="1516426"/>
            <a:ext cx="11279494" cy="5162669"/>
          </a:xfrm>
        </p:spPr>
        <p:txBody>
          <a:bodyPr>
            <a:normAutofit/>
          </a:bodyPr>
          <a:lstStyle/>
          <a:p>
            <a:pPr>
              <a:buSzPct val="45000"/>
            </a:pPr>
            <a:r>
              <a:rPr lang="cs-CZ" sz="1693" dirty="0"/>
              <a:t>viz § 4 odst. 1 IZ: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Konkurs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Reorganizace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Oddlužení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Zvláštní způsoby řešení úpadku, </a:t>
            </a:r>
            <a:r>
              <a:rPr lang="cs-CZ" sz="1693" dirty="0"/>
              <a:t>které IZ stanoví pro určité subjekty nebo pro určité druhy případů.</a:t>
            </a:r>
          </a:p>
          <a:p>
            <a:pPr>
              <a:buSzPct val="45000"/>
            </a:pPr>
            <a:r>
              <a:rPr lang="cs-CZ" sz="1693" dirty="0"/>
              <a:t>Způsob řešení úpadku se stanoví: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/>
              <a:t>rozhodnutím o prohlášení konkursu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/>
              <a:t>rozhodnutím o povolení reorganizace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/>
              <a:t>rozhodnutím o povolení oddlužení</a:t>
            </a:r>
            <a:endParaRPr lang="cs-CZ" sz="3143" dirty="0"/>
          </a:p>
          <a:p>
            <a:pPr>
              <a:buSzPct val="45000"/>
            </a:pPr>
            <a:r>
              <a:rPr lang="cs-CZ" sz="1693" b="1" dirty="0"/>
              <a:t>Pohledávky věřitelů se přihlašují ve lhůtě dvou měsíců</a:t>
            </a:r>
            <a:r>
              <a:rPr lang="cs-CZ" sz="1693" dirty="0"/>
              <a:t> po zveřejnění rozhodnutí o úpadku v insolvenčním rejstříku. Zmeškání lhůty způsobuje neuspokojení pohledávky v rámci insolvenčního řízení a současně nemožnost ji po dobu insolvenčního řízení uplatnit vůči dlužníkovi jiným způsobem. </a:t>
            </a:r>
          </a:p>
          <a:p>
            <a:pPr>
              <a:buSzPct val="45000"/>
            </a:pPr>
            <a:r>
              <a:rPr lang="cs-CZ" sz="1693" dirty="0"/>
              <a:t>Rozlišujeme pohledávky zajištěné, nezajištěné, podmíněné, podřízené, vykonatelné, vyloučené z uspokojení v insolvenčním řízení.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Oddlužení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Jeden ze způsobů řešení úpadku</a:t>
            </a:r>
          </a:p>
          <a:p>
            <a:pPr algn="just"/>
            <a:r>
              <a:rPr lang="cs-CZ" dirty="0"/>
              <a:t>Oddlužení (lidově osobní bankrot) může využít</a:t>
            </a:r>
          </a:p>
          <a:p>
            <a:pPr lvl="1" algn="just"/>
            <a:r>
              <a:rPr lang="cs-CZ" dirty="0"/>
              <a:t>fyzická osoba, která nemá dluhy z podnikání</a:t>
            </a:r>
          </a:p>
          <a:p>
            <a:pPr lvl="1" algn="just"/>
            <a:r>
              <a:rPr lang="cs-CZ" dirty="0"/>
              <a:t>právnická osoba, která podle zákona není považována za podnikatele a která současně nemá dluhy z podnikání</a:t>
            </a:r>
          </a:p>
          <a:p>
            <a:pPr lvl="1" algn="just"/>
            <a:r>
              <a:rPr lang="cs-CZ" dirty="0"/>
              <a:t>Povolit oddlužení tudíž lze i OSVČ, pokud má dluhy spotřebitelského charakteru.</a:t>
            </a:r>
          </a:p>
          <a:p>
            <a:pPr algn="just"/>
            <a:r>
              <a:rPr lang="cs-CZ" dirty="0"/>
              <a:t>Za určitých podmínek může soud povolit oddlužení i osobě, která má dluhy z podnikání. </a:t>
            </a:r>
          </a:p>
        </p:txBody>
      </p:sp>
    </p:spTree>
    <p:extLst>
      <p:ext uri="{BB962C8B-B14F-4D97-AF65-F5344CB8AC3E}">
        <p14:creationId xmlns:p14="http://schemas.microsoft.com/office/powerpoint/2010/main" val="316778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Oddlužení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868"/>
            <a:ext cx="10515600" cy="480793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Jeden ze způsobů řešení úpadku</a:t>
            </a:r>
          </a:p>
          <a:p>
            <a:pPr algn="just"/>
            <a:r>
              <a:rPr lang="cs-CZ" dirty="0"/>
              <a:t>Oddlužení (lidově osobní bankrot) může využít</a:t>
            </a:r>
          </a:p>
          <a:p>
            <a:pPr lvl="1" algn="just"/>
            <a:r>
              <a:rPr lang="cs-CZ" dirty="0"/>
              <a:t>fyzická osoba, která nemá dluhy z podnikání</a:t>
            </a:r>
          </a:p>
          <a:p>
            <a:pPr lvl="1" algn="just"/>
            <a:r>
              <a:rPr lang="cs-CZ" dirty="0"/>
              <a:t>právnická osoba, která podle zákona není považována za podnikatele a která současně nemá dluhy z podnikání</a:t>
            </a:r>
          </a:p>
          <a:p>
            <a:pPr lvl="1" algn="just"/>
            <a:r>
              <a:rPr lang="cs-CZ" dirty="0"/>
              <a:t>Povolit oddlužení tudíž lze i OSVČ, pokud má dluhy spotřebitelského charakteru.</a:t>
            </a:r>
          </a:p>
          <a:p>
            <a:pPr algn="just"/>
            <a:r>
              <a:rPr lang="cs-CZ" dirty="0"/>
              <a:t>Za určitých podmínek může soud povolit oddlužení i osobě, která má dluhy z podnikání. </a:t>
            </a:r>
          </a:p>
          <a:p>
            <a:pPr algn="just"/>
            <a:r>
              <a:rPr lang="cs-CZ" dirty="0"/>
              <a:t>Návrh na povolení oddlužení může podat pouze dlužník spolu s insolvenčním návrhem.</a:t>
            </a:r>
          </a:p>
          <a:p>
            <a:pPr algn="just"/>
            <a:r>
              <a:rPr lang="cs-CZ" dirty="0"/>
              <a:t>Náležitostí návrhu jsou zejména údaje o očekávaných příjmech dlužníka v následujících 12 měsících, údaje o příjmech dlužníka za posledních 12 měsíců a návrh způsobu oddlužení nebo sdělení, že dlužník takový návrh nevznáší.</a:t>
            </a:r>
          </a:p>
          <a:p>
            <a:pPr algn="just"/>
            <a:r>
              <a:rPr lang="cs-CZ" sz="2800" dirty="0"/>
              <a:t>Lze realizovat i </a:t>
            </a:r>
            <a:r>
              <a:rPr lang="cs-CZ" sz="2800" b="1" dirty="0"/>
              <a:t>společné oddlužení manželů</a:t>
            </a:r>
            <a:r>
              <a:rPr lang="cs-CZ" sz="2800" dirty="0"/>
              <a:t>, prostřednictvím společného návrhu manželů.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09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448348"/>
          </a:xfrm>
        </p:spPr>
        <p:txBody>
          <a:bodyPr>
            <a:normAutofit fontScale="92500" lnSpcReduction="20000"/>
          </a:bodyPr>
          <a:lstStyle/>
          <a:p>
            <a:pPr algn="just">
              <a:buSzPct val="45000"/>
            </a:pPr>
            <a:r>
              <a:rPr lang="cs-CZ" sz="2400" dirty="0"/>
              <a:t>Oddlužení plněním splátkového kalendáře se zpeněžením majetkové podstaty je splněno, jestliže</a:t>
            </a:r>
          </a:p>
          <a:p>
            <a:pPr algn="just">
              <a:buSzPct val="45000"/>
              <a:buFontTx/>
              <a:buChar char="-"/>
            </a:pPr>
            <a:r>
              <a:rPr lang="cs-CZ" sz="2400" dirty="0"/>
              <a:t>dlužník splatil nezajištěným věřitelům jejich pohledávky v plné výši,</a:t>
            </a:r>
          </a:p>
          <a:p>
            <a:pPr algn="just">
              <a:buSzPct val="45000"/>
              <a:buFontTx/>
              <a:buChar char="-"/>
            </a:pPr>
            <a:r>
              <a:rPr lang="cs-CZ" sz="2400" dirty="0"/>
              <a:t>dlužník v době 3 let od schválení oddlužení splatil nezajištěným věřitelům alespoň 60 % jejich pohledávek,</a:t>
            </a:r>
          </a:p>
          <a:p>
            <a:pPr algn="just">
              <a:buSzPct val="45000"/>
              <a:buFontTx/>
              <a:buChar char="-"/>
            </a:pPr>
            <a:r>
              <a:rPr lang="cs-CZ" sz="2400" dirty="0"/>
              <a:t>po dobu 5 let od schválení oddlužení nebylo dlužníku oddlužení zrušeno a dlužník neporušil svou povinnost vynaložit veškeré úsilí, které po něm bylo možno spravedlivě požadovat, k plnému uspokojení pohledávek svých věřitelů; má se za to, že tuto povinnost neporušil, jestliže v této době splatil nezajištěným věřitelům alespoň 30 % jejich pohledávek.</a:t>
            </a:r>
          </a:p>
          <a:p>
            <a:pPr>
              <a:buSzPct val="45000"/>
            </a:pPr>
            <a:r>
              <a:rPr lang="cs-CZ" sz="2400" dirty="0"/>
              <a:t>V roce 2018 v tuzemsku 114 000 lidí v osobním bankrotu. Viz mapa osobních bankrotů a 	https://www.ceska-justice.cz/2019/05/mapa-insolvenci-osobnim-bankrotu-bylo-	loni-cesku-114-000-lidi/. </a:t>
            </a:r>
          </a:p>
          <a:p>
            <a:pPr marL="0" indent="0">
              <a:buSzPct val="45000"/>
              <a:buNone/>
            </a:pPr>
            <a:r>
              <a:rPr lang="cs-CZ" sz="2400" dirty="0"/>
              <a:t>	http://mapabankrotu.cz/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8E86CC2-8D74-472C-8207-BF315D0146E4}"/>
              </a:ext>
            </a:extLst>
          </p:cNvPr>
          <p:cNvSpPr txBox="1">
            <a:spLocks/>
          </p:cNvSpPr>
          <p:nvPr/>
        </p:nvSpPr>
        <p:spPr>
          <a:xfrm>
            <a:off x="838200" y="5840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b="1" dirty="0"/>
              <a:t>Oddlužení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b="1" dirty="0"/>
              <a:t>Majetková podstata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SzPct val="45000"/>
            </a:pPr>
            <a:r>
              <a:rPr lang="cs-CZ" sz="1800" dirty="0"/>
              <a:t>Majetková podstata je tvořena v případě insolvenčního </a:t>
            </a:r>
            <a:r>
              <a:rPr lang="cs-CZ" sz="1800" b="1" dirty="0"/>
              <a:t>návrhu věřitele</a:t>
            </a:r>
            <a:r>
              <a:rPr lang="cs-CZ" sz="1800" dirty="0"/>
              <a:t> </a:t>
            </a:r>
            <a:r>
              <a:rPr lang="cs-CZ" sz="1800" b="1" dirty="0"/>
              <a:t>majetkem</a:t>
            </a:r>
            <a:r>
              <a:rPr lang="cs-CZ" sz="1800" dirty="0"/>
              <a:t>, který dlužníkovi patřil </a:t>
            </a:r>
            <a:r>
              <a:rPr lang="cs-CZ" sz="1800" b="1" dirty="0"/>
              <a:t>v době  omezení práva dlužníka nakládat </a:t>
            </a:r>
            <a:r>
              <a:rPr lang="cs-CZ" sz="1800" dirty="0"/>
              <a:t>s jeho majetkem předběžným opatřením, majetkem, který dlužníkovi </a:t>
            </a:r>
            <a:r>
              <a:rPr lang="cs-CZ" sz="1800" b="1" dirty="0"/>
              <a:t>patřil v době vydání rozhodnutí o úpadku</a:t>
            </a:r>
            <a:r>
              <a:rPr lang="cs-CZ" sz="1800" dirty="0"/>
              <a:t>, a majetkem, který dlužník </a:t>
            </a:r>
            <a:r>
              <a:rPr lang="cs-CZ" sz="1800" b="1" dirty="0"/>
              <a:t>nabyl v průběhu IŘ </a:t>
            </a:r>
            <a:r>
              <a:rPr lang="cs-CZ" sz="1800" dirty="0"/>
              <a:t>po vydání těchto rozhodnutí.</a:t>
            </a:r>
          </a:p>
          <a:p>
            <a:pPr algn="just">
              <a:buSzPct val="45000"/>
            </a:pPr>
            <a:r>
              <a:rPr lang="cs-CZ" sz="1800" dirty="0"/>
              <a:t>Majetková podstata je tvořena v případě insolvenčního </a:t>
            </a:r>
            <a:r>
              <a:rPr lang="cs-CZ" sz="1800" b="1" dirty="0"/>
              <a:t>návrhu dlužníka majetkem</a:t>
            </a:r>
            <a:r>
              <a:rPr lang="cs-CZ" sz="1800" dirty="0"/>
              <a:t>, který dlužníkovi </a:t>
            </a:r>
            <a:r>
              <a:rPr lang="cs-CZ" sz="1800" b="1" dirty="0"/>
              <a:t>patřil ke dni zahájení IŘ</a:t>
            </a:r>
            <a:r>
              <a:rPr lang="cs-CZ" sz="1800" dirty="0"/>
              <a:t>, jakož i majetkem, který dlužník </a:t>
            </a:r>
            <a:r>
              <a:rPr lang="cs-CZ" sz="1800" b="1" dirty="0"/>
              <a:t>nabyl v jeho průběhu</a:t>
            </a:r>
            <a:r>
              <a:rPr lang="cs-CZ" sz="1800" dirty="0"/>
              <a:t>. </a:t>
            </a:r>
          </a:p>
          <a:p>
            <a:pPr algn="just">
              <a:buSzPct val="45000"/>
            </a:pPr>
            <a:r>
              <a:rPr lang="cs-CZ" sz="1800" dirty="0"/>
              <a:t>Do majetkové podstaty dlužníka náleží </a:t>
            </a:r>
            <a:r>
              <a:rPr lang="cs-CZ" sz="1800" b="1" dirty="0"/>
              <a:t>i majetek ve společném jmění dlužníka a jeho manžela</a:t>
            </a:r>
            <a:r>
              <a:rPr lang="cs-CZ" sz="1800" dirty="0"/>
              <a:t>. (Srov. rozsudek Nejvyššího soudu ČR </a:t>
            </a:r>
            <a:r>
              <a:rPr lang="cs-CZ" sz="1800" dirty="0" err="1"/>
              <a:t>sp</a:t>
            </a:r>
            <a:r>
              <a:rPr lang="cs-CZ" sz="1800" dirty="0"/>
              <a:t>. zn. 29 </a:t>
            </a:r>
            <a:r>
              <a:rPr lang="cs-CZ" sz="1800" dirty="0" err="1"/>
              <a:t>ICdo</a:t>
            </a:r>
            <a:r>
              <a:rPr lang="cs-CZ" sz="1800" dirty="0"/>
              <a:t> 151/2017, ze dne 31. 10. 2019, více viz </a:t>
            </a:r>
            <a:r>
              <a:rPr lang="cs-CZ" sz="1800" dirty="0">
                <a:hlinkClick r:id="rId3"/>
              </a:rPr>
              <a:t>https://www.profipravo.cz/</a:t>
            </a:r>
            <a:r>
              <a:rPr lang="cs-CZ" sz="1800" dirty="0" err="1">
                <a:hlinkClick r:id="rId3"/>
              </a:rPr>
              <a:t>index.php?page</a:t>
            </a:r>
            <a:r>
              <a:rPr lang="cs-CZ" sz="1800" dirty="0">
                <a:hlinkClick r:id="rId3"/>
              </a:rPr>
              <a:t>=</a:t>
            </a:r>
            <a:r>
              <a:rPr lang="cs-CZ" sz="1800" dirty="0" err="1">
                <a:hlinkClick r:id="rId3"/>
              </a:rPr>
              <a:t>article&amp;id_category</a:t>
            </a:r>
            <a:r>
              <a:rPr lang="cs-CZ" sz="1800" dirty="0">
                <a:hlinkClick r:id="rId3"/>
              </a:rPr>
              <a:t>=46&amp;id_article=261999&amp;csum=25f33f57</a:t>
            </a:r>
            <a:r>
              <a:rPr lang="cs-CZ" sz="1800" dirty="0"/>
              <a:t>) </a:t>
            </a:r>
          </a:p>
          <a:p>
            <a:pPr algn="just">
              <a:buSzPct val="45000"/>
            </a:pPr>
            <a:r>
              <a:rPr lang="cs-CZ" sz="1800" b="1" dirty="0"/>
              <a:t>Do majetkové podstaty patří </a:t>
            </a:r>
            <a:r>
              <a:rPr lang="cs-CZ" sz="1800" dirty="0"/>
              <a:t>peněžní prostředky, věci movité a nemovité, podnik, soubor věcí a věci hromadné, vkladní knížky, vkladní listy a jiné formy vkladů, akcie, směnky, šeky nebo jiné cenné papíry anebo jiné listiny, jejichž předložení je nutné k uplatnění práva, obchodní podíl, dlužníkovy peněžité i nepeněžité pohledávky, včetně pohledávek podmíněných a pohledávek, které dosud nejsou splatné, dlužníkova mzda nebo plat, jeho pracovní odměna jako člena družstva a příjmy, které dlužníkovi nahrazují odměnu za práci, zejména důchod, nemocenské, peněžitá pomoc v mateřství, stipendia, náhrady ucházejícího výdělku, náhrady poskytované za výkon společenských funkcí, podpora v nezaměstnanosti a podpora při rekvalifikaci, další práva a jiné majetkové hodnoty, mají-li penězi ocenitelnou hodnotu.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Druhy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SzPct val="45000"/>
            </a:pPr>
            <a:r>
              <a:rPr lang="cs-CZ" sz="2200" b="1" dirty="0"/>
              <a:t>Pohledávky za majetkovou podstatou</a:t>
            </a:r>
            <a:r>
              <a:rPr lang="cs-CZ" sz="2200" dirty="0"/>
              <a:t> jsou pohledávky, které vznikají až po zahájení insolvenčního řízení (popř. po vydání rozhodnutí o úpadku), např. hotové výdaje a odměna insolvenčního správce, náklady na udržování a správu majetku dlužníka, platby státu – daně, poplatky, pojistné na sociální zabezpečení apod.</a:t>
            </a:r>
          </a:p>
          <a:p>
            <a:pPr algn="just">
              <a:buSzPct val="45000"/>
            </a:pPr>
            <a:r>
              <a:rPr lang="cs-CZ" sz="2200" b="1" dirty="0"/>
              <a:t>Pohledávky postavené na roveň pohledávkám za majetkovou podstatou</a:t>
            </a:r>
            <a:r>
              <a:rPr lang="cs-CZ" sz="2200" dirty="0"/>
              <a:t> jsou v podobném režimu jako pohledávky za MP, např. dlužné mzdy pracovníkům, Úřadu práce za náhradu mzdy, kterou vyplatil zaměstnancům, na zákonném výživném, na náhradu škody způsobené na zdraví apod.</a:t>
            </a:r>
          </a:p>
          <a:p>
            <a:pPr algn="just">
              <a:buSzPct val="45000"/>
            </a:pPr>
            <a:r>
              <a:rPr lang="cs-CZ" sz="2200" dirty="0"/>
              <a:t>Ostatní pohledávky</a:t>
            </a:r>
          </a:p>
          <a:p>
            <a:pPr algn="just">
              <a:buSzPct val="45000"/>
            </a:pPr>
            <a:r>
              <a:rPr lang="cs-CZ" sz="2200" dirty="0"/>
              <a:t>Pohledávky, které se v </a:t>
            </a:r>
            <a:r>
              <a:rPr lang="cs-CZ" sz="2200" dirty="0" err="1"/>
              <a:t>ins</a:t>
            </a:r>
            <a:r>
              <a:rPr lang="cs-CZ" sz="2200" dirty="0"/>
              <a:t>. řízení neuspokojují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62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marL="514350" indent="-514350" algn="just">
              <a:buAutoNum type="romanUcPeriod"/>
            </a:pPr>
            <a:r>
              <a:rPr lang="cs-CZ" dirty="0"/>
              <a:t>ÚVOD – představení, struktura</a:t>
            </a:r>
          </a:p>
          <a:p>
            <a:pPr marL="514350" indent="-514350" algn="just">
              <a:buAutoNum type="romanUcPeriod"/>
            </a:pPr>
            <a:r>
              <a:rPr lang="cs-CZ" dirty="0"/>
              <a:t>INSOLVENCE</a:t>
            </a:r>
          </a:p>
          <a:p>
            <a:pPr marL="971550" lvl="1" indent="-514350" algn="just">
              <a:buAutoNum type="romanUcPeriod"/>
            </a:pPr>
            <a:r>
              <a:rPr lang="cs-CZ" dirty="0"/>
              <a:t>prameny práva</a:t>
            </a:r>
          </a:p>
          <a:p>
            <a:pPr marL="971550" lvl="1" indent="-514350" algn="just">
              <a:buAutoNum type="romanUcPeriod"/>
            </a:pPr>
            <a:r>
              <a:rPr lang="cs-CZ" dirty="0"/>
              <a:t>výklad pojmů</a:t>
            </a:r>
          </a:p>
          <a:p>
            <a:pPr marL="971550" lvl="1" indent="-514350" algn="just">
              <a:buAutoNum type="romanUcPeriod"/>
            </a:pPr>
            <a:r>
              <a:rPr lang="cs-CZ" dirty="0"/>
              <a:t>odlišení od exekuce</a:t>
            </a:r>
          </a:p>
          <a:p>
            <a:pPr marL="971550" lvl="1" indent="-514350" algn="just">
              <a:buAutoNum type="romanUcPeriod"/>
            </a:pPr>
            <a:r>
              <a:rPr lang="cs-CZ" dirty="0"/>
              <a:t>Oddlužení jako způsob řešení úpadku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vhodné</a:t>
            </a:r>
          </a:p>
          <a:p>
            <a:pPr algn="just"/>
            <a:r>
              <a:rPr lang="cs-CZ" dirty="0">
                <a:hlinkClick r:id="rId2"/>
              </a:rPr>
              <a:t>http://pravoesf.econ.muni.cz/</a:t>
            </a:r>
            <a:endParaRPr lang="cs-CZ" dirty="0"/>
          </a:p>
          <a:p>
            <a:pPr algn="just"/>
            <a:r>
              <a:rPr lang="cs-CZ" dirty="0">
                <a:hlinkClick r:id="rId3"/>
              </a:rPr>
              <a:t>https://insolvence.justice.cz/slovnik-insolvencnich-pojmu/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6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b="1" dirty="0"/>
              <a:t>Insolvenční správce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SzPct val="45000"/>
            </a:pPr>
            <a:r>
              <a:rPr lang="cs-CZ" sz="2000" dirty="0"/>
              <a:t>Je procesním subjektem insolvenčního řízení.</a:t>
            </a:r>
          </a:p>
          <a:p>
            <a:pPr algn="just">
              <a:buSzPct val="45000"/>
            </a:pPr>
            <a:r>
              <a:rPr lang="cs-CZ" sz="2000" dirty="0"/>
              <a:t>Podle zákona o konkursu a vyrovnání (před </a:t>
            </a:r>
            <a:r>
              <a:rPr lang="cs-CZ" sz="2000" dirty="0" err="1"/>
              <a:t>InsZ</a:t>
            </a:r>
            <a:r>
              <a:rPr lang="cs-CZ" sz="2000" dirty="0"/>
              <a:t>) označovaný jako </a:t>
            </a:r>
            <a:r>
              <a:rPr lang="cs-CZ" sz="2000" b="1" dirty="0"/>
              <a:t>správce konkursní podstaty</a:t>
            </a:r>
          </a:p>
          <a:p>
            <a:pPr algn="just">
              <a:buSzPct val="45000"/>
            </a:pPr>
            <a:r>
              <a:rPr lang="cs-CZ" sz="2000" dirty="0"/>
              <a:t>IS jako </a:t>
            </a:r>
            <a:r>
              <a:rPr lang="cs-CZ" sz="2000" b="1" dirty="0"/>
              <a:t>administrátor insolvenčního řízení </a:t>
            </a:r>
            <a:r>
              <a:rPr lang="cs-CZ" sz="2000" dirty="0"/>
              <a:t>nakládá s majetkovou podstatou, má odpovědnost za zpeněžení majetku, řeší insolvenční a incidenční spory.</a:t>
            </a:r>
          </a:p>
          <a:p>
            <a:pPr algn="just">
              <a:buSzPct val="45000"/>
            </a:pPr>
            <a:r>
              <a:rPr lang="cs-CZ" sz="2000" b="1" dirty="0"/>
              <a:t>Není vždy osobou s dispozičním oprávněním</a:t>
            </a:r>
            <a:r>
              <a:rPr lang="cs-CZ" sz="2000" dirty="0"/>
              <a:t>.</a:t>
            </a:r>
          </a:p>
          <a:p>
            <a:pPr algn="just">
              <a:buSzPct val="45000"/>
            </a:pPr>
            <a:r>
              <a:rPr lang="cs-CZ" sz="2000" dirty="0"/>
              <a:t>Osobou s dispozičním oprávněním je IS v případě prohlášeného konkursu, v případě povolené reorganizace je až v případě vydaného samostatného rozhodnutí soudu. U oddlužení má dispoziční oprávnění zpravidla dlužník, pokud je oddlužení plněno splátkovým kalendářem, IS v případě zpeněžování majetkové podstaty.</a:t>
            </a:r>
          </a:p>
          <a:p>
            <a:pPr algn="just">
              <a:buSzPct val="45000"/>
            </a:pPr>
            <a:r>
              <a:rPr lang="cs-CZ" sz="2000" b="1" dirty="0"/>
              <a:t>Incidenční spor </a:t>
            </a:r>
            <a:r>
              <a:rPr lang="cs-CZ" sz="2000" dirty="0"/>
              <a:t>obecně představuje spor, který je potřeba rozhodnout pro potřebu jiného řízení, které samo pro řešení sporů není způsobilé. V rámci IŘ se jedná o spory o pravost, výši nebo pořadí přihlášených pohledávek, o spory o vyloučení věci, práva, pohledávky nebo jiné majetkové hodnoty z majetkové podstaty nebo o vydání výtěžku zpeněžení apod. -  viz § 159 IZ</a:t>
            </a:r>
          </a:p>
          <a:p>
            <a:pPr marL="0" lvl="0" indent="0">
              <a:buSzPct val="4500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b="1" dirty="0"/>
              <a:t>Insolvenční rejstřík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SzPct val="45000"/>
            </a:pPr>
            <a:r>
              <a:rPr lang="cs-CZ" sz="2000" dirty="0"/>
              <a:t>Je veřejným  seznamem.</a:t>
            </a:r>
          </a:p>
          <a:p>
            <a:pPr algn="just">
              <a:buSzPct val="45000"/>
            </a:pPr>
            <a:r>
              <a:rPr lang="cs-CZ" sz="2000" dirty="0"/>
              <a:t>Skládá se:</a:t>
            </a:r>
          </a:p>
          <a:p>
            <a:pPr lvl="0" algn="just">
              <a:buSzPct val="45000"/>
              <a:buFontTx/>
              <a:buChar char="-"/>
            </a:pPr>
            <a:r>
              <a:rPr lang="cs-CZ" sz="2000" dirty="0"/>
              <a:t>ze seznamu insolvenčních správců (údaje o všech insolvenčních správcích)</a:t>
            </a:r>
          </a:p>
          <a:p>
            <a:pPr lvl="0" algn="just">
              <a:buSzPct val="45000"/>
              <a:buFontTx/>
              <a:buChar char="-"/>
            </a:pPr>
            <a:r>
              <a:rPr lang="cs-CZ" sz="2000" dirty="0"/>
              <a:t>ze seznamu dlužníků</a:t>
            </a:r>
          </a:p>
          <a:p>
            <a:pPr lvl="0" algn="just">
              <a:buSzPct val="45000"/>
              <a:buFontTx/>
              <a:buChar char="-"/>
            </a:pPr>
            <a:r>
              <a:rPr lang="cs-CZ" sz="2000" dirty="0"/>
              <a:t>z insolvenčních spisů v elektronické podobě.</a:t>
            </a:r>
          </a:p>
          <a:p>
            <a:pPr algn="just">
              <a:buSzPct val="45000"/>
            </a:pPr>
            <a:r>
              <a:rPr lang="cs-CZ" sz="2000" dirty="0"/>
              <a:t>Jeho předchůdcem byla Evidence úpadců.</a:t>
            </a:r>
          </a:p>
          <a:p>
            <a:pPr algn="just">
              <a:buSzPct val="45000"/>
            </a:pPr>
            <a:r>
              <a:rPr lang="cs-CZ" sz="2000" dirty="0"/>
              <a:t>Veřejně přístupný přes portál justice.cz: </a:t>
            </a:r>
            <a:r>
              <a:rPr lang="cs-CZ" sz="2000" dirty="0">
                <a:hlinkClick r:id="rId3"/>
              </a:rPr>
              <a:t>https://isir.justice.cz/isir/common/index.do</a:t>
            </a:r>
            <a:endParaRPr lang="cs-CZ" sz="2000" dirty="0"/>
          </a:p>
          <a:p>
            <a:pPr algn="just">
              <a:buSzPct val="45000"/>
            </a:pPr>
            <a:r>
              <a:rPr lang="cs-CZ" sz="2000" dirty="0"/>
              <a:t>Pro vysvětlení dalších pojmů lze navštívit Slovníček insolvenčních pojmů: </a:t>
            </a:r>
            <a:r>
              <a:rPr lang="cs-CZ" sz="2000" dirty="0">
                <a:hlinkClick r:id="rId4"/>
              </a:rPr>
              <a:t>https://insolvence.justice.cz/slovnik-insolvencnich-pojmu/</a:t>
            </a:r>
            <a:r>
              <a:rPr lang="cs-CZ" sz="2000" dirty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81468" y="5548279"/>
            <a:ext cx="10813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Mgr. Marek Pšenko, advokát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psenko.marek@gmail.com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solidFill>
                  <a:prstClr val="black"/>
                </a:solidFill>
                <a:latin typeface="Calibri" panose="020F0502020204030204"/>
              </a:rPr>
              <a:t>marek.psenko@sakbrno.cz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507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0160"/>
            <a:ext cx="9561534" cy="1081578"/>
          </a:xfrm>
        </p:spPr>
        <p:txBody>
          <a:bodyPr/>
          <a:lstStyle/>
          <a:p>
            <a:r>
              <a:rPr lang="cs-CZ" b="1" dirty="0"/>
              <a:t>Prameny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720" y="2576946"/>
            <a:ext cx="9896814" cy="326690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Insolvenční právo – samostatné právní odvětví? / součást </a:t>
            </a:r>
            <a:r>
              <a:rPr lang="cs-CZ" altLang="cs-CZ" dirty="0" err="1"/>
              <a:t>obč</a:t>
            </a:r>
            <a:r>
              <a:rPr lang="cs-CZ" altLang="cs-CZ" dirty="0"/>
              <a:t>. práva procesního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LZPS + ÚSTAVA + další -&gt; ÚSTAVNÍ POŘÁDEK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Insolvenční zákon - č. 182/2006 Sb., o úpadku a způsobech jeho řešení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312/2006 Sb., o insolvenčních správcích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99/1963 Sb., občanský soudní řád (zejména část šestá)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390525"/>
            <a:ext cx="9561534" cy="1081578"/>
          </a:xfrm>
        </p:spPr>
        <p:txBody>
          <a:bodyPr/>
          <a:lstStyle/>
          <a:p>
            <a:r>
              <a:rPr lang="cs-CZ" b="1" dirty="0"/>
              <a:t>Základní pojmy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7493" y="2449901"/>
            <a:ext cx="10197013" cy="4017574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Definice úpadku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řešení úpadku sanační vs. likvidační způsob (oddlužení, konkurs, reorganizace)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Uspokojení v insolvenčním řízení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Transparentnost řízení (viditelnost a doručování skrze veřejný </a:t>
            </a:r>
            <a:r>
              <a:rPr lang="cs-CZ" altLang="cs-CZ" dirty="0" err="1"/>
              <a:t>ins</a:t>
            </a:r>
            <a:r>
              <a:rPr lang="cs-CZ" altLang="cs-CZ" dirty="0"/>
              <a:t>. rejstřík)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Role insolvenčního správce v řízení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Subjekty řízení – dlužník (i manželé), věřitelé, </a:t>
            </a:r>
            <a:r>
              <a:rPr lang="cs-CZ" altLang="cs-CZ" dirty="0" err="1"/>
              <a:t>ins</a:t>
            </a:r>
            <a:r>
              <a:rPr lang="cs-CZ" altLang="cs-CZ" dirty="0"/>
              <a:t>. správce, </a:t>
            </a:r>
            <a:r>
              <a:rPr lang="cs-CZ" altLang="cs-CZ" dirty="0" err="1"/>
              <a:t>ins</a:t>
            </a:r>
            <a:r>
              <a:rPr lang="cs-CZ" altLang="cs-CZ" dirty="0"/>
              <a:t>. soud (krajský)</a:t>
            </a:r>
          </a:p>
        </p:txBody>
      </p:sp>
    </p:spTree>
    <p:extLst>
      <p:ext uri="{BB962C8B-B14F-4D97-AF65-F5344CB8AC3E}">
        <p14:creationId xmlns:p14="http://schemas.microsoft.com/office/powerpoint/2010/main" val="82705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pojmy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89122"/>
            <a:ext cx="9144000" cy="4145424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Vymezení pojmu úpadku - § 3 </a:t>
            </a:r>
            <a:r>
              <a:rPr lang="cs-CZ" altLang="cs-CZ" dirty="0" err="1"/>
              <a:t>InsZ</a:t>
            </a:r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/>
            <a:r>
              <a:rPr lang="cs-CZ" altLang="cs-CZ" b="1" dirty="0"/>
              <a:t>FORMY ÚPADKU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Platební neschopnost (Cash </a:t>
            </a:r>
            <a:r>
              <a:rPr lang="cs-CZ" altLang="cs-CZ" dirty="0" err="1"/>
              <a:t>flow</a:t>
            </a:r>
            <a:r>
              <a:rPr lang="cs-CZ" altLang="cs-CZ" dirty="0"/>
              <a:t> </a:t>
            </a:r>
            <a:r>
              <a:rPr lang="cs-CZ" altLang="cs-CZ" dirty="0" err="1"/>
              <a:t>insolvency</a:t>
            </a:r>
            <a:r>
              <a:rPr lang="cs-CZ" altLang="cs-CZ" dirty="0"/>
              <a:t>) </a:t>
            </a:r>
          </a:p>
          <a:p>
            <a:pPr lvl="1" algn="just"/>
            <a:r>
              <a:rPr lang="cs-CZ" altLang="cs-CZ" dirty="0"/>
              <a:t>dlužník není schopen hradit své peněžité závazky - § 3 odst. 1 </a:t>
            </a:r>
            <a:r>
              <a:rPr lang="cs-CZ" altLang="cs-CZ" dirty="0" err="1"/>
              <a:t>InsZ</a:t>
            </a:r>
            <a:r>
              <a:rPr lang="cs-CZ" altLang="cs-CZ" dirty="0"/>
              <a:t> + </a:t>
            </a:r>
            <a:r>
              <a:rPr lang="cs-CZ" altLang="cs-CZ" b="1" dirty="0"/>
              <a:t>odst. 2!!!</a:t>
            </a:r>
          </a:p>
          <a:p>
            <a:pPr lvl="1" algn="just"/>
            <a:endParaRPr lang="cs-CZ" altLang="cs-CZ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Předlužení (Balance </a:t>
            </a:r>
            <a:r>
              <a:rPr lang="cs-CZ" altLang="cs-CZ" dirty="0" err="1"/>
              <a:t>sheet</a:t>
            </a:r>
            <a:r>
              <a:rPr lang="cs-CZ" altLang="cs-CZ" dirty="0"/>
              <a:t> </a:t>
            </a:r>
            <a:r>
              <a:rPr lang="cs-CZ" altLang="cs-CZ" dirty="0" err="1"/>
              <a:t>insolvency</a:t>
            </a:r>
            <a:r>
              <a:rPr lang="cs-CZ" altLang="cs-CZ" dirty="0"/>
              <a:t>) </a:t>
            </a:r>
          </a:p>
          <a:p>
            <a:pPr lvl="1" algn="just"/>
            <a:r>
              <a:rPr lang="cs-CZ" altLang="cs-CZ" dirty="0"/>
              <a:t>souhrn závazků dlužníka převyšuje hodnotu jeho majetku - § 3 odst. 4 </a:t>
            </a:r>
            <a:r>
              <a:rPr lang="cs-CZ" altLang="cs-CZ" dirty="0" err="1"/>
              <a:t>InsZ</a:t>
            </a:r>
            <a:endParaRPr lang="cs-CZ" altLang="cs-CZ" dirty="0"/>
          </a:p>
          <a:p>
            <a:pPr lvl="1" algn="just"/>
            <a:endParaRPr lang="cs-CZ" altLang="cs-CZ" dirty="0"/>
          </a:p>
          <a:p>
            <a:pPr marL="360363" lvl="1" indent="-342900" algn="just">
              <a:buFont typeface="Arial" panose="020B0604020202020204" pitchFamily="34" charset="0"/>
              <a:buChar char="•"/>
            </a:pPr>
            <a:r>
              <a:rPr lang="cs-CZ" altLang="cs-CZ" sz="2400" dirty="0"/>
              <a:t>(+ hrozící úpadek - §3 odst. 5 </a:t>
            </a:r>
            <a:r>
              <a:rPr lang="cs-CZ" altLang="cs-CZ" sz="2400" dirty="0" err="1"/>
              <a:t>InsZ</a:t>
            </a:r>
            <a:r>
              <a:rPr lang="cs-CZ" alt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525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Předmět </a:t>
            </a:r>
            <a:r>
              <a:rPr lang="cs-CZ" b="1" dirty="0" err="1"/>
              <a:t>ins</a:t>
            </a:r>
            <a:r>
              <a:rPr lang="cs-CZ" b="1" dirty="0"/>
              <a:t>.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4145424"/>
          </a:xfrm>
        </p:spPr>
        <p:txBody>
          <a:bodyPr numCol="1">
            <a:normAutofit/>
          </a:bodyPr>
          <a:lstStyle/>
          <a:p>
            <a:pPr algn="just"/>
            <a:r>
              <a:rPr lang="cs-CZ" altLang="cs-CZ" dirty="0"/>
              <a:t>Předmětem insolvenčního práva je: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a) řešení úpadku a hrozícího úpadku dlužníka soudním řízením některým ze stanovených způsobů tak, aby došlo k uspořádání majetkových vztahů k osobám dotčeným dlužníkovým úpadkem nebo hrozícím úpadkem a k co nejvyššímu a zásadně poměrnému uspokojení dlužníkových věřitelů, 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b) oddlužení dlužníka.</a:t>
            </a:r>
          </a:p>
        </p:txBody>
      </p:sp>
    </p:spTree>
    <p:extLst>
      <p:ext uri="{BB962C8B-B14F-4D97-AF65-F5344CB8AC3E}">
        <p14:creationId xmlns:p14="http://schemas.microsoft.com/office/powerpoint/2010/main" val="28973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Insolvence/Exekuce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9611" y="1747665"/>
            <a:ext cx="9412778" cy="4594948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jak dosáhnout maximálního uspokojení věřitele, když se dlužník dostane do problému?!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který nástroj k tomu zvolit?!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IŘ probíhá za účelem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a) řešení úpadku a hrozícího úpadku dlužníka k uspořádání majetkových vztahů (dlužník - osoby dotčené dlužníkovým úpadkem nebo hrozícím úpadkem a k uspokojení dlužníkových věřitelů - co nejvyššímu a zásadně poměrnému),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b) oddlužení dlužníka.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EŘ probíhá za účelem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vynucení splnění povinnosti dlužníka (povinného) – výkon exekučního titulu</a:t>
            </a:r>
          </a:p>
        </p:txBody>
      </p:sp>
    </p:spTree>
    <p:extLst>
      <p:ext uri="{BB962C8B-B14F-4D97-AF65-F5344CB8AC3E}">
        <p14:creationId xmlns:p14="http://schemas.microsoft.com/office/powerpoint/2010/main" val="117333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Insolvence/Exekuce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9611" y="1317392"/>
            <a:ext cx="9412778" cy="4594948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USPOKOJENÍ VĚŘITELŮ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EXEKUCE – </a:t>
            </a:r>
            <a:r>
              <a:rPr lang="cs-CZ" dirty="0"/>
              <a:t>metoda časové přednosti, přednost má (většinou) ten věřitel, v jehož prospěch byl konkrétní majetek dlužníka postižen nejdříve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INSOLVENCE – </a:t>
            </a:r>
            <a:r>
              <a:rPr lang="cs-CZ" dirty="0"/>
              <a:t>metoda poměrného uspokojení, celý majetek dlužníka je zpeněžen, pohledávky všech věřitelů jsou uspokojeny poměrně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8309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Faktické dopady insolvence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věřitel ztrácí své pořadí pro uspokojení, které měl zajištěno v exekučním řízení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pokud věřiteli nebyly dosud vyplaceny vymožené prostředky, už je pravděpodobně nedostane v celé výši, jako by tomu bylo v exekuci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Exekuce většinou trvá tak dlouho, něž buď dlužník nebo jeden z věřitelů (mnohost věřitelů jako znak úpadku) podá </a:t>
            </a:r>
            <a:r>
              <a:rPr lang="cs-CZ" dirty="0" err="1"/>
              <a:t>ins</a:t>
            </a:r>
            <a:r>
              <a:rPr lang="cs-CZ" dirty="0"/>
              <a:t>. návrh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Pozor na šikanózní insolvenční návrhy (sankce dle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015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1839</Words>
  <Application>Microsoft Office PowerPoint</Application>
  <PresentationFormat>Širokoúhlá obrazovka</PresentationFormat>
  <Paragraphs>156</Paragraphs>
  <Slides>22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1_Motiv Office</vt:lpstr>
      <vt:lpstr>6. blok – Insolvence fyzických osob</vt:lpstr>
      <vt:lpstr>OSNOVA</vt:lpstr>
      <vt:lpstr>Prameny práva</vt:lpstr>
      <vt:lpstr>Základní pojmy</vt:lpstr>
      <vt:lpstr>Základní pojmy</vt:lpstr>
      <vt:lpstr>Předmět ins. řízení</vt:lpstr>
      <vt:lpstr>Insolvence/Exekuce</vt:lpstr>
      <vt:lpstr>Insolvence/Exekuce</vt:lpstr>
      <vt:lpstr>Faktické dopady insolvence</vt:lpstr>
      <vt:lpstr> Zahájení procesu insolvenčního řízení</vt:lpstr>
      <vt:lpstr>Prezentace aplikace PowerPoint</vt:lpstr>
      <vt:lpstr> Zahájení procesu insolvenčního řízení</vt:lpstr>
      <vt:lpstr>Insolvenční řízení</vt:lpstr>
      <vt:lpstr>Způsoby řešení úpadku</vt:lpstr>
      <vt:lpstr>Oddlužení</vt:lpstr>
      <vt:lpstr>Oddlužení</vt:lpstr>
      <vt:lpstr>Prezentace aplikace PowerPoint</vt:lpstr>
      <vt:lpstr>Majetková podstata</vt:lpstr>
      <vt:lpstr>Druhy pohledávek</vt:lpstr>
      <vt:lpstr>Insolvenční správce</vt:lpstr>
      <vt:lpstr>Insolvenční rejstřík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směnečné a šekové</dc:title>
  <dc:creator>koncipient</dc:creator>
  <cp:lastModifiedBy>Marek Pšenko</cp:lastModifiedBy>
  <cp:revision>131</cp:revision>
  <cp:lastPrinted>2018-10-29T11:12:26Z</cp:lastPrinted>
  <dcterms:created xsi:type="dcterms:W3CDTF">2017-12-03T13:48:10Z</dcterms:created>
  <dcterms:modified xsi:type="dcterms:W3CDTF">2022-03-23T12:50:49Z</dcterms:modified>
</cp:coreProperties>
</file>