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49"/>
  </p:handoutMasterIdLst>
  <p:sldIdLst>
    <p:sldId id="256" r:id="rId2"/>
    <p:sldId id="486" r:id="rId3"/>
    <p:sldId id="419" r:id="rId4"/>
    <p:sldId id="420" r:id="rId5"/>
    <p:sldId id="507" r:id="rId6"/>
    <p:sldId id="513" r:id="rId7"/>
    <p:sldId id="421" r:id="rId8"/>
    <p:sldId id="422" r:id="rId9"/>
    <p:sldId id="423" r:id="rId10"/>
    <p:sldId id="496" r:id="rId11"/>
    <p:sldId id="425" r:id="rId12"/>
    <p:sldId id="426" r:id="rId13"/>
    <p:sldId id="497" r:id="rId14"/>
    <p:sldId id="427" r:id="rId15"/>
    <p:sldId id="498" r:id="rId16"/>
    <p:sldId id="429" r:id="rId17"/>
    <p:sldId id="431" r:id="rId18"/>
    <p:sldId id="432" r:id="rId19"/>
    <p:sldId id="435" r:id="rId20"/>
    <p:sldId id="438" r:id="rId21"/>
    <p:sldId id="439" r:id="rId22"/>
    <p:sldId id="508" r:id="rId23"/>
    <p:sldId id="509" r:id="rId24"/>
    <p:sldId id="510" r:id="rId25"/>
    <p:sldId id="457" r:id="rId26"/>
    <p:sldId id="458" r:id="rId27"/>
    <p:sldId id="459" r:id="rId28"/>
    <p:sldId id="460" r:id="rId29"/>
    <p:sldId id="461" r:id="rId30"/>
    <p:sldId id="462" r:id="rId31"/>
    <p:sldId id="463" r:id="rId32"/>
    <p:sldId id="465" r:id="rId33"/>
    <p:sldId id="466" r:id="rId34"/>
    <p:sldId id="468" r:id="rId35"/>
    <p:sldId id="470" r:id="rId36"/>
    <p:sldId id="471" r:id="rId37"/>
    <p:sldId id="472" r:id="rId38"/>
    <p:sldId id="473" r:id="rId39"/>
    <p:sldId id="477" r:id="rId40"/>
    <p:sldId id="480" r:id="rId41"/>
    <p:sldId id="481" r:id="rId42"/>
    <p:sldId id="482" r:id="rId43"/>
    <p:sldId id="483" r:id="rId44"/>
    <p:sldId id="484" r:id="rId45"/>
    <p:sldId id="511" r:id="rId46"/>
    <p:sldId id="512" r:id="rId47"/>
    <p:sldId id="485" r:id="rId48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CC3399"/>
    <a:srgbClr val="80008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3" autoAdjust="0"/>
    <p:restoredTop sz="94474" autoAdjust="0"/>
  </p:normalViewPr>
  <p:slideViewPr>
    <p:cSldViewPr snapToGrid="0">
      <p:cViewPr varScale="1">
        <p:scale>
          <a:sx n="108" d="100"/>
          <a:sy n="108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B055C86-0897-4197-8CBC-11683ADDD5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506AC3-FC3F-46D5-9825-DB67FEE65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396B-D1E6-4636-99BD-6E49D3024B0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08F02E-B256-4EF1-9294-A9B752C6B5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59260B-3C23-4148-882E-B4193CD693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8998-2957-44EE-ACC5-8F7463233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8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85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28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4237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79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713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3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7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60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1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48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69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28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45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30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4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A2F8-3FED-4C17-BD1F-AFF2BA33558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961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733256"/>
            <a:ext cx="9561534" cy="2387600"/>
          </a:xfrm>
        </p:spPr>
        <p:txBody>
          <a:bodyPr/>
          <a:lstStyle/>
          <a:p>
            <a:r>
              <a:rPr lang="cs-CZ" b="1" dirty="0"/>
              <a:t>Pracovní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5226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fontScale="8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činnosti podle potřeby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asistentka ředitele nebo účetní -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bude specifikováno v organizačním řádu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prodavačka, uklízečka, servírka, kuchařka, provozní, pokojská, recepční, instruktorka lyžování, animátorka –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lvl="0"/>
            <a:r>
              <a:rPr lang="cs-CZ" altLang="cs-CZ" sz="2800" b="1" dirty="0"/>
              <a:t>DOSTATEČNÁ URČITOST VYMEZENÍ! – určení pracovní náplně</a:t>
            </a:r>
          </a:p>
        </p:txBody>
      </p:sp>
    </p:spTree>
    <p:extLst>
      <p:ext uri="{BB962C8B-B14F-4D97-AF65-F5344CB8AC3E}">
        <p14:creationId xmlns:p14="http://schemas.microsoft.com/office/powerpoint/2010/main" val="35939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náplň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konkretizace pracovních činností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jednostranný příkaz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sjednání v pracovní smlouvě?</a:t>
            </a:r>
          </a:p>
        </p:txBody>
      </p:sp>
    </p:spTree>
    <p:extLst>
      <p:ext uri="{BB962C8B-B14F-4D97-AF65-F5344CB8AC3E}">
        <p14:creationId xmlns:p14="http://schemas.microsoft.com/office/powerpoint/2010/main" val="30355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Kobližná 19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sídlo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provozovny zaměstnavatele </a:t>
            </a:r>
          </a:p>
          <a:p>
            <a:pPr lvl="0" algn="l"/>
            <a:r>
              <a:rPr lang="cs-CZ" altLang="cs-CZ" sz="2800" dirty="0"/>
              <a:t>   na území České a Slovenské republiky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Brno, Praha, Olomouc</a:t>
            </a:r>
          </a:p>
        </p:txBody>
      </p:sp>
    </p:spTree>
    <p:extLst>
      <p:ext uri="{BB962C8B-B14F-4D97-AF65-F5344CB8AC3E}">
        <p14:creationId xmlns:p14="http://schemas.microsoft.com/office/powerpoint/2010/main" val="39974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Kobližná 19 – Chybí město -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sídlo zaměstnavatele – ANO, je možné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provozovny zaměstnavatele </a:t>
            </a:r>
          </a:p>
          <a:p>
            <a:pPr lvl="0" algn="l"/>
            <a:r>
              <a:rPr lang="cs-CZ" altLang="cs-CZ" sz="2800" dirty="0"/>
              <a:t>   na území České a Slovenské republiky – ANO, lze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Brno, Praha, Olomouc - ANO</a:t>
            </a:r>
          </a:p>
        </p:txBody>
      </p:sp>
    </p:spTree>
    <p:extLst>
      <p:ext uri="{BB962C8B-B14F-4D97-AF65-F5344CB8AC3E}">
        <p14:creationId xmlns:p14="http://schemas.microsoft.com/office/powerpoint/2010/main" val="155544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sedmý den po skončení dosavadního zaměstnání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pokud dojde ke skončení dosavadního zaměstnání, tak sedmý den poté 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ode dne, kdy zaměstnankyně XY nastoupí na mateřskou dovolenou</a:t>
            </a:r>
          </a:p>
        </p:txBody>
      </p:sp>
    </p:spTree>
    <p:extLst>
      <p:ext uri="{BB962C8B-B14F-4D97-AF65-F5344CB8AC3E}">
        <p14:creationId xmlns:p14="http://schemas.microsoft.com/office/powerpoint/2010/main" val="27097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sedmý den po skončení dosavadního zaměstnání  - ANO, pokud už je podána 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pokud dojde ke skončení dosavadního zaměstnání, tak sedmý den poté – NE,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ode dne, kdy zaměstnankyně XY nastoupí na mateřskou dovolenou – ANO, pokud je zaměstnankyně těhotná</a:t>
            </a:r>
          </a:p>
        </p:txBody>
      </p:sp>
    </p:spTree>
    <p:extLst>
      <p:ext uri="{BB962C8B-B14F-4D97-AF65-F5344CB8AC3E}">
        <p14:creationId xmlns:p14="http://schemas.microsoft.com/office/powerpoint/2010/main" val="32962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Pracovní poměr na dobu určitou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3roky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2 krát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opakování = prodloužení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3 roky pauza </a:t>
            </a:r>
          </a:p>
        </p:txBody>
      </p:sp>
    </p:spTree>
    <p:extLst>
      <p:ext uri="{BB962C8B-B14F-4D97-AF65-F5344CB8AC3E}">
        <p14:creationId xmlns:p14="http://schemas.microsoft.com/office/powerpoint/2010/main" val="19732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Výjimka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provozní důvody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důvody spočívající ve zvláštní povaze práce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jiný postup musí být přiměřený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dohoda s odborovou organizací, vnitřní předpis</a:t>
            </a:r>
          </a:p>
        </p:txBody>
      </p:sp>
    </p:spTree>
    <p:extLst>
      <p:ext uri="{BB962C8B-B14F-4D97-AF65-F5344CB8AC3E}">
        <p14:creationId xmlns:p14="http://schemas.microsoft.com/office/powerpoint/2010/main" val="30479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1537367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Důsledky protiprávního sjednání pracovního poměru na dobu určitou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oznámení zaměstnance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uplynutím sjednané doby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určovací žaloba</a:t>
            </a:r>
          </a:p>
        </p:txBody>
      </p:sp>
    </p:spTree>
    <p:extLst>
      <p:ext uri="{BB962C8B-B14F-4D97-AF65-F5344CB8AC3E}">
        <p14:creationId xmlns:p14="http://schemas.microsoft.com/office/powerpoint/2010/main" val="22402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Zkušební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musí být výslovně sjednána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nejpozději v den nástupu do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nelze prodloužit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3, příp. max. 6 měsíců</a:t>
            </a:r>
          </a:p>
        </p:txBody>
      </p:sp>
    </p:spTree>
    <p:extLst>
      <p:ext uri="{BB962C8B-B14F-4D97-AF65-F5344CB8AC3E}">
        <p14:creationId xmlns:p14="http://schemas.microsoft.com/office/powerpoint/2010/main" val="32954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Pracovní poměr</a:t>
            </a:r>
          </a:p>
          <a:p>
            <a:pPr marL="914400" lvl="1" indent="-457200" algn="just">
              <a:buFont typeface="Arial" panose="020B0604020202020204" pitchFamily="34" charset="0"/>
              <a:buAutoNum type="arabicPeriod"/>
            </a:pPr>
            <a:r>
              <a:rPr lang="cs-CZ" dirty="0"/>
              <a:t>Vznik</a:t>
            </a:r>
          </a:p>
          <a:p>
            <a:pPr marL="914400" lvl="1" indent="-457200" algn="just">
              <a:buFont typeface="Arial" panose="020B0604020202020204" pitchFamily="34" charset="0"/>
              <a:buAutoNum type="arabicPeriod"/>
            </a:pPr>
            <a:r>
              <a:rPr lang="cs-CZ" dirty="0"/>
              <a:t>Změna</a:t>
            </a:r>
          </a:p>
          <a:p>
            <a:pPr marL="914400" lvl="1" indent="-457200" algn="just">
              <a:buFont typeface="Arial" panose="020B0604020202020204" pitchFamily="34" charset="0"/>
              <a:buAutoNum type="arabicPeriod"/>
            </a:pPr>
            <a:r>
              <a:rPr lang="cs-CZ" dirty="0"/>
              <a:t>Zánik</a:t>
            </a:r>
          </a:p>
        </p:txBody>
      </p:sp>
    </p:spTree>
    <p:extLst>
      <p:ext uri="{BB962C8B-B14F-4D97-AF65-F5344CB8AC3E}">
        <p14:creationId xmlns:p14="http://schemas.microsoft.com/office/powerpoint/2010/main" val="31546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Další pravidelné náležitosti pracovní smlouvy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pracovní době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délce dovolené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výši mzdy a způsobu odměňování</a:t>
            </a:r>
          </a:p>
        </p:txBody>
      </p:sp>
    </p:spTree>
    <p:extLst>
      <p:ext uri="{BB962C8B-B14F-4D97-AF65-F5344CB8AC3E}">
        <p14:creationId xmlns:p14="http://schemas.microsoft.com/office/powerpoint/2010/main" val="7353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Konkurenční doložka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 fontScale="70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předmět činnost zaměstnavatele, soutěžní činnost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přiměřené peněžité vyrovnání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spravedlivě lze požadovat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podstatné ztížení činnosti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smluvní 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odstoupení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výpověď zaměstnance</a:t>
            </a:r>
          </a:p>
        </p:txBody>
      </p:sp>
    </p:spTree>
    <p:extLst>
      <p:ext uri="{BB962C8B-B14F-4D97-AF65-F5344CB8AC3E}">
        <p14:creationId xmlns:p14="http://schemas.microsoft.com/office/powerpoint/2010/main" val="73144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 40 a násl. ZP</a:t>
            </a:r>
          </a:p>
          <a:p>
            <a:pPr lvl="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Převedení x přeložení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547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892412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1495188"/>
            <a:ext cx="9883034" cy="5105120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cs-CZ" altLang="cs-CZ" sz="2800" b="1" u="sng" dirty="0"/>
              <a:t>PŘEVEDENÍ</a:t>
            </a:r>
          </a:p>
          <a:p>
            <a:pPr lvl="0" algn="l"/>
            <a:endParaRPr lang="cs-CZ" altLang="cs-CZ" sz="2800" b="1" u="sng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zaměstnanec pozbyl vzhledem ke svému zdravotnímu stavu podle lékařského posudku vydaného poskytovatelem pracovnělékařských služeb nebo rozhodnutí příslušného správního orgánu, který lékařský posudek přezkoumává, dlouhodobě způsobilosti konat dále dosavadní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zaměstnanec nesmí podle lékařského posudku vydaného poskytovatelem pracovnělékařských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koná těhotná zaměstnankyně, zaměstnankyně, která kojí, nebo zaměstnankyně-matka do konce devátého měsíce po porodu práci, kterou nesmějí být tyto zaměstnankyně zaměstnávány nebo která podle lékařského posudku ohrožuje její těhotenství nebo mateřství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 to nutné podle lékařského posudku vydaného poskytovatelem pracovnělékařských služeb nebo rozhodnutí příslušného orgánu ochrany veřejného zdraví v zájmu ochrany zdraví jiných fyzických osob před infekčním onemocněním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 toho zapotřebí podle pravomocného rozhodnutí soudu nebo správního úřadu, jiného státního orgánu nebo orgánu územního samosprávného celku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zaměstnanec pracující v noci na základě lékařského posudku vydaného poskytovatelem pracovnělékařských služeb uznán nezpůsobilým pro noční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 to požádá těhotná zaměstnankyně, zaměstnankyně, která kojí, nebo zaměstnankyně-matka do konce devátého měsíce po porodu, která pracuje v noci</a:t>
            </a:r>
          </a:p>
        </p:txBody>
      </p:sp>
    </p:spTree>
    <p:extLst>
      <p:ext uri="{BB962C8B-B14F-4D97-AF65-F5344CB8AC3E}">
        <p14:creationId xmlns:p14="http://schemas.microsoft.com/office/powerpoint/2010/main" val="4218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892412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495" y="1752880"/>
            <a:ext cx="9883034" cy="4805861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cs-CZ" altLang="cs-CZ" sz="2800" b="1" u="sng" dirty="0"/>
              <a:t>PŘELOŽENÍ</a:t>
            </a:r>
          </a:p>
          <a:p>
            <a:pPr lvl="0" algn="l"/>
            <a:endParaRPr lang="cs-CZ" altLang="cs-CZ" sz="2800" b="1" u="sng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Přeložit zaměstnance k výkonu práce do jiného místa, než bylo sjednáno v pracovní smlouvě, je možné pouze s jeho souhlasem a v rámci zaměstnavatele, pokud to nezbytně vyžaduje jeho provozní potřeba.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úkoly přeloženému zaměstnanci ukládá, jeho práci organizuje, řídí a kontroluje a pokyny mu k tomu účelu dává příslušný vedoucí zaměstnanec organizační složky (útvaru), na jejíž pracoviště byl zaměstnanec přeložen.</a:t>
            </a:r>
          </a:p>
        </p:txBody>
      </p:sp>
    </p:spTree>
    <p:extLst>
      <p:ext uri="{BB962C8B-B14F-4D97-AF65-F5344CB8AC3E}">
        <p14:creationId xmlns:p14="http://schemas.microsoft.com/office/powerpoint/2010/main" val="211943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655135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pic>
        <p:nvPicPr>
          <p:cNvPr id="9" name="Picture 5" descr="images258">
            <a:extLst>
              <a:ext uri="{FF2B5EF4-FFF2-40B4-BE49-F238E27FC236}">
                <a16:creationId xmlns:a16="http://schemas.microsoft.com/office/drawing/2014/main" id="{0DEEAB82-7D48-483B-8D59-3D137F1E5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1" y="1947623"/>
            <a:ext cx="45370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3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uplynutím sjednané doby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smrtí zaměstnance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zrušením povolení k pobytu cizince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uplynutí doby, na kterou bylo cizinci vydáno povolení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právním jednáním zaměstnance a zaměstnavatele – rozvázání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1428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Rozvázání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Dohoda: písemně, nemusí být vymezen důvod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Okamžité zrušení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Zrušení ve zkušební době </a:t>
            </a:r>
          </a:p>
        </p:txBody>
      </p:sp>
    </p:spTree>
    <p:extLst>
      <p:ext uri="{BB962C8B-B14F-4D97-AF65-F5344CB8AC3E}">
        <p14:creationId xmlns:p14="http://schemas.microsoft.com/office/powerpoint/2010/main" val="191565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doručena druhé straně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výpovědní doba min. dva měsíce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odvolat lze pouze se souhlasem druhé smluvní strany</a:t>
            </a:r>
          </a:p>
        </p:txBody>
      </p:sp>
    </p:spTree>
    <p:extLst>
      <p:ext uri="{BB962C8B-B14F-4D97-AF65-F5344CB8AC3E}">
        <p14:creationId xmlns:p14="http://schemas.microsoft.com/office/powerpoint/2010/main" val="94176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zaměstnancem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uvedení důvodu</a:t>
            </a:r>
          </a:p>
        </p:txBody>
      </p:sp>
    </p:spTree>
    <p:extLst>
      <p:ext uri="{BB962C8B-B14F-4D97-AF65-F5344CB8AC3E}">
        <p14:creationId xmlns:p14="http://schemas.microsoft.com/office/powerpoint/2010/main" val="396078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-71437"/>
            <a:ext cx="9883035" cy="2387600"/>
          </a:xfrm>
        </p:spPr>
        <p:txBody>
          <a:bodyPr/>
          <a:lstStyle/>
          <a:p>
            <a:r>
              <a:rPr lang="cs-CZ" b="1" dirty="0"/>
              <a:t>Lékařská prohlídka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472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povinná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fikce zdravotní nezpůsobilosti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náklady nese zaměstnanec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od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383559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186294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pouze ze zákonem stanovených důvodů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vymezení důvodu</a:t>
            </a:r>
          </a:p>
        </p:txBody>
      </p:sp>
    </p:spTree>
    <p:extLst>
      <p:ext uri="{BB962C8B-B14F-4D97-AF65-F5344CB8AC3E}">
        <p14:creationId xmlns:p14="http://schemas.microsoft.com/office/powerpoint/2010/main" val="4593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37096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</a:t>
            </a:r>
            <a:br>
              <a:rPr lang="pl-PL" altLang="x-none" b="1" dirty="0"/>
            </a:br>
            <a:r>
              <a:rPr lang="pl-PL" altLang="x-none" b="1" dirty="0"/>
              <a:t>§ 52 písm. a),b),c) –organizační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ruší-li zaměstnavatel či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přemisťuje-li se zaměstnavatel nebo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stane-li se zaměstnanec nadbytečným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odstupné</a:t>
            </a:r>
          </a:p>
        </p:txBody>
      </p:sp>
    </p:spTree>
    <p:extLst>
      <p:ext uri="{BB962C8B-B14F-4D97-AF65-F5344CB8AC3E}">
        <p14:creationId xmlns:p14="http://schemas.microsoft.com/office/powerpoint/2010/main" val="10686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d),e)</a:t>
            </a:r>
            <a:br>
              <a:rPr lang="pl-PL" altLang="x-none" b="1" dirty="0"/>
            </a:br>
            <a:r>
              <a:rPr lang="pl-PL" altLang="x-none" b="1" dirty="0"/>
              <a:t>zdravotní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73897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úraz, nemoc z povolání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pozbytí zdravotní způsobilosti pro výkon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lékařský posudek</a:t>
            </a:r>
          </a:p>
        </p:txBody>
      </p:sp>
    </p:spTree>
    <p:extLst>
      <p:ext uri="{BB962C8B-B14F-4D97-AF65-F5344CB8AC3E}">
        <p14:creationId xmlns:p14="http://schemas.microsoft.com/office/powerpoint/2010/main" val="4466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§ 52 f) ZP nesplnění předpokladů a požadavků: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338627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nesplňování předpokladů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nesplňování požadavků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neuspokojivé pracovní výsledky  (výzva k odstranění v posledních 12 měsících)</a:t>
            </a:r>
          </a:p>
        </p:txBody>
      </p:sp>
    </p:spTree>
    <p:extLst>
      <p:ext uri="{BB962C8B-B14F-4D97-AF65-F5344CB8AC3E}">
        <p14:creationId xmlns:p14="http://schemas.microsoft.com/office/powerpoint/2010/main" val="38233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4" y="1122363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g) ZP, porušení povinností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8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porušení povinností zvlášť hrubým způsobem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závažné porušení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soustavné méně závažné porušování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upozornění – 6 měsíců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pravomocné odsouzení pro úmyslný trestný čin – nepodmíněný trest odnětí svobody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a) 1 rok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b) 6 měsíců, ale TČ při plnění pracovních úkolů nebo v přímé souvislosti s ním</a:t>
            </a:r>
          </a:p>
        </p:txBody>
      </p:sp>
    </p:spTree>
    <p:extLst>
      <p:ext uri="{BB962C8B-B14F-4D97-AF65-F5344CB8AC3E}">
        <p14:creationId xmlns:p14="http://schemas.microsoft.com/office/powerpoint/2010/main" val="7110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104140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h) ZP  režim dočasně pracovně neschopného pojištěnce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7" y="3077719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povinnost zdržovat se v místě pobytu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dodržovat rozsah a dobu povolených vycházek</a:t>
            </a:r>
          </a:p>
        </p:txBody>
      </p:sp>
    </p:spTree>
    <p:extLst>
      <p:ext uri="{BB962C8B-B14F-4D97-AF65-F5344CB8AC3E}">
        <p14:creationId xmlns:p14="http://schemas.microsoft.com/office/powerpoint/2010/main" val="10612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Ochranná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6" y="2762366"/>
            <a:ext cx="9883034" cy="4095634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dočasná pracovní neschopnost,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vojenské cvičení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výkon veřejné funkce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nezpůsobilost pro práci v noci</a:t>
            </a:r>
          </a:p>
        </p:txBody>
      </p:sp>
    </p:spTree>
    <p:extLst>
      <p:ext uri="{BB962C8B-B14F-4D97-AF65-F5344CB8AC3E}">
        <p14:creationId xmlns:p14="http://schemas.microsoft.com/office/powerpoint/2010/main" val="390755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1" y="-33197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2223701"/>
            <a:ext cx="9883034" cy="4095634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zrušení nebo přemístění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přemístění zaměstnavatele – neplatí: těhotenství,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porušení povinností zvlášť hrubým způsobem - neplatí: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pravomocné odsouzení – nepodmíněný trest – neplatí: mateřská dovolená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pro jiné porušení pracovních povinností a pro porušení režimu dočasně pracovně neschopného zaměstnance zvlášť hrubým způsobem – neplatí: těhotenství, mateřská, rodičovská</a:t>
            </a:r>
          </a:p>
        </p:txBody>
      </p:sp>
    </p:spTree>
    <p:extLst>
      <p:ext uri="{BB962C8B-B14F-4D97-AF65-F5344CB8AC3E}">
        <p14:creationId xmlns:p14="http://schemas.microsoft.com/office/powerpoint/2010/main" val="31048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675342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vymezit důvod tak, aby nemohl být zaměněn s jiným – pozor i skutkově!!!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neběží výpovědní doba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poměr končí doručením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§55 ZP</a:t>
            </a:r>
          </a:p>
        </p:txBody>
      </p:sp>
    </p:spTree>
    <p:extLst>
      <p:ext uri="{BB962C8B-B14F-4D97-AF65-F5344CB8AC3E}">
        <p14:creationId xmlns:p14="http://schemas.microsoft.com/office/powerpoint/2010/main" val="28414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96148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ohrožení zdraví a nebyl převeden ve lhůtě 15 dnů na jinou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nevyplacená mzda, plat, jejich náhrada do 15 dnů od splatnosti</a:t>
            </a:r>
          </a:p>
        </p:txBody>
      </p:sp>
    </p:spTree>
    <p:extLst>
      <p:ext uri="{BB962C8B-B14F-4D97-AF65-F5344CB8AC3E}">
        <p14:creationId xmlns:p14="http://schemas.microsoft.com/office/powerpoint/2010/main" val="31303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804"/>
            <a:ext cx="12192000" cy="2387600"/>
          </a:xfrm>
        </p:spPr>
        <p:txBody>
          <a:bodyPr/>
          <a:lstStyle/>
          <a:p>
            <a:r>
              <a:rPr lang="cs-CZ" b="1" dirty="0"/>
              <a:t>Pracovní smlouva</a:t>
            </a:r>
            <a:br>
              <a:rPr lang="cs-CZ" b="1" dirty="0"/>
            </a:br>
            <a:r>
              <a:rPr lang="cs-CZ" b="1" dirty="0"/>
              <a:t>vznik pracovního poměru</a:t>
            </a:r>
          </a:p>
        </p:txBody>
      </p:sp>
      <p:pic>
        <p:nvPicPr>
          <p:cNvPr id="9" name="Picture 4" descr="images369">
            <a:extLst>
              <a:ext uri="{FF2B5EF4-FFF2-40B4-BE49-F238E27FC236}">
                <a16:creationId xmlns:a16="http://schemas.microsoft.com/office/drawing/2014/main" id="{D01A4C5B-5E46-4233-8937-85C355772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2" y="2378796"/>
            <a:ext cx="4105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5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2630848"/>
            <a:ext cx="9883034" cy="4095634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nelze u těhotné zaměstnankyně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porušení povinností 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pravomocné odsouzení pro úmyslný trestný čin – nepodmíněný trest odnětí svobody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a) 1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b) 6 měsíců, ale TČ při plnění pracovních úkolů nebo v přímé souvislosti s ním </a:t>
            </a:r>
          </a:p>
        </p:txBody>
      </p:sp>
    </p:spTree>
    <p:extLst>
      <p:ext uri="{BB962C8B-B14F-4D97-AF65-F5344CB8AC3E}">
        <p14:creationId xmlns:p14="http://schemas.microsoft.com/office/powerpoint/2010/main" val="11055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Zrušení pracovního poměru ve zkušební době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uvedení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</p:txBody>
      </p:sp>
    </p:spTree>
    <p:extLst>
      <p:ext uri="{BB962C8B-B14F-4D97-AF65-F5344CB8AC3E}">
        <p14:creationId xmlns:p14="http://schemas.microsoft.com/office/powerpoint/2010/main" val="7281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Odbory 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předchozí souhlas</a:t>
            </a:r>
          </a:p>
        </p:txBody>
      </p:sp>
    </p:spTree>
    <p:extLst>
      <p:ext uri="{BB962C8B-B14F-4D97-AF65-F5344CB8AC3E}">
        <p14:creationId xmlns:p14="http://schemas.microsoft.com/office/powerpoint/2010/main" val="311995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485749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Neplatné rozvázání pracovního poměru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mzdy nebo přidělování práce a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12843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Neplatné rozvázání pracovního poměru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346541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-781827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Odstupné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1902125"/>
            <a:ext cx="9883034" cy="4095634"/>
          </a:xfrm>
        </p:spPr>
        <p:txBody>
          <a:bodyPr>
            <a:normAutofit fontScale="92500" lnSpcReduction="20000"/>
          </a:bodyPr>
          <a:lstStyle/>
          <a:p>
            <a:pPr marL="228600" lvl="0" indent="-228600" algn="just">
              <a:buFont typeface="Arial" panose="020B0604020202020204" pitchFamily="34" charset="0"/>
              <a:buChar char="•"/>
            </a:pPr>
            <a:r>
              <a:rPr lang="cs-CZ" altLang="cs-CZ" sz="2800" dirty="0"/>
              <a:t>V případech uvedených v ustanovení § 67 zákoníku práce náleží zaměstnanci odstupné podle délky pracovního poměru u zaměstnavatele.</a:t>
            </a:r>
          </a:p>
          <a:p>
            <a:pPr marL="228600" lvl="0" indent="-228600" algn="just">
              <a:buFont typeface="Arial" panose="020B0604020202020204" pitchFamily="34" charset="0"/>
              <a:buChar char="•"/>
            </a:pPr>
            <a:r>
              <a:rPr lang="cs-CZ" altLang="cs-CZ" sz="2800" dirty="0"/>
              <a:t> § 52 písm. a) až c) nebo </a:t>
            </a:r>
            <a:r>
              <a:rPr lang="cs-CZ" altLang="cs-CZ" sz="2800" u="sng" dirty="0"/>
              <a:t>dohodou</a:t>
            </a:r>
            <a:r>
              <a:rPr lang="cs-CZ" altLang="cs-CZ" sz="2800" dirty="0"/>
              <a:t> z týchž důvodů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 1 roku:            1 měsíční výdělek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 1 do 2 let:      2 měsíční výdělky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Nad 2 roky:          3 měsíční výdělky</a:t>
            </a:r>
          </a:p>
        </p:txBody>
      </p:sp>
    </p:spTree>
    <p:extLst>
      <p:ext uri="{BB962C8B-B14F-4D97-AF65-F5344CB8AC3E}">
        <p14:creationId xmlns:p14="http://schemas.microsoft.com/office/powerpoint/2010/main" val="33393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-781827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Potvrzení o zaměstnání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181" y="1605773"/>
            <a:ext cx="9933326" cy="4391986"/>
          </a:xfrm>
        </p:spPr>
        <p:txBody>
          <a:bodyPr>
            <a:normAutofit fontScale="62500" lnSpcReduction="20000"/>
          </a:bodyPr>
          <a:lstStyle/>
          <a:p>
            <a:pPr marL="228600" lvl="0" indent="-228600" algn="just">
              <a:buFont typeface="Arial" panose="020B0604020202020204" pitchFamily="34" charset="0"/>
              <a:buChar char="•"/>
            </a:pPr>
            <a:r>
              <a:rPr lang="cs-CZ" altLang="cs-CZ" sz="2800" dirty="0"/>
              <a:t>§ 313 ZP</a:t>
            </a:r>
          </a:p>
          <a:p>
            <a:pPr marL="228600" lvl="0" indent="-228600" algn="just">
              <a:buFont typeface="Arial" panose="020B0604020202020204" pitchFamily="34" charset="0"/>
              <a:buChar char="•"/>
            </a:pPr>
            <a:r>
              <a:rPr lang="cs-CZ" altLang="cs-CZ" sz="2800" dirty="0"/>
              <a:t>Také tzv. zápočtový list</a:t>
            </a:r>
          </a:p>
          <a:p>
            <a:pPr lvl="0" algn="just"/>
            <a:r>
              <a:rPr lang="cs-CZ" altLang="cs-CZ" sz="2800" u="sng" dirty="0"/>
              <a:t>OBSAH</a:t>
            </a:r>
          </a:p>
          <a:p>
            <a:pPr algn="just"/>
            <a:r>
              <a:rPr lang="cs-CZ" sz="2000" b="1" i="0" dirty="0">
                <a:effectLst/>
                <a:latin typeface="Arial" panose="020B0604020202020204" pitchFamily="34" charset="0"/>
              </a:rPr>
              <a:t>a)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 údaje o zaměstnání, zda se jednalo o pracovní poměr, dohodu o provedení práce nebo dohodu o pracovní činnosti a o době jejich trvání,</a:t>
            </a:r>
          </a:p>
          <a:p>
            <a:pPr algn="just"/>
            <a:r>
              <a:rPr lang="cs-CZ" sz="2000" b="1" i="0" dirty="0">
                <a:effectLst/>
                <a:latin typeface="Arial" panose="020B0604020202020204" pitchFamily="34" charset="0"/>
              </a:rPr>
              <a:t>b)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 druh konaných prací,</a:t>
            </a:r>
          </a:p>
          <a:p>
            <a:pPr algn="just"/>
            <a:r>
              <a:rPr lang="cs-CZ" sz="2000" b="1" i="0" dirty="0">
                <a:effectLst/>
                <a:latin typeface="Arial" panose="020B0604020202020204" pitchFamily="34" charset="0"/>
              </a:rPr>
              <a:t>c)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 dosaženou kvalifikaci,</a:t>
            </a:r>
          </a:p>
          <a:p>
            <a:pPr algn="just"/>
            <a:r>
              <a:rPr lang="cs-CZ" sz="2000" b="1" i="0" dirty="0">
                <a:effectLst/>
                <a:latin typeface="Arial" panose="020B0604020202020204" pitchFamily="34" charset="0"/>
              </a:rPr>
              <a:t>d)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 odpracovanou dobu a další skutečnosti rozhodné pro dosažení nejvýše přípustné expoziční doby,</a:t>
            </a:r>
          </a:p>
          <a:p>
            <a:pPr algn="just"/>
            <a:r>
              <a:rPr lang="cs-CZ" sz="2000" b="1" i="0" dirty="0">
                <a:effectLst/>
                <a:latin typeface="Arial" panose="020B0604020202020204" pitchFamily="34" charset="0"/>
              </a:rPr>
              <a:t>e)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 zda ze zaměstnancovy mzdy jsou prováděny srážky, který orgán srážky nařídil, v čí prospěch, jak vysoká je pohledávka, pro kterou mají být srážky dále prováděny, jaká je výše dosud provedených srážek a jaké je pořadí pohledávky,</a:t>
            </a:r>
          </a:p>
          <a:p>
            <a:pPr algn="just"/>
            <a:r>
              <a:rPr lang="cs-CZ" sz="2000" b="1" i="0" dirty="0">
                <a:effectLst/>
                <a:latin typeface="Arial" panose="020B0604020202020204" pitchFamily="34" charset="0"/>
              </a:rPr>
              <a:t>f)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 údaje o započitatelné době zaměstnání v I. a II. pracovní kategorii za dobu před 1. lednem 1993 pro účely důchodového pojištění.</a:t>
            </a:r>
          </a:p>
          <a:p>
            <a:pPr algn="just"/>
            <a:endParaRPr lang="cs-CZ" sz="2000" b="0" i="0" dirty="0">
              <a:effectLst/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</a:rPr>
              <a:t>Oddělené potvrzení – odst. 2</a:t>
            </a:r>
            <a:endParaRPr lang="cs-CZ" sz="2000" b="0" i="0" dirty="0">
              <a:effectLst/>
              <a:latin typeface="Arial" panose="020B0604020202020204" pitchFamily="34" charset="0"/>
            </a:endParaRPr>
          </a:p>
          <a:p>
            <a:pPr marL="228600" lvl="0" indent="-228600" algn="just"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63215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9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Pracovní poměr – vznik, změny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Obecně – pracovní smlouva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Další varianty? -&gt; Volba, jmenování, „manažerská“ smlouva???</a:t>
            </a:r>
          </a:p>
          <a:p>
            <a:pPr lvl="1" algn="l" fontAlgn="base"/>
            <a:endParaRPr lang="cs-CZ" sz="2400" dirty="0">
              <a:latin typeface="inherit"/>
            </a:endParaRP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Založení x vznik pracovního poměru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endParaRPr lang="cs-CZ" sz="2400" dirty="0">
              <a:latin typeface="inherit"/>
            </a:endParaRP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endParaRPr lang="cs-CZ" sz="2400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87286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Pracovní poměr – vznik, změny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85000" lnSpcReduction="10000"/>
          </a:bodyPr>
          <a:lstStyle/>
          <a:p>
            <a:pPr marL="800100" lvl="1" indent="-342900" algn="just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Volbou - pracovní poměr vzniká pouze v případech stanovených zvláštními předpisy, stanovami společnosti nebo na základě usnesení příslušných orgánů družstev nebo sdružení občanů podle zvláštních zákonů. </a:t>
            </a:r>
          </a:p>
          <a:p>
            <a:pPr marL="800100" lvl="1" indent="-342900" algn="just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Jmenování - pracovní poměr vzniká zejména u vedoucích zaměstnanců jmenovaných podle zvláštních právních předpisů a dále u vedoucích zaměstnanců jmenovaných do funkce zaměstnavatelem. Zákoník práce přesně stanoví, kdy se jedná o vedoucího zaměstnance a kdy tedy jmenováním vzniká pracovní poměr (§33 ZP)</a:t>
            </a:r>
          </a:p>
          <a:p>
            <a:pPr marL="800100" lvl="1" indent="-342900" algn="just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manažerská smlouva – </a:t>
            </a:r>
            <a:r>
              <a:rPr lang="cs-CZ" sz="2400" dirty="0" err="1">
                <a:latin typeface="inherit"/>
              </a:rPr>
              <a:t>inominát</a:t>
            </a:r>
            <a:r>
              <a:rPr lang="cs-CZ" sz="2400" dirty="0">
                <a:latin typeface="inherit"/>
              </a:rPr>
              <a:t>, zejména za účelem úpravy podmínek vedoucího pracovníka – manažera vůči společnosti – zaměstnavateli. Sama o sobě nezakládá pracovněprávní vztah, spíše jej mění. Nejčastěji otázky mzdy – výše, splatnost, nároku na další odměny atd. (Smlouva o výkonu funkce???)</a:t>
            </a:r>
          </a:p>
        </p:txBody>
      </p:sp>
    </p:spTree>
    <p:extLst>
      <p:ext uri="{BB962C8B-B14F-4D97-AF65-F5344CB8AC3E}">
        <p14:creationId xmlns:p14="http://schemas.microsoft.com/office/powerpoint/2010/main" val="50810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Podstatné náležitosti pracovní smlouvy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347200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druh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den nástupu do práce</a:t>
            </a:r>
          </a:p>
        </p:txBody>
      </p:sp>
    </p:spTree>
    <p:extLst>
      <p:ext uri="{BB962C8B-B14F-4D97-AF65-F5344CB8AC3E}">
        <p14:creationId xmlns:p14="http://schemas.microsoft.com/office/powerpoint/2010/main" val="66606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smlouva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fontScale="925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srozumitelná, určitá -&gt; zdánlivé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 souladu se zákonem, dobrými mravy, veřejným pořádkem</a:t>
            </a:r>
          </a:p>
          <a:p>
            <a:pPr lvl="0" algn="l"/>
            <a:r>
              <a:rPr lang="cs-CZ" altLang="cs-CZ" sz="2800" dirty="0"/>
              <a:t>   -&gt; neplatné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písemná, lze dodatečně zhojit</a:t>
            </a:r>
          </a:p>
          <a:p>
            <a:pPr lvl="0" algn="l"/>
            <a:r>
              <a:rPr lang="cs-CZ" altLang="cs-CZ" sz="2800" dirty="0"/>
              <a:t>   -&gt; pro nedostatek formy se nelze dovolat neplatnosti, bylo-li již započato s plněním</a:t>
            </a:r>
          </a:p>
        </p:txBody>
      </p:sp>
    </p:spTree>
    <p:extLst>
      <p:ext uri="{BB962C8B-B14F-4D97-AF65-F5344CB8AC3E}">
        <p14:creationId xmlns:p14="http://schemas.microsoft.com/office/powerpoint/2010/main" val="22426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činnosti podle potřeby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asistentka ředitele nebo účetní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bude specifikováno v organizačním řádu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prodavačka, uklízečka, servírka, kuchařka, provozní, pokojská, recepční, instruktorka lyžování, animátorka</a:t>
            </a:r>
          </a:p>
        </p:txBody>
      </p:sp>
    </p:spTree>
    <p:extLst>
      <p:ext uri="{BB962C8B-B14F-4D97-AF65-F5344CB8AC3E}">
        <p14:creationId xmlns:p14="http://schemas.microsoft.com/office/powerpoint/2010/main" val="1878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5608</TotalTime>
  <Words>1695</Words>
  <Application>Microsoft Office PowerPoint</Application>
  <PresentationFormat>Širokoúhlá obrazovka</PresentationFormat>
  <Paragraphs>245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3" baseType="lpstr">
      <vt:lpstr>Arial</vt:lpstr>
      <vt:lpstr>Bookman Old Style</vt:lpstr>
      <vt:lpstr>Calibri</vt:lpstr>
      <vt:lpstr>inherit</vt:lpstr>
      <vt:lpstr>Rockwell</vt:lpstr>
      <vt:lpstr>Damask</vt:lpstr>
      <vt:lpstr>Pracovní právo</vt:lpstr>
      <vt:lpstr>OSNOVA</vt:lpstr>
      <vt:lpstr>Lékařská prohlídka</vt:lpstr>
      <vt:lpstr>Pracovní smlouva vznik pracovního poměru</vt:lpstr>
      <vt:lpstr>Pracovní poměr – vznik, změny</vt:lpstr>
      <vt:lpstr>Pracovní poměr – vznik, změny</vt:lpstr>
      <vt:lpstr>Podstatné náležitosti pracovní smlouvy</vt:lpstr>
      <vt:lpstr>Pracovní smlouva</vt:lpstr>
      <vt:lpstr>Druh práce</vt:lpstr>
      <vt:lpstr>Druh práce</vt:lpstr>
      <vt:lpstr>Pracovní náplň </vt:lpstr>
      <vt:lpstr>Místo výkonu práce </vt:lpstr>
      <vt:lpstr>Místo výkonu práce </vt:lpstr>
      <vt:lpstr>Den nástupu do práce </vt:lpstr>
      <vt:lpstr>Den nástupu do práce </vt:lpstr>
      <vt:lpstr>Pracovní poměr na dobu určitou</vt:lpstr>
      <vt:lpstr>Výjimka</vt:lpstr>
      <vt:lpstr>Důsledky protiprávního sjednání pracovního poměru na dobu určitou </vt:lpstr>
      <vt:lpstr>Zkušební doba</vt:lpstr>
      <vt:lpstr>Další pravidelné náležitosti pracovní smlouvy</vt:lpstr>
      <vt:lpstr>Konkurenční doložka</vt:lpstr>
      <vt:lpstr>Změny pracovního poměru</vt:lpstr>
      <vt:lpstr>Změny pracovního poměru</vt:lpstr>
      <vt:lpstr>Změny pracovního poměru</vt:lpstr>
      <vt:lpstr>Skončení pracovního poměru</vt:lpstr>
      <vt:lpstr>Skončení pracovního poměru</vt:lpstr>
      <vt:lpstr>Rozvázání pracovního poměru</vt:lpstr>
      <vt:lpstr>Výpověď</vt:lpstr>
      <vt:lpstr>Výpověď daná zaměstnancem</vt:lpstr>
      <vt:lpstr>výpověď daná zaměstnavatelem</vt:lpstr>
      <vt:lpstr>Výpovědní důvod § 52 písm. a),b),c) –organizační důvody</vt:lpstr>
      <vt:lpstr>Výpovědní důvod - § 52 písm. d),e) zdravotní důvody</vt:lpstr>
      <vt:lpstr>Výpovědní důvod § 52 f) ZP nesplnění předpokladů a požadavků:</vt:lpstr>
      <vt:lpstr>Výpovědní důvod - § 52 písm. g) ZP, porušení povinností </vt:lpstr>
      <vt:lpstr>Výpovědní důvod - § 52 písm. h) ZP  režim dočasně pracovně neschopného pojištěnce</vt:lpstr>
      <vt:lpstr>Ochranná doba</vt:lpstr>
      <vt:lpstr>Výjimky</vt:lpstr>
      <vt:lpstr>Okamžité zrušení pracovního poměru</vt:lpstr>
      <vt:lpstr>Okamžité zrušení zaměstnancem </vt:lpstr>
      <vt:lpstr>Okamžité zrušení zaměstnavatelem</vt:lpstr>
      <vt:lpstr>Zrušení pracovního poměru ve zkušební době </vt:lpstr>
      <vt:lpstr>Odbory  </vt:lpstr>
      <vt:lpstr>Neplatné rozvázání pracovního poměru zaměstnavatelem</vt:lpstr>
      <vt:lpstr>Neplatné rozvázání pracovního poměru zaměstnancem </vt:lpstr>
      <vt:lpstr>Odstupné</vt:lpstr>
      <vt:lpstr>Potvrzení o zaměstnání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MŠ</dc:title>
  <dc:creator>Martin Štěrba</dc:creator>
  <cp:lastModifiedBy>Štěrba Martin</cp:lastModifiedBy>
  <cp:revision>96</cp:revision>
  <cp:lastPrinted>2018-10-29T11:12:26Z</cp:lastPrinted>
  <dcterms:created xsi:type="dcterms:W3CDTF">2017-12-03T13:48:10Z</dcterms:created>
  <dcterms:modified xsi:type="dcterms:W3CDTF">2022-03-07T14:51:04Z</dcterms:modified>
</cp:coreProperties>
</file>