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85" r:id="rId3"/>
    <p:sldId id="286" r:id="rId4"/>
    <p:sldId id="259" r:id="rId5"/>
    <p:sldId id="258" r:id="rId6"/>
    <p:sldId id="261" r:id="rId7"/>
    <p:sldId id="263" r:id="rId8"/>
    <p:sldId id="264" r:id="rId9"/>
    <p:sldId id="279" r:id="rId10"/>
    <p:sldId id="280" r:id="rId11"/>
    <p:sldId id="266" r:id="rId12"/>
    <p:sldId id="281" r:id="rId13"/>
    <p:sldId id="282" r:id="rId14"/>
    <p:sldId id="283" r:id="rId15"/>
    <p:sldId id="284" r:id="rId16"/>
    <p:sldId id="269" r:id="rId17"/>
    <p:sldId id="268" r:id="rId18"/>
    <p:sldId id="270" r:id="rId19"/>
    <p:sldId id="275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099" autoAdjust="0"/>
  </p:normalViewPr>
  <p:slideViewPr>
    <p:cSldViewPr snapToGrid="0">
      <p:cViewPr>
        <p:scale>
          <a:sx n="140" d="100"/>
          <a:sy n="140" d="100"/>
        </p:scale>
        <p:origin x="-270" y="-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6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89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46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402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69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6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45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671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4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0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9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99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7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2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3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8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03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B5E2-A650-4F39-BD8A-7C4E5DB73732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E2B3-5B4B-4C97-8E78-A7ACDB1A7C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570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tualne.cz/wiki/finance/prace-prescas-priplatek-za-prescasovou-praci/r~i:wiki:1410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rovne-zachazeni-pri-odmenovani-za-prac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32E-2FC4-4B97-89BB-FFDD48A5F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	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D8C4F7-A0AE-4920-B7C7-24B2DF569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60117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B815A-F975-485C-9EDE-60F159D2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Kratší pracovní doba</a:t>
            </a:r>
            <a:br>
              <a:rPr lang="cs-CZ" dirty="0"/>
            </a:br>
            <a:r>
              <a:rPr lang="cs-CZ" dirty="0"/>
              <a:t>§ 80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B4651-B5F0-4330-AC92-8C0CBEF8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Kratší pracovní doba pod rozsah stanovený v § 79 může být sjednána pouze mezi zaměstnavatelem a zaměstnancem. Zaměstnanci přísluší mzda nebo plat, které odpovídají sjednané kratší pracovní době.</a:t>
            </a:r>
          </a:p>
        </p:txBody>
      </p:sp>
    </p:spTree>
    <p:extLst>
      <p:ext uri="{BB962C8B-B14F-4D97-AF65-F5344CB8AC3E}">
        <p14:creationId xmlns:p14="http://schemas.microsoft.com/office/powerpoint/2010/main" val="561376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7ABA-DF30-44B4-8285-088D586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  <a:br>
              <a:rPr lang="cs-CZ" dirty="0"/>
            </a:br>
            <a:r>
              <a:rPr lang="cs-CZ" dirty="0"/>
              <a:t>§88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D93B-2986-4278-9333-4A56FC1E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minut.</a:t>
            </a:r>
          </a:p>
          <a:p>
            <a:r>
              <a:rPr lang="cs-CZ" dirty="0"/>
              <a:t>Jde-li o práce, které nemohou být přerušeny, musí být zaměstnanci i bez přerušení provozu nebo práce zajištěna přiměřená doba na oddech a jídlo.</a:t>
            </a:r>
          </a:p>
          <a:p>
            <a:r>
              <a:rPr lang="cs-CZ" dirty="0"/>
              <a:t>Poskytnuté přestávky v práci na jídlo a oddech se nezapočítávají do pracovní doby.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</p:txBody>
      </p:sp>
    </p:spTree>
    <p:extLst>
      <p:ext uri="{BB962C8B-B14F-4D97-AF65-F5344CB8AC3E}">
        <p14:creationId xmlns:p14="http://schemas.microsoft.com/office/powerpoint/2010/main" val="5783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93E44-B6C1-46CD-9067-AB995C7C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</a:t>
            </a:r>
            <a:br>
              <a:rPr lang="cs-CZ" dirty="0"/>
            </a:br>
            <a:r>
              <a:rPr lang="cs-CZ" dirty="0"/>
              <a:t> § 81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E8DB5-850B-4703-9664-F571054E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Rozvržená podle pracovní smlouvy (nebo vnitřního předpisu)</a:t>
            </a:r>
          </a:p>
          <a:p>
            <a:r>
              <a:rPr lang="cs-CZ" i="1" dirty="0"/>
              <a:t>Pracovní dobu rozvrhuje zaměstnavatel a určí začátek a konec směn.</a:t>
            </a:r>
          </a:p>
          <a:p>
            <a:r>
              <a:rPr lang="cs-CZ" dirty="0"/>
              <a:t>Maximální délka směny 12 hodin</a:t>
            </a:r>
          </a:p>
          <a:p>
            <a:r>
              <a:rPr lang="cs-CZ" dirty="0"/>
              <a:t>Zaměstnanec je povinen být na začátku směny na svém pracovišti a odcházet z něho až po skončení směny</a:t>
            </a:r>
          </a:p>
          <a:p>
            <a:r>
              <a:rPr lang="cs-CZ" dirty="0"/>
              <a:t>Pružné rozvržení pracovní doby - zahrnuje časové úseky základní a volitelné pracovní doby, jejichž začátek a konec určuje zaměstnavatel.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5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6FC20-9B83-4ED5-8BC2-7AABAD3E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PŘESTÁVKA V PRÁCI A BEZPEČNOSTNÍ PŘESTÁVKA</a:t>
            </a:r>
            <a:br>
              <a:rPr lang="cs-CZ" dirty="0"/>
            </a:br>
            <a:r>
              <a:rPr lang="cs-CZ" dirty="0"/>
              <a:t>§ 88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09D9F-8F3A-443F-853F-8B670CB6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655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  <a:p>
            <a:endParaRPr lang="cs-CZ" dirty="0"/>
          </a:p>
          <a:p>
            <a:r>
              <a:rPr lang="cs-CZ" dirty="0"/>
              <a:t>Přestávky v práci na jídlo a oddech se neposkytují na začátku a konci pracovní doby.</a:t>
            </a:r>
          </a:p>
          <a:p>
            <a:r>
              <a:rPr lang="cs-CZ" dirty="0"/>
              <a:t>Poskytnuté přestávky v práci na jídlo a oddech se nezapočítávají do pracovní doby</a:t>
            </a:r>
          </a:p>
          <a:p>
            <a:endParaRPr lang="cs-CZ" dirty="0"/>
          </a:p>
          <a:p>
            <a:r>
              <a:rPr lang="cs-CZ" dirty="0"/>
              <a:t>Má-li zaměstnanec při výkonu práce právo na bezpečnostní přestávku podle zvláštních právních předpisů, započítává se tato přestávka do pracovní doby.</a:t>
            </a:r>
          </a:p>
          <a:p>
            <a:r>
              <a:rPr lang="cs-CZ" dirty="0"/>
              <a:t>Připadne-li bezpečnostní přestávka na dobu přestávky v práci na jídlo a oddech, započítá se přestávka v práci na jídlo a oddech do pracovní doby.</a:t>
            </a:r>
          </a:p>
        </p:txBody>
      </p:sp>
    </p:spTree>
    <p:extLst>
      <p:ext uri="{BB962C8B-B14F-4D97-AF65-F5344CB8AC3E}">
        <p14:creationId xmlns:p14="http://schemas.microsoft.com/office/powerpoint/2010/main" val="34571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6A2DB-2088-4C52-91C6-1A205513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  <a:br>
              <a:rPr lang="cs-CZ" dirty="0"/>
            </a:br>
            <a:r>
              <a:rPr lang="cs-CZ" dirty="0"/>
              <a:t>§ 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9CACC-52E1-4872-A6DA-0468EB85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rozvrhnout pracovní dobu tak, aby zaměstnanec měl mezi koncem jedné směny a začátkem následující směny nepřetržitý odpočinek po dobu alespoň 11 hodin, zaměstnanec mladší 18 let po dobu alespoň 12 hodin během 24 hodin po sobě jdoucích.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802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BA7C4-2218-4860-8D5F-BEF38885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Dny pracovního klidu</a:t>
            </a:r>
            <a:br>
              <a:rPr lang="cs-CZ" dirty="0"/>
            </a:br>
            <a:r>
              <a:rPr lang="cs-CZ" dirty="0"/>
              <a:t>§ 91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323AC-DA8B-4A4C-AD14-A7528927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dny, na které připadá nepřetržitý odpočinek zaměstnance v týdnu, a svátky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Práci ve dnech pracovního klidu může zaměstnavatel nařídit jen výjimečně</a:t>
            </a:r>
          </a:p>
          <a:p>
            <a:endParaRPr lang="cs-CZ" dirty="0"/>
          </a:p>
          <a:p>
            <a:r>
              <a:rPr lang="cs-CZ" dirty="0"/>
              <a:t>Výjimky</a:t>
            </a:r>
          </a:p>
        </p:txBody>
      </p:sp>
    </p:spTree>
    <p:extLst>
      <p:ext uri="{BB962C8B-B14F-4D97-AF65-F5344CB8AC3E}">
        <p14:creationId xmlns:p14="http://schemas.microsoft.com/office/powerpoint/2010/main" val="185663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45CF3-FB4A-49D4-B027-DBB21AB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  <a:br>
              <a:rPr lang="cs-CZ" dirty="0"/>
            </a:br>
            <a:r>
              <a:rPr lang="cs-CZ" dirty="0"/>
              <a:t>§ 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D3A3-EC63-44D6-8158-2A9412F0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nad běžné rozvržení pracovní doby (mám končit v 17h, ale </a:t>
            </a:r>
            <a:r>
              <a:rPr lang="cs-CZ" dirty="0" err="1"/>
              <a:t>zamtel</a:t>
            </a:r>
            <a:r>
              <a:rPr lang="cs-CZ" dirty="0"/>
              <a:t> chce ať končím v 19h)</a:t>
            </a:r>
          </a:p>
          <a:p>
            <a:r>
              <a:rPr lang="cs-CZ" dirty="0"/>
              <a:t>Jen po dohodě se zaměstnancem (v </a:t>
            </a:r>
            <a:r>
              <a:rPr lang="cs-CZ" dirty="0" err="1"/>
              <a:t>prac</a:t>
            </a:r>
            <a:r>
              <a:rPr lang="cs-CZ" dirty="0"/>
              <a:t> smlouvě lze stanovit jinak)</a:t>
            </a:r>
          </a:p>
          <a:p>
            <a:r>
              <a:rPr lang="cs-CZ" dirty="0">
                <a:hlinkClick r:id="rId2"/>
              </a:rPr>
              <a:t>https://www.aktualne.cz/wiki/finance/prace-prescas-priplatek-za-prescasovou-praci/r~i:wiki:1410/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91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95B-08B0-4EB1-B5C2-BFF45E4B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  <a:br>
              <a:rPr lang="cs-CZ" dirty="0"/>
            </a:br>
            <a:r>
              <a:rPr lang="cs-CZ" dirty="0"/>
              <a:t>§ 211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2D32-43ED-47ED-B985-9614CF94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880"/>
            <a:ext cx="8825659" cy="35509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 Zaměstnanci, který za nepřetržitého trvání pracovního poměru k témuž zaměstnavateli konal u něho práci alespoň 60 dnů v kalendářním roce, přísluší dovolená za kalendářní rok, popřípadě její poměrná část.</a:t>
            </a:r>
          </a:p>
          <a:p>
            <a:r>
              <a:rPr lang="cs-CZ" dirty="0"/>
              <a:t>Výměra dovolené činí nejméně 4 týdny v kalendářním roce.</a:t>
            </a:r>
          </a:p>
          <a:p>
            <a:r>
              <a:rPr lang="cs-CZ" dirty="0"/>
              <a:t>Dodatková dovolena (§ 215) pro zvlášť náročné práce.</a:t>
            </a:r>
          </a:p>
          <a:p>
            <a:r>
              <a:rPr lang="cs-CZ" dirty="0"/>
              <a:t>Dovolená se čerpá zpravidla v roce, kdy na ni vznikl nárok „Převod“ do dalšího roku jen výjimečně.</a:t>
            </a:r>
          </a:p>
          <a:p>
            <a:r>
              <a:rPr lang="cs-CZ" dirty="0"/>
              <a:t>Dovolenou nařizuje zaměstnavatel po domluvě se zaměstnance, případně na žádost zaměstnance, pokud to neruší provozní potřeby zaměstnavatele.</a:t>
            </a:r>
          </a:p>
          <a:p>
            <a:r>
              <a:rPr lang="cs-CZ" dirty="0"/>
              <a:t>Zaměstnanec má nárok (po domluvě) jednou za rok mít dovolenou 2 týdny v kuse.</a:t>
            </a:r>
          </a:p>
        </p:txBody>
      </p:sp>
    </p:spTree>
    <p:extLst>
      <p:ext uri="{BB962C8B-B14F-4D97-AF65-F5344CB8AC3E}">
        <p14:creationId xmlns:p14="http://schemas.microsoft.com/office/powerpoint/2010/main" val="28778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974F-BF4B-4E84-87A3-425F3CE8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práce</a:t>
            </a:r>
            <a:br>
              <a:rPr lang="cs-CZ" dirty="0"/>
            </a:br>
            <a:r>
              <a:rPr lang="cs-CZ" dirty="0"/>
              <a:t>§ 109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684CF-5C59-4FAD-8CD1-F6024D5B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Práce v ČR musí být zaplacena. Ledaže se jedná o „Společenskou úsluhu“ nebo vzdělávání.</a:t>
            </a:r>
          </a:p>
          <a:p>
            <a:r>
              <a:rPr lang="cs-CZ" dirty="0"/>
              <a:t>Mzda x Plat (§ 109 odst. 2 x § 109 odst. 3)</a:t>
            </a:r>
          </a:p>
          <a:p>
            <a:r>
              <a:rPr lang="cs-CZ" dirty="0"/>
              <a:t>Zákaz diskriminace a rovné odměňování – platí zásada „za stejnou práci stejná odměna“.</a:t>
            </a:r>
          </a:p>
          <a:p>
            <a:r>
              <a:rPr lang="cs-CZ" dirty="0">
                <a:hlinkClick r:id="rId2"/>
              </a:rPr>
              <a:t>https://www.pravniprostor.cz/clanky/pracovni-pravo/rovne-zachazeni-pri-odmenovani-za-praci</a:t>
            </a:r>
            <a:endParaRPr lang="cs-CZ" dirty="0"/>
          </a:p>
          <a:p>
            <a:r>
              <a:rPr lang="cs-CZ" dirty="0"/>
              <a:t>Minimální mzda platí pro pracovní poměr i mimo něj, určuje vláda nařízením.</a:t>
            </a:r>
          </a:p>
          <a:p>
            <a:r>
              <a:rPr lang="cs-CZ" dirty="0"/>
              <a:t>Zaručená mzda – ke studiu aktualne.cz/wiki/zarucena-mzda-2020/r~698c87941a9211ea8d520cc47ab5f122/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069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007E-4762-4A30-9379-6AB6B278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pracovním právu</a:t>
            </a:r>
            <a:br>
              <a:rPr lang="cs-CZ" dirty="0"/>
            </a:br>
            <a:r>
              <a:rPr lang="cs-CZ" dirty="0"/>
              <a:t>Funkce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1A16-FE5A-4502-AEFA-1CB66481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1. Funkce reparační (kompenzační)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Hlavní funkcí odpovědnosti je uvedení v původní stav, pokud se škoda stane.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2. Funkce satisfakční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náhrada škody, pokud není možné uvést v původní stav.</a:t>
            </a: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3. Funkce represivní</a:t>
            </a:r>
            <a:r>
              <a:rPr lang="cs-CZ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- „potrestání“ za způsobenou škodu</a:t>
            </a:r>
            <a:endParaRPr lang="cs-CZ" b="0" i="0" dirty="0">
              <a:solidFill>
                <a:schemeClr val="tx1">
                  <a:lumMod val="95000"/>
                </a:schemeClr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4. Funkce preventivní</a:t>
            </a:r>
          </a:p>
          <a:p>
            <a:pPr lvl="1"/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- čtv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</a:rPr>
              <a:t>rtá ne však nejméně důležitá funkce je odrazení potenciální škůdce, aby se škoda vůbec nestala.</a:t>
            </a:r>
          </a:p>
          <a:p>
            <a:pPr marL="457200" lvl="1" indent="0">
              <a:buNone/>
            </a:pPr>
            <a:r>
              <a:rPr lang="cs-CZ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https://www.podnikatel.cz/clanky/odpovednost-zamestnance-za-skodu-v-pracovnim-pomeru/</a:t>
            </a:r>
          </a:p>
          <a:p>
            <a:endParaRPr lang="cs-CZ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8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9C8A6-4A2D-4395-A15D-0FD6F9E6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Dnešní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CFAED-49FB-4E41-8C36-C6B8B0E50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Open Sans" panose="020B0606030504020204" pitchFamily="34" charset="0"/>
              </a:rPr>
              <a:t>Doplňkové pracovněprávní vztah</a:t>
            </a:r>
          </a:p>
          <a:p>
            <a:r>
              <a:rPr lang="cs-CZ" dirty="0">
                <a:effectLst/>
                <a:latin typeface="Open Sans" panose="020B0606030504020204" pitchFamily="34" charset="0"/>
              </a:rPr>
              <a:t>Pracovní doba a dovolená</a:t>
            </a:r>
            <a:endParaRPr lang="cs-CZ" dirty="0"/>
          </a:p>
          <a:p>
            <a:r>
              <a:rPr lang="cs-CZ" dirty="0">
                <a:effectLst/>
              </a:rPr>
              <a:t>Odměňování</a:t>
            </a:r>
          </a:p>
        </p:txBody>
      </p:sp>
    </p:spTree>
    <p:extLst>
      <p:ext uri="{BB962C8B-B14F-4D97-AF65-F5344CB8AC3E}">
        <p14:creationId xmlns:p14="http://schemas.microsoft.com/office/powerpoint/2010/main" val="3453558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3592-0B6E-47A9-B982-64CAF5B0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E2302-40A7-4451-8556-2BA35BDB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nyní je prostor pro vaše dotazy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4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A738-7176-4947-B34E-592DB70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99022-25D4-4C1C-B04B-8EDA446F5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510177" cy="399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Stejná právní úprava jako u pracovního poměru, s několika výjimkami: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DPP – Dohoda o provedení práce</a:t>
            </a:r>
          </a:p>
          <a:p>
            <a:pPr lvl="1"/>
            <a:r>
              <a:rPr lang="cs-CZ" dirty="0"/>
              <a:t>Rozsah práce ve všech DPP u jednoho zaměstnavatele – max 300 hodin za rok,</a:t>
            </a:r>
          </a:p>
          <a:p>
            <a:pPr lvl="1"/>
            <a:r>
              <a:rPr lang="cs-CZ" dirty="0"/>
              <a:t>Není zkušební lhůta, jen 15 denní výpovědní</a:t>
            </a:r>
          </a:p>
          <a:p>
            <a:pPr lvl="1"/>
            <a:r>
              <a:rPr lang="cs-CZ" dirty="0"/>
              <a:t>Bez odvodů – pokud je mzda do 10.000 Kč (pozor princip sčítání)</a:t>
            </a:r>
          </a:p>
          <a:p>
            <a:pPr lvl="1"/>
            <a:r>
              <a:rPr lang="cs-CZ" dirty="0"/>
              <a:t>Platí omezení minimální mzdou (96,4 Kč)</a:t>
            </a:r>
          </a:p>
          <a:p>
            <a:pPr lvl="1"/>
            <a:r>
              <a:rPr lang="cs-CZ" dirty="0"/>
              <a:t>Písemná forma  + vymezen pracovní úkol, sjednaná odměna za jeho provedení, rozsah práce a zpravidla i doba, v níž má být pracovní úkol proveden.</a:t>
            </a:r>
          </a:p>
          <a:p>
            <a:pPr lvl="1"/>
            <a:r>
              <a:rPr lang="cs-CZ" dirty="0"/>
              <a:t>Odměna - smluvní volnost - výše odměny není limitována, přičemž se přihlíží především k charakteru práce.</a:t>
            </a:r>
          </a:p>
          <a:p>
            <a:pPr lvl="1"/>
            <a:r>
              <a:rPr lang="cs-CZ" dirty="0"/>
              <a:t>Doba, na kterou se dohoda o provedení práce uzavírá.</a:t>
            </a:r>
          </a:p>
        </p:txBody>
      </p:sp>
    </p:spTree>
    <p:extLst>
      <p:ext uri="{BB962C8B-B14F-4D97-AF65-F5344CB8AC3E}">
        <p14:creationId xmlns:p14="http://schemas.microsoft.com/office/powerpoint/2010/main" val="270564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8F2E-6F78-4DF8-A39D-BC4A04C4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748C4-9792-4B0B-8E68-531C1005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Nevýhody DPP?</a:t>
            </a:r>
          </a:p>
          <a:p>
            <a:r>
              <a:rPr lang="cs-CZ" dirty="0"/>
              <a:t>Chybí nemocenské pojištění</a:t>
            </a:r>
          </a:p>
          <a:p>
            <a:r>
              <a:rPr lang="cs-CZ" dirty="0"/>
              <a:t>Chybí sociální pojištění – nevzniká nárok na podporu v nezaměstnanosti</a:t>
            </a:r>
          </a:p>
          <a:p>
            <a:r>
              <a:rPr lang="cs-CZ" dirty="0"/>
              <a:t>Nepočítá se do odpracované doby pro výpočet důchodu</a:t>
            </a:r>
          </a:p>
          <a:p>
            <a:r>
              <a:rPr lang="cs-CZ" dirty="0"/>
              <a:t>Nepočítá se do doby pro nárok na mateřskou</a:t>
            </a:r>
          </a:p>
          <a:p>
            <a:r>
              <a:rPr lang="cs-CZ" dirty="0"/>
              <a:t>Nižší ochrana pracovníka před ukončením spolupráce</a:t>
            </a:r>
          </a:p>
          <a:p>
            <a:r>
              <a:rPr lang="cs-CZ" dirty="0"/>
              <a:t>Nepočítá se do výpočtu disponibilního příjmu (Hypotéka, spotřebitelské úvěry,…)</a:t>
            </a:r>
          </a:p>
          <a:p>
            <a:r>
              <a:rPr lang="cs-CZ" dirty="0"/>
              <a:t>Max 10.000 Kč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81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C0C0-0FE2-4DDF-95F5-3023BDBD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E0E3-5EC6-4E34-A7F9-C8619862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DPČ – Dohoda o pracovní činnosti</a:t>
            </a:r>
          </a:p>
          <a:p>
            <a:pPr lvl="1"/>
            <a:r>
              <a:rPr lang="cs-CZ" dirty="0"/>
              <a:t>Max 20 hodin týdně</a:t>
            </a:r>
          </a:p>
          <a:p>
            <a:pPr lvl="1"/>
            <a:r>
              <a:rPr lang="cs-CZ" dirty="0"/>
              <a:t>Písemná forma</a:t>
            </a:r>
          </a:p>
          <a:p>
            <a:pPr lvl="1"/>
            <a:r>
              <a:rPr lang="cs-CZ" dirty="0"/>
              <a:t>15 denní výpovědní lhůta (od doručení)</a:t>
            </a:r>
          </a:p>
          <a:p>
            <a:pPr lvl="1"/>
            <a:r>
              <a:rPr lang="cs-CZ" dirty="0"/>
              <a:t>Zdanění 15 % srážková daň (bez růžového prohlášení)</a:t>
            </a:r>
          </a:p>
          <a:p>
            <a:pPr lvl="1"/>
            <a:r>
              <a:rPr lang="cs-CZ" dirty="0"/>
              <a:t>Do 3.499 Kč za měsíc bez pojištění</a:t>
            </a:r>
          </a:p>
          <a:p>
            <a:pPr lvl="1"/>
            <a:r>
              <a:rPr lang="cs-CZ" dirty="0"/>
              <a:t>V dohodě musí být uvedeno:</a:t>
            </a:r>
          </a:p>
          <a:p>
            <a:pPr lvl="2"/>
            <a:r>
              <a:rPr lang="cs-CZ" dirty="0"/>
              <a:t>sjednaná práce,</a:t>
            </a:r>
          </a:p>
          <a:p>
            <a:pPr lvl="2"/>
            <a:r>
              <a:rPr lang="cs-CZ" dirty="0"/>
              <a:t>sjednaný rozsah pracovní doby</a:t>
            </a:r>
          </a:p>
          <a:p>
            <a:pPr lvl="2"/>
            <a:r>
              <a:rPr lang="cs-CZ" dirty="0"/>
              <a:t>a doba, na kterou se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37265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7A85F-FBAF-4E03-A83D-8CB8F61E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Pracovní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B8D06-DE68-47CD-BE52-CB6C7477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Nevýhody?</a:t>
            </a:r>
          </a:p>
          <a:p>
            <a:endParaRPr lang="cs-CZ" dirty="0"/>
          </a:p>
          <a:p>
            <a:r>
              <a:rPr lang="cs-CZ" dirty="0"/>
              <a:t>Všechny nevýhody DPP</a:t>
            </a:r>
          </a:p>
          <a:p>
            <a:r>
              <a:rPr lang="cs-CZ" dirty="0"/>
              <a:t>Nižší měsíční částka, kterou si lze vydělat než u DPP</a:t>
            </a:r>
          </a:p>
          <a:p>
            <a:endParaRPr lang="cs-CZ" dirty="0"/>
          </a:p>
          <a:p>
            <a:r>
              <a:rPr lang="cs-CZ" dirty="0"/>
              <a:t>Ale více hodin pro jednoho zaměstnavatele za rok </a:t>
            </a:r>
          </a:p>
          <a:p>
            <a:pPr lvl="1"/>
            <a:r>
              <a:rPr lang="cs-CZ" dirty="0"/>
              <a:t>Limit 300 hodin (DPP) vs 20 hodin x 52 týdnů (DPČ)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51C86-1297-4145-9921-C0D2A2A2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smluv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B8915-59F2-421A-A1FB-3509FFF3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Mandátní smlouva</a:t>
            </a:r>
          </a:p>
          <a:p>
            <a:r>
              <a:rPr lang="cs-CZ" dirty="0"/>
              <a:t>Zprostředkovatelská smlouva</a:t>
            </a:r>
          </a:p>
          <a:p>
            <a:r>
              <a:rPr lang="cs-CZ" dirty="0"/>
              <a:t>Smlouva o dílo</a:t>
            </a:r>
          </a:p>
          <a:p>
            <a:r>
              <a:rPr lang="cs-CZ" dirty="0"/>
              <a:t>Smlouva o výkonu funkce</a:t>
            </a:r>
          </a:p>
          <a:p>
            <a:endParaRPr lang="cs-CZ" dirty="0"/>
          </a:p>
          <a:p>
            <a:r>
              <a:rPr lang="cs-CZ" dirty="0"/>
              <a:t>Problém se souběhem smluv</a:t>
            </a:r>
          </a:p>
        </p:txBody>
      </p:sp>
    </p:spTree>
    <p:extLst>
      <p:ext uri="{BB962C8B-B14F-4D97-AF65-F5344CB8AC3E}">
        <p14:creationId xmlns:p14="http://schemas.microsoft.com/office/powerpoint/2010/main" val="343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011F-8234-4B76-8A94-B8FA5169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  <a:br>
              <a:rPr lang="cs-CZ" dirty="0"/>
            </a:br>
            <a:r>
              <a:rPr lang="cs-CZ" dirty="0"/>
              <a:t>§ 78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9099-A91E-4F0A-8BC4-2D1D7048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veškerá doba, v níž je zaměstnanec povinen vykonávat pro zaměstnavatele práci (tedy i práci přesčas), a doba, v níž je zaměstnanec na pracovišti připraven k výkonu práce podle pokynů zaměstnavatele.</a:t>
            </a:r>
          </a:p>
          <a:p>
            <a:r>
              <a:rPr lang="cs-CZ" dirty="0"/>
              <a:t>Nepočítá se do ní doba odpočinku</a:t>
            </a:r>
          </a:p>
          <a:p>
            <a:r>
              <a:rPr lang="cs-CZ" dirty="0"/>
              <a:t>dvousměnným pracovním režimem režim práce, v němž se zaměstnanci vzájemně pravidelně střídají ve 2 směnách v rámci 24 hodin po sobě jdoucích,</a:t>
            </a:r>
          </a:p>
          <a:p>
            <a:r>
              <a:rPr lang="cs-CZ" dirty="0"/>
              <a:t>vícesměnným pracovním režimem režim práce, v němž se zaměstnanci vzájemně pravidelně střídají ve 3 nebo více směnách v rámci 24 hodin po sobě jdoucích,</a:t>
            </a:r>
          </a:p>
          <a:p>
            <a:r>
              <a:rPr lang="cs-CZ" dirty="0"/>
              <a:t>nepřetržitý provoz</a:t>
            </a:r>
          </a:p>
          <a:p>
            <a:r>
              <a:rPr lang="cs-CZ" dirty="0"/>
              <a:t>práce přesčas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13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D75B-7DDB-49B4-8C99-57BAC34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Stanovená týdenní pracovní doba</a:t>
            </a:r>
            <a:br>
              <a:rPr lang="cs-CZ" dirty="0"/>
            </a:br>
            <a:r>
              <a:rPr lang="cs-CZ" dirty="0"/>
              <a:t>§ 79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91143-3CDC-4194-8108-FCD5F47A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Standardně 40 hodin týdně</a:t>
            </a:r>
          </a:p>
          <a:p>
            <a:r>
              <a:rPr lang="cs-CZ" dirty="0"/>
              <a:t>s vícesměnným nebo nepřetržitým pracovním režimem 37,5 hodiny týdně,</a:t>
            </a:r>
          </a:p>
          <a:p>
            <a:r>
              <a:rPr lang="cs-CZ" dirty="0"/>
              <a:t>s dvousměnným pracovním režimem 38,75 hodiny týdně.</a:t>
            </a:r>
          </a:p>
          <a:p>
            <a:endParaRPr lang="cs-CZ" dirty="0"/>
          </a:p>
          <a:p>
            <a:r>
              <a:rPr lang="cs-CZ" dirty="0"/>
              <a:t>U zaměstnance mladšího než 18 let nesmí délka směny v jednotlivých dnech překročit 8 hodin a ve více základních pracovněprávních vztazích podle § 3 nesmí délka týdenní pracovní doby ve svém souhrnu překročit 40 hodin týdně.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150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3</TotalTime>
  <Words>1303</Words>
  <Application>Microsoft Office PowerPoint</Application>
  <PresentationFormat>Širokoúhlá obrazovka</PresentationFormat>
  <Paragraphs>127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Bookman Old Style</vt:lpstr>
      <vt:lpstr>Open Sans</vt:lpstr>
      <vt:lpstr>Rockwell</vt:lpstr>
      <vt:lpstr>Damask</vt:lpstr>
      <vt:lpstr>Pracovní právo  </vt:lpstr>
      <vt:lpstr>Dnešní témata</vt:lpstr>
      <vt:lpstr>Dohody mimo pracovní poměr ZP 74 § a násl.</vt:lpstr>
      <vt:lpstr>Dohody mimo pracovní poměr ZP 74 § a násl.</vt:lpstr>
      <vt:lpstr>Dohody mimo pracovní poměr ZP 74 § a násl.</vt:lpstr>
      <vt:lpstr>Dohoda o Pracovní Činnosti</vt:lpstr>
      <vt:lpstr>Další typy smluv</vt:lpstr>
      <vt:lpstr>Pracovní doba § 78</vt:lpstr>
      <vt:lpstr>Stanovená týdenní pracovní doba § 79</vt:lpstr>
      <vt:lpstr>Kratší pracovní doba § 80 </vt:lpstr>
      <vt:lpstr>Přestávka v práci §88 ZP</vt:lpstr>
      <vt:lpstr>ROZVRŽENÍ PRACOVNÍ DOBY  § 81 a násl.</vt:lpstr>
      <vt:lpstr>PŘESTÁVKA V PRÁCI A BEZPEČNOSTNÍ PŘESTÁVKA § 88 a násl.</vt:lpstr>
      <vt:lpstr>DOBA ODPOČINKU § 90</vt:lpstr>
      <vt:lpstr>Dny pracovního klidu § 91</vt:lpstr>
      <vt:lpstr>Práce přesčas § 93</vt:lpstr>
      <vt:lpstr>Dovolená § 211</vt:lpstr>
      <vt:lpstr>Odměňování práce § 109</vt:lpstr>
      <vt:lpstr>Odpovědnost v pracovním právu Funkce odpovědnosti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  </dc:title>
  <dc:creator>Štěrba Martin</dc:creator>
  <cp:lastModifiedBy>Štěrba Martin</cp:lastModifiedBy>
  <cp:revision>2</cp:revision>
  <dcterms:created xsi:type="dcterms:W3CDTF">2022-03-21T14:59:50Z</dcterms:created>
  <dcterms:modified xsi:type="dcterms:W3CDTF">2022-03-21T15:02:57Z</dcterms:modified>
</cp:coreProperties>
</file>