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583" r:id="rId2"/>
    <p:sldId id="584" r:id="rId3"/>
    <p:sldId id="5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587" r:id="rId15"/>
    <p:sldId id="412" r:id="rId16"/>
    <p:sldId id="542" r:id="rId17"/>
    <p:sldId id="585" r:id="rId18"/>
    <p:sldId id="559" r:id="rId19"/>
    <p:sldId id="560" r:id="rId20"/>
    <p:sldId id="561" r:id="rId21"/>
    <p:sldId id="286" r:id="rId22"/>
    <p:sldId id="289" r:id="rId23"/>
    <p:sldId id="562" r:id="rId24"/>
    <p:sldId id="563" r:id="rId25"/>
    <p:sldId id="564" r:id="rId26"/>
    <p:sldId id="586" r:id="rId27"/>
    <p:sldId id="565" r:id="rId28"/>
    <p:sldId id="566" r:id="rId29"/>
    <p:sldId id="268" r:id="rId30"/>
    <p:sldId id="270" r:id="rId31"/>
    <p:sldId id="273" r:id="rId32"/>
    <p:sldId id="269" r:id="rId33"/>
    <p:sldId id="271" r:id="rId34"/>
    <p:sldId id="558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k Pšenko" userId="34b00bf1d100a8af" providerId="LiveId" clId="{20023866-2829-4825-A89C-C91D4C4E999B}"/>
    <pc:docChg chg="undo redo custSel addSld delSld modSld sldOrd">
      <pc:chgData name="Marek Pšenko" userId="34b00bf1d100a8af" providerId="LiveId" clId="{20023866-2829-4825-A89C-C91D4C4E999B}" dt="2022-05-11T12:42:02.237" v="646" actId="20577"/>
      <pc:docMkLst>
        <pc:docMk/>
      </pc:docMkLst>
      <pc:sldChg chg="add del">
        <pc:chgData name="Marek Pšenko" userId="34b00bf1d100a8af" providerId="LiveId" clId="{20023866-2829-4825-A89C-C91D4C4E999B}" dt="2022-05-11T11:46:50.767" v="8" actId="47"/>
        <pc:sldMkLst>
          <pc:docMk/>
          <pc:sldMk cId="1640073120" sldId="256"/>
        </pc:sldMkLst>
      </pc:sldChg>
      <pc:sldChg chg="modSp add mod">
        <pc:chgData name="Marek Pšenko" userId="34b00bf1d100a8af" providerId="LiveId" clId="{20023866-2829-4825-A89C-C91D4C4E999B}" dt="2022-05-11T12:19:39.750" v="444" actId="20577"/>
        <pc:sldMkLst>
          <pc:docMk/>
          <pc:sldMk cId="2861816936" sldId="257"/>
        </pc:sldMkLst>
        <pc:spChg chg="mod">
          <ac:chgData name="Marek Pšenko" userId="34b00bf1d100a8af" providerId="LiveId" clId="{20023866-2829-4825-A89C-C91D4C4E999B}" dt="2022-05-11T11:52:41.262" v="36" actId="20577"/>
          <ac:spMkLst>
            <pc:docMk/>
            <pc:sldMk cId="2861816936" sldId="257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2:19:39.750" v="444" actId="20577"/>
          <ac:spMkLst>
            <pc:docMk/>
            <pc:sldMk cId="2861816936" sldId="257"/>
            <ac:spMk id="3" creationId="{00000000-0000-0000-0000-000000000000}"/>
          </ac:spMkLst>
        </pc:spChg>
      </pc:sldChg>
      <pc:sldChg chg="modSp add mod">
        <pc:chgData name="Marek Pšenko" userId="34b00bf1d100a8af" providerId="LiveId" clId="{20023866-2829-4825-A89C-C91D4C4E999B}" dt="2022-05-11T12:00:48.777" v="289" actId="20577"/>
        <pc:sldMkLst>
          <pc:docMk/>
          <pc:sldMk cId="1870013293" sldId="258"/>
        </pc:sldMkLst>
        <pc:spChg chg="mod">
          <ac:chgData name="Marek Pšenko" userId="34b00bf1d100a8af" providerId="LiveId" clId="{20023866-2829-4825-A89C-C91D4C4E999B}" dt="2022-05-11T11:53:20.652" v="69" actId="1076"/>
          <ac:spMkLst>
            <pc:docMk/>
            <pc:sldMk cId="1870013293" sldId="258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2:00:48.777" v="289" actId="20577"/>
          <ac:spMkLst>
            <pc:docMk/>
            <pc:sldMk cId="1870013293" sldId="258"/>
            <ac:spMk id="3" creationId="{00000000-0000-0000-0000-000000000000}"/>
          </ac:spMkLst>
        </pc:spChg>
      </pc:sldChg>
      <pc:sldChg chg="modSp add mod">
        <pc:chgData name="Marek Pšenko" userId="34b00bf1d100a8af" providerId="LiveId" clId="{20023866-2829-4825-A89C-C91D4C4E999B}" dt="2022-05-11T11:54:51.492" v="164" actId="14100"/>
        <pc:sldMkLst>
          <pc:docMk/>
          <pc:sldMk cId="2970344456" sldId="259"/>
        </pc:sldMkLst>
        <pc:spChg chg="mod">
          <ac:chgData name="Marek Pšenko" userId="34b00bf1d100a8af" providerId="LiveId" clId="{20023866-2829-4825-A89C-C91D4C4E999B}" dt="2022-05-11T11:53:38.062" v="73" actId="1076"/>
          <ac:spMkLst>
            <pc:docMk/>
            <pc:sldMk cId="2970344456" sldId="259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54:51.492" v="164" actId="14100"/>
          <ac:spMkLst>
            <pc:docMk/>
            <pc:sldMk cId="2970344456" sldId="259"/>
            <ac:spMk id="3" creationId="{00000000-0000-0000-0000-000000000000}"/>
          </ac:spMkLst>
        </pc:spChg>
      </pc:sldChg>
      <pc:sldChg chg="addSp delSp modSp add mod">
        <pc:chgData name="Marek Pšenko" userId="34b00bf1d100a8af" providerId="LiveId" clId="{20023866-2829-4825-A89C-C91D4C4E999B}" dt="2022-05-11T11:55:21.931" v="176" actId="20577"/>
        <pc:sldMkLst>
          <pc:docMk/>
          <pc:sldMk cId="1020271599" sldId="260"/>
        </pc:sldMkLst>
        <pc:spChg chg="del">
          <ac:chgData name="Marek Pšenko" userId="34b00bf1d100a8af" providerId="LiveId" clId="{20023866-2829-4825-A89C-C91D4C4E999B}" dt="2022-05-11T11:55:10.692" v="165" actId="478"/>
          <ac:spMkLst>
            <pc:docMk/>
            <pc:sldMk cId="1020271599" sldId="260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55:21.931" v="176" actId="20577"/>
          <ac:spMkLst>
            <pc:docMk/>
            <pc:sldMk cId="1020271599" sldId="260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1:55:13.143" v="167" actId="478"/>
          <ac:spMkLst>
            <pc:docMk/>
            <pc:sldMk cId="1020271599" sldId="260"/>
            <ac:spMk id="5" creationId="{30AD95F7-8F09-4DCC-AA13-4E0EEC2A746D}"/>
          </ac:spMkLst>
        </pc:spChg>
        <pc:spChg chg="add mod">
          <ac:chgData name="Marek Pšenko" userId="34b00bf1d100a8af" providerId="LiveId" clId="{20023866-2829-4825-A89C-C91D4C4E999B}" dt="2022-05-11T11:55:11.220" v="166"/>
          <ac:spMkLst>
            <pc:docMk/>
            <pc:sldMk cId="1020271599" sldId="260"/>
            <ac:spMk id="6" creationId="{E757F8CF-AD78-42B1-A326-5D9C5AA734D1}"/>
          </ac:spMkLst>
        </pc:spChg>
      </pc:sldChg>
      <pc:sldChg chg="addSp delSp modSp add mod">
        <pc:chgData name="Marek Pšenko" userId="34b00bf1d100a8af" providerId="LiveId" clId="{20023866-2829-4825-A89C-C91D4C4E999B}" dt="2022-05-11T11:55:31.003" v="179" actId="478"/>
        <pc:sldMkLst>
          <pc:docMk/>
          <pc:sldMk cId="459482844" sldId="261"/>
        </pc:sldMkLst>
        <pc:spChg chg="del">
          <ac:chgData name="Marek Pšenko" userId="34b00bf1d100a8af" providerId="LiveId" clId="{20023866-2829-4825-A89C-C91D4C4E999B}" dt="2022-05-11T11:55:28.317" v="177" actId="478"/>
          <ac:spMkLst>
            <pc:docMk/>
            <pc:sldMk cId="459482844" sldId="261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46:47.459" v="3" actId="27636"/>
          <ac:spMkLst>
            <pc:docMk/>
            <pc:sldMk cId="459482844" sldId="261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1:55:31.003" v="179" actId="478"/>
          <ac:spMkLst>
            <pc:docMk/>
            <pc:sldMk cId="459482844" sldId="261"/>
            <ac:spMk id="5" creationId="{BB9EC2A6-D933-48F8-A117-4BEB140B1B09}"/>
          </ac:spMkLst>
        </pc:spChg>
        <pc:spChg chg="add mod">
          <ac:chgData name="Marek Pšenko" userId="34b00bf1d100a8af" providerId="LiveId" clId="{20023866-2829-4825-A89C-C91D4C4E999B}" dt="2022-05-11T11:55:28.930" v="178"/>
          <ac:spMkLst>
            <pc:docMk/>
            <pc:sldMk cId="459482844" sldId="261"/>
            <ac:spMk id="6" creationId="{876AE1F9-2E5C-40C8-B028-4A0375FD3A94}"/>
          </ac:spMkLst>
        </pc:spChg>
      </pc:sldChg>
      <pc:sldChg chg="addSp delSp modSp add mod">
        <pc:chgData name="Marek Pšenko" userId="34b00bf1d100a8af" providerId="LiveId" clId="{20023866-2829-4825-A89C-C91D4C4E999B}" dt="2022-05-11T11:58:24.989" v="265" actId="20577"/>
        <pc:sldMkLst>
          <pc:docMk/>
          <pc:sldMk cId="637301379" sldId="262"/>
        </pc:sldMkLst>
        <pc:spChg chg="del">
          <ac:chgData name="Marek Pšenko" userId="34b00bf1d100a8af" providerId="LiveId" clId="{20023866-2829-4825-A89C-C91D4C4E999B}" dt="2022-05-11T11:56:00.764" v="180" actId="478"/>
          <ac:spMkLst>
            <pc:docMk/>
            <pc:sldMk cId="637301379" sldId="262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58:24.989" v="265" actId="20577"/>
          <ac:spMkLst>
            <pc:docMk/>
            <pc:sldMk cId="637301379" sldId="262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1:56:03.223" v="181" actId="478"/>
          <ac:spMkLst>
            <pc:docMk/>
            <pc:sldMk cId="637301379" sldId="262"/>
            <ac:spMk id="5" creationId="{AAE1F691-AF97-46AF-852F-87E76B3DD18D}"/>
          </ac:spMkLst>
        </pc:spChg>
        <pc:spChg chg="add mod">
          <ac:chgData name="Marek Pšenko" userId="34b00bf1d100a8af" providerId="LiveId" clId="{20023866-2829-4825-A89C-C91D4C4E999B}" dt="2022-05-11T11:56:03.559" v="182"/>
          <ac:spMkLst>
            <pc:docMk/>
            <pc:sldMk cId="637301379" sldId="262"/>
            <ac:spMk id="6" creationId="{178FF86E-E413-4722-A97E-598DB9874BD3}"/>
          </ac:spMkLst>
        </pc:spChg>
      </pc:sldChg>
      <pc:sldChg chg="addSp delSp modSp add mod">
        <pc:chgData name="Marek Pšenko" userId="34b00bf1d100a8af" providerId="LiveId" clId="{20023866-2829-4825-A89C-C91D4C4E999B}" dt="2022-05-11T11:59:21.818" v="268"/>
        <pc:sldMkLst>
          <pc:docMk/>
          <pc:sldMk cId="2592509906" sldId="263"/>
        </pc:sldMkLst>
        <pc:spChg chg="del">
          <ac:chgData name="Marek Pšenko" userId="34b00bf1d100a8af" providerId="LiveId" clId="{20023866-2829-4825-A89C-C91D4C4E999B}" dt="2022-05-11T11:59:18.505" v="266" actId="478"/>
          <ac:spMkLst>
            <pc:docMk/>
            <pc:sldMk cId="2592509906" sldId="263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46:47.484" v="5" actId="27636"/>
          <ac:spMkLst>
            <pc:docMk/>
            <pc:sldMk cId="2592509906" sldId="263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1:59:20.763" v="267" actId="478"/>
          <ac:spMkLst>
            <pc:docMk/>
            <pc:sldMk cId="2592509906" sldId="263"/>
            <ac:spMk id="5" creationId="{003F3D5F-1393-49E4-B7DB-BED52AF22492}"/>
          </ac:spMkLst>
        </pc:spChg>
        <pc:spChg chg="add mod">
          <ac:chgData name="Marek Pšenko" userId="34b00bf1d100a8af" providerId="LiveId" clId="{20023866-2829-4825-A89C-C91D4C4E999B}" dt="2022-05-11T11:59:21.818" v="268"/>
          <ac:spMkLst>
            <pc:docMk/>
            <pc:sldMk cId="2592509906" sldId="263"/>
            <ac:spMk id="6" creationId="{60C2DC0E-6E45-4420-959C-74C981DCC7F1}"/>
          </ac:spMkLst>
        </pc:spChg>
      </pc:sldChg>
      <pc:sldChg chg="addSp delSp modSp add mod">
        <pc:chgData name="Marek Pšenko" userId="34b00bf1d100a8af" providerId="LiveId" clId="{20023866-2829-4825-A89C-C91D4C4E999B}" dt="2022-05-11T11:59:34.049" v="271"/>
        <pc:sldMkLst>
          <pc:docMk/>
          <pc:sldMk cId="3069065856" sldId="264"/>
        </pc:sldMkLst>
        <pc:spChg chg="del">
          <ac:chgData name="Marek Pšenko" userId="34b00bf1d100a8af" providerId="LiveId" clId="{20023866-2829-4825-A89C-C91D4C4E999B}" dt="2022-05-11T11:59:30.796" v="269" actId="478"/>
          <ac:spMkLst>
            <pc:docMk/>
            <pc:sldMk cId="3069065856" sldId="264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46:47.500" v="6" actId="27636"/>
          <ac:spMkLst>
            <pc:docMk/>
            <pc:sldMk cId="3069065856" sldId="264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1:59:33.300" v="270" actId="478"/>
          <ac:spMkLst>
            <pc:docMk/>
            <pc:sldMk cId="3069065856" sldId="264"/>
            <ac:spMk id="5" creationId="{9752D706-6493-4602-894C-A64AECE555CE}"/>
          </ac:spMkLst>
        </pc:spChg>
        <pc:spChg chg="add mod">
          <ac:chgData name="Marek Pšenko" userId="34b00bf1d100a8af" providerId="LiveId" clId="{20023866-2829-4825-A89C-C91D4C4E999B}" dt="2022-05-11T11:59:34.049" v="271"/>
          <ac:spMkLst>
            <pc:docMk/>
            <pc:sldMk cId="3069065856" sldId="264"/>
            <ac:spMk id="6" creationId="{3AB6B038-A4D8-4F1B-BD8A-C9089E79F8D4}"/>
          </ac:spMkLst>
        </pc:spChg>
      </pc:sldChg>
      <pc:sldChg chg="addSp delSp modSp add mod">
        <pc:chgData name="Marek Pšenko" userId="34b00bf1d100a8af" providerId="LiveId" clId="{20023866-2829-4825-A89C-C91D4C4E999B}" dt="2022-05-11T12:00:12.977" v="274"/>
        <pc:sldMkLst>
          <pc:docMk/>
          <pc:sldMk cId="1290385325" sldId="265"/>
        </pc:sldMkLst>
        <pc:spChg chg="del">
          <ac:chgData name="Marek Pšenko" userId="34b00bf1d100a8af" providerId="LiveId" clId="{20023866-2829-4825-A89C-C91D4C4E999B}" dt="2022-05-11T12:00:10.205" v="272" actId="478"/>
          <ac:spMkLst>
            <pc:docMk/>
            <pc:sldMk cId="1290385325" sldId="265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1:46:47.508" v="7" actId="27636"/>
          <ac:spMkLst>
            <pc:docMk/>
            <pc:sldMk cId="1290385325" sldId="265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2:00:12.370" v="273" actId="478"/>
          <ac:spMkLst>
            <pc:docMk/>
            <pc:sldMk cId="1290385325" sldId="265"/>
            <ac:spMk id="5" creationId="{DBECF206-4AB5-49DE-9913-D23AD9B845DA}"/>
          </ac:spMkLst>
        </pc:spChg>
        <pc:spChg chg="add mod">
          <ac:chgData name="Marek Pšenko" userId="34b00bf1d100a8af" providerId="LiveId" clId="{20023866-2829-4825-A89C-C91D4C4E999B}" dt="2022-05-11T12:00:12.977" v="274"/>
          <ac:spMkLst>
            <pc:docMk/>
            <pc:sldMk cId="1290385325" sldId="265"/>
            <ac:spMk id="6" creationId="{6F67EBCF-805F-4479-8389-CFFA9627CEFD}"/>
          </ac:spMkLst>
        </pc:spChg>
      </pc:sldChg>
      <pc:sldChg chg="modSp add mod">
        <pc:chgData name="Marek Pšenko" userId="34b00bf1d100a8af" providerId="LiveId" clId="{20023866-2829-4825-A89C-C91D4C4E999B}" dt="2022-05-11T12:01:08.808" v="299" actId="20577"/>
        <pc:sldMkLst>
          <pc:docMk/>
          <pc:sldMk cId="412970468" sldId="266"/>
        </pc:sldMkLst>
        <pc:spChg chg="mod">
          <ac:chgData name="Marek Pšenko" userId="34b00bf1d100a8af" providerId="LiveId" clId="{20023866-2829-4825-A89C-C91D4C4E999B}" dt="2022-05-11T12:00:25.812" v="277" actId="1076"/>
          <ac:spMkLst>
            <pc:docMk/>
            <pc:sldMk cId="412970468" sldId="266"/>
            <ac:spMk id="2" creationId="{00000000-0000-0000-0000-000000000000}"/>
          </ac:spMkLst>
        </pc:spChg>
        <pc:spChg chg="mod">
          <ac:chgData name="Marek Pšenko" userId="34b00bf1d100a8af" providerId="LiveId" clId="{20023866-2829-4825-A89C-C91D4C4E999B}" dt="2022-05-11T12:01:08.808" v="299" actId="20577"/>
          <ac:spMkLst>
            <pc:docMk/>
            <pc:sldMk cId="412970468" sldId="266"/>
            <ac:spMk id="3" creationId="{00000000-0000-0000-0000-000000000000}"/>
          </ac:spMkLst>
        </pc:spChg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0" sldId="268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0" sldId="269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0" sldId="270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0" sldId="271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188621722" sldId="273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2220152026" sldId="286"/>
        </pc:sldMkLst>
      </pc:sldChg>
      <pc:sldChg chg="modSp add mod">
        <pc:chgData name="Marek Pšenko" userId="34b00bf1d100a8af" providerId="LiveId" clId="{20023866-2829-4825-A89C-C91D4C4E999B}" dt="2022-05-11T12:23:15.949" v="505" actId="20577"/>
        <pc:sldMkLst>
          <pc:docMk/>
          <pc:sldMk cId="997919122" sldId="289"/>
        </pc:sldMkLst>
        <pc:spChg chg="mod">
          <ac:chgData name="Marek Pšenko" userId="34b00bf1d100a8af" providerId="LiveId" clId="{20023866-2829-4825-A89C-C91D4C4E999B}" dt="2022-05-11T12:23:15.949" v="505" actId="20577"/>
          <ac:spMkLst>
            <pc:docMk/>
            <pc:sldMk cId="997919122" sldId="289"/>
            <ac:spMk id="3" creationId="{FDF84298-1D19-42AF-A4D0-095B23D83815}"/>
          </ac:spMkLst>
        </pc:spChg>
      </pc:sldChg>
      <pc:sldChg chg="add del">
        <pc:chgData name="Marek Pšenko" userId="34b00bf1d100a8af" providerId="LiveId" clId="{20023866-2829-4825-A89C-C91D4C4E999B}" dt="2022-05-11T12:17:36.190" v="369"/>
        <pc:sldMkLst>
          <pc:docMk/>
          <pc:sldMk cId="3509095952" sldId="41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130987947" sldId="41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35256709" sldId="414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462491209" sldId="41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310088611" sldId="416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401444406" sldId="41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974918699" sldId="41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835594980" sldId="41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330571603" sldId="42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666066824" sldId="42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242636538" sldId="42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87879523" sldId="42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035545009" sldId="42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997470014" sldId="426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709798980" sldId="42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973247627" sldId="42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047900230" sldId="43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240231346" sldId="43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295403361" sldId="43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937880767" sldId="436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735362609" sldId="43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731443358" sldId="43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387001994" sldId="44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606497488" sldId="44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627815371" sldId="44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626644388" sldId="444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853058046" sldId="44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978858449" sldId="44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748467748" sldId="44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633735420" sldId="45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610820565" sldId="45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247098497" sldId="45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867027165" sldId="45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908965452" sldId="45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569373559" sldId="45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42867350" sldId="45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915655712" sldId="45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941765670" sldId="46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960788275" sldId="46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459381416" sldId="46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068687142" sldId="46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446693977" sldId="46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823371478" sldId="466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711019674" sldId="46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061288259" sldId="47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907553849" sldId="47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104805043" sldId="47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841464727" sldId="47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130302489" sldId="47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105569199" sldId="48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728123816" sldId="48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119956829" sldId="48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284369772" sldId="48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465414427" sldId="484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55008853" sldId="48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577278057" sldId="488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823486037" sldId="489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336213338" sldId="490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352929771" sldId="491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619708089" sldId="492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891291608" sldId="493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4033379021" sldId="494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2704591166" sldId="495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593968609" sldId="496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1555449644" sldId="497"/>
        </pc:sldMkLst>
      </pc:sldChg>
      <pc:sldChg chg="del">
        <pc:chgData name="Marek Pšenko" userId="34b00bf1d100a8af" providerId="LiveId" clId="{20023866-2829-4825-A89C-C91D4C4E999B}" dt="2022-05-11T11:47:42.390" v="11" actId="47"/>
        <pc:sldMkLst>
          <pc:docMk/>
          <pc:sldMk cId="3296232287" sldId="498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827050972" sldId="542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289732404" sldId="559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1173336670" sldId="560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683090222" sldId="561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414525134" sldId="562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931410857" sldId="563"/>
        </pc:sldMkLst>
      </pc:sldChg>
      <pc:sldChg chg="modSp add mod">
        <pc:chgData name="Marek Pšenko" userId="34b00bf1d100a8af" providerId="LiveId" clId="{20023866-2829-4825-A89C-C91D4C4E999B}" dt="2022-05-11T12:40:11.984" v="636" actId="27636"/>
        <pc:sldMkLst>
          <pc:docMk/>
          <pc:sldMk cId="1620174905" sldId="564"/>
        </pc:sldMkLst>
        <pc:spChg chg="mod">
          <ac:chgData name="Marek Pšenko" userId="34b00bf1d100a8af" providerId="LiveId" clId="{20023866-2829-4825-A89C-C91D4C4E999B}" dt="2022-05-11T12:40:11.984" v="636" actId="27636"/>
          <ac:spMkLst>
            <pc:docMk/>
            <pc:sldMk cId="1620174905" sldId="564"/>
            <ac:spMk id="3" creationId="{FDF84298-1D19-42AF-A4D0-095B23D83815}"/>
          </ac:spMkLst>
        </pc:spChg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167781888" sldId="565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3815097686" sldId="566"/>
        </pc:sldMkLst>
      </pc:sldChg>
      <pc:sldChg chg="modSp mod">
        <pc:chgData name="Marek Pšenko" userId="34b00bf1d100a8af" providerId="LiveId" clId="{20023866-2829-4825-A89C-C91D4C4E999B}" dt="2022-05-11T12:18:36.528" v="416" actId="20577"/>
        <pc:sldMkLst>
          <pc:docMk/>
          <pc:sldMk cId="3520419428" sldId="583"/>
        </pc:sldMkLst>
        <pc:spChg chg="mod">
          <ac:chgData name="Marek Pšenko" userId="34b00bf1d100a8af" providerId="LiveId" clId="{20023866-2829-4825-A89C-C91D4C4E999B}" dt="2022-05-11T12:18:36.528" v="416" actId="20577"/>
          <ac:spMkLst>
            <pc:docMk/>
            <pc:sldMk cId="3520419428" sldId="583"/>
            <ac:spMk id="2" creationId="{6E5946B5-5FFD-4770-B69F-3C168D63DF41}"/>
          </ac:spMkLst>
        </pc:spChg>
      </pc:sldChg>
      <pc:sldChg chg="modSp mod">
        <pc:chgData name="Marek Pšenko" userId="34b00bf1d100a8af" providerId="LiveId" clId="{20023866-2829-4825-A89C-C91D4C4E999B}" dt="2022-05-11T12:42:02.237" v="646" actId="20577"/>
        <pc:sldMkLst>
          <pc:docMk/>
          <pc:sldMk cId="1279653225" sldId="584"/>
        </pc:sldMkLst>
        <pc:spChg chg="mod">
          <ac:chgData name="Marek Pšenko" userId="34b00bf1d100a8af" providerId="LiveId" clId="{20023866-2829-4825-A89C-C91D4C4E999B}" dt="2022-05-11T12:42:02.237" v="646" actId="20577"/>
          <ac:spMkLst>
            <pc:docMk/>
            <pc:sldMk cId="1279653225" sldId="584"/>
            <ac:spMk id="3" creationId="{7F49AE3E-DF28-41D9-AF4B-75886973804E}"/>
          </ac:spMkLst>
        </pc:spChg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2285253051" sldId="585"/>
        </pc:sldMkLst>
      </pc:sldChg>
      <pc:sldChg chg="add">
        <pc:chgData name="Marek Pšenko" userId="34b00bf1d100a8af" providerId="LiveId" clId="{20023866-2829-4825-A89C-C91D4C4E999B}" dt="2022-05-11T12:17:36.190" v="369"/>
        <pc:sldMkLst>
          <pc:docMk/>
          <pc:sldMk cId="0" sldId="586"/>
        </pc:sldMkLst>
      </pc:sldChg>
      <pc:sldChg chg="addSp delSp modSp add mod">
        <pc:chgData name="Marek Pšenko" userId="34b00bf1d100a8af" providerId="LiveId" clId="{20023866-2829-4825-A89C-C91D4C4E999B}" dt="2022-05-11T12:18:05.836" v="384" actId="1076"/>
        <pc:sldMkLst>
          <pc:docMk/>
          <pc:sldMk cId="2659676968" sldId="587"/>
        </pc:sldMkLst>
        <pc:spChg chg="mod">
          <ac:chgData name="Marek Pšenko" userId="34b00bf1d100a8af" providerId="LiveId" clId="{20023866-2829-4825-A89C-C91D4C4E999B}" dt="2022-05-11T12:18:05.836" v="384" actId="1076"/>
          <ac:spMkLst>
            <pc:docMk/>
            <pc:sldMk cId="2659676968" sldId="587"/>
            <ac:spMk id="2" creationId="{00000000-0000-0000-0000-000000000000}"/>
          </ac:spMkLst>
        </pc:spChg>
        <pc:spChg chg="del mod">
          <ac:chgData name="Marek Pšenko" userId="34b00bf1d100a8af" providerId="LiveId" clId="{20023866-2829-4825-A89C-C91D4C4E999B}" dt="2022-05-11T12:17:56.532" v="372" actId="478"/>
          <ac:spMkLst>
            <pc:docMk/>
            <pc:sldMk cId="2659676968" sldId="587"/>
            <ac:spMk id="3" creationId="{00000000-0000-0000-0000-000000000000}"/>
          </ac:spMkLst>
        </pc:spChg>
        <pc:spChg chg="add del mod">
          <ac:chgData name="Marek Pšenko" userId="34b00bf1d100a8af" providerId="LiveId" clId="{20023866-2829-4825-A89C-C91D4C4E999B}" dt="2022-05-11T12:17:57.714" v="373" actId="478"/>
          <ac:spMkLst>
            <pc:docMk/>
            <pc:sldMk cId="2659676968" sldId="587"/>
            <ac:spMk id="5" creationId="{1683ADCB-E9DF-4F1A-A3F2-D5AD461C36BD}"/>
          </ac:spMkLst>
        </pc:spChg>
      </pc:sldChg>
      <pc:sldChg chg="modSp add mod ord">
        <pc:chgData name="Marek Pšenko" userId="34b00bf1d100a8af" providerId="LiveId" clId="{20023866-2829-4825-A89C-C91D4C4E999B}" dt="2022-05-11T12:18:25.813" v="394" actId="20577"/>
        <pc:sldMkLst>
          <pc:docMk/>
          <pc:sldMk cId="321559198" sldId="588"/>
        </pc:sldMkLst>
        <pc:spChg chg="mod">
          <ac:chgData name="Marek Pšenko" userId="34b00bf1d100a8af" providerId="LiveId" clId="{20023866-2829-4825-A89C-C91D4C4E999B}" dt="2022-05-11T12:18:25.813" v="394" actId="20577"/>
          <ac:spMkLst>
            <pc:docMk/>
            <pc:sldMk cId="321559198" sldId="58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4E5FF-3341-4491-9124-E8A6879E9C82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F8557-530F-4BB6-925B-3E0C9D8F35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95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C713C5-D713-4131-95EA-14966F87D7A7}" type="slidenum">
              <a:t>26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8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8A0F2D-58C6-4699-BB08-C414AF42D1DD}" type="slidenum">
              <a:t>29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8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E17556-48FC-4135-A925-478A4530A880}" type="slidenum">
              <a:t>30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0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7582993-6441-4DFF-9CEA-C6E06DE0DD9C}" type="slidenum">
              <a:t>32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0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4CF0868-D5F6-4749-A9F5-CFBDD02010BA}" type="slidenum">
              <a:t>33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00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06D20-C5A3-490D-9484-E068FCC70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AC366F-806C-45BD-8EF9-43630EE75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94E-3A66-420F-8D25-9225E09C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DF6262-F8B7-4AC6-B846-59F33669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AA5C94-ECBA-4772-9577-A240AFE1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15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D4697-9CD8-4F69-A1EF-3AB8240D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39699-7CF3-422B-84DD-1FDBC2035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39A69C-A6E2-42F8-A627-83C278CE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83BF0-E24C-412D-AD29-6D196D1B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69A32-BD8E-4D10-98E3-E5B2E391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41C134-EBB6-4262-B271-E6F31B7D4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3E1CE3-DD13-4047-A584-AFD3948B4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B6276E-8728-4495-8DB4-7500A7EA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C6190E-7870-40B8-BC27-0BE750FD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66F0C-C906-4639-9423-E535A294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05E9E-1B84-4C5C-A6D9-D13EDB32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432EC-6A78-4E53-AA0E-7048CED2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FB1C7-BF6B-4F8F-A276-A48BB70F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C5AB9B-3D94-4734-8DA2-052EFC1D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FD9FA1-52AA-4A2A-A0A3-48EC2B9E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63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28AD2-3DF5-4B04-B35E-50FBE431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0DA43-CD1E-42A0-8EF6-A0E39419F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9B5BED-144A-40A3-AF8A-A08519C6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9CC91-D838-4DED-B6A7-E9372ADA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D05EA-49C1-4C5A-97D4-CF5AE97C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65CAD-8574-4F4D-9316-752EBCE3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6F91A-ECF5-4B9E-9FD3-2CF867876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16CB12-FA23-4F8F-B714-C8C7DDBCE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CD2FE8-13EA-4B4D-91FB-7E13B42C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CDC987-48A9-4263-871A-F880FD2D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08A0B6-2EA6-4EA0-8EFE-4681F024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3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A904D-C4F3-413B-AE4B-3935A77B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E51C30-71CF-46D0-82B2-D68B8C3E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2BF579-1F7E-484B-995E-FA99A876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621D440-22A6-469F-9CDA-25ECF1E70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567953-3A63-480D-81E2-9E80CA6DD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D038A5-283C-4E4E-85D2-8E2AE645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765730-2562-49CC-8864-3DFDEB8A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3DBC30-A13E-4FA6-A53E-18606062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2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CE2E5-A1A7-49CB-AC07-81138878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8445CD-07F7-43A5-8488-1AE9A317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E8F5F-F71D-4863-96D4-EAF15AD4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251C03-0395-41D7-AA35-F9EFDB88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24B56A-FDC5-4D1F-A41C-55109900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0499B3-1E23-42A7-9FB5-3F8A0052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1270C-DD6C-44AB-B489-7226E788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3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2BF55-C321-4A54-9868-FA90D511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DA945-74A6-44C6-B2FC-7265240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4165E3-5BDC-433F-A4CF-52453183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1E82F-D47A-4A0A-A7AB-CBCA4457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721C05-76F6-434D-AD1B-D99C196F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C44873-2BA8-41E8-9A47-3419BA53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5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D327B-B3ED-4CFE-8DD1-A73EBBBE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99E711-90B4-4626-B78D-2EB80C9A7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83FD7A-874F-46B3-9672-73BDE7A54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8DF051-BA01-436B-ABDC-4BBB6C1B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052B66-999E-4095-90AE-879A516BF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38D97D-211C-47C6-B64C-C0ADA775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6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bg2">
                <a:lumMod val="75000"/>
              </a:schemeClr>
            </a:gs>
            <a:gs pos="19000">
              <a:schemeClr val="bg1"/>
            </a:gs>
            <a:gs pos="85000">
              <a:srgbClr val="A40000">
                <a:alpha val="68000"/>
              </a:srgbClr>
            </a:gs>
            <a:gs pos="100000">
              <a:srgbClr val="700000">
                <a:alpha val="9490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0E5E7E-DF56-4734-AD5E-26A07E3A5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138FDD-BE9A-4A89-82EE-FD0CF11D7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343689-B070-4D9B-A5BA-460A1069D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8750-ACEF-4A36-862C-985542C6B0A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1CA23A-B595-4DE8-990C-67EBA4E3B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450D9-BA41-47EC-A331-0BC75BC5F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ekuce.justice.cz/slovnik-pojmu/" TargetMode="External"/><Relationship Id="rId2" Type="http://schemas.openxmlformats.org/officeDocument/2006/relationships/hyperlink" Target="http://pravoesf.econ.muni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nsolvence.justice.cz/slovnik-insolvencnich-pojmu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pravo.cz/index.php?page=article&amp;id_category=46&amp;id_article=261999&amp;csum=25f33f5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.justice.cz/isir/common/index.d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solvence.justice.cz/slovnik-insolvencnich-pojmu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6. Blok – Exekuce, insolvence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Pšenko, advokát</a:t>
            </a:r>
          </a:p>
        </p:txBody>
      </p:sp>
    </p:spTree>
    <p:extLst>
      <p:ext uri="{BB962C8B-B14F-4D97-AF65-F5344CB8AC3E}">
        <p14:creationId xmlns:p14="http://schemas.microsoft.com/office/powerpoint/2010/main" val="352041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Exekuci ukládající zaplacení peněžité částky lze provést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srážkami ze mzdy a jiných příjmů,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přikázáním pohledávky,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prodejem movitých věcí a nemovitých věcí,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postižením závodu,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správou nemovité 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pozastavením řidičského oprávnění</a:t>
            </a:r>
          </a:p>
          <a:p>
            <a:r>
              <a:rPr lang="cs-CZ" dirty="0"/>
              <a:t>Způsob exekuce ukládající jinou povinnost než zaplacení peněžité částky se řídí povahou uložené povinnosti. Takovou exekuci lze provést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vyklizením,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odebráním 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rozdělením společné věci,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provedením prací a výkonů.</a:t>
            </a:r>
          </a:p>
          <a:p>
            <a:r>
              <a:rPr lang="cs-CZ" dirty="0"/>
              <a:t>Exekuci prodejem zástavy lze pro zajištěnou pohledávku provést prodejem zastavených movitých věcí a nemovitých věcí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0C2DC0E-6E45-4420-959C-74C981D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94270"/>
            <a:ext cx="8596668" cy="899160"/>
          </a:xfrm>
        </p:spPr>
        <p:txBody>
          <a:bodyPr/>
          <a:lstStyle/>
          <a:p>
            <a:pPr algn="ctr"/>
            <a:r>
              <a:rPr lang="cs-CZ" b="1" dirty="0"/>
              <a:t>Exekuce - EŘ</a:t>
            </a:r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Způsob provedení exekuce určuje exekutor</a:t>
            </a:r>
          </a:p>
          <a:p>
            <a:pPr lvl="0"/>
            <a:r>
              <a:rPr lang="cs-CZ" dirty="0"/>
              <a:t>Pořadí – exekuce zaplacení peněžité částky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přikázáním pohledávky z účtu u peněžního ústavu, a nepostačuje-li to, pak přikázáním pohledávky z účtu manžela povinného u peněžního ústavu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přikázáním jiné peněžité pohledávky s výjimkou pohledávky z penzijního připojištění nebo doplňkového penzijního spoření, postižením jiných majetkových práv, srážkami ze mzdy a jiných příjmů, správou nemovité věci nebo pozastavením řidičského oprávnění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prodejem movitých věcí, prodejem nemovitých věcí, které povinný nepoužívá k bydlení sebe a své rodiny, postižením závodu nebo přikázáním pohledávky z penzijního připojištění nebo doplňkového penzijního spoření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prodejem nemovitých věcí, které povinný používá k bydlení sebe a své rodiny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AB6B038-A4D8-4F1B-BD8A-C9089E79F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94270"/>
            <a:ext cx="8596668" cy="899160"/>
          </a:xfrm>
        </p:spPr>
        <p:txBody>
          <a:bodyPr/>
          <a:lstStyle/>
          <a:p>
            <a:pPr algn="ctr"/>
            <a:r>
              <a:rPr lang="cs-CZ" b="1" dirty="0"/>
              <a:t>Exekuce - EŘ</a:t>
            </a:r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Odklad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Na návrh povinného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Bez návrhu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Povinný se ocitl bez svého zavinění v situaci, kdy by bezodkladný výkon mohl mít zvláště nepříznivé účinky</a:t>
            </a:r>
          </a:p>
          <a:p>
            <a:pPr lvl="0"/>
            <a:r>
              <a:rPr lang="cs-CZ" dirty="0"/>
              <a:t>Zastavení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Na návrh povinného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Bez návrhu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Exekuce neměla být vedena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Důvod pro vedení exekuce zanikl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Dlouhodobě bezvýsledné exekuce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F67EBCF-805F-4479-8389-CFFA9627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94270"/>
            <a:ext cx="8596668" cy="899160"/>
          </a:xfrm>
        </p:spPr>
        <p:txBody>
          <a:bodyPr/>
          <a:lstStyle/>
          <a:p>
            <a:pPr algn="ctr"/>
            <a:r>
              <a:rPr lang="cs-CZ" b="1" dirty="0"/>
              <a:t>Exekuce - EŘ</a:t>
            </a:r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510746"/>
            <a:ext cx="8596668" cy="862584"/>
          </a:xfrm>
        </p:spPr>
        <p:txBody>
          <a:bodyPr/>
          <a:lstStyle/>
          <a:p>
            <a:pPr algn="ctr"/>
            <a:r>
              <a:rPr lang="cs-CZ" b="1" dirty="0"/>
              <a:t>Soudní výkon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00785"/>
            <a:ext cx="8596668" cy="4340578"/>
          </a:xfrm>
        </p:spPr>
        <p:txBody>
          <a:bodyPr/>
          <a:lstStyle/>
          <a:p>
            <a:r>
              <a:rPr lang="cs-CZ" dirty="0"/>
              <a:t>Podle OSŘ</a:t>
            </a:r>
          </a:p>
          <a:p>
            <a:r>
              <a:rPr lang="cs-CZ" dirty="0"/>
              <a:t>Srovnání s exekucí</a:t>
            </a:r>
          </a:p>
          <a:p>
            <a:r>
              <a:rPr lang="cs-CZ" dirty="0"/>
              <a:t>Provádí soud</a:t>
            </a:r>
          </a:p>
          <a:p>
            <a:r>
              <a:rPr lang="cs-CZ" dirty="0"/>
              <a:t>Na návrh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Uvedení způsobu provádění výkonu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Označení majetku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7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2273644"/>
            <a:ext cx="8596668" cy="862584"/>
          </a:xfrm>
        </p:spPr>
        <p:txBody>
          <a:bodyPr/>
          <a:lstStyle/>
          <a:p>
            <a:pPr algn="ctr"/>
            <a:r>
              <a:rPr lang="cs-CZ" b="1" dirty="0"/>
              <a:t>INSOLVENCE</a:t>
            </a:r>
          </a:p>
        </p:txBody>
      </p:sp>
    </p:spTree>
    <p:extLst>
      <p:ext uri="{BB962C8B-B14F-4D97-AF65-F5344CB8AC3E}">
        <p14:creationId xmlns:p14="http://schemas.microsoft.com/office/powerpoint/2010/main" val="2659676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0160"/>
            <a:ext cx="9561534" cy="1081578"/>
          </a:xfrm>
        </p:spPr>
        <p:txBody>
          <a:bodyPr/>
          <a:lstStyle/>
          <a:p>
            <a:r>
              <a:rPr lang="cs-CZ" b="1" dirty="0"/>
              <a:t>Prameny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2576946"/>
            <a:ext cx="9896814" cy="326690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Insolvenční právo – samostatné právní odvětví? / součást </a:t>
            </a:r>
            <a:r>
              <a:rPr lang="cs-CZ" altLang="cs-CZ" dirty="0" err="1"/>
              <a:t>obč</a:t>
            </a:r>
            <a:r>
              <a:rPr lang="cs-CZ" altLang="cs-CZ" dirty="0"/>
              <a:t>. práva procesního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LZPS + ÚSTAVA + další -&gt; ÚSTAVNÍ POŘÁDEK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Insolvenční zákon - č. 182/2006 Sb., o úpadku a způsobech jeho řešení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312/2006 Sb., o insolvenčních správcích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99/1963 Sb., občanský soudní řád (zejména část šestá)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390525"/>
            <a:ext cx="9561534" cy="1081578"/>
          </a:xfrm>
        </p:spPr>
        <p:txBody>
          <a:bodyPr/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7493" y="2449901"/>
            <a:ext cx="10197013" cy="4017574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Definice úpadku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řešení úpadku sanační vs. likvidační způsob (oddlužení, konkurs, reorganizace)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Uspokojení v insolvenčním řízení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Transparentnost řízení (viditelnost a doručování skrze veřejný </a:t>
            </a:r>
            <a:r>
              <a:rPr lang="cs-CZ" altLang="cs-CZ" dirty="0" err="1"/>
              <a:t>ins</a:t>
            </a:r>
            <a:r>
              <a:rPr lang="cs-CZ" altLang="cs-CZ" dirty="0"/>
              <a:t>. rejstřík)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Role insolvenčního správce v řízení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Subjekty řízení – dlužník (i manželé), věřitelé, </a:t>
            </a:r>
            <a:r>
              <a:rPr lang="cs-CZ" altLang="cs-CZ" dirty="0" err="1"/>
              <a:t>ins</a:t>
            </a:r>
            <a:r>
              <a:rPr lang="cs-CZ" altLang="cs-CZ" dirty="0"/>
              <a:t>. správce, </a:t>
            </a:r>
            <a:r>
              <a:rPr lang="cs-CZ" altLang="cs-CZ" dirty="0" err="1"/>
              <a:t>ins</a:t>
            </a:r>
            <a:r>
              <a:rPr lang="cs-CZ" altLang="cs-CZ" dirty="0"/>
              <a:t>. soud (krajský)</a:t>
            </a:r>
          </a:p>
        </p:txBody>
      </p:sp>
    </p:spTree>
    <p:extLst>
      <p:ext uri="{BB962C8B-B14F-4D97-AF65-F5344CB8AC3E}">
        <p14:creationId xmlns:p14="http://schemas.microsoft.com/office/powerpoint/2010/main" val="82705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9122"/>
            <a:ext cx="9144000" cy="4145424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Vymezení pojmu úpadku - § 3 </a:t>
            </a:r>
            <a:r>
              <a:rPr lang="cs-CZ" altLang="cs-CZ" dirty="0" err="1"/>
              <a:t>InsZ</a:t>
            </a: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/>
            <a:r>
              <a:rPr lang="cs-CZ" altLang="cs-CZ" b="1" dirty="0"/>
              <a:t>FORMY ÚPADKU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Platební neschopnost (Cash </a:t>
            </a:r>
            <a:r>
              <a:rPr lang="cs-CZ" altLang="cs-CZ" dirty="0" err="1"/>
              <a:t>flow</a:t>
            </a:r>
            <a:r>
              <a:rPr lang="cs-CZ" altLang="cs-CZ" dirty="0"/>
              <a:t> </a:t>
            </a:r>
            <a:r>
              <a:rPr lang="cs-CZ" altLang="cs-CZ" dirty="0" err="1"/>
              <a:t>insolvency</a:t>
            </a:r>
            <a:r>
              <a:rPr lang="cs-CZ" altLang="cs-CZ" dirty="0"/>
              <a:t>) </a:t>
            </a:r>
          </a:p>
          <a:p>
            <a:pPr lvl="1" algn="just"/>
            <a:r>
              <a:rPr lang="cs-CZ" altLang="cs-CZ" dirty="0"/>
              <a:t>dlužník není schopen hradit své peněžité závazky - § 3 odst. 1 </a:t>
            </a:r>
            <a:r>
              <a:rPr lang="cs-CZ" altLang="cs-CZ" dirty="0" err="1"/>
              <a:t>InsZ</a:t>
            </a:r>
            <a:r>
              <a:rPr lang="cs-CZ" altLang="cs-CZ" dirty="0"/>
              <a:t> + </a:t>
            </a:r>
            <a:r>
              <a:rPr lang="cs-CZ" altLang="cs-CZ" b="1" dirty="0"/>
              <a:t>odst. 2!!!</a:t>
            </a:r>
          </a:p>
          <a:p>
            <a:pPr lvl="1" algn="just"/>
            <a:endParaRPr lang="cs-CZ" alt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Předlužení (Balance </a:t>
            </a:r>
            <a:r>
              <a:rPr lang="cs-CZ" altLang="cs-CZ" dirty="0" err="1"/>
              <a:t>sheet</a:t>
            </a:r>
            <a:r>
              <a:rPr lang="cs-CZ" altLang="cs-CZ" dirty="0"/>
              <a:t> </a:t>
            </a:r>
            <a:r>
              <a:rPr lang="cs-CZ" altLang="cs-CZ" dirty="0" err="1"/>
              <a:t>insolvency</a:t>
            </a:r>
            <a:r>
              <a:rPr lang="cs-CZ" altLang="cs-CZ" dirty="0"/>
              <a:t>) </a:t>
            </a:r>
          </a:p>
          <a:p>
            <a:pPr lvl="1" algn="just"/>
            <a:r>
              <a:rPr lang="cs-CZ" altLang="cs-CZ" dirty="0"/>
              <a:t>souhrn závazků dlužníka převyšuje hodnotu jeho majetku - § 3 odst. 4 </a:t>
            </a:r>
            <a:r>
              <a:rPr lang="cs-CZ" altLang="cs-CZ" dirty="0" err="1"/>
              <a:t>InsZ</a:t>
            </a:r>
            <a:endParaRPr lang="cs-CZ" altLang="cs-CZ" dirty="0"/>
          </a:p>
          <a:p>
            <a:pPr lvl="1" algn="just"/>
            <a:endParaRPr lang="cs-CZ" altLang="cs-CZ" dirty="0"/>
          </a:p>
          <a:p>
            <a:pPr marL="360363" lvl="1" indent="-342900" algn="just">
              <a:buFont typeface="Arial" panose="020B0604020202020204" pitchFamily="34" charset="0"/>
              <a:buChar char="•"/>
            </a:pPr>
            <a:r>
              <a:rPr lang="cs-CZ" altLang="cs-CZ" sz="2400" dirty="0"/>
              <a:t>(+ hrozící úpadek - §3 odst. 5 </a:t>
            </a:r>
            <a:r>
              <a:rPr lang="cs-CZ" altLang="cs-CZ" sz="2400" dirty="0" err="1"/>
              <a:t>InsZ</a:t>
            </a:r>
            <a:r>
              <a:rPr lang="cs-CZ" alt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525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Předmět </a:t>
            </a:r>
            <a:r>
              <a:rPr lang="cs-CZ" b="1" dirty="0" err="1"/>
              <a:t>ins</a:t>
            </a:r>
            <a:r>
              <a:rPr lang="cs-CZ" b="1" dirty="0"/>
              <a:t>.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4145424"/>
          </a:xfrm>
        </p:spPr>
        <p:txBody>
          <a:bodyPr numCol="1">
            <a:normAutofit/>
          </a:bodyPr>
          <a:lstStyle/>
          <a:p>
            <a:pPr algn="just"/>
            <a:r>
              <a:rPr lang="cs-CZ" altLang="cs-CZ" dirty="0"/>
              <a:t>Předmětem insolvenčního práva je: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a) řešení úpadku a hrozícího úpadku dlužníka soudním řízením některým ze stanovených způsobů tak, aby došlo k uspořádání majetkových vztahů k osobám dotčeným dlužníkovým úpadkem nebo hrozícím úpadkem a k co nejvyššímu a zásadně poměrnému uspokojení dlužníkových věřitelů, 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b) oddlužení dlužníka.</a:t>
            </a:r>
          </a:p>
        </p:txBody>
      </p:sp>
    </p:spTree>
    <p:extLst>
      <p:ext uri="{BB962C8B-B14F-4D97-AF65-F5344CB8AC3E}">
        <p14:creationId xmlns:p14="http://schemas.microsoft.com/office/powerpoint/2010/main" val="28973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Insolvence/Exekuce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611" y="1747665"/>
            <a:ext cx="9412778" cy="4594948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jak dosáhnout maximálního uspokojení věřitele, když se dlužník dostane do problému?!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který nástroj k tomu zvolit?!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IŘ probíhá za účelem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a) řešení úpadku a hrozícího úpadku dlužníka k uspořádání majetkových vztahů (dlužník - osoby dotčené dlužníkovým úpadkem nebo hrozícím úpadkem a k uspokojení dlužníkových věřitelů - co nejvyššímu a zásadně poměrnému),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b) oddlužení dlužníka.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EŘ probíhá za účelem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vynucení splnění povinnosti dlužníka (povinného) – výkon exekučního titulu</a:t>
            </a:r>
          </a:p>
        </p:txBody>
      </p:sp>
    </p:spTree>
    <p:extLst>
      <p:ext uri="{BB962C8B-B14F-4D97-AF65-F5344CB8AC3E}">
        <p14:creationId xmlns:p14="http://schemas.microsoft.com/office/powerpoint/2010/main" val="117333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ÚVOD – struktura</a:t>
            </a:r>
          </a:p>
          <a:p>
            <a:pPr algn="just"/>
            <a:r>
              <a:rPr lang="cs-CZ" dirty="0"/>
              <a:t>Exekuce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pojem, druhy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proces</a:t>
            </a:r>
          </a:p>
          <a:p>
            <a:pPr algn="just"/>
            <a:r>
              <a:rPr lang="cs-CZ" dirty="0"/>
              <a:t>Insolvence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prameny práva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výklad pojmů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odlišení od exekuce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oddlužení jako způsob řešení úpadku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http://pravoesf.econ.muni.cz/</a:t>
            </a:r>
            <a:endParaRPr lang="cs-CZ" dirty="0"/>
          </a:p>
          <a:p>
            <a:pPr algn="just"/>
            <a:r>
              <a:rPr lang="cs-CZ" dirty="0">
                <a:hlinkClick r:id="rId3"/>
              </a:rPr>
              <a:t>https://exekuce.justice.cz/slovnik-pojmu/</a:t>
            </a:r>
            <a:r>
              <a:rPr lang="cs-CZ" dirty="0"/>
              <a:t> </a:t>
            </a:r>
          </a:p>
          <a:p>
            <a:pPr algn="just"/>
            <a:r>
              <a:rPr lang="cs-CZ" dirty="0">
                <a:hlinkClick r:id="rId4"/>
              </a:rPr>
              <a:t>https://insolvence.justice.cz/slovnik-insolvencnich-pojmu/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65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5387"/>
            <a:ext cx="9144000" cy="8083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Insolvence/Exekuce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9611" y="1317392"/>
            <a:ext cx="9412778" cy="4594948"/>
          </a:xfrm>
        </p:spPr>
        <p:txBody>
          <a:bodyPr numCol="1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USPOKOJENÍ VĚŘITELŮ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EXEKUCE – </a:t>
            </a:r>
            <a:r>
              <a:rPr lang="cs-CZ" dirty="0"/>
              <a:t>metoda časové přednosti, přednost má (většinou) ten věřitel, v jehož prospěch byl konkrétní majetek dlužníka postižen nejdříve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INSOLVENCE – </a:t>
            </a:r>
            <a:r>
              <a:rPr lang="cs-CZ" dirty="0"/>
              <a:t>metoda poměrného uspokojení, celý majetek dlužníka je zpeněžen, pohledávky všech věřitelů jsou uspokojeny poměrně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309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Faktické dopady insolvence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věřitel ztrácí své pořadí pro uspokojení, které měl zajištěno v exekučním řízení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pokud věřiteli nebyly dosud vyplaceny vymožené prostředky, už je pravděpodobně nedostane v celé výši, jako by tomu bylo v exekuci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Exekuce většinou trvá tak dlouho, něž buď dlužník nebo jeden z věřitelů (mnohost věřitelů jako znak úpadku) podá </a:t>
            </a:r>
            <a:r>
              <a:rPr lang="cs-CZ" dirty="0" err="1"/>
              <a:t>ins</a:t>
            </a:r>
            <a:r>
              <a:rPr lang="cs-CZ" dirty="0"/>
              <a:t>. návrh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Pozor na šikanózní insolvenční návrhy (sankce dle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01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 </a:t>
            </a:r>
            <a:r>
              <a:rPr lang="cs-CZ" sz="5400" b="1" dirty="0"/>
              <a:t>Zahájení procesu insolvenčního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Zahájení na základě insolvenčního návrhu – dlužník/věřitel</a:t>
            </a:r>
          </a:p>
          <a:p>
            <a:pPr algn="just"/>
            <a:r>
              <a:rPr lang="cs-CZ" dirty="0"/>
              <a:t>zákonná povinnost věřitele podat insolvenční návrh dle § 98 </a:t>
            </a:r>
            <a:r>
              <a:rPr lang="cs-CZ" dirty="0" err="1"/>
              <a:t>InsZ</a:t>
            </a:r>
            <a:endParaRPr lang="cs-CZ" dirty="0"/>
          </a:p>
          <a:p>
            <a:pPr algn="just"/>
            <a:r>
              <a:rPr lang="cs-CZ" dirty="0"/>
              <a:t>DŮSLEDEK nepodání =&gt; § 99 </a:t>
            </a:r>
            <a:r>
              <a:rPr lang="cs-CZ" dirty="0" err="1"/>
              <a:t>InsZ</a:t>
            </a:r>
            <a:r>
              <a:rPr lang="cs-CZ" dirty="0"/>
              <a:t> - odpovědnost</a:t>
            </a:r>
          </a:p>
          <a:p>
            <a:pPr algn="just"/>
            <a:r>
              <a:rPr lang="cs-CZ" dirty="0"/>
              <a:t>Omezenost subjektů k podání návrhu v případě oddlužení</a:t>
            </a:r>
          </a:p>
          <a:p>
            <a:pPr algn="just"/>
            <a:r>
              <a:rPr lang="cs-CZ" dirty="0"/>
              <a:t>nekvalifikované procesní návrhy zdržují řízení, snižují uspokojení věřitelů, mohou zmařit další provoz závodu dlužníka, mohou mít negativní dopady na zaměstnanost v regionu, příjmy státního rozpočtu</a:t>
            </a:r>
          </a:p>
          <a:p>
            <a:pPr algn="just"/>
            <a:r>
              <a:rPr lang="cs-CZ" dirty="0"/>
              <a:t>Šikanózní </a:t>
            </a:r>
            <a:r>
              <a:rPr lang="cs-CZ" dirty="0" err="1"/>
              <a:t>ins</a:t>
            </a:r>
            <a:r>
              <a:rPr lang="cs-CZ" dirty="0"/>
              <a:t>. návrhy – 128a </a:t>
            </a:r>
            <a:r>
              <a:rPr lang="cs-CZ" dirty="0" err="1"/>
              <a:t>InsZ</a:t>
            </a:r>
            <a:r>
              <a:rPr lang="cs-CZ" dirty="0"/>
              <a:t> (až 500.000,- Kč pokuta)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91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59298DF6-D7B9-46BE-9927-DFD53C354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314" y="435381"/>
            <a:ext cx="6183371" cy="598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2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 </a:t>
            </a:r>
            <a:r>
              <a:rPr lang="cs-CZ" sz="5400" b="1" dirty="0"/>
              <a:t>Zahájení procesu insolvenčního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Zahájení na základě insolvenčního návrhu – dlužník/věřitel</a:t>
            </a:r>
          </a:p>
          <a:p>
            <a:pPr algn="just"/>
            <a:r>
              <a:rPr lang="cs-CZ" dirty="0"/>
              <a:t>zákonná povinnost věřitele podat insolvenční návrh dle § 98 </a:t>
            </a:r>
            <a:r>
              <a:rPr lang="cs-CZ" dirty="0" err="1"/>
              <a:t>InsZ</a:t>
            </a:r>
            <a:endParaRPr lang="cs-CZ" dirty="0"/>
          </a:p>
          <a:p>
            <a:pPr algn="just"/>
            <a:r>
              <a:rPr lang="cs-CZ" dirty="0"/>
              <a:t>Důsledek nepodání =&gt; § 99 </a:t>
            </a:r>
            <a:r>
              <a:rPr lang="cs-CZ" dirty="0" err="1"/>
              <a:t>InsZ</a:t>
            </a:r>
            <a:r>
              <a:rPr lang="cs-CZ" dirty="0"/>
              <a:t> - odpovědnost</a:t>
            </a:r>
          </a:p>
          <a:p>
            <a:pPr algn="just"/>
            <a:r>
              <a:rPr lang="cs-CZ" dirty="0"/>
              <a:t>Omezenost subjektů k podání návrhu v případě oddlužení</a:t>
            </a:r>
          </a:p>
          <a:p>
            <a:pPr algn="just"/>
            <a:r>
              <a:rPr lang="cs-CZ" dirty="0"/>
              <a:t>nekvalifikované procesní návrhy zdržují řízení, snižují uspokojení věřitelů, mohou zmařit další provoz závodu dlužníka, mohou mít negativní dopady na zaměstnanost v regionu, příjmy státního rozpočtu</a:t>
            </a:r>
          </a:p>
          <a:p>
            <a:pPr algn="just"/>
            <a:r>
              <a:rPr lang="cs-CZ" dirty="0"/>
              <a:t>Po podání návrhu insolvenční soud (Krajský soud) zkoumá, zda je dlužník v úpadku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41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Insolvenční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 rozhodnutí o úpadku se rozhoduje o způsobu řešení úpadku (tato dvě rozhodnutí mohou být spojena v jedno)</a:t>
            </a:r>
          </a:p>
          <a:p>
            <a:pPr algn="just"/>
            <a:r>
              <a:rPr lang="cs-CZ" dirty="0"/>
              <a:t>U fyzických osob přichází v úvahu oddlužení a konkurz (sanační a likvidační způsob řešení úpadku)</a:t>
            </a:r>
          </a:p>
          <a:p>
            <a:pPr algn="just"/>
            <a:r>
              <a:rPr lang="cs-CZ" dirty="0"/>
              <a:t>U právnických osob přichází v úvahu reorganizace a konkurz (sanační a likvidační způsob řešení úpadku)</a:t>
            </a:r>
          </a:p>
          <a:p>
            <a:pPr algn="just"/>
            <a:r>
              <a:rPr lang="cs-CZ" dirty="0"/>
              <a:t>Konkurz – zpeněžení majetkové podstaty, pohledávky zásadně nezanikají, pokud nejsou uspokojeny</a:t>
            </a:r>
          </a:p>
          <a:p>
            <a:pPr algn="just"/>
            <a:r>
              <a:rPr lang="cs-CZ" dirty="0"/>
              <a:t>Oddlužení - Zpeněžení majetkové podstaty + plnění splátkového kalendáře, pohledávky zanikají ačkoliv nebyly uspokojeny</a:t>
            </a:r>
          </a:p>
        </p:txBody>
      </p:sp>
    </p:spTree>
    <p:extLst>
      <p:ext uri="{BB962C8B-B14F-4D97-AF65-F5344CB8AC3E}">
        <p14:creationId xmlns:p14="http://schemas.microsoft.com/office/powerpoint/2010/main" val="162017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sz="5400" b="1" dirty="0"/>
              <a:t>Způsoby řešení úpadku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>
          <a:xfrm>
            <a:off x="624745" y="1516426"/>
            <a:ext cx="11279494" cy="5162669"/>
          </a:xfrm>
        </p:spPr>
        <p:txBody>
          <a:bodyPr>
            <a:normAutofit/>
          </a:bodyPr>
          <a:lstStyle/>
          <a:p>
            <a:pPr>
              <a:buSzPct val="45000"/>
            </a:pPr>
            <a:r>
              <a:rPr lang="cs-CZ" sz="1693" dirty="0"/>
              <a:t>viz § 4 odst. 1 IZ: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Konkurs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Oddlužení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Zvláštní způsoby řešení úpadku, </a:t>
            </a:r>
            <a:r>
              <a:rPr lang="cs-CZ" sz="1693" dirty="0"/>
              <a:t>které IZ stanoví pro určité subjekty nebo pro určité druhy případů.</a:t>
            </a:r>
          </a:p>
          <a:p>
            <a:pPr>
              <a:buSzPct val="45000"/>
            </a:pPr>
            <a:r>
              <a:rPr lang="cs-CZ" sz="1693" dirty="0"/>
              <a:t>Způsob řešení úpadku se stanoví: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prohlášení konkursu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povolení 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/>
              <a:t>rozhodnutím o povolení oddlužení</a:t>
            </a:r>
            <a:endParaRPr lang="cs-CZ" sz="3143" dirty="0"/>
          </a:p>
          <a:p>
            <a:pPr>
              <a:buSzPct val="45000"/>
            </a:pPr>
            <a:r>
              <a:rPr lang="cs-CZ" sz="1693" b="1" dirty="0"/>
              <a:t>Pohledávky věřitelů se přihlašují ve lhůtě dvou měsíců</a:t>
            </a:r>
            <a:r>
              <a:rPr lang="cs-CZ" sz="1693" dirty="0"/>
              <a:t> po zveřejnění rozhodnutí o úpadku v insolvenčním rejstříku. Zmeškání lhůty způsobuje neuspokojení pohledávky v rámci insolvenčního řízení a současně nemožnost ji po dobu insolvenčního řízení uplatnit vůči dlužníkovi jiným způsobem. </a:t>
            </a:r>
          </a:p>
          <a:p>
            <a:pPr>
              <a:buSzPct val="45000"/>
            </a:pPr>
            <a:r>
              <a:rPr lang="cs-CZ" sz="1693" dirty="0"/>
              <a:t>Rozlišujeme pohledávky zajištěné, nezajištěné, podmíněné, podřízené, vykonatelné, vyloučené z uspokojení v insolvenčním řízení.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Oddlužení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Jeden ze způsobů řešení úpadku</a:t>
            </a:r>
          </a:p>
          <a:p>
            <a:pPr algn="just"/>
            <a:r>
              <a:rPr lang="cs-CZ" dirty="0"/>
              <a:t>Oddlužení (lidově osobní bankrot) může využít</a:t>
            </a:r>
          </a:p>
          <a:p>
            <a:pPr lvl="1" algn="just"/>
            <a:r>
              <a:rPr lang="cs-CZ" dirty="0"/>
              <a:t>fyzická osoba, která nemá dluhy z podnikání</a:t>
            </a:r>
          </a:p>
          <a:p>
            <a:pPr lvl="1" algn="just"/>
            <a:r>
              <a:rPr lang="cs-CZ" dirty="0"/>
              <a:t>právnická osoba, která podle zákona není považována za podnikatele a která současně nemá dluhy z podnikání</a:t>
            </a:r>
          </a:p>
          <a:p>
            <a:pPr lvl="1" algn="just"/>
            <a:r>
              <a:rPr lang="cs-CZ" dirty="0"/>
              <a:t>Povolit oddlužení tudíž lze i OSVČ, pokud má dluhy spotřebitelského charakteru.</a:t>
            </a:r>
          </a:p>
          <a:p>
            <a:pPr algn="just"/>
            <a:r>
              <a:rPr lang="cs-CZ" dirty="0"/>
              <a:t>Za určitých podmínek může soud povolit oddlužení i osobě, která má dluhy z podnikání. </a:t>
            </a:r>
          </a:p>
        </p:txBody>
      </p:sp>
    </p:spTree>
    <p:extLst>
      <p:ext uri="{BB962C8B-B14F-4D97-AF65-F5344CB8AC3E}">
        <p14:creationId xmlns:p14="http://schemas.microsoft.com/office/powerpoint/2010/main" val="316778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CD640-1999-45E4-AFD2-8598725B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Oddlužení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84298-1D19-42AF-A4D0-095B23D83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868"/>
            <a:ext cx="10515600" cy="480793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Jeden ze způsobů řešení úpadku</a:t>
            </a:r>
          </a:p>
          <a:p>
            <a:pPr algn="just"/>
            <a:r>
              <a:rPr lang="cs-CZ" dirty="0"/>
              <a:t>Oddlužení (lidově osobní bankrot) může využít</a:t>
            </a:r>
          </a:p>
          <a:p>
            <a:pPr lvl="1" algn="just"/>
            <a:r>
              <a:rPr lang="cs-CZ" dirty="0"/>
              <a:t>fyzická osoba, která nemá dluhy z podnikání</a:t>
            </a:r>
          </a:p>
          <a:p>
            <a:pPr lvl="1" algn="just"/>
            <a:r>
              <a:rPr lang="cs-CZ" dirty="0"/>
              <a:t>právnická osoba, která podle zákona není považována za podnikatele a která současně nemá dluhy z podnikání</a:t>
            </a:r>
          </a:p>
          <a:p>
            <a:pPr lvl="1" algn="just"/>
            <a:r>
              <a:rPr lang="cs-CZ" dirty="0"/>
              <a:t>Povolit oddlužení tudíž lze i OSVČ, pokud má dluhy spotřebitelského charakteru.</a:t>
            </a:r>
          </a:p>
          <a:p>
            <a:pPr algn="just"/>
            <a:r>
              <a:rPr lang="cs-CZ" dirty="0"/>
              <a:t>Za určitých podmínek může soud povolit oddlužení i osobě, která má dluhy z podnikání. </a:t>
            </a:r>
          </a:p>
          <a:p>
            <a:pPr algn="just"/>
            <a:r>
              <a:rPr lang="cs-CZ" dirty="0"/>
              <a:t>Návrh na povolení oddlužení může podat pouze dlužník spolu s insolvenčním návrhem.</a:t>
            </a:r>
          </a:p>
          <a:p>
            <a:pPr algn="just"/>
            <a:r>
              <a:rPr lang="cs-CZ" dirty="0"/>
              <a:t>Náležitostí návrhu jsou zejména údaje o očekávaných příjmech dlužníka v následujících 12 měsících, údaje o příjmech dlužníka za posledních 12 měsíců a návrh způsobu oddlužení nebo sdělení, že dlužník takový návrh nevznáší.</a:t>
            </a:r>
          </a:p>
          <a:p>
            <a:pPr algn="just"/>
            <a:r>
              <a:rPr lang="cs-CZ" sz="2800" dirty="0"/>
              <a:t>Lze realizovat i </a:t>
            </a:r>
            <a:r>
              <a:rPr lang="cs-CZ" sz="2800" b="1" dirty="0"/>
              <a:t>společné oddlužení manželů</a:t>
            </a:r>
            <a:r>
              <a:rPr lang="cs-CZ" sz="2800" dirty="0"/>
              <a:t>, prostřednictvím společného návrhu manželů.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9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448348"/>
          </a:xfrm>
        </p:spPr>
        <p:txBody>
          <a:bodyPr>
            <a:normAutofit fontScale="92500" lnSpcReduction="20000"/>
          </a:bodyPr>
          <a:lstStyle/>
          <a:p>
            <a:pPr algn="just">
              <a:buSzPct val="45000"/>
            </a:pPr>
            <a:r>
              <a:rPr lang="cs-CZ" sz="2400" dirty="0"/>
              <a:t>Oddlužení plněním splátkového kalendáře se zpeněžením majetkové podstaty je splněno, jestliže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dlužník splatil nezajištěným věřitelům jejich pohledávky v plné výši,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dlužník v době 3 let od schválení oddlužení splatil nezajištěným věřitelům alespoň 60 % jejich pohledávek,</a:t>
            </a:r>
          </a:p>
          <a:p>
            <a:pPr algn="just">
              <a:buSzPct val="45000"/>
              <a:buFontTx/>
              <a:buChar char="-"/>
            </a:pPr>
            <a:r>
              <a:rPr lang="cs-CZ" sz="2400" dirty="0"/>
              <a:t>po dobu 5 let od schválení oddlužení nebylo dlužníku oddlužení zrušeno a dlužník neporušil svou povinnost vynaložit veškeré úsilí, které po něm bylo možno spravedlivě požadovat, k plnému uspokojení pohledávek svých věřitelů; má se za to, že tuto povinnost neporušil, jestliže v této době splatil nezajištěným věřitelům alespoň 30 % jejich pohledávek.</a:t>
            </a:r>
          </a:p>
          <a:p>
            <a:pPr>
              <a:buSzPct val="45000"/>
            </a:pPr>
            <a:r>
              <a:rPr lang="cs-CZ" sz="2400" dirty="0"/>
              <a:t>V roce 2018 v tuzemsku 114 000 lidí v osobním bankrotu. Viz mapa osobních bankrotů a 	https://www.ceska-justice.cz/2019/05/mapa-insolvenci-osobnim-bankrotu-bylo-	loni-cesku-114-000-lidi/. </a:t>
            </a:r>
          </a:p>
          <a:p>
            <a:pPr marL="0" indent="0">
              <a:buSzPct val="45000"/>
              <a:buNone/>
            </a:pPr>
            <a:r>
              <a:rPr lang="cs-CZ" sz="2400" dirty="0"/>
              <a:t>	http://mapabankrotu.cz/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8E86CC2-8D74-472C-8207-BF315D0146E4}"/>
              </a:ext>
            </a:extLst>
          </p:cNvPr>
          <p:cNvSpPr txBox="1">
            <a:spLocks/>
          </p:cNvSpPr>
          <p:nvPr/>
        </p:nvSpPr>
        <p:spPr>
          <a:xfrm>
            <a:off x="838200" y="5840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b="1" dirty="0"/>
              <a:t>Oddlužení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2273644"/>
            <a:ext cx="8596668" cy="862584"/>
          </a:xfrm>
        </p:spPr>
        <p:txBody>
          <a:bodyPr/>
          <a:lstStyle/>
          <a:p>
            <a:pPr algn="ctr"/>
            <a:r>
              <a:rPr lang="cs-CZ" b="1" dirty="0"/>
              <a:t>EXEKUCE</a:t>
            </a:r>
          </a:p>
        </p:txBody>
      </p:sp>
    </p:spTree>
    <p:extLst>
      <p:ext uri="{BB962C8B-B14F-4D97-AF65-F5344CB8AC3E}">
        <p14:creationId xmlns:p14="http://schemas.microsoft.com/office/powerpoint/2010/main" val="32155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b="1" dirty="0"/>
              <a:t>Majetková podstata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SzPct val="45000"/>
            </a:pPr>
            <a:r>
              <a:rPr lang="cs-CZ" sz="1800" dirty="0"/>
              <a:t>Majetková podstata je tvořena v případě insolvenčního </a:t>
            </a:r>
            <a:r>
              <a:rPr lang="cs-CZ" sz="1800" b="1" dirty="0"/>
              <a:t>návrhu věřitele</a:t>
            </a:r>
            <a:r>
              <a:rPr lang="cs-CZ" sz="1800" dirty="0"/>
              <a:t> </a:t>
            </a:r>
            <a:r>
              <a:rPr lang="cs-CZ" sz="1800" b="1" dirty="0"/>
              <a:t>majetkem</a:t>
            </a:r>
            <a:r>
              <a:rPr lang="cs-CZ" sz="1800" dirty="0"/>
              <a:t>, který dlužníkovi patřil </a:t>
            </a:r>
            <a:r>
              <a:rPr lang="cs-CZ" sz="1800" b="1" dirty="0"/>
              <a:t>v době  omezení práva dlužníka nakládat </a:t>
            </a:r>
            <a:r>
              <a:rPr lang="cs-CZ" sz="1800" dirty="0"/>
              <a:t>s jeho majetkem předběžným opatřením, majetkem, který dlužníkovi </a:t>
            </a:r>
            <a:r>
              <a:rPr lang="cs-CZ" sz="1800" b="1" dirty="0"/>
              <a:t>patřil v době vydání rozhodnutí o úpadku</a:t>
            </a:r>
            <a:r>
              <a:rPr lang="cs-CZ" sz="1800" dirty="0"/>
              <a:t>, a majetkem, který dlužník </a:t>
            </a:r>
            <a:r>
              <a:rPr lang="cs-CZ" sz="1800" b="1" dirty="0"/>
              <a:t>nabyl v průběhu IŘ </a:t>
            </a:r>
            <a:r>
              <a:rPr lang="cs-CZ" sz="1800" dirty="0"/>
              <a:t>po vydání těchto rozhodnutí.</a:t>
            </a:r>
          </a:p>
          <a:p>
            <a:pPr algn="just">
              <a:buSzPct val="45000"/>
            </a:pPr>
            <a:r>
              <a:rPr lang="cs-CZ" sz="1800" dirty="0"/>
              <a:t>Majetková podstata je tvořena v případě insolvenčního </a:t>
            </a:r>
            <a:r>
              <a:rPr lang="cs-CZ" sz="1800" b="1" dirty="0"/>
              <a:t>návrhu dlužníka majetkem</a:t>
            </a:r>
            <a:r>
              <a:rPr lang="cs-CZ" sz="1800" dirty="0"/>
              <a:t>, který dlužníkovi </a:t>
            </a:r>
            <a:r>
              <a:rPr lang="cs-CZ" sz="1800" b="1" dirty="0"/>
              <a:t>patřil ke dni zahájení IŘ</a:t>
            </a:r>
            <a:r>
              <a:rPr lang="cs-CZ" sz="1800" dirty="0"/>
              <a:t>, jakož i majetkem, který dlužník </a:t>
            </a:r>
            <a:r>
              <a:rPr lang="cs-CZ" sz="1800" b="1" dirty="0"/>
              <a:t>nabyl v jeho průběhu</a:t>
            </a:r>
            <a:r>
              <a:rPr lang="cs-CZ" sz="1800" dirty="0"/>
              <a:t>. </a:t>
            </a:r>
          </a:p>
          <a:p>
            <a:pPr algn="just">
              <a:buSzPct val="45000"/>
            </a:pPr>
            <a:r>
              <a:rPr lang="cs-CZ" sz="1800" dirty="0"/>
              <a:t>Do majetkové podstaty dlužníka náleží </a:t>
            </a:r>
            <a:r>
              <a:rPr lang="cs-CZ" sz="1800" b="1" dirty="0"/>
              <a:t>i majetek ve společném jmění dlužníka a jeho manžela</a:t>
            </a:r>
            <a:r>
              <a:rPr lang="cs-CZ" sz="1800" dirty="0"/>
              <a:t>. (Srov. rozsudek Nejvyššího soudu ČR </a:t>
            </a:r>
            <a:r>
              <a:rPr lang="cs-CZ" sz="1800" dirty="0" err="1"/>
              <a:t>sp</a:t>
            </a:r>
            <a:r>
              <a:rPr lang="cs-CZ" sz="1800" dirty="0"/>
              <a:t>. zn. 29 </a:t>
            </a:r>
            <a:r>
              <a:rPr lang="cs-CZ" sz="1800" dirty="0" err="1"/>
              <a:t>ICdo</a:t>
            </a:r>
            <a:r>
              <a:rPr lang="cs-CZ" sz="1800" dirty="0"/>
              <a:t> 151/2017, ze dne 31. 10. 2019, více viz </a:t>
            </a:r>
            <a:r>
              <a:rPr lang="cs-CZ" sz="1800" dirty="0">
                <a:hlinkClick r:id="rId3"/>
              </a:rPr>
              <a:t>https://www.profipravo.cz/</a:t>
            </a:r>
            <a:r>
              <a:rPr lang="cs-CZ" sz="1800" dirty="0" err="1">
                <a:hlinkClick r:id="rId3"/>
              </a:rPr>
              <a:t>index.php?page</a:t>
            </a:r>
            <a:r>
              <a:rPr lang="cs-CZ" sz="1800" dirty="0">
                <a:hlinkClick r:id="rId3"/>
              </a:rPr>
              <a:t>=</a:t>
            </a:r>
            <a:r>
              <a:rPr lang="cs-CZ" sz="1800" dirty="0" err="1">
                <a:hlinkClick r:id="rId3"/>
              </a:rPr>
              <a:t>article&amp;id_category</a:t>
            </a:r>
            <a:r>
              <a:rPr lang="cs-CZ" sz="1800" dirty="0">
                <a:hlinkClick r:id="rId3"/>
              </a:rPr>
              <a:t>=46&amp;id_article=261999&amp;csum=25f33f57</a:t>
            </a:r>
            <a:r>
              <a:rPr lang="cs-CZ" sz="1800" dirty="0"/>
              <a:t>) </a:t>
            </a:r>
          </a:p>
          <a:p>
            <a:pPr algn="just">
              <a:buSzPct val="45000"/>
            </a:pPr>
            <a:r>
              <a:rPr lang="cs-CZ" sz="1800" b="1" dirty="0"/>
              <a:t>Do majetkové podstaty patří </a:t>
            </a:r>
            <a:r>
              <a:rPr lang="cs-CZ" sz="1800" dirty="0"/>
              <a:t>peněžní prostředky, věci movité a nemovité, podnik, soubor věcí a věci hromadné, vkladní knížky, vkladní listy a jiné formy vkladů, akcie, směnky, šeky nebo jiné cenné papíry anebo jiné listiny, jejichž předložení je nutné k uplatnění práva, obchodní podíl, dlužníkovy peněžité i nepeněžité pohledávky, včetně pohledávek podmíněných a pohledávek, které dosud nejsou splatné, dlužníkova mzda nebo plat, jeho pracovní odměna jako člena družstva a příjmy, které dlužníkovi nahrazují odměnu za práci, zejména důchod, nemocenské, peněžitá pomoc v mateřství, stipendia, náhrady ucházejícího výdělku, náhrady poskytované za výkon společenských funkcí, podpora v nezaměstnanosti a podpora při rekvalifikaci, další práva a jiné majetkové hodnoty, mají-li penězi ocenitelnou hodnotu.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Druhy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SzPct val="45000"/>
            </a:pPr>
            <a:r>
              <a:rPr lang="cs-CZ" sz="2200" b="1" dirty="0"/>
              <a:t>Pohledávky za majetkovou podstatou</a:t>
            </a:r>
            <a:r>
              <a:rPr lang="cs-CZ" sz="2200" dirty="0"/>
              <a:t> jsou pohledávky, které vznikají až po zahájení insolvenčního řízení (popř. po vydání rozhodnutí o úpadku), např. hotové výdaje a odměna insolvenčního správce, náklady na udržování a správu majetku dlužníka, platby státu – daně, poplatky, pojistné na sociální zabezpečení apod.</a:t>
            </a:r>
          </a:p>
          <a:p>
            <a:pPr algn="just">
              <a:buSzPct val="45000"/>
            </a:pPr>
            <a:r>
              <a:rPr lang="cs-CZ" sz="2200" b="1" dirty="0"/>
              <a:t>Pohledávky postavené na roveň pohledávkám za majetkovou podstatou</a:t>
            </a:r>
            <a:r>
              <a:rPr lang="cs-CZ" sz="2200" dirty="0"/>
              <a:t> jsou v podobném režimu jako pohledávky za MP, např. dlužné mzdy pracovníkům, Úřadu práce za náhradu mzdy, kterou vyplatil zaměstnancům, na zákonném výživném, na náhradu škody způsobené na zdraví apod.</a:t>
            </a:r>
          </a:p>
          <a:p>
            <a:pPr algn="just">
              <a:buSzPct val="45000"/>
            </a:pPr>
            <a:r>
              <a:rPr lang="cs-CZ" sz="2200" dirty="0"/>
              <a:t>Ostatní pohledávky</a:t>
            </a:r>
          </a:p>
          <a:p>
            <a:pPr algn="just">
              <a:buSzPct val="45000"/>
            </a:pPr>
            <a:r>
              <a:rPr lang="cs-CZ" sz="2200" dirty="0"/>
              <a:t>Pohledávky, které se v </a:t>
            </a:r>
            <a:r>
              <a:rPr lang="cs-CZ" sz="2200" dirty="0" err="1"/>
              <a:t>ins</a:t>
            </a:r>
            <a:r>
              <a:rPr lang="cs-CZ" sz="2200" dirty="0"/>
              <a:t>. řízení neuspokojují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62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b="1" dirty="0"/>
              <a:t>Insolvenční správce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45000"/>
            </a:pPr>
            <a:r>
              <a:rPr lang="cs-CZ" sz="2000" dirty="0"/>
              <a:t>Je procesním subjektem insolvenčního řízení.</a:t>
            </a:r>
          </a:p>
          <a:p>
            <a:pPr algn="just">
              <a:buSzPct val="45000"/>
            </a:pPr>
            <a:r>
              <a:rPr lang="cs-CZ" sz="2000" dirty="0"/>
              <a:t>Podle zákona o konkursu a vyrovnání (před </a:t>
            </a:r>
            <a:r>
              <a:rPr lang="cs-CZ" sz="2000" dirty="0" err="1"/>
              <a:t>InsZ</a:t>
            </a:r>
            <a:r>
              <a:rPr lang="cs-CZ" sz="2000" dirty="0"/>
              <a:t>) označovaný jako </a:t>
            </a:r>
            <a:r>
              <a:rPr lang="cs-CZ" sz="2000" b="1" dirty="0"/>
              <a:t>správce konkursní podstaty</a:t>
            </a:r>
          </a:p>
          <a:p>
            <a:pPr algn="just">
              <a:buSzPct val="45000"/>
            </a:pPr>
            <a:r>
              <a:rPr lang="cs-CZ" sz="2000" dirty="0"/>
              <a:t>IS jako </a:t>
            </a:r>
            <a:r>
              <a:rPr lang="cs-CZ" sz="2000" b="1" dirty="0"/>
              <a:t>administrátor insolvenčního řízení </a:t>
            </a:r>
            <a:r>
              <a:rPr lang="cs-CZ" sz="2000" dirty="0"/>
              <a:t>nakládá s majetkovou podstatou, má odpovědnost za zpeněžení majetku, řeší insolvenční a incidenční spory.</a:t>
            </a:r>
          </a:p>
          <a:p>
            <a:pPr algn="just">
              <a:buSzPct val="45000"/>
            </a:pPr>
            <a:r>
              <a:rPr lang="cs-CZ" sz="2000" b="1" dirty="0"/>
              <a:t>Není vždy osobou s dispozičním oprávněním</a:t>
            </a:r>
            <a:r>
              <a:rPr lang="cs-CZ" sz="2000" dirty="0"/>
              <a:t>.</a:t>
            </a:r>
          </a:p>
          <a:p>
            <a:pPr algn="just">
              <a:buSzPct val="45000"/>
            </a:pPr>
            <a:r>
              <a:rPr lang="cs-CZ" sz="2000" dirty="0"/>
              <a:t>Osobou s dispozičním oprávněním je IS v případě prohlášeného konkursu, v případě povolené reorganizace je až v případě vydaného samostatného rozhodnutí soudu. U oddlužení má dispoziční oprávnění zpravidla dlužník, pokud je oddlužení plněno splátkovým kalendářem, IS v případě zpeněžování majetkové podstaty.</a:t>
            </a:r>
          </a:p>
          <a:p>
            <a:pPr algn="just">
              <a:buSzPct val="45000"/>
            </a:pPr>
            <a:r>
              <a:rPr lang="cs-CZ" sz="2000" b="1" dirty="0"/>
              <a:t>Incidenční spor </a:t>
            </a:r>
            <a:r>
              <a:rPr lang="cs-CZ" sz="2000" dirty="0"/>
              <a:t>obecně představuje spor, který je potřeba rozhodnout pro potřebu jiného řízení, které samo pro řešení sporů není způsobilé. V rámci IŘ se jedná o spory o pravost, výši nebo pořadí přihlášených pohledávek, o spory o vyloučení věci, práva, pohledávky nebo jiné majetkové hodnoty z majetkové podstaty nebo o vydání výtěžku zpeněžení apod. -  viz § 159 IZ</a:t>
            </a:r>
          </a:p>
          <a:p>
            <a:pPr marL="0" lvl="0" indent="0">
              <a:buSzPct val="4500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cs-CZ" b="1" dirty="0"/>
              <a:t>Insolvenční rejstřík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45000"/>
            </a:pPr>
            <a:r>
              <a:rPr lang="cs-CZ" sz="2000" dirty="0"/>
              <a:t>Je veřejným  seznamem.</a:t>
            </a:r>
          </a:p>
          <a:p>
            <a:pPr algn="just">
              <a:buSzPct val="45000"/>
            </a:pPr>
            <a:r>
              <a:rPr lang="cs-CZ" sz="2000" dirty="0"/>
              <a:t>Skládá se: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ze seznamu insolvenčních správců (údaje o všech insolvenčních správcích)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ze seznamu dlužníků</a:t>
            </a:r>
          </a:p>
          <a:p>
            <a:pPr lvl="0" algn="just">
              <a:buSzPct val="45000"/>
              <a:buFontTx/>
              <a:buChar char="-"/>
            </a:pPr>
            <a:r>
              <a:rPr lang="cs-CZ" sz="2000" dirty="0"/>
              <a:t>z insolvenčních spisů v elektronické podobě.</a:t>
            </a:r>
          </a:p>
          <a:p>
            <a:pPr algn="just">
              <a:buSzPct val="45000"/>
            </a:pPr>
            <a:r>
              <a:rPr lang="cs-CZ" sz="2000" dirty="0"/>
              <a:t>Jeho předchůdcem byla Evidence úpadců.</a:t>
            </a:r>
          </a:p>
          <a:p>
            <a:pPr algn="just">
              <a:buSzPct val="45000"/>
            </a:pPr>
            <a:r>
              <a:rPr lang="cs-CZ" sz="2000" dirty="0"/>
              <a:t>Veřejně přístupný přes portál justice.cz: </a:t>
            </a:r>
            <a:r>
              <a:rPr lang="cs-CZ" sz="2000" dirty="0">
                <a:hlinkClick r:id="rId3"/>
              </a:rPr>
              <a:t>https://isir.justice.cz/isir/common/index.do</a:t>
            </a:r>
            <a:endParaRPr lang="cs-CZ" sz="2000" dirty="0"/>
          </a:p>
          <a:p>
            <a:pPr algn="just">
              <a:buSzPct val="45000"/>
            </a:pPr>
            <a:r>
              <a:rPr lang="cs-CZ" sz="2000" dirty="0"/>
              <a:t>Pro vysvětlení dalších pojmů lze navštívit Slovníček insolvenčních pojmů: </a:t>
            </a:r>
            <a:r>
              <a:rPr lang="cs-CZ" sz="2000" dirty="0">
                <a:hlinkClick r:id="rId4"/>
              </a:rPr>
              <a:t>https://insolvence.justice.cz/slovnik-insolvencnich-pojmu/</a:t>
            </a:r>
            <a:r>
              <a:rPr lang="cs-CZ" sz="2000" dirty="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Pšenko, advokát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1172507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409091"/>
            <a:ext cx="8596668" cy="871728"/>
          </a:xfrm>
        </p:spPr>
        <p:txBody>
          <a:bodyPr/>
          <a:lstStyle/>
          <a:p>
            <a:pPr algn="ctr"/>
            <a:r>
              <a:rPr lang="cs-CZ" b="1" dirty="0"/>
              <a:t>Exekuce – pojem, účel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Vymáhání splnění povinnosti (oprávněný x povinný)</a:t>
            </a:r>
          </a:p>
          <a:p>
            <a:endParaRPr lang="cs-CZ" dirty="0"/>
          </a:p>
          <a:p>
            <a:r>
              <a:rPr lang="cs-CZ" dirty="0"/>
              <a:t>Vykonatelná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Vykonatelnost – po uplynutí lhůty ke splnění povinnosti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Zpravidla návaznost na právní moc – výjimka u předběžně vykonatelných rozhodnutí</a:t>
            </a:r>
          </a:p>
          <a:p>
            <a:r>
              <a:rPr lang="cs-CZ" dirty="0"/>
              <a:t>Schválené smíry</a:t>
            </a:r>
          </a:p>
          <a:p>
            <a:r>
              <a:rPr lang="cs-CZ" dirty="0"/>
              <a:t>Notářské zápisy se svolením k přímé vykonatelnosti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 případ nesplnění závazku</a:t>
            </a:r>
          </a:p>
          <a:p>
            <a:endParaRPr lang="cs-CZ" dirty="0"/>
          </a:p>
          <a:p>
            <a:r>
              <a:rPr lang="cs-CZ" dirty="0"/>
              <a:t>Exekuci zpravidla předchází řízení, ev. Sepis notářského zápisu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543698"/>
            <a:ext cx="8596668" cy="816864"/>
          </a:xfrm>
        </p:spPr>
        <p:txBody>
          <a:bodyPr/>
          <a:lstStyle/>
          <a:p>
            <a:pPr algn="ctr"/>
            <a:r>
              <a:rPr lang="cs-CZ" b="1" dirty="0"/>
              <a:t>Druhy výkonu rozhodnutí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Exekuce/výkon rozhodnutí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Soud – soudní výkon rozhodnutí - OSŘ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Soudní exekutor – exekuce dle EŘ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Správní orgány – „správní“ exekuce - SŘ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Správce daně – daňová exekuce - DŘ</a:t>
            </a:r>
          </a:p>
          <a:p>
            <a:pPr lvl="0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7666" y="494270"/>
            <a:ext cx="8596668" cy="899160"/>
          </a:xfrm>
        </p:spPr>
        <p:txBody>
          <a:bodyPr/>
          <a:lstStyle/>
          <a:p>
            <a:pPr algn="ctr"/>
            <a:r>
              <a:rPr lang="cs-CZ" b="1" dirty="0"/>
              <a:t>Exekuce - EŘ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508761"/>
            <a:ext cx="10451985" cy="4532602"/>
          </a:xfrm>
        </p:spPr>
        <p:txBody>
          <a:bodyPr>
            <a:normAutofit/>
          </a:bodyPr>
          <a:lstStyle/>
          <a:p>
            <a:r>
              <a:rPr lang="cs-CZ" dirty="0"/>
              <a:t>Soudní exekutor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Osoba pověřená exekučním úřadem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Označení „soudní exekutor“ a „exekutorský úřad“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Exekutorská komora ČR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Nikoliv subjekty vymáhající pohledávky (agentury apod.)</a:t>
            </a:r>
          </a:p>
          <a:p>
            <a:r>
              <a:rPr lang="cs-CZ" dirty="0"/>
              <a:t>Soudní exekutor dle určení navrhovatele</a:t>
            </a:r>
          </a:p>
          <a:p>
            <a:r>
              <a:rPr lang="cs-CZ" dirty="0"/>
              <a:t>Exekuční řízení se zahajuje na návrh – k okamžiku doručení návrhu exekutorovi</a:t>
            </a:r>
          </a:p>
          <a:p>
            <a:r>
              <a:rPr lang="cs-CZ" dirty="0"/>
              <a:t>Není místní příslušnost (byť o ní zákonodárce dlouhodobě uvažuje…)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 fontScale="92500"/>
          </a:bodyPr>
          <a:lstStyle/>
          <a:p>
            <a:r>
              <a:rPr lang="cs-CZ" dirty="0"/>
              <a:t>Příloha návrhu – exekuční titul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a) vykonatelné rozhodnutí soudu nebo exekutora, pokud přiznává právo, zavazuje k povinnosti nebo postihuje majetek,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b) vykonatelné rozhodnutí soudu a jiného orgánu činného v trestním řízení, pokud přiznává právo nebo postihuje majetek,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c) vykonatelný rozhodčí nález,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d) notářský zápis se svolením k vykonatelnosti sepsaný podle zvláštního právního předpisu,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e) vykonatelné rozhodnutí a jiný exekuční titul orgánu veřejné moci,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f) jiná vykonatelná rozhodnutí a schválené smíry a listiny, jejichž výkon připouští zákon</a:t>
            </a:r>
          </a:p>
          <a:p>
            <a:r>
              <a:rPr lang="cs-CZ" dirty="0"/>
              <a:t>Výjimky – nelze podat exekuční návrh (§37 EŘ)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757F8CF-AD78-42B1-A326-5D9C5AA734D1}"/>
              </a:ext>
            </a:extLst>
          </p:cNvPr>
          <p:cNvSpPr txBox="1">
            <a:spLocks/>
          </p:cNvSpPr>
          <p:nvPr/>
        </p:nvSpPr>
        <p:spPr>
          <a:xfrm>
            <a:off x="1797666" y="494270"/>
            <a:ext cx="8596668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/>
              <a:t>Exekuce - EŘ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Pověření vedením exekuce – soud</a:t>
            </a:r>
          </a:p>
          <a:p>
            <a:r>
              <a:rPr lang="cs-CZ" dirty="0"/>
              <a:t>Případně pokyn k odmítnutí, zamítnutí nebo zastavení</a:t>
            </a:r>
          </a:p>
          <a:p>
            <a:r>
              <a:rPr lang="cs-CZ" dirty="0"/>
              <a:t>Od pověření exekutor zjišťuje majetek povinného – součinnost třetích osob (rozdíl – soudní výkon rozhodnutí)</a:t>
            </a:r>
          </a:p>
          <a:p>
            <a:endParaRPr lang="cs-CZ" dirty="0"/>
          </a:p>
          <a:p>
            <a:r>
              <a:rPr lang="cs-CZ" dirty="0"/>
              <a:t>Vyrozumění o zahájení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Generální </a:t>
            </a:r>
            <a:r>
              <a:rPr lang="cs-CZ" dirty="0" err="1"/>
              <a:t>inhibitorium</a:t>
            </a:r>
            <a:r>
              <a:rPr lang="cs-CZ" dirty="0"/>
              <a:t> – zákaz nakládání s majetkem vyjma: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běžné obchodní a provozní činnosti,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uspokojování svých základních životních potřeb,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uspokojování základních životních potřeb osob, ke kterým má dlužník vyživovací povinnost,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udržování a správy majetku.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Možnost omezení zákazu nakládání s majetkem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Porušení - neplatnost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76AE1F9-2E5C-40C8-B028-4A0375FD3A94}"/>
              </a:ext>
            </a:extLst>
          </p:cNvPr>
          <p:cNvSpPr txBox="1">
            <a:spLocks/>
          </p:cNvSpPr>
          <p:nvPr/>
        </p:nvSpPr>
        <p:spPr>
          <a:xfrm>
            <a:off x="1797666" y="494270"/>
            <a:ext cx="8596668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/>
              <a:t>Exekuce - EŘ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Výzva ke splnění vymáhané povinnosti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Lhůta 30 dní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vč. Nákladů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 případě úhrady - vydání příkazu k úhradě nákladů exekuce a ukončení exekuce</a:t>
            </a:r>
          </a:p>
          <a:p>
            <a:r>
              <a:rPr lang="cs-CZ" dirty="0"/>
              <a:t>Exekuční příkaz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Způsob provedení exekuce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Majetek postižený exekucí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Speciální </a:t>
            </a:r>
            <a:r>
              <a:rPr lang="cs-CZ" dirty="0" err="1"/>
              <a:t>inhibitorium</a:t>
            </a:r>
            <a:r>
              <a:rPr lang="cs-CZ" dirty="0"/>
              <a:t> (absolutní neplatnost právního jednání – rozdíl oproti generálnímu </a:t>
            </a:r>
            <a:r>
              <a:rPr lang="cs-CZ" dirty="0" err="1"/>
              <a:t>inhibitoriu</a:t>
            </a:r>
            <a:r>
              <a:rPr lang="cs-CZ" dirty="0"/>
              <a:t>)</a:t>
            </a:r>
          </a:p>
          <a:p>
            <a:r>
              <a:rPr lang="cs-CZ" dirty="0"/>
              <a:t>Exekuce dle exekučního příkazu nemůže být proveden ve lhůtě dle výzvy ke splnění vymáhané povinnosti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78FF86E-E413-4722-A97E-598DB987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94270"/>
            <a:ext cx="8596668" cy="899160"/>
          </a:xfrm>
        </p:spPr>
        <p:txBody>
          <a:bodyPr/>
          <a:lstStyle/>
          <a:p>
            <a:pPr algn="ctr"/>
            <a:r>
              <a:rPr lang="cs-CZ" b="1" dirty="0"/>
              <a:t>Exekuce - EŘ</a:t>
            </a:r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</TotalTime>
  <Words>2551</Words>
  <Application>Microsoft Office PowerPoint</Application>
  <PresentationFormat>Širokoúhlá obrazovka</PresentationFormat>
  <Paragraphs>265</Paragraphs>
  <Slides>34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Motiv Office</vt:lpstr>
      <vt:lpstr>6. Blok – Exekuce, insolvence</vt:lpstr>
      <vt:lpstr>OSNOVA</vt:lpstr>
      <vt:lpstr>EXEKUCE</vt:lpstr>
      <vt:lpstr>Exekuce – pojem, účel</vt:lpstr>
      <vt:lpstr>Druhy výkonu rozhodnutí </vt:lpstr>
      <vt:lpstr>Exekuce - EŘ</vt:lpstr>
      <vt:lpstr>Prezentace aplikace PowerPoint</vt:lpstr>
      <vt:lpstr>Prezentace aplikace PowerPoint</vt:lpstr>
      <vt:lpstr>Exekuce - EŘ</vt:lpstr>
      <vt:lpstr>Exekuce - EŘ</vt:lpstr>
      <vt:lpstr>Exekuce - EŘ</vt:lpstr>
      <vt:lpstr>Exekuce - EŘ</vt:lpstr>
      <vt:lpstr>Soudní výkon rozhodnutí</vt:lpstr>
      <vt:lpstr>INSOLVENCE</vt:lpstr>
      <vt:lpstr>Prameny práva</vt:lpstr>
      <vt:lpstr>Základní pojmy</vt:lpstr>
      <vt:lpstr>Základní pojmy</vt:lpstr>
      <vt:lpstr>Předmět ins. řízení</vt:lpstr>
      <vt:lpstr>Insolvence/Exekuce</vt:lpstr>
      <vt:lpstr>Insolvence/Exekuce</vt:lpstr>
      <vt:lpstr>Faktické dopady insolvence</vt:lpstr>
      <vt:lpstr> Zahájení procesu insolvenčního řízení</vt:lpstr>
      <vt:lpstr>Prezentace aplikace PowerPoint</vt:lpstr>
      <vt:lpstr> Zahájení procesu insolvenčního řízení</vt:lpstr>
      <vt:lpstr>Insolvenční řízení</vt:lpstr>
      <vt:lpstr>Způsoby řešení úpadku</vt:lpstr>
      <vt:lpstr>Oddlužení</vt:lpstr>
      <vt:lpstr>Oddlužení</vt:lpstr>
      <vt:lpstr>Prezentace aplikace PowerPoint</vt:lpstr>
      <vt:lpstr>Majetková podstata</vt:lpstr>
      <vt:lpstr>Druhy pohledávek</vt:lpstr>
      <vt:lpstr>Insolvenční správce</vt:lpstr>
      <vt:lpstr>Insolvenční rejstřík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aspekty řízení inovací</dc:title>
  <dc:creator>Marek Pšenko</dc:creator>
  <cp:lastModifiedBy>Marek Pšenko</cp:lastModifiedBy>
  <cp:revision>28</cp:revision>
  <dcterms:created xsi:type="dcterms:W3CDTF">2021-11-20T13:12:35Z</dcterms:created>
  <dcterms:modified xsi:type="dcterms:W3CDTF">2022-05-11T12:42:06Z</dcterms:modified>
</cp:coreProperties>
</file>