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3" r:id="rId2"/>
  </p:sldMasterIdLst>
  <p:notesMasterIdLst>
    <p:notesMasterId r:id="rId66"/>
  </p:notesMasterIdLst>
  <p:handoutMasterIdLst>
    <p:handoutMasterId r:id="rId67"/>
  </p:handoutMasterIdLst>
  <p:sldIdLst>
    <p:sldId id="310" r:id="rId3"/>
    <p:sldId id="321" r:id="rId4"/>
    <p:sldId id="304" r:id="rId5"/>
    <p:sldId id="408" r:id="rId6"/>
    <p:sldId id="409" r:id="rId7"/>
    <p:sldId id="410" r:id="rId8"/>
    <p:sldId id="411" r:id="rId9"/>
    <p:sldId id="365" r:id="rId10"/>
    <p:sldId id="370" r:id="rId11"/>
    <p:sldId id="367" r:id="rId12"/>
    <p:sldId id="368" r:id="rId13"/>
    <p:sldId id="369" r:id="rId14"/>
    <p:sldId id="372" r:id="rId15"/>
    <p:sldId id="371" r:id="rId16"/>
    <p:sldId id="357" r:id="rId17"/>
    <p:sldId id="373" r:id="rId18"/>
    <p:sldId id="374" r:id="rId19"/>
    <p:sldId id="375" r:id="rId20"/>
    <p:sldId id="376" r:id="rId21"/>
    <p:sldId id="377" r:id="rId22"/>
    <p:sldId id="378" r:id="rId23"/>
    <p:sldId id="380" r:id="rId24"/>
    <p:sldId id="381" r:id="rId25"/>
    <p:sldId id="382" r:id="rId26"/>
    <p:sldId id="383" r:id="rId27"/>
    <p:sldId id="358" r:id="rId28"/>
    <p:sldId id="359" r:id="rId29"/>
    <p:sldId id="360" r:id="rId30"/>
    <p:sldId id="361" r:id="rId31"/>
    <p:sldId id="362" r:id="rId32"/>
    <p:sldId id="364" r:id="rId33"/>
    <p:sldId id="384" r:id="rId34"/>
    <p:sldId id="385" r:id="rId35"/>
    <p:sldId id="386" r:id="rId36"/>
    <p:sldId id="387" r:id="rId37"/>
    <p:sldId id="388" r:id="rId38"/>
    <p:sldId id="389" r:id="rId39"/>
    <p:sldId id="390" r:id="rId40"/>
    <p:sldId id="391" r:id="rId41"/>
    <p:sldId id="392" r:id="rId42"/>
    <p:sldId id="393" r:id="rId43"/>
    <p:sldId id="406" r:id="rId44"/>
    <p:sldId id="412" r:id="rId45"/>
    <p:sldId id="413" r:id="rId46"/>
    <p:sldId id="407"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14" r:id="rId60"/>
    <p:sldId id="415" r:id="rId61"/>
    <p:sldId id="416" r:id="rId62"/>
    <p:sldId id="356" r:id="rId63"/>
    <p:sldId id="379" r:id="rId64"/>
    <p:sldId id="327" r:id="rId65"/>
  </p:sldIdLst>
  <p:sldSz cx="9144000" cy="6858000" type="screen4x3"/>
  <p:notesSz cx="6797675" cy="9928225"/>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5BD"/>
    <a:srgbClr val="E7C99D"/>
    <a:srgbClr val="FFF1E1"/>
    <a:srgbClr val="EAEAEA"/>
    <a:srgbClr val="FFEACD"/>
    <a:srgbClr val="7D1E1E"/>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9" autoAdjust="0"/>
    <p:restoredTop sz="94747" autoAdjust="0"/>
  </p:normalViewPr>
  <p:slideViewPr>
    <p:cSldViewPr>
      <p:cViewPr varScale="1">
        <p:scale>
          <a:sx n="121" d="100"/>
          <a:sy n="121" d="100"/>
        </p:scale>
        <p:origin x="12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238595" name="Rectangle 3"/>
          <p:cNvSpPr>
            <a:spLocks noGrp="1" noChangeArrowheads="1"/>
          </p:cNvSpPr>
          <p:nvPr>
            <p:ph type="dt" sz="quarter"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238596" name="Rectangle 4"/>
          <p:cNvSpPr>
            <a:spLocks noGrp="1" noChangeArrowheads="1"/>
          </p:cNvSpPr>
          <p:nvPr>
            <p:ph type="ftr" sz="quarter" idx="2"/>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238597" name="Rectangle 5"/>
          <p:cNvSpPr>
            <a:spLocks noGrp="1" noChangeArrowheads="1"/>
          </p:cNvSpPr>
          <p:nvPr>
            <p:ph type="sldNum" sz="quarter" idx="3"/>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B39C4C91-F57B-4392-97BC-126CDD7BCF52}" type="slidenum">
              <a:rPr lang="cs-CZ" altLang="cs-CZ"/>
              <a:pPr/>
              <a:t>‹#›</a:t>
            </a:fld>
            <a:endParaRPr lang="cs-CZ" altLang="cs-CZ"/>
          </a:p>
        </p:txBody>
      </p:sp>
    </p:spTree>
    <p:extLst>
      <p:ext uri="{BB962C8B-B14F-4D97-AF65-F5344CB8AC3E}">
        <p14:creationId xmlns:p14="http://schemas.microsoft.com/office/powerpoint/2010/main" val="140636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334851" name="Rectangle 3"/>
          <p:cNvSpPr>
            <a:spLocks noGrp="1" noChangeArrowheads="1"/>
          </p:cNvSpPr>
          <p:nvPr>
            <p:ph type="dt"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3348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485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334854" name="Rectangle 6"/>
          <p:cNvSpPr>
            <a:spLocks noGrp="1" noChangeArrowheads="1"/>
          </p:cNvSpPr>
          <p:nvPr>
            <p:ph type="ftr" sz="quarter" idx="4"/>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334855" name="Rectangle 7"/>
          <p:cNvSpPr>
            <a:spLocks noGrp="1" noChangeArrowheads="1"/>
          </p:cNvSpPr>
          <p:nvPr>
            <p:ph type="sldNum" sz="quarter" idx="5"/>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5F9D04BF-2103-4547-BDE3-08574A119E79}" type="slidenum">
              <a:rPr lang="cs-CZ" altLang="cs-CZ"/>
              <a:pPr/>
              <a:t>‹#›</a:t>
            </a:fld>
            <a:endParaRPr lang="cs-CZ" altLang="cs-CZ"/>
          </a:p>
        </p:txBody>
      </p:sp>
    </p:spTree>
    <p:extLst>
      <p:ext uri="{BB962C8B-B14F-4D97-AF65-F5344CB8AC3E}">
        <p14:creationId xmlns:p14="http://schemas.microsoft.com/office/powerpoint/2010/main" val="33638329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DBCBE-3AE6-4E69-B168-3C773EF8643C}" type="slidenum">
              <a:rPr lang="cs-CZ" altLang="cs-CZ"/>
              <a:pPr/>
              <a:t>1</a:t>
            </a:fld>
            <a:endParaRPr lang="cs-CZ" altLang="cs-CZ"/>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9717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889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407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9386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4739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39869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797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40581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133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Jak informuje vaše obec o schvalování rozpočtu?</a:t>
            </a:r>
          </a:p>
        </p:txBody>
      </p:sp>
    </p:spTree>
    <p:extLst>
      <p:ext uri="{BB962C8B-B14F-4D97-AF65-F5344CB8AC3E}">
        <p14:creationId xmlns:p14="http://schemas.microsoft.com/office/powerpoint/2010/main" val="216836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4809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06424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2260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196129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Kdo byl v Seville?</a:t>
            </a:r>
          </a:p>
        </p:txBody>
      </p:sp>
    </p:spTree>
    <p:extLst>
      <p:ext uri="{BB962C8B-B14F-4D97-AF65-F5344CB8AC3E}">
        <p14:creationId xmlns:p14="http://schemas.microsoft.com/office/powerpoint/2010/main" val="26426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18472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1822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01847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76924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91912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6731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128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87410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50997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9326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0605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999765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8503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304896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93886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Praxe u nás?</a:t>
            </a:r>
          </a:p>
        </p:txBody>
      </p:sp>
    </p:spTree>
    <p:extLst>
      <p:ext uri="{BB962C8B-B14F-4D97-AF65-F5344CB8AC3E}">
        <p14:creationId xmlns:p14="http://schemas.microsoft.com/office/powerpoint/2010/main" val="237326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68394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6616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75312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028169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92053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79657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9906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181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53708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3246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17065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59565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5356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636795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72138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70583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791291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33740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5037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45309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13462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246728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78489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526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60388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63493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05343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897376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93750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2698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1049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265775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6688" y="2709863"/>
            <a:ext cx="5969000" cy="3455987"/>
          </a:xfrm>
        </p:spPr>
        <p:txBody>
          <a:bodyPr bIns="1080000" anchor="ctr"/>
          <a:lstStyle>
            <a:lvl1pPr>
              <a:defRPr sz="3400"/>
            </a:lvl1pPr>
          </a:lstStyle>
          <a:p>
            <a:pPr lvl="0"/>
            <a:r>
              <a:rPr lang="cs-CZ" altLang="cs-CZ" noProof="0"/>
              <a:t>Kliknutím lze upravit styl.</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400"/>
            </a:lvl1pPr>
          </a:lstStyle>
          <a:p>
            <a:pPr lvl="0"/>
            <a:r>
              <a:rPr lang="cs-CZ" altLang="cs-CZ" noProof="0"/>
              <a:t>Kliknutím lze upravit styl předlohy.</a:t>
            </a:r>
          </a:p>
        </p:txBody>
      </p:sp>
      <p:sp>
        <p:nvSpPr>
          <p:cNvPr id="251910" name="Rectangle 6"/>
          <p:cNvSpPr>
            <a:spLocks noGrp="1" noChangeArrowheads="1"/>
          </p:cNvSpPr>
          <p:nvPr>
            <p:ph type="ftr" sz="quarter" idx="3"/>
          </p:nvPr>
        </p:nvSpPr>
        <p:spPr>
          <a:xfrm>
            <a:off x="2706688" y="6442075"/>
            <a:ext cx="4960937" cy="279400"/>
          </a:xfrm>
        </p:spPr>
        <p:txBody>
          <a:bodyPr/>
          <a:lstStyle>
            <a:lvl1pPr>
              <a:defRPr/>
            </a:lvl1pPr>
          </a:lstStyle>
          <a:p>
            <a:r>
              <a:rPr lang="cs-CZ" altLang="cs-CZ"/>
              <a:t>Participativní rozpočtování, Finance územních celků, Ing. Jiří Velinský, 21. 2. 2022</a:t>
            </a:r>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D03C3E06-7ADB-4652-9B57-30EA6E4E666B}" type="slidenum">
              <a:rPr lang="cs-CZ" altLang="cs-CZ"/>
              <a:pPr/>
              <a:t>‹#›</a:t>
            </a:fld>
            <a:endParaRPr lang="cs-CZ" altLang="cs-CZ"/>
          </a:p>
        </p:txBody>
      </p:sp>
      <p:sp>
        <p:nvSpPr>
          <p:cNvPr id="251918" name="Rectangle 14"/>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51919" name="Picture 15" descr="pruh_TI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51921" name="Picture 17" descr="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pic>
        <p:nvPicPr>
          <p:cNvPr id="251922" name="Picture 18" descr="N:\work\projekty\šablony\sablony\logoC.wm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5" name="Zástupný symbol pro číslo snímku 4"/>
          <p:cNvSpPr>
            <a:spLocks noGrp="1"/>
          </p:cNvSpPr>
          <p:nvPr>
            <p:ph type="sldNum" sz="quarter" idx="11"/>
          </p:nvPr>
        </p:nvSpPr>
        <p:spPr/>
        <p:txBody>
          <a:bodyPr/>
          <a:lstStyle>
            <a:lvl1pPr>
              <a:defRPr/>
            </a:lvl1pPr>
          </a:lstStyle>
          <a:p>
            <a:fld id="{11E722E9-6DA2-40DC-B02C-2D9A08180777}" type="slidenum">
              <a:rPr lang="cs-CZ" altLang="cs-CZ"/>
              <a:pPr/>
              <a:t>‹#›</a:t>
            </a:fld>
            <a:endParaRPr lang="cs-CZ" altLang="cs-CZ"/>
          </a:p>
        </p:txBody>
      </p:sp>
    </p:spTree>
    <p:extLst>
      <p:ext uri="{BB962C8B-B14F-4D97-AF65-F5344CB8AC3E}">
        <p14:creationId xmlns:p14="http://schemas.microsoft.com/office/powerpoint/2010/main" val="165294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5" name="Zástupný symbol pro číslo snímku 4"/>
          <p:cNvSpPr>
            <a:spLocks noGrp="1"/>
          </p:cNvSpPr>
          <p:nvPr>
            <p:ph type="sldNum" sz="quarter" idx="11"/>
          </p:nvPr>
        </p:nvSpPr>
        <p:spPr/>
        <p:txBody>
          <a:bodyPr/>
          <a:lstStyle>
            <a:lvl1pPr>
              <a:defRPr/>
            </a:lvl1pPr>
          </a:lstStyle>
          <a:p>
            <a:fld id="{1593492E-8BB5-43DF-8813-5E4EA6857108}" type="slidenum">
              <a:rPr lang="cs-CZ" altLang="cs-CZ"/>
              <a:pPr/>
              <a:t>‹#›</a:t>
            </a:fld>
            <a:endParaRPr lang="cs-CZ" altLang="cs-CZ"/>
          </a:p>
        </p:txBody>
      </p:sp>
    </p:spTree>
    <p:extLst>
      <p:ext uri="{BB962C8B-B14F-4D97-AF65-F5344CB8AC3E}">
        <p14:creationId xmlns:p14="http://schemas.microsoft.com/office/powerpoint/2010/main" val="2568781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5" name="Zástupný symbol pro číslo snímku 4"/>
          <p:cNvSpPr>
            <a:spLocks noGrp="1"/>
          </p:cNvSpPr>
          <p:nvPr>
            <p:ph type="sldNum" sz="quarter" idx="11"/>
          </p:nvPr>
        </p:nvSpPr>
        <p:spPr/>
        <p:txBody>
          <a:bodyPr/>
          <a:lstStyle>
            <a:lvl1pPr>
              <a:defRPr/>
            </a:lvl1pPr>
          </a:lstStyle>
          <a:p>
            <a:fld id="{5D3544F6-6E8B-43A8-ADD1-29D39B73D470}" type="slidenum">
              <a:rPr lang="cs-CZ" altLang="cs-CZ"/>
              <a:pPr/>
              <a:t>‹#›</a:t>
            </a:fld>
            <a:endParaRPr lang="cs-CZ" altLang="cs-CZ"/>
          </a:p>
        </p:txBody>
      </p:sp>
    </p:spTree>
    <p:extLst>
      <p:ext uri="{BB962C8B-B14F-4D97-AF65-F5344CB8AC3E}">
        <p14:creationId xmlns:p14="http://schemas.microsoft.com/office/powerpoint/2010/main" val="281318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5" name="Zástupný symbol pro číslo snímku 4"/>
          <p:cNvSpPr>
            <a:spLocks noGrp="1"/>
          </p:cNvSpPr>
          <p:nvPr>
            <p:ph type="sldNum" sz="quarter" idx="11"/>
          </p:nvPr>
        </p:nvSpPr>
        <p:spPr/>
        <p:txBody>
          <a:bodyPr/>
          <a:lstStyle>
            <a:lvl1pPr>
              <a:defRPr/>
            </a:lvl1pPr>
          </a:lstStyle>
          <a:p>
            <a:fld id="{6C37C276-21C1-4AB3-97B4-F4442E2D3E0B}" type="slidenum">
              <a:rPr lang="cs-CZ" altLang="cs-CZ"/>
              <a:pPr/>
              <a:t>‹#›</a:t>
            </a:fld>
            <a:endParaRPr lang="cs-CZ" altLang="cs-CZ"/>
          </a:p>
        </p:txBody>
      </p:sp>
    </p:spTree>
    <p:extLst>
      <p:ext uri="{BB962C8B-B14F-4D97-AF65-F5344CB8AC3E}">
        <p14:creationId xmlns:p14="http://schemas.microsoft.com/office/powerpoint/2010/main" val="217295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5" name="Zástupný symbol pro číslo snímku 4"/>
          <p:cNvSpPr>
            <a:spLocks noGrp="1"/>
          </p:cNvSpPr>
          <p:nvPr>
            <p:ph type="sldNum" sz="quarter" idx="11"/>
          </p:nvPr>
        </p:nvSpPr>
        <p:spPr/>
        <p:txBody>
          <a:bodyPr/>
          <a:lstStyle>
            <a:lvl1pPr>
              <a:defRPr/>
            </a:lvl1pPr>
          </a:lstStyle>
          <a:p>
            <a:fld id="{C81B83B8-D64F-48A6-A941-B7AA44681A73}" type="slidenum">
              <a:rPr lang="cs-CZ" altLang="cs-CZ"/>
              <a:pPr/>
              <a:t>‹#›</a:t>
            </a:fld>
            <a:endParaRPr lang="cs-CZ" altLang="cs-CZ"/>
          </a:p>
        </p:txBody>
      </p:sp>
    </p:spTree>
    <p:extLst>
      <p:ext uri="{BB962C8B-B14F-4D97-AF65-F5344CB8AC3E}">
        <p14:creationId xmlns:p14="http://schemas.microsoft.com/office/powerpoint/2010/main" val="309470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6" name="Zástupný symbol pro číslo snímku 5"/>
          <p:cNvSpPr>
            <a:spLocks noGrp="1"/>
          </p:cNvSpPr>
          <p:nvPr>
            <p:ph type="sldNum" sz="quarter" idx="11"/>
          </p:nvPr>
        </p:nvSpPr>
        <p:spPr/>
        <p:txBody>
          <a:bodyPr/>
          <a:lstStyle>
            <a:lvl1pPr>
              <a:defRPr/>
            </a:lvl1pPr>
          </a:lstStyle>
          <a:p>
            <a:fld id="{C5578DBF-99F8-43AA-A3E6-A8B4550708AC}" type="slidenum">
              <a:rPr lang="cs-CZ" altLang="cs-CZ"/>
              <a:pPr/>
              <a:t>‹#›</a:t>
            </a:fld>
            <a:endParaRPr lang="cs-CZ" altLang="cs-CZ"/>
          </a:p>
        </p:txBody>
      </p:sp>
    </p:spTree>
    <p:extLst>
      <p:ext uri="{BB962C8B-B14F-4D97-AF65-F5344CB8AC3E}">
        <p14:creationId xmlns:p14="http://schemas.microsoft.com/office/powerpoint/2010/main" val="3894093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8" name="Zástupný symbol pro číslo snímku 7"/>
          <p:cNvSpPr>
            <a:spLocks noGrp="1"/>
          </p:cNvSpPr>
          <p:nvPr>
            <p:ph type="sldNum" sz="quarter" idx="11"/>
          </p:nvPr>
        </p:nvSpPr>
        <p:spPr/>
        <p:txBody>
          <a:bodyPr/>
          <a:lstStyle>
            <a:lvl1pPr>
              <a:defRPr/>
            </a:lvl1pPr>
          </a:lstStyle>
          <a:p>
            <a:fld id="{BB0CA0F7-3736-48B9-BD97-2B313D5C8B6B}" type="slidenum">
              <a:rPr lang="cs-CZ" altLang="cs-CZ"/>
              <a:pPr/>
              <a:t>‹#›</a:t>
            </a:fld>
            <a:endParaRPr lang="cs-CZ" altLang="cs-CZ"/>
          </a:p>
        </p:txBody>
      </p:sp>
    </p:spTree>
    <p:extLst>
      <p:ext uri="{BB962C8B-B14F-4D97-AF65-F5344CB8AC3E}">
        <p14:creationId xmlns:p14="http://schemas.microsoft.com/office/powerpoint/2010/main" val="356061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4" name="Zástupný symbol pro číslo snímku 3"/>
          <p:cNvSpPr>
            <a:spLocks noGrp="1"/>
          </p:cNvSpPr>
          <p:nvPr>
            <p:ph type="sldNum" sz="quarter" idx="11"/>
          </p:nvPr>
        </p:nvSpPr>
        <p:spPr/>
        <p:txBody>
          <a:bodyPr/>
          <a:lstStyle>
            <a:lvl1pPr>
              <a:defRPr/>
            </a:lvl1pPr>
          </a:lstStyle>
          <a:p>
            <a:fld id="{9C6410D6-4E0D-486C-AB53-5D2805D94870}" type="slidenum">
              <a:rPr lang="cs-CZ" altLang="cs-CZ"/>
              <a:pPr/>
              <a:t>‹#›</a:t>
            </a:fld>
            <a:endParaRPr lang="cs-CZ" altLang="cs-CZ"/>
          </a:p>
        </p:txBody>
      </p:sp>
    </p:spTree>
    <p:extLst>
      <p:ext uri="{BB962C8B-B14F-4D97-AF65-F5344CB8AC3E}">
        <p14:creationId xmlns:p14="http://schemas.microsoft.com/office/powerpoint/2010/main" val="69899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3" name="Zástupný symbol pro číslo snímku 2"/>
          <p:cNvSpPr>
            <a:spLocks noGrp="1"/>
          </p:cNvSpPr>
          <p:nvPr>
            <p:ph type="sldNum" sz="quarter" idx="11"/>
          </p:nvPr>
        </p:nvSpPr>
        <p:spPr/>
        <p:txBody>
          <a:bodyPr/>
          <a:lstStyle>
            <a:lvl1pPr>
              <a:defRPr/>
            </a:lvl1pPr>
          </a:lstStyle>
          <a:p>
            <a:fld id="{A517AD43-E98A-4453-8B59-FA9EBEAD11BA}" type="slidenum">
              <a:rPr lang="cs-CZ" altLang="cs-CZ"/>
              <a:pPr/>
              <a:t>‹#›</a:t>
            </a:fld>
            <a:endParaRPr lang="cs-CZ" altLang="cs-CZ"/>
          </a:p>
        </p:txBody>
      </p:sp>
    </p:spTree>
    <p:extLst>
      <p:ext uri="{BB962C8B-B14F-4D97-AF65-F5344CB8AC3E}">
        <p14:creationId xmlns:p14="http://schemas.microsoft.com/office/powerpoint/2010/main" val="112864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6" name="Zástupný symbol pro číslo snímku 5"/>
          <p:cNvSpPr>
            <a:spLocks noGrp="1"/>
          </p:cNvSpPr>
          <p:nvPr>
            <p:ph type="sldNum" sz="quarter" idx="11"/>
          </p:nvPr>
        </p:nvSpPr>
        <p:spPr/>
        <p:txBody>
          <a:bodyPr/>
          <a:lstStyle>
            <a:lvl1pPr>
              <a:defRPr/>
            </a:lvl1pPr>
          </a:lstStyle>
          <a:p>
            <a:fld id="{9A18CAFC-42AD-4921-A467-8986D229D614}" type="slidenum">
              <a:rPr lang="cs-CZ" altLang="cs-CZ"/>
              <a:pPr/>
              <a:t>‹#›</a:t>
            </a:fld>
            <a:endParaRPr lang="cs-CZ" altLang="cs-CZ"/>
          </a:p>
        </p:txBody>
      </p:sp>
    </p:spTree>
    <p:extLst>
      <p:ext uri="{BB962C8B-B14F-4D97-AF65-F5344CB8AC3E}">
        <p14:creationId xmlns:p14="http://schemas.microsoft.com/office/powerpoint/2010/main" val="298035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5" name="Zástupný symbol pro číslo snímku 4"/>
          <p:cNvSpPr>
            <a:spLocks noGrp="1"/>
          </p:cNvSpPr>
          <p:nvPr>
            <p:ph type="sldNum" sz="quarter" idx="11"/>
          </p:nvPr>
        </p:nvSpPr>
        <p:spPr/>
        <p:txBody>
          <a:bodyPr/>
          <a:lstStyle>
            <a:lvl1pPr>
              <a:defRPr/>
            </a:lvl1pPr>
          </a:lstStyle>
          <a:p>
            <a:fld id="{205E3113-0635-44CD-8427-CC86178B7219}" type="slidenum">
              <a:rPr lang="cs-CZ" altLang="cs-CZ"/>
              <a:pPr/>
              <a:t>‹#›</a:t>
            </a:fld>
            <a:endParaRPr lang="cs-CZ" altLang="cs-CZ"/>
          </a:p>
        </p:txBody>
      </p:sp>
    </p:spTree>
    <p:extLst>
      <p:ext uri="{BB962C8B-B14F-4D97-AF65-F5344CB8AC3E}">
        <p14:creationId xmlns:p14="http://schemas.microsoft.com/office/powerpoint/2010/main" val="1126697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6" name="Zástupný symbol pro číslo snímku 5"/>
          <p:cNvSpPr>
            <a:spLocks noGrp="1"/>
          </p:cNvSpPr>
          <p:nvPr>
            <p:ph type="sldNum" sz="quarter" idx="11"/>
          </p:nvPr>
        </p:nvSpPr>
        <p:spPr/>
        <p:txBody>
          <a:bodyPr/>
          <a:lstStyle>
            <a:lvl1pPr>
              <a:defRPr/>
            </a:lvl1pPr>
          </a:lstStyle>
          <a:p>
            <a:fld id="{258692DA-34FA-4898-853A-B23892C329C3}" type="slidenum">
              <a:rPr lang="cs-CZ" altLang="cs-CZ"/>
              <a:pPr/>
              <a:t>‹#›</a:t>
            </a:fld>
            <a:endParaRPr lang="cs-CZ" altLang="cs-CZ"/>
          </a:p>
        </p:txBody>
      </p:sp>
    </p:spTree>
    <p:extLst>
      <p:ext uri="{BB962C8B-B14F-4D97-AF65-F5344CB8AC3E}">
        <p14:creationId xmlns:p14="http://schemas.microsoft.com/office/powerpoint/2010/main" val="91472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5" name="Zástupný symbol pro číslo snímku 4"/>
          <p:cNvSpPr>
            <a:spLocks noGrp="1"/>
          </p:cNvSpPr>
          <p:nvPr>
            <p:ph type="sldNum" sz="quarter" idx="11"/>
          </p:nvPr>
        </p:nvSpPr>
        <p:spPr/>
        <p:txBody>
          <a:bodyPr/>
          <a:lstStyle>
            <a:lvl1pPr>
              <a:defRPr/>
            </a:lvl1pPr>
          </a:lstStyle>
          <a:p>
            <a:fld id="{A70DDAC4-36C4-4B8D-BCCF-945ECF229127}" type="slidenum">
              <a:rPr lang="cs-CZ" altLang="cs-CZ"/>
              <a:pPr/>
              <a:t>‹#›</a:t>
            </a:fld>
            <a:endParaRPr lang="cs-CZ" altLang="cs-CZ"/>
          </a:p>
        </p:txBody>
      </p:sp>
    </p:spTree>
    <p:extLst>
      <p:ext uri="{BB962C8B-B14F-4D97-AF65-F5344CB8AC3E}">
        <p14:creationId xmlns:p14="http://schemas.microsoft.com/office/powerpoint/2010/main" val="1869241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56565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1600200"/>
            <a:ext cx="6019800" cy="4565650"/>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5" name="Zástupný symbol pro číslo snímku 4"/>
          <p:cNvSpPr>
            <a:spLocks noGrp="1"/>
          </p:cNvSpPr>
          <p:nvPr>
            <p:ph type="sldNum" sz="quarter" idx="11"/>
          </p:nvPr>
        </p:nvSpPr>
        <p:spPr/>
        <p:txBody>
          <a:bodyPr/>
          <a:lstStyle>
            <a:lvl1pPr>
              <a:defRPr/>
            </a:lvl1pPr>
          </a:lstStyle>
          <a:p>
            <a:fld id="{211D42E7-9104-4611-AC21-AEEC86B17F90}" type="slidenum">
              <a:rPr lang="cs-CZ" altLang="cs-CZ"/>
              <a:pPr/>
              <a:t>‹#›</a:t>
            </a:fld>
            <a:endParaRPr lang="cs-CZ" altLang="cs-CZ"/>
          </a:p>
        </p:txBody>
      </p:sp>
    </p:spTree>
    <p:extLst>
      <p:ext uri="{BB962C8B-B14F-4D97-AF65-F5344CB8AC3E}">
        <p14:creationId xmlns:p14="http://schemas.microsoft.com/office/powerpoint/2010/main" val="393500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5" name="Zástupný symbol pro číslo snímku 4"/>
          <p:cNvSpPr>
            <a:spLocks noGrp="1"/>
          </p:cNvSpPr>
          <p:nvPr>
            <p:ph type="sldNum" sz="quarter" idx="11"/>
          </p:nvPr>
        </p:nvSpPr>
        <p:spPr/>
        <p:txBody>
          <a:bodyPr/>
          <a:lstStyle>
            <a:lvl1pPr>
              <a:defRPr/>
            </a:lvl1pPr>
          </a:lstStyle>
          <a:p>
            <a:fld id="{6174B14D-E4F3-4D41-B8FE-88C66D59FFD5}" type="slidenum">
              <a:rPr lang="cs-CZ" altLang="cs-CZ"/>
              <a:pPr/>
              <a:t>‹#›</a:t>
            </a:fld>
            <a:endParaRPr lang="cs-CZ" altLang="cs-CZ"/>
          </a:p>
        </p:txBody>
      </p:sp>
    </p:spTree>
    <p:extLst>
      <p:ext uri="{BB962C8B-B14F-4D97-AF65-F5344CB8AC3E}">
        <p14:creationId xmlns:p14="http://schemas.microsoft.com/office/powerpoint/2010/main" val="136033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6" name="Zástupný symbol pro číslo snímku 5"/>
          <p:cNvSpPr>
            <a:spLocks noGrp="1"/>
          </p:cNvSpPr>
          <p:nvPr>
            <p:ph type="sldNum" sz="quarter" idx="11"/>
          </p:nvPr>
        </p:nvSpPr>
        <p:spPr/>
        <p:txBody>
          <a:bodyPr/>
          <a:lstStyle>
            <a:lvl1pPr>
              <a:defRPr/>
            </a:lvl1pPr>
          </a:lstStyle>
          <a:p>
            <a:fld id="{120CEE82-F45A-4C34-8DBE-F378D1290C7C}" type="slidenum">
              <a:rPr lang="cs-CZ" altLang="cs-CZ"/>
              <a:pPr/>
              <a:t>‹#›</a:t>
            </a:fld>
            <a:endParaRPr lang="cs-CZ" altLang="cs-CZ"/>
          </a:p>
        </p:txBody>
      </p:sp>
    </p:spTree>
    <p:extLst>
      <p:ext uri="{BB962C8B-B14F-4D97-AF65-F5344CB8AC3E}">
        <p14:creationId xmlns:p14="http://schemas.microsoft.com/office/powerpoint/2010/main" val="40276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8" name="Zástupný symbol pro číslo snímku 7"/>
          <p:cNvSpPr>
            <a:spLocks noGrp="1"/>
          </p:cNvSpPr>
          <p:nvPr>
            <p:ph type="sldNum" sz="quarter" idx="11"/>
          </p:nvPr>
        </p:nvSpPr>
        <p:spPr/>
        <p:txBody>
          <a:bodyPr/>
          <a:lstStyle>
            <a:lvl1pPr>
              <a:defRPr/>
            </a:lvl1pPr>
          </a:lstStyle>
          <a:p>
            <a:fld id="{7D893499-694B-417F-A7BF-BE225E4203B3}" type="slidenum">
              <a:rPr lang="cs-CZ" altLang="cs-CZ"/>
              <a:pPr/>
              <a:t>‹#›</a:t>
            </a:fld>
            <a:endParaRPr lang="cs-CZ" altLang="cs-CZ"/>
          </a:p>
        </p:txBody>
      </p:sp>
    </p:spTree>
    <p:extLst>
      <p:ext uri="{BB962C8B-B14F-4D97-AF65-F5344CB8AC3E}">
        <p14:creationId xmlns:p14="http://schemas.microsoft.com/office/powerpoint/2010/main" val="127215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4" name="Zástupný symbol pro číslo snímku 3"/>
          <p:cNvSpPr>
            <a:spLocks noGrp="1"/>
          </p:cNvSpPr>
          <p:nvPr>
            <p:ph type="sldNum" sz="quarter" idx="11"/>
          </p:nvPr>
        </p:nvSpPr>
        <p:spPr/>
        <p:txBody>
          <a:bodyPr/>
          <a:lstStyle>
            <a:lvl1pPr>
              <a:defRPr/>
            </a:lvl1pPr>
          </a:lstStyle>
          <a:p>
            <a:fld id="{81366C5B-E62D-4D27-9582-F79656C2DDF7}" type="slidenum">
              <a:rPr lang="cs-CZ" altLang="cs-CZ"/>
              <a:pPr/>
              <a:t>‹#›</a:t>
            </a:fld>
            <a:endParaRPr lang="cs-CZ" altLang="cs-CZ"/>
          </a:p>
        </p:txBody>
      </p:sp>
    </p:spTree>
    <p:extLst>
      <p:ext uri="{BB962C8B-B14F-4D97-AF65-F5344CB8AC3E}">
        <p14:creationId xmlns:p14="http://schemas.microsoft.com/office/powerpoint/2010/main" val="32565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3" name="Zástupný symbol pro číslo snímku 2"/>
          <p:cNvSpPr>
            <a:spLocks noGrp="1"/>
          </p:cNvSpPr>
          <p:nvPr>
            <p:ph type="sldNum" sz="quarter" idx="11"/>
          </p:nvPr>
        </p:nvSpPr>
        <p:spPr/>
        <p:txBody>
          <a:bodyPr/>
          <a:lstStyle>
            <a:lvl1pPr>
              <a:defRPr/>
            </a:lvl1pPr>
          </a:lstStyle>
          <a:p>
            <a:fld id="{15C88399-244E-476E-BF8A-68A060DE4D5D}" type="slidenum">
              <a:rPr lang="cs-CZ" altLang="cs-CZ"/>
              <a:pPr/>
              <a:t>‹#›</a:t>
            </a:fld>
            <a:endParaRPr lang="cs-CZ" altLang="cs-CZ"/>
          </a:p>
        </p:txBody>
      </p:sp>
    </p:spTree>
    <p:extLst>
      <p:ext uri="{BB962C8B-B14F-4D97-AF65-F5344CB8AC3E}">
        <p14:creationId xmlns:p14="http://schemas.microsoft.com/office/powerpoint/2010/main" val="55267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6" name="Zástupný symbol pro číslo snímku 5"/>
          <p:cNvSpPr>
            <a:spLocks noGrp="1"/>
          </p:cNvSpPr>
          <p:nvPr>
            <p:ph type="sldNum" sz="quarter" idx="11"/>
          </p:nvPr>
        </p:nvSpPr>
        <p:spPr/>
        <p:txBody>
          <a:bodyPr/>
          <a:lstStyle>
            <a:lvl1pPr>
              <a:defRPr/>
            </a:lvl1pPr>
          </a:lstStyle>
          <a:p>
            <a:fld id="{98D38613-22E6-497A-9398-DBC0648592BC}" type="slidenum">
              <a:rPr lang="cs-CZ" altLang="cs-CZ"/>
              <a:pPr/>
              <a:t>‹#›</a:t>
            </a:fld>
            <a:endParaRPr lang="cs-CZ" altLang="cs-CZ"/>
          </a:p>
        </p:txBody>
      </p:sp>
    </p:spTree>
    <p:extLst>
      <p:ext uri="{BB962C8B-B14F-4D97-AF65-F5344CB8AC3E}">
        <p14:creationId xmlns:p14="http://schemas.microsoft.com/office/powerpoint/2010/main" val="269780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21. 2. 2022</a:t>
            </a:r>
          </a:p>
        </p:txBody>
      </p:sp>
      <p:sp>
        <p:nvSpPr>
          <p:cNvPr id="6" name="Zástupný symbol pro číslo snímku 5"/>
          <p:cNvSpPr>
            <a:spLocks noGrp="1"/>
          </p:cNvSpPr>
          <p:nvPr>
            <p:ph type="sldNum" sz="quarter" idx="11"/>
          </p:nvPr>
        </p:nvSpPr>
        <p:spPr/>
        <p:txBody>
          <a:bodyPr/>
          <a:lstStyle>
            <a:lvl1pPr>
              <a:defRPr/>
            </a:lvl1pPr>
          </a:lstStyle>
          <a:p>
            <a:fld id="{E1BCDF0A-A5C2-48AE-BD79-D5F46FDEA439}" type="slidenum">
              <a:rPr lang="cs-CZ" altLang="cs-CZ"/>
              <a:pPr/>
              <a:t>‹#›</a:t>
            </a:fld>
            <a:endParaRPr lang="cs-CZ" altLang="cs-CZ"/>
          </a:p>
        </p:txBody>
      </p:sp>
    </p:spTree>
    <p:extLst>
      <p:ext uri="{BB962C8B-B14F-4D97-AF65-F5344CB8AC3E}">
        <p14:creationId xmlns:p14="http://schemas.microsoft.com/office/powerpoint/2010/main" val="121623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1280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26315" name="Picture 11" descr="tex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05100" y="222250"/>
            <a:ext cx="3414713" cy="407988"/>
          </a:xfrm>
          <a:prstGeom prst="rect">
            <a:avLst/>
          </a:prstGeom>
          <a:noFill/>
          <a:extLst>
            <a:ext uri="{909E8E84-426E-40DD-AFC4-6F175D3DCCD1}">
              <a14:hiddenFill xmlns:a14="http://schemas.microsoft.com/office/drawing/2010/main">
                <a:solidFill>
                  <a:srgbClr val="FFFFFF"/>
                </a:solidFill>
              </a14:hiddenFill>
            </a:ext>
          </a:extLst>
        </p:spPr>
      </p:pic>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a:t>Participativní rozpočtování, Finance územních celků, Ing. Jiří Velinský, 21. 2. 2022</a:t>
            </a:r>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CE2FE403-592F-4F59-954C-C832FFEACD9F}" type="slidenum">
              <a:rPr lang="cs-CZ" altLang="cs-CZ"/>
              <a:pPr/>
              <a:t>‹#›</a:t>
            </a:fld>
            <a:endParaRPr lang="cs-CZ" altLang="cs-CZ"/>
          </a:p>
        </p:txBody>
      </p:sp>
      <p:pic>
        <p:nvPicPr>
          <p:cNvPr id="226311" name="Picture 7" descr="pruh_norm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44450"/>
            <a:ext cx="1420812" cy="973138"/>
          </a:xfrm>
          <a:prstGeom prst="rect">
            <a:avLst/>
          </a:prstGeom>
          <a:noFill/>
          <a:extLst>
            <a:ext uri="{909E8E84-426E-40DD-AFC4-6F175D3DCCD1}">
              <a14:hiddenFill xmlns:a14="http://schemas.microsoft.com/office/drawing/2010/main">
                <a:solidFill>
                  <a:srgbClr val="FFFFFF"/>
                </a:solidFill>
              </a14:hiddenFill>
            </a:ext>
          </a:extLst>
        </p:spPr>
      </p:pic>
      <p:pic>
        <p:nvPicPr>
          <p:cNvPr id="226312" name="Picture 8" descr="pruh_norm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13" y="6423025"/>
            <a:ext cx="1420812" cy="412750"/>
          </a:xfrm>
          <a:prstGeom prst="rect">
            <a:avLst/>
          </a:prstGeom>
          <a:noFill/>
          <a:extLst>
            <a:ext uri="{909E8E84-426E-40DD-AFC4-6F175D3DCCD1}">
              <a14:hiddenFill xmlns:a14="http://schemas.microsoft.com/office/drawing/2010/main">
                <a:solidFill>
                  <a:srgbClr val="FFFFFF"/>
                </a:solidFill>
              </a14:hiddenFill>
            </a:ext>
          </a:extLst>
        </p:spPr>
      </p:pic>
      <p:sp>
        <p:nvSpPr>
          <p:cNvPr id="226314" name="Text Box 10"/>
          <p:cNvSpPr txBox="1">
            <a:spLocks noChangeArrowheads="1"/>
          </p:cNvSpPr>
          <p:nvPr/>
        </p:nvSpPr>
        <p:spPr bwMode="auto">
          <a:xfrm>
            <a:off x="6548438" y="463550"/>
            <a:ext cx="21605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cs-CZ" altLang="cs-CZ" sz="1200" b="1">
                <a:solidFill>
                  <a:srgbClr val="FFFFFF"/>
                </a:solidFill>
                <a:latin typeface="Trebuchet MS" pitchFamily="34" charset="0"/>
              </a:rPr>
              <a:t>www.econ.muni.cz</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dt="0"/>
  <p:txStyles>
    <p:titleStyle>
      <a:lvl1pPr algn="l" rtl="0" eaLnBrk="1" fontAlgn="base" hangingPunct="1">
        <a:spcBef>
          <a:spcPct val="0"/>
        </a:spcBef>
        <a:spcAft>
          <a:spcPct val="0"/>
        </a:spcAft>
        <a:defRPr sz="2800">
          <a:solidFill>
            <a:srgbClr val="7D1E1E"/>
          </a:solidFill>
          <a:latin typeface="+mj-lt"/>
          <a:ea typeface="+mj-ea"/>
          <a:cs typeface="+mj-cs"/>
        </a:defRPr>
      </a:lvl1pPr>
      <a:lvl2pPr algn="l" rtl="0" eaLnBrk="1" fontAlgn="base" hangingPunct="1">
        <a:spcBef>
          <a:spcPct val="0"/>
        </a:spcBef>
        <a:spcAft>
          <a:spcPct val="0"/>
        </a:spcAft>
        <a:defRPr sz="2800">
          <a:solidFill>
            <a:srgbClr val="7D1E1E"/>
          </a:solidFill>
          <a:latin typeface="Trebuchet MS" pitchFamily="34" charset="0"/>
        </a:defRPr>
      </a:lvl2pPr>
      <a:lvl3pPr algn="l" rtl="0" eaLnBrk="1" fontAlgn="base" hangingPunct="1">
        <a:spcBef>
          <a:spcPct val="0"/>
        </a:spcBef>
        <a:spcAft>
          <a:spcPct val="0"/>
        </a:spcAft>
        <a:defRPr sz="2800">
          <a:solidFill>
            <a:srgbClr val="7D1E1E"/>
          </a:solidFill>
          <a:latin typeface="Trebuchet MS" pitchFamily="34" charset="0"/>
        </a:defRPr>
      </a:lvl3pPr>
      <a:lvl4pPr algn="l" rtl="0" eaLnBrk="1" fontAlgn="base" hangingPunct="1">
        <a:spcBef>
          <a:spcPct val="0"/>
        </a:spcBef>
        <a:spcAft>
          <a:spcPct val="0"/>
        </a:spcAft>
        <a:defRPr sz="2800">
          <a:solidFill>
            <a:srgbClr val="7D1E1E"/>
          </a:solidFill>
          <a:latin typeface="Trebuchet MS" pitchFamily="34" charset="0"/>
        </a:defRPr>
      </a:lvl4pPr>
      <a:lvl5pPr algn="l" rtl="0" eaLnBrk="1" fontAlgn="base" hangingPunct="1">
        <a:spcBef>
          <a:spcPct val="0"/>
        </a:spcBef>
        <a:spcAft>
          <a:spcPct val="0"/>
        </a:spcAft>
        <a:defRPr sz="2800">
          <a:solidFill>
            <a:srgbClr val="7D1E1E"/>
          </a:solidFill>
          <a:latin typeface="Trebuchet MS" pitchFamily="34" charset="0"/>
        </a:defRPr>
      </a:lvl5pPr>
      <a:lvl6pPr marL="457200" algn="l" rtl="0" eaLnBrk="1" fontAlgn="base" hangingPunct="1">
        <a:spcBef>
          <a:spcPct val="0"/>
        </a:spcBef>
        <a:spcAft>
          <a:spcPct val="0"/>
        </a:spcAft>
        <a:defRPr sz="2800">
          <a:solidFill>
            <a:srgbClr val="7D1E1E"/>
          </a:solidFill>
          <a:latin typeface="Trebuchet MS" pitchFamily="34" charset="0"/>
        </a:defRPr>
      </a:lvl6pPr>
      <a:lvl7pPr marL="914400" algn="l" rtl="0" eaLnBrk="1" fontAlgn="base" hangingPunct="1">
        <a:spcBef>
          <a:spcPct val="0"/>
        </a:spcBef>
        <a:spcAft>
          <a:spcPct val="0"/>
        </a:spcAft>
        <a:defRPr sz="2800">
          <a:solidFill>
            <a:srgbClr val="7D1E1E"/>
          </a:solidFill>
          <a:latin typeface="Trebuchet MS" pitchFamily="34" charset="0"/>
        </a:defRPr>
      </a:lvl7pPr>
      <a:lvl8pPr marL="1371600" algn="l" rtl="0" eaLnBrk="1" fontAlgn="base" hangingPunct="1">
        <a:spcBef>
          <a:spcPct val="0"/>
        </a:spcBef>
        <a:spcAft>
          <a:spcPct val="0"/>
        </a:spcAft>
        <a:defRPr sz="2800">
          <a:solidFill>
            <a:srgbClr val="7D1E1E"/>
          </a:solidFill>
          <a:latin typeface="Trebuchet MS" pitchFamily="34" charset="0"/>
        </a:defRPr>
      </a:lvl8pPr>
      <a:lvl9pPr marL="1828800" algn="l" rtl="0" eaLnBrk="1" fontAlgn="base" hangingPunct="1">
        <a:spcBef>
          <a:spcPct val="0"/>
        </a:spcBef>
        <a:spcAft>
          <a:spcPct val="0"/>
        </a:spcAft>
        <a:defRPr sz="2800">
          <a:solidFill>
            <a:srgbClr val="7D1E1E"/>
          </a:solidFill>
          <a:latin typeface="Trebuchet MS" pitchFamily="34" charset="0"/>
        </a:defRPr>
      </a:lvl9pPr>
    </p:titleStyle>
    <p:bodyStyle>
      <a:lvl1pPr marL="342900" indent="-342900" algn="l" rtl="0" eaLnBrk="1" fontAlgn="base" hangingPunct="1">
        <a:spcBef>
          <a:spcPct val="20000"/>
        </a:spcBef>
        <a:spcAft>
          <a:spcPct val="0"/>
        </a:spcAft>
        <a:buClr>
          <a:srgbClr val="7D1E1E"/>
        </a:buClr>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D1E1E"/>
        </a:buClr>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rgbClr val="7D1E1E"/>
        </a:buClr>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7332" name="Rectangle 4"/>
          <p:cNvSpPr>
            <a:spLocks noGrp="1" noChangeArrowheads="1"/>
          </p:cNvSpPr>
          <p:nvPr>
            <p:ph type="ftr" sz="quarter" idx="3"/>
          </p:nvPr>
        </p:nvSpPr>
        <p:spPr bwMode="auto">
          <a:xfrm>
            <a:off x="2706688" y="6442075"/>
            <a:ext cx="4960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a:t>Participativní rozpočtování, Finance územních celků, Ing. Jiří Velinský, 21. 2. 2022</a:t>
            </a:r>
          </a:p>
        </p:txBody>
      </p:sp>
      <p:sp>
        <p:nvSpPr>
          <p:cNvPr id="227333" name="Rectangle 5"/>
          <p:cNvSpPr>
            <a:spLocks noGrp="1" noChangeArrowheads="1"/>
          </p:cNvSpPr>
          <p:nvPr>
            <p:ph type="sldNum" sz="quarter" idx="4"/>
          </p:nvPr>
        </p:nvSpPr>
        <p:spPr bwMode="auto">
          <a:xfrm>
            <a:off x="8101013" y="6442075"/>
            <a:ext cx="5857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B3A993E5-AF58-4C32-8EB5-855DFE30AF6E}" type="slidenum">
              <a:rPr lang="cs-CZ" altLang="cs-CZ"/>
              <a:pPr/>
              <a:t>‹#›</a:t>
            </a:fld>
            <a:endParaRPr lang="cs-CZ" altLang="cs-CZ"/>
          </a:p>
        </p:txBody>
      </p:sp>
      <p:pic>
        <p:nvPicPr>
          <p:cNvPr id="227334" name="Picture 6" descr="pruh_TIT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27338" name="Picture 10" descr="tex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sp>
        <p:nvSpPr>
          <p:cNvPr id="227339" name="Rectangle 11"/>
          <p:cNvSpPr>
            <a:spLocks noGrp="1" noChangeArrowheads="1"/>
          </p:cNvSpPr>
          <p:nvPr>
            <p:ph type="title"/>
          </p:nvPr>
        </p:nvSpPr>
        <p:spPr bwMode="auto">
          <a:xfrm>
            <a:off x="2706688" y="2708275"/>
            <a:ext cx="5969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ctr" anchorCtr="0" compatLnSpc="1">
            <a:prstTxWarp prst="textNoShape">
              <a:avLst/>
            </a:prstTxWarp>
          </a:bodyPr>
          <a:lstStyle/>
          <a:p>
            <a:pPr lvl="0"/>
            <a:r>
              <a:rPr lang="cs-CZ" altLang="cs-CZ"/>
              <a:t>Klepnutím lze upravit styl předlohy nadpisů.</a:t>
            </a:r>
          </a:p>
        </p:txBody>
      </p:sp>
      <p:pic>
        <p:nvPicPr>
          <p:cNvPr id="227340" name="Picture 12" descr="N:\work\projekty\šablony\sablony\logoC.w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l" rtl="0" fontAlgn="base">
        <a:spcBef>
          <a:spcPct val="20000"/>
        </a:spcBef>
        <a:spcAft>
          <a:spcPct val="0"/>
        </a:spcAft>
        <a:buClr>
          <a:srgbClr val="7D1E1E"/>
        </a:buClr>
        <a:buSzPct val="90000"/>
        <a:buFont typeface="Wingdings" pitchFamily="2" charset="2"/>
        <a:defRPr sz="3600" b="1">
          <a:solidFill>
            <a:srgbClr val="7D1E1E"/>
          </a:solidFill>
          <a:latin typeface="+mj-lt"/>
          <a:ea typeface="+mj-ea"/>
          <a:cs typeface="+mj-cs"/>
        </a:defRPr>
      </a:lvl1pPr>
      <a:lvl2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2pPr>
      <a:lvl3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3pPr>
      <a:lvl4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4pPr>
      <a:lvl5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5pPr>
      <a:lvl6pPr marL="4572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6pPr>
      <a:lvl7pPr marL="9144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7pPr>
      <a:lvl8pPr marL="13716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8pPr>
      <a:lvl9pPr marL="18288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9pPr>
    </p:titleStyle>
    <p:bodyStyle>
      <a:lvl1pPr algn="l" rtl="0" fontAlgn="base">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fontAlgn="base">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fontAlgn="base">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p:txBody>
          <a:bodyPr/>
          <a:lstStyle/>
          <a:p>
            <a:r>
              <a:rPr lang="cs-CZ" altLang="cs-CZ" dirty="0"/>
              <a:t>Participativní rozpočtování</a:t>
            </a:r>
          </a:p>
        </p:txBody>
      </p:sp>
      <p:sp>
        <p:nvSpPr>
          <p:cNvPr id="342019" name="Rectangle 3"/>
          <p:cNvSpPr>
            <a:spLocks noGrp="1" noChangeArrowheads="1"/>
          </p:cNvSpPr>
          <p:nvPr>
            <p:ph type="subTitle" idx="1"/>
          </p:nvPr>
        </p:nvSpPr>
        <p:spPr/>
        <p:txBody>
          <a:bodyPr/>
          <a:lstStyle/>
          <a:p>
            <a:r>
              <a:rPr lang="cs-CZ" altLang="cs-CZ" dirty="0"/>
              <a:t>Finance územních celků</a:t>
            </a:r>
          </a:p>
          <a:p>
            <a:r>
              <a:rPr lang="cs-CZ" altLang="cs-CZ" dirty="0"/>
              <a:t>Ing. Jiří Velinský, 21. 2.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Vznik participativního rozpočtování II.</a:t>
            </a:r>
          </a:p>
        </p:txBody>
      </p:sp>
      <p:sp>
        <p:nvSpPr>
          <p:cNvPr id="258065" name="Rectangle 17"/>
          <p:cNvSpPr>
            <a:spLocks noGrp="1" noChangeArrowheads="1"/>
          </p:cNvSpPr>
          <p:nvPr>
            <p:ph type="body" idx="1"/>
          </p:nvPr>
        </p:nvSpPr>
        <p:spPr/>
        <p:txBody>
          <a:bodyPr/>
          <a:lstStyle/>
          <a:p>
            <a:r>
              <a:rPr lang="cs-CZ" sz="1600" dirty="0"/>
              <a:t>Prvním městem, kde se PB začalo aplikovat bylo Porto </a:t>
            </a:r>
            <a:r>
              <a:rPr lang="cs-CZ" sz="1600" dirty="0" err="1"/>
              <a:t>Alegre</a:t>
            </a:r>
            <a:r>
              <a:rPr lang="cs-CZ" sz="1600" dirty="0"/>
              <a:t>. Participativní rozpočtování bylo součástí několika inovativních reformních programů, které se začaly realizovat v roce 1989 a jejich cílem bylo reagovat na nerovnosti v životních podmínkách obyvatel města – asi polovina obyvatel města žila ve slumech izolována na předměstí a neměla přístup k veřejným službám – jako zásobování vodou, kanalizaci, zdravotní péči, vzdělání… Participativní rozpočtování v Portu </a:t>
            </a:r>
            <a:r>
              <a:rPr lang="cs-CZ" sz="1600" dirty="0" err="1"/>
              <a:t>Alegre</a:t>
            </a:r>
            <a:r>
              <a:rPr lang="cs-CZ" sz="1600" dirty="0"/>
              <a:t> bylo založeno na rozhodování o určité části rozpočtu prostřednictvím veřejných setkání, ať už na místní nebo regionální úrovni. Obyvatelé a volení zástupci spolu hledali a stanovovali výdajové priority a hlasovali, které priority se budou realizovat. Předmětem participativního rozpočtování jsou prostředky určené k financování služeb a k investicím (asi 15 % rozpočtu). Nerozhoduje se o té části rozpočtu, která obsahuje vázané výdaje – na platy a např. obsluhu dluhu. Počet těch, kteří se zapojují do procesu participativního rozpočtování stále vzrůstá. (Porto </a:t>
            </a:r>
            <a:r>
              <a:rPr lang="cs-CZ" sz="1600" dirty="0" err="1"/>
              <a:t>Alegre</a:t>
            </a:r>
            <a:r>
              <a:rPr lang="cs-CZ" sz="1600" dirty="0"/>
              <a:t> má asi 1,5 mil. obyvatel a v současnosti je do procesu zapojeno asi 50 000 obyvatel). Účastníci procesu jsou z různých ekonomických a sociálních podmínek, s různými politickými orientacemi.</a:t>
            </a:r>
          </a:p>
        </p:txBody>
      </p:sp>
    </p:spTree>
    <p:extLst>
      <p:ext uri="{BB962C8B-B14F-4D97-AF65-F5344CB8AC3E}">
        <p14:creationId xmlns:p14="http://schemas.microsoft.com/office/powerpoint/2010/main" val="372179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Vznik participativního rozpočtování III.</a:t>
            </a:r>
          </a:p>
        </p:txBody>
      </p:sp>
      <p:sp>
        <p:nvSpPr>
          <p:cNvPr id="258065" name="Rectangle 17"/>
          <p:cNvSpPr>
            <a:spLocks noGrp="1" noChangeArrowheads="1"/>
          </p:cNvSpPr>
          <p:nvPr>
            <p:ph type="body" idx="1"/>
          </p:nvPr>
        </p:nvSpPr>
        <p:spPr/>
        <p:txBody>
          <a:bodyPr/>
          <a:lstStyle/>
          <a:p>
            <a:r>
              <a:rPr lang="cs-CZ" sz="1600" dirty="0"/>
              <a:t>Celý proces začíná v lednu řadou shromáždění v různých částech města. Tato shromáždění mají za cíl přinést interakci a participaci.</a:t>
            </a:r>
          </a:p>
          <a:p>
            <a:r>
              <a:rPr lang="cs-CZ" sz="1600" dirty="0"/>
              <a:t>V únoru dochází k informování veřejnosti o technických a systémových otázkách rozpočtování ve městě. </a:t>
            </a:r>
          </a:p>
          <a:p>
            <a:r>
              <a:rPr lang="cs-CZ" sz="1600" dirty="0"/>
              <a:t>V březnu pak probíhají opět další veřejná shromáždění. Jednak obecná zaměřená k stanovení a projednávání výdajových priorit v každé z 16 městských částí. Ale i shromáždění zaměřená na určitou oblast – jako doprava, zdravotnictví, vzdělávání, ekonomický rozvoj, sport… Starosta i zaměstnanci úřadu se zaměřují na to, jak reagovat na veřejný zájem. V dalších měsících se pak účastníci procesu setkávají v týdenních či čtrnáctidenních intervalech v každé městské části, aby vyjádřili potřeby a technické parametry navrhovaných projektů.</a:t>
            </a:r>
          </a:p>
        </p:txBody>
      </p:sp>
    </p:spTree>
    <p:extLst>
      <p:ext uri="{BB962C8B-B14F-4D97-AF65-F5344CB8AC3E}">
        <p14:creationId xmlns:p14="http://schemas.microsoft.com/office/powerpoint/2010/main" val="13995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Vznik participativního rozpočtování IV.</a:t>
            </a:r>
          </a:p>
        </p:txBody>
      </p:sp>
      <p:sp>
        <p:nvSpPr>
          <p:cNvPr id="258065" name="Rectangle 17"/>
          <p:cNvSpPr>
            <a:spLocks noGrp="1" noChangeArrowheads="1"/>
          </p:cNvSpPr>
          <p:nvPr>
            <p:ph type="body" idx="1"/>
          </p:nvPr>
        </p:nvSpPr>
        <p:spPr/>
        <p:txBody>
          <a:bodyPr/>
          <a:lstStyle/>
          <a:p>
            <a:r>
              <a:rPr lang="cs-CZ" sz="1600" dirty="0"/>
              <a:t>Poté se uskuteční setkání na regionální úrovni, kde se ocení prioritou potřeby jednotlivých částí města a volí 42 zástupců do Rady města pro rozpočet (</a:t>
            </a:r>
            <a:r>
              <a:rPr lang="cs-CZ" sz="1600" dirty="0" err="1"/>
              <a:t>Municipal</a:t>
            </a:r>
            <a:r>
              <a:rPr lang="cs-CZ" sz="1600" dirty="0"/>
              <a:t> </a:t>
            </a:r>
            <a:r>
              <a:rPr lang="cs-CZ" sz="1600" dirty="0" err="1"/>
              <a:t>Council</a:t>
            </a:r>
            <a:r>
              <a:rPr lang="cs-CZ" sz="1600" dirty="0"/>
              <a:t> </a:t>
            </a:r>
            <a:r>
              <a:rPr lang="cs-CZ" sz="1600" dirty="0" err="1"/>
              <a:t>of</a:t>
            </a:r>
            <a:r>
              <a:rPr lang="cs-CZ" sz="1600" dirty="0"/>
              <a:t> Budget). Tito zástupci se pak podílí na práci rady. Hlavním úkolem rady je propojit požadavky distriktů se zdroji a navrhnout a schválit rozpočet města (tu část, která je předmětem tohoto procesu). Tento výsledný rozpočet je pak závazný, což znamená, že zastupitelstvo může jen navrhovat, ale ne požadovat změny. Vetovat rozpočet může jen starosta města, případně ho vrátit k radě k přepracování. To se ale za celou dobu, kdy proces PB ve městě probíhá, nestalo. Pokud je třeba v rozpočtu udělat změny, je třeba reagovat na možné problémy města, rada pro rozpočet připraví změny rozpočtu a sleduje zpětnou vazbu od obyvatel.</a:t>
            </a:r>
          </a:p>
          <a:p>
            <a:r>
              <a:rPr lang="cs-CZ" sz="1600" dirty="0"/>
              <a:t>Výsledkem procesu PB ve městě bylo, že lidi podnítil k aktivitě. Vznikly nové propojení mezi lidmi, nové organizace. Zlepšila se významně vybavenost předměstí službami – vodovody, zněkolikanásobil se počet škol, lidé se zapojili do veřejného dění…</a:t>
            </a:r>
          </a:p>
          <a:p>
            <a:r>
              <a:rPr lang="cs-CZ" sz="1600" dirty="0"/>
              <a:t>Po zkušenost s PB ve městě Porto </a:t>
            </a:r>
            <a:r>
              <a:rPr lang="cs-CZ" sz="1600" dirty="0" err="1"/>
              <a:t>Alegre</a:t>
            </a:r>
            <a:r>
              <a:rPr lang="cs-CZ" sz="1600" dirty="0"/>
              <a:t> se participativní rozpočtování začalo realizovat i v dalších brazilských městech.</a:t>
            </a:r>
          </a:p>
        </p:txBody>
      </p:sp>
    </p:spTree>
    <p:extLst>
      <p:ext uri="{BB962C8B-B14F-4D97-AF65-F5344CB8AC3E}">
        <p14:creationId xmlns:p14="http://schemas.microsoft.com/office/powerpoint/2010/main" val="159877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Cíle participativního rozpočtování</a:t>
            </a:r>
          </a:p>
        </p:txBody>
      </p:sp>
      <p:sp>
        <p:nvSpPr>
          <p:cNvPr id="258065" name="Rectangle 17"/>
          <p:cNvSpPr>
            <a:spLocks noGrp="1" noChangeArrowheads="1"/>
          </p:cNvSpPr>
          <p:nvPr>
            <p:ph type="body" idx="1"/>
          </p:nvPr>
        </p:nvSpPr>
        <p:spPr/>
        <p:txBody>
          <a:bodyPr/>
          <a:lstStyle/>
          <a:p>
            <a:r>
              <a:rPr lang="cs-CZ" altLang="cs-CZ" dirty="0"/>
              <a:t>zapojit veřejnost</a:t>
            </a:r>
          </a:p>
          <a:p>
            <a:r>
              <a:rPr lang="cs-CZ" altLang="cs-CZ" dirty="0"/>
              <a:t>informovat a vzdělávat</a:t>
            </a:r>
          </a:p>
          <a:p>
            <a:r>
              <a:rPr lang="cs-CZ" dirty="0"/>
              <a:t>posílit veřejnost</a:t>
            </a:r>
            <a:endParaRPr lang="cs-CZ" altLang="cs-CZ" dirty="0"/>
          </a:p>
        </p:txBody>
      </p:sp>
    </p:spTree>
    <p:extLst>
      <p:ext uri="{BB962C8B-B14F-4D97-AF65-F5344CB8AC3E}">
        <p14:creationId xmlns:p14="http://schemas.microsoft.com/office/powerpoint/2010/main" val="93488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a:t>
            </a:r>
            <a:br>
              <a:rPr lang="cs-CZ" altLang="cs-CZ" dirty="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772816"/>
            <a:ext cx="648072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7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cíle participativního rozpočtování 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dirty="0"/>
              <a:t>informovat o rozpočtu</a:t>
            </a:r>
          </a:p>
          <a:p>
            <a:r>
              <a:rPr lang="cs-CZ" dirty="0"/>
              <a:t>přinést dobré myšlenky a návrhy</a:t>
            </a:r>
          </a:p>
          <a:p>
            <a:r>
              <a:rPr lang="cs-CZ" dirty="0"/>
              <a:t>informovat občany o tématech komunity</a:t>
            </a:r>
          </a:p>
          <a:p>
            <a:r>
              <a:rPr lang="cs-CZ" dirty="0"/>
              <a:t>názory, návrhy, očekávání obyvatel</a:t>
            </a:r>
          </a:p>
          <a:p>
            <a:r>
              <a:rPr lang="cs-CZ" dirty="0"/>
              <a:t>transparentnost v rozhodnutí zastupitelstva</a:t>
            </a:r>
          </a:p>
          <a:p>
            <a:r>
              <a:rPr lang="cs-CZ" dirty="0"/>
              <a:t>úvodní krok k e-participaci</a:t>
            </a:r>
          </a:p>
        </p:txBody>
      </p:sp>
    </p:spTree>
    <p:extLst>
      <p:ext uri="{BB962C8B-B14F-4D97-AF65-F5344CB8AC3E}">
        <p14:creationId xmlns:p14="http://schemas.microsoft.com/office/powerpoint/2010/main" val="113232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cíle participativního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Jiný příklad PB: Kolín nad Rýnem – jedná se o úplně jiné podmínky a jiný cíl, s kterým byl proces participativního rozpočtování realizován.</a:t>
            </a:r>
          </a:p>
          <a:p>
            <a:r>
              <a:rPr lang="cs-CZ" sz="1800" dirty="0"/>
              <a:t>S participativním rozpočtováním v Kolíně nad Rýnem začali v roce 2008. Proces byl organizován městem jako první krok k e-participaci občanů. Cílem tohoto procesu bylo (dle prezentace starosty města) informovat občany o rozpočtu úplně a srozumitelně, aby si občané uvědomili komplexnost tohoto tématu. Více informovat občany o rozpočtových tématech než dříve. </a:t>
            </a:r>
          </a:p>
          <a:p>
            <a:r>
              <a:rPr lang="cs-CZ" sz="1800" dirty="0"/>
              <a:t>Také hledat dobré myšlenky a návrhy k řešení současných problémů města. Obohatit projednávání rozpočtu a názory, návrhy a očekávání obyvatel. </a:t>
            </a:r>
          </a:p>
          <a:p>
            <a:r>
              <a:rPr lang="cs-CZ" sz="1800" dirty="0"/>
              <a:t>Cílem byla i větší transparentnost při rozhodování o rozpočtu v zastupitelstvu. Díky větší zodpovědnosti za rozhodovací proces.</a:t>
            </a:r>
          </a:p>
        </p:txBody>
      </p:sp>
    </p:spTree>
    <p:extLst>
      <p:ext uri="{BB962C8B-B14F-4D97-AF65-F5344CB8AC3E}">
        <p14:creationId xmlns:p14="http://schemas.microsoft.com/office/powerpoint/2010/main" val="346170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dirty="0"/>
          </a:p>
          <a:p>
            <a:r>
              <a:rPr lang="cs-CZ" dirty="0"/>
              <a:t>více pochopení pro jednání města</a:t>
            </a:r>
          </a:p>
          <a:p>
            <a:r>
              <a:rPr lang="cs-CZ" dirty="0"/>
              <a:t>každý se může zapojit</a:t>
            </a:r>
          </a:p>
          <a:p>
            <a:r>
              <a:rPr lang="cs-CZ" dirty="0"/>
              <a:t>lepší komunikace</a:t>
            </a:r>
          </a:p>
          <a:p>
            <a:r>
              <a:rPr lang="cs-CZ" dirty="0"/>
              <a:t>lepší náhled na současné problémy</a:t>
            </a:r>
          </a:p>
          <a:p>
            <a:r>
              <a:rPr lang="cs-CZ" dirty="0"/>
              <a:t>cílené jednání</a:t>
            </a:r>
          </a:p>
          <a:p>
            <a:r>
              <a:rPr lang="cs-CZ" dirty="0"/>
              <a:t>podpora jednání politiků</a:t>
            </a:r>
          </a:p>
          <a:p>
            <a:endParaRPr lang="cs-CZ" dirty="0"/>
          </a:p>
        </p:txBody>
      </p:sp>
    </p:spTree>
    <p:extLst>
      <p:ext uri="{BB962C8B-B14F-4D97-AF65-F5344CB8AC3E}">
        <p14:creationId xmlns:p14="http://schemas.microsoft.com/office/powerpoint/2010/main" val="21747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Participativní rozpočet byl připravován ve třech oblastech (</a:t>
            </a:r>
            <a:r>
              <a:rPr lang="cs-CZ" sz="1800" dirty="0" err="1"/>
              <a:t>Streets</a:t>
            </a:r>
            <a:r>
              <a:rPr lang="cs-CZ" sz="1800" dirty="0"/>
              <a:t>, </a:t>
            </a:r>
            <a:r>
              <a:rPr lang="cs-CZ" sz="1800" dirty="0" err="1"/>
              <a:t>paths</a:t>
            </a:r>
            <a:r>
              <a:rPr lang="cs-CZ" sz="1800" dirty="0"/>
              <a:t>, open </a:t>
            </a:r>
            <a:r>
              <a:rPr lang="cs-CZ" sz="1800" dirty="0" err="1"/>
              <a:t>areas</a:t>
            </a:r>
            <a:r>
              <a:rPr lang="en-US" sz="1800" dirty="0"/>
              <a:t>; green spaces; sport</a:t>
            </a:r>
            <a:r>
              <a:rPr lang="cs-CZ" sz="1800" dirty="0"/>
              <a:t>s). Město vyčlenilo ze svého rozpočtu určitou částku (ve výši několika tisícin rozpočtu), která je určena právě k financování participativní části rozpočtu.</a:t>
            </a:r>
          </a:p>
          <a:p>
            <a:r>
              <a:rPr lang="cs-CZ" sz="1800" dirty="0"/>
              <a:t>Celému proces PB předcházela mediální kampaň – Vaše město! Vaše peníze! Jednak byly do domácností roznášeny letáky, také byly vyvěšeny billboardy a probíhala kampaň v rádiu. </a:t>
            </a:r>
          </a:p>
          <a:p>
            <a:r>
              <a:rPr lang="cs-CZ" sz="1800" dirty="0"/>
              <a:t>Město zpracovalo internetový portál, jehož prostřednictvím se část procesu realizovala.</a:t>
            </a:r>
          </a:p>
        </p:txBody>
      </p:sp>
    </p:spTree>
    <p:extLst>
      <p:ext uri="{BB962C8B-B14F-4D97-AF65-F5344CB8AC3E}">
        <p14:creationId xmlns:p14="http://schemas.microsoft.com/office/powerpoint/2010/main" val="428919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Na přelomu října a listopadu v průběhu čtyř týdnů mohli občané podávat své návrhy na projekty, které souviseli s uvedenými třemi oblastmi rozpočtu.</a:t>
            </a:r>
          </a:p>
          <a:p>
            <a:r>
              <a:rPr lang="cs-CZ" sz="1800" dirty="0"/>
              <a:t>V roce 2008 tímto způsobem město získalo téměř 5000 návrhů. Občané mohly návrhy podávat přes internet, písemně, prostřednictvím call center, prostřednictvím emailu. Podávání návrhů mohlo být i anonymní. </a:t>
            </a:r>
          </a:p>
          <a:p>
            <a:r>
              <a:rPr lang="cs-CZ" sz="1800" dirty="0"/>
              <a:t>Návrhy byly zpracovány a zveřejněny na internetovém portálu. Zde o nich mohly registrovaní uživatelé hlasovat – pro a proti. Pod každým návrhem probíhala také diskuze zúčastněných, do ní přispívali i úředníci úřadu města.</a:t>
            </a:r>
          </a:p>
        </p:txBody>
      </p:sp>
    </p:spTree>
    <p:extLst>
      <p:ext uri="{BB962C8B-B14F-4D97-AF65-F5344CB8AC3E}">
        <p14:creationId xmlns:p14="http://schemas.microsoft.com/office/powerpoint/2010/main" val="15006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a:t>Participativní rozpočtování, Finance územních celků, Ing. Jiří Velinský, 21. 2. 2022</a:t>
            </a:r>
          </a:p>
        </p:txBody>
      </p:sp>
      <p:sp>
        <p:nvSpPr>
          <p:cNvPr id="258064" name="Rectangle 16"/>
          <p:cNvSpPr>
            <a:spLocks noGrp="1" noChangeArrowheads="1"/>
          </p:cNvSpPr>
          <p:nvPr>
            <p:ph type="title"/>
          </p:nvPr>
        </p:nvSpPr>
        <p:spPr/>
        <p:txBody>
          <a:bodyPr/>
          <a:lstStyle/>
          <a:p>
            <a:r>
              <a:rPr lang="cs-CZ" altLang="cs-CZ" dirty="0"/>
              <a:t>Program</a:t>
            </a:r>
          </a:p>
        </p:txBody>
      </p:sp>
      <p:sp>
        <p:nvSpPr>
          <p:cNvPr id="258065" name="Rectangle 17"/>
          <p:cNvSpPr>
            <a:spLocks noGrp="1" noChangeArrowheads="1"/>
          </p:cNvSpPr>
          <p:nvPr>
            <p:ph type="body" idx="1"/>
          </p:nvPr>
        </p:nvSpPr>
        <p:spPr/>
        <p:txBody>
          <a:bodyPr/>
          <a:lstStyle/>
          <a:p>
            <a:r>
              <a:rPr lang="cs-CZ" altLang="cs-CZ" dirty="0"/>
              <a:t>participativní rozpočtování (PB, </a:t>
            </a:r>
            <a:r>
              <a:rPr lang="cs-CZ" altLang="cs-CZ" dirty="0" err="1"/>
              <a:t>participatory</a:t>
            </a:r>
            <a:r>
              <a:rPr lang="cs-CZ" altLang="cs-CZ" dirty="0"/>
              <a:t> </a:t>
            </a:r>
            <a:r>
              <a:rPr lang="cs-CZ" altLang="cs-CZ" dirty="0" err="1"/>
              <a:t>budgeting</a:t>
            </a:r>
            <a:r>
              <a:rPr lang="cs-CZ" altLang="cs-CZ" dirty="0"/>
              <a:t>)</a:t>
            </a:r>
          </a:p>
          <a:p>
            <a:r>
              <a:rPr lang="cs-CZ" altLang="cs-CZ" dirty="0"/>
              <a:t>srozumitelnost rozpočtu</a:t>
            </a:r>
          </a:p>
        </p:txBody>
      </p:sp>
    </p:spTree>
    <p:extLst>
      <p:ext uri="{BB962C8B-B14F-4D97-AF65-F5344CB8AC3E}">
        <p14:creationId xmlns:p14="http://schemas.microsoft.com/office/powerpoint/2010/main" val="22154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IV.</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Návrhy byly vyhodnoceny (dle nejvíce pro-hlasů po odečtení proti-hlasů) a seřazeny. V každé oblasti bylo vybráno prvních 100 projektů a ty byly dále posuzovány. Jednak týmem vybraných úředníků z hlediska možnosti financování, z hlediska proveditelnosti příslušnými odbory města, byly projednány příslušnými komisemi města a finanční komisí a konečné rozhodnutí o realizování jednotlivých projektů provedlo zastupitelstvo. To se také za své rozhodnutí zodpovídalo na veřejném zasedání občanům.</a:t>
            </a:r>
          </a:p>
        </p:txBody>
      </p:sp>
    </p:spTree>
    <p:extLst>
      <p:ext uri="{BB962C8B-B14F-4D97-AF65-F5344CB8AC3E}">
        <p14:creationId xmlns:p14="http://schemas.microsoft.com/office/powerpoint/2010/main" val="198873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V.</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600" dirty="0"/>
              <a:t>Více pochopení za strany občanů pro jednání města. Lepší pochopení komplexnosti rozpočtu.</a:t>
            </a:r>
          </a:p>
          <a:p>
            <a:r>
              <a:rPr lang="cs-CZ" sz="1600" dirty="0"/>
              <a:t>Díky tomu, že se každý mohl zapojit, věci ovlivnit, tak méně naštvání na politiky.</a:t>
            </a:r>
          </a:p>
          <a:p>
            <a:r>
              <a:rPr lang="cs-CZ" sz="1600" dirty="0"/>
              <a:t>Lepší komunikaci mezi úředníky a občany – vytvoření prostředí pro dialog, výměnu názorů, pohledů, vysvětlování kontextu rozhodnutí. Lidé se do procesu chtěli zapojit, proces PB podnítil jejich aktivitu. To bylo podpořené svědomitým zacházením s návrhy občanů ze strany města a tím, že se město občanům zodpovídalo za svá rozhodnutí.</a:t>
            </a:r>
          </a:p>
          <a:p>
            <a:r>
              <a:rPr lang="cs-CZ" sz="1600" dirty="0"/>
              <a:t>Správa a politici získali lepší úhel pohledu na současné problémy města. Ten, kdo nesl „znalosti o problému“ byli občané, protože jako uživatelé služeb ví, kde je třeba proces poskytování služeb zlepšit.</a:t>
            </a:r>
          </a:p>
          <a:p>
            <a:r>
              <a:rPr lang="cs-CZ" sz="1600" dirty="0"/>
              <a:t>Díky znalosti problému a znalosti přání a návrhů lidí, mohli politici a úředníci najít cílené jednání pro řešení problému.</a:t>
            </a:r>
          </a:p>
          <a:p>
            <a:r>
              <a:rPr lang="cs-CZ" sz="1600" dirty="0"/>
              <a:t>Participativní rozpočtování podporuje politiky v rozhodování. Jsou jasná místa, na která se soustředí pozornost.</a:t>
            </a:r>
          </a:p>
        </p:txBody>
      </p:sp>
    </p:spTree>
    <p:extLst>
      <p:ext uri="{BB962C8B-B14F-4D97-AF65-F5344CB8AC3E}">
        <p14:creationId xmlns:p14="http://schemas.microsoft.com/office/powerpoint/2010/main" val="89881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Sevilla</a:t>
            </a:r>
            <a:br>
              <a:rPr lang="cs-CZ" altLang="cs-CZ" dirty="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a:p>
        </p:txBody>
      </p:sp>
      <p:pic>
        <p:nvPicPr>
          <p:cNvPr id="3074" name="Picture 2" descr="http://www.spain-holiday.com/blog/wp-content/uploads/2010/12/sevil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68960"/>
            <a:ext cx="4104456" cy="30769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6/69/Espacio_Parasol_Sevil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267" y="1772816"/>
            <a:ext cx="4304806" cy="193159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267" y="3808376"/>
            <a:ext cx="3512717" cy="233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03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Sevilla – participativní rozpočtování I.</a:t>
            </a:r>
          </a:p>
        </p:txBody>
      </p:sp>
      <p:sp>
        <p:nvSpPr>
          <p:cNvPr id="258065" name="Rectangle 17"/>
          <p:cNvSpPr>
            <a:spLocks noGrp="1" noChangeArrowheads="1"/>
          </p:cNvSpPr>
          <p:nvPr>
            <p:ph type="body" idx="1"/>
          </p:nvPr>
        </p:nvSpPr>
        <p:spPr/>
        <p:txBody>
          <a:bodyPr/>
          <a:lstStyle/>
          <a:p>
            <a:r>
              <a:rPr lang="cs-CZ" dirty="0"/>
              <a:t>opakující se roční proces</a:t>
            </a:r>
          </a:p>
          <a:p>
            <a:r>
              <a:rPr lang="cs-CZ" dirty="0"/>
              <a:t>pravidla procesu stanovuje komunita</a:t>
            </a:r>
          </a:p>
          <a:p>
            <a:r>
              <a:rPr lang="cs-CZ" dirty="0"/>
              <a:t>návrhy přichází přímo z komunity</a:t>
            </a:r>
          </a:p>
          <a:p>
            <a:r>
              <a:rPr lang="cs-CZ" dirty="0"/>
              <a:t>organizován dobrovolníky</a:t>
            </a:r>
          </a:p>
        </p:txBody>
      </p:sp>
    </p:spTree>
    <p:extLst>
      <p:ext uri="{BB962C8B-B14F-4D97-AF65-F5344CB8AC3E}">
        <p14:creationId xmlns:p14="http://schemas.microsoft.com/office/powerpoint/2010/main" val="72649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Sevilla – participativní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2000" dirty="0"/>
              <a:t>Participativní rozpočtování zde začalo v roce 2004.</a:t>
            </a:r>
          </a:p>
          <a:p>
            <a:r>
              <a:rPr lang="cs-CZ" sz="2000" dirty="0"/>
              <a:t>Proces PB je zde organizován dobrovolníky. Ti po celém městě sbírají návrhy na projekty, které by se v rámci PB mohly realizovat a to jak od občanů, tak od místních organizací. Návrhy mohou občané podávat také přímo na radnici nebo v občanském centru. Poté, co jsou návrhy posbírány se v každé čtvrti konají tři veřejná shromáždění a lidé jsou pozváni, aby se jich zúčastnili. </a:t>
            </a:r>
          </a:p>
          <a:p>
            <a:r>
              <a:rPr lang="cs-CZ" sz="2000" dirty="0"/>
              <a:t>První shromáždění informuje o procesu PB a schvalují se zde pravidla, kterými se proces PB bude v tomto roce řídit. Mluví se o předchozím rozpočtu, takže účastníci mají lepší informace o otázkách o nichž budou rozhodovat.</a:t>
            </a:r>
          </a:p>
        </p:txBody>
      </p:sp>
    </p:spTree>
    <p:extLst>
      <p:ext uri="{BB962C8B-B14F-4D97-AF65-F5344CB8AC3E}">
        <p14:creationId xmlns:p14="http://schemas.microsoft.com/office/powerpoint/2010/main" val="428660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Sevilla – participativní rozpočtování III.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2000" dirty="0"/>
              <a:t>Na druhém shromáždění se volí návrhy, o kterých se bude rozhodovat na úrovni města za všechny městské části. Toto shromáždění také volí zástupce do rady, která bude o návrzích rozhodovat. V každé části se vybere pět návrhů, o kterých bude rada rozhodovat.</a:t>
            </a:r>
          </a:p>
          <a:p>
            <a:r>
              <a:rPr lang="cs-CZ" sz="2000" dirty="0"/>
              <a:t>Na třetím shromáždění, které byly dále rozpracovány opět prezentovány před komunitou a předkládány ke schválení.</a:t>
            </a:r>
          </a:p>
          <a:p>
            <a:r>
              <a:rPr lang="cs-CZ" sz="2000" dirty="0"/>
              <a:t>Tento proces se každý rok opakuje.</a:t>
            </a:r>
          </a:p>
          <a:p>
            <a:r>
              <a:rPr lang="cs-CZ" sz="2000" dirty="0"/>
              <a:t>Zastupitelstvo každý rok určí částku, o které se bude prostřednictvím shromáždění rozhodovat.</a:t>
            </a:r>
          </a:p>
        </p:txBody>
      </p:sp>
    </p:spTree>
    <p:extLst>
      <p:ext uri="{BB962C8B-B14F-4D97-AF65-F5344CB8AC3E}">
        <p14:creationId xmlns:p14="http://schemas.microsoft.com/office/powerpoint/2010/main" val="512105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Faktory úspěšnosti participativního rozpočtování</a:t>
            </a:r>
          </a:p>
        </p:txBody>
      </p:sp>
      <p:sp>
        <p:nvSpPr>
          <p:cNvPr id="258065" name="Rectangle 17"/>
          <p:cNvSpPr>
            <a:spLocks noGrp="1" noChangeArrowheads="1"/>
          </p:cNvSpPr>
          <p:nvPr>
            <p:ph type="body" idx="1"/>
          </p:nvPr>
        </p:nvSpPr>
        <p:spPr/>
        <p:txBody>
          <a:bodyPr/>
          <a:lstStyle/>
          <a:p>
            <a:r>
              <a:rPr lang="cs-CZ" altLang="cs-CZ" dirty="0"/>
              <a:t>silná podpora procesu vedením města</a:t>
            </a:r>
          </a:p>
          <a:p>
            <a:r>
              <a:rPr lang="cs-CZ" altLang="cs-CZ" dirty="0"/>
              <a:t>občanská společnost</a:t>
            </a:r>
          </a:p>
          <a:p>
            <a:r>
              <a:rPr lang="cs-CZ" altLang="cs-CZ" dirty="0"/>
              <a:t>podporující politické prostředí</a:t>
            </a:r>
          </a:p>
          <a:p>
            <a:r>
              <a:rPr lang="cs-CZ" altLang="cs-CZ" dirty="0"/>
              <a:t>vyčlenění zdrojů</a:t>
            </a:r>
          </a:p>
          <a:p>
            <a:pPr marL="0" indent="0">
              <a:buNone/>
            </a:pPr>
            <a:r>
              <a:rPr lang="cs-CZ" altLang="cs-CZ" dirty="0"/>
              <a:t>(4 faktory úspěšné aplikovatelnosti participativního rozpočtování podle </a:t>
            </a:r>
            <a:r>
              <a:rPr lang="cs-CZ" altLang="cs-CZ" dirty="0" err="1"/>
              <a:t>The</a:t>
            </a:r>
            <a:r>
              <a:rPr lang="cs-CZ" altLang="cs-CZ" dirty="0"/>
              <a:t> </a:t>
            </a:r>
            <a:r>
              <a:rPr lang="cs-CZ" altLang="cs-CZ" dirty="0" err="1"/>
              <a:t>World</a:t>
            </a:r>
            <a:r>
              <a:rPr lang="cs-CZ" altLang="cs-CZ" dirty="0"/>
              <a:t> Bank)</a:t>
            </a:r>
          </a:p>
        </p:txBody>
      </p:sp>
    </p:spTree>
    <p:extLst>
      <p:ext uri="{BB962C8B-B14F-4D97-AF65-F5344CB8AC3E}">
        <p14:creationId xmlns:p14="http://schemas.microsoft.com/office/powerpoint/2010/main" val="137794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Omezení participativního rozpočtování I.</a:t>
            </a:r>
          </a:p>
        </p:txBody>
      </p:sp>
      <p:sp>
        <p:nvSpPr>
          <p:cNvPr id="258065" name="Rectangle 17"/>
          <p:cNvSpPr>
            <a:spLocks noGrp="1" noChangeArrowheads="1"/>
          </p:cNvSpPr>
          <p:nvPr>
            <p:ph type="body" idx="1"/>
          </p:nvPr>
        </p:nvSpPr>
        <p:spPr/>
        <p:txBody>
          <a:bodyPr/>
          <a:lstStyle/>
          <a:p>
            <a:r>
              <a:rPr lang="cs-CZ" altLang="cs-CZ" dirty="0"/>
              <a:t>zaměření na specifické veřejné služby</a:t>
            </a:r>
          </a:p>
          <a:p>
            <a:r>
              <a:rPr lang="cs-CZ" altLang="cs-CZ" dirty="0"/>
              <a:t>chybějící dlouhodobý pohled</a:t>
            </a:r>
          </a:p>
          <a:p>
            <a:r>
              <a:rPr lang="cs-CZ" altLang="cs-CZ" dirty="0"/>
              <a:t>důraz na místní problémy</a:t>
            </a:r>
          </a:p>
          <a:p>
            <a:r>
              <a:rPr lang="cs-CZ" altLang="cs-CZ" dirty="0"/>
              <a:t>závislost na politické podpoře</a:t>
            </a:r>
          </a:p>
        </p:txBody>
      </p:sp>
    </p:spTree>
    <p:extLst>
      <p:ext uri="{BB962C8B-B14F-4D97-AF65-F5344CB8AC3E}">
        <p14:creationId xmlns:p14="http://schemas.microsoft.com/office/powerpoint/2010/main" val="386511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Omezení participativního rozpočtování II.</a:t>
            </a:r>
          </a:p>
        </p:txBody>
      </p:sp>
      <p:sp>
        <p:nvSpPr>
          <p:cNvPr id="258065" name="Rectangle 17"/>
          <p:cNvSpPr>
            <a:spLocks noGrp="1" noChangeArrowheads="1"/>
          </p:cNvSpPr>
          <p:nvPr>
            <p:ph type="body" idx="1"/>
          </p:nvPr>
        </p:nvSpPr>
        <p:spPr/>
        <p:txBody>
          <a:bodyPr/>
          <a:lstStyle/>
          <a:p>
            <a:r>
              <a:rPr lang="cs-CZ" sz="2600" dirty="0"/>
              <a:t>Participativní rozpočtování se může zaměřovat jen na určité služby. Pro hodně účastníků procesu PB může být náročné zbývat se otázkami, které se týkají např. občanských práv, či komplexními sociálními službami. Spíše je mohou zajímat menší infrastrukturní projekty, které jsou pro ně lépe uchopitelné a je zde jasně vidět, čeho chtějí projektem dosáhnout. Může se stát, že určitá část účastníků procesu PB poté, co obdrží určité veřejné služby, už se dál do procesu PB nechce zapojovat.</a:t>
            </a:r>
          </a:p>
          <a:p>
            <a:endParaRPr lang="cs-CZ" dirty="0"/>
          </a:p>
        </p:txBody>
      </p:sp>
    </p:spTree>
    <p:extLst>
      <p:ext uri="{BB962C8B-B14F-4D97-AF65-F5344CB8AC3E}">
        <p14:creationId xmlns:p14="http://schemas.microsoft.com/office/powerpoint/2010/main" val="100842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Omezení participativního rozpočtování III.</a:t>
            </a:r>
          </a:p>
        </p:txBody>
      </p:sp>
      <p:sp>
        <p:nvSpPr>
          <p:cNvPr id="258065" name="Rectangle 17"/>
          <p:cNvSpPr>
            <a:spLocks noGrp="1" noChangeArrowheads="1"/>
          </p:cNvSpPr>
          <p:nvPr>
            <p:ph type="body" idx="1"/>
          </p:nvPr>
        </p:nvSpPr>
        <p:spPr/>
        <p:txBody>
          <a:bodyPr/>
          <a:lstStyle/>
          <a:p>
            <a:r>
              <a:rPr lang="cs-CZ" dirty="0"/>
              <a:t>Participativní rozpočtování nezdůrazňuje dlouhodobý pohled (i když v jeho praktické aplikaci může být obsažen) – dlouhodobé plánování. Může se stát, že účastníci procesu upřednostní krátkodobé hledisko při svém rozhodování, protože nemají dostatečné technické a analytické schopnosti…</a:t>
            </a:r>
          </a:p>
        </p:txBody>
      </p:sp>
    </p:spTree>
    <p:extLst>
      <p:ext uri="{BB962C8B-B14F-4D97-AF65-F5344CB8AC3E}">
        <p14:creationId xmlns:p14="http://schemas.microsoft.com/office/powerpoint/2010/main" val="11820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Participativní rozpočtování I.</a:t>
            </a:r>
          </a:p>
        </p:txBody>
      </p:sp>
      <p:sp>
        <p:nvSpPr>
          <p:cNvPr id="258065" name="Rectangle 17"/>
          <p:cNvSpPr>
            <a:spLocks noGrp="1" noChangeArrowheads="1"/>
          </p:cNvSpPr>
          <p:nvPr>
            <p:ph type="body" idx="1"/>
          </p:nvPr>
        </p:nvSpPr>
        <p:spPr/>
        <p:txBody>
          <a:bodyPr/>
          <a:lstStyle/>
          <a:p>
            <a:r>
              <a:rPr lang="cs-CZ" altLang="cs-CZ" dirty="0"/>
              <a:t>není jasná shoda nad definicí</a:t>
            </a:r>
          </a:p>
          <a:p>
            <a:r>
              <a:rPr lang="cs-CZ" dirty="0"/>
              <a:t>„Participativní rozpočtování je </a:t>
            </a:r>
            <a:r>
              <a:rPr lang="cs-CZ" b="1" dirty="0"/>
              <a:t>proces</a:t>
            </a:r>
            <a:r>
              <a:rPr lang="cs-CZ" dirty="0"/>
              <a:t> přijímání rozhodnutí, během kterého </a:t>
            </a:r>
            <a:r>
              <a:rPr lang="cs-CZ" b="1" dirty="0"/>
              <a:t>občané</a:t>
            </a:r>
            <a:r>
              <a:rPr lang="cs-CZ" dirty="0"/>
              <a:t> promýšlejí a </a:t>
            </a:r>
            <a:r>
              <a:rPr lang="cs-CZ" b="1" dirty="0"/>
              <a:t>vyjednávají o rozdělení veřejných zdrojů</a:t>
            </a:r>
            <a:r>
              <a:rPr lang="cs-CZ" dirty="0"/>
              <a:t>.“ (</a:t>
            </a:r>
            <a:r>
              <a:rPr lang="cs-CZ" dirty="0" err="1"/>
              <a:t>The</a:t>
            </a:r>
            <a:r>
              <a:rPr lang="cs-CZ" dirty="0"/>
              <a:t> </a:t>
            </a:r>
            <a:r>
              <a:rPr lang="cs-CZ" dirty="0" err="1"/>
              <a:t>World</a:t>
            </a:r>
            <a:r>
              <a:rPr lang="cs-CZ" dirty="0"/>
              <a:t> Bank)</a:t>
            </a:r>
            <a:endParaRPr lang="cs-CZ" alt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Omezení participativního rozpočtování IV.</a:t>
            </a:r>
          </a:p>
        </p:txBody>
      </p:sp>
      <p:sp>
        <p:nvSpPr>
          <p:cNvPr id="258065" name="Rectangle 17"/>
          <p:cNvSpPr>
            <a:spLocks noGrp="1" noChangeArrowheads="1"/>
          </p:cNvSpPr>
          <p:nvPr>
            <p:ph type="body" idx="1"/>
          </p:nvPr>
        </p:nvSpPr>
        <p:spPr/>
        <p:txBody>
          <a:bodyPr/>
          <a:lstStyle/>
          <a:p>
            <a:r>
              <a:rPr lang="cs-CZ" dirty="0"/>
              <a:t>Při realizaci procesu mohou účastníci klást důraz na řešení lokálních záležitostí. Jejich problémy – např. vysoká nezaměstnanost, která způsobuje jejich vyloučení ze společnosti, však mohou mít řešení spíše na jiné úrovni – vyšší, mimo dosah komunity.</a:t>
            </a:r>
          </a:p>
        </p:txBody>
      </p:sp>
    </p:spTree>
    <p:extLst>
      <p:ext uri="{BB962C8B-B14F-4D97-AF65-F5344CB8AC3E}">
        <p14:creationId xmlns:p14="http://schemas.microsoft.com/office/powerpoint/2010/main" val="2034759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Omezení participativního rozpočtování V.</a:t>
            </a:r>
          </a:p>
        </p:txBody>
      </p:sp>
      <p:sp>
        <p:nvSpPr>
          <p:cNvPr id="258065" name="Rectangle 17"/>
          <p:cNvSpPr>
            <a:spLocks noGrp="1" noChangeArrowheads="1"/>
          </p:cNvSpPr>
          <p:nvPr>
            <p:ph type="body" idx="1"/>
          </p:nvPr>
        </p:nvSpPr>
        <p:spPr/>
        <p:txBody>
          <a:bodyPr/>
          <a:lstStyle/>
          <a:p>
            <a:r>
              <a:rPr lang="cs-CZ" sz="2600" dirty="0"/>
              <a:t>Účastníci procesu participativního rozpočtování mohou být do určité míry závislí na úřednících úřadu města a vláda tak může zůstat nejvýznamnějším hráčem celého procesu – může organizovat veřejná setkání, poskytuje informace, zaručuje, že se úředníci setkají s veřejností, zaručuje, že se určité projekty budou realizovat. PB se může stát manipulací veřejnosti – přes proces PB se mohou veřejné prostředky posílat do předem vybraných projektů.</a:t>
            </a:r>
          </a:p>
        </p:txBody>
      </p:sp>
    </p:spTree>
    <p:extLst>
      <p:ext uri="{BB962C8B-B14F-4D97-AF65-F5344CB8AC3E}">
        <p14:creationId xmlns:p14="http://schemas.microsoft.com/office/powerpoint/2010/main" val="4006441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Jiné formy zapojení občanů do rozpočtování – cíle I.</a:t>
            </a:r>
            <a:br>
              <a:rPr lang="cs-CZ" altLang="cs-CZ" dirty="0"/>
            </a:br>
            <a:br>
              <a:rPr lang="cs-CZ" altLang="cs-CZ" dirty="0"/>
            </a:br>
            <a:endParaRPr lang="cs-CZ" altLang="cs-CZ" dirty="0"/>
          </a:p>
        </p:txBody>
      </p:sp>
      <p:sp>
        <p:nvSpPr>
          <p:cNvPr id="258065" name="Rectangle 17"/>
          <p:cNvSpPr>
            <a:spLocks noGrp="1" noChangeArrowheads="1"/>
          </p:cNvSpPr>
          <p:nvPr>
            <p:ph type="body" idx="1"/>
          </p:nvPr>
        </p:nvSpPr>
        <p:spPr/>
        <p:txBody>
          <a:bodyPr/>
          <a:lstStyle/>
          <a:p>
            <a:endParaRPr lang="cs-CZ" dirty="0"/>
          </a:p>
          <a:p>
            <a:r>
              <a:rPr lang="cs-CZ" dirty="0"/>
              <a:t>Je možné vymezit dva hlavní cíle, proč zahrnout obyvatele do rozhodování o rozpočtu:</a:t>
            </a:r>
          </a:p>
          <a:p>
            <a:r>
              <a:rPr lang="cs-CZ" dirty="0"/>
              <a:t>informovat veřejnost o vládních rozhodnutích</a:t>
            </a:r>
          </a:p>
          <a:p>
            <a:r>
              <a:rPr lang="cs-CZ" dirty="0"/>
              <a:t>vtáhnout veřejnost do tvorby vládních rozhodnutí</a:t>
            </a:r>
            <a:endParaRPr lang="cs-CZ" altLang="cs-CZ" dirty="0"/>
          </a:p>
          <a:p>
            <a:endParaRPr lang="cs-CZ" altLang="cs-CZ" dirty="0"/>
          </a:p>
        </p:txBody>
      </p:sp>
    </p:spTree>
    <p:extLst>
      <p:ext uri="{BB962C8B-B14F-4D97-AF65-F5344CB8AC3E}">
        <p14:creationId xmlns:p14="http://schemas.microsoft.com/office/powerpoint/2010/main" val="2753370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Jiné formy zapojení občanů do rozpočtování – cíle II.</a:t>
            </a:r>
            <a:br>
              <a:rPr lang="cs-CZ" altLang="cs-CZ" dirty="0"/>
            </a:br>
            <a:endParaRPr lang="cs-CZ" altLang="cs-CZ" dirty="0"/>
          </a:p>
        </p:txBody>
      </p:sp>
      <p:sp>
        <p:nvSpPr>
          <p:cNvPr id="258065" name="Rectangle 17"/>
          <p:cNvSpPr>
            <a:spLocks noGrp="1" noChangeArrowheads="1"/>
          </p:cNvSpPr>
          <p:nvPr>
            <p:ph type="body" idx="1"/>
          </p:nvPr>
        </p:nvSpPr>
        <p:spPr/>
        <p:txBody>
          <a:bodyPr/>
          <a:lstStyle/>
          <a:p>
            <a:endParaRPr lang="cs-CZ" dirty="0"/>
          </a:p>
          <a:p>
            <a:r>
              <a:rPr lang="cs-CZ" sz="2000" dirty="0"/>
              <a:t>Informovat veřejnost o vládních rozhodnutích. Např. proč vláda přistupuje k úsporám či jaké služby, v jakém rozsahu  kvalitě si za dané prostředky může město dovolit.</a:t>
            </a:r>
          </a:p>
          <a:p>
            <a:r>
              <a:rPr lang="cs-CZ" sz="2000" dirty="0"/>
              <a:t>Vtáhnout veřejnost do tvorby vládních rozhodnutí, aby občané i další zájmové skupiny vyjádřily své potřeby a priority a společně hledali, jak jich lze dosáhnout. Může v lidech podpořit schopnost hledat, které otázky jsou důležité pro celou komunitu. Informovat se a naslouchat jiným názorům. Zvažovat společenský zájem vedle svého individuálního. Obhajovat své názory a společně s dalšími lidmi se podílet na řešení problémů komunity.</a:t>
            </a:r>
          </a:p>
        </p:txBody>
      </p:sp>
    </p:spTree>
    <p:extLst>
      <p:ext uri="{BB962C8B-B14F-4D97-AF65-F5344CB8AC3E}">
        <p14:creationId xmlns:p14="http://schemas.microsoft.com/office/powerpoint/2010/main" val="38023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a:t>
            </a:r>
          </a:p>
        </p:txBody>
      </p:sp>
      <p:sp>
        <p:nvSpPr>
          <p:cNvPr id="258065" name="Rectangle 17"/>
          <p:cNvSpPr>
            <a:spLocks noGrp="1" noChangeArrowheads="1"/>
          </p:cNvSpPr>
          <p:nvPr>
            <p:ph type="body" idx="1"/>
          </p:nvPr>
        </p:nvSpPr>
        <p:spPr/>
        <p:txBody>
          <a:bodyPr/>
          <a:lstStyle/>
          <a:p>
            <a:pPr>
              <a:buNone/>
            </a:pPr>
            <a:r>
              <a:rPr lang="cs-CZ" dirty="0"/>
              <a:t>Kdo iniciuje zapojení občanů do rozpočtování?</a:t>
            </a:r>
          </a:p>
          <a:p>
            <a:r>
              <a:rPr lang="cs-CZ" dirty="0"/>
              <a:t>Úředníci (72 %)</a:t>
            </a:r>
          </a:p>
          <a:p>
            <a:r>
              <a:rPr lang="cs-CZ" dirty="0"/>
              <a:t>Zastupitelé – neformální zájem (62 %)</a:t>
            </a:r>
          </a:p>
          <a:p>
            <a:r>
              <a:rPr lang="cs-CZ" dirty="0"/>
              <a:t>Iniciativa občanů (43 %)</a:t>
            </a:r>
          </a:p>
          <a:p>
            <a:r>
              <a:rPr lang="cs-CZ" dirty="0"/>
              <a:t>Tradice s participací (32 %)</a:t>
            </a:r>
          </a:p>
          <a:p>
            <a:r>
              <a:rPr lang="cs-CZ" dirty="0"/>
              <a:t>Požadavek zastupitelů (13 %)</a:t>
            </a:r>
          </a:p>
          <a:p>
            <a:r>
              <a:rPr lang="cs-CZ" dirty="0"/>
              <a:t>Tlak zájmových skupin (13 %)</a:t>
            </a:r>
          </a:p>
          <a:p>
            <a:r>
              <a:rPr lang="cs-CZ" dirty="0"/>
              <a:t>Jiné (17 %)</a:t>
            </a:r>
          </a:p>
        </p:txBody>
      </p:sp>
    </p:spTree>
    <p:extLst>
      <p:ext uri="{BB962C8B-B14F-4D97-AF65-F5344CB8AC3E}">
        <p14:creationId xmlns:p14="http://schemas.microsoft.com/office/powerpoint/2010/main" val="31683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II.</a:t>
            </a:r>
          </a:p>
        </p:txBody>
      </p:sp>
      <p:sp>
        <p:nvSpPr>
          <p:cNvPr id="258065" name="Rectangle 17"/>
          <p:cNvSpPr>
            <a:spLocks noGrp="1" noChangeArrowheads="1"/>
          </p:cNvSpPr>
          <p:nvPr>
            <p:ph type="body" idx="1"/>
          </p:nvPr>
        </p:nvSpPr>
        <p:spPr/>
        <p:txBody>
          <a:bodyPr/>
          <a:lstStyle/>
          <a:p>
            <a:pPr>
              <a:buNone/>
            </a:pPr>
            <a:r>
              <a:rPr lang="cs-CZ" sz="2000" dirty="0"/>
              <a:t>S výsledky výzkumu, který provedla </a:t>
            </a:r>
            <a:r>
              <a:rPr lang="cs-CZ" sz="2000" dirty="0" err="1"/>
              <a:t>Maureen</a:t>
            </a:r>
            <a:r>
              <a:rPr lang="cs-CZ" sz="2000" dirty="0"/>
              <a:t> </a:t>
            </a:r>
            <a:r>
              <a:rPr lang="cs-CZ" sz="2000" dirty="0" err="1"/>
              <a:t>Berner</a:t>
            </a:r>
            <a:r>
              <a:rPr lang="cs-CZ" sz="2000" dirty="0"/>
              <a:t> ve městech a okresech Severní Karoliny je možné zvažovat paralely pro současnou situaci ve městech a obcích v ČR.</a:t>
            </a:r>
          </a:p>
          <a:p>
            <a:pPr marL="0" indent="0">
              <a:buNone/>
            </a:pPr>
            <a:r>
              <a:rPr lang="cs-CZ" sz="2000" dirty="0"/>
              <a:t>M. </a:t>
            </a:r>
            <a:r>
              <a:rPr lang="cs-CZ" sz="2000" dirty="0" err="1"/>
              <a:t>Berner</a:t>
            </a:r>
            <a:r>
              <a:rPr lang="cs-CZ" sz="2000" dirty="0"/>
              <a:t> se zabývala tím:</a:t>
            </a:r>
          </a:p>
          <a:p>
            <a:r>
              <a:rPr lang="cs-CZ" sz="2000" dirty="0"/>
              <a:t> Jestli si manažeři myslí, že je nutné zahrnovat občany do rozpočtování?</a:t>
            </a:r>
          </a:p>
          <a:p>
            <a:r>
              <a:rPr lang="cs-CZ" sz="2000" dirty="0"/>
              <a:t> Jaké jsou nejběžnější metody, které místní vlády používají, aby zahrnuly občany do rozhodování</a:t>
            </a:r>
          </a:p>
          <a:p>
            <a:r>
              <a:rPr lang="cs-CZ" sz="2000" dirty="0"/>
              <a:t> Jestli si manažeři myslí, že jsou tyto metody efektivní a proč?</a:t>
            </a:r>
          </a:p>
          <a:p>
            <a:r>
              <a:rPr lang="cs-CZ" sz="2000" dirty="0"/>
              <a:t> Jsou zde nějaké praktiky, postupy, které by manažeři chtěli doporučit jiným? Kdy je využili, nebo naopak kdy se jim vyhnuli?</a:t>
            </a:r>
          </a:p>
          <a:p>
            <a:endParaRPr lang="cs-CZ" sz="2000" dirty="0"/>
          </a:p>
        </p:txBody>
      </p:sp>
    </p:spTree>
    <p:extLst>
      <p:ext uri="{BB962C8B-B14F-4D97-AF65-F5344CB8AC3E}">
        <p14:creationId xmlns:p14="http://schemas.microsoft.com/office/powerpoint/2010/main" val="3730659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III.</a:t>
            </a:r>
          </a:p>
        </p:txBody>
      </p:sp>
      <p:sp>
        <p:nvSpPr>
          <p:cNvPr id="258065" name="Rectangle 17"/>
          <p:cNvSpPr>
            <a:spLocks noGrp="1" noChangeArrowheads="1"/>
          </p:cNvSpPr>
          <p:nvPr>
            <p:ph type="body" idx="1"/>
          </p:nvPr>
        </p:nvSpPr>
        <p:spPr/>
        <p:txBody>
          <a:bodyPr/>
          <a:lstStyle/>
          <a:p>
            <a:r>
              <a:rPr lang="cs-CZ" sz="2400" dirty="0"/>
              <a:t>Kdo iniciuje zapojení občanů do rozpočtu? Z odpovědí vyplývá, že je zde významný vliv zastupitelů a jejich rozhodnutí, aby se občané do přípravy rozpočtu zapojili (vedle iniciativy ze strany úředníků).</a:t>
            </a:r>
          </a:p>
          <a:p>
            <a:r>
              <a:rPr lang="cs-CZ" sz="2400" dirty="0"/>
              <a:t>Důvod proč se nesnaží občany do rozpočtování zapojit spatřují respondenti (úředníci města) zejména v nedostatku zájmu zastupitelů a v malém zájmu ze strany veřejnosti v minulosti. U malých měst jsou pak důležitým faktorem náročnost procesu zapojení veřejnosti - nedostatek času, lidských zdrojů či financí.</a:t>
            </a:r>
          </a:p>
        </p:txBody>
      </p:sp>
    </p:spTree>
    <p:extLst>
      <p:ext uri="{BB962C8B-B14F-4D97-AF65-F5344CB8AC3E}">
        <p14:creationId xmlns:p14="http://schemas.microsoft.com/office/powerpoint/2010/main" val="221708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IV.</a:t>
            </a:r>
          </a:p>
        </p:txBody>
      </p:sp>
      <p:sp>
        <p:nvSpPr>
          <p:cNvPr id="258065" name="Rectangle 17"/>
          <p:cNvSpPr>
            <a:spLocks noGrp="1" noChangeArrowheads="1"/>
          </p:cNvSpPr>
          <p:nvPr>
            <p:ph type="body" idx="1"/>
          </p:nvPr>
        </p:nvSpPr>
        <p:spPr/>
        <p:txBody>
          <a:bodyPr/>
          <a:lstStyle/>
          <a:p>
            <a:r>
              <a:rPr lang="cs-CZ" sz="1800" dirty="0"/>
              <a:t>Pro zapojení veřejnosti města používají např. následující metody:</a:t>
            </a:r>
          </a:p>
          <a:p>
            <a:r>
              <a:rPr lang="cs-CZ" sz="1800" dirty="0"/>
              <a:t>Veřejné projednávání rozpočtu</a:t>
            </a:r>
          </a:p>
          <a:p>
            <a:r>
              <a:rPr lang="cs-CZ" sz="1800" dirty="0"/>
              <a:t>Možnost promluvit na pravidelných setkáních</a:t>
            </a:r>
          </a:p>
          <a:p>
            <a:r>
              <a:rPr lang="cs-CZ" sz="1800" dirty="0"/>
              <a:t>Otevřená setkání, která město k rozpočtu pořádá (workshopy k rozpočtu)</a:t>
            </a:r>
          </a:p>
          <a:p>
            <a:r>
              <a:rPr lang="cs-CZ" sz="1800" dirty="0"/>
              <a:t>Veřejná slyšení</a:t>
            </a:r>
          </a:p>
          <a:p>
            <a:r>
              <a:rPr lang="cs-CZ" sz="1800" dirty="0"/>
              <a:t>Poradní komise složené z občanů</a:t>
            </a:r>
          </a:p>
          <a:p>
            <a:r>
              <a:rPr lang="cs-CZ" sz="1800" dirty="0"/>
              <a:t>Návštěvy zaměstnanců města u místních sdružení občanů</a:t>
            </a:r>
          </a:p>
          <a:p>
            <a:r>
              <a:rPr lang="cs-CZ" sz="1800" dirty="0"/>
              <a:t>Neformální setkávání zástupců města s občany – „setkání v kavárnách“</a:t>
            </a:r>
          </a:p>
          <a:p>
            <a:r>
              <a:rPr lang="cs-CZ" sz="1800" dirty="0"/>
              <a:t>Internetové prezentace, informace zasílané emailem</a:t>
            </a:r>
          </a:p>
          <a:p>
            <a:r>
              <a:rPr lang="cs-CZ" sz="1800" dirty="0"/>
              <a:t>Poštovní odpovědní obálky, telefonní dotazování ve vybraných domácnostech…</a:t>
            </a:r>
          </a:p>
          <a:p>
            <a:endParaRPr lang="cs-CZ" altLang="cs-CZ" sz="1800" dirty="0"/>
          </a:p>
        </p:txBody>
      </p:sp>
    </p:spTree>
    <p:extLst>
      <p:ext uri="{BB962C8B-B14F-4D97-AF65-F5344CB8AC3E}">
        <p14:creationId xmlns:p14="http://schemas.microsoft.com/office/powerpoint/2010/main" val="3332075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a:t>
            </a:r>
          </a:p>
        </p:txBody>
      </p:sp>
      <p:sp>
        <p:nvSpPr>
          <p:cNvPr id="258065" name="Rectangle 17"/>
          <p:cNvSpPr>
            <a:spLocks noGrp="1" noChangeArrowheads="1"/>
          </p:cNvSpPr>
          <p:nvPr>
            <p:ph type="body" idx="1"/>
          </p:nvPr>
        </p:nvSpPr>
        <p:spPr/>
        <p:txBody>
          <a:bodyPr/>
          <a:lstStyle/>
          <a:p>
            <a:pPr>
              <a:buNone/>
            </a:pPr>
            <a:r>
              <a:rPr lang="cs-CZ" sz="2400" dirty="0"/>
              <a:t>Proč se nesnaží zapojit občany do rozhodování o rozpočtu?</a:t>
            </a:r>
          </a:p>
          <a:p>
            <a:r>
              <a:rPr lang="cs-CZ" sz="2400" dirty="0"/>
              <a:t>Nedostatek zájmu ze strany zastupitelstva (57 %)</a:t>
            </a:r>
          </a:p>
          <a:p>
            <a:r>
              <a:rPr lang="cs-CZ" sz="2400" dirty="0"/>
              <a:t>Malý zájem veřejnosti v minulosti (50 %)</a:t>
            </a:r>
          </a:p>
          <a:p>
            <a:r>
              <a:rPr lang="cs-CZ" sz="2400" dirty="0"/>
              <a:t>Lidé se nechtějí zapojit (28 %)</a:t>
            </a:r>
          </a:p>
          <a:p>
            <a:r>
              <a:rPr lang="cs-CZ" sz="2400" dirty="0"/>
              <a:t>Nedostatek času (20 %)</a:t>
            </a:r>
          </a:p>
          <a:p>
            <a:r>
              <a:rPr lang="cs-CZ" sz="2400" dirty="0"/>
              <a:t>Nedostatek lidských zdrojů (19 %)</a:t>
            </a:r>
          </a:p>
          <a:p>
            <a:r>
              <a:rPr lang="cs-CZ" sz="2400" dirty="0"/>
              <a:t>Nedostatek finančních zdrojů (8 %)</a:t>
            </a:r>
          </a:p>
          <a:p>
            <a:r>
              <a:rPr lang="cs-CZ" sz="2400" dirty="0"/>
              <a:t>Příliš komplikovaný proces (7 %)</a:t>
            </a:r>
          </a:p>
          <a:p>
            <a:r>
              <a:rPr lang="cs-CZ" sz="2400" dirty="0"/>
              <a:t>Nedostatek zájmu úředníků (7 %)</a:t>
            </a:r>
          </a:p>
        </p:txBody>
      </p:sp>
    </p:spTree>
    <p:extLst>
      <p:ext uri="{BB962C8B-B14F-4D97-AF65-F5344CB8AC3E}">
        <p14:creationId xmlns:p14="http://schemas.microsoft.com/office/powerpoint/2010/main" val="3829041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a:t>
            </a:r>
          </a:p>
        </p:txBody>
      </p:sp>
      <p:sp>
        <p:nvSpPr>
          <p:cNvPr id="258065" name="Rectangle 17"/>
          <p:cNvSpPr>
            <a:spLocks noGrp="1" noChangeArrowheads="1"/>
          </p:cNvSpPr>
          <p:nvPr>
            <p:ph type="body" idx="1"/>
          </p:nvPr>
        </p:nvSpPr>
        <p:spPr/>
        <p:txBody>
          <a:bodyPr/>
          <a:lstStyle/>
          <a:p>
            <a:r>
              <a:rPr lang="cs-CZ" dirty="0"/>
              <a:t>nejméně efektivní metoda: veřejné projednávání rozpočtu</a:t>
            </a:r>
          </a:p>
          <a:p>
            <a:r>
              <a:rPr lang="cs-CZ" dirty="0"/>
              <a:t>nejvíce efektivní metoda: veřejné projednávání rozpočtu</a:t>
            </a:r>
          </a:p>
          <a:p>
            <a:r>
              <a:rPr lang="cs-CZ" dirty="0"/>
              <a:t>na čem záleží: jaký je cíl, jakým způsobem, kdy</a:t>
            </a:r>
          </a:p>
        </p:txBody>
      </p:sp>
    </p:spTree>
    <p:extLst>
      <p:ext uri="{BB962C8B-B14F-4D97-AF65-F5344CB8AC3E}">
        <p14:creationId xmlns:p14="http://schemas.microsoft.com/office/powerpoint/2010/main" val="76272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Participativní rozpočtování II.</a:t>
            </a:r>
          </a:p>
        </p:txBody>
      </p:sp>
      <p:sp>
        <p:nvSpPr>
          <p:cNvPr id="258065" name="Rectangle 17"/>
          <p:cNvSpPr>
            <a:spLocks noGrp="1" noChangeArrowheads="1"/>
          </p:cNvSpPr>
          <p:nvPr>
            <p:ph type="body" idx="1"/>
          </p:nvPr>
        </p:nvSpPr>
        <p:spPr/>
        <p:txBody>
          <a:bodyPr/>
          <a:lstStyle/>
          <a:p>
            <a:r>
              <a:rPr lang="cs-CZ" altLang="cs-CZ" dirty="0"/>
              <a:t>rozhodování o využití části rozpočtu, respektive jeho výdajové či příjmové stránky (maximální zaznamenaný podíl byl 18 % výdajů rozpočtu – Brazílie)</a:t>
            </a:r>
          </a:p>
          <a:p>
            <a:r>
              <a:rPr lang="cs-CZ" dirty="0"/>
              <a:t>stanovení prioritních oblastí rozpočtu, tvorba konkrétních projektů, diskuze nad vytvořenými projekty, výběr podpořených projektů, monitoring</a:t>
            </a:r>
          </a:p>
          <a:p>
            <a:r>
              <a:rPr lang="cs-CZ" altLang="cs-CZ" dirty="0"/>
              <a:t>kontinuální proces</a:t>
            </a:r>
          </a:p>
        </p:txBody>
      </p:sp>
    </p:spTree>
    <p:extLst>
      <p:ext uri="{BB962C8B-B14F-4D97-AF65-F5344CB8AC3E}">
        <p14:creationId xmlns:p14="http://schemas.microsoft.com/office/powerpoint/2010/main" val="4261841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VII.</a:t>
            </a:r>
          </a:p>
        </p:txBody>
      </p:sp>
      <p:sp>
        <p:nvSpPr>
          <p:cNvPr id="258065" name="Rectangle 17"/>
          <p:cNvSpPr>
            <a:spLocks noGrp="1" noChangeArrowheads="1"/>
          </p:cNvSpPr>
          <p:nvPr>
            <p:ph type="body" idx="1"/>
          </p:nvPr>
        </p:nvSpPr>
        <p:spPr/>
        <p:txBody>
          <a:bodyPr/>
          <a:lstStyle/>
          <a:p>
            <a:r>
              <a:rPr lang="cs-CZ" sz="1800" dirty="0"/>
              <a:t>Z odpovědí respondentů vyplynulo, že jako nejméně efektivní formu komunikace vnímají veřejné projednávání rozpočtu. Stejně tak ale veřejné projednávání vnímají jako nejvíce efektivní formu zapojení občanů.</a:t>
            </a:r>
          </a:p>
          <a:p>
            <a:r>
              <a:rPr lang="cs-CZ" sz="1800" dirty="0"/>
              <a:t>Záleží na tom, v jaké fázi rozpočtového procesu se veřejná projednávání odehrají.</a:t>
            </a:r>
          </a:p>
          <a:p>
            <a:r>
              <a:rPr lang="cs-CZ" sz="1800" dirty="0"/>
              <a:t>Pokud se uskuteční až na konci rozpočtového procesu, kdy je projednáván finální rozpočet a obvykle pak následuje i jeho schválení, pak veřejné projednávání není efektivním nástrojem pro zapojení občanů. Odehrává se příliš pozdě, takže už není možné rozpočet opravdu změnit. Taková veřejná projednávání se pak mohou stát jen místem, kde místní organizace prosí o peníze.</a:t>
            </a:r>
          </a:p>
        </p:txBody>
      </p:sp>
    </p:spTree>
    <p:extLst>
      <p:ext uri="{BB962C8B-B14F-4D97-AF65-F5344CB8AC3E}">
        <p14:creationId xmlns:p14="http://schemas.microsoft.com/office/powerpoint/2010/main" val="3312762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VIII.</a:t>
            </a:r>
          </a:p>
        </p:txBody>
      </p:sp>
      <p:sp>
        <p:nvSpPr>
          <p:cNvPr id="258065" name="Rectangle 17"/>
          <p:cNvSpPr>
            <a:spLocks noGrp="1" noChangeArrowheads="1"/>
          </p:cNvSpPr>
          <p:nvPr>
            <p:ph type="body" idx="1"/>
          </p:nvPr>
        </p:nvSpPr>
        <p:spPr/>
        <p:txBody>
          <a:bodyPr/>
          <a:lstStyle/>
          <a:p>
            <a:r>
              <a:rPr lang="cs-CZ" sz="1600" dirty="0"/>
              <a:t>Naopak veřejná projednávání jsou vnímána jako efektivní nástroj k zapojení občanů, pokud se odehrávají hned na začátku rozpočtového procesu a jsou dobře propagována – každý se pak může zapojit a podílet se na hledání řešení místních problémů. Taková veřejná projednávání rozpočtu se zaměřují spíše na potřeby obyvatel a zájmových skupin. Respondenti také dobře hodnotili, pokud se veřejná projednání v průběhu rozpočtového procesu několikrát opakovala – nejednalo se o jediný kontakt s veřejností, ale spíš o vytvoření prostoru pro dialog.</a:t>
            </a:r>
          </a:p>
          <a:p>
            <a:r>
              <a:rPr lang="cs-CZ" sz="1600" dirty="0"/>
              <a:t>Veřejná projednávání nebyla hodnocena jako efektivní pokud cílem samosprávy je občany pouze o rozpočtu informovat. Pak je vhodnější využít jiné formy (např. internetové prezentace, inzeráty v místním tisku).</a:t>
            </a:r>
          </a:p>
          <a:p>
            <a:r>
              <a:rPr lang="cs-CZ" sz="1600" dirty="0"/>
              <a:t>Z odpovědí také vyplynulo, že nejde ani tak o metodu, která by byla účinná nejvíce, ale záleží na cíli použití konkrétní metody/nástroje. Proč? Čeho chce město docílit? A na konkrétním způsobu použití. Veřejná setkání jsou pak efektivní pokud je cílem města zapojit veřejnost do rozhodování o rozpočtu. Důležité je pak již zmíněné načasování – dělat věci včas (v úvodních fázích rozpočtového procesu).</a:t>
            </a:r>
          </a:p>
          <a:p>
            <a:pPr marL="0" indent="0">
              <a:buNone/>
            </a:pPr>
            <a:endParaRPr lang="cs-CZ" sz="1800" dirty="0"/>
          </a:p>
        </p:txBody>
      </p:sp>
    </p:spTree>
    <p:extLst>
      <p:ext uri="{BB962C8B-B14F-4D97-AF65-F5344CB8AC3E}">
        <p14:creationId xmlns:p14="http://schemas.microsoft.com/office/powerpoint/2010/main" val="2338793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Participativní rozpočet - Česko</a:t>
            </a:r>
          </a:p>
        </p:txBody>
      </p:sp>
      <p:sp>
        <p:nvSpPr>
          <p:cNvPr id="258065" name="Rectangle 17"/>
          <p:cNvSpPr>
            <a:spLocks noGrp="1" noChangeArrowheads="1"/>
          </p:cNvSpPr>
          <p:nvPr>
            <p:ph type="body" idx="1"/>
          </p:nvPr>
        </p:nvSpPr>
        <p:spPr/>
        <p:txBody>
          <a:bodyPr/>
          <a:lstStyle/>
          <a:p>
            <a:r>
              <a:rPr lang="cs-CZ" sz="2400" dirty="0"/>
              <a:t>Praha 7 – vyčleněna část rozpočtu k rozhodnutí občanů</a:t>
            </a:r>
          </a:p>
          <a:p>
            <a:r>
              <a:rPr lang="cs-CZ" sz="2400" dirty="0"/>
              <a:t>rok 2014: 1 mil. Kč (celkový výdaje Prahy 7 jsou cca 360 mil. Kč)</a:t>
            </a:r>
          </a:p>
          <a:p>
            <a:r>
              <a:rPr lang="cs-CZ" sz="2400" dirty="0"/>
              <a:t>návrhy, hlasování v listopadu 2014 (62 platných hlasů)</a:t>
            </a:r>
          </a:p>
          <a:p>
            <a:r>
              <a:rPr lang="cs-CZ" sz="2400" dirty="0"/>
              <a:t>jinak forma v Česku téměř neznámá, přestože účast veřejnosti na správě věcí veřejných je na poměrně vysoké výši</a:t>
            </a:r>
          </a:p>
          <a:p>
            <a:r>
              <a:rPr lang="cs-CZ" sz="2400" dirty="0"/>
              <a:t>kampaň za participativní rozpočet v Praze (směřovaná na komunální volby 2014), zmínky i v jiných městech</a:t>
            </a:r>
          </a:p>
        </p:txBody>
      </p:sp>
    </p:spTree>
    <p:extLst>
      <p:ext uri="{BB962C8B-B14F-4D97-AF65-F5344CB8AC3E}">
        <p14:creationId xmlns:p14="http://schemas.microsoft.com/office/powerpoint/2010/main" val="4160863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Participativní rozpočet – Praha 7</a:t>
            </a:r>
          </a:p>
        </p:txBody>
      </p:sp>
      <p:sp>
        <p:nvSpPr>
          <p:cNvPr id="258065" name="Rectangle 17"/>
          <p:cNvSpPr>
            <a:spLocks noGrp="1" noChangeArrowheads="1"/>
          </p:cNvSpPr>
          <p:nvPr>
            <p:ph type="body" idx="1"/>
          </p:nvPr>
        </p:nvSpPr>
        <p:spPr/>
        <p:txBody>
          <a:bodyPr/>
          <a:lstStyle/>
          <a:p>
            <a:r>
              <a:rPr lang="cs-CZ" sz="2400" dirty="0"/>
              <a:t>66 občanů, 62 platných hlasů</a:t>
            </a:r>
          </a:p>
          <a:p>
            <a:r>
              <a:rPr lang="cs-CZ" sz="2400" dirty="0"/>
              <a:t>únor: rozhodnutí zastupitelstva</a:t>
            </a:r>
          </a:p>
          <a:p>
            <a:r>
              <a:rPr lang="cs-CZ" sz="2400" dirty="0"/>
              <a:t>červen-září: posílání návrhů</a:t>
            </a:r>
          </a:p>
          <a:p>
            <a:r>
              <a:rPr lang="cs-CZ" sz="2400" dirty="0"/>
              <a:t>září: vybráno 7 projektů, o kterých se bude hlasovat</a:t>
            </a:r>
          </a:p>
          <a:p>
            <a:r>
              <a:rPr lang="cs-CZ" sz="2400" dirty="0"/>
              <a:t>listopad: hlasování</a:t>
            </a:r>
          </a:p>
          <a:p>
            <a:r>
              <a:rPr lang="cs-CZ" sz="2400" dirty="0"/>
              <a:t>poučení pro příště: nutno hledat efektivnější způsob pro zapojení občanů</a:t>
            </a:r>
          </a:p>
        </p:txBody>
      </p:sp>
    </p:spTree>
    <p:extLst>
      <p:ext uri="{BB962C8B-B14F-4D97-AF65-F5344CB8AC3E}">
        <p14:creationId xmlns:p14="http://schemas.microsoft.com/office/powerpoint/2010/main" val="3030751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Participativní rozpočet – Praha 7 - výsledky</a:t>
            </a:r>
          </a:p>
        </p:txBody>
      </p:sp>
      <p:sp>
        <p:nvSpPr>
          <p:cNvPr id="258065" name="Rectangle 17"/>
          <p:cNvSpPr>
            <a:spLocks noGrp="1" noChangeArrowheads="1"/>
          </p:cNvSpPr>
          <p:nvPr>
            <p:ph type="body" idx="1"/>
          </p:nvPr>
        </p:nvSpPr>
        <p:spPr/>
        <p:txBody>
          <a:bodyPr/>
          <a:lstStyle/>
          <a:p>
            <a:r>
              <a:rPr lang="cs-CZ" sz="2400" dirty="0"/>
              <a:t>1. Vybudování sportovního hřiště v dolních Holešovicích – 40 hlasů</a:t>
            </a:r>
          </a:p>
          <a:p>
            <a:r>
              <a:rPr lang="cs-CZ" sz="2400" dirty="0"/>
              <a:t>2. Revitalizace okolí mostu Barikádníků  – 10 hlasů</a:t>
            </a:r>
          </a:p>
          <a:p>
            <a:r>
              <a:rPr lang="cs-CZ" sz="2400" dirty="0"/>
              <a:t>3.-4. Obnova a doplnění odpadkových košů – 4 hlasy</a:t>
            </a:r>
          </a:p>
          <a:p>
            <a:r>
              <a:rPr lang="cs-CZ" sz="2400" dirty="0"/>
              <a:t>3.-4. Rekonstrukce chodníků v ulici Letohradská – 4 hlasy</a:t>
            </a:r>
          </a:p>
          <a:p>
            <a:r>
              <a:rPr lang="cs-CZ" sz="2400" dirty="0"/>
              <a:t>5. Vybudování nového hřiště pro seniory v horní části Letné – 3 hlasy</a:t>
            </a:r>
          </a:p>
          <a:p>
            <a:r>
              <a:rPr lang="cs-CZ" sz="2400" dirty="0"/>
              <a:t>6. Vybudování kavárny u metra Vltavská – 1 hlas</a:t>
            </a:r>
          </a:p>
          <a:p>
            <a:r>
              <a:rPr lang="cs-CZ" sz="2400" dirty="0"/>
              <a:t>7. Vybudování basketbalového koše pro děti – 0 hlasů</a:t>
            </a:r>
          </a:p>
        </p:txBody>
      </p:sp>
    </p:spTree>
    <p:extLst>
      <p:ext uri="{BB962C8B-B14F-4D97-AF65-F5344CB8AC3E}">
        <p14:creationId xmlns:p14="http://schemas.microsoft.com/office/powerpoint/2010/main" val="504518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Participativní rozpočet - Slovensko</a:t>
            </a:r>
          </a:p>
        </p:txBody>
      </p:sp>
      <p:sp>
        <p:nvSpPr>
          <p:cNvPr id="258065" name="Rectangle 17"/>
          <p:cNvSpPr>
            <a:spLocks noGrp="1" noChangeArrowheads="1"/>
          </p:cNvSpPr>
          <p:nvPr>
            <p:ph type="body" idx="1"/>
          </p:nvPr>
        </p:nvSpPr>
        <p:spPr/>
        <p:txBody>
          <a:bodyPr/>
          <a:lstStyle/>
          <a:p>
            <a:r>
              <a:rPr lang="cs-CZ" sz="2400" dirty="0"/>
              <a:t>Bratislava – Nové </a:t>
            </a:r>
            <a:r>
              <a:rPr lang="cs-CZ" sz="2400" dirty="0" err="1"/>
              <a:t>Mesto</a:t>
            </a:r>
            <a:r>
              <a:rPr lang="cs-CZ" sz="2400" dirty="0"/>
              <a:t> – vyčleněna část rozpočtu k rozhodnutí občanů</a:t>
            </a:r>
          </a:p>
          <a:p>
            <a:r>
              <a:rPr lang="cs-CZ" sz="2400" dirty="0"/>
              <a:t>rok 2014: 20 000 € (cca 540 tis. Kč)</a:t>
            </a:r>
          </a:p>
          <a:p>
            <a:r>
              <a:rPr lang="cs-CZ" sz="2400" dirty="0"/>
              <a:t>Banská Bystrica</a:t>
            </a:r>
          </a:p>
        </p:txBody>
      </p:sp>
    </p:spTree>
    <p:extLst>
      <p:ext uri="{BB962C8B-B14F-4D97-AF65-F5344CB8AC3E}">
        <p14:creationId xmlns:p14="http://schemas.microsoft.com/office/powerpoint/2010/main" val="1357283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Základní bariéry k zapojení občanů I.</a:t>
            </a:r>
          </a:p>
        </p:txBody>
      </p:sp>
      <p:sp>
        <p:nvSpPr>
          <p:cNvPr id="258065" name="Rectangle 17"/>
          <p:cNvSpPr>
            <a:spLocks noGrp="1" noChangeArrowheads="1"/>
          </p:cNvSpPr>
          <p:nvPr>
            <p:ph type="body" idx="1"/>
          </p:nvPr>
        </p:nvSpPr>
        <p:spPr/>
        <p:txBody>
          <a:bodyPr/>
          <a:lstStyle/>
          <a:p>
            <a:r>
              <a:rPr lang="cs-CZ" sz="2400" dirty="0"/>
              <a:t>rozpočet jako tlustý, nudný dokument</a:t>
            </a:r>
          </a:p>
          <a:p>
            <a:r>
              <a:rPr lang="cs-CZ" sz="2400" dirty="0"/>
              <a:t>rozpočet jako byrokratická zbytečnost</a:t>
            </a:r>
          </a:p>
          <a:p>
            <a:r>
              <a:rPr lang="cs-CZ" sz="2400" dirty="0"/>
              <a:t>rozpočet jen vnitřní proces organizace</a:t>
            </a:r>
          </a:p>
          <a:p>
            <a:r>
              <a:rPr lang="cs-CZ" sz="2400" dirty="0"/>
              <a:t>občané nevnímají svou účast při přípravě jako smysluplnou</a:t>
            </a:r>
          </a:p>
          <a:p>
            <a:r>
              <a:rPr lang="cs-CZ" sz="2400" dirty="0"/>
              <a:t>snaha minimalizovat vstupy od občanů do přípravy </a:t>
            </a:r>
          </a:p>
          <a:p>
            <a:r>
              <a:rPr lang="cs-CZ" sz="2400" dirty="0"/>
              <a:t>rozpočet strukturován podle vstupů</a:t>
            </a:r>
          </a:p>
          <a:p>
            <a:r>
              <a:rPr lang="cs-CZ" sz="2400" dirty="0"/>
              <a:t>rozpočet používán k řízení chodu úřadu, ne k informování</a:t>
            </a:r>
          </a:p>
          <a:p>
            <a:r>
              <a:rPr lang="cs-CZ" sz="2400" dirty="0"/>
              <a:t>nedůvěra občanů k vládě</a:t>
            </a:r>
          </a:p>
        </p:txBody>
      </p:sp>
    </p:spTree>
    <p:extLst>
      <p:ext uri="{BB962C8B-B14F-4D97-AF65-F5344CB8AC3E}">
        <p14:creationId xmlns:p14="http://schemas.microsoft.com/office/powerpoint/2010/main" val="203275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Základní bariéry k zapojení občanů II.</a:t>
            </a:r>
          </a:p>
        </p:txBody>
      </p:sp>
      <p:sp>
        <p:nvSpPr>
          <p:cNvPr id="258065" name="Rectangle 17"/>
          <p:cNvSpPr>
            <a:spLocks noGrp="1" noChangeArrowheads="1"/>
          </p:cNvSpPr>
          <p:nvPr>
            <p:ph type="body" idx="1"/>
          </p:nvPr>
        </p:nvSpPr>
        <p:spPr/>
        <p:txBody>
          <a:bodyPr/>
          <a:lstStyle/>
          <a:p>
            <a:r>
              <a:rPr lang="cs-CZ" sz="2400" dirty="0"/>
              <a:t>Pokud se veřejnost – občané a zájmové skupiny mají o rozpočet zajímat, měl by to být srozumitelný dokument. Těžko lez očekávat, že se budete zabývat něčím, čemu nerozumíte.</a:t>
            </a:r>
          </a:p>
          <a:p>
            <a:r>
              <a:rPr lang="cs-CZ" sz="2400" dirty="0"/>
              <a:t>Frank </a:t>
            </a:r>
            <a:r>
              <a:rPr lang="cs-CZ" sz="2400" dirty="0" err="1"/>
              <a:t>Benest</a:t>
            </a:r>
            <a:r>
              <a:rPr lang="cs-CZ" sz="2400" dirty="0"/>
              <a:t> formuloval ve své knize Marketing </a:t>
            </a:r>
            <a:r>
              <a:rPr lang="cs-CZ" sz="2400" dirty="0" err="1"/>
              <a:t>Your</a:t>
            </a:r>
            <a:r>
              <a:rPr lang="cs-CZ" sz="2400" dirty="0"/>
              <a:t> Budget následující bariéry srozumitelnosti rozpočtu. Výčet těchto barier může být dobrým odrazovým můstek pro to, jak připravit rozpočet jako srozumitelný dokument zajímavý pro čtenáře:</a:t>
            </a:r>
          </a:p>
        </p:txBody>
      </p:sp>
    </p:spTree>
    <p:extLst>
      <p:ext uri="{BB962C8B-B14F-4D97-AF65-F5344CB8AC3E}">
        <p14:creationId xmlns:p14="http://schemas.microsoft.com/office/powerpoint/2010/main" val="1886998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Základní bariéry k zapojení občanů III.</a:t>
            </a:r>
          </a:p>
        </p:txBody>
      </p:sp>
      <p:sp>
        <p:nvSpPr>
          <p:cNvPr id="258065" name="Rectangle 17"/>
          <p:cNvSpPr>
            <a:spLocks noGrp="1" noChangeArrowheads="1"/>
          </p:cNvSpPr>
          <p:nvPr>
            <p:ph type="body" idx="1"/>
          </p:nvPr>
        </p:nvSpPr>
        <p:spPr/>
        <p:txBody>
          <a:bodyPr/>
          <a:lstStyle/>
          <a:p>
            <a:r>
              <a:rPr lang="cs-CZ" sz="1800" dirty="0"/>
              <a:t>Rozpočet  jako tlustý, nudný dokument. Při zpracování rozpočtu je často používán účetní jazyk, který může být obtížně srozumitelný a příliš „suchý“. Čísla jsou obvykle ohromná (nepředstavitelná) a obtížně uchopitelná. Často požadovaná úroveň služeb vychází z nějakého historického kontextu, který již není dál vysvětlován, zdůvodňován.</a:t>
            </a:r>
          </a:p>
          <a:p>
            <a:r>
              <a:rPr lang="cs-CZ" sz="1800" dirty="0"/>
              <a:t>Rozpočet jako byrokratická zbytečnost – Občan se na rozpočet často dívají jako na byrokratickou zbytečnost. Není vnímán jako něco, co je spojené s jejich vlastními zájmy, potřebami, snahami.</a:t>
            </a:r>
          </a:p>
          <a:p>
            <a:r>
              <a:rPr lang="cs-CZ" sz="1800" dirty="0"/>
              <a:t>Rozpočet  jen vnitřní proces organizace – místní úředníci se na rozpočet a jeho přípravu někdy dívají jako na vnitřní proces organizace.</a:t>
            </a:r>
          </a:p>
          <a:p>
            <a:r>
              <a:rPr lang="cs-CZ" sz="1800" dirty="0"/>
              <a:t>Občané nevnímají svou účast při přípravě jako smysluplnou – nevidí, že by při přípravě rozpočtu mohli hrát smysluplnou roli.</a:t>
            </a:r>
          </a:p>
        </p:txBody>
      </p:sp>
    </p:spTree>
    <p:extLst>
      <p:ext uri="{BB962C8B-B14F-4D97-AF65-F5344CB8AC3E}">
        <p14:creationId xmlns:p14="http://schemas.microsoft.com/office/powerpoint/2010/main" val="1421910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Základní bariéry k zapojení občanů IV.</a:t>
            </a:r>
          </a:p>
        </p:txBody>
      </p:sp>
      <p:sp>
        <p:nvSpPr>
          <p:cNvPr id="258065" name="Rectangle 17"/>
          <p:cNvSpPr>
            <a:spLocks noGrp="1" noChangeArrowheads="1"/>
          </p:cNvSpPr>
          <p:nvPr>
            <p:ph type="body" idx="1"/>
          </p:nvPr>
        </p:nvSpPr>
        <p:spPr/>
        <p:txBody>
          <a:bodyPr/>
          <a:lstStyle/>
          <a:p>
            <a:r>
              <a:rPr lang="cs-CZ" sz="1800" dirty="0"/>
              <a:t>Snaha minimalizovat vstupy od občanů do přípravy  - rozpočtový proces je tak náročný na čas a tak nákladný, že jak zastupitelé, tak úředníci se snaží co možná zmenšit úsilí, které je mu věnováno. Např. použitím počítačového zpracování rozpočtu – často položkového a minimalizováním vstupů od občanů.</a:t>
            </a:r>
          </a:p>
          <a:p>
            <a:r>
              <a:rPr lang="cs-CZ" sz="1800" dirty="0"/>
              <a:t>Rozpočet strukturován podle vstupů, podle oddělení a podle funkcí vynakládaných prostředků. Chybí v něm pak provázání na poslání, cíle, výsledky, které jsou důležité pro občany.</a:t>
            </a:r>
          </a:p>
          <a:p>
            <a:r>
              <a:rPr lang="cs-CZ" sz="1800" dirty="0"/>
              <a:t>Rozpočet používán k řízení chodu úřadu, ne k informování veřejnosti o jeho vývoji.</a:t>
            </a:r>
          </a:p>
          <a:p>
            <a:r>
              <a:rPr lang="cs-CZ" sz="1800" dirty="0"/>
              <a:t>Nedůvěra občanů k vládě – někdy občané nevnímají, že by je vláda chtěla zapojit smysluplný způsobem.</a:t>
            </a:r>
            <a:endParaRPr lang="cs-CZ" sz="2400" dirty="0"/>
          </a:p>
          <a:p>
            <a:endParaRPr lang="cs-CZ" sz="2400" dirty="0"/>
          </a:p>
          <a:p>
            <a:endParaRPr lang="cs-CZ" sz="2400" dirty="0"/>
          </a:p>
          <a:p>
            <a:endParaRPr lang="cs-CZ" sz="2400" dirty="0"/>
          </a:p>
          <a:p>
            <a:endParaRPr lang="cs-CZ" sz="2400" dirty="0"/>
          </a:p>
        </p:txBody>
      </p:sp>
    </p:spTree>
    <p:extLst>
      <p:ext uri="{BB962C8B-B14F-4D97-AF65-F5344CB8AC3E}">
        <p14:creationId xmlns:p14="http://schemas.microsoft.com/office/powerpoint/2010/main" val="195417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Proč participativní rozpočtování? I.</a:t>
            </a:r>
          </a:p>
        </p:txBody>
      </p:sp>
      <p:sp>
        <p:nvSpPr>
          <p:cNvPr id="258065" name="Rectangle 17"/>
          <p:cNvSpPr>
            <a:spLocks noGrp="1" noChangeArrowheads="1"/>
          </p:cNvSpPr>
          <p:nvPr>
            <p:ph type="body" idx="1"/>
          </p:nvPr>
        </p:nvSpPr>
        <p:spPr/>
        <p:txBody>
          <a:bodyPr/>
          <a:lstStyle/>
          <a:p>
            <a:r>
              <a:rPr lang="cs-CZ" dirty="0"/>
              <a:t>boj proti chudobě</a:t>
            </a:r>
          </a:p>
          <a:p>
            <a:r>
              <a:rPr lang="cs-CZ" dirty="0"/>
              <a:t>budování důvěry mezi veřejnosti a volenými zástupci</a:t>
            </a:r>
          </a:p>
          <a:p>
            <a:r>
              <a:rPr lang="cs-CZ" dirty="0"/>
              <a:t>vytvoření prostředí pro sociální dialog v rámci komunity</a:t>
            </a:r>
          </a:p>
          <a:p>
            <a:r>
              <a:rPr lang="cs-CZ" dirty="0"/>
              <a:t>sociální začlenění vyloučených skupin (např. v rámci obce, v níž existují významné sociální rozdíly či izolované minority apod.)</a:t>
            </a:r>
          </a:p>
        </p:txBody>
      </p:sp>
    </p:spTree>
    <p:extLst>
      <p:ext uri="{BB962C8B-B14F-4D97-AF65-F5344CB8AC3E}">
        <p14:creationId xmlns:p14="http://schemas.microsoft.com/office/powerpoint/2010/main" val="77778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Srozumitelný rozpočet 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dirty="0"/>
              <a:t>Průvodce rozpočtováním</a:t>
            </a:r>
          </a:p>
          <a:p>
            <a:r>
              <a:rPr lang="cs-CZ" dirty="0"/>
              <a:t>Úvodní slovo</a:t>
            </a:r>
          </a:p>
          <a:p>
            <a:r>
              <a:rPr lang="cs-CZ" dirty="0"/>
              <a:t>Vize, hodnoty a cíle komunity</a:t>
            </a:r>
          </a:p>
          <a:p>
            <a:r>
              <a:rPr lang="cs-CZ" dirty="0"/>
              <a:t>Struktura rozpočtu napříč organizační strukturou</a:t>
            </a:r>
          </a:p>
          <a:p>
            <a:r>
              <a:rPr lang="cs-CZ" dirty="0"/>
              <a:t>Doplnění rozpočtu o ukazatele výkonu</a:t>
            </a:r>
          </a:p>
          <a:p>
            <a:r>
              <a:rPr lang="cs-CZ" dirty="0"/>
              <a:t>Srovnávací či vysvětlující data, grafy, grafiky</a:t>
            </a:r>
          </a:p>
          <a:p>
            <a:endParaRPr lang="cs-CZ" sz="2400" dirty="0"/>
          </a:p>
        </p:txBody>
      </p:sp>
    </p:spTree>
    <p:extLst>
      <p:ext uri="{BB962C8B-B14F-4D97-AF65-F5344CB8AC3E}">
        <p14:creationId xmlns:p14="http://schemas.microsoft.com/office/powerpoint/2010/main" val="3292775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Srozumitelný rozpočet 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Jakými způsoby je možné reagovat na bariéry srozumitelnosti rozpočtu? Jak učinit rozpočet srozumitelnější pro občany?</a:t>
            </a:r>
          </a:p>
          <a:p>
            <a:r>
              <a:rPr lang="cs-CZ" sz="1800" dirty="0"/>
              <a:t>Některá města zpracovávají „průvodce rozpočtu“ – ten jednak může vysvětlit a informovat o rozpočtovém procesu v daném městě, struktuře rozpočtu – typech příjmů a výdajů a faktorech, které ovlivňují jejich vývoj, ale může také vysvětlovat přístup města k řešení jeho problémů  zdůvodňovat volby zastupitelstva a jejich promítnutí v rozpočtu města. Může vztáhnout rozpočtové informace k cílům a prioritám města.</a:t>
            </a:r>
          </a:p>
          <a:p>
            <a:r>
              <a:rPr lang="cs-CZ" sz="1800" dirty="0"/>
              <a:t>Místo „průvodce rozpočtem“ některá města využívají k informování občanů inzerátů v místním tisku – ty mohou popisovat před jakými výzvami rozpočtu teď město stojí nebo může obsahovat přehled služeb, které město poskytuje – popis služby, informace o jejím financování, jaké jsou trendy a skutečnosti, které ovlivňují poskytování těchto služeb.</a:t>
            </a:r>
          </a:p>
          <a:p>
            <a:endParaRPr lang="cs-CZ" sz="1800" dirty="0"/>
          </a:p>
        </p:txBody>
      </p:sp>
    </p:spTree>
    <p:extLst>
      <p:ext uri="{BB962C8B-B14F-4D97-AF65-F5344CB8AC3E}">
        <p14:creationId xmlns:p14="http://schemas.microsoft.com/office/powerpoint/2010/main" val="960389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Srozumitelný rozpočet III.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Samotný rozpočtový dokument může být přiblížen občanům např. následujícími způsoby:</a:t>
            </a:r>
          </a:p>
          <a:p>
            <a:r>
              <a:rPr lang="cs-CZ" sz="1800" dirty="0"/>
              <a:t>Rozpočet je otevřen „Úvodním slovem“ starosty (u amerických měst ho zpracovává vedoucí exekutivy, manažer města…)</a:t>
            </a:r>
          </a:p>
          <a:p>
            <a:r>
              <a:rPr lang="cs-CZ" sz="1800" dirty="0"/>
              <a:t>Toto úvodní slovo je pak zaměřeno na veřejnost – občany, podnikatele, různé zájmové skupiny.</a:t>
            </a:r>
          </a:p>
          <a:p>
            <a:r>
              <a:rPr lang="cs-CZ" sz="1800" dirty="0"/>
              <a:t>Udává celkové vyznění rozpočtu – tón, perspektivu hospodaření v daném roce. Úvodní slovo by mělo provázat návrh rozpočtu s hodnotami a zájmy občanů. Dát rozpočet do kontextu vnějších skutečností, které život ve městě a tedy i jeho hospodaření ovlivňují. Ovlivňují rozhodnutí o rozpočtu. Úvodní slovo může informovat o hlavních úspěších města v minulém roce (a jejich zobrazení v jeho hospodaření). Může tak uvést hlavní politická rozhodnutí, klíčové oblasti z pohledu občana – co ho zajímá – které služby budou např. kráceny a jejich zdůvodnění – k jakým „</a:t>
            </a:r>
            <a:r>
              <a:rPr lang="cs-CZ" sz="1800" dirty="0" err="1"/>
              <a:t>trade</a:t>
            </a:r>
            <a:r>
              <a:rPr lang="cs-CZ" sz="1800" dirty="0"/>
              <a:t> </a:t>
            </a:r>
            <a:r>
              <a:rPr lang="cs-CZ" sz="1800" dirty="0" err="1"/>
              <a:t>off</a:t>
            </a:r>
            <a:r>
              <a:rPr lang="cs-CZ" sz="1800" dirty="0"/>
              <a:t>“ v rozpočtu dochází. Úvodní slovo může obsahovat hlavní „vzkazy“ pro různé zájmové skupiny ve městě.</a:t>
            </a:r>
          </a:p>
        </p:txBody>
      </p:sp>
    </p:spTree>
    <p:extLst>
      <p:ext uri="{BB962C8B-B14F-4D97-AF65-F5344CB8AC3E}">
        <p14:creationId xmlns:p14="http://schemas.microsoft.com/office/powerpoint/2010/main" val="2423153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Srozumitelný rozpočet IV.</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Formát rozpočtu i jeho obsah pak může být uzpůsoben zobrazení vizí, hodnot a cílů komunity. Údaje rozpočtu by k těmto cílům měly být vztaženy. Aby občané viděli, co je důležité pro jejich vládu. Prezentace rozpočtu ve vztahu k vizím a hodnotám komunity samozřejmě vyžaduje tyto hodnoty poznat – samospráva k tomu může využívat např. pořádání workshopů či dotazování občanů na jejich hodnoty, cíle, ale i obavy či strachy či naděje…  </a:t>
            </a:r>
          </a:p>
          <a:p>
            <a:r>
              <a:rPr lang="cs-CZ" sz="1800" dirty="0"/>
              <a:t>Struktura rozpočtu nemusí vycházet z organizační struktury. Může vycházet z programů nebo z oblastí poskytovaných služeb, které korespondují s rozvojovými prioritami (např. bezpečnost ve městě, kultura a život v komunitě…), kdy dochází k propojení práce různých odborů. </a:t>
            </a:r>
          </a:p>
          <a:p>
            <a:r>
              <a:rPr lang="cs-CZ" sz="1800" dirty="0"/>
              <a:t>Doplnění rozpočtu o ukazatele výkonu. Ukazatele mohou vycházet buď z dat získaných úřadem při jeho činnosti, ale mohou vycházet i z průzkumů spokojenosti obyvatel.</a:t>
            </a:r>
          </a:p>
        </p:txBody>
      </p:sp>
    </p:spTree>
    <p:extLst>
      <p:ext uri="{BB962C8B-B14F-4D97-AF65-F5344CB8AC3E}">
        <p14:creationId xmlns:p14="http://schemas.microsoft.com/office/powerpoint/2010/main" val="132155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Srozumitelný rozpočet V.</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O jaké typy ukazatelů se pak může jednat:</a:t>
            </a:r>
          </a:p>
          <a:p>
            <a:r>
              <a:rPr lang="cs-CZ" sz="1800" dirty="0"/>
              <a:t>Ukazatele vstupů (počet městských strážníků, výše platů úředníka, počet míst v mateřských školkách).</a:t>
            </a:r>
          </a:p>
          <a:p>
            <a:r>
              <a:rPr lang="cs-CZ" sz="1800" dirty="0"/>
              <a:t>Ukazatele výstupu (output) – počet dokončených vyšetřování, počet půjčených knih, počet opravených km silnic)</a:t>
            </a:r>
          </a:p>
          <a:p>
            <a:r>
              <a:rPr lang="cs-CZ" sz="1800" dirty="0"/>
              <a:t>Ukazatele produktivity – objem služeb vyprodukovaných za den, měsíc, hodinu… objem služby vyprodukovaný zaměstnancem (počet vyřízených žádostí za měsíc jedním zaměstnancem daného oddělení)</a:t>
            </a:r>
          </a:p>
          <a:p>
            <a:r>
              <a:rPr lang="cs-CZ" sz="1800" dirty="0"/>
              <a:t>Ukazatele výsledku (</a:t>
            </a:r>
            <a:r>
              <a:rPr lang="cs-CZ" sz="1800" dirty="0" err="1"/>
              <a:t>outcome</a:t>
            </a:r>
            <a:r>
              <a:rPr lang="cs-CZ" sz="1800" dirty="0"/>
              <a:t>) – bezprostřední výsledky - čas odezvy na stížnost, rychlost dojezdu hasičů při požáru,…</a:t>
            </a:r>
          </a:p>
          <a:p>
            <a:r>
              <a:rPr lang="cs-CZ" sz="1800" dirty="0"/>
              <a:t>- Konečné výsledky - počet chycených pachatelů trestných činů předvedených před soud, spokojenost občanů s parky, s bezpečností ve městě…</a:t>
            </a:r>
          </a:p>
        </p:txBody>
      </p:sp>
    </p:spTree>
    <p:extLst>
      <p:ext uri="{BB962C8B-B14F-4D97-AF65-F5344CB8AC3E}">
        <p14:creationId xmlns:p14="http://schemas.microsoft.com/office/powerpoint/2010/main" val="2290315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Srozumitelný rozpočet VI.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Srozumitelnost rozpočtu může zvýšit i doplnění textu rozpočtu srozumitelnými grafy, obrázky, mapami… dávají dokumentu hodnotu, smysl pro občany, ilustrují uváděné skutečnosti.</a:t>
            </a:r>
          </a:p>
          <a:p>
            <a:r>
              <a:rPr lang="cs-CZ" sz="1800" dirty="0"/>
              <a:t>Při výběru grafu můžeme vycházet z toho, co občany opravdu zajímá (úroveň poplatků za poskytované služby, růst nákladů služeb poskytovaných městem, srovnání nákladů na služby s jinými obdobnými městy (</a:t>
            </a:r>
            <a:r>
              <a:rPr lang="cs-CZ" sz="1800" dirty="0" err="1"/>
              <a:t>benchmarkingové</a:t>
            </a:r>
            <a:r>
              <a:rPr lang="cs-CZ" sz="1800" dirty="0"/>
              <a:t> grafy)…). Zajímají občany problémy v určitých oblastech? – Znečištění ovzduší ve městě, nedostatek volných bytů, počet krádeží, počet míst v mateřských školkách… data v grafech by pak měla být vztažena k těmto tématům.  </a:t>
            </a:r>
          </a:p>
          <a:p>
            <a:endParaRPr lang="cs-CZ" sz="1800" dirty="0"/>
          </a:p>
        </p:txBody>
      </p:sp>
    </p:spTree>
    <p:extLst>
      <p:ext uri="{BB962C8B-B14F-4D97-AF65-F5344CB8AC3E}">
        <p14:creationId xmlns:p14="http://schemas.microsoft.com/office/powerpoint/2010/main" val="47690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Grafy v rozpočtu I.</a:t>
            </a:r>
          </a:p>
        </p:txBody>
      </p:sp>
      <p:sp>
        <p:nvSpPr>
          <p:cNvPr id="258065" name="Rectangle 17"/>
          <p:cNvSpPr>
            <a:spLocks noGrp="1" noChangeArrowheads="1"/>
          </p:cNvSpPr>
          <p:nvPr>
            <p:ph type="body" idx="1"/>
          </p:nvPr>
        </p:nvSpPr>
        <p:spPr/>
        <p:txBody>
          <a:bodyPr/>
          <a:lstStyle/>
          <a:p>
            <a:r>
              <a:rPr lang="cs-CZ" dirty="0"/>
              <a:t>Několik klíčových srovnání</a:t>
            </a:r>
          </a:p>
          <a:p>
            <a:r>
              <a:rPr lang="cs-CZ" dirty="0"/>
              <a:t>Jednoduchost</a:t>
            </a:r>
          </a:p>
          <a:p>
            <a:r>
              <a:rPr lang="cs-CZ" dirty="0"/>
              <a:t>Průvodní text</a:t>
            </a:r>
          </a:p>
          <a:p>
            <a:r>
              <a:rPr lang="cs-CZ" dirty="0"/>
              <a:t>Dostatečně velké</a:t>
            </a:r>
          </a:p>
          <a:p>
            <a:r>
              <a:rPr lang="cs-CZ" dirty="0"/>
              <a:t>Kreativní zobrazení</a:t>
            </a:r>
          </a:p>
          <a:p>
            <a:endParaRPr lang="cs-CZ" sz="2400" dirty="0"/>
          </a:p>
        </p:txBody>
      </p:sp>
    </p:spTree>
    <p:extLst>
      <p:ext uri="{BB962C8B-B14F-4D97-AF65-F5344CB8AC3E}">
        <p14:creationId xmlns:p14="http://schemas.microsoft.com/office/powerpoint/2010/main" val="2907908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Grafy v rozpočtu II.</a:t>
            </a:r>
          </a:p>
        </p:txBody>
      </p:sp>
      <p:sp>
        <p:nvSpPr>
          <p:cNvPr id="258065" name="Rectangle 17"/>
          <p:cNvSpPr>
            <a:spLocks noGrp="1" noChangeArrowheads="1"/>
          </p:cNvSpPr>
          <p:nvPr>
            <p:ph type="body" idx="1"/>
          </p:nvPr>
        </p:nvSpPr>
        <p:spPr/>
        <p:txBody>
          <a:bodyPr/>
          <a:lstStyle/>
          <a:p>
            <a:r>
              <a:rPr lang="cs-CZ" sz="1800" dirty="0"/>
              <a:t>Je dobré použít několik klíčových srovnání významných a smysluplných pro občany – např. složení průměrných výdajů domácností v daném místě – kolik připívají měsíčně do rozpočtu města? Jak jsou tyto prostředky vynakládány na různé oblasti?</a:t>
            </a:r>
          </a:p>
          <a:p>
            <a:r>
              <a:rPr lang="cs-CZ" sz="1800" dirty="0"/>
              <a:t>Grafy by měly být jednoduché, srozumitelné. Dostatečně velké, aby byly čitelné a dobře se v nich orientovalo.</a:t>
            </a:r>
          </a:p>
          <a:p>
            <a:r>
              <a:rPr lang="cs-CZ" sz="1800" dirty="0"/>
              <a:t>Grafy by měly být doplněny textovým vysvětlením – jasný a srozumitelný text o skutečnostech, které graf ilustruje.</a:t>
            </a:r>
          </a:p>
          <a:p>
            <a:r>
              <a:rPr lang="cs-CZ" sz="1800" dirty="0"/>
              <a:t>Je dobré používat různá kreativní zobrazení, která zaujmou toho, kdo graf čte (samozřejmě při zachované srozumitelnosti).</a:t>
            </a:r>
          </a:p>
          <a:p>
            <a:r>
              <a:rPr lang="cs-CZ" sz="1800" dirty="0"/>
              <a:t>Je vhodné používat grafy, které popisují trendy – vývoj daného jevu/skutečnosti v čase. Umožňuje to lépe pochopit jevy v souvislostech. </a:t>
            </a:r>
          </a:p>
          <a:p>
            <a:r>
              <a:rPr lang="cs-CZ" sz="1800" dirty="0"/>
              <a:t>(mohou zobrazit náklady služeb v aktuálních či ve stálých cenách, úroveň služeb, poptávku po službě, indikátory výsledku…)</a:t>
            </a:r>
          </a:p>
        </p:txBody>
      </p:sp>
    </p:spTree>
    <p:extLst>
      <p:ext uri="{BB962C8B-B14F-4D97-AF65-F5344CB8AC3E}">
        <p14:creationId xmlns:p14="http://schemas.microsoft.com/office/powerpoint/2010/main" val="113560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Ukázka 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1020"/>
            <a:ext cx="7554016" cy="472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80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Ukázka II.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65144"/>
            <a:ext cx="771925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24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Proč participativní rozpočtování? II.</a:t>
            </a:r>
          </a:p>
        </p:txBody>
      </p:sp>
      <p:sp>
        <p:nvSpPr>
          <p:cNvPr id="258065" name="Rectangle 17"/>
          <p:cNvSpPr>
            <a:spLocks noGrp="1" noChangeArrowheads="1"/>
          </p:cNvSpPr>
          <p:nvPr>
            <p:ph type="body" idx="1"/>
          </p:nvPr>
        </p:nvSpPr>
        <p:spPr/>
        <p:txBody>
          <a:bodyPr/>
          <a:lstStyle/>
          <a:p>
            <a:r>
              <a:rPr lang="cs-CZ" dirty="0"/>
              <a:t>modernizace administrativy (např. zlepšení fungování a dostupnosti sociálních služeb)</a:t>
            </a:r>
          </a:p>
          <a:p>
            <a:r>
              <a:rPr lang="cs-CZ" dirty="0"/>
              <a:t>podpora sociální identifikace s lokalitou (např. PR pro mladistvé)</a:t>
            </a:r>
          </a:p>
          <a:p>
            <a:r>
              <a:rPr lang="cs-CZ" dirty="0"/>
              <a:t>výchova k aktivnímu občanství</a:t>
            </a:r>
          </a:p>
          <a:p>
            <a:r>
              <a:rPr lang="cs-CZ" dirty="0"/>
              <a:t>diskuze nad výší daní s cílem zajistit vyšší výběr daní</a:t>
            </a:r>
          </a:p>
        </p:txBody>
      </p:sp>
    </p:spTree>
    <p:extLst>
      <p:ext uri="{BB962C8B-B14F-4D97-AF65-F5344CB8AC3E}">
        <p14:creationId xmlns:p14="http://schemas.microsoft.com/office/powerpoint/2010/main" val="3810390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Ukázka III.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61" y="1628800"/>
            <a:ext cx="7570371" cy="473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463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Shrnutí</a:t>
            </a:r>
          </a:p>
        </p:txBody>
      </p:sp>
      <p:sp>
        <p:nvSpPr>
          <p:cNvPr id="258065" name="Rectangle 17"/>
          <p:cNvSpPr>
            <a:spLocks noGrp="1" noChangeArrowheads="1"/>
          </p:cNvSpPr>
          <p:nvPr>
            <p:ph type="body" idx="1"/>
          </p:nvPr>
        </p:nvSpPr>
        <p:spPr/>
        <p:txBody>
          <a:bodyPr/>
          <a:lstStyle/>
          <a:p>
            <a:r>
              <a:rPr lang="cs-CZ" altLang="cs-CZ" dirty="0"/>
              <a:t>participativní rozpočet</a:t>
            </a:r>
          </a:p>
          <a:p>
            <a:r>
              <a:rPr lang="cs-CZ" altLang="cs-CZ" dirty="0"/>
              <a:t>výhody a možnosti participativního rozpočtování</a:t>
            </a:r>
          </a:p>
          <a:p>
            <a:r>
              <a:rPr lang="cs-CZ" altLang="cs-CZ" dirty="0"/>
              <a:t>srozumitelný rozpočet</a:t>
            </a:r>
          </a:p>
          <a:p>
            <a:endParaRPr lang="cs-CZ" altLang="cs-CZ" dirty="0"/>
          </a:p>
        </p:txBody>
      </p:sp>
    </p:spTree>
    <p:extLst>
      <p:ext uri="{BB962C8B-B14F-4D97-AF65-F5344CB8AC3E}">
        <p14:creationId xmlns:p14="http://schemas.microsoft.com/office/powerpoint/2010/main" val="36404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Zdroje</a:t>
            </a:r>
          </a:p>
        </p:txBody>
      </p:sp>
      <p:sp>
        <p:nvSpPr>
          <p:cNvPr id="258065" name="Rectangle 17"/>
          <p:cNvSpPr>
            <a:spLocks noGrp="1" noChangeArrowheads="1"/>
          </p:cNvSpPr>
          <p:nvPr>
            <p:ph type="body" idx="1"/>
          </p:nvPr>
        </p:nvSpPr>
        <p:spPr/>
        <p:txBody>
          <a:bodyPr/>
          <a:lstStyle/>
          <a:p>
            <a:r>
              <a:rPr lang="cs-CZ" altLang="cs-CZ" dirty="0"/>
              <a:t>www.participativnirozpocet.cz</a:t>
            </a:r>
          </a:p>
          <a:p>
            <a:r>
              <a:rPr lang="cs-CZ" altLang="cs-CZ" dirty="0" err="1"/>
              <a:t>Participatory</a:t>
            </a:r>
            <a:r>
              <a:rPr lang="cs-CZ" altLang="cs-CZ" dirty="0"/>
              <a:t> </a:t>
            </a:r>
            <a:r>
              <a:rPr lang="cs-CZ" altLang="cs-CZ" dirty="0" err="1"/>
              <a:t>budgeting</a:t>
            </a:r>
            <a:r>
              <a:rPr lang="cs-CZ" altLang="cs-CZ" dirty="0"/>
              <a:t> – </a:t>
            </a:r>
            <a:r>
              <a:rPr lang="cs-CZ" altLang="cs-CZ" dirty="0" err="1"/>
              <a:t>Anwar</a:t>
            </a:r>
            <a:r>
              <a:rPr lang="cs-CZ" altLang="cs-CZ" dirty="0"/>
              <a:t> </a:t>
            </a:r>
            <a:r>
              <a:rPr lang="cs-CZ" altLang="cs-CZ" dirty="0" err="1"/>
              <a:t>Shan</a:t>
            </a:r>
            <a:r>
              <a:rPr lang="cs-CZ" altLang="cs-CZ" dirty="0"/>
              <a:t>, </a:t>
            </a:r>
            <a:r>
              <a:rPr lang="cs-CZ" altLang="cs-CZ" dirty="0" err="1"/>
              <a:t>The</a:t>
            </a:r>
            <a:r>
              <a:rPr lang="cs-CZ" altLang="cs-CZ" dirty="0"/>
              <a:t> </a:t>
            </a:r>
            <a:r>
              <a:rPr lang="cs-CZ" altLang="cs-CZ" dirty="0" err="1"/>
              <a:t>World</a:t>
            </a:r>
            <a:r>
              <a:rPr lang="cs-CZ" altLang="cs-CZ" dirty="0"/>
              <a:t> Bank, 2007</a:t>
            </a:r>
          </a:p>
        </p:txBody>
      </p:sp>
    </p:spTree>
    <p:extLst>
      <p:ext uri="{BB962C8B-B14F-4D97-AF65-F5344CB8AC3E}">
        <p14:creationId xmlns:p14="http://schemas.microsoft.com/office/powerpoint/2010/main" val="2708233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Děkuji za pozornost!</a:t>
            </a:r>
          </a:p>
        </p:txBody>
      </p:sp>
      <p:sp>
        <p:nvSpPr>
          <p:cNvPr id="258065" name="Rectangle 17"/>
          <p:cNvSpPr>
            <a:spLocks noGrp="1" noChangeArrowheads="1"/>
          </p:cNvSpPr>
          <p:nvPr>
            <p:ph type="body" idx="1"/>
          </p:nvPr>
        </p:nvSpPr>
        <p:spPr/>
        <p:txBody>
          <a:bodyPr/>
          <a:lstStyle/>
          <a:p>
            <a:r>
              <a:rPr lang="cs-CZ" altLang="cs-CZ" dirty="0"/>
              <a:t>Ing. Jiří </a:t>
            </a:r>
            <a:r>
              <a:rPr lang="cs-CZ" altLang="cs-CZ" dirty="0" err="1"/>
              <a:t>Velinský</a:t>
            </a:r>
            <a:endParaRPr lang="cs-CZ" altLang="cs-CZ" dirty="0"/>
          </a:p>
          <a:p>
            <a:r>
              <a:rPr lang="cs-CZ" altLang="cs-CZ" dirty="0"/>
              <a:t>jiri.velinsky@econ.muni.cz</a:t>
            </a:r>
          </a:p>
        </p:txBody>
      </p:sp>
    </p:spTree>
    <p:extLst>
      <p:ext uri="{BB962C8B-B14F-4D97-AF65-F5344CB8AC3E}">
        <p14:creationId xmlns:p14="http://schemas.microsoft.com/office/powerpoint/2010/main" val="281330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Proč participativní rozpočtování? III.</a:t>
            </a:r>
          </a:p>
        </p:txBody>
      </p:sp>
      <p:sp>
        <p:nvSpPr>
          <p:cNvPr id="258065" name="Rectangle 17"/>
          <p:cNvSpPr>
            <a:spLocks noGrp="1" noChangeArrowheads="1"/>
          </p:cNvSpPr>
          <p:nvPr>
            <p:ph type="body" idx="1"/>
          </p:nvPr>
        </p:nvSpPr>
        <p:spPr/>
        <p:txBody>
          <a:bodyPr/>
          <a:lstStyle/>
          <a:p>
            <a:r>
              <a:rPr lang="cs-CZ" dirty="0"/>
              <a:t>omezení korupce</a:t>
            </a:r>
          </a:p>
          <a:p>
            <a:r>
              <a:rPr lang="cs-CZ" dirty="0"/>
              <a:t>efektivnější vynakládání prostředků</a:t>
            </a:r>
          </a:p>
          <a:p>
            <a:r>
              <a:rPr lang="cs-CZ" dirty="0"/>
              <a:t>zapojení občanů do správy věcí veřejných</a:t>
            </a:r>
          </a:p>
        </p:txBody>
      </p:sp>
    </p:spTree>
    <p:extLst>
      <p:ext uri="{BB962C8B-B14F-4D97-AF65-F5344CB8AC3E}">
        <p14:creationId xmlns:p14="http://schemas.microsoft.com/office/powerpoint/2010/main" val="368793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Vznik participativního rozpočtování I.</a:t>
            </a:r>
          </a:p>
        </p:txBody>
      </p:sp>
      <p:sp>
        <p:nvSpPr>
          <p:cNvPr id="258065" name="Rectangle 17"/>
          <p:cNvSpPr>
            <a:spLocks noGrp="1" noChangeArrowheads="1"/>
          </p:cNvSpPr>
          <p:nvPr>
            <p:ph type="body" idx="1"/>
          </p:nvPr>
        </p:nvSpPr>
        <p:spPr/>
        <p:txBody>
          <a:bodyPr/>
          <a:lstStyle/>
          <a:p>
            <a:r>
              <a:rPr lang="cs-CZ" altLang="cs-CZ" dirty="0"/>
              <a:t>konec 80. let 20. století</a:t>
            </a:r>
          </a:p>
          <a:p>
            <a:r>
              <a:rPr lang="cs-CZ" altLang="cs-CZ" dirty="0"/>
              <a:t>Brazílie, Porto </a:t>
            </a:r>
            <a:r>
              <a:rPr lang="cs-CZ" altLang="cs-CZ" dirty="0" err="1"/>
              <a:t>Alegre</a:t>
            </a:r>
            <a:endParaRPr lang="cs-CZ" altLang="cs-CZ" dirty="0"/>
          </a:p>
          <a:p>
            <a:r>
              <a:rPr lang="cs-CZ" altLang="cs-CZ" dirty="0"/>
              <a:t>dlouhé období vojenské diktatury</a:t>
            </a:r>
          </a:p>
          <a:p>
            <a:r>
              <a:rPr lang="cs-CZ" altLang="cs-CZ" dirty="0"/>
              <a:t>nízká důvěra v politiky</a:t>
            </a:r>
          </a:p>
          <a:p>
            <a:r>
              <a:rPr lang="cs-CZ" altLang="cs-CZ" dirty="0"/>
              <a:t>veřejné výdaje: korupce, klientelismus, plýtvání</a:t>
            </a:r>
          </a:p>
          <a:p>
            <a:r>
              <a:rPr lang="cs-CZ" altLang="cs-CZ" dirty="0"/>
              <a:t>Uruguay, Peru, Ekvádor, Evropa</a:t>
            </a:r>
          </a:p>
          <a:p>
            <a:r>
              <a:rPr lang="cs-CZ" altLang="cs-CZ" dirty="0"/>
              <a:t>2010: Latinská Amerika – cca polovina celosvětového výskytu </a:t>
            </a:r>
          </a:p>
        </p:txBody>
      </p:sp>
    </p:spTree>
    <p:extLst>
      <p:ext uri="{BB962C8B-B14F-4D97-AF65-F5344CB8AC3E}">
        <p14:creationId xmlns:p14="http://schemas.microsoft.com/office/powerpoint/2010/main" val="373142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2022</a:t>
            </a:r>
            <a:endParaRPr lang="cs-CZ" altLang="cs-CZ" dirty="0"/>
          </a:p>
        </p:txBody>
      </p:sp>
      <p:sp>
        <p:nvSpPr>
          <p:cNvPr id="258064" name="Rectangle 16"/>
          <p:cNvSpPr>
            <a:spLocks noGrp="1" noChangeArrowheads="1"/>
          </p:cNvSpPr>
          <p:nvPr>
            <p:ph type="title"/>
          </p:nvPr>
        </p:nvSpPr>
        <p:spPr/>
        <p:txBody>
          <a:bodyPr/>
          <a:lstStyle/>
          <a:p>
            <a:r>
              <a:rPr lang="cs-CZ" altLang="cs-CZ" dirty="0"/>
              <a:t>Porto </a:t>
            </a:r>
            <a:r>
              <a:rPr lang="cs-CZ" altLang="cs-CZ" dirty="0" err="1"/>
              <a:t>Alegre</a:t>
            </a: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44824"/>
            <a:ext cx="42862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565512"/>
      </p:ext>
    </p:extLst>
  </p:cSld>
  <p:clrMapOvr>
    <a:masterClrMapping/>
  </p:clrMapOvr>
</p:sld>
</file>

<file path=ppt/theme/theme1.xml><?xml version="1.0" encoding="utf-8"?>
<a:theme xmlns:a="http://schemas.openxmlformats.org/drawingml/2006/main" name="ESF_prezentace_okrova_sablona">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ESF_prezentace_okrova_sablona</Template>
  <TotalTime>1798</TotalTime>
  <Words>5657</Words>
  <Application>Microsoft Office PowerPoint</Application>
  <PresentationFormat>Předvádění na obrazovce (4:3)</PresentationFormat>
  <Paragraphs>422</Paragraphs>
  <Slides>63</Slides>
  <Notes>63</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63</vt:i4>
      </vt:variant>
    </vt:vector>
  </HeadingPairs>
  <TitlesOfParts>
    <vt:vector size="68" baseType="lpstr">
      <vt:lpstr>Arial</vt:lpstr>
      <vt:lpstr>Trebuchet MS</vt:lpstr>
      <vt:lpstr>Wingdings</vt:lpstr>
      <vt:lpstr>ESF_prezentace_okrova_sablona</vt:lpstr>
      <vt:lpstr>BÉŽOVÁ TITL</vt:lpstr>
      <vt:lpstr>Participativní rozpočtování</vt:lpstr>
      <vt:lpstr>Program</vt:lpstr>
      <vt:lpstr>Participativní rozpočtování I.</vt:lpstr>
      <vt:lpstr>Participativní rozpočtování II.</vt:lpstr>
      <vt:lpstr>Proč participativní rozpočtování? I.</vt:lpstr>
      <vt:lpstr>Proč participativní rozpočtování? II.</vt:lpstr>
      <vt:lpstr>Proč participativní rozpočtování? III.</vt:lpstr>
      <vt:lpstr>Vznik participativního rozpočtování I.</vt:lpstr>
      <vt:lpstr>Porto Alegre</vt:lpstr>
      <vt:lpstr>Vznik participativního rozpočtování II.</vt:lpstr>
      <vt:lpstr>Vznik participativního rozpočtování III.</vt:lpstr>
      <vt:lpstr>Vznik participativního rozpočtování IV.</vt:lpstr>
      <vt:lpstr>Cíle participativního rozpočtování</vt:lpstr>
      <vt:lpstr>Kolín nad Rýnem </vt:lpstr>
      <vt:lpstr>Kolín nad Rýnem - cíle participativního rozpočtování I. </vt:lpstr>
      <vt:lpstr>Kolín nad Rýnem - cíle participativního rozpočtování II. </vt:lpstr>
      <vt:lpstr>Kolín nad Rýnem - přínosy participativního rozpočtování I. </vt:lpstr>
      <vt:lpstr>Kolín nad Rýnem - přínosy participativního rozpočtování II. </vt:lpstr>
      <vt:lpstr>Kolín nad Rýnem - přínosy participativního rozpočtování III. </vt:lpstr>
      <vt:lpstr>Kolín nad Rýnem - přínosy participativního rozpočtování IV. </vt:lpstr>
      <vt:lpstr>Kolín nad Rýnem - přínosy participativního rozpočtování V. </vt:lpstr>
      <vt:lpstr>Sevilla </vt:lpstr>
      <vt:lpstr>Sevilla – participativní rozpočtování I.</vt:lpstr>
      <vt:lpstr>Sevilla – participativní rozpočtování II. </vt:lpstr>
      <vt:lpstr>Sevilla – participativní rozpočtování III. </vt:lpstr>
      <vt:lpstr>Faktory úspěšnosti participativního rozpočtování</vt:lpstr>
      <vt:lpstr>Omezení participativního rozpočtování I.</vt:lpstr>
      <vt:lpstr>Omezení participativního rozpočtování II.</vt:lpstr>
      <vt:lpstr>Omezení participativního rozpočtování III.</vt:lpstr>
      <vt:lpstr>Omezení participativního rozpočtování IV.</vt:lpstr>
      <vt:lpstr>Omezení participativního rozpočtování V.</vt:lpstr>
      <vt:lpstr>Jiné formy zapojení občanů do rozpočtování – cíle I.  </vt:lpstr>
      <vt:lpstr>Jiné formy zapojení občanů do rozpočtování – cíle II. </vt:lpstr>
      <vt:lpstr>Výsledky šetření v North Caroline I.</vt:lpstr>
      <vt:lpstr>Výsledky šetření v North Caroline II.</vt:lpstr>
      <vt:lpstr>Výsledky šetření v North Caroline III.</vt:lpstr>
      <vt:lpstr>Výsledky šetření v North Caroline IV.</vt:lpstr>
      <vt:lpstr>Výsledky šetření v North Caroline V.</vt:lpstr>
      <vt:lpstr>Výsledky šetření v North Caroline VI.</vt:lpstr>
      <vt:lpstr>Výsledky šetření v North Caroline VII.</vt:lpstr>
      <vt:lpstr>Výsledky šetření v North Caroline VIII.</vt:lpstr>
      <vt:lpstr>Participativní rozpočet - Česko</vt:lpstr>
      <vt:lpstr>Participativní rozpočet – Praha 7</vt:lpstr>
      <vt:lpstr>Participativní rozpočet – Praha 7 - výsledky</vt:lpstr>
      <vt:lpstr>Participativní rozpočet - Slovensko</vt:lpstr>
      <vt:lpstr>Základní bariéry k zapojení občanů I.</vt:lpstr>
      <vt:lpstr>Základní bariéry k zapojení občanů II.</vt:lpstr>
      <vt:lpstr>Základní bariéry k zapojení občanů III.</vt:lpstr>
      <vt:lpstr>Základní bariéry k zapojení občanů IV.</vt:lpstr>
      <vt:lpstr>Srozumitelný rozpočet I. </vt:lpstr>
      <vt:lpstr>Srozumitelný rozpočet II. </vt:lpstr>
      <vt:lpstr>Srozumitelný rozpočet III. </vt:lpstr>
      <vt:lpstr>Srozumitelný rozpočet IV. </vt:lpstr>
      <vt:lpstr>Srozumitelný rozpočet V. </vt:lpstr>
      <vt:lpstr>Srozumitelný rozpočet VI. </vt:lpstr>
      <vt:lpstr>Grafy v rozpočtu I.</vt:lpstr>
      <vt:lpstr>Grafy v rozpočtu II.</vt:lpstr>
      <vt:lpstr>Ukázka I.</vt:lpstr>
      <vt:lpstr>Ukázka II.</vt:lpstr>
      <vt:lpstr>Ukázka III.</vt:lpstr>
      <vt:lpstr>Shrnutí</vt:lpstr>
      <vt:lpstr>Zdroje</vt:lpstr>
      <vt:lpstr>Děkuji za pozornost!</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Velinsky</dc:creator>
  <cp:lastModifiedBy>Jiří Velinský</cp:lastModifiedBy>
  <cp:revision>110</cp:revision>
  <cp:lastPrinted>2015-04-10T13:06:28Z</cp:lastPrinted>
  <dcterms:created xsi:type="dcterms:W3CDTF">2013-11-06T13:20:55Z</dcterms:created>
  <dcterms:modified xsi:type="dcterms:W3CDTF">2022-02-21T12:16:00Z</dcterms:modified>
</cp:coreProperties>
</file>