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76" r:id="rId2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389247"/>
          </a:xfrm>
        </p:spPr>
        <p:txBody>
          <a:bodyPr/>
          <a:lstStyle/>
          <a:p>
            <a:pPr algn="ctr"/>
            <a:r>
              <a:rPr lang="cs-CZ" dirty="0"/>
              <a:t>Víceleté rozpočtování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89611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MPR FIUC 2022                                                         I</a:t>
            </a:r>
            <a:r>
              <a:rPr lang="cs-CZ" altLang="cs-CZ" dirty="0"/>
              <a:t>ng. Jiří Velinský, 28. 2. 2022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Úspěšné fungování víceletého rozpočtování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postupy zabezpečující informování o průběhu politik a procesů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zpracování víceletého rozpočtu je variantní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víceletý rozpočet je zpracováván jak pro kapitálovou, tak pro běžnou část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dokument je zpracován ve srozumitelné formě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9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Metody střednědobého prognózování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52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dirty="0"/>
          </a:p>
          <a:p>
            <a:r>
              <a:rPr lang="cs-CZ" altLang="cs-CZ" dirty="0"/>
              <a:t>expertní metoda</a:t>
            </a:r>
          </a:p>
          <a:p>
            <a:r>
              <a:rPr lang="cs-CZ" altLang="cs-CZ" dirty="0"/>
              <a:t>techniky časových řad</a:t>
            </a:r>
          </a:p>
          <a:p>
            <a:r>
              <a:rPr lang="cs-CZ" altLang="cs-CZ" dirty="0"/>
              <a:t>deterministické techniky </a:t>
            </a:r>
          </a:p>
          <a:p>
            <a:r>
              <a:rPr lang="cs-CZ" altLang="cs-CZ" dirty="0"/>
              <a:t>ekonometrické prognózování </a:t>
            </a:r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00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650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nástroj ÚSC sloužící pro střednědobé finanční plánování rozvoje jeho hospodářství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obsahuje souhrnné základní údaje o příjmech a výdajích, zejména o dlouhodobých závazcích a pohledávkách, o finančních zdrojích a potřebách dlouhodobě realizovaných záměrů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17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dlouhodobých závazků se uvádějí jejich dopady na hospodaření ÚSC po celou dobu trvání závazku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je definován zákonem 250/2000 Sb., o rozpočtových pravidlech územních rozpočtů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74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sestavuje se v menší míře podrobnosti než roční rozpočet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není pevně dána jeho struktura</a:t>
            </a:r>
            <a:endParaRPr lang="cs-CZ" altLang="cs-CZ" i="1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04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/>
              <a:t>limity výdajů obce na daný účel</a:t>
            </a:r>
          </a:p>
          <a:p>
            <a:pPr marL="72000" indent="0"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komentář k rozpočtu a shrnutí rozpočtových politik, které víceletý rozpočet obsahuje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analýza rozpočtových příjmů, zvážení možných postupů jejich zvyšování, hledání dalších zdrojů příjmů 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vymezení rozpočtového procesu a stanovení významných dat v jeho průběhu, popis procesů zabezpečujících realizaci víceletého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611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/>
              <a:t>vymezení finančních metod a postupů v následujících oblastech: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rozpočtování </a:t>
            </a:r>
            <a:r>
              <a:rPr lang="cs-CZ" altLang="cs-CZ" dirty="0">
                <a:sym typeface="Wingdings" pitchFamily="2" charset="2"/>
              </a:rPr>
              <a:t>kapitálových výdajů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rozpočtování výdajů jednotlivých projektů a způsob jejich financování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výdajů a jejich předvídání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zadluženosti obce ve vztahu ke kapitálovým výdajům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tvorba mimorozpočtových fondů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správa grantů, jejich řízení a plánování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výkaznictví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metodika analýzy příjmů a odhadu jejich výše</a:t>
            </a:r>
            <a:endParaRPr lang="cs-CZ" altLang="cs-CZ" dirty="0"/>
          </a:p>
          <a:p>
            <a:pPr marL="324000" lvl="1" indent="0">
              <a:buNone/>
            </a:pPr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632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>
                <a:sym typeface="Wingdings" pitchFamily="2" charset="2"/>
              </a:rPr>
              <a:t>propojení se strategickým plánem obce</a:t>
            </a:r>
          </a:p>
          <a:p>
            <a:r>
              <a:rPr lang="cs-CZ" altLang="cs-CZ" dirty="0"/>
              <a:t>popis investiční politiky obce</a:t>
            </a:r>
          </a:p>
          <a:p>
            <a:r>
              <a:rPr lang="cs-CZ" altLang="cs-CZ" dirty="0"/>
              <a:t>dlouhodobou politiku v oblasti řízení dluhu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617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Typy víceletých rozpočtů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2932" y="1347787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propojení rozpočtu a střednědobého výhledu rozpočtu – víceletý rozpočet má charakter finančního plánu, závazně je přijímán pouze roční rozpočet a rozpočtový výhled slouží jako předběžný plán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rolující víceletý rozpočet  - obsahuje detailní predikce P a V na dva či více následujících let. Přitom jsou však P a V následujícího roku vždy samostatně schvalovány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„tradiční“ zpravidla dvouletý rozpočet - celý dokument je přijímán najednou. Na konci ročního rozpočtového období může být rozpočet zpřesněn a změněn, aby reagoval na případné změny</a:t>
            </a:r>
          </a:p>
          <a:p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209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Provázanost střednědobého výhledu rozpočtu s dalšími nástroji řízení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Základním dokumentem při plánování rozvoje obce je strategický plán obce. Vytváří rámce pro tvorbu dalších dokumentů.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Střednědobý výhled rozpočtu by měl podávat informace o tom, zda jsou aktivity plánované ve strategickém plánu rozvoje obce realizovatelné, a za jakých podmínek. Vytváří finanční rámec pro jeho realizaci.</a:t>
            </a:r>
          </a:p>
          <a:p>
            <a:pPr marL="72000" indent="0">
              <a:lnSpc>
                <a:spcPct val="100000"/>
              </a:lnSpc>
              <a:buNone/>
            </a:pPr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99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 I.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rozcvička</a:t>
            </a:r>
          </a:p>
          <a:p>
            <a:r>
              <a:rPr lang="cs-CZ" altLang="cs-CZ" dirty="0"/>
              <a:t>víceleté rozpočtování</a:t>
            </a:r>
          </a:p>
          <a:p>
            <a:r>
              <a:rPr lang="cs-CZ" altLang="cs-CZ" dirty="0"/>
              <a:t>důvody pro víceleté rozpočtování</a:t>
            </a:r>
          </a:p>
          <a:p>
            <a:r>
              <a:rPr lang="cs-CZ" altLang="cs-CZ" dirty="0"/>
              <a:t>možné problémy</a:t>
            </a:r>
          </a:p>
          <a:p>
            <a:r>
              <a:rPr lang="cs-CZ" altLang="cs-CZ" dirty="0"/>
              <a:t>předpoklady úspěšného víceletého rozpočtování</a:t>
            </a:r>
          </a:p>
          <a:p>
            <a:r>
              <a:rPr lang="cs-CZ" altLang="cs-CZ" dirty="0"/>
              <a:t>metody střednědobého prognózování</a:t>
            </a:r>
          </a:p>
          <a:p>
            <a:r>
              <a:rPr lang="cs-CZ" altLang="cs-CZ" dirty="0"/>
              <a:t>střednědobý výhled rozpočtu na úrovni ÚSC</a:t>
            </a:r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Provázanost střednědobého výhledu rozpočtu s dalšími nástroji řízení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Je zde ale i opačná vazba. Projednávání strategického plánu za účasti veřejnosti dává jasný signál o prioritách obce a tedy o tom, kam mají směřovat rozpočtové zdroje.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Propojení obou těchto nástrojů umožňuje vytvořit racionální systém alokace zdrojů. Vzniká tak rámec v němž jsou hodnoceny jednotlivé politiky a programy obce.</a:t>
            </a:r>
          </a:p>
          <a:p>
            <a:pPr marL="72000" indent="0">
              <a:lnSpc>
                <a:spcPct val="100000"/>
              </a:lnSpc>
              <a:buNone/>
            </a:pPr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1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Výhody používání střednědobého výhledu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76000"/>
            <a:ext cx="11331868" cy="4704000"/>
          </a:xfrm>
        </p:spPr>
        <p:txBody>
          <a:bodyPr/>
          <a:lstStyle/>
          <a:p>
            <a:r>
              <a:rPr lang="cs-CZ" altLang="cs-CZ" dirty="0"/>
              <a:t>zlepšení strategického a dlouhodobého plánování obce</a:t>
            </a:r>
          </a:p>
          <a:p>
            <a:r>
              <a:rPr lang="cs-CZ" altLang="cs-CZ" dirty="0"/>
              <a:t>udržení fiskálního zdraví obce</a:t>
            </a:r>
          </a:p>
          <a:p>
            <a:r>
              <a:rPr lang="cs-CZ" altLang="cs-CZ" dirty="0"/>
              <a:t>vytvoření a podpora rozpočtových procesů, které se více orientují na vytváření a realizaci jednotlivých obecních politik</a:t>
            </a:r>
          </a:p>
          <a:p>
            <a:r>
              <a:rPr lang="cs-CZ" altLang="cs-CZ" dirty="0"/>
              <a:t>snížení spoléhání se na jednorázové rozpočtové příjmy a krátkodobé dotace při financování rozpočtových potřeb obce</a:t>
            </a:r>
          </a:p>
          <a:p>
            <a:r>
              <a:rPr lang="cs-CZ" altLang="cs-CZ" dirty="0"/>
              <a:t>snížení počtu hodin věnovaných práci na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07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Výhody používání střednědobého výhledu rozpočtu – dle názoru českých měst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50000"/>
            <a:ext cx="11331868" cy="4704000"/>
          </a:xfrm>
        </p:spPr>
        <p:txBody>
          <a:bodyPr/>
          <a:lstStyle/>
          <a:p>
            <a:r>
              <a:rPr lang="cs-CZ" altLang="cs-CZ" dirty="0"/>
              <a:t>přehled o finanční situaci obce, provázanost příjmů a výdajů obce</a:t>
            </a:r>
          </a:p>
          <a:p>
            <a:r>
              <a:rPr lang="cs-CZ" altLang="cs-CZ" dirty="0"/>
              <a:t>lepší plánování investic  - představa o možných zdrojích jejich financování</a:t>
            </a:r>
          </a:p>
          <a:p>
            <a:r>
              <a:rPr lang="cs-CZ" altLang="cs-CZ" dirty="0"/>
              <a:t>řízení dluhu obce – výše závazků a jejich splácení., představa o maximálním únosném zadlužení obce</a:t>
            </a:r>
          </a:p>
          <a:p>
            <a:r>
              <a:rPr lang="cs-CZ" altLang="cs-CZ" dirty="0"/>
              <a:t>snadnější příprava rozpočtu města, jeho kvalitnější příprava</a:t>
            </a:r>
          </a:p>
          <a:p>
            <a:r>
              <a:rPr lang="cs-CZ" altLang="cs-CZ" dirty="0"/>
              <a:t>zlepšení strategického a dlouhodobého plánování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91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50000"/>
            <a:ext cx="11331868" cy="4704000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965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3244" y="2180090"/>
            <a:ext cx="10753200" cy="451576"/>
          </a:xfrm>
        </p:spPr>
        <p:txBody>
          <a:bodyPr/>
          <a:lstStyle/>
          <a:p>
            <a:r>
              <a:rPr lang="cs-CZ" dirty="0"/>
              <a:t>Děkuji za pozornost. </a:t>
            </a:r>
            <a:br>
              <a:rPr lang="cs-CZ" dirty="0"/>
            </a:br>
            <a:br>
              <a:rPr lang="cs-CZ" altLang="cs-CZ" sz="2800" dirty="0"/>
            </a:br>
            <a:r>
              <a:rPr lang="cs-CZ" altLang="cs-CZ" sz="2800" dirty="0"/>
              <a:t>- </a:t>
            </a:r>
            <a:r>
              <a:rPr lang="cs-CZ" altLang="cs-CZ" sz="2800" dirty="0">
                <a:solidFill>
                  <a:schemeClr val="tx1"/>
                </a:solidFill>
              </a:rPr>
              <a:t>Ing. Jiří Velinský</a:t>
            </a:r>
            <a:br>
              <a:rPr lang="cs-CZ" altLang="cs-CZ" sz="2800" dirty="0"/>
            </a:br>
            <a:r>
              <a:rPr lang="cs-CZ" sz="2800" dirty="0"/>
              <a:t>-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jiri.velinsky@econ.muni.cz</a:t>
            </a:r>
            <a:br>
              <a:rPr lang="cs-CZ" alt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207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obsah střednědobého výhledu rozpočtu</a:t>
            </a:r>
          </a:p>
          <a:p>
            <a:r>
              <a:rPr lang="cs-CZ" altLang="cs-CZ" dirty="0"/>
              <a:t>typy víceletých rozpočtů</a:t>
            </a:r>
          </a:p>
          <a:p>
            <a:r>
              <a:rPr lang="cs-CZ" altLang="cs-CZ" dirty="0"/>
              <a:t>výhody používání střednědobých výhledů rozpočtu</a:t>
            </a:r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96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Víceleté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5311"/>
            <a:ext cx="10913201" cy="47737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V Česku má víceleté finanční řízení formu střednědobého výhledu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MMF či Světová banka hovoří o víceletých výdajových (fiskálních) rámcích, které jsou aplikovány zejména na národní úrovni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využívají se zejména při reformách řízení veřejných výdajů v tranzitivních a rozvojových zemích (Malawi, Mauritius, Ghana, Zair, Uganda)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 zemích OECD byl víceletý rozpočet uplatňován od 70. – 80. let 20. století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4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 pro víceleté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vyžaduje, aby vlády vyjádřili jasně cíle a priority svých politik 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signalizuje, zda jsou realizované politiky a jejich dopady v souladu s definovanou fiskální strategií vlády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přesouvá pozornost z roviny rozhodování o detailních výdajích do roviny změn celých politik 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vytváří fiskální meze v nichž se mohou roční výdaje rozpočtu pohybovat a tím podporuje fiskální disciplínu a alokaci zdrojů dle priorit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0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 pro víceleté rozpočtování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1" y="1524000"/>
            <a:ext cx="10753200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podporuje efektivnost v alokaci veřejných prostředků, nutí politiky vyjádřit priority a ochotu je financovat. Informuje ostatní subjekty, a tím zvyšuje předvídatelnost jednání vlády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zajišťuje kontinuitu v rozpočtovém procesu. Při rozhodování o ročním rozpočtu jsou diskuse vedeny v kontextu střednědobé fiskální strategie a priorit realizovaných politik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68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Možné problémy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přílišné spoléhání na odhady budoucích příjmů a výdajů při tvorbě ročního rozpočtu může vést k neflexibilitě a setrvačnosti v tvorbě fiskální 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912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Možné problémy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přílišné spoléhání na odhady budoucích příjmů a výdajů při tvorbě ročního rozpočtu může vést k neflexibilitě a setrvačnosti v tvorbě fiskální 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rozpočtu.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7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Úspěšné fungování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deklarovaná politická podpora procesu víceletého rozpočtování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procesy rozpočtové kontroly, rozpočtových procesů a metod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rozvojové priority a cíle 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víceleté projekty a zabezpečované služby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obec využívá nástrojů dlouhodobého strategického a finančního řízení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metodika tvorby odhadů budoucích příjmů a výdajů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1865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405</TotalTime>
  <Words>1289</Words>
  <Application>Microsoft Office PowerPoint</Application>
  <PresentationFormat>Širokoúhlá obrazovka</PresentationFormat>
  <Paragraphs>381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Víceleté rozpočtování</vt:lpstr>
      <vt:lpstr>Program I. 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pozornost.   - Ing. Jiří Velinský - jiri.velinsky@econ.muni.cz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129</cp:revision>
  <cp:lastPrinted>2020-02-17T14:33:47Z</cp:lastPrinted>
  <dcterms:created xsi:type="dcterms:W3CDTF">2019-03-25T15:01:08Z</dcterms:created>
  <dcterms:modified xsi:type="dcterms:W3CDTF">2022-02-28T13:36:45Z</dcterms:modified>
</cp:coreProperties>
</file>