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76" r:id="rId2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2022                                                         I</a:t>
            </a:r>
            <a:r>
              <a:rPr lang="cs-CZ" altLang="cs-CZ" dirty="0"/>
              <a:t>ng. Jiří Velinský, 28. 2. 2022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postupy zabezpečující informování o průběhu politik a procesů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zpracování víceletého rozpočtu je variantní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víceletý rozpočet je zpracováván jak pro kapitálovou, tak pro běžnou část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dokument je zpracován ve srozumitelné formě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9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Metody střednědobého prognózování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52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dirty="0"/>
          </a:p>
          <a:p>
            <a:r>
              <a:rPr lang="cs-CZ" altLang="cs-CZ" dirty="0"/>
              <a:t>expertní metoda</a:t>
            </a:r>
          </a:p>
          <a:p>
            <a:r>
              <a:rPr lang="cs-CZ" altLang="cs-CZ" dirty="0"/>
              <a:t>techniky časových řad</a:t>
            </a:r>
          </a:p>
          <a:p>
            <a:r>
              <a:rPr lang="cs-CZ" altLang="cs-CZ" dirty="0"/>
              <a:t>deterministické techniky </a:t>
            </a:r>
          </a:p>
          <a:p>
            <a:r>
              <a:rPr lang="cs-CZ" altLang="cs-CZ" dirty="0"/>
              <a:t>ekonometrické prognózování </a:t>
            </a:r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00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650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7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je definován zákonem 250/2000 Sb., o rozpočtových pravidlech územních rozpočtů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4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sestavuje se v menší míře podrobnosti než roční rozpočet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není pevně dána jeho struktura</a:t>
            </a:r>
            <a:endParaRPr lang="cs-CZ" altLang="cs-CZ" i="1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0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pPr marL="72000" indent="0"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komentář k rozpočtu a shrnutí rozpočtových politik, které víceletý rozpočet obsahuje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61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rozpočtování </a:t>
            </a:r>
            <a:r>
              <a:rPr lang="cs-CZ" altLang="cs-CZ" dirty="0">
                <a:sym typeface="Wingdings" pitchFamily="2" charset="2"/>
              </a:rPr>
              <a:t>kapitálových výdajů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rozpočtování výdajů jednotlivých projektů a způsob jejich financování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výdajů a jejich předvídání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zadluženosti obce ve vztahu ke kapitálovým výdajům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tvorba mimorozpočtových fondů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správa grantů, jejich řízení a plánování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výkaznictví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metodika analýzy příjmů a odhadu jejich výše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63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>
                <a:sym typeface="Wingdings" pitchFamily="2" charset="2"/>
              </a:rPr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617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Typy víceletých rozpočtů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2932" y="1347787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20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9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I.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1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76000"/>
            <a:ext cx="11331868" cy="4704000"/>
          </a:xfrm>
        </p:spPr>
        <p:txBody>
          <a:bodyPr/>
          <a:lstStyle/>
          <a:p>
            <a:r>
              <a:rPr lang="cs-CZ" altLang="cs-CZ" dirty="0"/>
              <a:t>zlepšení strategického a dlouhodobého plánování obce</a:t>
            </a:r>
          </a:p>
          <a:p>
            <a:r>
              <a:rPr lang="cs-CZ" altLang="cs-CZ" dirty="0"/>
              <a:t>udržení fiskálního zdraví obce</a:t>
            </a:r>
          </a:p>
          <a:p>
            <a:r>
              <a:rPr lang="cs-CZ" altLang="cs-CZ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dirty="0"/>
              <a:t>snížení počtu hodin věnovaných práci na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0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 – dle názoru českých měst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50000"/>
            <a:ext cx="11331868" cy="4704000"/>
          </a:xfrm>
        </p:spPr>
        <p:txBody>
          <a:bodyPr/>
          <a:lstStyle/>
          <a:p>
            <a:r>
              <a:rPr lang="cs-CZ" altLang="cs-CZ" dirty="0"/>
              <a:t>přehled o finanční situaci obce, provázanost příjmů a výdajů obce</a:t>
            </a:r>
          </a:p>
          <a:p>
            <a:r>
              <a:rPr lang="cs-CZ" altLang="cs-CZ" dirty="0"/>
              <a:t>lepší plánování investic  - představa o možných zdrojích jejich financování</a:t>
            </a:r>
          </a:p>
          <a:p>
            <a:r>
              <a:rPr lang="cs-CZ" altLang="cs-CZ" dirty="0"/>
              <a:t>řízení dluhu obce – výše závazků a jejich splácení., představa o maximálním únosném zadlužení obce</a:t>
            </a:r>
          </a:p>
          <a:p>
            <a:r>
              <a:rPr lang="cs-CZ" altLang="cs-CZ" dirty="0"/>
              <a:t>snadnější příprava rozpočtu města, jeho kvalitnější příprava</a:t>
            </a:r>
          </a:p>
          <a:p>
            <a:r>
              <a:rPr lang="cs-CZ" altLang="cs-CZ" dirty="0"/>
              <a:t>zlepšení strategického a dlouhodobého plánování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91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50000"/>
            <a:ext cx="11331868" cy="4704000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965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3244" y="2180090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  <a:br>
              <a:rPr lang="cs-CZ" dirty="0"/>
            </a:br>
            <a:br>
              <a:rPr lang="cs-CZ" altLang="cs-CZ" sz="2800" dirty="0"/>
            </a:br>
            <a:r>
              <a:rPr lang="cs-CZ" altLang="cs-CZ" sz="2800" dirty="0"/>
              <a:t>- </a:t>
            </a:r>
            <a:r>
              <a:rPr lang="cs-CZ" altLang="cs-CZ" sz="2800" dirty="0">
                <a:solidFill>
                  <a:schemeClr val="tx1"/>
                </a:solidFill>
              </a:rPr>
              <a:t>Ing. Jiří Velinský</a:t>
            </a:r>
            <a:br>
              <a:rPr lang="cs-CZ" altLang="cs-CZ" sz="2800" dirty="0"/>
            </a:br>
            <a:r>
              <a:rPr lang="cs-CZ" sz="2800" dirty="0"/>
              <a:t>-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jiri.velinsky@econ.muni.cz</a:t>
            </a:r>
            <a:br>
              <a:rPr lang="cs-CZ" alt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6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5311"/>
            <a:ext cx="10913201" cy="4773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 Česku má víceleté finanční řízení formu střednědobého výhledu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MMF či Světová banka hovoří o víceletých výdajových (fiskálních) rámcích, které jsou aplikovány zejména na národní úrovni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využívají se zejména při reformách řízení veřejných výdajů v tranzitivních a rozvojových zemích (Malawi, Mauritius, Ghana, Zair, Uganda)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 zemích OECD byl víceletý rozpočet uplatňován od 70. – 80. let 20. století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vyžaduje, aby vlády vyjádřili jasně cíle a priority svých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1" y="1524000"/>
            <a:ext cx="10753200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8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1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deklarovaná politická podpora procesu víceletého rozpočtování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procesy rozpočtové kontroly, rozpočtových procesů a metod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rozvojové priority a cíle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víceleté projekty a zabezpečované služby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obec využívá nástrojů dlouhodobého strategického a finančního řízení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metodika tvorby odhadů budoucích příjmů a výdajů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1865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405</TotalTime>
  <Words>1289</Words>
  <Application>Microsoft Office PowerPoint</Application>
  <PresentationFormat>Širokoúhlá obrazovka</PresentationFormat>
  <Paragraphs>381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Víceleté rozpočtování</vt:lpstr>
      <vt:lpstr>Program I. 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pozornost.   - Ing. Jiří Velinský - jiri.velinsky@econ.muni.cz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129</cp:revision>
  <cp:lastPrinted>2020-02-17T14:33:47Z</cp:lastPrinted>
  <dcterms:created xsi:type="dcterms:W3CDTF">2019-03-25T15:01:08Z</dcterms:created>
  <dcterms:modified xsi:type="dcterms:W3CDTF">2022-02-28T13:36:45Z</dcterms:modified>
</cp:coreProperties>
</file>