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8"/>
  </p:notesMasterIdLst>
  <p:handoutMasterIdLst>
    <p:handoutMasterId r:id="rId19"/>
  </p:handoutMasterIdLst>
  <p:sldIdLst>
    <p:sldId id="256" r:id="rId2"/>
    <p:sldId id="450" r:id="rId3"/>
    <p:sldId id="451" r:id="rId4"/>
    <p:sldId id="452" r:id="rId5"/>
    <p:sldId id="453" r:id="rId6"/>
    <p:sldId id="457" r:id="rId7"/>
    <p:sldId id="454" r:id="rId8"/>
    <p:sldId id="458" r:id="rId9"/>
    <p:sldId id="460" r:id="rId10"/>
    <p:sldId id="459" r:id="rId11"/>
    <p:sldId id="456" r:id="rId12"/>
    <p:sldId id="455" r:id="rId13"/>
    <p:sldId id="461" r:id="rId14"/>
    <p:sldId id="462" r:id="rId15"/>
    <p:sldId id="463" r:id="rId16"/>
    <p:sldId id="338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43" autoAdjust="0"/>
  </p:normalViewPr>
  <p:slideViewPr>
    <p:cSldViewPr>
      <p:cViewPr varScale="1">
        <p:scale>
          <a:sx n="83" d="100"/>
          <a:sy n="83" d="100"/>
        </p:scale>
        <p:origin x="90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79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1D0470-2247-4F53-98C5-9803C7B15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639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ADD3D11-DF44-470D-8357-72588D587839}" type="datetimeFigureOut">
              <a:rPr lang="cs-CZ"/>
              <a:pPr>
                <a:defRPr/>
              </a:pPr>
              <a:t>07.09.2019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498101E-A5BC-4E18-9366-C196BB16D4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922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I když se zahraniční výzkumy (Hirsch, 1985 nebo McDavid, 1885) v rámci nákladové efektivnosti kloní spíše k využívání soukromých společností, které dle nich zvyšují konkurenci, výzkumy v ČR tento předpoklad nepotvrzují (Soukopová a Struk, 2011 nebo Soukopová a Malý, 2013).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98101E-A5BC-4E18-9366-C196BB16D47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36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mtClean="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484 h 1000"/>
                <a:gd name="T2" fmla="*/ 0 w 1000"/>
                <a:gd name="T3" fmla="*/ 484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0 w 1000"/>
                <a:gd name="T3" fmla="*/ 0 h 1000"/>
                <a:gd name="T4" fmla="*/ 0 w 1000"/>
                <a:gd name="T5" fmla="*/ 310 h 1000"/>
                <a:gd name="T6" fmla="*/ 0 w 1000"/>
                <a:gd name="T7" fmla="*/ 31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16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16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98892-1231-4D67-A892-620449A9EE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8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F999A-2F54-4D36-A32D-7482ACAE80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56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1AA9C-361E-490E-858E-49D99BDB02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79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2EB26-B5C5-4B6A-8A17-22E47FD1E0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4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0B149-C57B-443B-A2B3-6EE65A0214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34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03C30-7BB2-486A-9712-22B18D7E23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22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A6F84-D29E-4F61-A07D-CDB86FD73D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07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CA4F8-3EF2-4EA2-823B-6102816179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03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CE78E-A7C5-45FC-9074-925B9A1C4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26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51E21-524C-4907-BEEB-1F70B947C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77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D81D0-69FB-4A64-9B62-E21AF1A49B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93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E9640E3-E103-4869-A451-D6C822035A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00213"/>
            <a:ext cx="7200900" cy="1071562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Dobré praxe obcí v oblasti odpadového hospodářství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652963"/>
            <a:ext cx="5761037" cy="792162"/>
          </a:xfrm>
        </p:spPr>
        <p:txBody>
          <a:bodyPr/>
          <a:lstStyle/>
          <a:p>
            <a:pPr algn="r" eaLnBrk="1" hangingPunct="1"/>
            <a:r>
              <a:rPr lang="cs-CZ" altLang="cs-CZ" sz="2000" dirty="0" smtClean="0"/>
              <a:t>Mgr. Ing. Jana Soukopová, Ph.D.</a:t>
            </a:r>
          </a:p>
        </p:txBody>
      </p:sp>
      <p:pic>
        <p:nvPicPr>
          <p:cNvPr id="3076" name="Picture 5" descr="ec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76327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822787"/>
              </p:ext>
            </p:extLst>
          </p:nvPr>
        </p:nvGraphicFramePr>
        <p:xfrm>
          <a:off x="539552" y="1844824"/>
          <a:ext cx="8064896" cy="3730752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71879">
                  <a:extLst>
                    <a:ext uri="{9D8B030D-6E8A-4147-A177-3AD203B41FA5}">
                      <a16:colId xmlns:a16="http://schemas.microsoft.com/office/drawing/2014/main" val="510832461"/>
                    </a:ext>
                  </a:extLst>
                </a:gridCol>
                <a:gridCol w="866498">
                  <a:extLst>
                    <a:ext uri="{9D8B030D-6E8A-4147-A177-3AD203B41FA5}">
                      <a16:colId xmlns:a16="http://schemas.microsoft.com/office/drawing/2014/main" val="3233500133"/>
                    </a:ext>
                  </a:extLst>
                </a:gridCol>
                <a:gridCol w="2974220">
                  <a:extLst>
                    <a:ext uri="{9D8B030D-6E8A-4147-A177-3AD203B41FA5}">
                      <a16:colId xmlns:a16="http://schemas.microsoft.com/office/drawing/2014/main" val="525664374"/>
                    </a:ext>
                  </a:extLst>
                </a:gridCol>
                <a:gridCol w="742462">
                  <a:extLst>
                    <a:ext uri="{9D8B030D-6E8A-4147-A177-3AD203B41FA5}">
                      <a16:colId xmlns:a16="http://schemas.microsoft.com/office/drawing/2014/main" val="1000618149"/>
                    </a:ext>
                  </a:extLst>
                </a:gridCol>
                <a:gridCol w="743339">
                  <a:extLst>
                    <a:ext uri="{9D8B030D-6E8A-4147-A177-3AD203B41FA5}">
                      <a16:colId xmlns:a16="http://schemas.microsoft.com/office/drawing/2014/main" val="1040368704"/>
                    </a:ext>
                  </a:extLst>
                </a:gridCol>
                <a:gridCol w="866498">
                  <a:extLst>
                    <a:ext uri="{9D8B030D-6E8A-4147-A177-3AD203B41FA5}">
                      <a16:colId xmlns:a16="http://schemas.microsoft.com/office/drawing/2014/main" val="1889186949"/>
                    </a:ext>
                  </a:extLst>
                </a:gridCol>
              </a:tblGrid>
              <a:tr h="93196">
                <a:tc>
                  <a:txBody>
                    <a:bodyPr/>
                    <a:lstStyle/>
                    <a:p>
                      <a:pPr indent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Název obce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Počet obyvatel (</a:t>
                      </a:r>
                      <a:r>
                        <a:rPr lang="cs-CZ" sz="1200" dirty="0" smtClean="0">
                          <a:effectLst/>
                        </a:rPr>
                        <a:t>2014)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Název svozové společnosti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Typ</a:t>
                      </a:r>
                      <a:r>
                        <a:rPr lang="en-US" sz="1200" dirty="0">
                          <a:effectLst/>
                        </a:rPr>
                        <a:t>*</a:t>
                      </a:r>
                      <a:r>
                        <a:rPr lang="cs-CZ" sz="1200" dirty="0">
                          <a:effectLst/>
                        </a:rPr>
                        <a:t> svozové spol.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Pořadí celkem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Pořadí</a:t>
                      </a:r>
                      <a:r>
                        <a:rPr lang="en-US" sz="1200" dirty="0">
                          <a:effectLst/>
                        </a:rPr>
                        <a:t>** </a:t>
                      </a:r>
                      <a:r>
                        <a:rPr lang="cs-CZ" sz="1200" dirty="0">
                          <a:effectLst/>
                        </a:rPr>
                        <a:t/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ve skupině 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820563997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Borač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346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SITA CZ CZ, 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638117052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Popovice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365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SITA CZ CZ, 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417764450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Boskovice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11 446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SITA CZ CZ, 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4041307172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Senetářov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536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SITA CZ CZ, 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889925462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Předklášteří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1445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SITA CZ CZ, 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493762295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Spešov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651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SITA CZ CZ, 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8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2566126709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Novosedly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1145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STKO, spol. s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730777823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Letovice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6714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Technické služby Letovice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117945106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Sulíkov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285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Technické služby Letovice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2366937031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Kněževes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179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Technické služby města Bystré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extLst>
                  <a:ext uri="{0D108BD9-81ED-4DB2-BD59-A6C34878D82A}">
                    <a16:rowId xmlns:a16="http://schemas.microsoft.com/office/drawing/2014/main" val="2666166368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Josefov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414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TESPRA Hodonín,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310952339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Prokopov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98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TSMB s. r. o., Moravské Budějovice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22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extLst>
                  <a:ext uri="{0D108BD9-81ED-4DB2-BD59-A6C34878D82A}">
                    <a16:rowId xmlns:a16="http://schemas.microsoft.com/office/drawing/2014/main" val="1438411157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Sivice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1018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van Gansewinkel,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742353070"/>
                  </a:ext>
                </a:extLst>
              </a:tr>
              <a:tr h="93196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Pozořice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2227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van Gansewinkel,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153527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722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Šetření na obcích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325" y="1981200"/>
            <a:ext cx="7661275" cy="4400128"/>
          </a:xfrm>
        </p:spPr>
        <p:txBody>
          <a:bodyPr/>
          <a:lstStyle/>
          <a:p>
            <a:pPr lvl="0"/>
            <a:r>
              <a:rPr lang="cs-CZ" sz="2000" b="1" dirty="0"/>
              <a:t>Základní informace </a:t>
            </a:r>
            <a:r>
              <a:rPr lang="cs-CZ" sz="2000" dirty="0"/>
              <a:t>o obci (statistické údaje a základní informace).</a:t>
            </a:r>
          </a:p>
          <a:p>
            <a:pPr lvl="0"/>
            <a:r>
              <a:rPr lang="cs-CZ" sz="2000" b="1" dirty="0"/>
              <a:t>Organizační a právní prostředí související s OH</a:t>
            </a:r>
            <a:r>
              <a:rPr lang="cs-CZ" sz="2000" dirty="0"/>
              <a:t> (řízení, vyhlášky aj.).</a:t>
            </a:r>
          </a:p>
          <a:p>
            <a:pPr lvl="0"/>
            <a:r>
              <a:rPr lang="cs-CZ" sz="2000" b="1" dirty="0"/>
              <a:t>Svozová společnost</a:t>
            </a:r>
            <a:r>
              <a:rPr lang="cs-CZ" sz="2000" dirty="0"/>
              <a:t> a s tím související konkurence v dané oblasti, forma vlastnictví svozové společnosti (veřejná/soukromá/mix), úspory z rozsahu v rámci svozové oblasti nebo velikosti obce, případně meziobecní spolupráce.</a:t>
            </a:r>
          </a:p>
          <a:p>
            <a:pPr lvl="0"/>
            <a:r>
              <a:rPr lang="cs-CZ" sz="2000" b="1" dirty="0"/>
              <a:t>Praxe nakládání s odpady</a:t>
            </a:r>
            <a:r>
              <a:rPr lang="cs-CZ" sz="2000" dirty="0"/>
              <a:t> v obci a s ním související četnost svozu, úroveň technologie a produktivita, recyklace (počty sběrných míst aj.), koncová zařízení, vzdálenost ke koncovému zařízení (potenciální transportní náklady) aj.</a:t>
            </a:r>
          </a:p>
          <a:p>
            <a:pPr lvl="0"/>
            <a:r>
              <a:rPr lang="cs-CZ" sz="2000" b="1" dirty="0"/>
              <a:t>Ekonomika OH.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54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Obce prezentované ve studii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350852"/>
              </p:ext>
            </p:extLst>
          </p:nvPr>
        </p:nvGraphicFramePr>
        <p:xfrm>
          <a:off x="827584" y="2132859"/>
          <a:ext cx="7920879" cy="4384407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542065">
                  <a:extLst>
                    <a:ext uri="{9D8B030D-6E8A-4147-A177-3AD203B41FA5}">
                      <a16:colId xmlns:a16="http://schemas.microsoft.com/office/drawing/2014/main" val="3691068346"/>
                    </a:ext>
                  </a:extLst>
                </a:gridCol>
                <a:gridCol w="971783">
                  <a:extLst>
                    <a:ext uri="{9D8B030D-6E8A-4147-A177-3AD203B41FA5}">
                      <a16:colId xmlns:a16="http://schemas.microsoft.com/office/drawing/2014/main" val="84247095"/>
                    </a:ext>
                  </a:extLst>
                </a:gridCol>
                <a:gridCol w="1934188">
                  <a:extLst>
                    <a:ext uri="{9D8B030D-6E8A-4147-A177-3AD203B41FA5}">
                      <a16:colId xmlns:a16="http://schemas.microsoft.com/office/drawing/2014/main" val="724648898"/>
                    </a:ext>
                  </a:extLst>
                </a:gridCol>
                <a:gridCol w="1208761">
                  <a:extLst>
                    <a:ext uri="{9D8B030D-6E8A-4147-A177-3AD203B41FA5}">
                      <a16:colId xmlns:a16="http://schemas.microsoft.com/office/drawing/2014/main" val="3491250760"/>
                    </a:ext>
                  </a:extLst>
                </a:gridCol>
                <a:gridCol w="1449149">
                  <a:extLst>
                    <a:ext uri="{9D8B030D-6E8A-4147-A177-3AD203B41FA5}">
                      <a16:colId xmlns:a16="http://schemas.microsoft.com/office/drawing/2014/main" val="3136425677"/>
                    </a:ext>
                  </a:extLst>
                </a:gridCol>
                <a:gridCol w="814933">
                  <a:extLst>
                    <a:ext uri="{9D8B030D-6E8A-4147-A177-3AD203B41FA5}">
                      <a16:colId xmlns:a16="http://schemas.microsoft.com/office/drawing/2014/main" val="3223795351"/>
                    </a:ext>
                  </a:extLst>
                </a:gridCol>
              </a:tblGrid>
              <a:tr h="131300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Název obce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Počet obyvatel (</a:t>
                      </a:r>
                      <a:r>
                        <a:rPr lang="cs-CZ" sz="1400" dirty="0" smtClean="0">
                          <a:effectLst/>
                        </a:rPr>
                        <a:t>2014)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 Název svozové společnosti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svozové společnosti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Výše průměrných výdajů na OH na obyvatele  v Kč/obyv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Pořadí ve skupině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87646738"/>
                  </a:ext>
                </a:extLst>
              </a:tr>
              <a:tr h="243773">
                <a:tc>
                  <a:txBody>
                    <a:bodyPr/>
                    <a:lstStyle/>
                    <a:p>
                      <a:pPr marR="109220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Vyškov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21 496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RESPONO, a. s.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VS-MS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658,24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6808762"/>
                  </a:ext>
                </a:extLst>
              </a:tr>
              <a:tr h="243773">
                <a:tc>
                  <a:txBody>
                    <a:bodyPr/>
                    <a:lstStyle/>
                    <a:p>
                      <a:pPr marR="109220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Kyjov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11 483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EKOR, s. r. o.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VS-MS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798,42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1540686"/>
                  </a:ext>
                </a:extLst>
              </a:tr>
              <a:tr h="243773">
                <a:tc>
                  <a:txBody>
                    <a:bodyPr/>
                    <a:lstStyle/>
                    <a:p>
                      <a:pPr marR="109220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Boskovice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11 446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SITA CZ CZ,  a. s.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SS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1 214,93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1934146"/>
                  </a:ext>
                </a:extLst>
              </a:tr>
              <a:tr h="511081">
                <a:tc>
                  <a:txBody>
                    <a:bodyPr/>
                    <a:lstStyle/>
                    <a:p>
                      <a:pPr marR="109220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Kuřim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10 814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Centrum technických služeb Kuřim, s. r. o.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VS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1 160,19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4372778"/>
                  </a:ext>
                </a:extLst>
              </a:tr>
              <a:tr h="243773">
                <a:tc>
                  <a:txBody>
                    <a:bodyPr/>
                    <a:lstStyle/>
                    <a:p>
                      <a:pPr marR="109220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Hustopeče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5 883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HANTÁLY, a. s.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VS-MS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711,41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4164019"/>
                  </a:ext>
                </a:extLst>
              </a:tr>
              <a:tr h="51108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Blatnice pod Sv. Antonínkem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2 094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RUMPOLD UHB,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s. r. o.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VS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531,34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6075712"/>
                  </a:ext>
                </a:extLst>
              </a:tr>
              <a:tr h="51108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Sivice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1018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van Gansewinkel, a. s.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SS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408,64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1647016"/>
                  </a:ext>
                </a:extLst>
              </a:tr>
              <a:tr h="51108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Kněževes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179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Technické služby města Bystré, s. r. o.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VS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411,22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0928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78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faktory efektivnosti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Meziobecní spolupráce</a:t>
            </a:r>
          </a:p>
          <a:p>
            <a:pPr marL="441325" lvl="1" indent="0">
              <a:buNone/>
            </a:pPr>
            <a:r>
              <a:rPr lang="cs-CZ" sz="1800" dirty="0"/>
              <a:t>U více než poloviny z 30 obcí, které mají nejnižší náklady na odpadové hospodářství v Jihomoravském kraji, byla zjištěna nějaká forma meziobecní spolupráce, a to převážně ve vztahu k vlastnictví svozové společnosti, kterou vlastní obce nebo dobrovolné svazky obcí (DSO), s tím pak souvisí i následující faktor efektivnosti.</a:t>
            </a:r>
          </a:p>
          <a:p>
            <a:r>
              <a:rPr lang="cs-CZ" sz="2400" b="1" dirty="0"/>
              <a:t>Úspory z rozsahu v rámci svozové </a:t>
            </a:r>
            <a:r>
              <a:rPr lang="cs-CZ" sz="2400" b="1" dirty="0" smtClean="0"/>
              <a:t>oblasti</a:t>
            </a:r>
          </a:p>
          <a:p>
            <a:pPr marL="441325" lvl="1" indent="0">
              <a:buNone/>
            </a:pPr>
            <a:r>
              <a:rPr lang="cs-CZ" sz="1800" dirty="0"/>
              <a:t>Tento faktor je zřejmý zvláště u obcí, které participují na vlastnictví svozové společnosti (EKOR, RESPONO) a mají možnost profitovat z úspor z rozsahu, které se ve velké míře přenášejí do snížení nákladů těchto obcí. Nicméně tento faktor je zřejmý i u obcí, kterým sváží SKO soukromé firmy, které již mají větší svozovou oblast (SITA CZ, van </a:t>
            </a:r>
            <a:r>
              <a:rPr lang="cs-CZ" sz="1800" dirty="0" err="1" smtClean="0"/>
              <a:t>Gansewingel</a:t>
            </a:r>
            <a:r>
              <a:rPr lang="cs-CZ" sz="1800" dirty="0" smtClean="0"/>
              <a:t> </a:t>
            </a:r>
            <a:r>
              <a:rPr lang="cs-CZ" sz="1800" dirty="0"/>
              <a:t>aj.).</a:t>
            </a:r>
          </a:p>
          <a:p>
            <a:pPr marL="457200" indent="-457200">
              <a:buFont typeface="+mj-lt"/>
              <a:buAutoNum type="arabicPeriod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81294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faktory efektivnosti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325" y="1981200"/>
            <a:ext cx="7661275" cy="4760168"/>
          </a:xfrm>
        </p:spPr>
        <p:txBody>
          <a:bodyPr/>
          <a:lstStyle/>
          <a:p>
            <a:r>
              <a:rPr lang="cs-CZ" sz="2400" b="1" dirty="0" smtClean="0"/>
              <a:t>Charakter koncového zařízení a to zda je vlastní svozová společnost</a:t>
            </a:r>
          </a:p>
          <a:p>
            <a:pPr marL="441325" lvl="1" indent="0">
              <a:buNone/>
            </a:pPr>
            <a:r>
              <a:rPr lang="cs-CZ" sz="1800" dirty="0" smtClean="0"/>
              <a:t>Zvláště patrné u obcí, které spoluvlastní svozovou společnost</a:t>
            </a:r>
          </a:p>
          <a:p>
            <a:r>
              <a:rPr lang="cs-CZ" sz="2400" b="1" dirty="0" smtClean="0"/>
              <a:t>Vzdálenost ke koncovému zařízení</a:t>
            </a:r>
          </a:p>
          <a:p>
            <a:r>
              <a:rPr lang="cs-CZ" sz="2400" b="1" dirty="0" smtClean="0"/>
              <a:t>Recyklace a důraz na třídění</a:t>
            </a:r>
          </a:p>
          <a:p>
            <a:r>
              <a:rPr lang="cs-CZ" sz="2400" b="1" dirty="0" smtClean="0"/>
              <a:t>Úroveň nastavení organizačního a právního prostředí</a:t>
            </a:r>
          </a:p>
          <a:p>
            <a:pPr marL="441325" lvl="1" indent="0">
              <a:buNone/>
            </a:pPr>
            <a:r>
              <a:rPr lang="cs-CZ" sz="1800" dirty="0"/>
              <a:t>Všechny</a:t>
            </a:r>
            <a:r>
              <a:rPr lang="cs-CZ" sz="1800" b="1" dirty="0"/>
              <a:t> </a:t>
            </a:r>
            <a:r>
              <a:rPr lang="cs-CZ" sz="1800" dirty="0"/>
              <a:t>ze zkoumaných </a:t>
            </a:r>
            <a:r>
              <a:rPr lang="cs-CZ" sz="1800" dirty="0" smtClean="0"/>
              <a:t>obcí kladly </a:t>
            </a:r>
            <a:r>
              <a:rPr lang="cs-CZ" sz="1800" dirty="0"/>
              <a:t>důraz na sledování nákladů na odpadové hospodářství a vyhodnocování faktorů, které nákladovou efektivnost mohou ovlivňovat</a:t>
            </a:r>
            <a:r>
              <a:rPr lang="cs-CZ" sz="1800" b="1" dirty="0"/>
              <a:t>. Ve všech </a:t>
            </a:r>
            <a:r>
              <a:rPr lang="cs-CZ" sz="1800" b="1" dirty="0" smtClean="0"/>
              <a:t>obcích </a:t>
            </a:r>
            <a:r>
              <a:rPr lang="cs-CZ" sz="1800" b="1" dirty="0"/>
              <a:t>navíc existovala velmi dobrá informovanost obyvatel, na kterou zástupci obcí kladli důraz. </a:t>
            </a:r>
            <a:endParaRPr lang="cs-CZ" sz="1800" b="1" dirty="0" smtClean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3676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faktory efektivnosti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Forma vlastnictví svozové společnosti (forma poskytování služeb)</a:t>
            </a:r>
          </a:p>
          <a:p>
            <a:pPr marL="441325" lvl="1" indent="0">
              <a:buNone/>
            </a:pPr>
            <a:r>
              <a:rPr lang="cs-CZ" sz="1800" dirty="0"/>
              <a:t>Více než 80% obcí s nejnižšími náklady na odpadové hospodářství zajišťovaly svoz společnosti </a:t>
            </a:r>
            <a:r>
              <a:rPr lang="cs-CZ" sz="1800" b="1" dirty="0"/>
              <a:t>veřejné</a:t>
            </a:r>
            <a:r>
              <a:rPr lang="cs-CZ" sz="1800" dirty="0"/>
              <a:t> – vlastněné obcemi. </a:t>
            </a:r>
            <a:endParaRPr lang="cs-CZ" sz="1800" dirty="0" smtClean="0"/>
          </a:p>
          <a:p>
            <a:pPr marL="441325" lvl="1" indent="0">
              <a:buNone/>
            </a:pPr>
            <a:r>
              <a:rPr lang="cs-CZ" sz="1800" dirty="0" smtClean="0"/>
              <a:t>Nicméně </a:t>
            </a:r>
            <a:r>
              <a:rPr lang="cs-CZ" sz="1800" dirty="0"/>
              <a:t>daleko větší roli než faktor vlastnictví svozové společnosti hraje roli faktor meziobecní spolupráce.</a:t>
            </a:r>
          </a:p>
          <a:p>
            <a:pPr marL="457200" indent="-457200">
              <a:buFont typeface="+mj-lt"/>
              <a:buAutoNum type="arabicPeriod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34780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661275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altLang="cs-CZ" dirty="0" smtClean="0"/>
          </a:p>
          <a:p>
            <a:pPr algn="ctr" eaLnBrk="1" hangingPunct="1">
              <a:buFont typeface="Wingdings" pitchFamily="2" charset="2"/>
              <a:buNone/>
            </a:pPr>
            <a:endParaRPr lang="cs-CZ" altLang="cs-CZ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dirty="0" smtClean="0"/>
              <a:t>Děkuji za pozornost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800" dirty="0" smtClean="0">
              <a:sym typeface="Wingdings" pitchFamily="2" charset="2"/>
            </a:endParaRPr>
          </a:p>
        </p:txBody>
      </p:sp>
      <p:pic>
        <p:nvPicPr>
          <p:cNvPr id="55299" name="Picture 3" descr="eco1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88913"/>
            <a:ext cx="8135938" cy="15113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Dobré </a:t>
            </a:r>
            <a:r>
              <a:rPr lang="cs-CZ" altLang="cs-CZ" smtClean="0"/>
              <a:t>praxe obcí v OH</a:t>
            </a:r>
            <a:endParaRPr lang="cs-CZ" altLang="cs-CZ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726363" cy="46164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Výstup projektu </a:t>
            </a:r>
            <a:r>
              <a:rPr lang="cs-CZ" sz="2400" dirty="0"/>
              <a:t>(TB020MZP042) </a:t>
            </a:r>
            <a:r>
              <a:rPr lang="cs-CZ" sz="2400" i="1" dirty="0"/>
              <a:t>Hodnocení efektivnosti výdajů obcí i soukromých subjektů do oblasti odpadového hospodářství ve vztahu k výši poplatků a k cenám zařízení (hodnocení efektivnosti nastavení integrovaných systémů nakládání s odpady v ČR</a:t>
            </a:r>
            <a:r>
              <a:rPr lang="cs-CZ" sz="2400" i="1" dirty="0" smtClean="0"/>
              <a:t>)</a:t>
            </a:r>
            <a:r>
              <a:rPr lang="cs-CZ" sz="2400" dirty="0" smtClean="0"/>
              <a:t>, který byl </a:t>
            </a:r>
            <a:r>
              <a:rPr lang="cs-CZ" sz="2400" dirty="0"/>
              <a:t>řešen s finanční podporou TA ČR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lvl="1" eaLnBrk="1" hangingPunct="1">
              <a:defRPr/>
            </a:pPr>
            <a:endParaRPr lang="cs-CZ" sz="2400" dirty="0" smtClean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06595"/>
            <a:ext cx="2091055" cy="2091055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661248"/>
            <a:ext cx="2127250" cy="4711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Dobré praxe a ekonomika 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Proč hodnotit efektivnost a hledat dobré praxe?</a:t>
            </a:r>
          </a:p>
          <a:p>
            <a:r>
              <a:rPr lang="cs-CZ" sz="2800" i="1" dirty="0" smtClean="0"/>
              <a:t>„Pokud neměřím, tak neřídím“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7608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Základní předpoklady efektivního řízení ve VS a MS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692673"/>
              </p:ext>
            </p:extLst>
          </p:nvPr>
        </p:nvGraphicFramePr>
        <p:xfrm>
          <a:off x="931863" y="2060847"/>
          <a:ext cx="7528569" cy="4381027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2111671">
                  <a:extLst>
                    <a:ext uri="{9D8B030D-6E8A-4147-A177-3AD203B41FA5}">
                      <a16:colId xmlns:a16="http://schemas.microsoft.com/office/drawing/2014/main" val="4103386577"/>
                    </a:ext>
                  </a:extLst>
                </a:gridCol>
                <a:gridCol w="5416898">
                  <a:extLst>
                    <a:ext uri="{9D8B030D-6E8A-4147-A177-3AD203B41FA5}">
                      <a16:colId xmlns:a16="http://schemas.microsoft.com/office/drawing/2014/main" val="3975419290"/>
                    </a:ext>
                  </a:extLst>
                </a:gridCol>
              </a:tblGrid>
              <a:tr h="3108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Předpoklad (rys)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Obsah daného předpokladu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9874187"/>
                  </a:ext>
                </a:extLst>
              </a:tr>
              <a:tr h="6517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Vnější rámcové podmínky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Odpovídající „pravidla hry“ dané vnější autoritou (právní předpisy aj.)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1250777"/>
                  </a:ext>
                </a:extLst>
              </a:tr>
              <a:tr h="86637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Vnitřní rámcové podmínky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Vlastní dokumenty pro výkon efektivního řízení, sdílená institucionální kultura a sdílené hodnoty k výkonu efektivního řízení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0582791"/>
                  </a:ext>
                </a:extLst>
              </a:tr>
              <a:tr h="6517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Disponibilita řídících subjektů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Odborná připravenost, zainteresovanost, manažerské dovednosti a morální bezúhonnost řídících subjektů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4894948"/>
                  </a:ext>
                </a:extLst>
              </a:tr>
              <a:tr h="6517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Adekvátní stanovení cílů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Vhodné stanovení cíle s jasně definovanými ukazateli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2281545"/>
                  </a:ext>
                </a:extLst>
              </a:tr>
              <a:tr h="6517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Plnění cílů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Cíle stanoveny v rámci předběžné analýzy spolu s definováním zdrojů s ohledem na 3E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959651"/>
                  </a:ext>
                </a:extLst>
              </a:tr>
              <a:tr h="56884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Zpětná vazba 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Získávání informací o plnění ukazatelů cílů s následnou korekcí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78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09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9"/>
            <a:ext cx="7158037" cy="1315938"/>
          </a:xfrm>
        </p:spPr>
        <p:txBody>
          <a:bodyPr/>
          <a:lstStyle/>
          <a:p>
            <a:r>
              <a:rPr lang="cs-CZ" sz="3200" dirty="0" smtClean="0"/>
              <a:t>Klíčové faktory nákladové efektivnosti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325" y="1844824"/>
            <a:ext cx="7661275" cy="4608512"/>
          </a:xfrm>
        </p:spPr>
        <p:txBody>
          <a:bodyPr/>
          <a:lstStyle/>
          <a:p>
            <a:pPr lvl="0"/>
            <a:r>
              <a:rPr lang="cs-CZ" sz="1800" dirty="0"/>
              <a:t>velikost obce (hustota obyvatel),</a:t>
            </a:r>
          </a:p>
          <a:p>
            <a:pPr lvl="0"/>
            <a:r>
              <a:rPr lang="cs-CZ" sz="1800" dirty="0"/>
              <a:t>úroveň nastavení organizačního a právního prostředí a disponibilita řídících subjektů,</a:t>
            </a:r>
          </a:p>
          <a:p>
            <a:pPr lvl="0"/>
            <a:r>
              <a:rPr lang="cs-CZ" sz="1800" dirty="0"/>
              <a:t>četnost svozu a počet svozových míst,</a:t>
            </a:r>
          </a:p>
          <a:p>
            <a:pPr lvl="0"/>
            <a:r>
              <a:rPr lang="cs-CZ" sz="1800" dirty="0"/>
              <a:t>recyklace, počet míst pro oddělený sběr, úroveň třídění, třídění biologického odpadu,</a:t>
            </a:r>
          </a:p>
          <a:p>
            <a:pPr lvl="0"/>
            <a:r>
              <a:rPr lang="cs-CZ" sz="1800" dirty="0"/>
              <a:t>charakter koncového zařízení a s ním související cena, </a:t>
            </a:r>
          </a:p>
          <a:p>
            <a:pPr lvl="0"/>
            <a:r>
              <a:rPr lang="cs-CZ" sz="1800" dirty="0"/>
              <a:t>vzdálenost ke koncovému zařízení a s ním související transportní náklady,</a:t>
            </a:r>
          </a:p>
          <a:p>
            <a:pPr lvl="0"/>
            <a:r>
              <a:rPr lang="cs-CZ" sz="1800" dirty="0" smtClean="0"/>
              <a:t>konkurenční prostředí a struktura trhu, </a:t>
            </a:r>
            <a:endParaRPr lang="cs-CZ" sz="1800" dirty="0"/>
          </a:p>
          <a:p>
            <a:pPr lvl="0"/>
            <a:r>
              <a:rPr lang="cs-CZ" sz="1800" dirty="0"/>
              <a:t>způsob </a:t>
            </a:r>
            <a:r>
              <a:rPr lang="cs-CZ" sz="1800" dirty="0" smtClean="0"/>
              <a:t>zabezpečování služeb OH </a:t>
            </a:r>
            <a:r>
              <a:rPr lang="cs-CZ" sz="1800" dirty="0"/>
              <a:t>(interní/outsourcing/mix) a forma vlastnictví svozové společnosti (veřejná/soukromá/mix),</a:t>
            </a:r>
          </a:p>
          <a:p>
            <a:pPr lvl="0"/>
            <a:r>
              <a:rPr lang="cs-CZ" sz="1800" dirty="0"/>
              <a:t>úspory z rozsahu v rámci svozové oblasti nebo velikosti obce a </a:t>
            </a:r>
          </a:p>
          <a:p>
            <a:pPr lvl="0"/>
            <a:r>
              <a:rPr lang="cs-CZ" sz="1800" dirty="0"/>
              <a:t>meziobecní spolupráce, která je s úsporami z rozsahu úzce spojena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7793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2536" y="4579938"/>
            <a:ext cx="7158037" cy="1412875"/>
          </a:xfrm>
        </p:spPr>
        <p:txBody>
          <a:bodyPr/>
          <a:lstStyle/>
          <a:p>
            <a:r>
              <a:rPr lang="cs-CZ" dirty="0" smtClean="0"/>
              <a:t>Jihomoravský kraj</a:t>
            </a:r>
            <a:endParaRPr lang="cs-CZ" dirty="0"/>
          </a:p>
        </p:txBody>
      </p:sp>
      <p:pic>
        <p:nvPicPr>
          <p:cNvPr id="6146" name="Picture 2" descr="Směsný komunální odp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5205412" cy="234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Biologicky rozložitelné komunální odpad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89450"/>
            <a:ext cx="5278438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931863" y="96839"/>
            <a:ext cx="7158037" cy="13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3200" kern="0" dirty="0" smtClean="0"/>
              <a:t>Nakládání s KO v JMK</a:t>
            </a:r>
            <a:endParaRPr lang="cs-CZ" sz="3200" kern="0" dirty="0"/>
          </a:p>
        </p:txBody>
      </p:sp>
    </p:spTree>
    <p:extLst>
      <p:ext uri="{BB962C8B-B14F-4D97-AF65-F5344CB8AC3E}">
        <p14:creationId xmlns:p14="http://schemas.microsoft.com/office/powerpoint/2010/main" val="1199860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9"/>
            <a:ext cx="7158037" cy="1243930"/>
          </a:xfrm>
        </p:spPr>
        <p:txBody>
          <a:bodyPr/>
          <a:lstStyle/>
          <a:p>
            <a:r>
              <a:rPr lang="cs-CZ" sz="3200" dirty="0" smtClean="0"/>
              <a:t>Vzorek obcí s nejnižšími výdaji na OH na obyvatele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850645"/>
              </p:ext>
            </p:extLst>
          </p:nvPr>
        </p:nvGraphicFramePr>
        <p:xfrm>
          <a:off x="827584" y="2204865"/>
          <a:ext cx="7704856" cy="3532967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596502">
                  <a:extLst>
                    <a:ext uri="{9D8B030D-6E8A-4147-A177-3AD203B41FA5}">
                      <a16:colId xmlns:a16="http://schemas.microsoft.com/office/drawing/2014/main" val="2397275999"/>
                    </a:ext>
                  </a:extLst>
                </a:gridCol>
                <a:gridCol w="6108354">
                  <a:extLst>
                    <a:ext uri="{9D8B030D-6E8A-4147-A177-3AD203B41FA5}">
                      <a16:colId xmlns:a16="http://schemas.microsoft.com/office/drawing/2014/main" val="2775633403"/>
                    </a:ext>
                  </a:extLst>
                </a:gridCol>
              </a:tblGrid>
              <a:tr h="54563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obyvatel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Název obce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9549916"/>
                  </a:ext>
                </a:extLst>
              </a:tr>
              <a:tr h="260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0–500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Borač, Josefov, Kněževes, Lechovice, Podomí, Popovice, Prokopov, Sulíkov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639672"/>
                  </a:ext>
                </a:extLst>
              </a:tr>
              <a:tr h="54563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501–1000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Archlebov, Komořany, Senetářov, Spešov, Rostěnice-Zvonovice, Tavíkovice, Věteřov, Želetice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109587"/>
                  </a:ext>
                </a:extLst>
              </a:tr>
              <a:tr h="54563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1001–4000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Blatnice pod Svatým Antonínkem, Lipovec, Nesovice, Novosedly, Podivín, Pozořice, Předklášteří, Sivice, Střelice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370331"/>
                  </a:ext>
                </a:extLst>
              </a:tr>
              <a:tr h="54563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4001–10000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Bzenec, Hustopeče, Letovice, Ratíškovice, Rosice, Slavkov u Brna, Šlapanice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484813"/>
                  </a:ext>
                </a:extLst>
              </a:tr>
              <a:tr h="35385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10001–20000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Boskovice, Kuřim, Kyjov, Veselí nad Moravou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04351"/>
                  </a:ext>
                </a:extLst>
              </a:tr>
              <a:tr h="260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20001–50000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Vyškov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5075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4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Svozovky JMK 2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365450" cy="580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071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453769"/>
              </p:ext>
            </p:extLst>
          </p:nvPr>
        </p:nvGraphicFramePr>
        <p:xfrm>
          <a:off x="539552" y="476672"/>
          <a:ext cx="8064896" cy="595872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71879">
                  <a:extLst>
                    <a:ext uri="{9D8B030D-6E8A-4147-A177-3AD203B41FA5}">
                      <a16:colId xmlns:a16="http://schemas.microsoft.com/office/drawing/2014/main" val="3628104314"/>
                    </a:ext>
                  </a:extLst>
                </a:gridCol>
                <a:gridCol w="866498">
                  <a:extLst>
                    <a:ext uri="{9D8B030D-6E8A-4147-A177-3AD203B41FA5}">
                      <a16:colId xmlns:a16="http://schemas.microsoft.com/office/drawing/2014/main" val="2923810551"/>
                    </a:ext>
                  </a:extLst>
                </a:gridCol>
                <a:gridCol w="2974220">
                  <a:extLst>
                    <a:ext uri="{9D8B030D-6E8A-4147-A177-3AD203B41FA5}">
                      <a16:colId xmlns:a16="http://schemas.microsoft.com/office/drawing/2014/main" val="2668413607"/>
                    </a:ext>
                  </a:extLst>
                </a:gridCol>
                <a:gridCol w="742462">
                  <a:extLst>
                    <a:ext uri="{9D8B030D-6E8A-4147-A177-3AD203B41FA5}">
                      <a16:colId xmlns:a16="http://schemas.microsoft.com/office/drawing/2014/main" val="1046130127"/>
                    </a:ext>
                  </a:extLst>
                </a:gridCol>
                <a:gridCol w="743339">
                  <a:extLst>
                    <a:ext uri="{9D8B030D-6E8A-4147-A177-3AD203B41FA5}">
                      <a16:colId xmlns:a16="http://schemas.microsoft.com/office/drawing/2014/main" val="2253166762"/>
                    </a:ext>
                  </a:extLst>
                </a:gridCol>
                <a:gridCol w="866498">
                  <a:extLst>
                    <a:ext uri="{9D8B030D-6E8A-4147-A177-3AD203B41FA5}">
                      <a16:colId xmlns:a16="http://schemas.microsoft.com/office/drawing/2014/main" val="2753537636"/>
                    </a:ext>
                  </a:extLst>
                </a:gridCol>
              </a:tblGrid>
              <a:tr h="682550">
                <a:tc>
                  <a:txBody>
                    <a:bodyPr/>
                    <a:lstStyle/>
                    <a:p>
                      <a:pPr indent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Název obce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Počet obyvatel (</a:t>
                      </a:r>
                      <a:r>
                        <a:rPr lang="cs-CZ" sz="1200" dirty="0" smtClean="0">
                          <a:effectLst/>
                        </a:rPr>
                        <a:t>2014)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Název svozové společnosti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Typ</a:t>
                      </a:r>
                      <a:r>
                        <a:rPr lang="en-US" sz="1200" dirty="0">
                          <a:effectLst/>
                        </a:rPr>
                        <a:t>*</a:t>
                      </a:r>
                      <a:r>
                        <a:rPr lang="cs-CZ" sz="1200" dirty="0">
                          <a:effectLst/>
                        </a:rPr>
                        <a:t> svozové spol.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Pořadí celkem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Pořadí</a:t>
                      </a:r>
                      <a:r>
                        <a:rPr lang="en-US" sz="1200" dirty="0">
                          <a:effectLst/>
                        </a:rPr>
                        <a:t>** </a:t>
                      </a:r>
                      <a:r>
                        <a:rPr lang="cs-CZ" sz="1200" dirty="0">
                          <a:effectLst/>
                        </a:rPr>
                        <a:t/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ve skupině 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841065905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Pohořelice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4 678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A.S.A. spol. s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883084568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Šlapanice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7 076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A.S.A. spol. s r. o.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2386595738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Lechovice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488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AVE komunální služby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2125926591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Kuřim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10 814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Centrum technických služeb Kuřim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765295063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Bzenec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4 295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EKOR,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549843668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414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Kyjov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11 483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EKOR,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446748162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Želetice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515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EKOR,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272810470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Archlebov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875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EKOR, s. r. o.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741432432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Veselí nad Moravou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11 471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EKOR, s. r. o.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31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363697907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Věteřov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524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EKOR, s. r. o.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688710494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Ratíškovice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4 092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EKOR,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3676245425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Tavíkovice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587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ESKO-T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4052499601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Hustopeče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5 883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HANTÁLY,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VS-MS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28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893145284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Podivín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2920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HANTÁLY,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VS-MS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4175088713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Rosice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5 790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KTS EKOLOGIE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351158295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Vyškov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21 496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RESPONO,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23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4006381790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Lipovec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1093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RESPONO,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489771600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Slavkov u Brna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6 224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RESPONO,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645989147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Rostěnice-Zvonovice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496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RESPONO,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2653117758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Komořany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690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RESPONO,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942366522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Podomí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422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RESPONO,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6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2882028263"/>
                  </a:ext>
                </a:extLst>
              </a:tr>
              <a:tr h="213725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Nesovice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1121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RESPONO, a. s.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VS-MS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extLst>
                  <a:ext uri="{0D108BD9-81ED-4DB2-BD59-A6C34878D82A}">
                    <a16:rowId xmlns:a16="http://schemas.microsoft.com/office/drawing/2014/main" val="1167627805"/>
                  </a:ext>
                </a:extLst>
              </a:tr>
              <a:tr h="448138">
                <a:tc>
                  <a:txBody>
                    <a:bodyPr/>
                    <a:lstStyle/>
                    <a:p>
                      <a:pPr marL="145415"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Blatnice pod Sv. Antonínkem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b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2094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RUMPOLD UHB, s. r. o.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VS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0593" marR="20593" marT="0" marB="0" anchor="ctr"/>
                </a:tc>
                <a:extLst>
                  <a:ext uri="{0D108BD9-81ED-4DB2-BD59-A6C34878D82A}">
                    <a16:rowId xmlns:a16="http://schemas.microsoft.com/office/drawing/2014/main" val="3564115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687989"/>
      </p:ext>
    </p:extLst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1014</TotalTime>
  <Words>1115</Words>
  <Application>Microsoft Office PowerPoint</Application>
  <PresentationFormat>Předvádění na obrazovce (4:3)</PresentationFormat>
  <Paragraphs>366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Osy</vt:lpstr>
      <vt:lpstr>Dobré praxe obcí v oblasti odpadového hospodářství</vt:lpstr>
      <vt:lpstr>Dobré praxe obcí v OH</vt:lpstr>
      <vt:lpstr>Dobré praxe a ekonomika OH</vt:lpstr>
      <vt:lpstr>Základní předpoklady efektivního řízení ve VS a MS</vt:lpstr>
      <vt:lpstr>Klíčové faktory nákladové efektivnosti</vt:lpstr>
      <vt:lpstr>Jihomoravský kraj</vt:lpstr>
      <vt:lpstr>Vzorek obcí s nejnižšími výdaji na OH na obyvatele</vt:lpstr>
      <vt:lpstr>Prezentace aplikace PowerPoint</vt:lpstr>
      <vt:lpstr>Prezentace aplikace PowerPoint</vt:lpstr>
      <vt:lpstr>Prezentace aplikace PowerPoint</vt:lpstr>
      <vt:lpstr>Šetření na obcích</vt:lpstr>
      <vt:lpstr>Obce prezentované ve studii</vt:lpstr>
      <vt:lpstr>Klíčové faktory efektivnosti</vt:lpstr>
      <vt:lpstr>Klíčové faktory efektivnosti</vt:lpstr>
      <vt:lpstr>Klíčové faktory efektivnosti</vt:lpstr>
      <vt:lpstr>Prezentace aplikace PowerPoint</vt:lpstr>
    </vt:vector>
  </TitlesOfParts>
  <Company>rmu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životního prostředí</dc:title>
  <dc:creator>Jana</dc:creator>
  <cp:lastModifiedBy>Jana Soukopová</cp:lastModifiedBy>
  <cp:revision>59</cp:revision>
  <dcterms:created xsi:type="dcterms:W3CDTF">2007-10-28T19:17:49Z</dcterms:created>
  <dcterms:modified xsi:type="dcterms:W3CDTF">2019-09-07T15:13:15Z</dcterms:modified>
</cp:coreProperties>
</file>