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48" r:id="rId4"/>
    <p:sldId id="349" r:id="rId5"/>
    <p:sldId id="354" r:id="rId6"/>
    <p:sldId id="355" r:id="rId7"/>
    <p:sldId id="356" r:id="rId8"/>
    <p:sldId id="369" r:id="rId9"/>
    <p:sldId id="417" r:id="rId10"/>
    <p:sldId id="357" r:id="rId11"/>
    <p:sldId id="358" r:id="rId12"/>
    <p:sldId id="360" r:id="rId13"/>
    <p:sldId id="390" r:id="rId14"/>
    <p:sldId id="361" r:id="rId15"/>
    <p:sldId id="362" r:id="rId16"/>
    <p:sldId id="364" r:id="rId17"/>
    <p:sldId id="365" r:id="rId18"/>
    <p:sldId id="370" r:id="rId19"/>
    <p:sldId id="415" r:id="rId20"/>
    <p:sldId id="416" r:id="rId21"/>
    <p:sldId id="377" r:id="rId22"/>
    <p:sldId id="282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4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44A462-8BF4-487B-976C-9F21057390F6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2590-A0C7-42D0-BBB4-634F52EBE1EF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1CFB3-339F-467F-AEE2-59DF1ED0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06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klen%C3%ADkov%C3%A9_plyny" TargetMode="External"/><Relationship Id="rId3" Type="http://schemas.openxmlformats.org/officeDocument/2006/relationships/hyperlink" Target="https://cs.wikipedia.org/wiki/Evropsk%C3%A1_komise" TargetMode="External"/><Relationship Id="rId7" Type="http://schemas.openxmlformats.org/officeDocument/2006/relationships/hyperlink" Target="https://cs.wikipedia.org/wiki/Zelen%C3%A1_dohoda_pro_Evropu#cite_note-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Zelen%C3%A1_dohoda_pro_Evropu#cite_note-1" TargetMode="External"/><Relationship Id="rId5" Type="http://schemas.openxmlformats.org/officeDocument/2006/relationships/hyperlink" Target="https://cs.wikipedia.org/wiki/Uhl%C3%ADkov%C3%A1_neutralita" TargetMode="External"/><Relationship Id="rId4" Type="http://schemas.openxmlformats.org/officeDocument/2006/relationships/hyperlink" Target="https://cs.wikipedia.org/wiki/Evrop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soubor politických iniciativ </a:t>
            </a:r>
            <a:r>
              <a:rPr lang="cs-CZ" dirty="0">
                <a:hlinkClick r:id="rId3" tooltip="Evropská komise"/>
              </a:rPr>
              <a:t>Evropské komise</a:t>
            </a:r>
            <a:r>
              <a:rPr lang="cs-CZ" dirty="0"/>
              <a:t>, jejichž hlavním cílem je dosáhnout toho, aby </a:t>
            </a:r>
            <a:r>
              <a:rPr lang="cs-CZ" dirty="0">
                <a:hlinkClick r:id="rId4" tooltip="Evropa"/>
              </a:rPr>
              <a:t>Evropa</a:t>
            </a:r>
            <a:r>
              <a:rPr lang="cs-CZ" dirty="0"/>
              <a:t> byla v roce 2050 </a:t>
            </a:r>
            <a:r>
              <a:rPr lang="cs-CZ" dirty="0">
                <a:hlinkClick r:id="rId5" tooltip="Uhlíková neutralita"/>
              </a:rPr>
              <a:t>klimaticky neutrální</a:t>
            </a:r>
            <a:r>
              <a:rPr lang="cs-CZ" dirty="0"/>
              <a:t>.</a:t>
            </a:r>
            <a:r>
              <a:rPr lang="cs-CZ" baseline="30000" dirty="0">
                <a:hlinkClick r:id="rId6"/>
              </a:rPr>
              <a:t>[1]</a:t>
            </a:r>
            <a:r>
              <a:rPr lang="cs-CZ" baseline="30000" dirty="0">
                <a:hlinkClick r:id="rId7"/>
              </a:rPr>
              <a:t>[2]</a:t>
            </a:r>
            <a:r>
              <a:rPr lang="cs-CZ" dirty="0"/>
              <a:t> Obsahuje plán s vyhodnocenými dopady, jehož cílem je snížit emise </a:t>
            </a:r>
            <a:r>
              <a:rPr lang="cs-CZ" dirty="0">
                <a:hlinkClick r:id="rId8" tooltip="Skleníkové plyny"/>
              </a:rPr>
              <a:t>skleníkových plynů</a:t>
            </a:r>
            <a:r>
              <a:rPr lang="cs-CZ" dirty="0"/>
              <a:t> EU do roku 2030 o 55 % ve srovnání s rokem 1990.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1CFB3-339F-467F-AEE2-59DF1ED0495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1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61097C-0F64-4EE7-AC4B-5DF6F135849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8517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CD82E-8275-4973-8F3B-1FEE3BDE53D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1688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A47E5-CC9F-40D6-92DD-66B26E78ED0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3789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79126-C20F-41A2-B457-5621677A365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9550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BA57D-7E15-4ED2-9986-BD89D428A7F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930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C1241-95DE-4F27-8713-2A035B4A77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0023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62769-8AD9-4AEB-B3F4-17F65D5EC33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37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3A3F-7EEE-4B4B-959C-F0F767274F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5610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46184-B642-4F23-88E2-A19AE0CBFB3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6095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8F952-4691-4CCE-87C5-18D8B0F5722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6521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1F3D-00B9-461E-BDDE-44F015248E8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9895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CD459-6A85-49C3-8F73-5ADFC819FFA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1726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1A23403-D9DF-458E-A73A-167A6B8C95F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200900" cy="1071562"/>
          </a:xfrm>
        </p:spPr>
        <p:txBody>
          <a:bodyPr/>
          <a:lstStyle/>
          <a:p>
            <a:pPr eaLnBrk="1" hangingPunct="1"/>
            <a:r>
              <a:rPr lang="cs-CZ" altLang="en-US"/>
              <a:t>Politika životního prostředí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652963"/>
            <a:ext cx="5761037" cy="792162"/>
          </a:xfrm>
        </p:spPr>
        <p:txBody>
          <a:bodyPr/>
          <a:lstStyle/>
          <a:p>
            <a:pPr algn="r" eaLnBrk="1" hangingPunct="1"/>
            <a:r>
              <a:rPr lang="cs-CZ" altLang="en-US"/>
              <a:t>Jana Soukopová</a:t>
            </a:r>
          </a:p>
        </p:txBody>
      </p:sp>
      <p:pic>
        <p:nvPicPr>
          <p:cNvPr id="3076" name="Picture 5" descr="ec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76327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Zásady politiky ŽP EU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/>
              <a:t>Zásada </a:t>
            </a:r>
            <a:r>
              <a:rPr lang="cs-CZ" altLang="en-US" sz="2800" b="1"/>
              <a:t>prevence</a:t>
            </a:r>
            <a:r>
              <a:rPr lang="cs-CZ" altLang="en-US" sz="2800"/>
              <a:t> („je lepší než léčení“)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Odstraňovat příčiny škod </a:t>
            </a:r>
            <a:r>
              <a:rPr lang="cs-CZ" altLang="en-US" sz="2800" b="1"/>
              <a:t>na místě vzniku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Zásada „</a:t>
            </a:r>
            <a:r>
              <a:rPr lang="cs-CZ" altLang="en-US" sz="2800" b="1"/>
              <a:t>znečišťovatel platí</a:t>
            </a:r>
            <a:r>
              <a:rPr lang="cs-CZ" altLang="en-US" sz="280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Princip i</a:t>
            </a:r>
            <a:r>
              <a:rPr lang="cs-CZ" altLang="en-US" sz="2800" b="1"/>
              <a:t>ntegrace</a:t>
            </a:r>
            <a:r>
              <a:rPr lang="cs-CZ" altLang="en-US" sz="2800"/>
              <a:t> – zásady ochrany ŽP se musí promítat do definic a realizace všech politik EU a členských států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Zásada </a:t>
            </a:r>
            <a:r>
              <a:rPr lang="cs-CZ" altLang="en-US" sz="2800" b="1"/>
              <a:t>předběžné opatrnosti</a:t>
            </a:r>
            <a:r>
              <a:rPr lang="cs-CZ" altLang="en-US" sz="2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Zásada </a:t>
            </a:r>
            <a:r>
              <a:rPr lang="cs-CZ" altLang="en-US" sz="2800" b="1"/>
              <a:t>vysoké úrovně ochrany</a:t>
            </a:r>
            <a:r>
              <a:rPr lang="cs-CZ" altLang="en-US" sz="2800"/>
              <a:t>, která se má promítat do všech legislativních a normativních kroků Komise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Nástroje politiky ŽP EU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/>
              <a:t>Legislativa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Tržní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Horizontální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Finanční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Volný přístup k informacím o znečištění ŽP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„Eco-label“ – označení výrobků vyhovujících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stanoveným normám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„Eco-audit“ – dobrovolný audit technologických procesů z hlediska požadavků ochrany ŽP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Legislativa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463925"/>
          </a:xfrm>
        </p:spPr>
        <p:txBody>
          <a:bodyPr/>
          <a:lstStyle/>
          <a:p>
            <a:pPr eaLnBrk="1" hangingPunct="1"/>
            <a:r>
              <a:rPr lang="cs-CZ" altLang="en-US" sz="2800"/>
              <a:t>Směrnice (někdy nařízení) stanovící standardy pro vodní hospodářství, zacházení s odpady, kvalitu ovzduší,chemické produkty, hladinu hluku, ochranu přírody;</a:t>
            </a:r>
          </a:p>
          <a:p>
            <a:pPr eaLnBrk="1" hangingPunct="1"/>
            <a:r>
              <a:rPr lang="cs-CZ" altLang="en-US" sz="2800"/>
              <a:t>V některých oblastech je přijetí směrnice podmíněno jednomyslností v Radě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Tržní nástroje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u="sng"/>
              <a:t>„Měkké“ nástroje</a:t>
            </a:r>
            <a:r>
              <a:rPr lang="cs-CZ" altLang="en-US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/>
              <a:t>„</a:t>
            </a:r>
            <a:r>
              <a:rPr lang="cs-CZ" altLang="en-US" sz="2400"/>
              <a:t>Eco-label“ a „Ecoaudit“, které posilují „image“ výrobce na trhu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u="sng"/>
              <a:t>„Tvrdé“ nástroje</a:t>
            </a:r>
            <a:r>
              <a:rPr lang="cs-CZ" altLang="en-US" sz="2800"/>
              <a:t>,</a:t>
            </a:r>
            <a:r>
              <a:rPr lang="cs-CZ" altLang="en-US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400"/>
              <a:t>fiskální stimuly a antistimuly, snaha o internalizaci nákladů a ztrát z poškození ŽP v cenách produktů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u="sng"/>
              <a:t>Režim státních podpor</a:t>
            </a:r>
            <a:r>
              <a:rPr lang="cs-CZ" altLang="en-US"/>
              <a:t>, </a:t>
            </a:r>
            <a:r>
              <a:rPr lang="cs-CZ" altLang="en-US" sz="2400"/>
              <a:t>daňových úlev atd. přihlížejících k hledisku ochrany ŽP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Horizontální nástroje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679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/>
              <a:t>Zlepšení informačních zdrojů o ŽP, které poskytují mezinárodně srovnatelná data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Vědecký výzkum a technický rozvoj, který řeší také prevenci a snížení dopadů na ŽP;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Plánovací procedury: EIA (Enviromental Impact Assessment) – závazná kriteria a postupy při hodnocení nových staveb i zaváděných výrobních postupů z hlediska dopadu na ŽP;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Veřejná informovanost a výchova celé veřejnosti, aby vnímala problémy ŽP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Finanční nástroje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/>
              <a:t>Výdaje na ŽP tvoří jen 3% rozpočtu EU: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/>
              <a:t>strukturální fondy také podporují environmentální projekty;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/>
              <a:t>kohezní fond financuje dopravní a infrastrukturní projekty v chudších státech;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Evropská investiční banka – cca 20% úvěrů jde na environmentální projekty.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Programy financované přímo z prostředků EU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/>
              <a:t>LIFE demonstrační kampaně o emisích a ochraně přírody;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/>
              <a:t>ENVIREG financování environmetálních investic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672387" cy="1412875"/>
          </a:xfrm>
        </p:spPr>
        <p:txBody>
          <a:bodyPr/>
          <a:lstStyle/>
          <a:p>
            <a:pPr eaLnBrk="1" hangingPunct="1"/>
            <a:r>
              <a:rPr lang="cs-CZ" altLang="en-US" sz="3600"/>
              <a:t>Obsahové cíle programu „Směrem</a:t>
            </a:r>
            <a:br>
              <a:rPr lang="cs-CZ" altLang="en-US" sz="3600"/>
            </a:br>
            <a:r>
              <a:rPr lang="cs-CZ" altLang="en-US" sz="3600"/>
              <a:t>k udržitelnému rozvoji“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824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/>
              <a:t>Zásady: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Udržitelný rozvoj;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Integrace cílů do ostatních politik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Sdílená odpovědnost unie, států, regionů,regionálních a místních orgánů i občanů;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Využít především tržní nástroje, které povzbuzují všechny účastníky k volbě řešení, jež jsou v souladu se zájmy ochrany ŽP.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Program zdůrazňuje tato témata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/>
              <a:t>Udržitelné řízení a hospodaření s přírodními zdroji;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Integrace kontroly znečištění a prevence vzniku škodlivých odpadů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Snížit spotřebo energie z neobnovitelných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zdrojů;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Zlepšit řízení dopravy s územní plány;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Environmentální kvalita městských celků;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/>
              <a:t>Zlepšit veřejné zdraví a bezpečnost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96838"/>
            <a:ext cx="7046912" cy="1412875"/>
          </a:xfrm>
        </p:spPr>
        <p:txBody>
          <a:bodyPr/>
          <a:lstStyle/>
          <a:p>
            <a:pPr eaLnBrk="1" hangingPunct="1"/>
            <a:r>
              <a:rPr lang="cs-CZ" altLang="en-US"/>
              <a:t>Státní politika životního prostředí ČR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Ochrana životního prostředí a právo na příznivé životní prostředí je zajištěno v článku 35 Listiny základních práv a svobod ČR.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Základním dokumentem ochrany a tvorby životního prostředí v ČR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Zastřešující strategický dokument </a:t>
            </a:r>
            <a:r>
              <a:rPr lang="cs-CZ" sz="2400" b="1" dirty="0"/>
              <a:t>Státní politika životního prostředí České republiky 2030 s výhledem do 2050</a:t>
            </a:r>
            <a:r>
              <a:rPr lang="cs-CZ" sz="2400" dirty="0"/>
              <a:t> (dále jen „SPŽP 2030“) byla schválena vládou ČR usnesením č. 21 dne 11. 1. 2021. </a:t>
            </a:r>
            <a:endParaRPr lang="cs-CZ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Oblasti SPŽP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Životní prostředí a zdraví</a:t>
            </a:r>
            <a:r>
              <a:rPr lang="en-GB" sz="2800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Nízkouhlíkové a oběhové hospodářství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Příroda a krajina</a:t>
            </a:r>
            <a:endParaRPr lang="en-GB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altLang="en-US"/>
              <a:t>Politika životního prostředí, </a:t>
            </a:r>
          </a:p>
          <a:p>
            <a:pPr marL="609600" indent="-609600" eaLnBrk="1" hangingPunct="1"/>
            <a:r>
              <a:rPr lang="cs-CZ" altLang="en-US"/>
              <a:t>Principy - přístupy a metody</a:t>
            </a:r>
          </a:p>
          <a:p>
            <a:pPr marL="609600" indent="-609600" eaLnBrk="1" hangingPunct="1"/>
            <a:r>
              <a:rPr lang="cs-CZ" altLang="en-US"/>
              <a:t>Politika životního prostředí EU</a:t>
            </a:r>
          </a:p>
          <a:p>
            <a:pPr marL="609600" indent="-609600" eaLnBrk="1" hangingPunct="1"/>
            <a:r>
              <a:rPr lang="cs-CZ" altLang="en-US"/>
              <a:t>Státní politika životního prostředí ČR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Témata SPŽP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Tx/>
              <a:buNone/>
            </a:pPr>
            <a:r>
              <a:rPr lang="cs-CZ" sz="2000" dirty="0"/>
              <a:t>1.1 Voda,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1.2 Ovzduší,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1.3 Rizikové látky,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1.4 Hluk a světelné znečištění,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1.5 Mimořádné události,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1.6 Sídla,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2.1 Přechod ke klimatické neutralitě,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2.2 Přechod na oběhové hospodářství,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3.1 Ekologicky funkční krajina, </a:t>
            </a:r>
          </a:p>
          <a:p>
            <a:pPr marL="0" indent="0" eaLnBrk="1" hangingPunct="1">
              <a:buSzTx/>
              <a:buNone/>
            </a:pPr>
            <a:r>
              <a:rPr lang="cs-CZ" sz="2000" dirty="0"/>
              <a:t>3.2 Zachování biodiverzity a přírodních a krajinných hodnot</a:t>
            </a:r>
            <a:endParaRPr lang="cs-CZ" alt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Výkonná moc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/>
              <a:t>Vláda ČR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/>
              <a:t>Ministerstva (Ministerstvo životního prostředí)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/>
              <a:t>Zvláštní orgány zřízené za účelem plnění speciálních úkolů v ochraně ŽP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/>
              <a:t>Česká inspekce životního prostředí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/>
              <a:t>CENIA (Česká informační agentura ŽP)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/>
              <a:t>Správy národních parků a chráněných krajinných území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/>
              <a:t>Státní fond životního prostředí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/>
              <a:t>Krajské úřady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/>
              <a:t>Okresní úřady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/>
              <a:t>Orgány obcí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61275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en-US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en-US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>
                <a:sym typeface="Wingdings" panose="05000000000000000000" pitchFamily="2" charset="2"/>
              </a:rPr>
              <a:t>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 sz="2800">
                <a:sym typeface="Wingdings" panose="05000000000000000000" pitchFamily="2" charset="2"/>
                <a:hlinkClick r:id="rId2"/>
              </a:rPr>
              <a:t>soukopova@econ.muni.cz</a:t>
            </a:r>
            <a:r>
              <a:rPr lang="cs-CZ" altLang="en-US" sz="2800">
                <a:sym typeface="Wingdings" panose="05000000000000000000" pitchFamily="2" charset="2"/>
              </a:rPr>
              <a:t> </a:t>
            </a:r>
            <a:endParaRPr lang="cs-CZ" altLang="en-US" sz="2800"/>
          </a:p>
        </p:txBody>
      </p:sp>
      <p:pic>
        <p:nvPicPr>
          <p:cNvPr id="55299" name="Picture 4" descr="eco1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88913"/>
            <a:ext cx="8135938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42900"/>
            <a:ext cx="7158037" cy="1166813"/>
          </a:xfrm>
        </p:spPr>
        <p:txBody>
          <a:bodyPr/>
          <a:lstStyle/>
          <a:p>
            <a:pPr eaLnBrk="1" hangingPunct="1"/>
            <a:r>
              <a:rPr lang="cs-CZ" altLang="en-US"/>
              <a:t>Environmentální politika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561262" cy="4824412"/>
          </a:xfrm>
        </p:spPr>
        <p:txBody>
          <a:bodyPr/>
          <a:lstStyle/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/>
              <a:t>role státu (veřejné moci)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/>
              <a:t>nenáhodné řešení problému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/>
              <a:t>koncepce: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/>
              <a:t>popis a hodnocení stavu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/>
              <a:t>analýza problémů a rizik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/>
              <a:t>definice cílů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/>
              <a:t>návrh opatření a nástrojů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Environmentální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8128000" cy="4824412"/>
          </a:xfrm>
        </p:spPr>
        <p:txBody>
          <a:bodyPr/>
          <a:lstStyle/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dirty="0"/>
              <a:t>Globální 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dirty="0"/>
              <a:t>zpravidla sektorové politiky – rámcové úmluvy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dirty="0" err="1"/>
              <a:t>Supraregionální</a:t>
            </a:r>
            <a:endParaRPr lang="cs-CZ" altLang="en-US" sz="2800" dirty="0"/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dirty="0"/>
              <a:t>Akční programy EU (aktuálně 6.)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8253413" algn="r"/>
              </a:tabLst>
            </a:pPr>
            <a:r>
              <a:rPr lang="cs-CZ" altLang="en-US" sz="2400" dirty="0"/>
              <a:t>		</a:t>
            </a:r>
            <a:r>
              <a:rPr lang="cs-CZ" altLang="en-US" sz="2000" dirty="0"/>
              <a:t>/rozhodnutí EP a Rady 1600/2002/ES/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dirty="0"/>
              <a:t>národní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dirty="0"/>
              <a:t>Státní politika životního prostředí ČR                                    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dirty="0"/>
              <a:t>regionální, lokální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dirty="0"/>
              <a:t>např. v rámci programu rozvoje obce, programů rozvoje územního obvodu kraje, koncepce rozvoje cestovního ruchu, ... 	/obecní a krajské zřízení/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Ekologická politika státu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/>
              <a:t>Zřízení potřebných orgánů a institucí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Přijetí určitých principů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/>
              <a:t>Státní politika životního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Formulace základních cílů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Volba vhodných nástrojů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Zakotvení institucionální struktury i nástrojů do platných právních norem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Kontrola fungování ekologické politiky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Organizační systém </a:t>
            </a:r>
            <a:br>
              <a:rPr lang="cs-CZ" altLang="en-US"/>
            </a:br>
            <a:r>
              <a:rPr lang="cs-CZ" altLang="en-US"/>
              <a:t>ochrany ŽP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/>
              <a:t>Podle územního hlediska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Orgány s mezinárodní působností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Orgány s celorepublikovou působností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Orgány s působností na nižších úrovních státní správy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Podle rozsahu činnosti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Ochrana ŽP – hlavní náplň činnosti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Ochrana ŽP – jedna z činností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/>
              <a:t>Podle charakteru moci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Orgány zákonodárné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/>
              <a:t>Orgány výkonné</a:t>
            </a:r>
          </a:p>
          <a:p>
            <a:pPr eaLnBrk="1" hangingPunct="1">
              <a:lnSpc>
                <a:spcPct val="80000"/>
              </a:lnSpc>
            </a:pPr>
            <a:endParaRPr lang="cs-CZ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Politika životního prostředí EU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800"/>
              <a:t>Ustanovení čl. III – 233 o politice ŽP</a:t>
            </a:r>
          </a:p>
          <a:p>
            <a:pPr eaLnBrk="1" hangingPunct="1"/>
            <a:r>
              <a:rPr lang="cs-CZ" altLang="en-US" sz="2800"/>
              <a:t>Cíle:</a:t>
            </a:r>
          </a:p>
          <a:p>
            <a:pPr lvl="1" eaLnBrk="1" hangingPunct="1"/>
            <a:r>
              <a:rPr lang="cs-CZ" altLang="en-US" sz="2400"/>
              <a:t>udržování, ochrana a zlepšování kvality ŽP</a:t>
            </a:r>
          </a:p>
          <a:p>
            <a:pPr lvl="1" eaLnBrk="1" hangingPunct="1"/>
            <a:r>
              <a:rPr lang="cs-CZ" altLang="en-US" sz="2400"/>
              <a:t>ochrana lidského zdraví</a:t>
            </a:r>
          </a:p>
          <a:p>
            <a:pPr lvl="1" eaLnBrk="1" hangingPunct="1"/>
            <a:r>
              <a:rPr lang="cs-CZ" altLang="en-US" sz="2400"/>
              <a:t>obezřetné a racionální využívání přírodních zdrojů</a:t>
            </a:r>
          </a:p>
          <a:p>
            <a:pPr lvl="1" eaLnBrk="1" hangingPunct="1"/>
            <a:r>
              <a:rPr lang="cs-CZ" altLang="en-US" sz="2400"/>
              <a:t>podpora opatření na mezinárodní úrovni, čelících regionálním a celosvětovým problémům ŽP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9"/>
            <a:ext cx="7240537" cy="1387946"/>
          </a:xfrm>
        </p:spPr>
        <p:txBody>
          <a:bodyPr/>
          <a:lstStyle/>
          <a:p>
            <a:pPr eaLnBrk="1" hangingPunct="1"/>
            <a:r>
              <a:rPr lang="cs-CZ" altLang="en-US" dirty="0"/>
              <a:t>Historie politiky ŽP EU do 2000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13593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800" dirty="0"/>
              <a:t>Hlavními body vývoje ochrany životního prostředí v rámci EU jsou: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1959</a:t>
            </a:r>
            <a:r>
              <a:rPr lang="cs-CZ" altLang="en-US" sz="1600" dirty="0"/>
              <a:t> – první norma týkající se ŽP - směrnice 59/221/Euratom o ochraně pracovníků proti ionizujícímu záření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1972 </a:t>
            </a:r>
            <a:r>
              <a:rPr lang="cs-CZ" altLang="en-US" sz="1600" dirty="0"/>
              <a:t>– koná se mezinárodní konference o ŽP ve Stockholmu,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1973 </a:t>
            </a:r>
            <a:r>
              <a:rPr lang="cs-CZ" altLang="en-US" sz="1600" dirty="0"/>
              <a:t>– vytvoření první sekce Evropské komise, která se specializuje na ochranu  ŽP + přijetí prvního akčního plánu pro ochranu životního prostředí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1980</a:t>
            </a:r>
            <a:r>
              <a:rPr lang="cs-CZ" altLang="en-US" sz="1600" dirty="0"/>
              <a:t> – Evropský soudní dvůr potvrdil, že je možné přijímat evropské závazné normy o ochraně ŽP v rámci regulace vnitřního trhu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1981 </a:t>
            </a:r>
            <a:r>
              <a:rPr lang="cs-CZ" altLang="en-US" sz="1600" dirty="0"/>
              <a:t>– v rámci Evropské komise zřízeno samostatné generální ředitelství pro ŽP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1984</a:t>
            </a:r>
            <a:r>
              <a:rPr lang="cs-CZ" altLang="en-US" sz="1600" dirty="0"/>
              <a:t> – zřízen první zvláštní fond pro ochranu ŽP na evropské úrovni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1987</a:t>
            </a:r>
            <a:r>
              <a:rPr lang="cs-CZ" altLang="en-US" sz="1600" dirty="0"/>
              <a:t> – Jednotný evropský akt (Single </a:t>
            </a:r>
            <a:r>
              <a:rPr lang="cs-CZ" altLang="en-US" sz="1600" dirty="0" err="1"/>
              <a:t>European</a:t>
            </a:r>
            <a:r>
              <a:rPr lang="cs-CZ" altLang="en-US" sz="1600" dirty="0"/>
              <a:t> </a:t>
            </a:r>
            <a:r>
              <a:rPr lang="cs-CZ" altLang="en-US" sz="1600" dirty="0" err="1"/>
              <a:t>Act</a:t>
            </a:r>
            <a:r>
              <a:rPr lang="cs-CZ" altLang="en-US" sz="1600" dirty="0"/>
              <a:t>) vytváří zvláštní politiku ochrany životního prostředí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1992</a:t>
            </a:r>
            <a:r>
              <a:rPr lang="cs-CZ" altLang="en-US" sz="1600" dirty="0"/>
              <a:t> – Maastrichtská smlouva zavádí princip, že při přijímání a provádění všech politik ES se musí přihlížet k dopadům na životní prostředí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1994</a:t>
            </a:r>
            <a:r>
              <a:rPr lang="cs-CZ" altLang="en-US" sz="1600" dirty="0"/>
              <a:t> – je zřízen Kohezní fond (Fond soudržnosti), který mj. financuje projekty na ochranu životního prostředí.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en-US" sz="1600" dirty="0"/>
          </a:p>
          <a:p>
            <a:pPr eaLnBrk="1" hangingPunct="1">
              <a:lnSpc>
                <a:spcPct val="80000"/>
              </a:lnSpc>
            </a:pPr>
            <a:endParaRPr lang="cs-CZ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2E8F3-FAD5-4ADE-9E06-7C44E4D2E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63" y="96839"/>
            <a:ext cx="7240537" cy="1315937"/>
          </a:xfrm>
        </p:spPr>
        <p:txBody>
          <a:bodyPr/>
          <a:lstStyle/>
          <a:p>
            <a:r>
              <a:rPr lang="cs-CZ" dirty="0"/>
              <a:t>Historie politiky ŽP EU od 2001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6C5186-F5DE-4A0D-A8D6-D1EE99DFB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2001</a:t>
            </a:r>
            <a:r>
              <a:rPr lang="cs-CZ" altLang="en-US" sz="1600" dirty="0"/>
              <a:t> – platí VI. akční plán pro životní prostředí (2001-2010)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2014</a:t>
            </a:r>
            <a:r>
              <a:rPr lang="cs-CZ" altLang="en-US" sz="1600" dirty="0"/>
              <a:t> – platí VII. Akční plán pro životní prostředí do roku 2020.</a:t>
            </a:r>
          </a:p>
          <a:p>
            <a:pPr eaLnBrk="1" hangingPunct="1">
              <a:spcBef>
                <a:spcPts val="600"/>
              </a:spcBef>
            </a:pPr>
            <a:r>
              <a:rPr lang="cs-CZ" sz="1600" dirty="0"/>
              <a:t>V rámci Zimního energetického balíčku, zveřejněného v listopadu 2016, navrhla Komise další zpřísnění těchto cílů do roku 2030.</a:t>
            </a:r>
            <a:endParaRPr lang="cs-CZ" altLang="en-US" sz="1600" b="1" dirty="0"/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Červen 2018 </a:t>
            </a:r>
            <a:r>
              <a:rPr lang="cs-CZ" altLang="en-US" sz="1600" dirty="0"/>
              <a:t>- </a:t>
            </a:r>
            <a:r>
              <a:rPr lang="cs-CZ" sz="1600" dirty="0"/>
              <a:t>orgány se shodly na kompromisním návrhu směrnice týkající se obnovitelných zdrojů energie (OZE). Návrh stanovuje nový závazný cíl pro podíl OZE na 32 % do roku 2030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8. 10. 2019 </a:t>
            </a:r>
            <a:r>
              <a:rPr lang="cs-CZ" altLang="en-US" sz="1600" dirty="0"/>
              <a:t>- </a:t>
            </a:r>
            <a:r>
              <a:rPr lang="en-GB" sz="1600" dirty="0"/>
              <a:t>Rada </a:t>
            </a:r>
            <a:r>
              <a:rPr lang="en-GB" sz="1600" dirty="0" err="1"/>
              <a:t>přijala</a:t>
            </a:r>
            <a:r>
              <a:rPr lang="en-GB" sz="1600" dirty="0"/>
              <a:t> </a:t>
            </a:r>
            <a:r>
              <a:rPr lang="en-GB" sz="1600" dirty="0" err="1"/>
              <a:t>závěry</a:t>
            </a:r>
            <a:r>
              <a:rPr lang="en-GB" sz="1600" dirty="0"/>
              <a:t>, </a:t>
            </a:r>
            <a:r>
              <a:rPr lang="en-GB" sz="1600" dirty="0" err="1"/>
              <a:t>jež</a:t>
            </a:r>
            <a:r>
              <a:rPr lang="en-GB" sz="1600" dirty="0"/>
              <a:t> </a:t>
            </a:r>
            <a:r>
              <a:rPr lang="en-GB" sz="1600" dirty="0" err="1"/>
              <a:t>obsahují</a:t>
            </a:r>
            <a:r>
              <a:rPr lang="en-GB" sz="1600" dirty="0"/>
              <a:t> </a:t>
            </a:r>
            <a:r>
              <a:rPr lang="en-GB" sz="1600" dirty="0" err="1"/>
              <a:t>politické</a:t>
            </a:r>
            <a:r>
              <a:rPr lang="en-GB" sz="1600" dirty="0"/>
              <a:t> </a:t>
            </a:r>
            <a:r>
              <a:rPr lang="en-GB" sz="1600" dirty="0" err="1"/>
              <a:t>pokyny</a:t>
            </a:r>
            <a:r>
              <a:rPr lang="en-GB" sz="1600" dirty="0"/>
              <a:t> pro </a:t>
            </a:r>
            <a:r>
              <a:rPr lang="en-GB" sz="1600" dirty="0" err="1"/>
              <a:t>politiky</a:t>
            </a:r>
            <a:r>
              <a:rPr lang="en-GB" sz="1600" dirty="0"/>
              <a:t> EU v </a:t>
            </a:r>
            <a:r>
              <a:rPr lang="en-GB" sz="1600" dirty="0" err="1"/>
              <a:t>oblasti</a:t>
            </a:r>
            <a:r>
              <a:rPr lang="en-GB" sz="1600" dirty="0"/>
              <a:t> </a:t>
            </a:r>
            <a:r>
              <a:rPr lang="en-GB" sz="1600" dirty="0" err="1"/>
              <a:t>životního</a:t>
            </a:r>
            <a:r>
              <a:rPr lang="en-GB" sz="1600" dirty="0"/>
              <a:t> </a:t>
            </a:r>
            <a:r>
              <a:rPr lang="en-GB" sz="1600" dirty="0" err="1"/>
              <a:t>prostředí</a:t>
            </a:r>
            <a:r>
              <a:rPr lang="en-GB" sz="1600" dirty="0"/>
              <a:t> a </a:t>
            </a:r>
            <a:r>
              <a:rPr lang="en-GB" sz="1600" dirty="0" err="1"/>
              <a:t>změny</a:t>
            </a:r>
            <a:r>
              <a:rPr lang="en-GB" sz="1600" dirty="0"/>
              <a:t> </a:t>
            </a:r>
            <a:r>
              <a:rPr lang="en-GB" sz="1600" dirty="0" err="1"/>
              <a:t>klimatu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období</a:t>
            </a:r>
            <a:r>
              <a:rPr lang="en-GB" sz="1600" dirty="0"/>
              <a:t> 2021–2030. </a:t>
            </a:r>
            <a:r>
              <a:rPr lang="en-GB" sz="1600" dirty="0" err="1"/>
              <a:t>Vyzývá</a:t>
            </a:r>
            <a:r>
              <a:rPr lang="en-GB" sz="1600" dirty="0"/>
              <a:t> </a:t>
            </a:r>
            <a:r>
              <a:rPr lang="en-GB" sz="1600" dirty="0" err="1"/>
              <a:t>Komisi</a:t>
            </a:r>
            <a:r>
              <a:rPr lang="en-GB" sz="1600" dirty="0"/>
              <a:t>, aby </a:t>
            </a:r>
            <a:r>
              <a:rPr lang="en-GB" sz="1600" dirty="0" err="1"/>
              <a:t>nejpozději</a:t>
            </a:r>
            <a:r>
              <a:rPr lang="en-GB" sz="1600" dirty="0"/>
              <a:t> do </a:t>
            </a:r>
            <a:r>
              <a:rPr lang="en-GB" sz="1600" dirty="0" err="1"/>
              <a:t>začátku</a:t>
            </a:r>
            <a:r>
              <a:rPr lang="en-GB" sz="1600" dirty="0"/>
              <a:t> </a:t>
            </a:r>
            <a:r>
              <a:rPr lang="en-GB" sz="1600" dirty="0" err="1"/>
              <a:t>roku</a:t>
            </a:r>
            <a:r>
              <a:rPr lang="en-GB" sz="1600" dirty="0"/>
              <a:t> 2020 </a:t>
            </a:r>
            <a:r>
              <a:rPr lang="en-GB" sz="1600" dirty="0" err="1"/>
              <a:t>předložila</a:t>
            </a:r>
            <a:r>
              <a:rPr lang="en-GB" sz="1600" dirty="0"/>
              <a:t> </a:t>
            </a:r>
            <a:r>
              <a:rPr lang="en-GB" sz="1600" dirty="0" err="1"/>
              <a:t>ambiciózní</a:t>
            </a:r>
            <a:r>
              <a:rPr lang="en-GB" sz="1600" dirty="0"/>
              <a:t> a </a:t>
            </a:r>
            <a:r>
              <a:rPr lang="en-GB" sz="1600" dirty="0" err="1"/>
              <a:t>cíleně</a:t>
            </a:r>
            <a:r>
              <a:rPr lang="en-GB" sz="1600" dirty="0"/>
              <a:t> </a:t>
            </a:r>
            <a:r>
              <a:rPr lang="en-GB" sz="1600" dirty="0" err="1"/>
              <a:t>zaměřený</a:t>
            </a:r>
            <a:r>
              <a:rPr lang="en-GB" sz="1600" dirty="0"/>
              <a:t> </a:t>
            </a:r>
            <a:r>
              <a:rPr lang="en-GB" sz="1600" dirty="0" err="1"/>
              <a:t>návrh</a:t>
            </a:r>
            <a:r>
              <a:rPr lang="en-GB" sz="1600" dirty="0"/>
              <a:t> </a:t>
            </a:r>
            <a:r>
              <a:rPr lang="en-GB" sz="1600" b="1" dirty="0"/>
              <a:t>8. </a:t>
            </a:r>
            <a:r>
              <a:rPr lang="en-GB" sz="1600" b="1" dirty="0" err="1"/>
              <a:t>akčního</a:t>
            </a:r>
            <a:r>
              <a:rPr lang="en-GB" sz="1600" b="1" dirty="0"/>
              <a:t> </a:t>
            </a:r>
            <a:r>
              <a:rPr lang="en-GB" sz="1600" b="1" dirty="0" err="1"/>
              <a:t>programu</a:t>
            </a:r>
            <a:r>
              <a:rPr lang="en-GB" sz="1600" b="1" dirty="0"/>
              <a:t> pro </a:t>
            </a:r>
            <a:r>
              <a:rPr lang="en-GB" sz="1600" b="1" dirty="0" err="1"/>
              <a:t>životní</a:t>
            </a:r>
            <a:r>
              <a:rPr lang="en-GB" sz="1600" b="1" dirty="0"/>
              <a:t> </a:t>
            </a:r>
            <a:r>
              <a:rPr lang="en-GB" sz="1600" b="1" dirty="0" err="1"/>
              <a:t>prostředí</a:t>
            </a:r>
            <a:r>
              <a:rPr lang="en-GB" sz="1600" dirty="0"/>
              <a:t>.</a:t>
            </a:r>
            <a:r>
              <a:rPr lang="cs-CZ" sz="1600" dirty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en-US" sz="1600" b="1" dirty="0"/>
              <a:t>Zelená dohoda pro Evropu – „Green </a:t>
            </a:r>
            <a:r>
              <a:rPr lang="cs-CZ" altLang="en-US" sz="1600" b="1" dirty="0" err="1"/>
              <a:t>Deal</a:t>
            </a:r>
            <a:r>
              <a:rPr lang="cs-CZ" altLang="en-US" sz="1600" b="1" dirty="0"/>
              <a:t>“ 2019</a:t>
            </a:r>
            <a:r>
              <a:rPr lang="en-GB" sz="1600" b="1" dirty="0"/>
              <a:t>–</a:t>
            </a:r>
            <a:r>
              <a:rPr lang="cs-CZ" altLang="en-US" sz="1600" b="1" dirty="0"/>
              <a:t>2024</a:t>
            </a:r>
          </a:p>
          <a:p>
            <a:pPr eaLnBrk="1" hangingPunct="1">
              <a:spcBef>
                <a:spcPts val="600"/>
              </a:spcBef>
            </a:pPr>
            <a:r>
              <a:rPr lang="cs-CZ" sz="1600" b="1" dirty="0"/>
              <a:t>8. akční plán pro životní prostředí dohodnut - </a:t>
            </a:r>
            <a:r>
              <a:rPr lang="cs-CZ" sz="1600" dirty="0"/>
              <a:t>8. akční program pro životní prostředí bude vodítkem pro politiku životního prostředí do roku 2030.</a:t>
            </a:r>
            <a:endParaRPr lang="cs-CZ" sz="1600" b="1" dirty="0"/>
          </a:p>
          <a:p>
            <a:pPr eaLnBrk="1" hangingPunct="1">
              <a:spcBef>
                <a:spcPts val="600"/>
              </a:spcBef>
            </a:pPr>
            <a:endParaRPr lang="cs-CZ" altLang="en-US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952895"/>
      </p:ext>
    </p:extLst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936</TotalTime>
  <Words>1263</Words>
  <Application>Microsoft Office PowerPoint</Application>
  <PresentationFormat>Předvádění na obrazovce (4:3)</PresentationFormat>
  <Paragraphs>159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Osy</vt:lpstr>
      <vt:lpstr>Politika životního prostředí</vt:lpstr>
      <vt:lpstr>Obsah přednášky</vt:lpstr>
      <vt:lpstr>Environmentální politika</vt:lpstr>
      <vt:lpstr>Environmentální politika</vt:lpstr>
      <vt:lpstr>Ekologická politika státu</vt:lpstr>
      <vt:lpstr>Organizační systém  ochrany ŽP</vt:lpstr>
      <vt:lpstr>Politika životního prostředí EU</vt:lpstr>
      <vt:lpstr>Historie politiky ŽP EU do 2000</vt:lpstr>
      <vt:lpstr>Historie politiky ŽP EU od 2001</vt:lpstr>
      <vt:lpstr>Zásady politiky ŽP EU</vt:lpstr>
      <vt:lpstr>Nástroje politiky ŽP EU</vt:lpstr>
      <vt:lpstr>Legislativa</vt:lpstr>
      <vt:lpstr>Tržní nástroje</vt:lpstr>
      <vt:lpstr>Horizontální nástroje</vt:lpstr>
      <vt:lpstr>Finanční nástroje</vt:lpstr>
      <vt:lpstr>Obsahové cíle programu „Směrem k udržitelnému rozvoji“</vt:lpstr>
      <vt:lpstr>Program zdůrazňuje tato témata</vt:lpstr>
      <vt:lpstr>Státní politika životního prostředí ČR</vt:lpstr>
      <vt:lpstr>Oblasti SPŽP </vt:lpstr>
      <vt:lpstr>Témata SPŽP</vt:lpstr>
      <vt:lpstr>Výkonná moc</vt:lpstr>
      <vt:lpstr>Prezentace aplikace PowerPoint</vt:lpstr>
    </vt:vector>
  </TitlesOfParts>
  <Company>rmu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životního prostředí</dc:title>
  <dc:creator>Jana</dc:creator>
  <cp:lastModifiedBy>Jana Soukopová</cp:lastModifiedBy>
  <cp:revision>31</cp:revision>
  <dcterms:created xsi:type="dcterms:W3CDTF">2007-10-28T19:17:49Z</dcterms:created>
  <dcterms:modified xsi:type="dcterms:W3CDTF">2022-03-20T18:06:59Z</dcterms:modified>
</cp:coreProperties>
</file>