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7" r:id="rId1"/>
  </p:sldMasterIdLst>
  <p:notesMasterIdLst>
    <p:notesMasterId r:id="rId39"/>
  </p:notesMasterIdLst>
  <p:handoutMasterIdLst>
    <p:handoutMasterId r:id="rId40"/>
  </p:handoutMasterIdLst>
  <p:sldIdLst>
    <p:sldId id="256" r:id="rId2"/>
    <p:sldId id="327" r:id="rId3"/>
    <p:sldId id="280" r:id="rId4"/>
    <p:sldId id="299" r:id="rId5"/>
    <p:sldId id="328" r:id="rId6"/>
    <p:sldId id="297" r:id="rId7"/>
    <p:sldId id="300" r:id="rId8"/>
    <p:sldId id="301" r:id="rId9"/>
    <p:sldId id="289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2" r:id="rId20"/>
    <p:sldId id="311" r:id="rId21"/>
    <p:sldId id="313" r:id="rId22"/>
    <p:sldId id="314" r:id="rId23"/>
    <p:sldId id="315" r:id="rId24"/>
    <p:sldId id="331" r:id="rId25"/>
    <p:sldId id="332" r:id="rId26"/>
    <p:sldId id="333" r:id="rId27"/>
    <p:sldId id="296" r:id="rId28"/>
    <p:sldId id="316" r:id="rId29"/>
    <p:sldId id="317" r:id="rId30"/>
    <p:sldId id="318" r:id="rId31"/>
    <p:sldId id="320" r:id="rId32"/>
    <p:sldId id="321" r:id="rId33"/>
    <p:sldId id="322" r:id="rId34"/>
    <p:sldId id="324" r:id="rId35"/>
    <p:sldId id="325" r:id="rId36"/>
    <p:sldId id="329" r:id="rId37"/>
    <p:sldId id="298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81F62A"/>
    <a:srgbClr val="63D3A6"/>
    <a:srgbClr val="5AC8AF"/>
    <a:srgbClr val="969696"/>
    <a:srgbClr val="B9006E"/>
    <a:srgbClr val="4BC8FF"/>
    <a:srgbClr val="F01928"/>
    <a:srgbClr val="9100DC"/>
    <a:srgbClr val="002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62190" autoAdjust="0"/>
  </p:normalViewPr>
  <p:slideViewPr>
    <p:cSldViewPr snapToGrid="0">
      <p:cViewPr varScale="1">
        <p:scale>
          <a:sx n="62" d="100"/>
          <a:sy n="62" d="100"/>
        </p:scale>
        <p:origin x="84" y="24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misak\iCloudDrive\!!!%20DP_2020\!!\GAP_recyklace%20a%20t&#345;&#237;d&#283;n&#237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misak\iCloudDrive\!!!%20DP_2020\!!\GAP_recyklace%20a%20t&#345;&#237;d&#283;n&#23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3824796796666"/>
          <c:y val="8.1151648396012008E-2"/>
          <c:w val="0.6556538195883409"/>
          <c:h val="0.765708585721807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'Porovnání měst'!$D$15</c:f>
              <c:strCache>
                <c:ptCount val="1"/>
                <c:pt idx="0">
                  <c:v>% recyklace KO 
v roce 2018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0A-4A3F-BF1A-BF6C6D72C15F}"/>
              </c:ext>
            </c:extLst>
          </c:dPt>
          <c:dPt>
            <c:idx val="5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0A-4A3F-BF1A-BF6C6D72C15F}"/>
              </c:ext>
            </c:extLst>
          </c:dPt>
          <c:dLbls>
            <c:dLbl>
              <c:idx val="0"/>
              <c:layout>
                <c:manualLayout>
                  <c:x val="1.4693997502020426E-3"/>
                  <c:y val="-1.93423597678916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0A-4A3F-BF1A-BF6C6D72C1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'Porovnání měst'!$C$16:$C$25</c:f>
              <c:strCache>
                <c:ptCount val="6"/>
                <c:pt idx="0">
                  <c:v>Boskovice</c:v>
                </c:pt>
                <c:pt idx="1">
                  <c:v>Kyjov</c:v>
                </c:pt>
                <c:pt idx="2">
                  <c:v>Mikulov</c:v>
                </c:pt>
                <c:pt idx="3">
                  <c:v>Znojmo</c:v>
                </c:pt>
                <c:pt idx="4">
                  <c:v>ČR</c:v>
                </c:pt>
                <c:pt idx="5">
                  <c:v>EU</c:v>
                </c:pt>
              </c:strCache>
              <c:extLst/>
            </c:strRef>
          </c:cat>
          <c:val>
            <c:numRef>
              <c:f>'Porovnání měst'!$D$16:$D$25</c:f>
              <c:numCache>
                <c:formatCode>0.00%</c:formatCode>
                <c:ptCount val="6"/>
                <c:pt idx="0">
                  <c:v>0.19819999999999999</c:v>
                </c:pt>
                <c:pt idx="1">
                  <c:v>0.44745126675450914</c:v>
                </c:pt>
                <c:pt idx="2">
                  <c:v>0.35637406786630765</c:v>
                </c:pt>
                <c:pt idx="3">
                  <c:v>0.2641</c:v>
                </c:pt>
                <c:pt idx="4">
                  <c:v>0.34499999999999997</c:v>
                </c:pt>
                <c:pt idx="5">
                  <c:v>0.47399999999999998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890A-4A3F-BF1A-BF6C6D72C15F}"/>
            </c:ext>
          </c:extLst>
        </c:ser>
        <c:ser>
          <c:idx val="1"/>
          <c:order val="1"/>
          <c:tx>
            <c:strRef>
              <c:f>'Porovnání měst'!$E$15</c:f>
              <c:strCache>
                <c:ptCount val="1"/>
                <c:pt idx="0">
                  <c:v>Do roku 2025 
(Cíl EU 55 % recyklace KO)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13916684012177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0A-4A3F-BF1A-BF6C6D72C15F}"/>
                </c:ext>
              </c:extLst>
            </c:dLbl>
            <c:dLbl>
              <c:idx val="4"/>
              <c:layout>
                <c:manualLayout>
                  <c:x val="-6.4326742272101015E-17"/>
                  <c:y val="-4.42396987724640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0A-4A3F-BF1A-BF6C6D72C1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'Porovnání měst'!$C$16:$C$25</c:f>
              <c:strCache>
                <c:ptCount val="6"/>
                <c:pt idx="0">
                  <c:v>Boskovice</c:v>
                </c:pt>
                <c:pt idx="1">
                  <c:v>Kyjov</c:v>
                </c:pt>
                <c:pt idx="2">
                  <c:v>Mikulov</c:v>
                </c:pt>
                <c:pt idx="3">
                  <c:v>Znojmo</c:v>
                </c:pt>
                <c:pt idx="4">
                  <c:v>ČR</c:v>
                </c:pt>
                <c:pt idx="5">
                  <c:v>EU</c:v>
                </c:pt>
              </c:strCache>
              <c:extLst/>
            </c:strRef>
          </c:cat>
          <c:val>
            <c:numRef>
              <c:f>'Porovnání měst'!$E$16:$E$25</c:f>
              <c:numCache>
                <c:formatCode>0.00%</c:formatCode>
                <c:ptCount val="6"/>
                <c:pt idx="0">
                  <c:v>0.35180000000000006</c:v>
                </c:pt>
                <c:pt idx="1">
                  <c:v>0.10254873324549091</c:v>
                </c:pt>
                <c:pt idx="2">
                  <c:v>0.19362593213369239</c:v>
                </c:pt>
                <c:pt idx="3">
                  <c:v>0.28590000000000004</c:v>
                </c:pt>
                <c:pt idx="4">
                  <c:v>0.20500000000000007</c:v>
                </c:pt>
                <c:pt idx="5">
                  <c:v>7.6000000000000068E-2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890A-4A3F-BF1A-BF6C6D72C15F}"/>
            </c:ext>
          </c:extLst>
        </c:ser>
        <c:ser>
          <c:idx val="2"/>
          <c:order val="2"/>
          <c:tx>
            <c:strRef>
              <c:f>'Porovnání měst'!$F$15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'Porovnání měst'!$C$16:$C$25</c:f>
              <c:strCache>
                <c:ptCount val="6"/>
                <c:pt idx="0">
                  <c:v>Boskovice</c:v>
                </c:pt>
                <c:pt idx="1">
                  <c:v>Kyjov</c:v>
                </c:pt>
                <c:pt idx="2">
                  <c:v>Mikulov</c:v>
                </c:pt>
                <c:pt idx="3">
                  <c:v>Znojmo</c:v>
                </c:pt>
                <c:pt idx="4">
                  <c:v>ČR</c:v>
                </c:pt>
                <c:pt idx="5">
                  <c:v>EU</c:v>
                </c:pt>
              </c:strCache>
              <c:extLst/>
            </c:strRef>
          </c:cat>
          <c:val>
            <c:numRef>
              <c:f>'Porovnání měst'!$F$16:$F$25</c:f>
              <c:numCache>
                <c:formatCode>0.00%</c:formatCode>
                <c:ptCount val="6"/>
                <c:pt idx="0">
                  <c:v>4.9999999999999933E-2</c:v>
                </c:pt>
                <c:pt idx="1">
                  <c:v>4.9999999999999933E-2</c:v>
                </c:pt>
                <c:pt idx="2">
                  <c:v>4.9999999999999933E-2</c:v>
                </c:pt>
                <c:pt idx="3">
                  <c:v>4.9999999999999933E-2</c:v>
                </c:pt>
                <c:pt idx="4">
                  <c:v>4.9999999999999933E-2</c:v>
                </c:pt>
                <c:pt idx="5">
                  <c:v>4.9999999999999933E-2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890A-4A3F-BF1A-BF6C6D72C15F}"/>
            </c:ext>
          </c:extLst>
        </c:ser>
        <c:ser>
          <c:idx val="3"/>
          <c:order val="3"/>
          <c:tx>
            <c:strRef>
              <c:f>'Porovnání měst'!$G$15</c:f>
              <c:strCache>
                <c:ptCount val="1"/>
                <c:pt idx="0">
                  <c:v>19,35911384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'Porovnání měst'!$C$16:$C$25</c:f>
              <c:strCache>
                <c:ptCount val="6"/>
                <c:pt idx="0">
                  <c:v>Boskovice</c:v>
                </c:pt>
                <c:pt idx="1">
                  <c:v>Kyjov</c:v>
                </c:pt>
                <c:pt idx="2">
                  <c:v>Mikulov</c:v>
                </c:pt>
                <c:pt idx="3">
                  <c:v>Znojmo</c:v>
                </c:pt>
                <c:pt idx="4">
                  <c:v>ČR</c:v>
                </c:pt>
                <c:pt idx="5">
                  <c:v>EU</c:v>
                </c:pt>
              </c:strCache>
              <c:extLst/>
            </c:strRef>
          </c:cat>
          <c:val>
            <c:numRef>
              <c:f>'Porovnání měst'!$G$16:$G$25</c:f>
              <c:numCache>
                <c:formatCode>0.00%</c:formatCode>
                <c:ptCount val="6"/>
                <c:pt idx="0">
                  <c:v>5.0000000000000044E-2</c:v>
                </c:pt>
                <c:pt idx="1">
                  <c:v>5.0000000000000044E-2</c:v>
                </c:pt>
                <c:pt idx="2">
                  <c:v>5.0000000000000044E-2</c:v>
                </c:pt>
                <c:pt idx="3">
                  <c:v>5.0000000000000044E-2</c:v>
                </c:pt>
                <c:pt idx="4">
                  <c:v>5.0000000000000044E-2</c:v>
                </c:pt>
                <c:pt idx="5">
                  <c:v>5.0000000000000044E-2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890A-4A3F-BF1A-BF6C6D72C15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653856544"/>
        <c:axId val="653857200"/>
      </c:barChart>
      <c:catAx>
        <c:axId val="65385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653857200"/>
        <c:crosses val="autoZero"/>
        <c:auto val="1"/>
        <c:lblAlgn val="ctr"/>
        <c:lblOffset val="100"/>
        <c:noMultiLvlLbl val="0"/>
      </c:catAx>
      <c:valAx>
        <c:axId val="653857200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cs-CZ"/>
                  <a:t>Podíl recyklace KO (v %)</a:t>
                </a:r>
              </a:p>
            </c:rich>
          </c:tx>
          <c:layout>
            <c:manualLayout>
              <c:xMode val="edge"/>
              <c:yMode val="edge"/>
              <c:x val="9.8999036366319692E-3"/>
              <c:y val="0.247150568473322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cs-CZ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65385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69474903313764225"/>
          <c:y val="0.67530379698070608"/>
          <c:w val="0.30153846696582282"/>
          <c:h val="0.126950391945992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0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3824796796666"/>
          <c:y val="8.9696831049291215E-2"/>
          <c:w val="0.6556538195883409"/>
          <c:h val="0.757163403068528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'Porovnání měst'!$D$15</c:f>
              <c:strCache>
                <c:ptCount val="1"/>
                <c:pt idx="0">
                  <c:v>% recyklace KO 
v roce 2018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AB-4449-B013-F5D2C1B9C5A8}"/>
              </c:ext>
            </c:extLst>
          </c:dPt>
          <c:dPt>
            <c:idx val="5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AB-4449-B013-F5D2C1B9C5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'Porovnání měst'!$C$16:$C$25</c:f>
              <c:strCache>
                <c:ptCount val="6"/>
                <c:pt idx="0">
                  <c:v>Boskovice</c:v>
                </c:pt>
                <c:pt idx="1">
                  <c:v>Kyjov</c:v>
                </c:pt>
                <c:pt idx="2">
                  <c:v>Mikulov</c:v>
                </c:pt>
                <c:pt idx="3">
                  <c:v>Znojmo</c:v>
                </c:pt>
                <c:pt idx="4">
                  <c:v>ČR</c:v>
                </c:pt>
                <c:pt idx="5">
                  <c:v>EU</c:v>
                </c:pt>
              </c:strCache>
              <c:extLst/>
            </c:strRef>
          </c:cat>
          <c:val>
            <c:numRef>
              <c:f>'Porovnání měst'!$D$16:$D$25</c:f>
              <c:numCache>
                <c:formatCode>0.00%</c:formatCode>
                <c:ptCount val="6"/>
                <c:pt idx="0">
                  <c:v>0.25979999999999998</c:v>
                </c:pt>
                <c:pt idx="1">
                  <c:v>0.57579323949506145</c:v>
                </c:pt>
                <c:pt idx="2">
                  <c:v>0.41474963272826876</c:v>
                </c:pt>
                <c:pt idx="3">
                  <c:v>0.37619999999999998</c:v>
                </c:pt>
                <c:pt idx="4">
                  <c:v>0.34499999999999997</c:v>
                </c:pt>
                <c:pt idx="5">
                  <c:v>0.47399999999999998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D3AB-4449-B013-F5D2C1B9C5A8}"/>
            </c:ext>
          </c:extLst>
        </c:ser>
        <c:ser>
          <c:idx val="1"/>
          <c:order val="1"/>
          <c:tx>
            <c:strRef>
              <c:f>'Porovnání měst'!$E$15</c:f>
              <c:strCache>
                <c:ptCount val="1"/>
                <c:pt idx="0">
                  <c:v>Do roku 2025 
(Cíl EU 55 % recyklace KO)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AB-4449-B013-F5D2C1B9C5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'Porovnání měst'!$C$16:$C$25</c:f>
              <c:strCache>
                <c:ptCount val="6"/>
                <c:pt idx="0">
                  <c:v>Boskovice</c:v>
                </c:pt>
                <c:pt idx="1">
                  <c:v>Kyjov</c:v>
                </c:pt>
                <c:pt idx="2">
                  <c:v>Mikulov</c:v>
                </c:pt>
                <c:pt idx="3">
                  <c:v>Znojmo</c:v>
                </c:pt>
                <c:pt idx="4">
                  <c:v>ČR</c:v>
                </c:pt>
                <c:pt idx="5">
                  <c:v>EU</c:v>
                </c:pt>
              </c:strCache>
              <c:extLst/>
            </c:strRef>
          </c:cat>
          <c:val>
            <c:numRef>
              <c:f>'Porovnání měst'!$E$16:$E$25</c:f>
              <c:numCache>
                <c:formatCode>0.00%</c:formatCode>
                <c:ptCount val="6"/>
                <c:pt idx="0">
                  <c:v>0.29020000000000007</c:v>
                </c:pt>
                <c:pt idx="1">
                  <c:v>0</c:v>
                </c:pt>
                <c:pt idx="2">
                  <c:v>0.13525036727173129</c:v>
                </c:pt>
                <c:pt idx="3">
                  <c:v>0.17380000000000007</c:v>
                </c:pt>
                <c:pt idx="4">
                  <c:v>0.20500000000000007</c:v>
                </c:pt>
                <c:pt idx="5">
                  <c:v>7.6000000000000068E-2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D3AB-4449-B013-F5D2C1B9C5A8}"/>
            </c:ext>
          </c:extLst>
        </c:ser>
        <c:ser>
          <c:idx val="2"/>
          <c:order val="2"/>
          <c:tx>
            <c:strRef>
              <c:f>'Porovnání měst'!$F$15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2.529084471421252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AB-4449-B013-F5D2C1B9C5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'Porovnání měst'!$C$16:$C$25</c:f>
              <c:strCache>
                <c:ptCount val="6"/>
                <c:pt idx="0">
                  <c:v>Boskovice</c:v>
                </c:pt>
                <c:pt idx="1">
                  <c:v>Kyjov</c:v>
                </c:pt>
                <c:pt idx="2">
                  <c:v>Mikulov</c:v>
                </c:pt>
                <c:pt idx="3">
                  <c:v>Znojmo</c:v>
                </c:pt>
                <c:pt idx="4">
                  <c:v>ČR</c:v>
                </c:pt>
                <c:pt idx="5">
                  <c:v>EU</c:v>
                </c:pt>
              </c:strCache>
              <c:extLst/>
            </c:strRef>
          </c:cat>
          <c:val>
            <c:numRef>
              <c:f>'Porovnání měst'!$F$16:$F$25</c:f>
              <c:numCache>
                <c:formatCode>0.00%</c:formatCode>
                <c:ptCount val="6"/>
                <c:pt idx="0">
                  <c:v>4.9999999999999933E-2</c:v>
                </c:pt>
                <c:pt idx="1">
                  <c:v>2.4206760504938529E-2</c:v>
                </c:pt>
                <c:pt idx="2">
                  <c:v>4.9999999999999933E-2</c:v>
                </c:pt>
                <c:pt idx="3">
                  <c:v>4.9999999999999933E-2</c:v>
                </c:pt>
                <c:pt idx="4">
                  <c:v>4.9999999999999933E-2</c:v>
                </c:pt>
                <c:pt idx="5">
                  <c:v>4.9999999999999933E-2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D3AB-4449-B013-F5D2C1B9C5A8}"/>
            </c:ext>
          </c:extLst>
        </c:ser>
        <c:ser>
          <c:idx val="3"/>
          <c:order val="3"/>
          <c:tx>
            <c:strRef>
              <c:f>'Porovnání měst'!$G$15</c:f>
              <c:strCache>
                <c:ptCount val="1"/>
                <c:pt idx="0">
                  <c:v>19,35911384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'Porovnání měst'!$C$16:$C$25</c:f>
              <c:strCache>
                <c:ptCount val="6"/>
                <c:pt idx="0">
                  <c:v>Boskovice</c:v>
                </c:pt>
                <c:pt idx="1">
                  <c:v>Kyjov</c:v>
                </c:pt>
                <c:pt idx="2">
                  <c:v>Mikulov</c:v>
                </c:pt>
                <c:pt idx="3">
                  <c:v>Znojmo</c:v>
                </c:pt>
                <c:pt idx="4">
                  <c:v>ČR</c:v>
                </c:pt>
                <c:pt idx="5">
                  <c:v>EU</c:v>
                </c:pt>
              </c:strCache>
              <c:extLst/>
            </c:strRef>
          </c:cat>
          <c:val>
            <c:numRef>
              <c:f>'Porovnání měst'!$G$16:$G$25</c:f>
              <c:numCache>
                <c:formatCode>0.00%</c:formatCode>
                <c:ptCount val="6"/>
                <c:pt idx="0">
                  <c:v>5.0000000000000044E-2</c:v>
                </c:pt>
                <c:pt idx="1">
                  <c:v>0.05</c:v>
                </c:pt>
                <c:pt idx="2">
                  <c:v>5.0000000000000044E-2</c:v>
                </c:pt>
                <c:pt idx="3">
                  <c:v>5.0000000000000044E-2</c:v>
                </c:pt>
                <c:pt idx="4">
                  <c:v>5.0000000000000044E-2</c:v>
                </c:pt>
                <c:pt idx="5">
                  <c:v>5.0000000000000044E-2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D3AB-4449-B013-F5D2C1B9C5A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653856544"/>
        <c:axId val="653857200"/>
      </c:barChart>
      <c:catAx>
        <c:axId val="65385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653857200"/>
        <c:crosses val="autoZero"/>
        <c:auto val="1"/>
        <c:lblAlgn val="ctr"/>
        <c:lblOffset val="100"/>
        <c:noMultiLvlLbl val="0"/>
      </c:catAx>
      <c:valAx>
        <c:axId val="653857200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cs-CZ"/>
                  <a:t>Podíl recyklace KO (v 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cs-CZ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65385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69474903313764225"/>
          <c:y val="0.67530379698070608"/>
          <c:w val="0.30153846696582282"/>
          <c:h val="0.126950391945992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0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0.7799</cdr:x>
      <cdr:y>0.15347</cdr:y>
    </cdr:from>
    <cdr:to>
      <cdr:x>0.98475</cdr:x>
      <cdr:y>0.30802</cdr:y>
    </cdr:to>
    <cdr:sp macro="" textlink="">
      <cdr:nvSpPr>
        <cdr:cNvPr id="11" name="TextovéPole 18">
          <a:extLst xmlns:a="http://schemas.openxmlformats.org/drawingml/2006/main">
            <a:ext uri="{FF2B5EF4-FFF2-40B4-BE49-F238E27FC236}">
              <a16:creationId xmlns:a16="http://schemas.microsoft.com/office/drawing/2014/main" id="{50784A78-8591-4F6F-BAD5-94963924664F}"/>
            </a:ext>
          </a:extLst>
        </cdr:cNvPr>
        <cdr:cNvSpPr txBox="1"/>
      </cdr:nvSpPr>
      <cdr:spPr>
        <a:xfrm xmlns:a="http://schemas.openxmlformats.org/drawingml/2006/main">
          <a:off x="4491793" y="421008"/>
          <a:ext cx="1179802" cy="42394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800" dirty="0"/>
            <a:t>Cíl recyklace KO</a:t>
          </a:r>
          <a:br>
            <a:rPr lang="cs-CZ" sz="1800" dirty="0"/>
          </a:br>
          <a:r>
            <a:rPr lang="cs-CZ" sz="1800" dirty="0"/>
            <a:t>do roku 2035 65 %</a:t>
          </a:r>
        </a:p>
      </cdr:txBody>
    </cdr:sp>
  </cdr:relSizeAnchor>
  <cdr:relSizeAnchor xmlns:cdr="http://schemas.openxmlformats.org/drawingml/2006/chartDrawing">
    <cdr:from>
      <cdr:x>0.7799</cdr:x>
      <cdr:y>0.29996</cdr:y>
    </cdr:from>
    <cdr:to>
      <cdr:x>0.98475</cdr:x>
      <cdr:y>0.44726</cdr:y>
    </cdr:to>
    <cdr:sp macro="" textlink="">
      <cdr:nvSpPr>
        <cdr:cNvPr id="13" name="TextovéPole 18">
          <a:extLst xmlns:a="http://schemas.openxmlformats.org/drawingml/2006/main">
            <a:ext uri="{FF2B5EF4-FFF2-40B4-BE49-F238E27FC236}">
              <a16:creationId xmlns:a16="http://schemas.microsoft.com/office/drawing/2014/main" id="{CC9C8068-A65C-4E52-AF74-501D494EE863}"/>
            </a:ext>
          </a:extLst>
        </cdr:cNvPr>
        <cdr:cNvSpPr txBox="1"/>
      </cdr:nvSpPr>
      <cdr:spPr>
        <a:xfrm xmlns:a="http://schemas.openxmlformats.org/drawingml/2006/main">
          <a:off x="4491793" y="822856"/>
          <a:ext cx="1179802" cy="40406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80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Cíl recyklace KO </a:t>
          </a:r>
          <a:br>
            <a:rPr lang="cs-CZ" sz="180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</a:br>
          <a:r>
            <a:rPr lang="cs-CZ" sz="180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do roku </a:t>
          </a:r>
          <a:r>
            <a:rPr lang="cs-CZ" sz="1800"/>
            <a:t>2030 60 %</a:t>
          </a:r>
        </a:p>
      </cdr:txBody>
    </cdr:sp>
  </cdr:relSizeAnchor>
  <cdr:relSizeAnchor xmlns:cdr="http://schemas.openxmlformats.org/drawingml/2006/chartDrawing">
    <cdr:from>
      <cdr:x>0.7799</cdr:x>
      <cdr:y>0.44212</cdr:y>
    </cdr:from>
    <cdr:to>
      <cdr:x>0.98274</cdr:x>
      <cdr:y>0.5865</cdr:y>
    </cdr:to>
    <cdr:sp macro="" textlink="">
      <cdr:nvSpPr>
        <cdr:cNvPr id="15" name="TextovéPole 18">
          <a:extLst xmlns:a="http://schemas.openxmlformats.org/drawingml/2006/main">
            <a:ext uri="{FF2B5EF4-FFF2-40B4-BE49-F238E27FC236}">
              <a16:creationId xmlns:a16="http://schemas.microsoft.com/office/drawing/2014/main" id="{280A0EA7-B0BF-42FE-8A23-BC2D9AF3B420}"/>
            </a:ext>
          </a:extLst>
        </cdr:cNvPr>
        <cdr:cNvSpPr txBox="1"/>
      </cdr:nvSpPr>
      <cdr:spPr>
        <a:xfrm xmlns:a="http://schemas.openxmlformats.org/drawingml/2006/main">
          <a:off x="4491792" y="1212821"/>
          <a:ext cx="1168228" cy="39606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80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Cíl recyklace KO </a:t>
          </a:r>
          <a:br>
            <a:rPr lang="cs-CZ" sz="180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</a:br>
          <a:r>
            <a:rPr lang="cs-CZ" sz="180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do roku </a:t>
          </a:r>
          <a:r>
            <a:rPr lang="cs-CZ" sz="1800"/>
            <a:t>2025 55 %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0.77789</cdr:x>
      <cdr:y>0.14869</cdr:y>
    </cdr:from>
    <cdr:to>
      <cdr:x>0.98475</cdr:x>
      <cdr:y>0.28426</cdr:y>
    </cdr:to>
    <cdr:sp macro="" textlink="">
      <cdr:nvSpPr>
        <cdr:cNvPr id="11" name="TextovéPole 18">
          <a:extLst xmlns:a="http://schemas.openxmlformats.org/drawingml/2006/main">
            <a:ext uri="{FF2B5EF4-FFF2-40B4-BE49-F238E27FC236}">
              <a16:creationId xmlns:a16="http://schemas.microsoft.com/office/drawing/2014/main" id="{50784A78-8591-4F6F-BAD5-94963924664F}"/>
            </a:ext>
          </a:extLst>
        </cdr:cNvPr>
        <cdr:cNvSpPr txBox="1"/>
      </cdr:nvSpPr>
      <cdr:spPr>
        <a:xfrm xmlns:a="http://schemas.openxmlformats.org/drawingml/2006/main">
          <a:off x="4480219" y="441970"/>
          <a:ext cx="1191376" cy="40298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800"/>
            <a:t>Cíl recyklace KO</a:t>
          </a:r>
          <a:br>
            <a:rPr lang="cs-CZ" sz="1800"/>
          </a:br>
          <a:r>
            <a:rPr lang="cs-CZ" sz="1800"/>
            <a:t>do roku 2035 65 %</a:t>
          </a:r>
        </a:p>
      </cdr:txBody>
    </cdr:sp>
  </cdr:relSizeAnchor>
  <cdr:relSizeAnchor xmlns:cdr="http://schemas.openxmlformats.org/drawingml/2006/chartDrawing">
    <cdr:from>
      <cdr:x>0.77789</cdr:x>
      <cdr:y>0.27888</cdr:y>
    </cdr:from>
    <cdr:to>
      <cdr:x>0.98274</cdr:x>
      <cdr:y>0.40887</cdr:y>
    </cdr:to>
    <cdr:sp macro="" textlink="">
      <cdr:nvSpPr>
        <cdr:cNvPr id="13" name="TextovéPole 18">
          <a:extLst xmlns:a="http://schemas.openxmlformats.org/drawingml/2006/main">
            <a:ext uri="{FF2B5EF4-FFF2-40B4-BE49-F238E27FC236}">
              <a16:creationId xmlns:a16="http://schemas.microsoft.com/office/drawing/2014/main" id="{CC9C8068-A65C-4E52-AF74-501D494EE863}"/>
            </a:ext>
          </a:extLst>
        </cdr:cNvPr>
        <cdr:cNvSpPr txBox="1"/>
      </cdr:nvSpPr>
      <cdr:spPr>
        <a:xfrm xmlns:a="http://schemas.openxmlformats.org/drawingml/2006/main">
          <a:off x="4480219" y="828941"/>
          <a:ext cx="1179802" cy="3864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8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Cíl recyklace KO </a:t>
          </a:r>
          <a:br>
            <a:rPr lang="cs-CZ" sz="18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</a:br>
          <a:r>
            <a:rPr lang="cs-CZ" sz="18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do roku </a:t>
          </a:r>
          <a:r>
            <a:rPr lang="cs-CZ" sz="1800" dirty="0"/>
            <a:t>2030 60 %</a:t>
          </a:r>
        </a:p>
      </cdr:txBody>
    </cdr:sp>
  </cdr:relSizeAnchor>
  <cdr:relSizeAnchor xmlns:cdr="http://schemas.openxmlformats.org/drawingml/2006/chartDrawing">
    <cdr:from>
      <cdr:x>0.77858</cdr:x>
      <cdr:y>0.40241</cdr:y>
    </cdr:from>
    <cdr:to>
      <cdr:x>0.98073</cdr:x>
      <cdr:y>0.52959</cdr:y>
    </cdr:to>
    <cdr:sp macro="" textlink="">
      <cdr:nvSpPr>
        <cdr:cNvPr id="15" name="TextovéPole 18">
          <a:extLst xmlns:a="http://schemas.openxmlformats.org/drawingml/2006/main">
            <a:ext uri="{FF2B5EF4-FFF2-40B4-BE49-F238E27FC236}">
              <a16:creationId xmlns:a16="http://schemas.microsoft.com/office/drawing/2014/main" id="{280A0EA7-B0BF-42FE-8A23-BC2D9AF3B420}"/>
            </a:ext>
          </a:extLst>
        </cdr:cNvPr>
        <cdr:cNvSpPr txBox="1"/>
      </cdr:nvSpPr>
      <cdr:spPr>
        <a:xfrm xmlns:a="http://schemas.openxmlformats.org/drawingml/2006/main">
          <a:off x="4484190" y="1196132"/>
          <a:ext cx="1164255" cy="37802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8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Cíl recyklace KO </a:t>
          </a:r>
          <a:br>
            <a:rPr lang="cs-CZ" sz="18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</a:br>
          <a:r>
            <a:rPr lang="cs-CZ" sz="18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do roku </a:t>
          </a:r>
          <a:r>
            <a:rPr lang="cs-CZ" sz="1800" dirty="0"/>
            <a:t>2025 55 %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6014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182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sci.econ.muni.cz/" TargetMode="External"/><Relationship Id="rId2" Type="http://schemas.openxmlformats.org/officeDocument/2006/relationships/hyperlink" Target="http://obhjmk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obhjmk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66000" y="6228000"/>
            <a:ext cx="7974000" cy="537010"/>
          </a:xfrm>
        </p:spPr>
        <p:txBody>
          <a:bodyPr/>
          <a:lstStyle/>
          <a:p>
            <a:r>
              <a:rPr lang="cs-CZ" altLang="cs-CZ" b="1" dirty="0"/>
              <a:t>Masarykova univerzita | Ekonomicko-správní fakulta</a:t>
            </a:r>
            <a:br>
              <a:rPr lang="cs-CZ" altLang="cs-CZ" dirty="0"/>
            </a:br>
            <a:r>
              <a:rPr lang="cs-CZ" altLang="cs-CZ" dirty="0"/>
              <a:t>Institut pro udržitelnost a cirkularitu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388358"/>
            <a:ext cx="11361600" cy="1374476"/>
          </a:xfrm>
        </p:spPr>
        <p:txBody>
          <a:bodyPr/>
          <a:lstStyle/>
          <a:p>
            <a:r>
              <a:rPr lang="cs-CZ" sz="3600" dirty="0"/>
              <a:t>Spolupráce Jihomoravského kraje a Masarykovy univerzity na projektech TA ČR</a:t>
            </a:r>
            <a:endParaRPr lang="en-GB" sz="24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4000" y="4296919"/>
            <a:ext cx="11361600" cy="698497"/>
          </a:xfrm>
        </p:spPr>
        <p:txBody>
          <a:bodyPr/>
          <a:lstStyle/>
          <a:p>
            <a:r>
              <a:rPr lang="cs-CZ" dirty="0"/>
              <a:t> doc. Ing. Mgr. Jana Soukopová, Ph.D.</a:t>
            </a:r>
            <a:endParaRPr lang="en-GB" dirty="0"/>
          </a:p>
        </p:txBody>
      </p:sp>
      <p:pic>
        <p:nvPicPr>
          <p:cNvPr id="9" name="Picture 19" descr="Výsledek obrázku pro odpa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86" y="4279374"/>
            <a:ext cx="3915554" cy="220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Obsah obrázku text, podepsat, lékárnička, indikátor&#10;&#10;Popis byl vytvořen automaticky">
            <a:extLst>
              <a:ext uri="{FF2B5EF4-FFF2-40B4-BE49-F238E27FC236}">
                <a16:creationId xmlns:a16="http://schemas.microsoft.com/office/drawing/2014/main" id="{116DE3AC-C1D4-46C1-BA4C-44AA31849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608" y="378000"/>
            <a:ext cx="1261875" cy="12618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DA70293-956C-4F84-BC35-C009075A2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415" y="378000"/>
            <a:ext cx="2857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26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BA61B5F4-1F6A-48EB-9287-4F2201CE52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6996410"/>
              </p:ext>
            </p:extLst>
          </p:nvPr>
        </p:nvGraphicFramePr>
        <p:xfrm>
          <a:off x="1203601" y="1352232"/>
          <a:ext cx="10574400" cy="5299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6000" y="206550"/>
            <a:ext cx="10574400" cy="1946100"/>
          </a:xfrm>
        </p:spPr>
        <p:txBody>
          <a:bodyPr/>
          <a:lstStyle/>
          <a:p>
            <a:r>
              <a:rPr lang="cs-CZ" sz="2800" dirty="0"/>
              <a:t>Porovnání podílu recyklace KO a znázornění mezery mezi skutečnými procenty recyklace a stanovenými cíli balíčku CE EU (1a)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94182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4F4D18C0-3B8E-436C-82B6-150226805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338" y="1695450"/>
            <a:ext cx="10007863" cy="4552889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F74039-E38C-483A-87B0-FA2F51B24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5B5B74-C1C8-4B1C-BC2B-F879484F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Porovnání odděleně soustřeďované recyklovatelné (vytříděné) složky KO v porovnání s cílem nového zákona o odpadech (2019)</a:t>
            </a:r>
          </a:p>
        </p:txBody>
      </p:sp>
    </p:spTree>
    <p:extLst>
      <p:ext uri="{BB962C8B-B14F-4D97-AF65-F5344CB8AC3E}">
        <p14:creationId xmlns:p14="http://schemas.microsoft.com/office/powerpoint/2010/main" val="3464554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F74039-E38C-483A-87B0-FA2F51B24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5B5B74-C1C8-4B1C-BC2B-F879484F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Porovnání podílu skládkování na celkovém využití KO s vyznačením cíle balíčku oběhového hospodářství EU (2018)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3BCD3EB-4E26-49E8-AD6C-B60999B95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2503352"/>
            <a:ext cx="10734099" cy="363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88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F74039-E38C-483A-87B0-FA2F51B24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5B5B74-C1C8-4B1C-BC2B-F879484F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Porovnání vývoje podílu SKO na celkovém KO u vybraných měst (2015−2019)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9A29BBA-7DAE-4A49-AC1C-26A377C97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92" y="1905000"/>
            <a:ext cx="11773013" cy="43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F74039-E38C-483A-87B0-FA2F51B24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5B5B74-C1C8-4B1C-BC2B-F879484F2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87370"/>
            <a:ext cx="10753200" cy="451576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400" dirty="0"/>
              <a:t>Druhy KO a jejich potenciál ve vztahu k oběhovému hospodářství – srovnání efektivity výtěžnosti systému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EAD9285C-B03A-417A-8044-2594C2978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213846"/>
              </p:ext>
            </p:extLst>
          </p:nvPr>
        </p:nvGraphicFramePr>
        <p:xfrm>
          <a:off x="1139360" y="1044144"/>
          <a:ext cx="9247427" cy="5626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5323">
                  <a:extLst>
                    <a:ext uri="{9D8B030D-6E8A-4147-A177-3AD203B41FA5}">
                      <a16:colId xmlns:a16="http://schemas.microsoft.com/office/drawing/2014/main" val="2544902348"/>
                    </a:ext>
                  </a:extLst>
                </a:gridCol>
                <a:gridCol w="775328">
                  <a:extLst>
                    <a:ext uri="{9D8B030D-6E8A-4147-A177-3AD203B41FA5}">
                      <a16:colId xmlns:a16="http://schemas.microsoft.com/office/drawing/2014/main" val="3104224355"/>
                    </a:ext>
                  </a:extLst>
                </a:gridCol>
                <a:gridCol w="1058494">
                  <a:extLst>
                    <a:ext uri="{9D8B030D-6E8A-4147-A177-3AD203B41FA5}">
                      <a16:colId xmlns:a16="http://schemas.microsoft.com/office/drawing/2014/main" val="1274079360"/>
                    </a:ext>
                  </a:extLst>
                </a:gridCol>
                <a:gridCol w="1058494">
                  <a:extLst>
                    <a:ext uri="{9D8B030D-6E8A-4147-A177-3AD203B41FA5}">
                      <a16:colId xmlns:a16="http://schemas.microsoft.com/office/drawing/2014/main" val="4031645592"/>
                    </a:ext>
                  </a:extLst>
                </a:gridCol>
                <a:gridCol w="1058494">
                  <a:extLst>
                    <a:ext uri="{9D8B030D-6E8A-4147-A177-3AD203B41FA5}">
                      <a16:colId xmlns:a16="http://schemas.microsoft.com/office/drawing/2014/main" val="1991255119"/>
                    </a:ext>
                  </a:extLst>
                </a:gridCol>
                <a:gridCol w="1058494">
                  <a:extLst>
                    <a:ext uri="{9D8B030D-6E8A-4147-A177-3AD203B41FA5}">
                      <a16:colId xmlns:a16="http://schemas.microsoft.com/office/drawing/2014/main" val="3489384409"/>
                    </a:ext>
                  </a:extLst>
                </a:gridCol>
                <a:gridCol w="730701">
                  <a:extLst>
                    <a:ext uri="{9D8B030D-6E8A-4147-A177-3AD203B41FA5}">
                      <a16:colId xmlns:a16="http://schemas.microsoft.com/office/drawing/2014/main" val="2804258175"/>
                    </a:ext>
                  </a:extLst>
                </a:gridCol>
                <a:gridCol w="730699">
                  <a:extLst>
                    <a:ext uri="{9D8B030D-6E8A-4147-A177-3AD203B41FA5}">
                      <a16:colId xmlns:a16="http://schemas.microsoft.com/office/drawing/2014/main" val="2170661051"/>
                    </a:ext>
                  </a:extLst>
                </a:gridCol>
                <a:gridCol w="730699">
                  <a:extLst>
                    <a:ext uri="{9D8B030D-6E8A-4147-A177-3AD203B41FA5}">
                      <a16:colId xmlns:a16="http://schemas.microsoft.com/office/drawing/2014/main" val="2504514095"/>
                    </a:ext>
                  </a:extLst>
                </a:gridCol>
                <a:gridCol w="730701">
                  <a:extLst>
                    <a:ext uri="{9D8B030D-6E8A-4147-A177-3AD203B41FA5}">
                      <a16:colId xmlns:a16="http://schemas.microsoft.com/office/drawing/2014/main" val="1235989359"/>
                    </a:ext>
                  </a:extLst>
                </a:gridCol>
              </a:tblGrid>
              <a:tr h="177124"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Přepočet na obyvatele (kg/obyv./rok)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Pořadí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419425"/>
                  </a:ext>
                </a:extLst>
              </a:tr>
              <a:tr h="189291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17" marR="6117" marT="61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17" marR="6117" marT="611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2012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2015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2018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2019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2012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2015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2018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2019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extLst>
                  <a:ext uri="{0D108BD9-81ED-4DB2-BD59-A6C34878D82A}">
                    <a16:rowId xmlns:a16="http://schemas.microsoft.com/office/drawing/2014/main" val="160406214"/>
                  </a:ext>
                </a:extLst>
              </a:tr>
              <a:tr h="177124"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b="1" u="none" strike="noStrike" dirty="0">
                          <a:effectLst/>
                        </a:rPr>
                        <a:t>Boskovice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u="none" strike="noStrike">
                          <a:effectLst/>
                        </a:rPr>
                        <a:t>papír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15,8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23,4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24,9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27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extLst>
                  <a:ext uri="{0D108BD9-81ED-4DB2-BD59-A6C34878D82A}">
                    <a16:rowId xmlns:a16="http://schemas.microsoft.com/office/drawing/2014/main" val="3149709631"/>
                  </a:ext>
                </a:extLst>
              </a:tr>
              <a:tr h="226406">
                <a:tc>
                  <a:txBody>
                    <a:bodyPr/>
                    <a:lstStyle/>
                    <a:p>
                      <a:pPr algn="l" fontAlgn="t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17" marR="6117" marT="6117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u="none" strike="noStrike">
                          <a:effectLst/>
                        </a:rPr>
                        <a:t>plast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7,7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7,4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7,5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11,8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extLst>
                  <a:ext uri="{0D108BD9-81ED-4DB2-BD59-A6C34878D82A}">
                    <a16:rowId xmlns:a16="http://schemas.microsoft.com/office/drawing/2014/main" val="4282970796"/>
                  </a:ext>
                </a:extLst>
              </a:tr>
              <a:tr h="177124">
                <a:tc>
                  <a:txBody>
                    <a:bodyPr/>
                    <a:lstStyle/>
                    <a:p>
                      <a:pPr algn="l" fontAlgn="t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17" marR="6117" marT="6117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u="none" strike="noStrike">
                          <a:effectLst/>
                        </a:rPr>
                        <a:t>sklo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6,8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7,7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11,4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11,9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extLst>
                  <a:ext uri="{0D108BD9-81ED-4DB2-BD59-A6C34878D82A}">
                    <a16:rowId xmlns:a16="http://schemas.microsoft.com/office/drawing/2014/main" val="3719784340"/>
                  </a:ext>
                </a:extLst>
              </a:tr>
              <a:tr h="177124">
                <a:tc>
                  <a:txBody>
                    <a:bodyPr/>
                    <a:lstStyle/>
                    <a:p>
                      <a:pPr algn="l" fontAlgn="t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17" marR="6117" marT="6117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u="none" strike="noStrike">
                          <a:effectLst/>
                        </a:rPr>
                        <a:t>bio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21,8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39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30,8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35,6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extLst>
                  <a:ext uri="{0D108BD9-81ED-4DB2-BD59-A6C34878D82A}">
                    <a16:rowId xmlns:a16="http://schemas.microsoft.com/office/drawing/2014/main" val="543103281"/>
                  </a:ext>
                </a:extLst>
              </a:tr>
              <a:tr h="304111">
                <a:tc>
                  <a:txBody>
                    <a:bodyPr/>
                    <a:lstStyle/>
                    <a:p>
                      <a:pPr algn="l" fontAlgn="t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17" marR="6117" marT="6117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u="none" strike="noStrike">
                          <a:effectLst/>
                        </a:rPr>
                        <a:t>SKO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215,2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202,5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212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198,8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extLst>
                  <a:ext uri="{0D108BD9-81ED-4DB2-BD59-A6C34878D82A}">
                    <a16:rowId xmlns:a16="http://schemas.microsoft.com/office/drawing/2014/main" val="3568257501"/>
                  </a:ext>
                </a:extLst>
              </a:tr>
              <a:tr h="177124"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b="1" u="none" strike="noStrike" dirty="0">
                          <a:effectLst/>
                        </a:rPr>
                        <a:t>Kyjov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u="none" strike="noStrike">
                          <a:effectLst/>
                        </a:rPr>
                        <a:t>papír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30,2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30,7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27,9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28,4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II</a:t>
                      </a:r>
                      <a:endParaRPr lang="cs-CZ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extLst>
                  <a:ext uri="{0D108BD9-81ED-4DB2-BD59-A6C34878D82A}">
                    <a16:rowId xmlns:a16="http://schemas.microsoft.com/office/drawing/2014/main" val="3638916874"/>
                  </a:ext>
                </a:extLst>
              </a:tr>
              <a:tr h="177124">
                <a:tc>
                  <a:txBody>
                    <a:bodyPr/>
                    <a:lstStyle/>
                    <a:p>
                      <a:pPr algn="l" fontAlgn="t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17" marR="6117" marT="6117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u="none" strike="noStrike">
                          <a:effectLst/>
                        </a:rPr>
                        <a:t>plast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8,7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11,6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13,8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14,1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II</a:t>
                      </a:r>
                      <a:endParaRPr lang="cs-CZ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extLst>
                  <a:ext uri="{0D108BD9-81ED-4DB2-BD59-A6C34878D82A}">
                    <a16:rowId xmlns:a16="http://schemas.microsoft.com/office/drawing/2014/main" val="3486129701"/>
                  </a:ext>
                </a:extLst>
              </a:tr>
              <a:tr h="323235">
                <a:tc>
                  <a:txBody>
                    <a:bodyPr/>
                    <a:lstStyle/>
                    <a:p>
                      <a:pPr algn="l" fontAlgn="t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17" marR="6117" marT="6117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u="none" strike="noStrike">
                          <a:effectLst/>
                        </a:rPr>
                        <a:t>sklo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11,2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12,3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12,5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12,5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II</a:t>
                      </a:r>
                      <a:endParaRPr lang="cs-CZ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extLst>
                  <a:ext uri="{0D108BD9-81ED-4DB2-BD59-A6C34878D82A}">
                    <a16:rowId xmlns:a16="http://schemas.microsoft.com/office/drawing/2014/main" val="3208898367"/>
                  </a:ext>
                </a:extLst>
              </a:tr>
              <a:tr h="69619">
                <a:tc>
                  <a:txBody>
                    <a:bodyPr/>
                    <a:lstStyle/>
                    <a:p>
                      <a:pPr algn="l" fontAlgn="t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17" marR="6117" marT="6117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u="none" strike="noStrike">
                          <a:effectLst/>
                        </a:rPr>
                        <a:t>bio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27,5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108,9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130,5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122,8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I</a:t>
                      </a:r>
                      <a:endParaRPr lang="cs-CZ" sz="16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extLst>
                  <a:ext uri="{0D108BD9-81ED-4DB2-BD59-A6C34878D82A}">
                    <a16:rowId xmlns:a16="http://schemas.microsoft.com/office/drawing/2014/main" val="1658653882"/>
                  </a:ext>
                </a:extLst>
              </a:tr>
              <a:tr h="177124">
                <a:tc>
                  <a:txBody>
                    <a:bodyPr/>
                    <a:lstStyle/>
                    <a:p>
                      <a:pPr algn="l" fontAlgn="t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17" marR="6117" marT="6117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u="none" strike="noStrike">
                          <a:effectLst/>
                        </a:rPr>
                        <a:t>SKO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199,6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127,3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127,6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132,7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extLst>
                  <a:ext uri="{0D108BD9-81ED-4DB2-BD59-A6C34878D82A}">
                    <a16:rowId xmlns:a16="http://schemas.microsoft.com/office/drawing/2014/main" val="1265101818"/>
                  </a:ext>
                </a:extLst>
              </a:tr>
              <a:tr h="177124"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b="1" u="none" strike="noStrike" dirty="0">
                          <a:effectLst/>
                        </a:rPr>
                        <a:t>Mikulov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u="none" strike="noStrike">
                          <a:effectLst/>
                        </a:rPr>
                        <a:t>papír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18,9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28,8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26,2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29,5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I</a:t>
                      </a:r>
                      <a:endParaRPr lang="cs-CZ" sz="16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extLst>
                  <a:ext uri="{0D108BD9-81ED-4DB2-BD59-A6C34878D82A}">
                    <a16:rowId xmlns:a16="http://schemas.microsoft.com/office/drawing/2014/main" val="1112667448"/>
                  </a:ext>
                </a:extLst>
              </a:tr>
              <a:tr h="177124">
                <a:tc>
                  <a:txBody>
                    <a:bodyPr/>
                    <a:lstStyle/>
                    <a:p>
                      <a:pPr algn="l" fontAlgn="t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17" marR="6117" marT="6117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u="none" strike="noStrike">
                          <a:effectLst/>
                        </a:rPr>
                        <a:t>plast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16,8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18,7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20,7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18,5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I</a:t>
                      </a:r>
                      <a:endParaRPr lang="cs-CZ" sz="16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extLst>
                  <a:ext uri="{0D108BD9-81ED-4DB2-BD59-A6C34878D82A}">
                    <a16:rowId xmlns:a16="http://schemas.microsoft.com/office/drawing/2014/main" val="2066296299"/>
                  </a:ext>
                </a:extLst>
              </a:tr>
              <a:tr h="177124">
                <a:tc>
                  <a:txBody>
                    <a:bodyPr/>
                    <a:lstStyle/>
                    <a:p>
                      <a:pPr algn="l" fontAlgn="t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17" marR="6117" marT="6117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u="none" strike="noStrike">
                          <a:effectLst/>
                        </a:rPr>
                        <a:t>sklo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16,7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20,6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20,5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24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I</a:t>
                      </a:r>
                      <a:endParaRPr lang="cs-CZ" sz="16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extLst>
                  <a:ext uri="{0D108BD9-81ED-4DB2-BD59-A6C34878D82A}">
                    <a16:rowId xmlns:a16="http://schemas.microsoft.com/office/drawing/2014/main" val="653742496"/>
                  </a:ext>
                </a:extLst>
              </a:tr>
              <a:tr h="177124">
                <a:tc>
                  <a:txBody>
                    <a:bodyPr/>
                    <a:lstStyle/>
                    <a:p>
                      <a:pPr algn="l" fontAlgn="t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17" marR="6117" marT="6117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u="none" strike="noStrike">
                          <a:effectLst/>
                        </a:rPr>
                        <a:t>bio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46,5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60,1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57,2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65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extLst>
                  <a:ext uri="{0D108BD9-81ED-4DB2-BD59-A6C34878D82A}">
                    <a16:rowId xmlns:a16="http://schemas.microsoft.com/office/drawing/2014/main" val="1511457888"/>
                  </a:ext>
                </a:extLst>
              </a:tr>
              <a:tr h="177124">
                <a:tc>
                  <a:txBody>
                    <a:bodyPr/>
                    <a:lstStyle/>
                    <a:p>
                      <a:pPr algn="l" fontAlgn="t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17" marR="6117" marT="6117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u="none" strike="noStrike">
                          <a:effectLst/>
                        </a:rPr>
                        <a:t>SKO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153,9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134,9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144,7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130,6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I</a:t>
                      </a:r>
                      <a:endParaRPr lang="cs-CZ" sz="16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extLst>
                  <a:ext uri="{0D108BD9-81ED-4DB2-BD59-A6C34878D82A}">
                    <a16:rowId xmlns:a16="http://schemas.microsoft.com/office/drawing/2014/main" val="1159061615"/>
                  </a:ext>
                </a:extLst>
              </a:tr>
              <a:tr h="166893"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b="1" u="none" strike="noStrike" dirty="0">
                          <a:effectLst/>
                        </a:rPr>
                        <a:t>Znojmo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u="none" strike="noStrike">
                          <a:effectLst/>
                        </a:rPr>
                        <a:t>papír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20,2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23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22,1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20,4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extLst>
                  <a:ext uri="{0D108BD9-81ED-4DB2-BD59-A6C34878D82A}">
                    <a16:rowId xmlns:a16="http://schemas.microsoft.com/office/drawing/2014/main" val="4115324068"/>
                  </a:ext>
                </a:extLst>
              </a:tr>
              <a:tr h="177124">
                <a:tc>
                  <a:txBody>
                    <a:bodyPr/>
                    <a:lstStyle/>
                    <a:p>
                      <a:pPr algn="l" fontAlgn="t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17" marR="6117" marT="6117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u="none" strike="noStrike">
                          <a:effectLst/>
                        </a:rPr>
                        <a:t>plast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7,8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8,4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10,9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11,2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extLst>
                  <a:ext uri="{0D108BD9-81ED-4DB2-BD59-A6C34878D82A}">
                    <a16:rowId xmlns:a16="http://schemas.microsoft.com/office/drawing/2014/main" val="4148870826"/>
                  </a:ext>
                </a:extLst>
              </a:tr>
              <a:tr h="177124">
                <a:tc>
                  <a:txBody>
                    <a:bodyPr/>
                    <a:lstStyle/>
                    <a:p>
                      <a:pPr algn="l" fontAlgn="t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17" marR="6117" marT="6117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u="none" strike="noStrike">
                          <a:effectLst/>
                        </a:rPr>
                        <a:t>sklo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7,6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9,7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11,3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extLst>
                  <a:ext uri="{0D108BD9-81ED-4DB2-BD59-A6C34878D82A}">
                    <a16:rowId xmlns:a16="http://schemas.microsoft.com/office/drawing/2014/main" val="1626725532"/>
                  </a:ext>
                </a:extLst>
              </a:tr>
              <a:tr h="177124">
                <a:tc>
                  <a:txBody>
                    <a:bodyPr/>
                    <a:lstStyle/>
                    <a:p>
                      <a:pPr algn="l" fontAlgn="t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17" marR="6117" marT="6117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u="none" strike="noStrike">
                          <a:effectLst/>
                        </a:rPr>
                        <a:t>bio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14,2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51,1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69,8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70,1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II</a:t>
                      </a:r>
                      <a:endParaRPr lang="cs-CZ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extLst>
                  <a:ext uri="{0D108BD9-81ED-4DB2-BD59-A6C34878D82A}">
                    <a16:rowId xmlns:a16="http://schemas.microsoft.com/office/drawing/2014/main" val="2125786221"/>
                  </a:ext>
                </a:extLst>
              </a:tr>
              <a:tr h="177124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17" marR="6117" marT="6117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u="none" strike="noStrike">
                          <a:effectLst/>
                        </a:rPr>
                        <a:t>SKO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182,9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177,2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167,8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166,8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III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7" marR="6117" marT="6117" marB="0" anchor="ctr"/>
                </a:tc>
                <a:extLst>
                  <a:ext uri="{0D108BD9-81ED-4DB2-BD59-A6C34878D82A}">
                    <a16:rowId xmlns:a16="http://schemas.microsoft.com/office/drawing/2014/main" val="1723381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564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F74039-E38C-483A-87B0-FA2F51B24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5B5B74-C1C8-4B1C-BC2B-F879484F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Odpady na bázi papíru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8B1B33C-E346-4D0D-AE85-76880A75A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636485"/>
            <a:ext cx="10411461" cy="405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94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F74039-E38C-483A-87B0-FA2F51B24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5B5B74-C1C8-4B1C-BC2B-F879484F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Odpady na bázi plastů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DB5A4E-C0E9-42A7-9258-04AD59A0D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6" y="1627326"/>
            <a:ext cx="10120461" cy="429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08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F74039-E38C-483A-87B0-FA2F51B24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5B5B74-C1C8-4B1C-BC2B-F879484F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Odpady na bázi skla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F5D49E-CC98-40C8-89B2-382E0B621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53" y="1524000"/>
            <a:ext cx="10440537" cy="4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F74039-E38C-483A-87B0-FA2F51B24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5B5B74-C1C8-4B1C-BC2B-F879484F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SKO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2CE4733-8A15-4022-B9C8-B9DCB499D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1379472"/>
            <a:ext cx="10375380" cy="46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63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F74039-E38C-483A-87B0-FA2F51B24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5B5B74-C1C8-4B1C-BC2B-F879484F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SKO + velkoobjemný odpad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31B0237-C6B1-4A7E-8883-D2D264E63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1509478"/>
            <a:ext cx="11085549" cy="428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12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2CBC16-CB98-4D32-80C6-E87F617589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D384BAD-8647-4EA9-A0AF-79B3A353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dirty="0"/>
              <a:t>Projekty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3EB9B3-8B26-41DC-B560-8AA9CFAEB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07000"/>
            <a:ext cx="11112000" cy="5121000"/>
          </a:xfrm>
        </p:spPr>
        <p:txBody>
          <a:bodyPr/>
          <a:lstStyle/>
          <a:p>
            <a:pPr marL="0" lvl="0" indent="0">
              <a:lnSpc>
                <a:spcPct val="107000"/>
              </a:lnSpc>
              <a:buNone/>
            </a:pPr>
            <a:r>
              <a:rPr lang="cs-CZ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TAČR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—"/>
            </a:pPr>
            <a:r>
              <a:rPr lang="cs-CZ" sz="2200" dirty="0">
                <a:latin typeface="Arial" panose="020B0604020202020204" pitchFamily="34" charset="0"/>
                <a:cs typeface="Times New Roman" panose="02020603050405020304" pitchFamily="18" charset="0"/>
              </a:rPr>
              <a:t>SS02030008 - Centrum </a:t>
            </a:r>
            <a:r>
              <a:rPr lang="cs-CZ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environmentálního výzkumu - Odpadové a oběhové hospodářství a environmentální bezpečnost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—"/>
            </a:pPr>
            <a:r>
              <a:rPr lang="cs-CZ" sz="22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TL0100305 - Analýza potenciálu Jihomoravského kraje ve vztahu k oběhovému hospodářství</a:t>
            </a:r>
          </a:p>
          <a:p>
            <a:pPr marL="594900" lvl="1" indent="-342900">
              <a:lnSpc>
                <a:spcPct val="107000"/>
              </a:lnSpc>
              <a:buFont typeface="Arial" panose="020B0604020202020204" pitchFamily="34" charset="0"/>
              <a:buChar char="—"/>
            </a:pPr>
            <a:r>
              <a:rPr lang="cs-CZ" sz="15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zpracování koncepce plánu oběhového hospodářství pro Jihomoravský kraj</a:t>
            </a:r>
            <a:endParaRPr lang="cs-CZ" sz="15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buFont typeface="Arial" panose="020B0604020202020204" pitchFamily="34" charset="0"/>
              <a:buChar char="—"/>
            </a:pPr>
            <a:r>
              <a:rPr lang="cs-CZ" sz="15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zpracování analýzy potenciálu oběhového hospodářství pro čtyři vybrané obce Jihomoravského kraje (Znojmo, Mikulov, Kyjov a Boskovice)</a:t>
            </a:r>
            <a:endParaRPr lang="cs-CZ" sz="15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—"/>
            </a:pPr>
            <a:r>
              <a:rPr lang="cs-CZ" sz="2200" dirty="0">
                <a:latin typeface="Arial" panose="020B0604020202020204" pitchFamily="34" charset="0"/>
                <a:cs typeface="Times New Roman" panose="02020603050405020304" pitchFamily="18" charset="0"/>
              </a:rPr>
              <a:t>TB020MZP042 - H</a:t>
            </a:r>
            <a:r>
              <a:rPr lang="cs-CZ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odnocení efektivnosti výdajů obcí i soukromých subjektů v oblasti odpadového hospodářství ve vztahu k výši poplatků a k cenám zařízení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cs-CZ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GAČR</a:t>
            </a:r>
            <a:endParaRPr lang="cs-CZ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—"/>
            </a:pPr>
            <a:r>
              <a:rPr lang="cs-CZ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GA15-08032S - Vliv nekalé konkurence a jiných ekonomických faktorů na efektivnost poskytování veřejných služeb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cs-CZ" sz="22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VaV</a:t>
            </a:r>
            <a:r>
              <a:rPr lang="cs-CZ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 MŽP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—"/>
            </a:pPr>
            <a:r>
              <a:rPr lang="cs-CZ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SP/4I1/54/08 - Analýza výdajů místních rozpočtů a jejich efektivnosti v oblasti </a:t>
            </a:r>
            <a:br>
              <a:rPr lang="cs-CZ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životního prostředí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93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F74039-E38C-483A-87B0-FA2F51B24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5B5B74-C1C8-4B1C-BC2B-F879484F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Bioodpad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A85DBAB-CD05-4535-89C6-A7023FEBE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00" y="1396973"/>
            <a:ext cx="10886543" cy="46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73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F74039-E38C-483A-87B0-FA2F51B24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5B5B74-C1C8-4B1C-BC2B-F879484F2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64861"/>
            <a:ext cx="10753200" cy="680535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200" dirty="0"/>
              <a:t>Ekonomika – srovnání nákladů (Kč/obyvatele, 2019)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5A112D36-FD1F-4747-9581-DD03A0696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633517"/>
              </p:ext>
            </p:extLst>
          </p:nvPr>
        </p:nvGraphicFramePr>
        <p:xfrm>
          <a:off x="514066" y="1158396"/>
          <a:ext cx="10753199" cy="4606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2403">
                  <a:extLst>
                    <a:ext uri="{9D8B030D-6E8A-4147-A177-3AD203B41FA5}">
                      <a16:colId xmlns:a16="http://schemas.microsoft.com/office/drawing/2014/main" val="2654206578"/>
                    </a:ext>
                  </a:extLst>
                </a:gridCol>
                <a:gridCol w="1263486">
                  <a:extLst>
                    <a:ext uri="{9D8B030D-6E8A-4147-A177-3AD203B41FA5}">
                      <a16:colId xmlns:a16="http://schemas.microsoft.com/office/drawing/2014/main" val="754613497"/>
                    </a:ext>
                  </a:extLst>
                </a:gridCol>
                <a:gridCol w="1263486">
                  <a:extLst>
                    <a:ext uri="{9D8B030D-6E8A-4147-A177-3AD203B41FA5}">
                      <a16:colId xmlns:a16="http://schemas.microsoft.com/office/drawing/2014/main" val="2923330410"/>
                    </a:ext>
                  </a:extLst>
                </a:gridCol>
                <a:gridCol w="1263486">
                  <a:extLst>
                    <a:ext uri="{9D8B030D-6E8A-4147-A177-3AD203B41FA5}">
                      <a16:colId xmlns:a16="http://schemas.microsoft.com/office/drawing/2014/main" val="384785182"/>
                    </a:ext>
                  </a:extLst>
                </a:gridCol>
                <a:gridCol w="1433366">
                  <a:extLst>
                    <a:ext uri="{9D8B030D-6E8A-4147-A177-3AD203B41FA5}">
                      <a16:colId xmlns:a16="http://schemas.microsoft.com/office/drawing/2014/main" val="153470660"/>
                    </a:ext>
                  </a:extLst>
                </a:gridCol>
                <a:gridCol w="1263486">
                  <a:extLst>
                    <a:ext uri="{9D8B030D-6E8A-4147-A177-3AD203B41FA5}">
                      <a16:colId xmlns:a16="http://schemas.microsoft.com/office/drawing/2014/main" val="840145729"/>
                    </a:ext>
                  </a:extLst>
                </a:gridCol>
                <a:gridCol w="1263486">
                  <a:extLst>
                    <a:ext uri="{9D8B030D-6E8A-4147-A177-3AD203B41FA5}">
                      <a16:colId xmlns:a16="http://schemas.microsoft.com/office/drawing/2014/main" val="1005743910"/>
                    </a:ext>
                  </a:extLst>
                </a:gridCol>
              </a:tblGrid>
              <a:tr h="514073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Znojmo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GB" sz="1800">
                          <a:effectLst/>
                        </a:rPr>
                        <a:t>Mikulov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GB" sz="1800">
                          <a:effectLst/>
                        </a:rPr>
                        <a:t>Kyjov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Boskovice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JMK*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ČR*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5244652"/>
                  </a:ext>
                </a:extLst>
              </a:tr>
              <a:tr h="319948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 dirty="0">
                          <a:effectLst/>
                        </a:rPr>
                        <a:t>Náklady na SKO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627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512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245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510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502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536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7445565"/>
                  </a:ext>
                </a:extLst>
              </a:tr>
              <a:tr h="669596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 dirty="0">
                          <a:effectLst/>
                        </a:rPr>
                        <a:t>Náklady na svoz tříděného odpadu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241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432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21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95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125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199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6415095"/>
                  </a:ext>
                </a:extLst>
              </a:tr>
              <a:tr h="319948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 dirty="0">
                          <a:effectLst/>
                        </a:rPr>
                        <a:t>Z toho svoz plastů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150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248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19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62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9717481"/>
                  </a:ext>
                </a:extLst>
              </a:tr>
              <a:tr h="319948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Z toho svoz papíru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87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152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2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25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1659802"/>
                  </a:ext>
                </a:extLst>
              </a:tr>
              <a:tr h="319948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 dirty="0">
                          <a:effectLst/>
                        </a:rPr>
                        <a:t>Z toho svoz skla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4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32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0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8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1601840"/>
                  </a:ext>
                </a:extLst>
              </a:tr>
              <a:tr h="319948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 dirty="0">
                          <a:effectLst/>
                        </a:rPr>
                        <a:t>Náklady na BRKO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51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54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141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2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76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7610859"/>
                  </a:ext>
                </a:extLst>
              </a:tr>
              <a:tr h="319948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 dirty="0">
                          <a:effectLst/>
                        </a:rPr>
                        <a:t>Náklady na sběrný dvůr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293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254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10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19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118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7904600"/>
                  </a:ext>
                </a:extLst>
              </a:tr>
              <a:tr h="319948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 dirty="0">
                          <a:effectLst/>
                        </a:rPr>
                        <a:t>Náklady na černé skládky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1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26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0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1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12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9514048"/>
                  </a:ext>
                </a:extLst>
              </a:tr>
              <a:tr h="669596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 dirty="0">
                          <a:effectLst/>
                        </a:rPr>
                        <a:t>Náklady na svoz odpadkových košů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124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81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68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7130057"/>
                  </a:ext>
                </a:extLst>
              </a:tr>
              <a:tr h="514073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 dirty="0">
                          <a:effectLst/>
                        </a:rPr>
                        <a:t>Náklady celkem (Kč/ob.)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1044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1278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526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774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>
                          <a:effectLst/>
                        </a:rPr>
                        <a:t>820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800" dirty="0">
                          <a:effectLst/>
                        </a:rPr>
                        <a:t>978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7818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07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F74039-E38C-483A-87B0-FA2F51B24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5B5B74-C1C8-4B1C-BC2B-F879484F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Porovnání nákladů na 1 obyvatele (2019)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253027F-920F-4586-A6EC-58583E00A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79" y="1620770"/>
            <a:ext cx="10807041" cy="451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49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F74039-E38C-483A-87B0-FA2F51B24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5B5B74-C1C8-4B1C-BC2B-F879484F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Porovnání nákladů jednotlivých složek tříděného sběru na 1 obyvatele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EB6B1B-25AA-4495-8101-0284B1A6F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54" y="1811400"/>
            <a:ext cx="10753200" cy="43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29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A601C6-8071-4D9B-85FC-E8D617F7DD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5DEEDC-0AF1-47EB-893B-61A899D5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Srovnání bilance nákladů a výnosů na systém OH u vybraných měst na (Kč,  2019)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5984B9CF-2CEB-4A1A-8C23-4EF028DD1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056755"/>
              </p:ext>
            </p:extLst>
          </p:nvPr>
        </p:nvGraphicFramePr>
        <p:xfrm>
          <a:off x="666000" y="2107769"/>
          <a:ext cx="11221201" cy="3564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3684">
                  <a:extLst>
                    <a:ext uri="{9D8B030D-6E8A-4147-A177-3AD203B41FA5}">
                      <a16:colId xmlns:a16="http://schemas.microsoft.com/office/drawing/2014/main" val="4256203844"/>
                    </a:ext>
                  </a:extLst>
                </a:gridCol>
                <a:gridCol w="1860808">
                  <a:extLst>
                    <a:ext uri="{9D8B030D-6E8A-4147-A177-3AD203B41FA5}">
                      <a16:colId xmlns:a16="http://schemas.microsoft.com/office/drawing/2014/main" val="1395307257"/>
                    </a:ext>
                  </a:extLst>
                </a:gridCol>
                <a:gridCol w="1511677">
                  <a:extLst>
                    <a:ext uri="{9D8B030D-6E8A-4147-A177-3AD203B41FA5}">
                      <a16:colId xmlns:a16="http://schemas.microsoft.com/office/drawing/2014/main" val="489950742"/>
                    </a:ext>
                  </a:extLst>
                </a:gridCol>
                <a:gridCol w="1395300">
                  <a:extLst>
                    <a:ext uri="{9D8B030D-6E8A-4147-A177-3AD203B41FA5}">
                      <a16:colId xmlns:a16="http://schemas.microsoft.com/office/drawing/2014/main" val="2189092577"/>
                    </a:ext>
                  </a:extLst>
                </a:gridCol>
                <a:gridCol w="1744432">
                  <a:extLst>
                    <a:ext uri="{9D8B030D-6E8A-4147-A177-3AD203B41FA5}">
                      <a16:colId xmlns:a16="http://schemas.microsoft.com/office/drawing/2014/main" val="347186266"/>
                    </a:ext>
                  </a:extLst>
                </a:gridCol>
                <a:gridCol w="1395300">
                  <a:extLst>
                    <a:ext uri="{9D8B030D-6E8A-4147-A177-3AD203B41FA5}">
                      <a16:colId xmlns:a16="http://schemas.microsoft.com/office/drawing/2014/main" val="3759133839"/>
                    </a:ext>
                  </a:extLst>
                </a:gridCol>
              </a:tblGrid>
              <a:tr h="781960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GB" sz="2000">
                          <a:effectLst/>
                        </a:rPr>
                        <a:t>Znojmo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Mikulov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Kyjov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Boskovice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ČR (2018)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0606995"/>
                  </a:ext>
                </a:extLst>
              </a:tr>
              <a:tr h="78196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Výnosy celkem (Kč)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16 961 348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4 878 624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3 905 037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7 822 274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4850100"/>
                  </a:ext>
                </a:extLst>
              </a:tr>
              <a:tr h="78196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Náklady celkem (Kč)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45 137 994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11 416 694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6 252 907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9 046 306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 dirty="0">
                          <a:effectLst/>
                        </a:rPr>
                        <a:t>-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4092751"/>
                  </a:ext>
                </a:extLst>
              </a:tr>
              <a:tr h="78196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Rozdíl V-N (Kč)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-28 176 645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-6 538 069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-2 347 869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-1 224 031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9010660"/>
                  </a:ext>
                </a:extLst>
              </a:tr>
              <a:tr h="43677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Podíl doplácení obcí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62,42%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57,27%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37,55%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13,53%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 dirty="0">
                          <a:effectLst/>
                        </a:rPr>
                        <a:t>28%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1734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499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A601C6-8071-4D9B-85FC-E8D617F7DD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25</a:t>
            </a:fld>
            <a:endParaRPr lang="cs-CZ" altLang="cs-CZ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926C2B24-5285-40EC-BEE1-4F381C13C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445860"/>
              </p:ext>
            </p:extLst>
          </p:nvPr>
        </p:nvGraphicFramePr>
        <p:xfrm>
          <a:off x="720000" y="2033929"/>
          <a:ext cx="10753202" cy="3456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1150">
                  <a:extLst>
                    <a:ext uri="{9D8B030D-6E8A-4147-A177-3AD203B41FA5}">
                      <a16:colId xmlns:a16="http://schemas.microsoft.com/office/drawing/2014/main" val="2664353096"/>
                    </a:ext>
                  </a:extLst>
                </a:gridCol>
                <a:gridCol w="1528918">
                  <a:extLst>
                    <a:ext uri="{9D8B030D-6E8A-4147-A177-3AD203B41FA5}">
                      <a16:colId xmlns:a16="http://schemas.microsoft.com/office/drawing/2014/main" val="2458655959"/>
                    </a:ext>
                  </a:extLst>
                </a:gridCol>
                <a:gridCol w="1528918">
                  <a:extLst>
                    <a:ext uri="{9D8B030D-6E8A-4147-A177-3AD203B41FA5}">
                      <a16:colId xmlns:a16="http://schemas.microsoft.com/office/drawing/2014/main" val="350581416"/>
                    </a:ext>
                  </a:extLst>
                </a:gridCol>
                <a:gridCol w="1528918">
                  <a:extLst>
                    <a:ext uri="{9D8B030D-6E8A-4147-A177-3AD203B41FA5}">
                      <a16:colId xmlns:a16="http://schemas.microsoft.com/office/drawing/2014/main" val="2684233426"/>
                    </a:ext>
                  </a:extLst>
                </a:gridCol>
                <a:gridCol w="1874476">
                  <a:extLst>
                    <a:ext uri="{9D8B030D-6E8A-4147-A177-3AD203B41FA5}">
                      <a16:colId xmlns:a16="http://schemas.microsoft.com/office/drawing/2014/main" val="671438839"/>
                    </a:ext>
                  </a:extLst>
                </a:gridCol>
                <a:gridCol w="1380822">
                  <a:extLst>
                    <a:ext uri="{9D8B030D-6E8A-4147-A177-3AD203B41FA5}">
                      <a16:colId xmlns:a16="http://schemas.microsoft.com/office/drawing/2014/main" val="1636724649"/>
                    </a:ext>
                  </a:extLst>
                </a:gridCol>
              </a:tblGrid>
              <a:tr h="864036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cs-CZ" sz="2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52328" marR="152328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GB" sz="2300">
                          <a:effectLst/>
                        </a:rPr>
                        <a:t>Znojmo</a:t>
                      </a:r>
                      <a:endParaRPr lang="cs-CZ" sz="2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52328" marR="152328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300">
                          <a:effectLst/>
                        </a:rPr>
                        <a:t>Mikulov</a:t>
                      </a:r>
                      <a:endParaRPr lang="cs-CZ" sz="2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52328" marR="152328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300">
                          <a:effectLst/>
                        </a:rPr>
                        <a:t>Kyjov</a:t>
                      </a:r>
                      <a:endParaRPr lang="cs-CZ" sz="2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52328" marR="152328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300">
                          <a:effectLst/>
                        </a:rPr>
                        <a:t>Boskovice</a:t>
                      </a:r>
                      <a:endParaRPr lang="cs-CZ" sz="2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52328" marR="152328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300">
                          <a:effectLst/>
                        </a:rPr>
                        <a:t>ČR (2018)</a:t>
                      </a:r>
                      <a:endParaRPr lang="cs-CZ" sz="2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52328" marR="152328" marT="0" marB="0" anchor="ctr"/>
                </a:tc>
                <a:extLst>
                  <a:ext uri="{0D108BD9-81ED-4DB2-BD59-A6C34878D82A}">
                    <a16:rowId xmlns:a16="http://schemas.microsoft.com/office/drawing/2014/main" val="2528471233"/>
                  </a:ext>
                </a:extLst>
              </a:tr>
              <a:tr h="864036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300">
                          <a:effectLst/>
                        </a:rPr>
                        <a:t>Výnosy celkem (Kč/obyv.)</a:t>
                      </a:r>
                      <a:endParaRPr lang="cs-CZ" sz="2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52328" marR="152328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300">
                          <a:effectLst/>
                        </a:rPr>
                        <a:t>502,34</a:t>
                      </a:r>
                      <a:endParaRPr lang="cs-CZ" sz="2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52328" marR="152328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300">
                          <a:effectLst/>
                        </a:rPr>
                        <a:t>654,41</a:t>
                      </a:r>
                      <a:endParaRPr lang="cs-CZ" sz="2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52328" marR="152328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300">
                          <a:effectLst/>
                        </a:rPr>
                        <a:t>349,13</a:t>
                      </a:r>
                      <a:endParaRPr lang="cs-CZ" sz="2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52328" marR="152328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300">
                          <a:effectLst/>
                        </a:rPr>
                        <a:t>669,66</a:t>
                      </a:r>
                      <a:endParaRPr lang="cs-CZ" sz="2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52328" marR="152328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300">
                          <a:effectLst/>
                        </a:rPr>
                        <a:t>-</a:t>
                      </a:r>
                      <a:endParaRPr lang="cs-CZ" sz="2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52328" marR="152328" marT="0" marB="0" anchor="ctr"/>
                </a:tc>
                <a:extLst>
                  <a:ext uri="{0D108BD9-81ED-4DB2-BD59-A6C34878D82A}">
                    <a16:rowId xmlns:a16="http://schemas.microsoft.com/office/drawing/2014/main" val="203257850"/>
                  </a:ext>
                </a:extLst>
              </a:tr>
              <a:tr h="864036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300">
                          <a:effectLst/>
                        </a:rPr>
                        <a:t>Náklady celkem (Kč/obyv.)</a:t>
                      </a:r>
                      <a:endParaRPr lang="cs-CZ" sz="2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52328" marR="152328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300">
                          <a:effectLst/>
                        </a:rPr>
                        <a:t>1 336,83</a:t>
                      </a:r>
                      <a:endParaRPr lang="cs-CZ" sz="2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52328" marR="152328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300">
                          <a:effectLst/>
                        </a:rPr>
                        <a:t>1 531,41</a:t>
                      </a:r>
                      <a:endParaRPr lang="cs-CZ" sz="2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52328" marR="152328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300">
                          <a:effectLst/>
                        </a:rPr>
                        <a:t>559,04</a:t>
                      </a:r>
                      <a:endParaRPr lang="cs-CZ" sz="2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52328" marR="152328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300">
                          <a:effectLst/>
                        </a:rPr>
                        <a:t>774,45</a:t>
                      </a:r>
                      <a:endParaRPr lang="cs-CZ" sz="2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52328" marR="152328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300">
                          <a:effectLst/>
                        </a:rPr>
                        <a:t>-</a:t>
                      </a:r>
                      <a:endParaRPr lang="cs-CZ" sz="2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52328" marR="152328" marT="0" marB="0" anchor="ctr"/>
                </a:tc>
                <a:extLst>
                  <a:ext uri="{0D108BD9-81ED-4DB2-BD59-A6C34878D82A}">
                    <a16:rowId xmlns:a16="http://schemas.microsoft.com/office/drawing/2014/main" val="628527418"/>
                  </a:ext>
                </a:extLst>
              </a:tr>
              <a:tr h="864036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300">
                          <a:effectLst/>
                        </a:rPr>
                        <a:t>Rozdíl V-N (Kč/obyv.)</a:t>
                      </a:r>
                      <a:endParaRPr lang="cs-CZ" sz="2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52328" marR="152328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GB" sz="2300">
                          <a:effectLst/>
                        </a:rPr>
                        <a:t>-834,49</a:t>
                      </a:r>
                      <a:endParaRPr lang="cs-CZ" sz="2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52328" marR="152328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GB" sz="2300">
                          <a:effectLst/>
                        </a:rPr>
                        <a:t>-877,00</a:t>
                      </a:r>
                      <a:endParaRPr lang="cs-CZ" sz="2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52328" marR="152328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GB" sz="2300">
                          <a:effectLst/>
                        </a:rPr>
                        <a:t>-209,91</a:t>
                      </a:r>
                      <a:endParaRPr lang="cs-CZ" sz="2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52328" marR="152328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GB" sz="2300">
                          <a:effectLst/>
                        </a:rPr>
                        <a:t>-104,79</a:t>
                      </a:r>
                      <a:endParaRPr lang="cs-CZ" sz="2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52328" marR="152328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300">
                          <a:effectLst/>
                        </a:rPr>
                        <a:t>-</a:t>
                      </a:r>
                      <a:endParaRPr lang="cs-CZ" sz="2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52328" marR="152328" marT="0" marB="0" anchor="ctr"/>
                </a:tc>
                <a:extLst>
                  <a:ext uri="{0D108BD9-81ED-4DB2-BD59-A6C34878D82A}">
                    <a16:rowId xmlns:a16="http://schemas.microsoft.com/office/drawing/2014/main" val="957068213"/>
                  </a:ext>
                </a:extLst>
              </a:tr>
            </a:tbl>
          </a:graphicData>
        </a:graphic>
      </p:graphicFrame>
      <p:sp>
        <p:nvSpPr>
          <p:cNvPr id="8" name="Nadpis 7">
            <a:extLst>
              <a:ext uri="{FF2B5EF4-FFF2-40B4-BE49-F238E27FC236}">
                <a16:creationId xmlns:a16="http://schemas.microsoft.com/office/drawing/2014/main" id="{535BC995-F98C-4792-8629-2BBDCE40A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Srovnání bilance nákladů a výnosů na systém OH u vybraných měst na (Kč/obyvatele, 2019)</a:t>
            </a:r>
          </a:p>
        </p:txBody>
      </p:sp>
    </p:spTree>
    <p:extLst>
      <p:ext uri="{BB962C8B-B14F-4D97-AF65-F5344CB8AC3E}">
        <p14:creationId xmlns:p14="http://schemas.microsoft.com/office/powerpoint/2010/main" val="2609091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A601C6-8071-4D9B-85FC-E8D617F7DD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5DEEDC-0AF1-47EB-893B-61A899D5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Srovnání příjmů systému OH u vybraných měst na (Kč/obyvatele, 2019)</a:t>
            </a:r>
            <a:br>
              <a:rPr lang="cs-CZ" sz="3600" dirty="0"/>
            </a:br>
            <a:br>
              <a:rPr lang="cs-CZ" sz="3600" dirty="0"/>
            </a:br>
            <a:endParaRPr lang="cs-CZ" sz="3600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79100385-D6A8-4478-981B-76B55AA9D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938796"/>
              </p:ext>
            </p:extLst>
          </p:nvPr>
        </p:nvGraphicFramePr>
        <p:xfrm>
          <a:off x="1060645" y="2169762"/>
          <a:ext cx="9974148" cy="3409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5335">
                  <a:extLst>
                    <a:ext uri="{9D8B030D-6E8A-4147-A177-3AD203B41FA5}">
                      <a16:colId xmlns:a16="http://schemas.microsoft.com/office/drawing/2014/main" val="2301904757"/>
                    </a:ext>
                  </a:extLst>
                </a:gridCol>
                <a:gridCol w="1327984">
                  <a:extLst>
                    <a:ext uri="{9D8B030D-6E8A-4147-A177-3AD203B41FA5}">
                      <a16:colId xmlns:a16="http://schemas.microsoft.com/office/drawing/2014/main" val="2559566209"/>
                    </a:ext>
                  </a:extLst>
                </a:gridCol>
                <a:gridCol w="1327984">
                  <a:extLst>
                    <a:ext uri="{9D8B030D-6E8A-4147-A177-3AD203B41FA5}">
                      <a16:colId xmlns:a16="http://schemas.microsoft.com/office/drawing/2014/main" val="1775805284"/>
                    </a:ext>
                  </a:extLst>
                </a:gridCol>
                <a:gridCol w="1327984">
                  <a:extLst>
                    <a:ext uri="{9D8B030D-6E8A-4147-A177-3AD203B41FA5}">
                      <a16:colId xmlns:a16="http://schemas.microsoft.com/office/drawing/2014/main" val="1467040320"/>
                    </a:ext>
                  </a:extLst>
                </a:gridCol>
                <a:gridCol w="1506877">
                  <a:extLst>
                    <a:ext uri="{9D8B030D-6E8A-4147-A177-3AD203B41FA5}">
                      <a16:colId xmlns:a16="http://schemas.microsoft.com/office/drawing/2014/main" val="1079666837"/>
                    </a:ext>
                  </a:extLst>
                </a:gridCol>
                <a:gridCol w="1327984">
                  <a:extLst>
                    <a:ext uri="{9D8B030D-6E8A-4147-A177-3AD203B41FA5}">
                      <a16:colId xmlns:a16="http://schemas.microsoft.com/office/drawing/2014/main" val="3966139941"/>
                    </a:ext>
                  </a:extLst>
                </a:gridCol>
              </a:tblGrid>
              <a:tr h="753346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GB" sz="2000">
                          <a:effectLst/>
                        </a:rPr>
                        <a:t>Znojmo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GB" sz="2000">
                          <a:effectLst/>
                        </a:rPr>
                        <a:t>Mikulov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GB" sz="2000">
                          <a:effectLst/>
                        </a:rPr>
                        <a:t>Kyjov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Boskovice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ČR (2018)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9094078"/>
                  </a:ext>
                </a:extLst>
              </a:tr>
              <a:tr h="897657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Příjmy z poplatku za KO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379,35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475,30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236,48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564,86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553,00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6815360"/>
                  </a:ext>
                </a:extLst>
              </a:tr>
              <a:tr h="897657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Ostatní příjmy za KO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122,99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179,11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112,66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104,80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151,00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1069924"/>
                  </a:ext>
                </a:extLst>
              </a:tr>
              <a:tr h="860967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Celkem (Kč/obyv.)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502,34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654,41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349,13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>
                          <a:effectLst/>
                        </a:rPr>
                        <a:t>669,66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2000" dirty="0">
                          <a:effectLst/>
                        </a:rPr>
                        <a:t>703, 00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8978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082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Příležitosti a hrozby pro obce ve vztahu k přechodu na oběhové hospodářství</a:t>
            </a:r>
            <a:endParaRPr lang="en-GB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pohledu svozové společnosti</a:t>
            </a:r>
          </a:p>
          <a:p>
            <a:r>
              <a:rPr lang="cs-CZ" dirty="0"/>
              <a:t>Z pohledu toku odpadů</a:t>
            </a:r>
          </a:p>
          <a:p>
            <a:pPr lvl="1"/>
            <a:r>
              <a:rPr lang="cs-CZ" dirty="0"/>
              <a:t>na bázi papíru</a:t>
            </a:r>
          </a:p>
          <a:p>
            <a:pPr lvl="1"/>
            <a:r>
              <a:rPr lang="cs-CZ" dirty="0"/>
              <a:t>na bázi skla</a:t>
            </a:r>
          </a:p>
          <a:p>
            <a:pPr lvl="1"/>
            <a:r>
              <a:rPr lang="cs-CZ" dirty="0"/>
              <a:t>na bázi plastů</a:t>
            </a:r>
          </a:p>
          <a:p>
            <a:pPr lvl="1"/>
            <a:r>
              <a:rPr lang="cs-CZ" dirty="0"/>
              <a:t>SKO</a:t>
            </a:r>
          </a:p>
          <a:p>
            <a:pPr lvl="1"/>
            <a:r>
              <a:rPr lang="cs-CZ" dirty="0"/>
              <a:t>na bázi bioodpadů</a:t>
            </a:r>
          </a:p>
          <a:p>
            <a:r>
              <a:rPr lang="cs-CZ" dirty="0"/>
              <a:t>Z pohledu ekonomiky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251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03518E-BCA2-4237-97E9-7AD19CFDD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247C56-4688-4412-9F39-5FC01DC15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potenciálu JMK ve vztahu k 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A42D80A-6C43-48A2-B028-90B0ED400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39789"/>
            <a:ext cx="10753200" cy="4598211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Analytická část – odpady </a:t>
            </a:r>
          </a:p>
          <a:p>
            <a:pPr lvl="1"/>
            <a:r>
              <a:rPr lang="cs-CZ" sz="2400" dirty="0"/>
              <a:t>Odpady celkem</a:t>
            </a:r>
          </a:p>
          <a:p>
            <a:pPr lvl="1"/>
            <a:r>
              <a:rPr lang="cs-CZ" sz="2400" dirty="0"/>
              <a:t>KO</a:t>
            </a:r>
          </a:p>
          <a:p>
            <a:pPr lvl="1"/>
            <a:r>
              <a:rPr lang="cs-CZ" sz="2400" dirty="0"/>
              <a:t>SKO</a:t>
            </a:r>
          </a:p>
          <a:p>
            <a:pPr lvl="1"/>
            <a:r>
              <a:rPr lang="cs-CZ" sz="2400" dirty="0"/>
              <a:t>Bioodpad</a:t>
            </a:r>
          </a:p>
          <a:p>
            <a:pPr lvl="1"/>
            <a:r>
              <a:rPr lang="cs-CZ" sz="2400" dirty="0"/>
              <a:t>Odpady na bázi skla</a:t>
            </a:r>
          </a:p>
          <a:p>
            <a:pPr lvl="1"/>
            <a:r>
              <a:rPr lang="cs-CZ" sz="2400" dirty="0"/>
              <a:t>Odpady na bázi papíru</a:t>
            </a:r>
          </a:p>
          <a:p>
            <a:pPr lvl="1"/>
            <a:r>
              <a:rPr lang="cs-CZ" sz="2400" dirty="0"/>
              <a:t>Opady na bázi plastů</a:t>
            </a:r>
          </a:p>
          <a:p>
            <a:pPr marL="72000" indent="0">
              <a:buNone/>
            </a:pPr>
            <a:r>
              <a:rPr lang="cs-CZ" b="1" dirty="0"/>
              <a:t>Analytická část – zařízení pro nakládání s odpady</a:t>
            </a:r>
          </a:p>
          <a:p>
            <a:pPr marL="72000" indent="0">
              <a:buNone/>
            </a:pPr>
            <a:r>
              <a:rPr lang="cs-CZ" b="1" dirty="0"/>
              <a:t>Návrhová část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5311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F74039-E38C-483A-87B0-FA2F51B24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5B5B74-C1C8-4B1C-BC2B-F879484F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Produkce SKO v SO ORP a podíl na produkci JMK (2019)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C7DD01B-52B2-4A42-B17D-E56C41DE0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60" y="1171576"/>
            <a:ext cx="8675822" cy="54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7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565264"/>
            <a:ext cx="10753200" cy="7148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Projekt TL0100305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80160"/>
            <a:ext cx="10753200" cy="49478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>
                <a:solidFill>
                  <a:schemeClr val="tx2"/>
                </a:solidFill>
              </a:rPr>
              <a:t>Analýza potenciálu Jihomoravského kraje ve vztahu k oběhovému hospodářství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 marL="72000" indent="0" algn="r">
              <a:lnSpc>
                <a:spcPct val="100000"/>
              </a:lnSpc>
              <a:buNone/>
            </a:pPr>
            <a:r>
              <a:rPr lang="cs-CZ" dirty="0"/>
              <a:t>2014 – 2015     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 lvl="1"/>
            <a:endParaRPr lang="en-GB" sz="1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115441"/>
            <a:ext cx="6225117" cy="311255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09" y="2524774"/>
            <a:ext cx="5683250" cy="266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87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D05EEB5-950E-437C-A6C8-B01DD0F80D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55" y="378001"/>
            <a:ext cx="9011226" cy="6480000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F74039-E38C-483A-87B0-FA2F51B24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5B5B74-C1C8-4B1C-BC2B-F879484F2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sz="2800" dirty="0"/>
              <a:t>Územní působnost oprávněných osob přebírajících SKO (2019)</a:t>
            </a:r>
          </a:p>
        </p:txBody>
      </p:sp>
    </p:spTree>
    <p:extLst>
      <p:ext uri="{BB962C8B-B14F-4D97-AF65-F5344CB8AC3E}">
        <p14:creationId xmlns:p14="http://schemas.microsoft.com/office/powerpoint/2010/main" val="1757304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F74039-E38C-483A-87B0-FA2F51B24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5B5B74-C1C8-4B1C-BC2B-F879484F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Produkce BRKO a nakládání v letech 2013, 2016-2019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414320-B506-4934-B90A-B0BA24943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723803"/>
            <a:ext cx="10203625" cy="399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46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F74039-E38C-483A-87B0-FA2F51B24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5B5B74-C1C8-4B1C-BC2B-F879484F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Produkce BRKO v SO ORP a podíl na produkci JMK (2019)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138CB8-A396-42CA-B550-9D917F511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078" y="1246056"/>
            <a:ext cx="8752798" cy="546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36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F74039-E38C-483A-87B0-FA2F51B24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5B5B74-C1C8-4B1C-BC2B-F879484F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Produkce BRKO v SO ORP na obyvatele (2019)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8B0A33D-0E40-4CC2-9A47-F9478AF773C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31" y="1171576"/>
            <a:ext cx="8221475" cy="53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7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8CE6153-1E74-44DF-9474-9E02B3A8EE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55" y="1171576"/>
            <a:ext cx="8569083" cy="5534212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F74039-E38C-483A-87B0-FA2F51B24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5B5B74-C1C8-4B1C-BC2B-F879484F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Produkce odpadů na bázi skla v SO ORP a podíl na produkci JMK (2019)</a:t>
            </a:r>
          </a:p>
        </p:txBody>
      </p:sp>
    </p:spTree>
    <p:extLst>
      <p:ext uri="{BB962C8B-B14F-4D97-AF65-F5344CB8AC3E}">
        <p14:creationId xmlns:p14="http://schemas.microsoft.com/office/powerpoint/2010/main" val="3747172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F74039-E38C-483A-87B0-FA2F51B24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5B5B74-C1C8-4B1C-BC2B-F879484F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Produkce odpadů na bázi skla v SO ORP na obyvatele (2019)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23B5418-B6F9-4A8A-8636-E10C9CE45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824" y="1171576"/>
            <a:ext cx="8518539" cy="531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52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6F4F4F-C705-499C-859E-85410FE5E1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BBFFAD-263F-4691-BCE6-65E0A38F6A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9529DA4-D8F9-42F3-A653-BCE696110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Připravovaný a podaný projekt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7D24BE-3DFF-4814-961E-A26546C8F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65329"/>
            <a:ext cx="10753200" cy="4266671"/>
          </a:xfrm>
        </p:spPr>
        <p:txBody>
          <a:bodyPr/>
          <a:lstStyle/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solidFill>
                  <a:srgbClr val="0000DC"/>
                </a:solidFill>
              </a:rPr>
              <a:t>Investor: </a:t>
            </a:r>
            <a:r>
              <a:rPr lang="cs-CZ" sz="2400" dirty="0"/>
              <a:t>Technologická agentura – prostředí pro život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solidFill>
                  <a:srgbClr val="0000DC"/>
                </a:solidFill>
              </a:rPr>
              <a:t>Doba realizace: </a:t>
            </a:r>
            <a:r>
              <a:rPr lang="cs-CZ" sz="2400" dirty="0"/>
              <a:t>03/2022 – 12/2024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solidFill>
                  <a:srgbClr val="0000DC"/>
                </a:solidFill>
              </a:rPr>
              <a:t>Cíl projektu: </a:t>
            </a:r>
            <a:r>
              <a:rPr lang="cs-CZ" sz="2400" dirty="0"/>
              <a:t>Tvorba inovativního a efektivního online nástroje, který napomůže obcím Jihomoravského kraje najít optimální řešení dalšího směřování systémů nakládání s komunálním odpadem (dále je „KO“) obcí, tím že by tento nástroj měl ukázal, na jaké toky KO by se měla obec zaměřit, kde jsou největší mezery systému nakládání s KO a navrhl výčet možných způsobů řešení, jak tyto toky ovlivnit a sledovat stav plnění balíčků oběhového hospodářství i cílů zákona o odpadech. Společně s tím by se nástroj věnoval i finanční stránce nakládání s KO a celkovému zvýšení efektivnosti vynakládání veřejných prostředků z obecních rozpočtů v tomto sektoru.</a:t>
            </a:r>
          </a:p>
        </p:txBody>
      </p:sp>
    </p:spTree>
    <p:extLst>
      <p:ext uri="{BB962C8B-B14F-4D97-AF65-F5344CB8AC3E}">
        <p14:creationId xmlns:p14="http://schemas.microsoft.com/office/powerpoint/2010/main" val="3377938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endParaRPr lang="cs-CZ" sz="3000" dirty="0">
              <a:solidFill>
                <a:srgbClr val="0000DC"/>
              </a:solidFill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3000" dirty="0">
              <a:solidFill>
                <a:srgbClr val="0000DC"/>
              </a:solidFill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en-US" sz="3000" b="1" i="0" u="none" strike="noStrike" dirty="0">
                <a:solidFill>
                  <a:srgbClr val="0000DC"/>
                </a:solidFill>
                <a:effectLst/>
                <a:latin typeface="Varela"/>
                <a:hlinkClick r:id="rId2"/>
              </a:rPr>
              <a:t>obhjmk.cz</a:t>
            </a:r>
            <a:r>
              <a:rPr lang="cs-CZ" sz="3000" b="1" i="0" u="none" strike="noStrike" dirty="0">
                <a:solidFill>
                  <a:srgbClr val="0000DC"/>
                </a:solidFill>
                <a:effectLst/>
                <a:latin typeface="Varela"/>
              </a:rPr>
              <a:t> </a:t>
            </a:r>
            <a:r>
              <a:rPr lang="cs-CZ" sz="3000" b="0" i="0" u="none" strike="noStrike" dirty="0">
                <a:effectLst/>
                <a:latin typeface="Varela"/>
              </a:rPr>
              <a:t>– Portál oběhového hospodářství Jihomoravského kraje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3000" dirty="0">
              <a:solidFill>
                <a:srgbClr val="0000DC"/>
              </a:solidFill>
              <a:latin typeface="Varela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3000" dirty="0">
              <a:solidFill>
                <a:srgbClr val="0000DC"/>
              </a:solidFill>
              <a:latin typeface="Varela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3000" b="1" i="0" dirty="0">
                <a:solidFill>
                  <a:srgbClr val="0000DC"/>
                </a:solidFill>
                <a:effectLst/>
                <a:latin typeface="Varela"/>
                <a:hlinkClick r:id="rId3"/>
              </a:rPr>
              <a:t>sci.econ.muni.cz</a:t>
            </a:r>
            <a:r>
              <a:rPr lang="cs-CZ" sz="3000" b="0" i="0" dirty="0">
                <a:solidFill>
                  <a:srgbClr val="0000DC"/>
                </a:solidFill>
                <a:effectLst/>
                <a:latin typeface="Varela"/>
              </a:rPr>
              <a:t> </a:t>
            </a:r>
            <a:r>
              <a:rPr lang="cs-CZ" sz="3000" b="0" i="0" dirty="0">
                <a:effectLst/>
                <a:latin typeface="Varela"/>
              </a:rPr>
              <a:t>– Institu</a:t>
            </a:r>
            <a:r>
              <a:rPr lang="cs-CZ" sz="3000" dirty="0">
                <a:latin typeface="Varela"/>
              </a:rPr>
              <a:t>t pro udržitelnost a cirkularitu, ECON MUNI</a:t>
            </a:r>
            <a:endParaRPr lang="cs-CZ" sz="3000" b="0" i="0" dirty="0">
              <a:effectLst/>
              <a:latin typeface="Varela"/>
            </a:endParaRPr>
          </a:p>
          <a:p>
            <a:pPr marL="72000" indent="0">
              <a:lnSpc>
                <a:spcPct val="100000"/>
              </a:lnSpc>
              <a:buNone/>
            </a:pPr>
            <a:endParaRPr lang="en-GB" sz="3000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878A35D-B313-43AB-BA12-C64CDFDEFB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6" y="6031913"/>
            <a:ext cx="586601" cy="586601"/>
          </a:xfrm>
          <a:prstGeom prst="rect">
            <a:avLst/>
          </a:prstGeom>
        </p:spPr>
      </p:pic>
      <p:sp>
        <p:nvSpPr>
          <p:cNvPr id="9" name="Zástupný symbol pro zápatí 1">
            <a:extLst>
              <a:ext uri="{FF2B5EF4-FFF2-40B4-BE49-F238E27FC236}">
                <a16:creationId xmlns:a16="http://schemas.microsoft.com/office/drawing/2014/main" id="{C89D92E4-521D-421E-A49D-8CAFDD199D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492114"/>
          </a:xfrm>
        </p:spPr>
        <p:txBody>
          <a:bodyPr/>
          <a:lstStyle/>
          <a:p>
            <a:r>
              <a:rPr lang="cs-CZ" altLang="cs-CZ" b="1" dirty="0"/>
              <a:t>Masarykova univerzita | Ekonomicko-správní fakulta</a:t>
            </a:r>
            <a:br>
              <a:rPr lang="cs-CZ" altLang="cs-CZ" dirty="0"/>
            </a:br>
            <a:r>
              <a:rPr lang="cs-CZ" altLang="cs-CZ" dirty="0"/>
              <a:t>Institut pro udržitelnost a </a:t>
            </a:r>
            <a:r>
              <a:rPr lang="cs-CZ" altLang="cs-CZ" dirty="0" err="1"/>
              <a:t>cirkularitu</a:t>
            </a:r>
            <a:r>
              <a:rPr lang="cs-CZ" altLang="cs-CZ" dirty="0"/>
              <a:t> (SCI)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80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4A60AC-F4A8-4904-8F51-63DE4A5913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D67541-910F-41E1-9F95-2AAA106D7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TL0100305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D0DD31-FCC5-42E3-B2F8-58D025263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b="1" dirty="0">
                <a:solidFill>
                  <a:srgbClr val="0000DC"/>
                </a:solidFill>
              </a:rPr>
              <a:t>  Cíl projektu</a:t>
            </a:r>
          </a:p>
          <a:p>
            <a:pPr marL="324000" lvl="1" indent="0">
              <a:lnSpc>
                <a:spcPct val="130000"/>
              </a:lnSpc>
              <a:buNone/>
            </a:pPr>
            <a:r>
              <a:rPr lang="cs-CZ" sz="2400" dirty="0"/>
              <a:t>Na základě parciálních analýz potenciálu oběhového hospodářství (CE) vybraných obcí Jihomoravského kraje vypracovat komplexní analýzu potenciálu CE na úrovni Jihomoravského kraje navazující na Plán odpadového hospodářství (POH) Jihomoravského kraje a POH vybraných obcí.</a:t>
            </a:r>
          </a:p>
          <a:p>
            <a:pPr marL="324000" lvl="1" indent="0">
              <a:lnSpc>
                <a:spcPct val="130000"/>
              </a:lnSpc>
              <a:spcBef>
                <a:spcPts val="1200"/>
              </a:spcBef>
              <a:buNone/>
            </a:pPr>
            <a:r>
              <a:rPr lang="cs-CZ" sz="2800" b="1" dirty="0">
                <a:solidFill>
                  <a:srgbClr val="0000DC"/>
                </a:solidFill>
                <a:ea typeface="+mn-ea"/>
                <a:cs typeface="+mn-cs"/>
              </a:rPr>
              <a:t>Doba realizace</a:t>
            </a:r>
          </a:p>
          <a:p>
            <a:pPr marL="324000" lvl="1" indent="0">
              <a:lnSpc>
                <a:spcPct val="130000"/>
              </a:lnSpc>
              <a:buNone/>
            </a:pPr>
            <a:r>
              <a:rPr lang="cs-CZ" sz="2800" dirty="0">
                <a:ea typeface="+mn-ea"/>
                <a:cs typeface="+mn-cs"/>
              </a:rPr>
              <a:t>03/2018 – 03/2021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996FEDD-CED6-40B8-AB2A-AC35DF8691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6" y="6031913"/>
            <a:ext cx="586601" cy="58660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64C78C1-8156-4FE6-B6DF-DDFAF111F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49" y="5905500"/>
            <a:ext cx="2651898" cy="88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7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4A60AC-F4A8-4904-8F51-63DE4A5913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D67541-910F-41E1-9F95-2AAA106D7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TL0100305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D0DD31-FCC5-42E3-B2F8-58D025263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b="1" dirty="0">
                <a:solidFill>
                  <a:srgbClr val="0000DC"/>
                </a:solidFill>
              </a:rPr>
              <a:t>  Výstupy</a:t>
            </a:r>
          </a:p>
          <a:p>
            <a:pPr lvl="1">
              <a:lnSpc>
                <a:spcPct val="130000"/>
              </a:lnSpc>
              <a:buFontTx/>
              <a:buChar char="-"/>
            </a:pPr>
            <a:r>
              <a:rPr lang="cs-CZ" sz="2800" dirty="0">
                <a:ea typeface="+mn-ea"/>
                <a:cs typeface="+mn-cs"/>
              </a:rPr>
              <a:t>V001 Analýza potenciálu Jihomoravského kraje ve vztahu k oběhovému hospodářství v závislosti na charakteristikách kraje</a:t>
            </a:r>
          </a:p>
          <a:p>
            <a:pPr lvl="1">
              <a:lnSpc>
                <a:spcPct val="130000"/>
              </a:lnSpc>
              <a:buFontTx/>
              <a:buChar char="-"/>
            </a:pPr>
            <a:r>
              <a:rPr lang="cs-CZ" sz="2800" dirty="0">
                <a:ea typeface="+mn-ea"/>
                <a:cs typeface="+mn-cs"/>
              </a:rPr>
              <a:t>V002 Analýza potenciálu oběhového hospodářství a koncepce plánů oběhového hospodářství vybraných měst Jihomoravského kraje (Znojmo, Mikulov, Kyjov, Boskovice)</a:t>
            </a:r>
          </a:p>
          <a:p>
            <a:pPr lvl="1">
              <a:lnSpc>
                <a:spcPct val="130000"/>
              </a:lnSpc>
              <a:buFontTx/>
              <a:buChar char="-"/>
            </a:pPr>
            <a:r>
              <a:rPr lang="cs-CZ" sz="2800" dirty="0">
                <a:ea typeface="+mn-ea"/>
                <a:cs typeface="+mn-cs"/>
              </a:rPr>
              <a:t>V008 Webový portál projektu </a:t>
            </a:r>
            <a:r>
              <a:rPr lang="cs-CZ" sz="2800" dirty="0">
                <a:ea typeface="+mn-ea"/>
                <a:cs typeface="+mn-cs"/>
                <a:hlinkClick r:id="rId2"/>
              </a:rPr>
              <a:t>www.obhjmk.cz</a:t>
            </a:r>
            <a:r>
              <a:rPr lang="cs-CZ" sz="2800" dirty="0">
                <a:ea typeface="+mn-ea"/>
                <a:cs typeface="+mn-cs"/>
              </a:rPr>
              <a:t>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996FEDD-CED6-40B8-AB2A-AC35DF8691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6" y="6031913"/>
            <a:ext cx="586601" cy="58660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64C78C1-8156-4FE6-B6DF-DDFAF111F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49" y="5905500"/>
            <a:ext cx="2651898" cy="88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Znojmo, Mikulov, Kyjov, Boskovice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4000" lvl="1" indent="0">
              <a:lnSpc>
                <a:spcPct val="150000"/>
              </a:lnSpc>
              <a:buNone/>
            </a:pPr>
            <a:r>
              <a:rPr lang="cs-CZ" sz="2800" b="1" dirty="0">
                <a:solidFill>
                  <a:srgbClr val="0000DC"/>
                </a:solidFill>
              </a:rPr>
              <a:t>Analýza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Toky odpadů a potenciál ve vztahu k CE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Třídění a jiné využívání komunálních odpadů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Skládkování komunálních odpadů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Mezery mezi současným a požadovaným stavem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Ekonomika OH 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Příležitosti a hrozby</a:t>
            </a:r>
          </a:p>
          <a:p>
            <a:pPr marL="324000" lvl="1" indent="0">
              <a:lnSpc>
                <a:spcPct val="150000"/>
              </a:lnSpc>
              <a:buNone/>
            </a:pPr>
            <a:endParaRPr lang="cs-CZ" sz="2400" b="1" dirty="0">
              <a:solidFill>
                <a:schemeClr val="accent1"/>
              </a:solidFill>
            </a:endParaRP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A705F768-D80C-4669-A6B8-A8F4680FD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6" y="6031913"/>
            <a:ext cx="586601" cy="586601"/>
          </a:xfrm>
          <a:prstGeom prst="rect">
            <a:avLst/>
          </a:prstGeom>
        </p:spPr>
      </p:pic>
      <p:pic>
        <p:nvPicPr>
          <p:cNvPr id="1026" name="Picture 2" descr="Znojmo (Město) • Mapy.cz">
            <a:extLst>
              <a:ext uri="{FF2B5EF4-FFF2-40B4-BE49-F238E27FC236}">
                <a16:creationId xmlns:a16="http://schemas.microsoft.com/office/drawing/2014/main" id="{07388700-6C75-4269-8539-2F74AA3F3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406" y="1371489"/>
            <a:ext cx="28575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udy z nudy - Mikulov">
            <a:extLst>
              <a:ext uri="{FF2B5EF4-FFF2-40B4-BE49-F238E27FC236}">
                <a16:creationId xmlns:a16="http://schemas.microsoft.com/office/drawing/2014/main" id="{A39641B6-CDFB-48EC-B11B-3C25B00BD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201" y="4765500"/>
            <a:ext cx="2590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yjov (Město) • Mapy.cz">
            <a:extLst>
              <a:ext uri="{FF2B5EF4-FFF2-40B4-BE49-F238E27FC236}">
                <a16:creationId xmlns:a16="http://schemas.microsoft.com/office/drawing/2014/main" id="{57EADD6B-5E6F-4FC8-9A36-8C8C1D330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406" y="3071924"/>
            <a:ext cx="28575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oskovice - radniční věž - Vyhlídka | Turistika.cz">
            <a:extLst>
              <a:ext uri="{FF2B5EF4-FFF2-40B4-BE49-F238E27FC236}">
                <a16:creationId xmlns:a16="http://schemas.microsoft.com/office/drawing/2014/main" id="{4AC1B2EF-631F-443D-AD70-3D43602F6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98" y="4765500"/>
            <a:ext cx="2581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473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CA8993-3C1A-4AAC-9E6F-F21AB71F95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88D832F-43AE-4849-B4F5-0F6C6126F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analýzy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63166CD-7240-4A9C-A1C6-D7B139283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9016"/>
            <a:ext cx="10753200" cy="4332984"/>
          </a:xfrm>
        </p:spPr>
        <p:txBody>
          <a:bodyPr/>
          <a:lstStyle/>
          <a:p>
            <a:r>
              <a:rPr lang="cs-CZ" dirty="0"/>
              <a:t>Základní informace</a:t>
            </a:r>
          </a:p>
          <a:p>
            <a:r>
              <a:rPr lang="cs-CZ" dirty="0"/>
              <a:t>Odpadové hospodářství</a:t>
            </a:r>
          </a:p>
          <a:p>
            <a:pPr lvl="1"/>
            <a:r>
              <a:rPr lang="cs-CZ" dirty="0"/>
              <a:t>Organizační a právní prostředí ve vztahu k CE</a:t>
            </a:r>
          </a:p>
          <a:p>
            <a:pPr lvl="1"/>
            <a:r>
              <a:rPr lang="cs-CZ" dirty="0"/>
              <a:t>Informační a motivační nástroje</a:t>
            </a:r>
          </a:p>
          <a:p>
            <a:pPr lvl="1"/>
            <a:r>
              <a:rPr lang="cs-CZ" dirty="0"/>
              <a:t>Praxe nakládání s odpady</a:t>
            </a:r>
          </a:p>
          <a:p>
            <a:pPr lvl="1"/>
            <a:r>
              <a:rPr lang="cs-CZ" dirty="0"/>
              <a:t>Svozová společnost</a:t>
            </a:r>
          </a:p>
          <a:p>
            <a:r>
              <a:rPr lang="cs-CZ" dirty="0"/>
              <a:t>Toky odpadů a potenciál ve vztahu k CE – analytická část</a:t>
            </a:r>
          </a:p>
          <a:p>
            <a:pPr lvl="1"/>
            <a:r>
              <a:rPr lang="cs-CZ" dirty="0"/>
              <a:t>Posouzení druhů, množství a zdroje vznikajících KO</a:t>
            </a:r>
          </a:p>
          <a:p>
            <a:pPr lvl="1"/>
            <a:r>
              <a:rPr lang="cs-CZ" dirty="0"/>
              <a:t>Trend vývoje a potenciál ve vztahu k CE</a:t>
            </a:r>
          </a:p>
          <a:p>
            <a:pPr lvl="1"/>
            <a:r>
              <a:rPr lang="cs-CZ" dirty="0"/>
              <a:t>Toky odpadů ve vztahu k cílům oběhového balíčku EU</a:t>
            </a:r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2660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CA8993-3C1A-4AAC-9E6F-F21AB71F95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88D832F-43AE-4849-B4F5-0F6C6126F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analýzy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63166CD-7240-4A9C-A1C6-D7B139283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57090"/>
            <a:ext cx="10753200" cy="4438975"/>
          </a:xfrm>
        </p:spPr>
        <p:txBody>
          <a:bodyPr/>
          <a:lstStyle/>
          <a:p>
            <a:r>
              <a:rPr lang="cs-CZ" dirty="0"/>
              <a:t>Druhy KO a jejich potenciál ve vztahu k CE</a:t>
            </a:r>
          </a:p>
          <a:p>
            <a:pPr lvl="1"/>
            <a:r>
              <a:rPr lang="cs-CZ" dirty="0"/>
              <a:t>Odpady na bázi papíru</a:t>
            </a:r>
          </a:p>
          <a:p>
            <a:pPr lvl="1"/>
            <a:r>
              <a:rPr lang="cs-CZ" dirty="0"/>
              <a:t>Odpady na bázi plastů</a:t>
            </a:r>
          </a:p>
          <a:p>
            <a:pPr lvl="1"/>
            <a:r>
              <a:rPr lang="cs-CZ" dirty="0"/>
              <a:t>Odpady na bázi skla</a:t>
            </a:r>
          </a:p>
          <a:p>
            <a:pPr lvl="1"/>
            <a:r>
              <a:rPr lang="cs-CZ" dirty="0"/>
              <a:t>SKO</a:t>
            </a:r>
          </a:p>
          <a:p>
            <a:pPr lvl="1"/>
            <a:r>
              <a:rPr lang="cs-CZ" dirty="0"/>
              <a:t>Odpady na bázi bioodpadů</a:t>
            </a:r>
          </a:p>
          <a:p>
            <a:pPr lvl="1"/>
            <a:r>
              <a:rPr lang="cs-CZ" dirty="0"/>
              <a:t>Ostatní</a:t>
            </a:r>
          </a:p>
          <a:p>
            <a:r>
              <a:rPr lang="cs-CZ" dirty="0"/>
              <a:t>Ekonomické aspekty přechodu na CE</a:t>
            </a:r>
          </a:p>
          <a:p>
            <a:pPr lvl="1"/>
            <a:r>
              <a:rPr lang="cs-CZ" dirty="0"/>
              <a:t>Náklady na OH a potenciál jejich změn ve vztahu k přechodu na CE</a:t>
            </a:r>
          </a:p>
          <a:p>
            <a:pPr lvl="1"/>
            <a:r>
              <a:rPr lang="cs-CZ" dirty="0"/>
              <a:t>Příjmy a jejich potenciál ve vztahu k přechodu na CE</a:t>
            </a:r>
          </a:p>
          <a:p>
            <a:r>
              <a:rPr lang="cs-CZ" dirty="0"/>
              <a:t> Zhodnocení potenciálu ve vztahu k přechodu na 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975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BA61B5F4-1F6A-48EB-9287-4F2201CE52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3761298"/>
              </p:ext>
            </p:extLst>
          </p:nvPr>
        </p:nvGraphicFramePr>
        <p:xfrm>
          <a:off x="1398624" y="1524000"/>
          <a:ext cx="10355226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8800" y="378000"/>
            <a:ext cx="10574400" cy="1946100"/>
          </a:xfrm>
        </p:spPr>
        <p:txBody>
          <a:bodyPr/>
          <a:lstStyle/>
          <a:p>
            <a:r>
              <a:rPr lang="cs-CZ" sz="2800" dirty="0"/>
              <a:t>Porovnání podílu recyklace KO a znázornění mezery mezi skutečnými procenty recyklace a stanovenými cíli balíčku CE EU (1)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6402628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</Template>
  <TotalTime>1955</TotalTime>
  <Words>1560</Words>
  <Application>Microsoft Office PowerPoint</Application>
  <PresentationFormat>Širokoúhlá obrazovka</PresentationFormat>
  <Paragraphs>525</Paragraphs>
  <Slides>37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</vt:lpstr>
      <vt:lpstr>Tahoma</vt:lpstr>
      <vt:lpstr>Varela</vt:lpstr>
      <vt:lpstr>Wingdings</vt:lpstr>
      <vt:lpstr>Prezentace_MU_CZ</vt:lpstr>
      <vt:lpstr>Spolupráce Jihomoravského kraje a Masarykovy univerzity na projektech TA ČR</vt:lpstr>
      <vt:lpstr>Projekty</vt:lpstr>
      <vt:lpstr>Projekt TL0100305</vt:lpstr>
      <vt:lpstr>Projekt TL0100305</vt:lpstr>
      <vt:lpstr>Projekt TL0100305</vt:lpstr>
      <vt:lpstr>Znojmo, Mikulov, Kyjov, Boskovice</vt:lpstr>
      <vt:lpstr>Struktura analýzy</vt:lpstr>
      <vt:lpstr>Struktura analýzy</vt:lpstr>
      <vt:lpstr>Porovnání podílu recyklace KO a znázornění mezery mezi skutečnými procenty recyklace a stanovenými cíli balíčku CE EU (1)</vt:lpstr>
      <vt:lpstr>Porovnání podílu recyklace KO a znázornění mezery mezi skutečnými procenty recyklace a stanovenými cíli balíčku CE EU (1a) </vt:lpstr>
      <vt:lpstr>Porovnání odděleně soustřeďované recyklovatelné (vytříděné) složky KO v porovnání s cílem nového zákona o odpadech (2019)</vt:lpstr>
      <vt:lpstr>Porovnání podílu skládkování na celkovém využití KO s vyznačením cíle balíčku oběhového hospodářství EU (2018)</vt:lpstr>
      <vt:lpstr>Porovnání vývoje podílu SKO na celkovém KO u vybraných měst (2015−2019)</vt:lpstr>
      <vt:lpstr>Druhy KO a jejich potenciál ve vztahu k oběhovému hospodářství – srovnání efektivity výtěžnosti systému</vt:lpstr>
      <vt:lpstr>Odpady na bázi papíru</vt:lpstr>
      <vt:lpstr>Odpady na bázi plastů</vt:lpstr>
      <vt:lpstr>Odpady na bázi skla</vt:lpstr>
      <vt:lpstr>SKO</vt:lpstr>
      <vt:lpstr>SKO + velkoobjemný odpad</vt:lpstr>
      <vt:lpstr>Bioodpad</vt:lpstr>
      <vt:lpstr>Ekonomika – srovnání nákladů (Kč/obyvatele, 2019)</vt:lpstr>
      <vt:lpstr>Porovnání nákladů na 1 obyvatele (2019)</vt:lpstr>
      <vt:lpstr>Porovnání nákladů jednotlivých složek tříděného sběru na 1 obyvatele</vt:lpstr>
      <vt:lpstr>Srovnání bilance nákladů a výnosů na systém OH u vybraných měst na (Kč,  2019)</vt:lpstr>
      <vt:lpstr>Srovnání bilance nákladů a výnosů na systém OH u vybraných měst na (Kč/obyvatele, 2019)</vt:lpstr>
      <vt:lpstr>Srovnání příjmů systému OH u vybraných měst na (Kč/obyvatele, 2019)  </vt:lpstr>
      <vt:lpstr>Příležitosti a hrozby pro obce ve vztahu k přechodu na oběhové hospodářství</vt:lpstr>
      <vt:lpstr>Analýza potenciálu JMK ve vztahu k CE</vt:lpstr>
      <vt:lpstr>Produkce SKO v SO ORP a podíl na produkci JMK (2019)</vt:lpstr>
      <vt:lpstr>Územní působnost oprávněných osob přebírajících SKO (2019)</vt:lpstr>
      <vt:lpstr>Produkce BRKO a nakládání v letech 2013, 2016-2019</vt:lpstr>
      <vt:lpstr>Produkce BRKO v SO ORP a podíl na produkci JMK (2019)</vt:lpstr>
      <vt:lpstr>Produkce BRKO v SO ORP na obyvatele (2019)</vt:lpstr>
      <vt:lpstr>Produkce odpadů na bázi skla v SO ORP a podíl na produkci JMK (2019)</vt:lpstr>
      <vt:lpstr>Produkce odpadů na bázi skla v SO ORP na obyvatele (2019)</vt:lpstr>
      <vt:lpstr>Připravovaný a podaný projekt</vt:lpstr>
      <vt:lpstr>Děkujeme za pozornost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č. TL0100305 “Analýza potenciálu Jihomoravského kraje ve vztahu k oběhovému hospodářství “</dc:title>
  <dc:creator>Jana Soukopová</dc:creator>
  <cp:lastModifiedBy>Jana Soukopová</cp:lastModifiedBy>
  <cp:revision>47</cp:revision>
  <cp:lastPrinted>1601-01-01T00:00:00Z</cp:lastPrinted>
  <dcterms:created xsi:type="dcterms:W3CDTF">2019-09-07T14:19:09Z</dcterms:created>
  <dcterms:modified xsi:type="dcterms:W3CDTF">2021-09-23T07:17:58Z</dcterms:modified>
</cp:coreProperties>
</file>