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78" r:id="rId4"/>
    <p:sldId id="279" r:id="rId5"/>
    <p:sldId id="280" r:id="rId6"/>
    <p:sldId id="271" r:id="rId7"/>
    <p:sldId id="281" r:id="rId8"/>
    <p:sldId id="282" r:id="rId9"/>
    <p:sldId id="272" r:id="rId10"/>
    <p:sldId id="273" r:id="rId11"/>
    <p:sldId id="268" r:id="rId12"/>
    <p:sldId id="274" r:id="rId13"/>
    <p:sldId id="283" r:id="rId14"/>
    <p:sldId id="286" r:id="rId15"/>
    <p:sldId id="284" r:id="rId16"/>
    <p:sldId id="285" r:id="rId17"/>
    <p:sldId id="276" r:id="rId18"/>
    <p:sldId id="289" r:id="rId19"/>
    <p:sldId id="287" r:id="rId20"/>
    <p:sldId id="259" r:id="rId21"/>
    <p:sldId id="288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62A"/>
    <a:srgbClr val="63D3A6"/>
    <a:srgbClr val="5AC8AF"/>
    <a:srgbClr val="969696"/>
    <a:srgbClr val="B9006E"/>
    <a:srgbClr val="4BC8FF"/>
    <a:srgbClr val="0000DC"/>
    <a:srgbClr val="F01928"/>
    <a:srgbClr val="9100DC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7" autoAdjust="0"/>
    <p:restoredTop sz="62190" autoAdjust="0"/>
  </p:normalViewPr>
  <p:slideViewPr>
    <p:cSldViewPr snapToGrid="0">
      <p:cViewPr varScale="1">
        <p:scale>
          <a:sx n="57" d="100"/>
          <a:sy n="57" d="100"/>
        </p:scale>
        <p:origin x="108" y="4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Soukopova%20SV%20rozpo&#269;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500" b="1" dirty="0"/>
              <a:t>Výdaje na OH na obyvatele u obcí ČR v</a:t>
            </a:r>
            <a:r>
              <a:rPr lang="cs-CZ" sz="1500" b="1" baseline="0" dirty="0"/>
              <a:t> roce 2015 podle velikostních kategorií obcí</a:t>
            </a:r>
            <a:r>
              <a:rPr lang="cs-CZ" sz="1500" b="1" dirty="0"/>
              <a:t> </a:t>
            </a:r>
            <a:endParaRPr lang="en-US" sz="1500" b="1" dirty="0"/>
          </a:p>
        </c:rich>
      </c:tx>
      <c:layout>
        <c:manualLayout>
          <c:xMode val="edge"/>
          <c:yMode val="edge"/>
          <c:x val="0.14120952640421966"/>
          <c:y val="1.147275048586016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57558945447449"/>
          <c:y val="0.12937602291325695"/>
          <c:w val="0.77447726137822992"/>
          <c:h val="0.6000566012002182"/>
        </c:manualLayout>
      </c:layout>
      <c:barChart>
        <c:barDir val="col"/>
        <c:grouping val="clustered"/>
        <c:varyColors val="0"/>
        <c:ser>
          <c:idx val="0"/>
          <c:order val="0"/>
          <c:tx>
            <c:v>Průměr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D3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0B-4BE9-A438-FA177BC30ED7}"/>
              </c:ext>
            </c:extLst>
          </c:dPt>
          <c:dPt>
            <c:idx val="8"/>
            <c:invertIfNegative val="0"/>
            <c:bubble3D val="0"/>
            <c:spPr>
              <a:solidFill>
                <a:srgbClr val="00C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0B-4BE9-A438-FA177BC30ED7}"/>
              </c:ext>
            </c:extLst>
          </c:dPt>
          <c:cat>
            <c:strRef>
              <c:f>List3!$A$3:$A$11</c:f>
              <c:strCache>
                <c:ptCount val="9"/>
                <c:pt idx="0">
                  <c:v>do 500 (3328)</c:v>
                </c:pt>
                <c:pt idx="1">
                  <c:v>501 až 1000 (1290)</c:v>
                </c:pt>
                <c:pt idx="2">
                  <c:v>1001 až 4000 (983)</c:v>
                </c:pt>
                <c:pt idx="3">
                  <c:v>4001 až 10000 (193)</c:v>
                </c:pt>
                <c:pt idx="4">
                  <c:v>10001 až 20000 (57)</c:v>
                </c:pt>
                <c:pt idx="5">
                  <c:v>20001 až 50000 (41)</c:v>
                </c:pt>
                <c:pt idx="6">
                  <c:v>50001 až 100000 (16)</c:v>
                </c:pt>
                <c:pt idx="7">
                  <c:v>100001 až 1 mil. (4)</c:v>
                </c:pt>
                <c:pt idx="8">
                  <c:v>nad 1 mil. (1)</c:v>
                </c:pt>
              </c:strCache>
            </c:strRef>
          </c:cat>
          <c:val>
            <c:numRef>
              <c:f>List3!$F$3:$F$11</c:f>
              <c:numCache>
                <c:formatCode>General</c:formatCode>
                <c:ptCount val="9"/>
                <c:pt idx="0">
                  <c:v>965.12</c:v>
                </c:pt>
                <c:pt idx="1">
                  <c:v>874.16</c:v>
                </c:pt>
                <c:pt idx="2">
                  <c:v>867.23</c:v>
                </c:pt>
                <c:pt idx="3">
                  <c:v>902.18</c:v>
                </c:pt>
                <c:pt idx="4">
                  <c:v>945.11</c:v>
                </c:pt>
                <c:pt idx="5">
                  <c:v>864.23</c:v>
                </c:pt>
                <c:pt idx="6">
                  <c:v>899.12</c:v>
                </c:pt>
                <c:pt idx="7">
                  <c:v>725.5</c:v>
                </c:pt>
                <c:pt idx="8" formatCode="#,##0.00">
                  <c:v>1097.7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B-4BE9-A438-FA177BC30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468948232"/>
        <c:axId val="468948560"/>
      </c:barChart>
      <c:scatterChart>
        <c:scatterStyle val="lineMarker"/>
        <c:varyColors val="0"/>
        <c:ser>
          <c:idx val="1"/>
          <c:order val="1"/>
          <c:tx>
            <c:v>Směrodatná odchylka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List3!$G$3:$G$11</c:f>
              <c:numCache>
                <c:formatCode>#,##0.00</c:formatCode>
                <c:ptCount val="9"/>
                <c:pt idx="0">
                  <c:v>1062.33</c:v>
                </c:pt>
                <c:pt idx="1">
                  <c:v>1201.55</c:v>
                </c:pt>
                <c:pt idx="2" formatCode="General">
                  <c:v>953.98</c:v>
                </c:pt>
                <c:pt idx="3" formatCode="General">
                  <c:v>491.98</c:v>
                </c:pt>
                <c:pt idx="4" formatCode="General">
                  <c:v>416.49</c:v>
                </c:pt>
                <c:pt idx="5" formatCode="General">
                  <c:v>423.16</c:v>
                </c:pt>
                <c:pt idx="6" formatCode="General">
                  <c:v>173.68</c:v>
                </c:pt>
                <c:pt idx="7" formatCode="General">
                  <c:v>209.61</c:v>
                </c:pt>
                <c:pt idx="8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C0B-4BE9-A438-FA177BC30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117912"/>
        <c:axId val="526114960"/>
      </c:scatterChart>
      <c:catAx>
        <c:axId val="468948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Počet obyvatel (počet obcí)</a:t>
                </a:r>
              </a:p>
            </c:rich>
          </c:tx>
          <c:layout>
            <c:manualLayout>
              <c:xMode val="edge"/>
              <c:yMode val="edge"/>
              <c:x val="0.39916093562990584"/>
              <c:y val="0.847506461546201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8560"/>
        <c:crosses val="autoZero"/>
        <c:auto val="1"/>
        <c:lblAlgn val="ctr"/>
        <c:lblOffset val="100"/>
        <c:noMultiLvlLbl val="0"/>
      </c:catAx>
      <c:valAx>
        <c:axId val="46894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 dirty="0" smtClean="0"/>
                  <a:t>Průměr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000000">
                        <a:lumMod val="65000"/>
                        <a:lumOff val="35000"/>
                      </a:srgbClr>
                    </a:solidFill>
                  </a:defRPr>
                </a:pPr>
                <a:r>
                  <a:rPr lang="cs-CZ" sz="1200" b="0" i="0" baseline="0" dirty="0" smtClean="0">
                    <a:effectLst/>
                  </a:rPr>
                  <a:t>Kč/obyvatele</a:t>
                </a:r>
                <a:endParaRPr lang="cs-CZ" sz="1200" dirty="0" smtClean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8232"/>
        <c:crosses val="autoZero"/>
        <c:crossBetween val="between"/>
      </c:valAx>
      <c:valAx>
        <c:axId val="5261149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/>
                  <a:t>Kč/obyvatele</a:t>
                </a:r>
              </a:p>
              <a:p>
                <a:pPr>
                  <a:defRPr/>
                </a:pPr>
                <a:r>
                  <a:rPr lang="cs-CZ" b="1" dirty="0" smtClean="0"/>
                  <a:t>Směrodatná</a:t>
                </a:r>
                <a:r>
                  <a:rPr lang="cs-CZ" b="1" baseline="0" dirty="0" smtClean="0"/>
                  <a:t> odchylka</a:t>
                </a:r>
                <a:endParaRPr lang="cs-CZ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117912"/>
        <c:crosses val="max"/>
        <c:crossBetween val="midCat"/>
      </c:valAx>
      <c:valAx>
        <c:axId val="526117912"/>
        <c:scaling>
          <c:orientation val="minMax"/>
        </c:scaling>
        <c:delete val="1"/>
        <c:axPos val="b"/>
        <c:majorTickMark val="out"/>
        <c:minorTickMark val="none"/>
        <c:tickLblPos val="nextTo"/>
        <c:crossAx val="526114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21268374873655"/>
          <c:y val="0.92773793983208219"/>
          <c:w val="0.33643689556825124"/>
          <c:h val="6.7686399624360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2012</c:v>
          </c:tx>
          <c:spPr>
            <a:solidFill>
              <a:srgbClr val="0000DC"/>
            </a:solidFill>
          </c:spPr>
          <c:invertIfNegative val="0"/>
          <c:cat>
            <c:strRef>
              <c:f>List1!$A$3:$A$16</c:f>
              <c:strCache>
                <c:ptCount val="14"/>
                <c:pt idx="0">
                  <c:v>Hlavní město 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Karlovarský kraj</c:v>
                </c:pt>
                <c:pt idx="4">
                  <c:v>Kraj Vysočina</c:v>
                </c:pt>
                <c:pt idx="5">
                  <c:v>Královéhradecký kraj</c:v>
                </c:pt>
                <c:pt idx="6">
                  <c:v>Liberecký kraj</c:v>
                </c:pt>
                <c:pt idx="7">
                  <c:v>Moravskoslezský kraj</c:v>
                </c:pt>
                <c:pt idx="8">
                  <c:v>Olomoucký kraj</c:v>
                </c:pt>
                <c:pt idx="9">
                  <c:v>Pardubický kraj</c:v>
                </c:pt>
                <c:pt idx="10">
                  <c:v>Plzeňský kraj</c:v>
                </c:pt>
                <c:pt idx="11">
                  <c:v>Středočeský kraj</c:v>
                </c:pt>
                <c:pt idx="12">
                  <c:v>Ústecký kraj</c:v>
                </c:pt>
                <c:pt idx="13">
                  <c:v>Zlínský kraj</c:v>
                </c:pt>
              </c:strCache>
            </c:strRef>
          </c:cat>
          <c:val>
            <c:numRef>
              <c:f>List1!$B$3:$B$16</c:f>
              <c:numCache>
                <c:formatCode>General</c:formatCode>
                <c:ptCount val="14"/>
                <c:pt idx="0">
                  <c:v>748.85</c:v>
                </c:pt>
                <c:pt idx="1">
                  <c:v>805.42</c:v>
                </c:pt>
                <c:pt idx="2">
                  <c:v>635.73</c:v>
                </c:pt>
                <c:pt idx="3">
                  <c:v>778.87</c:v>
                </c:pt>
                <c:pt idx="4">
                  <c:v>648.32000000000005</c:v>
                </c:pt>
                <c:pt idx="5">
                  <c:v>681.99</c:v>
                </c:pt>
                <c:pt idx="6">
                  <c:v>839.36</c:v>
                </c:pt>
                <c:pt idx="7">
                  <c:v>726.58</c:v>
                </c:pt>
                <c:pt idx="8">
                  <c:v>601.52</c:v>
                </c:pt>
                <c:pt idx="9">
                  <c:v>727.47</c:v>
                </c:pt>
                <c:pt idx="10">
                  <c:v>824.64</c:v>
                </c:pt>
                <c:pt idx="11">
                  <c:v>884.3</c:v>
                </c:pt>
                <c:pt idx="12">
                  <c:v>951.66</c:v>
                </c:pt>
                <c:pt idx="13">
                  <c:v>627.27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C-4583-8F0E-87AF8671C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28544"/>
        <c:axId val="209230080"/>
      </c:barChart>
      <c:catAx>
        <c:axId val="20922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9230080"/>
        <c:crosses val="autoZero"/>
        <c:auto val="1"/>
        <c:lblAlgn val="ctr"/>
        <c:lblOffset val="100"/>
        <c:noMultiLvlLbl val="0"/>
      </c:catAx>
      <c:valAx>
        <c:axId val="209230080"/>
        <c:scaling>
          <c:orientation val="minMax"/>
        </c:scaling>
        <c:delete val="0"/>
        <c:axPos val="l"/>
        <c:majorGridlines>
          <c:spPr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Kč/obyvatele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209228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Zákaz</a:t>
            </a:r>
            <a:r>
              <a:rPr lang="en-GB" dirty="0" smtClean="0"/>
              <a:t> </a:t>
            </a:r>
            <a:r>
              <a:rPr lang="en-GB" dirty="0" err="1" smtClean="0"/>
              <a:t>skládkování</a:t>
            </a:r>
            <a:r>
              <a:rPr lang="en-GB" dirty="0" smtClean="0"/>
              <a:t> </a:t>
            </a:r>
            <a:r>
              <a:rPr lang="en-GB" dirty="0" err="1" smtClean="0"/>
              <a:t>komunálního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 se </a:t>
            </a:r>
            <a:r>
              <a:rPr lang="en-GB" dirty="0" err="1" smtClean="0"/>
              <a:t>rychle</a:t>
            </a:r>
            <a:r>
              <a:rPr lang="en-GB" dirty="0" smtClean="0"/>
              <a:t> </a:t>
            </a:r>
            <a:r>
              <a:rPr lang="en-GB" dirty="0" err="1" smtClean="0"/>
              <a:t>blíží</a:t>
            </a:r>
            <a:r>
              <a:rPr lang="en-GB" dirty="0" smtClean="0"/>
              <a:t>. </a:t>
            </a:r>
            <a:r>
              <a:rPr lang="en-GB" dirty="0" err="1" smtClean="0"/>
              <a:t>Všichni</a:t>
            </a:r>
            <a:r>
              <a:rPr lang="en-GB" dirty="0" smtClean="0"/>
              <a:t> </a:t>
            </a:r>
            <a:r>
              <a:rPr lang="en-GB" dirty="0" err="1" smtClean="0"/>
              <a:t>původci</a:t>
            </a:r>
            <a:r>
              <a:rPr lang="en-GB" dirty="0" smtClean="0"/>
              <a:t> </a:t>
            </a:r>
            <a:r>
              <a:rPr lang="en-GB" dirty="0" err="1" smtClean="0"/>
              <a:t>odpadů</a:t>
            </a:r>
            <a:r>
              <a:rPr lang="en-GB" dirty="0" smtClean="0"/>
              <a:t> </a:t>
            </a:r>
            <a:r>
              <a:rPr lang="en-GB" dirty="0" err="1" smtClean="0"/>
              <a:t>včetně</a:t>
            </a:r>
            <a:r>
              <a:rPr lang="en-GB" dirty="0" smtClean="0"/>
              <a:t> </a:t>
            </a:r>
            <a:r>
              <a:rPr lang="en-GB" dirty="0" err="1" smtClean="0"/>
              <a:t>obcí</a:t>
            </a:r>
            <a:r>
              <a:rPr lang="en-GB" dirty="0" smtClean="0"/>
              <a:t> </a:t>
            </a:r>
            <a:r>
              <a:rPr lang="en-GB" dirty="0" err="1" smtClean="0"/>
              <a:t>tedy</a:t>
            </a:r>
            <a:r>
              <a:rPr lang="en-GB" dirty="0" smtClean="0"/>
              <a:t> </a:t>
            </a:r>
            <a:r>
              <a:rPr lang="en-GB" dirty="0" err="1" smtClean="0"/>
              <a:t>musí</a:t>
            </a:r>
            <a:r>
              <a:rPr lang="en-GB" dirty="0" smtClean="0"/>
              <a:t> </a:t>
            </a:r>
            <a:r>
              <a:rPr lang="en-GB" dirty="0" err="1" smtClean="0"/>
              <a:t>myslet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to, </a:t>
            </a:r>
            <a:r>
              <a:rPr lang="en-GB" dirty="0" err="1" smtClean="0"/>
              <a:t>jak</a:t>
            </a:r>
            <a:r>
              <a:rPr lang="en-GB" dirty="0" smtClean="0"/>
              <a:t>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více</a:t>
            </a:r>
            <a:r>
              <a:rPr lang="en-GB" dirty="0" smtClean="0"/>
              <a:t> </a:t>
            </a:r>
            <a:r>
              <a:rPr lang="en-GB" dirty="0" err="1" smtClean="0"/>
              <a:t>využívat</a:t>
            </a:r>
            <a:r>
              <a:rPr lang="en-GB" dirty="0" smtClean="0"/>
              <a:t>. </a:t>
            </a:r>
            <a:r>
              <a:rPr lang="en-GB" dirty="0" err="1" smtClean="0"/>
              <a:t>Skládkování</a:t>
            </a:r>
            <a:r>
              <a:rPr lang="en-GB" dirty="0" smtClean="0"/>
              <a:t> je </a:t>
            </a:r>
            <a:r>
              <a:rPr lang="en-GB" dirty="0" err="1" smtClean="0"/>
              <a:t>totiž</a:t>
            </a:r>
            <a:r>
              <a:rPr lang="en-GB" dirty="0" smtClean="0"/>
              <a:t> v </a:t>
            </a:r>
            <a:r>
              <a:rPr lang="en-GB" dirty="0" err="1" smtClean="0"/>
              <a:t>předepsané</a:t>
            </a:r>
            <a:r>
              <a:rPr lang="en-GB" dirty="0" smtClean="0"/>
              <a:t> </a:t>
            </a:r>
            <a:r>
              <a:rPr lang="en-GB" dirty="0" err="1" smtClean="0"/>
              <a:t>hierarchii</a:t>
            </a:r>
            <a:r>
              <a:rPr lang="en-GB" dirty="0" smtClean="0"/>
              <a:t> </a:t>
            </a:r>
            <a:r>
              <a:rPr lang="en-GB" dirty="0" err="1" smtClean="0"/>
              <a:t>nakládání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tou</a:t>
            </a:r>
            <a:r>
              <a:rPr lang="en-GB" dirty="0" smtClean="0"/>
              <a:t> </a:t>
            </a:r>
            <a:r>
              <a:rPr lang="en-GB" dirty="0" err="1" smtClean="0"/>
              <a:t>poslední</a:t>
            </a:r>
            <a:r>
              <a:rPr lang="en-GB" dirty="0" smtClean="0"/>
              <a:t> a </a:t>
            </a:r>
            <a:r>
              <a:rPr lang="en-GB" dirty="0" err="1" smtClean="0"/>
              <a:t>ekologicky</a:t>
            </a:r>
            <a:r>
              <a:rPr lang="en-GB" dirty="0" smtClean="0"/>
              <a:t> </a:t>
            </a:r>
            <a:r>
              <a:rPr lang="en-GB" dirty="0" err="1" smtClean="0"/>
              <a:t>nejméně</a:t>
            </a:r>
            <a:r>
              <a:rPr lang="en-GB" dirty="0" smtClean="0"/>
              <a:t> </a:t>
            </a:r>
            <a:r>
              <a:rPr lang="en-GB" dirty="0" err="1" smtClean="0"/>
              <a:t>příznivou</a:t>
            </a:r>
            <a:r>
              <a:rPr lang="en-GB" dirty="0" smtClean="0"/>
              <a:t> </a:t>
            </a:r>
            <a:r>
              <a:rPr lang="en-GB" dirty="0" err="1" smtClean="0"/>
              <a:t>variantou</a:t>
            </a:r>
            <a:r>
              <a:rPr lang="en-GB" dirty="0" smtClean="0"/>
              <a:t>, </a:t>
            </a:r>
            <a:r>
              <a:rPr lang="en-GB" dirty="0" err="1" smtClean="0"/>
              <a:t>jak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naložit</a:t>
            </a:r>
            <a:r>
              <a:rPr lang="en-GB" dirty="0" smtClean="0"/>
              <a:t>. </a:t>
            </a:r>
            <a:r>
              <a:rPr lang="en-GB" dirty="0" err="1" smtClean="0"/>
              <a:t>Ti</a:t>
            </a:r>
            <a:r>
              <a:rPr lang="en-GB" dirty="0" smtClean="0"/>
              <a:t>, </a:t>
            </a:r>
            <a:r>
              <a:rPr lang="en-GB" dirty="0" err="1" smtClean="0"/>
              <a:t>kdo</a:t>
            </a:r>
            <a:r>
              <a:rPr lang="en-GB" dirty="0" smtClean="0"/>
              <a:t> </a:t>
            </a:r>
            <a:r>
              <a:rPr lang="en-GB" dirty="0" err="1" smtClean="0"/>
              <a:t>již</a:t>
            </a:r>
            <a:r>
              <a:rPr lang="en-GB" dirty="0" smtClean="0"/>
              <a:t> </a:t>
            </a:r>
            <a:r>
              <a:rPr lang="en-GB" dirty="0" err="1" smtClean="0"/>
              <a:t>nyní</a:t>
            </a:r>
            <a:r>
              <a:rPr lang="en-GB" dirty="0" smtClean="0"/>
              <a:t> </a:t>
            </a:r>
            <a:r>
              <a:rPr lang="en-GB" dirty="0" err="1" smtClean="0"/>
              <a:t>myslí</a:t>
            </a:r>
            <a:r>
              <a:rPr lang="en-GB" dirty="0" smtClean="0"/>
              <a:t> </a:t>
            </a:r>
            <a:r>
              <a:rPr lang="en-GB" dirty="0" err="1" smtClean="0"/>
              <a:t>nejen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třídění</a:t>
            </a:r>
            <a:r>
              <a:rPr lang="en-GB" dirty="0" smtClean="0"/>
              <a:t>, ale </a:t>
            </a:r>
            <a:r>
              <a:rPr lang="en-GB" dirty="0" err="1" smtClean="0"/>
              <a:t>také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následnou</a:t>
            </a:r>
            <a:r>
              <a:rPr lang="en-GB" dirty="0" smtClean="0"/>
              <a:t> </a:t>
            </a:r>
            <a:r>
              <a:rPr lang="en-GB" dirty="0" err="1" smtClean="0"/>
              <a:t>recyklaci</a:t>
            </a:r>
            <a:r>
              <a:rPr lang="en-GB" dirty="0" smtClean="0"/>
              <a:t> a </a:t>
            </a:r>
            <a:r>
              <a:rPr lang="en-GB" dirty="0" err="1" smtClean="0"/>
              <a:t>využití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, </a:t>
            </a:r>
            <a:r>
              <a:rPr lang="en-GB" dirty="0" err="1" smtClean="0"/>
              <a:t>budou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změnu</a:t>
            </a:r>
            <a:r>
              <a:rPr lang="en-GB" dirty="0" smtClean="0"/>
              <a:t> </a:t>
            </a:r>
            <a:r>
              <a:rPr lang="en-GB" dirty="0" err="1" smtClean="0"/>
              <a:t>dobře</a:t>
            </a:r>
            <a:r>
              <a:rPr lang="en-GB" dirty="0" smtClean="0"/>
              <a:t> </a:t>
            </a:r>
            <a:r>
              <a:rPr lang="en-GB" dirty="0" err="1" smtClean="0"/>
              <a:t>připraveni</a:t>
            </a:r>
            <a:r>
              <a:rPr lang="en-GB" dirty="0" smtClean="0"/>
              <a:t>. S </a:t>
            </a:r>
            <a:r>
              <a:rPr lang="en-GB" dirty="0" err="1" smtClean="0"/>
              <a:t>tím</a:t>
            </a:r>
            <a:r>
              <a:rPr lang="en-GB" dirty="0" smtClean="0"/>
              <a:t> </a:t>
            </a:r>
            <a:r>
              <a:rPr lang="en-GB" dirty="0" err="1" smtClean="0"/>
              <a:t>úzce</a:t>
            </a:r>
            <a:r>
              <a:rPr lang="en-GB" dirty="0" smtClean="0"/>
              <a:t> </a:t>
            </a:r>
            <a:r>
              <a:rPr lang="en-GB" dirty="0" err="1" smtClean="0"/>
              <a:t>souvisí</a:t>
            </a:r>
            <a:r>
              <a:rPr lang="en-GB" dirty="0" smtClean="0"/>
              <a:t> </a:t>
            </a:r>
            <a:r>
              <a:rPr lang="en-GB" dirty="0" err="1" smtClean="0"/>
              <a:t>koncept</a:t>
            </a:r>
            <a:r>
              <a:rPr lang="en-GB" dirty="0" smtClean="0"/>
              <a:t> </a:t>
            </a:r>
            <a:r>
              <a:rPr lang="en-GB" dirty="0" err="1" smtClean="0"/>
              <a:t>oběhového</a:t>
            </a:r>
            <a:r>
              <a:rPr lang="en-GB" dirty="0" smtClean="0"/>
              <a:t> </a:t>
            </a:r>
            <a:r>
              <a:rPr lang="en-GB" dirty="0" err="1" smtClean="0"/>
              <a:t>hospodářství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4711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Zákaz</a:t>
            </a:r>
            <a:r>
              <a:rPr lang="en-GB" dirty="0" smtClean="0"/>
              <a:t> </a:t>
            </a:r>
            <a:r>
              <a:rPr lang="en-GB" dirty="0" err="1" smtClean="0"/>
              <a:t>skládkování</a:t>
            </a:r>
            <a:r>
              <a:rPr lang="en-GB" dirty="0" smtClean="0"/>
              <a:t> </a:t>
            </a:r>
            <a:r>
              <a:rPr lang="en-GB" dirty="0" err="1" smtClean="0"/>
              <a:t>komunálního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 se </a:t>
            </a:r>
            <a:r>
              <a:rPr lang="en-GB" dirty="0" err="1" smtClean="0"/>
              <a:t>rychle</a:t>
            </a:r>
            <a:r>
              <a:rPr lang="en-GB" dirty="0" smtClean="0"/>
              <a:t> </a:t>
            </a:r>
            <a:r>
              <a:rPr lang="en-GB" dirty="0" err="1" smtClean="0"/>
              <a:t>blíží</a:t>
            </a:r>
            <a:r>
              <a:rPr lang="en-GB" dirty="0" smtClean="0"/>
              <a:t>. </a:t>
            </a:r>
            <a:r>
              <a:rPr lang="en-GB" dirty="0" err="1" smtClean="0"/>
              <a:t>Všichni</a:t>
            </a:r>
            <a:r>
              <a:rPr lang="en-GB" dirty="0" smtClean="0"/>
              <a:t> </a:t>
            </a:r>
            <a:r>
              <a:rPr lang="en-GB" dirty="0" err="1" smtClean="0"/>
              <a:t>původci</a:t>
            </a:r>
            <a:r>
              <a:rPr lang="en-GB" dirty="0" smtClean="0"/>
              <a:t> </a:t>
            </a:r>
            <a:r>
              <a:rPr lang="en-GB" dirty="0" err="1" smtClean="0"/>
              <a:t>odpadů</a:t>
            </a:r>
            <a:r>
              <a:rPr lang="en-GB" dirty="0" smtClean="0"/>
              <a:t> </a:t>
            </a:r>
            <a:r>
              <a:rPr lang="en-GB" dirty="0" err="1" smtClean="0"/>
              <a:t>včetně</a:t>
            </a:r>
            <a:r>
              <a:rPr lang="en-GB" dirty="0" smtClean="0"/>
              <a:t> </a:t>
            </a:r>
            <a:r>
              <a:rPr lang="en-GB" dirty="0" err="1" smtClean="0"/>
              <a:t>obcí</a:t>
            </a:r>
            <a:r>
              <a:rPr lang="en-GB" dirty="0" smtClean="0"/>
              <a:t> </a:t>
            </a:r>
            <a:r>
              <a:rPr lang="en-GB" dirty="0" err="1" smtClean="0"/>
              <a:t>tedy</a:t>
            </a:r>
            <a:r>
              <a:rPr lang="en-GB" dirty="0" smtClean="0"/>
              <a:t> </a:t>
            </a:r>
            <a:r>
              <a:rPr lang="en-GB" dirty="0" err="1" smtClean="0"/>
              <a:t>musí</a:t>
            </a:r>
            <a:r>
              <a:rPr lang="en-GB" dirty="0" smtClean="0"/>
              <a:t> </a:t>
            </a:r>
            <a:r>
              <a:rPr lang="en-GB" dirty="0" err="1" smtClean="0"/>
              <a:t>myslet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to, </a:t>
            </a:r>
            <a:r>
              <a:rPr lang="en-GB" dirty="0" err="1" smtClean="0"/>
              <a:t>jak</a:t>
            </a:r>
            <a:r>
              <a:rPr lang="en-GB" dirty="0" smtClean="0"/>
              <a:t>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více</a:t>
            </a:r>
            <a:r>
              <a:rPr lang="en-GB" dirty="0" smtClean="0"/>
              <a:t> </a:t>
            </a:r>
            <a:r>
              <a:rPr lang="en-GB" dirty="0" err="1" smtClean="0"/>
              <a:t>využívat</a:t>
            </a:r>
            <a:r>
              <a:rPr lang="en-GB" dirty="0" smtClean="0"/>
              <a:t>. </a:t>
            </a:r>
            <a:r>
              <a:rPr lang="en-GB" dirty="0" err="1" smtClean="0"/>
              <a:t>Skládkování</a:t>
            </a:r>
            <a:r>
              <a:rPr lang="en-GB" dirty="0" smtClean="0"/>
              <a:t> je </a:t>
            </a:r>
            <a:r>
              <a:rPr lang="en-GB" dirty="0" err="1" smtClean="0"/>
              <a:t>totiž</a:t>
            </a:r>
            <a:r>
              <a:rPr lang="en-GB" dirty="0" smtClean="0"/>
              <a:t> v </a:t>
            </a:r>
            <a:r>
              <a:rPr lang="en-GB" dirty="0" err="1" smtClean="0"/>
              <a:t>předepsané</a:t>
            </a:r>
            <a:r>
              <a:rPr lang="en-GB" dirty="0" smtClean="0"/>
              <a:t> </a:t>
            </a:r>
            <a:r>
              <a:rPr lang="en-GB" dirty="0" err="1" smtClean="0"/>
              <a:t>hierarchii</a:t>
            </a:r>
            <a:r>
              <a:rPr lang="en-GB" dirty="0" smtClean="0"/>
              <a:t> </a:t>
            </a:r>
            <a:r>
              <a:rPr lang="en-GB" dirty="0" err="1" smtClean="0"/>
              <a:t>nakládání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tou</a:t>
            </a:r>
            <a:r>
              <a:rPr lang="en-GB" dirty="0" smtClean="0"/>
              <a:t> </a:t>
            </a:r>
            <a:r>
              <a:rPr lang="en-GB" dirty="0" err="1" smtClean="0"/>
              <a:t>poslední</a:t>
            </a:r>
            <a:r>
              <a:rPr lang="en-GB" dirty="0" smtClean="0"/>
              <a:t> a </a:t>
            </a:r>
            <a:r>
              <a:rPr lang="en-GB" dirty="0" err="1" smtClean="0"/>
              <a:t>ekologicky</a:t>
            </a:r>
            <a:r>
              <a:rPr lang="en-GB" dirty="0" smtClean="0"/>
              <a:t> </a:t>
            </a:r>
            <a:r>
              <a:rPr lang="en-GB" dirty="0" err="1" smtClean="0"/>
              <a:t>nejméně</a:t>
            </a:r>
            <a:r>
              <a:rPr lang="en-GB" dirty="0" smtClean="0"/>
              <a:t> </a:t>
            </a:r>
            <a:r>
              <a:rPr lang="en-GB" dirty="0" err="1" smtClean="0"/>
              <a:t>příznivou</a:t>
            </a:r>
            <a:r>
              <a:rPr lang="en-GB" dirty="0" smtClean="0"/>
              <a:t> </a:t>
            </a:r>
            <a:r>
              <a:rPr lang="en-GB" dirty="0" err="1" smtClean="0"/>
              <a:t>variantou</a:t>
            </a:r>
            <a:r>
              <a:rPr lang="en-GB" dirty="0" smtClean="0"/>
              <a:t>, </a:t>
            </a:r>
            <a:r>
              <a:rPr lang="en-GB" dirty="0" err="1" smtClean="0"/>
              <a:t>jak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naložit</a:t>
            </a:r>
            <a:r>
              <a:rPr lang="en-GB" dirty="0" smtClean="0"/>
              <a:t>. </a:t>
            </a:r>
            <a:r>
              <a:rPr lang="en-GB" dirty="0" err="1" smtClean="0"/>
              <a:t>Ti</a:t>
            </a:r>
            <a:r>
              <a:rPr lang="en-GB" dirty="0" smtClean="0"/>
              <a:t>, </a:t>
            </a:r>
            <a:r>
              <a:rPr lang="en-GB" dirty="0" err="1" smtClean="0"/>
              <a:t>kdo</a:t>
            </a:r>
            <a:r>
              <a:rPr lang="en-GB" dirty="0" smtClean="0"/>
              <a:t> </a:t>
            </a:r>
            <a:r>
              <a:rPr lang="en-GB" dirty="0" err="1" smtClean="0"/>
              <a:t>již</a:t>
            </a:r>
            <a:r>
              <a:rPr lang="en-GB" dirty="0" smtClean="0"/>
              <a:t> </a:t>
            </a:r>
            <a:r>
              <a:rPr lang="en-GB" dirty="0" err="1" smtClean="0"/>
              <a:t>nyní</a:t>
            </a:r>
            <a:r>
              <a:rPr lang="en-GB" dirty="0" smtClean="0"/>
              <a:t> </a:t>
            </a:r>
            <a:r>
              <a:rPr lang="en-GB" dirty="0" err="1" smtClean="0"/>
              <a:t>myslí</a:t>
            </a:r>
            <a:r>
              <a:rPr lang="en-GB" dirty="0" smtClean="0"/>
              <a:t> </a:t>
            </a:r>
            <a:r>
              <a:rPr lang="en-GB" dirty="0" err="1" smtClean="0"/>
              <a:t>nejen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třídění</a:t>
            </a:r>
            <a:r>
              <a:rPr lang="en-GB" dirty="0" smtClean="0"/>
              <a:t>, ale </a:t>
            </a:r>
            <a:r>
              <a:rPr lang="en-GB" dirty="0" err="1" smtClean="0"/>
              <a:t>také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následnou</a:t>
            </a:r>
            <a:r>
              <a:rPr lang="en-GB" dirty="0" smtClean="0"/>
              <a:t> </a:t>
            </a:r>
            <a:r>
              <a:rPr lang="en-GB" dirty="0" err="1" smtClean="0"/>
              <a:t>recyklaci</a:t>
            </a:r>
            <a:r>
              <a:rPr lang="en-GB" dirty="0" smtClean="0"/>
              <a:t> a </a:t>
            </a:r>
            <a:r>
              <a:rPr lang="en-GB" dirty="0" err="1" smtClean="0"/>
              <a:t>využití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, </a:t>
            </a:r>
            <a:r>
              <a:rPr lang="en-GB" dirty="0" err="1" smtClean="0"/>
              <a:t>budou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změnu</a:t>
            </a:r>
            <a:r>
              <a:rPr lang="en-GB" dirty="0" smtClean="0"/>
              <a:t> </a:t>
            </a:r>
            <a:r>
              <a:rPr lang="en-GB" dirty="0" err="1" smtClean="0"/>
              <a:t>dobře</a:t>
            </a:r>
            <a:r>
              <a:rPr lang="en-GB" dirty="0" smtClean="0"/>
              <a:t> </a:t>
            </a:r>
            <a:r>
              <a:rPr lang="en-GB" dirty="0" err="1" smtClean="0"/>
              <a:t>připraveni</a:t>
            </a:r>
            <a:r>
              <a:rPr lang="en-GB" dirty="0" smtClean="0"/>
              <a:t>. S </a:t>
            </a:r>
            <a:r>
              <a:rPr lang="en-GB" dirty="0" err="1" smtClean="0"/>
              <a:t>tím</a:t>
            </a:r>
            <a:r>
              <a:rPr lang="en-GB" dirty="0" smtClean="0"/>
              <a:t> </a:t>
            </a:r>
            <a:r>
              <a:rPr lang="en-GB" dirty="0" err="1" smtClean="0"/>
              <a:t>úzce</a:t>
            </a:r>
            <a:r>
              <a:rPr lang="en-GB" dirty="0" smtClean="0"/>
              <a:t> </a:t>
            </a:r>
            <a:r>
              <a:rPr lang="en-GB" dirty="0" err="1" smtClean="0"/>
              <a:t>souvisí</a:t>
            </a:r>
            <a:r>
              <a:rPr lang="en-GB" dirty="0" smtClean="0"/>
              <a:t> </a:t>
            </a:r>
            <a:r>
              <a:rPr lang="en-GB" dirty="0" err="1" smtClean="0"/>
              <a:t>koncept</a:t>
            </a:r>
            <a:r>
              <a:rPr lang="en-GB" dirty="0" smtClean="0"/>
              <a:t> </a:t>
            </a:r>
            <a:r>
              <a:rPr lang="en-GB" dirty="0" err="1" smtClean="0"/>
              <a:t>oběhového</a:t>
            </a:r>
            <a:r>
              <a:rPr lang="en-GB" dirty="0" smtClean="0"/>
              <a:t> </a:t>
            </a:r>
            <a:r>
              <a:rPr lang="en-GB" dirty="0" err="1" smtClean="0"/>
              <a:t>hospodářství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760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Zákaz</a:t>
            </a:r>
            <a:r>
              <a:rPr lang="en-GB" dirty="0" smtClean="0"/>
              <a:t> </a:t>
            </a:r>
            <a:r>
              <a:rPr lang="en-GB" dirty="0" err="1" smtClean="0"/>
              <a:t>skládkování</a:t>
            </a:r>
            <a:r>
              <a:rPr lang="en-GB" dirty="0" smtClean="0"/>
              <a:t> </a:t>
            </a:r>
            <a:r>
              <a:rPr lang="en-GB" dirty="0" err="1" smtClean="0"/>
              <a:t>komunálního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 se </a:t>
            </a:r>
            <a:r>
              <a:rPr lang="en-GB" dirty="0" err="1" smtClean="0"/>
              <a:t>rychle</a:t>
            </a:r>
            <a:r>
              <a:rPr lang="en-GB" dirty="0" smtClean="0"/>
              <a:t> </a:t>
            </a:r>
            <a:r>
              <a:rPr lang="en-GB" dirty="0" err="1" smtClean="0"/>
              <a:t>blíží</a:t>
            </a:r>
            <a:r>
              <a:rPr lang="en-GB" dirty="0" smtClean="0"/>
              <a:t>. </a:t>
            </a:r>
            <a:r>
              <a:rPr lang="en-GB" dirty="0" err="1" smtClean="0"/>
              <a:t>Všichni</a:t>
            </a:r>
            <a:r>
              <a:rPr lang="en-GB" dirty="0" smtClean="0"/>
              <a:t> </a:t>
            </a:r>
            <a:r>
              <a:rPr lang="en-GB" dirty="0" err="1" smtClean="0"/>
              <a:t>původci</a:t>
            </a:r>
            <a:r>
              <a:rPr lang="en-GB" dirty="0" smtClean="0"/>
              <a:t> </a:t>
            </a:r>
            <a:r>
              <a:rPr lang="en-GB" dirty="0" err="1" smtClean="0"/>
              <a:t>odpadů</a:t>
            </a:r>
            <a:r>
              <a:rPr lang="en-GB" dirty="0" smtClean="0"/>
              <a:t> </a:t>
            </a:r>
            <a:r>
              <a:rPr lang="en-GB" dirty="0" err="1" smtClean="0"/>
              <a:t>včetně</a:t>
            </a:r>
            <a:r>
              <a:rPr lang="en-GB" dirty="0" smtClean="0"/>
              <a:t> </a:t>
            </a:r>
            <a:r>
              <a:rPr lang="en-GB" dirty="0" err="1" smtClean="0"/>
              <a:t>obcí</a:t>
            </a:r>
            <a:r>
              <a:rPr lang="en-GB" dirty="0" smtClean="0"/>
              <a:t> </a:t>
            </a:r>
            <a:r>
              <a:rPr lang="en-GB" dirty="0" err="1" smtClean="0"/>
              <a:t>tedy</a:t>
            </a:r>
            <a:r>
              <a:rPr lang="en-GB" dirty="0" smtClean="0"/>
              <a:t> </a:t>
            </a:r>
            <a:r>
              <a:rPr lang="en-GB" dirty="0" err="1" smtClean="0"/>
              <a:t>musí</a:t>
            </a:r>
            <a:r>
              <a:rPr lang="en-GB" dirty="0" smtClean="0"/>
              <a:t> </a:t>
            </a:r>
            <a:r>
              <a:rPr lang="en-GB" dirty="0" err="1" smtClean="0"/>
              <a:t>myslet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to, </a:t>
            </a:r>
            <a:r>
              <a:rPr lang="en-GB" dirty="0" err="1" smtClean="0"/>
              <a:t>jak</a:t>
            </a:r>
            <a:r>
              <a:rPr lang="en-GB" dirty="0" smtClean="0"/>
              <a:t>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více</a:t>
            </a:r>
            <a:r>
              <a:rPr lang="en-GB" dirty="0" smtClean="0"/>
              <a:t> </a:t>
            </a:r>
            <a:r>
              <a:rPr lang="en-GB" dirty="0" err="1" smtClean="0"/>
              <a:t>využívat</a:t>
            </a:r>
            <a:r>
              <a:rPr lang="en-GB" dirty="0" smtClean="0"/>
              <a:t>. </a:t>
            </a:r>
            <a:r>
              <a:rPr lang="en-GB" dirty="0" err="1" smtClean="0"/>
              <a:t>Skládkování</a:t>
            </a:r>
            <a:r>
              <a:rPr lang="en-GB" dirty="0" smtClean="0"/>
              <a:t> je </a:t>
            </a:r>
            <a:r>
              <a:rPr lang="en-GB" dirty="0" err="1" smtClean="0"/>
              <a:t>totiž</a:t>
            </a:r>
            <a:r>
              <a:rPr lang="en-GB" dirty="0" smtClean="0"/>
              <a:t> v </a:t>
            </a:r>
            <a:r>
              <a:rPr lang="en-GB" dirty="0" err="1" smtClean="0"/>
              <a:t>předepsané</a:t>
            </a:r>
            <a:r>
              <a:rPr lang="en-GB" dirty="0" smtClean="0"/>
              <a:t> </a:t>
            </a:r>
            <a:r>
              <a:rPr lang="en-GB" dirty="0" err="1" smtClean="0"/>
              <a:t>hierarchii</a:t>
            </a:r>
            <a:r>
              <a:rPr lang="en-GB" dirty="0" smtClean="0"/>
              <a:t> </a:t>
            </a:r>
            <a:r>
              <a:rPr lang="en-GB" dirty="0" err="1" smtClean="0"/>
              <a:t>nakládání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tou</a:t>
            </a:r>
            <a:r>
              <a:rPr lang="en-GB" dirty="0" smtClean="0"/>
              <a:t> </a:t>
            </a:r>
            <a:r>
              <a:rPr lang="en-GB" dirty="0" err="1" smtClean="0"/>
              <a:t>poslední</a:t>
            </a:r>
            <a:r>
              <a:rPr lang="en-GB" dirty="0" smtClean="0"/>
              <a:t> a </a:t>
            </a:r>
            <a:r>
              <a:rPr lang="en-GB" dirty="0" err="1" smtClean="0"/>
              <a:t>ekologicky</a:t>
            </a:r>
            <a:r>
              <a:rPr lang="en-GB" dirty="0" smtClean="0"/>
              <a:t> </a:t>
            </a:r>
            <a:r>
              <a:rPr lang="en-GB" dirty="0" err="1" smtClean="0"/>
              <a:t>nejméně</a:t>
            </a:r>
            <a:r>
              <a:rPr lang="en-GB" dirty="0" smtClean="0"/>
              <a:t> </a:t>
            </a:r>
            <a:r>
              <a:rPr lang="en-GB" dirty="0" err="1" smtClean="0"/>
              <a:t>příznivou</a:t>
            </a:r>
            <a:r>
              <a:rPr lang="en-GB" dirty="0" smtClean="0"/>
              <a:t> </a:t>
            </a:r>
            <a:r>
              <a:rPr lang="en-GB" dirty="0" err="1" smtClean="0"/>
              <a:t>variantou</a:t>
            </a:r>
            <a:r>
              <a:rPr lang="en-GB" dirty="0" smtClean="0"/>
              <a:t>, </a:t>
            </a:r>
            <a:r>
              <a:rPr lang="en-GB" dirty="0" err="1" smtClean="0"/>
              <a:t>jak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naložit</a:t>
            </a:r>
            <a:r>
              <a:rPr lang="en-GB" dirty="0" smtClean="0"/>
              <a:t>. </a:t>
            </a:r>
            <a:r>
              <a:rPr lang="en-GB" dirty="0" err="1" smtClean="0"/>
              <a:t>Ti</a:t>
            </a:r>
            <a:r>
              <a:rPr lang="en-GB" dirty="0" smtClean="0"/>
              <a:t>, </a:t>
            </a:r>
            <a:r>
              <a:rPr lang="en-GB" dirty="0" err="1" smtClean="0"/>
              <a:t>kdo</a:t>
            </a:r>
            <a:r>
              <a:rPr lang="en-GB" dirty="0" smtClean="0"/>
              <a:t> </a:t>
            </a:r>
            <a:r>
              <a:rPr lang="en-GB" dirty="0" err="1" smtClean="0"/>
              <a:t>již</a:t>
            </a:r>
            <a:r>
              <a:rPr lang="en-GB" dirty="0" smtClean="0"/>
              <a:t> </a:t>
            </a:r>
            <a:r>
              <a:rPr lang="en-GB" dirty="0" err="1" smtClean="0"/>
              <a:t>nyní</a:t>
            </a:r>
            <a:r>
              <a:rPr lang="en-GB" dirty="0" smtClean="0"/>
              <a:t> </a:t>
            </a:r>
            <a:r>
              <a:rPr lang="en-GB" dirty="0" err="1" smtClean="0"/>
              <a:t>myslí</a:t>
            </a:r>
            <a:r>
              <a:rPr lang="en-GB" dirty="0" smtClean="0"/>
              <a:t> </a:t>
            </a:r>
            <a:r>
              <a:rPr lang="en-GB" dirty="0" err="1" smtClean="0"/>
              <a:t>nejen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třídění</a:t>
            </a:r>
            <a:r>
              <a:rPr lang="en-GB" dirty="0" smtClean="0"/>
              <a:t>, ale </a:t>
            </a:r>
            <a:r>
              <a:rPr lang="en-GB" dirty="0" err="1" smtClean="0"/>
              <a:t>také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následnou</a:t>
            </a:r>
            <a:r>
              <a:rPr lang="en-GB" dirty="0" smtClean="0"/>
              <a:t> </a:t>
            </a:r>
            <a:r>
              <a:rPr lang="en-GB" dirty="0" err="1" smtClean="0"/>
              <a:t>recyklaci</a:t>
            </a:r>
            <a:r>
              <a:rPr lang="en-GB" dirty="0" smtClean="0"/>
              <a:t> a </a:t>
            </a:r>
            <a:r>
              <a:rPr lang="en-GB" dirty="0" err="1" smtClean="0"/>
              <a:t>využití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, </a:t>
            </a:r>
            <a:r>
              <a:rPr lang="en-GB" dirty="0" err="1" smtClean="0"/>
              <a:t>budou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změnu</a:t>
            </a:r>
            <a:r>
              <a:rPr lang="en-GB" dirty="0" smtClean="0"/>
              <a:t> </a:t>
            </a:r>
            <a:r>
              <a:rPr lang="en-GB" dirty="0" err="1" smtClean="0"/>
              <a:t>dobře</a:t>
            </a:r>
            <a:r>
              <a:rPr lang="en-GB" dirty="0" smtClean="0"/>
              <a:t> </a:t>
            </a:r>
            <a:r>
              <a:rPr lang="en-GB" dirty="0" err="1" smtClean="0"/>
              <a:t>připraveni</a:t>
            </a:r>
            <a:r>
              <a:rPr lang="en-GB" dirty="0" smtClean="0"/>
              <a:t>. S </a:t>
            </a:r>
            <a:r>
              <a:rPr lang="en-GB" dirty="0" err="1" smtClean="0"/>
              <a:t>tím</a:t>
            </a:r>
            <a:r>
              <a:rPr lang="en-GB" dirty="0" smtClean="0"/>
              <a:t> </a:t>
            </a:r>
            <a:r>
              <a:rPr lang="en-GB" dirty="0" err="1" smtClean="0"/>
              <a:t>úzce</a:t>
            </a:r>
            <a:r>
              <a:rPr lang="en-GB" dirty="0" smtClean="0"/>
              <a:t> </a:t>
            </a:r>
            <a:r>
              <a:rPr lang="en-GB" dirty="0" err="1" smtClean="0"/>
              <a:t>souvisí</a:t>
            </a:r>
            <a:r>
              <a:rPr lang="en-GB" dirty="0" smtClean="0"/>
              <a:t> </a:t>
            </a:r>
            <a:r>
              <a:rPr lang="en-GB" dirty="0" err="1" smtClean="0"/>
              <a:t>koncept</a:t>
            </a:r>
            <a:r>
              <a:rPr lang="en-GB" dirty="0" smtClean="0"/>
              <a:t> </a:t>
            </a:r>
            <a:r>
              <a:rPr lang="en-GB" dirty="0" err="1" smtClean="0"/>
              <a:t>oběhového</a:t>
            </a:r>
            <a:r>
              <a:rPr lang="en-GB" dirty="0" smtClean="0"/>
              <a:t> </a:t>
            </a:r>
            <a:r>
              <a:rPr lang="en-GB" dirty="0" err="1" smtClean="0"/>
              <a:t>hospodářství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271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977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 grafu je zřejmé, že v  případě navýšení </a:t>
            </a:r>
            <a:r>
              <a:rPr kumimoji="1"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skládkovacího</a:t>
            </a: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poplatku o 250 Kč/t u pěti krajů s nízkými původními výdaji na obyvatele při uvedeném navýšení </a:t>
            </a:r>
            <a:r>
              <a:rPr kumimoji="1"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skládkovacího</a:t>
            </a: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poplatku nedojde ke zvýšení nad původní průměr výdajů na nakládání s komunálním odpadem </a:t>
            </a:r>
            <a:b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(740,49 Kč/obyvatele) a 7 krajů nedosáhne ani průměru 800 Kč/obyvatele. Celkově pak zatížení na obyvatele na rok přesáhne 1000 Kč/obyvatele pouze u Ústeckého kraje. Z tohoto pohledu je zřejmé, že navýšení </a:t>
            </a:r>
            <a:r>
              <a:rPr kumimoji="1"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skládkovacího</a:t>
            </a: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poplatku o 250 Kč/t se jeví jako příliš nízké a to i proto, že průměr výdajů obcí za celou Českou republiku činí pouze </a:t>
            </a:r>
            <a:r>
              <a:rPr kumimoji="1"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810,65 Kč/obyvatele</a:t>
            </a: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kumimoji="1"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163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 případě navýšení </a:t>
            </a:r>
            <a:r>
              <a:rPr kumimoji="1"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skládkovacího</a:t>
            </a: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poplatku o 500 Kč/t průměrné výdaje obcí u stále čtyř krajů (Olomoucký, Zlínský, Jihomoravský a kraj Vysočina) nepřevýší výdaje původní průměr výdajů na nakládání s komunálním odpadem (740,49 Kč/obyvatele) a 5 krajů nedosáhne ani průměru 800 Kč/obyvatele. Pouze u dvou krajů pak převýší zátěž na obyvatele 1000 Kč/obyvatele. Z tohoto pohledu je zřejmé, že existuje prostor pro snižování výdajů a to zvláště v případě Středočeského kraje. Průměr výdajů všech obcí České republiky činí </a:t>
            </a:r>
            <a:b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kumimoji="1"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858,14 Kč/obyvatele</a:t>
            </a: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 je tedy zřejmé, že navýšení o 500 Kč/t nemá na obce ještě tak výrazný vliv</a:t>
            </a:r>
            <a:endParaRPr lang="en-GB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29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Pokud budeme hodnotit výsledky modelování navýšení poplatku o 750 Kč/t, pak průměrné výdaje obcí Zlínského kraje a kraje Vysočina jsou přesně na hranici průměru před navýšením </a:t>
            </a:r>
            <a:r>
              <a:rPr kumimoji="1"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skládkovacího</a:t>
            </a: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poplatku. Také je zřejmý vliv množství komunálního odpadu v jednotlivých obcích, kdy u obcí Moravskoslezského došlo k výraznému navýšení výdajů a srovnávají se výdaje obcí Moravskoslezského, Pardubického a Jihočeského kraje a hlavního města Prahy a to na úrovni 900 Kč/obyvatele/rok. Celkově je možné zhodnotit, že navýšení </a:t>
            </a:r>
            <a:r>
              <a:rPr kumimoji="1"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skládkovacího</a:t>
            </a: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poplatku o 750 Kč/t již má na obce v ČR vliv. Průměrné výdaje obcí ČR jsou </a:t>
            </a:r>
            <a:r>
              <a:rPr kumimoji="1"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905,63 Kč/obyvatele</a:t>
            </a: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tedy ještě mírně nad hranicí 900 Kč/obyvatele.  </a:t>
            </a:r>
            <a:endParaRPr kumimoji="1"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7560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Při navýšení </a:t>
            </a:r>
            <a:r>
              <a:rPr kumimoji="1"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skládkovacího</a:t>
            </a: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poplatku o 1 000 Kč/t (graf 10) již dochází k mírné zátěži obcí, průměrné výdaje obcí ČR jsou </a:t>
            </a:r>
            <a:r>
              <a:rPr kumimoji="1"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953,11 Kč/obyvatele</a:t>
            </a: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tedy stále pod hranicí </a:t>
            </a:r>
            <a:b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1 000 Kč/obyvatele, ale kromě Zlínského kraje a kraje Vysočina jsou již u všech krajů nad 800 Kč/obyvatele. Nicméně i v případě přenesení těchto navýšených výdajů na obyvatele se stále jedná o malou zátěž (v případě minimální mzdy 8 500 Kč není zátěž ani 1 %).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200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Pokud bychom předpokládali, že obce zátěž navýšení výdajů přesunou na občany formou poplatků nebo daní (koeficient daně z nemovitostí), je v následujícím textu provedena analýza dopadu na občany formou porovnání k minimální mzdě v roce 2015, 9 200Kč.</a:t>
            </a:r>
            <a:r>
              <a:rPr kumimoji="1" lang="cs-CZ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 tabulek je zřejmé, že hraniční navýšení je 1 000 Kč. Při navýšení do 750 Kč/t není dopad na občany ani 2% (u občanů spadajících do nejnižší příjmové kategorie). Nicméně u navýšení o 1 500 Kč se již od dopadu dá mluvit (dopad více než 3%). </a:t>
            </a:r>
            <a:endParaRPr kumimoji="1"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19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Pokud bychom předpokládali, že obce zátěž navýšení výdajů přesunou na občany formou poplatků nebo daní (koeficient daně z nemovitostí), je v následujícím textu provedena analýza dopadu na občany formou porovnání k minimální mzdě v roce 2015, 9 200Kč.</a:t>
            </a:r>
            <a:r>
              <a:rPr kumimoji="1" lang="cs-CZ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 tabulek je zřejmé, že hraniční navýšení je 1 000 Kč. Při navýšení do 750 Kč/t není dopad na občany ani 2% (u občanů spadajících do nejnižší příjmové kategorie). Nicméně u navýšení o 1 500 Kč se již od dopadu dá mluvit (dopad více než 3%). </a:t>
            </a:r>
            <a:endParaRPr kumimoji="1"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823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74000" cy="537010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cirkularitu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880360"/>
            <a:ext cx="11361600" cy="1236042"/>
          </a:xfrm>
        </p:spPr>
        <p:txBody>
          <a:bodyPr/>
          <a:lstStyle/>
          <a:p>
            <a:r>
              <a:rPr lang="cs-CZ" sz="3600" dirty="0" smtClean="0"/>
              <a:t>Ekonomické vlivy zvýšení </a:t>
            </a:r>
            <a:r>
              <a:rPr lang="cs-CZ" sz="3600" dirty="0" err="1" smtClean="0"/>
              <a:t>skládkovacího</a:t>
            </a:r>
            <a:r>
              <a:rPr lang="cs-CZ" sz="3600" dirty="0" smtClean="0"/>
              <a:t> poplatku</a:t>
            </a:r>
            <a:endParaRPr lang="en-GB" sz="2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oc. Ing. Mgr. Jana Soukopová, Ph.D.</a:t>
            </a:r>
            <a:endParaRPr lang="en-GB" dirty="0"/>
          </a:p>
        </p:txBody>
      </p:sp>
      <p:pic>
        <p:nvPicPr>
          <p:cNvPr id="9" name="Picture 19" descr="Výsledek obrázku pro odp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6" y="4279374"/>
            <a:ext cx="3915554" cy="22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2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4240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Výsledky analýzy</a:t>
            </a:r>
            <a:endParaRPr lang="en-GB" sz="1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36133"/>
            <a:ext cx="10753200" cy="4595867"/>
          </a:xfrm>
        </p:spPr>
        <p:txBody>
          <a:bodyPr/>
          <a:lstStyle/>
          <a:p>
            <a:pPr marL="72000" indent="0" algn="ctr">
              <a:lnSpc>
                <a:spcPct val="100000"/>
              </a:lnSpc>
              <a:buNone/>
            </a:pPr>
            <a:r>
              <a:rPr lang="cs-CZ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Průměrné výdaje na nakládání s KO na osobu v jednotlivých krajích v letech </a:t>
            </a:r>
            <a:r>
              <a:rPr lang="cs-CZ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  <a:endParaRPr lang="en-GB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126385"/>
              </p:ext>
            </p:extLst>
          </p:nvPr>
        </p:nvGraphicFramePr>
        <p:xfrm>
          <a:off x="1236133" y="1778000"/>
          <a:ext cx="9550400" cy="430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8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4240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Výsledky modelování</a:t>
            </a:r>
            <a:endParaRPr lang="en-GB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161583"/>
            <a:ext cx="10011138" cy="53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1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4240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Výsledky modelování</a:t>
            </a:r>
            <a:endParaRPr lang="en-GB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714" y="1074850"/>
            <a:ext cx="8944331" cy="55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8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4240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Výsledky modelování</a:t>
            </a:r>
            <a:endParaRPr lang="en-GB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57" y="1164167"/>
            <a:ext cx="9210676" cy="54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4240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Výsledky modelování</a:t>
            </a:r>
            <a:endParaRPr lang="en-GB" sz="1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83734" y="1402488"/>
            <a:ext cx="16886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  	</a:t>
            </a:r>
            <a:r>
              <a:rPr kumimoji="0" lang="cs-CZ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Průměrné výdaje na nakládání s KO na osobu v jednotlivých krajích před a po navýšení o 500 Kč/t </a:t>
            </a:r>
            <a:r>
              <a:rPr kumimoji="0" lang="cs-CZ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(Zdroj: Autoři)</a:t>
            </a:r>
            <a:endParaRPr kumimoji="0" lang="cs-C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Graf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5" t="-2711" r="-4892" b="-4086"/>
          <a:stretch>
            <a:fillRect/>
          </a:stretch>
        </p:blipFill>
        <p:spPr bwMode="auto">
          <a:xfrm>
            <a:off x="1083734" y="1727200"/>
            <a:ext cx="8619066" cy="47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4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4240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Výsledky modelování</a:t>
            </a:r>
            <a:endParaRPr lang="en-GB" sz="1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0000" y="1066799"/>
            <a:ext cx="20083984" cy="6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  	</a:t>
            </a:r>
            <a:r>
              <a:rPr kumimoji="0" lang="cs-CZ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Průměrné výdaje na nakládání s KO na osobu v jednotlivých krajích před a po navýšení o 750 Kč/t </a:t>
            </a:r>
            <a:r>
              <a:rPr kumimoji="0" lang="cs-CZ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(Zdroj: Autoři)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Graf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5" t="-2711" r="-4892" b="-4086"/>
          <a:stretch>
            <a:fillRect/>
          </a:stretch>
        </p:blipFill>
        <p:spPr bwMode="auto">
          <a:xfrm>
            <a:off x="720000" y="1524000"/>
            <a:ext cx="8762667" cy="49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0000" y="5200649"/>
            <a:ext cx="200839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0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4240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Výsledky modelování</a:t>
            </a:r>
            <a:endParaRPr lang="en-GB" sz="1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6000" y="1232271"/>
            <a:ext cx="181902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 10 	</a:t>
            </a:r>
            <a:r>
              <a:rPr kumimoji="0" lang="cs-CZ" alt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Průměrné výdaje na nakládání s KO na osobu v jednotlivých krajích před a po navýšení o 1000 Kč/t </a:t>
            </a:r>
            <a:r>
              <a:rPr kumimoji="0" lang="cs-CZ" alt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(Zdroj: Autoři)</a:t>
            </a:r>
            <a:endParaRPr kumimoji="0" lang="en-GB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Graf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5" t="-2711" r="-4892" b="-4086"/>
          <a:stretch>
            <a:fillRect/>
          </a:stretch>
        </p:blipFill>
        <p:spPr bwMode="auto">
          <a:xfrm>
            <a:off x="666000" y="1693332"/>
            <a:ext cx="8427200" cy="47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7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4240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Výsledky modelování </a:t>
            </a:r>
            <a:endParaRPr lang="en-GB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5" y="1006897"/>
            <a:ext cx="9160932" cy="54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6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4240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Výsledky modelování </a:t>
            </a:r>
            <a:endParaRPr lang="en-GB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66" y="984193"/>
            <a:ext cx="8686801" cy="567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3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492114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/>
              <a:t>cirkularitu</a:t>
            </a:r>
            <a:r>
              <a:rPr lang="cs-CZ" altLang="cs-CZ" dirty="0"/>
              <a:t> (SCI)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čeká obce?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23377"/>
            <a:ext cx="10753200" cy="4276224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Skládkování využitelných a recyklovatelných odpadů </a:t>
            </a:r>
            <a:r>
              <a:rPr lang="cs-CZ" dirty="0" smtClean="0"/>
              <a:t>(Směrnice o skládkování odpadů)</a:t>
            </a:r>
          </a:p>
          <a:p>
            <a:pPr lvl="1"/>
            <a:r>
              <a:rPr lang="cs-CZ" sz="2800" b="1" dirty="0" smtClean="0"/>
              <a:t>2030</a:t>
            </a:r>
          </a:p>
          <a:p>
            <a:pPr lvl="1"/>
            <a:r>
              <a:rPr lang="cs-CZ" sz="2800" dirty="0" smtClean="0"/>
              <a:t>Cíl: nepřijímat na skládky žádný </a:t>
            </a:r>
            <a:r>
              <a:rPr lang="cs-CZ" sz="2800" dirty="0"/>
              <a:t>odpad vhodný k recyklaci nebo jinému využití, zejména komunální </a:t>
            </a:r>
            <a:r>
              <a:rPr lang="cs-CZ" sz="2800" dirty="0" smtClean="0"/>
              <a:t>odpad</a:t>
            </a:r>
          </a:p>
          <a:p>
            <a:pPr lvl="1"/>
            <a:endParaRPr lang="cs-CZ" sz="2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dirty="0">
                <a:solidFill>
                  <a:schemeClr val="accent1"/>
                </a:solidFill>
              </a:rPr>
              <a:t>Skládkování </a:t>
            </a:r>
            <a:r>
              <a:rPr lang="cs-CZ" b="1" dirty="0" smtClean="0">
                <a:solidFill>
                  <a:schemeClr val="accent1"/>
                </a:solidFill>
              </a:rPr>
              <a:t>komunálních </a:t>
            </a:r>
            <a:r>
              <a:rPr lang="cs-CZ" b="1" dirty="0">
                <a:solidFill>
                  <a:schemeClr val="accent1"/>
                </a:solidFill>
              </a:rPr>
              <a:t>odpadů </a:t>
            </a:r>
            <a:endParaRPr lang="cs-CZ" b="1" dirty="0" smtClean="0">
              <a:solidFill>
                <a:schemeClr val="accent1"/>
              </a:solidFill>
            </a:endParaRPr>
          </a:p>
          <a:p>
            <a:pPr lvl="1"/>
            <a:r>
              <a:rPr lang="cs-CZ" sz="2800" b="1" dirty="0"/>
              <a:t>2035</a:t>
            </a:r>
          </a:p>
          <a:p>
            <a:pPr lvl="1"/>
            <a:r>
              <a:rPr lang="cs-CZ" sz="2800" dirty="0"/>
              <a:t>Cíl: </a:t>
            </a:r>
            <a:r>
              <a:rPr lang="cs-CZ" sz="2800" dirty="0" smtClean="0"/>
              <a:t>10% komunálních odpadů nebo                                       méně</a:t>
            </a:r>
            <a:endParaRPr lang="cs-CZ" sz="2800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21" y="3703011"/>
            <a:ext cx="4171979" cy="19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6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390514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 smtClean="0"/>
              <a:t>cirkularitu</a:t>
            </a:r>
            <a:r>
              <a:rPr lang="cs-CZ" altLang="cs-CZ" dirty="0" smtClean="0"/>
              <a:t> (SCI)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458235"/>
            <a:ext cx="10753200" cy="451576"/>
          </a:xfrm>
        </p:spPr>
        <p:txBody>
          <a:bodyPr/>
          <a:lstStyle/>
          <a:p>
            <a:r>
              <a:rPr lang="cs-CZ" dirty="0" smtClean="0"/>
              <a:t>Odpadové hospodářství současnosti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6000" y="1226631"/>
            <a:ext cx="3822641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600" dirty="0">
                <a:solidFill>
                  <a:schemeClr val="accent2"/>
                </a:solidFill>
                <a:latin typeface="+mj-lt"/>
              </a:rPr>
              <a:t>80% směsného komunálního odpadu je odstraňováno skládkováním</a:t>
            </a:r>
          </a:p>
          <a:p>
            <a:pPr marL="185738" indent="-185738">
              <a:spcBef>
                <a:spcPts val="600"/>
              </a:spcBef>
            </a:pPr>
            <a:r>
              <a:rPr lang="cs-CZ" sz="1600" dirty="0">
                <a:solidFill>
                  <a:schemeClr val="accent2"/>
                </a:solidFill>
                <a:latin typeface="+mj-lt"/>
              </a:rPr>
              <a:t>-	65% veškerých KO je odstraňováno skládkováním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600" dirty="0">
                <a:latin typeface="+mj-lt"/>
              </a:rPr>
              <a:t>více než 30% recyklovatelných složek ve směsném odpadu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600" dirty="0">
                <a:latin typeface="+mj-lt"/>
              </a:rPr>
              <a:t>více než  30% BRO ve směsném odpadu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600" dirty="0" smtClean="0">
                <a:latin typeface="+mj-lt"/>
              </a:rPr>
              <a:t>nízká </a:t>
            </a:r>
            <a:r>
              <a:rPr lang="cs-CZ" sz="1600" dirty="0">
                <a:latin typeface="+mj-lt"/>
              </a:rPr>
              <a:t>efektivita sběru recyklovatelných odpadů z pohledu příjmů obce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600" dirty="0" smtClean="0">
                <a:latin typeface="+mj-lt"/>
              </a:rPr>
              <a:t>omezená motivace občanů ke třídění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600" dirty="0" smtClean="0">
                <a:latin typeface="+mj-lt"/>
              </a:rPr>
              <a:t>nízká </a:t>
            </a:r>
            <a:r>
              <a:rPr lang="cs-CZ" sz="1600" dirty="0">
                <a:latin typeface="+mj-lt"/>
              </a:rPr>
              <a:t>dostupnost a efektivita technologií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600" dirty="0">
                <a:latin typeface="+mj-lt"/>
              </a:rPr>
              <a:t>směsný odpad je bez dalších úprav odstraňován skládkováním</a:t>
            </a:r>
          </a:p>
          <a:p>
            <a:pPr marL="185738" indent="-185738">
              <a:buFontTx/>
              <a:buChar char="-"/>
            </a:pPr>
            <a:endParaRPr lang="cs-CZ" sz="1400" dirty="0"/>
          </a:p>
          <a:p>
            <a:pPr marL="185738" indent="-185738">
              <a:buFontTx/>
              <a:buChar char="-"/>
            </a:pP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33" y="1267580"/>
            <a:ext cx="2438400" cy="163982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56" y="1710202"/>
            <a:ext cx="2667000" cy="1905000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97" y="3681703"/>
            <a:ext cx="3667143" cy="24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5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429088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/>
              <a:t>cirkularitu</a:t>
            </a:r>
            <a:r>
              <a:rPr lang="cs-CZ" altLang="cs-CZ" dirty="0"/>
              <a:t> (SCI)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4362" y="235950"/>
            <a:ext cx="10753200" cy="451576"/>
          </a:xfrm>
        </p:spPr>
        <p:txBody>
          <a:bodyPr/>
          <a:lstStyle/>
          <a:p>
            <a:r>
              <a:rPr lang="cs-CZ" dirty="0" smtClean="0"/>
              <a:t>Změna odpadového hospodářství</a:t>
            </a:r>
            <a:endParaRPr lang="en-GB" dirty="0"/>
          </a:p>
        </p:txBody>
      </p:sp>
      <p:sp>
        <p:nvSpPr>
          <p:cNvPr id="35" name="Volný tvar 34"/>
          <p:cNvSpPr/>
          <p:nvPr/>
        </p:nvSpPr>
        <p:spPr>
          <a:xfrm>
            <a:off x="720000" y="886509"/>
            <a:ext cx="1008269" cy="1368632"/>
          </a:xfrm>
          <a:custGeom>
            <a:avLst/>
            <a:gdLst>
              <a:gd name="connsiteX0" fmla="*/ 0 w 1436691"/>
              <a:gd name="connsiteY0" fmla="*/ 0 h 1005684"/>
              <a:gd name="connsiteX1" fmla="*/ 933849 w 1436691"/>
              <a:gd name="connsiteY1" fmla="*/ 0 h 1005684"/>
              <a:gd name="connsiteX2" fmla="*/ 1436691 w 1436691"/>
              <a:gd name="connsiteY2" fmla="*/ 502842 h 1005684"/>
              <a:gd name="connsiteX3" fmla="*/ 933849 w 1436691"/>
              <a:gd name="connsiteY3" fmla="*/ 1005684 h 1005684"/>
              <a:gd name="connsiteX4" fmla="*/ 0 w 1436691"/>
              <a:gd name="connsiteY4" fmla="*/ 1005684 h 1005684"/>
              <a:gd name="connsiteX5" fmla="*/ 502842 w 1436691"/>
              <a:gd name="connsiteY5" fmla="*/ 502842 h 1005684"/>
              <a:gd name="connsiteX6" fmla="*/ 0 w 1436691"/>
              <a:gd name="connsiteY6" fmla="*/ 0 h 100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691" h="1005684">
                <a:moveTo>
                  <a:pt x="1436690" y="0"/>
                </a:moveTo>
                <a:lnTo>
                  <a:pt x="1436690" y="653694"/>
                </a:lnTo>
                <a:lnTo>
                  <a:pt x="718346" y="1005684"/>
                </a:lnTo>
                <a:lnTo>
                  <a:pt x="1" y="653694"/>
                </a:lnTo>
                <a:lnTo>
                  <a:pt x="1" y="0"/>
                </a:lnTo>
                <a:lnTo>
                  <a:pt x="718346" y="351990"/>
                </a:lnTo>
                <a:lnTo>
                  <a:pt x="143669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511097" rIns="8255" bIns="5110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300" kern="1200" dirty="0"/>
          </a:p>
        </p:txBody>
      </p:sp>
      <p:sp>
        <p:nvSpPr>
          <p:cNvPr id="37" name="Volný tvar 36"/>
          <p:cNvSpPr/>
          <p:nvPr/>
        </p:nvSpPr>
        <p:spPr>
          <a:xfrm>
            <a:off x="720000" y="1966066"/>
            <a:ext cx="1008269" cy="1368632"/>
          </a:xfrm>
          <a:custGeom>
            <a:avLst/>
            <a:gdLst>
              <a:gd name="connsiteX0" fmla="*/ 0 w 1436691"/>
              <a:gd name="connsiteY0" fmla="*/ 0 h 1005684"/>
              <a:gd name="connsiteX1" fmla="*/ 933849 w 1436691"/>
              <a:gd name="connsiteY1" fmla="*/ 0 h 1005684"/>
              <a:gd name="connsiteX2" fmla="*/ 1436691 w 1436691"/>
              <a:gd name="connsiteY2" fmla="*/ 502842 h 1005684"/>
              <a:gd name="connsiteX3" fmla="*/ 933849 w 1436691"/>
              <a:gd name="connsiteY3" fmla="*/ 1005684 h 1005684"/>
              <a:gd name="connsiteX4" fmla="*/ 0 w 1436691"/>
              <a:gd name="connsiteY4" fmla="*/ 1005684 h 1005684"/>
              <a:gd name="connsiteX5" fmla="*/ 502842 w 1436691"/>
              <a:gd name="connsiteY5" fmla="*/ 502842 h 1005684"/>
              <a:gd name="connsiteX6" fmla="*/ 0 w 1436691"/>
              <a:gd name="connsiteY6" fmla="*/ 0 h 100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691" h="1005684">
                <a:moveTo>
                  <a:pt x="1436690" y="0"/>
                </a:moveTo>
                <a:lnTo>
                  <a:pt x="1436690" y="653694"/>
                </a:lnTo>
                <a:lnTo>
                  <a:pt x="718346" y="1005684"/>
                </a:lnTo>
                <a:lnTo>
                  <a:pt x="1" y="653694"/>
                </a:lnTo>
                <a:lnTo>
                  <a:pt x="1" y="0"/>
                </a:lnTo>
                <a:lnTo>
                  <a:pt x="718346" y="351990"/>
                </a:lnTo>
                <a:lnTo>
                  <a:pt x="143669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511097" rIns="8255" bIns="5110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300" kern="1200" dirty="0"/>
          </a:p>
        </p:txBody>
      </p:sp>
      <p:sp>
        <p:nvSpPr>
          <p:cNvPr id="39" name="Volný tvar 38"/>
          <p:cNvSpPr/>
          <p:nvPr/>
        </p:nvSpPr>
        <p:spPr>
          <a:xfrm>
            <a:off x="720000" y="3001621"/>
            <a:ext cx="1008269" cy="1368632"/>
          </a:xfrm>
          <a:custGeom>
            <a:avLst/>
            <a:gdLst>
              <a:gd name="connsiteX0" fmla="*/ 0 w 1436691"/>
              <a:gd name="connsiteY0" fmla="*/ 0 h 1005684"/>
              <a:gd name="connsiteX1" fmla="*/ 933849 w 1436691"/>
              <a:gd name="connsiteY1" fmla="*/ 0 h 1005684"/>
              <a:gd name="connsiteX2" fmla="*/ 1436691 w 1436691"/>
              <a:gd name="connsiteY2" fmla="*/ 502842 h 1005684"/>
              <a:gd name="connsiteX3" fmla="*/ 933849 w 1436691"/>
              <a:gd name="connsiteY3" fmla="*/ 1005684 h 1005684"/>
              <a:gd name="connsiteX4" fmla="*/ 0 w 1436691"/>
              <a:gd name="connsiteY4" fmla="*/ 1005684 h 1005684"/>
              <a:gd name="connsiteX5" fmla="*/ 502842 w 1436691"/>
              <a:gd name="connsiteY5" fmla="*/ 502842 h 1005684"/>
              <a:gd name="connsiteX6" fmla="*/ 0 w 1436691"/>
              <a:gd name="connsiteY6" fmla="*/ 0 h 100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691" h="1005684">
                <a:moveTo>
                  <a:pt x="1436690" y="0"/>
                </a:moveTo>
                <a:lnTo>
                  <a:pt x="1436690" y="653694"/>
                </a:lnTo>
                <a:lnTo>
                  <a:pt x="718346" y="1005684"/>
                </a:lnTo>
                <a:lnTo>
                  <a:pt x="1" y="653694"/>
                </a:lnTo>
                <a:lnTo>
                  <a:pt x="1" y="0"/>
                </a:lnTo>
                <a:lnTo>
                  <a:pt x="718346" y="351990"/>
                </a:lnTo>
                <a:lnTo>
                  <a:pt x="143669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511097" rIns="8255" bIns="5110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300" kern="1200" dirty="0"/>
          </a:p>
        </p:txBody>
      </p:sp>
      <p:sp>
        <p:nvSpPr>
          <p:cNvPr id="41" name="Volný tvar 40"/>
          <p:cNvSpPr/>
          <p:nvPr/>
        </p:nvSpPr>
        <p:spPr>
          <a:xfrm>
            <a:off x="732510" y="4044665"/>
            <a:ext cx="1008269" cy="1368632"/>
          </a:xfrm>
          <a:custGeom>
            <a:avLst/>
            <a:gdLst>
              <a:gd name="connsiteX0" fmla="*/ 0 w 1436691"/>
              <a:gd name="connsiteY0" fmla="*/ 0 h 1005684"/>
              <a:gd name="connsiteX1" fmla="*/ 933849 w 1436691"/>
              <a:gd name="connsiteY1" fmla="*/ 0 h 1005684"/>
              <a:gd name="connsiteX2" fmla="*/ 1436691 w 1436691"/>
              <a:gd name="connsiteY2" fmla="*/ 502842 h 1005684"/>
              <a:gd name="connsiteX3" fmla="*/ 933849 w 1436691"/>
              <a:gd name="connsiteY3" fmla="*/ 1005684 h 1005684"/>
              <a:gd name="connsiteX4" fmla="*/ 0 w 1436691"/>
              <a:gd name="connsiteY4" fmla="*/ 1005684 h 1005684"/>
              <a:gd name="connsiteX5" fmla="*/ 502842 w 1436691"/>
              <a:gd name="connsiteY5" fmla="*/ 502842 h 1005684"/>
              <a:gd name="connsiteX6" fmla="*/ 0 w 1436691"/>
              <a:gd name="connsiteY6" fmla="*/ 0 h 100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691" h="1005684">
                <a:moveTo>
                  <a:pt x="1436690" y="0"/>
                </a:moveTo>
                <a:lnTo>
                  <a:pt x="1436690" y="653694"/>
                </a:lnTo>
                <a:lnTo>
                  <a:pt x="718346" y="1005684"/>
                </a:lnTo>
                <a:lnTo>
                  <a:pt x="1" y="653694"/>
                </a:lnTo>
                <a:lnTo>
                  <a:pt x="1" y="0"/>
                </a:lnTo>
                <a:lnTo>
                  <a:pt x="718346" y="351990"/>
                </a:lnTo>
                <a:lnTo>
                  <a:pt x="143669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511097" rIns="8255" bIns="5110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300" kern="1200" dirty="0"/>
          </a:p>
        </p:txBody>
      </p:sp>
      <p:sp>
        <p:nvSpPr>
          <p:cNvPr id="43" name="Volný tvar 42"/>
          <p:cNvSpPr/>
          <p:nvPr/>
        </p:nvSpPr>
        <p:spPr>
          <a:xfrm>
            <a:off x="1901372" y="852334"/>
            <a:ext cx="8737599" cy="689635"/>
          </a:xfrm>
          <a:custGeom>
            <a:avLst/>
            <a:gdLst>
              <a:gd name="connsiteX0" fmla="*/ 480357 w 2882083"/>
              <a:gd name="connsiteY0" fmla="*/ 0 h 7549451"/>
              <a:gd name="connsiteX1" fmla="*/ 2401726 w 2882083"/>
              <a:gd name="connsiteY1" fmla="*/ 0 h 7549451"/>
              <a:gd name="connsiteX2" fmla="*/ 2741390 w 2882083"/>
              <a:gd name="connsiteY2" fmla="*/ 140694 h 7549451"/>
              <a:gd name="connsiteX3" fmla="*/ 2882083 w 2882083"/>
              <a:gd name="connsiteY3" fmla="*/ 480358 h 7549451"/>
              <a:gd name="connsiteX4" fmla="*/ 2882083 w 2882083"/>
              <a:gd name="connsiteY4" fmla="*/ 7549451 h 7549451"/>
              <a:gd name="connsiteX5" fmla="*/ 2882083 w 2882083"/>
              <a:gd name="connsiteY5" fmla="*/ 7549451 h 7549451"/>
              <a:gd name="connsiteX6" fmla="*/ 2882083 w 2882083"/>
              <a:gd name="connsiteY6" fmla="*/ 7549451 h 7549451"/>
              <a:gd name="connsiteX7" fmla="*/ 0 w 2882083"/>
              <a:gd name="connsiteY7" fmla="*/ 7549451 h 7549451"/>
              <a:gd name="connsiteX8" fmla="*/ 0 w 2882083"/>
              <a:gd name="connsiteY8" fmla="*/ 7549451 h 7549451"/>
              <a:gd name="connsiteX9" fmla="*/ 0 w 2882083"/>
              <a:gd name="connsiteY9" fmla="*/ 7549451 h 7549451"/>
              <a:gd name="connsiteX10" fmla="*/ 0 w 2882083"/>
              <a:gd name="connsiteY10" fmla="*/ 480357 h 7549451"/>
              <a:gd name="connsiteX11" fmla="*/ 140694 w 2882083"/>
              <a:gd name="connsiteY11" fmla="*/ 140693 h 7549451"/>
              <a:gd name="connsiteX12" fmla="*/ 480358 w 2882083"/>
              <a:gd name="connsiteY12" fmla="*/ 0 h 7549451"/>
              <a:gd name="connsiteX13" fmla="*/ 480357 w 2882083"/>
              <a:gd name="connsiteY13" fmla="*/ 0 h 75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083" h="7549451">
                <a:moveTo>
                  <a:pt x="2882083" y="1258268"/>
                </a:moveTo>
                <a:lnTo>
                  <a:pt x="2882083" y="6291183"/>
                </a:lnTo>
                <a:cubicBezTo>
                  <a:pt x="2882083" y="6624898"/>
                  <a:pt x="2862762" y="6944941"/>
                  <a:pt x="2828372" y="7180914"/>
                </a:cubicBezTo>
                <a:cubicBezTo>
                  <a:pt x="2793981" y="7416884"/>
                  <a:pt x="2747337" y="7549451"/>
                  <a:pt x="2698701" y="7549451"/>
                </a:cubicBezTo>
                <a:lnTo>
                  <a:pt x="0" y="7549451"/>
                </a:lnTo>
                <a:lnTo>
                  <a:pt x="0" y="7549451"/>
                </a:lnTo>
                <a:lnTo>
                  <a:pt x="0" y="754945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98702" y="0"/>
                </a:lnTo>
                <a:cubicBezTo>
                  <a:pt x="2747338" y="0"/>
                  <a:pt x="2793981" y="132567"/>
                  <a:pt x="2828372" y="368540"/>
                </a:cubicBezTo>
                <a:cubicBezTo>
                  <a:pt x="2862762" y="604512"/>
                  <a:pt x="2882083" y="924556"/>
                  <a:pt x="2882083" y="1258270"/>
                </a:cubicBezTo>
                <a:lnTo>
                  <a:pt x="2882083" y="12582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5932" rIns="155932" bIns="15593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sz="2000" b="1" kern="1200" dirty="0">
                <a:solidFill>
                  <a:srgbClr val="FF0000"/>
                </a:solidFill>
              </a:rPr>
              <a:t>Snížení množství odpadu ukládaného na skládky.</a:t>
            </a:r>
          </a:p>
        </p:txBody>
      </p:sp>
      <p:sp>
        <p:nvSpPr>
          <p:cNvPr id="46" name="Volný tvar 45"/>
          <p:cNvSpPr/>
          <p:nvPr/>
        </p:nvSpPr>
        <p:spPr>
          <a:xfrm>
            <a:off x="1901372" y="1658500"/>
            <a:ext cx="8737599" cy="746927"/>
          </a:xfrm>
          <a:custGeom>
            <a:avLst/>
            <a:gdLst>
              <a:gd name="connsiteX0" fmla="*/ 480357 w 2882083"/>
              <a:gd name="connsiteY0" fmla="*/ 0 h 7549451"/>
              <a:gd name="connsiteX1" fmla="*/ 2401726 w 2882083"/>
              <a:gd name="connsiteY1" fmla="*/ 0 h 7549451"/>
              <a:gd name="connsiteX2" fmla="*/ 2741390 w 2882083"/>
              <a:gd name="connsiteY2" fmla="*/ 140694 h 7549451"/>
              <a:gd name="connsiteX3" fmla="*/ 2882083 w 2882083"/>
              <a:gd name="connsiteY3" fmla="*/ 480358 h 7549451"/>
              <a:gd name="connsiteX4" fmla="*/ 2882083 w 2882083"/>
              <a:gd name="connsiteY4" fmla="*/ 7549451 h 7549451"/>
              <a:gd name="connsiteX5" fmla="*/ 2882083 w 2882083"/>
              <a:gd name="connsiteY5" fmla="*/ 7549451 h 7549451"/>
              <a:gd name="connsiteX6" fmla="*/ 2882083 w 2882083"/>
              <a:gd name="connsiteY6" fmla="*/ 7549451 h 7549451"/>
              <a:gd name="connsiteX7" fmla="*/ 0 w 2882083"/>
              <a:gd name="connsiteY7" fmla="*/ 7549451 h 7549451"/>
              <a:gd name="connsiteX8" fmla="*/ 0 w 2882083"/>
              <a:gd name="connsiteY8" fmla="*/ 7549451 h 7549451"/>
              <a:gd name="connsiteX9" fmla="*/ 0 w 2882083"/>
              <a:gd name="connsiteY9" fmla="*/ 7549451 h 7549451"/>
              <a:gd name="connsiteX10" fmla="*/ 0 w 2882083"/>
              <a:gd name="connsiteY10" fmla="*/ 480357 h 7549451"/>
              <a:gd name="connsiteX11" fmla="*/ 140694 w 2882083"/>
              <a:gd name="connsiteY11" fmla="*/ 140693 h 7549451"/>
              <a:gd name="connsiteX12" fmla="*/ 480358 w 2882083"/>
              <a:gd name="connsiteY12" fmla="*/ 0 h 7549451"/>
              <a:gd name="connsiteX13" fmla="*/ 480357 w 2882083"/>
              <a:gd name="connsiteY13" fmla="*/ 0 h 75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083" h="7549451">
                <a:moveTo>
                  <a:pt x="2882083" y="1258268"/>
                </a:moveTo>
                <a:lnTo>
                  <a:pt x="2882083" y="6291183"/>
                </a:lnTo>
                <a:cubicBezTo>
                  <a:pt x="2882083" y="6624898"/>
                  <a:pt x="2862762" y="6944941"/>
                  <a:pt x="2828372" y="7180914"/>
                </a:cubicBezTo>
                <a:cubicBezTo>
                  <a:pt x="2793981" y="7416884"/>
                  <a:pt x="2747337" y="7549451"/>
                  <a:pt x="2698701" y="7549451"/>
                </a:cubicBezTo>
                <a:lnTo>
                  <a:pt x="0" y="7549451"/>
                </a:lnTo>
                <a:lnTo>
                  <a:pt x="0" y="7549451"/>
                </a:lnTo>
                <a:lnTo>
                  <a:pt x="0" y="754945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98702" y="0"/>
                </a:lnTo>
                <a:cubicBezTo>
                  <a:pt x="2747338" y="0"/>
                  <a:pt x="2793981" y="132567"/>
                  <a:pt x="2828372" y="368540"/>
                </a:cubicBezTo>
                <a:cubicBezTo>
                  <a:pt x="2862762" y="604512"/>
                  <a:pt x="2882083" y="924556"/>
                  <a:pt x="2882083" y="1258270"/>
                </a:cubicBezTo>
                <a:lnTo>
                  <a:pt x="2882083" y="12582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5932" rIns="155932" bIns="15593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sz="2000" kern="1200" dirty="0"/>
              <a:t>Zhodnocení surovin vytříděných ze směsného odpadu (zvýšení příjmu za druhotné suroviny od kolektivního systému i svozové firmy).</a:t>
            </a:r>
          </a:p>
        </p:txBody>
      </p:sp>
      <p:sp>
        <p:nvSpPr>
          <p:cNvPr id="48" name="Volný tvar 47"/>
          <p:cNvSpPr/>
          <p:nvPr/>
        </p:nvSpPr>
        <p:spPr>
          <a:xfrm>
            <a:off x="1901372" y="2545273"/>
            <a:ext cx="8737599" cy="754833"/>
          </a:xfrm>
          <a:custGeom>
            <a:avLst/>
            <a:gdLst>
              <a:gd name="connsiteX0" fmla="*/ 480357 w 2882083"/>
              <a:gd name="connsiteY0" fmla="*/ 0 h 7549451"/>
              <a:gd name="connsiteX1" fmla="*/ 2401726 w 2882083"/>
              <a:gd name="connsiteY1" fmla="*/ 0 h 7549451"/>
              <a:gd name="connsiteX2" fmla="*/ 2741390 w 2882083"/>
              <a:gd name="connsiteY2" fmla="*/ 140694 h 7549451"/>
              <a:gd name="connsiteX3" fmla="*/ 2882083 w 2882083"/>
              <a:gd name="connsiteY3" fmla="*/ 480358 h 7549451"/>
              <a:gd name="connsiteX4" fmla="*/ 2882083 w 2882083"/>
              <a:gd name="connsiteY4" fmla="*/ 7549451 h 7549451"/>
              <a:gd name="connsiteX5" fmla="*/ 2882083 w 2882083"/>
              <a:gd name="connsiteY5" fmla="*/ 7549451 h 7549451"/>
              <a:gd name="connsiteX6" fmla="*/ 2882083 w 2882083"/>
              <a:gd name="connsiteY6" fmla="*/ 7549451 h 7549451"/>
              <a:gd name="connsiteX7" fmla="*/ 0 w 2882083"/>
              <a:gd name="connsiteY7" fmla="*/ 7549451 h 7549451"/>
              <a:gd name="connsiteX8" fmla="*/ 0 w 2882083"/>
              <a:gd name="connsiteY8" fmla="*/ 7549451 h 7549451"/>
              <a:gd name="connsiteX9" fmla="*/ 0 w 2882083"/>
              <a:gd name="connsiteY9" fmla="*/ 7549451 h 7549451"/>
              <a:gd name="connsiteX10" fmla="*/ 0 w 2882083"/>
              <a:gd name="connsiteY10" fmla="*/ 480357 h 7549451"/>
              <a:gd name="connsiteX11" fmla="*/ 140694 w 2882083"/>
              <a:gd name="connsiteY11" fmla="*/ 140693 h 7549451"/>
              <a:gd name="connsiteX12" fmla="*/ 480358 w 2882083"/>
              <a:gd name="connsiteY12" fmla="*/ 0 h 7549451"/>
              <a:gd name="connsiteX13" fmla="*/ 480357 w 2882083"/>
              <a:gd name="connsiteY13" fmla="*/ 0 h 75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083" h="7549451">
                <a:moveTo>
                  <a:pt x="2882083" y="1258268"/>
                </a:moveTo>
                <a:lnTo>
                  <a:pt x="2882083" y="6291183"/>
                </a:lnTo>
                <a:cubicBezTo>
                  <a:pt x="2882083" y="6624898"/>
                  <a:pt x="2862762" y="6944941"/>
                  <a:pt x="2828372" y="7180914"/>
                </a:cubicBezTo>
                <a:cubicBezTo>
                  <a:pt x="2793981" y="7416884"/>
                  <a:pt x="2747337" y="7549451"/>
                  <a:pt x="2698701" y="7549451"/>
                </a:cubicBezTo>
                <a:lnTo>
                  <a:pt x="0" y="7549451"/>
                </a:lnTo>
                <a:lnTo>
                  <a:pt x="0" y="7549451"/>
                </a:lnTo>
                <a:lnTo>
                  <a:pt x="0" y="754945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98702" y="0"/>
                </a:lnTo>
                <a:cubicBezTo>
                  <a:pt x="2747338" y="0"/>
                  <a:pt x="2793981" y="132567"/>
                  <a:pt x="2828372" y="368540"/>
                </a:cubicBezTo>
                <a:cubicBezTo>
                  <a:pt x="2862762" y="604512"/>
                  <a:pt x="2882083" y="924556"/>
                  <a:pt x="2882083" y="1258270"/>
                </a:cubicBezTo>
                <a:lnTo>
                  <a:pt x="2882083" y="12582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5932" rIns="155932" bIns="155932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cs-CZ" sz="2000" dirty="0"/>
              <a:t>Smysluplný rozvoj potřebných technologií v ČR – </a:t>
            </a:r>
            <a:r>
              <a:rPr lang="cs-CZ" sz="2000" b="1" dirty="0"/>
              <a:t>vyvážený MIX (regionální a národní technologie)</a:t>
            </a:r>
          </a:p>
        </p:txBody>
      </p:sp>
      <p:sp>
        <p:nvSpPr>
          <p:cNvPr id="49" name="Volný tvar 48"/>
          <p:cNvSpPr/>
          <p:nvPr/>
        </p:nvSpPr>
        <p:spPr>
          <a:xfrm>
            <a:off x="1901372" y="3420056"/>
            <a:ext cx="8737599" cy="694754"/>
          </a:xfrm>
          <a:custGeom>
            <a:avLst/>
            <a:gdLst>
              <a:gd name="connsiteX0" fmla="*/ 480357 w 2882083"/>
              <a:gd name="connsiteY0" fmla="*/ 0 h 7549451"/>
              <a:gd name="connsiteX1" fmla="*/ 2401726 w 2882083"/>
              <a:gd name="connsiteY1" fmla="*/ 0 h 7549451"/>
              <a:gd name="connsiteX2" fmla="*/ 2741390 w 2882083"/>
              <a:gd name="connsiteY2" fmla="*/ 140694 h 7549451"/>
              <a:gd name="connsiteX3" fmla="*/ 2882083 w 2882083"/>
              <a:gd name="connsiteY3" fmla="*/ 480358 h 7549451"/>
              <a:gd name="connsiteX4" fmla="*/ 2882083 w 2882083"/>
              <a:gd name="connsiteY4" fmla="*/ 7549451 h 7549451"/>
              <a:gd name="connsiteX5" fmla="*/ 2882083 w 2882083"/>
              <a:gd name="connsiteY5" fmla="*/ 7549451 h 7549451"/>
              <a:gd name="connsiteX6" fmla="*/ 2882083 w 2882083"/>
              <a:gd name="connsiteY6" fmla="*/ 7549451 h 7549451"/>
              <a:gd name="connsiteX7" fmla="*/ 0 w 2882083"/>
              <a:gd name="connsiteY7" fmla="*/ 7549451 h 7549451"/>
              <a:gd name="connsiteX8" fmla="*/ 0 w 2882083"/>
              <a:gd name="connsiteY8" fmla="*/ 7549451 h 7549451"/>
              <a:gd name="connsiteX9" fmla="*/ 0 w 2882083"/>
              <a:gd name="connsiteY9" fmla="*/ 7549451 h 7549451"/>
              <a:gd name="connsiteX10" fmla="*/ 0 w 2882083"/>
              <a:gd name="connsiteY10" fmla="*/ 480357 h 7549451"/>
              <a:gd name="connsiteX11" fmla="*/ 140694 w 2882083"/>
              <a:gd name="connsiteY11" fmla="*/ 140693 h 7549451"/>
              <a:gd name="connsiteX12" fmla="*/ 480358 w 2882083"/>
              <a:gd name="connsiteY12" fmla="*/ 0 h 7549451"/>
              <a:gd name="connsiteX13" fmla="*/ 480357 w 2882083"/>
              <a:gd name="connsiteY13" fmla="*/ 0 h 75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083" h="7549451">
                <a:moveTo>
                  <a:pt x="2882083" y="1258268"/>
                </a:moveTo>
                <a:lnTo>
                  <a:pt x="2882083" y="6291183"/>
                </a:lnTo>
                <a:cubicBezTo>
                  <a:pt x="2882083" y="6624898"/>
                  <a:pt x="2862762" y="6944941"/>
                  <a:pt x="2828372" y="7180914"/>
                </a:cubicBezTo>
                <a:cubicBezTo>
                  <a:pt x="2793981" y="7416884"/>
                  <a:pt x="2747337" y="7549451"/>
                  <a:pt x="2698701" y="7549451"/>
                </a:cubicBezTo>
                <a:lnTo>
                  <a:pt x="0" y="7549451"/>
                </a:lnTo>
                <a:lnTo>
                  <a:pt x="0" y="7549451"/>
                </a:lnTo>
                <a:lnTo>
                  <a:pt x="0" y="754945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98702" y="0"/>
                </a:lnTo>
                <a:cubicBezTo>
                  <a:pt x="2747338" y="0"/>
                  <a:pt x="2793981" y="132567"/>
                  <a:pt x="2828372" y="368540"/>
                </a:cubicBezTo>
                <a:cubicBezTo>
                  <a:pt x="2862762" y="604512"/>
                  <a:pt x="2882083" y="924556"/>
                  <a:pt x="2882083" y="1258270"/>
                </a:cubicBezTo>
                <a:lnTo>
                  <a:pt x="2882083" y="12582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5932" rIns="155932" bIns="155932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cs-CZ" sz="2000" b="1" dirty="0"/>
              <a:t>Zachování nákladů na odpadové hospodářství obce i při zvýšení nákladů na odstraňování odpadů</a:t>
            </a:r>
          </a:p>
        </p:txBody>
      </p:sp>
      <p:sp>
        <p:nvSpPr>
          <p:cNvPr id="51" name="Volný tvar 50"/>
          <p:cNvSpPr/>
          <p:nvPr/>
        </p:nvSpPr>
        <p:spPr>
          <a:xfrm>
            <a:off x="1901372" y="4274770"/>
            <a:ext cx="8737599" cy="654743"/>
          </a:xfrm>
          <a:custGeom>
            <a:avLst/>
            <a:gdLst>
              <a:gd name="connsiteX0" fmla="*/ 480357 w 2882083"/>
              <a:gd name="connsiteY0" fmla="*/ 0 h 7549451"/>
              <a:gd name="connsiteX1" fmla="*/ 2401726 w 2882083"/>
              <a:gd name="connsiteY1" fmla="*/ 0 h 7549451"/>
              <a:gd name="connsiteX2" fmla="*/ 2741390 w 2882083"/>
              <a:gd name="connsiteY2" fmla="*/ 140694 h 7549451"/>
              <a:gd name="connsiteX3" fmla="*/ 2882083 w 2882083"/>
              <a:gd name="connsiteY3" fmla="*/ 480358 h 7549451"/>
              <a:gd name="connsiteX4" fmla="*/ 2882083 w 2882083"/>
              <a:gd name="connsiteY4" fmla="*/ 7549451 h 7549451"/>
              <a:gd name="connsiteX5" fmla="*/ 2882083 w 2882083"/>
              <a:gd name="connsiteY5" fmla="*/ 7549451 h 7549451"/>
              <a:gd name="connsiteX6" fmla="*/ 2882083 w 2882083"/>
              <a:gd name="connsiteY6" fmla="*/ 7549451 h 7549451"/>
              <a:gd name="connsiteX7" fmla="*/ 0 w 2882083"/>
              <a:gd name="connsiteY7" fmla="*/ 7549451 h 7549451"/>
              <a:gd name="connsiteX8" fmla="*/ 0 w 2882083"/>
              <a:gd name="connsiteY8" fmla="*/ 7549451 h 7549451"/>
              <a:gd name="connsiteX9" fmla="*/ 0 w 2882083"/>
              <a:gd name="connsiteY9" fmla="*/ 7549451 h 7549451"/>
              <a:gd name="connsiteX10" fmla="*/ 0 w 2882083"/>
              <a:gd name="connsiteY10" fmla="*/ 480357 h 7549451"/>
              <a:gd name="connsiteX11" fmla="*/ 140694 w 2882083"/>
              <a:gd name="connsiteY11" fmla="*/ 140693 h 7549451"/>
              <a:gd name="connsiteX12" fmla="*/ 480358 w 2882083"/>
              <a:gd name="connsiteY12" fmla="*/ 0 h 7549451"/>
              <a:gd name="connsiteX13" fmla="*/ 480357 w 2882083"/>
              <a:gd name="connsiteY13" fmla="*/ 0 h 75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083" h="7549451">
                <a:moveTo>
                  <a:pt x="2882083" y="1258268"/>
                </a:moveTo>
                <a:lnTo>
                  <a:pt x="2882083" y="6291183"/>
                </a:lnTo>
                <a:cubicBezTo>
                  <a:pt x="2882083" y="6624898"/>
                  <a:pt x="2862762" y="6944941"/>
                  <a:pt x="2828372" y="7180914"/>
                </a:cubicBezTo>
                <a:cubicBezTo>
                  <a:pt x="2793981" y="7416884"/>
                  <a:pt x="2747337" y="7549451"/>
                  <a:pt x="2698701" y="7549451"/>
                </a:cubicBezTo>
                <a:lnTo>
                  <a:pt x="0" y="7549451"/>
                </a:lnTo>
                <a:lnTo>
                  <a:pt x="0" y="7549451"/>
                </a:lnTo>
                <a:lnTo>
                  <a:pt x="0" y="754945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98702" y="0"/>
                </a:lnTo>
                <a:cubicBezTo>
                  <a:pt x="2747338" y="0"/>
                  <a:pt x="2793981" y="132567"/>
                  <a:pt x="2828372" y="368540"/>
                </a:cubicBezTo>
                <a:cubicBezTo>
                  <a:pt x="2862762" y="604512"/>
                  <a:pt x="2882083" y="924556"/>
                  <a:pt x="2882083" y="1258270"/>
                </a:cubicBezTo>
                <a:lnTo>
                  <a:pt x="2882083" y="12582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5932" rIns="155932" bIns="155932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cs-CZ" sz="2000" b="1" dirty="0"/>
              <a:t>Moderní a dlouhodobě udržitelné odpadové hospodářství ohleduplné k životnímu prostředí </a:t>
            </a:r>
          </a:p>
        </p:txBody>
      </p:sp>
      <p:sp>
        <p:nvSpPr>
          <p:cNvPr id="52" name="Volný tvar 51"/>
          <p:cNvSpPr/>
          <p:nvPr/>
        </p:nvSpPr>
        <p:spPr>
          <a:xfrm>
            <a:off x="1901371" y="5089473"/>
            <a:ext cx="8737599" cy="929859"/>
          </a:xfrm>
          <a:custGeom>
            <a:avLst/>
            <a:gdLst>
              <a:gd name="connsiteX0" fmla="*/ 480357 w 2882083"/>
              <a:gd name="connsiteY0" fmla="*/ 0 h 7549451"/>
              <a:gd name="connsiteX1" fmla="*/ 2401726 w 2882083"/>
              <a:gd name="connsiteY1" fmla="*/ 0 h 7549451"/>
              <a:gd name="connsiteX2" fmla="*/ 2741390 w 2882083"/>
              <a:gd name="connsiteY2" fmla="*/ 140694 h 7549451"/>
              <a:gd name="connsiteX3" fmla="*/ 2882083 w 2882083"/>
              <a:gd name="connsiteY3" fmla="*/ 480358 h 7549451"/>
              <a:gd name="connsiteX4" fmla="*/ 2882083 w 2882083"/>
              <a:gd name="connsiteY4" fmla="*/ 7549451 h 7549451"/>
              <a:gd name="connsiteX5" fmla="*/ 2882083 w 2882083"/>
              <a:gd name="connsiteY5" fmla="*/ 7549451 h 7549451"/>
              <a:gd name="connsiteX6" fmla="*/ 2882083 w 2882083"/>
              <a:gd name="connsiteY6" fmla="*/ 7549451 h 7549451"/>
              <a:gd name="connsiteX7" fmla="*/ 0 w 2882083"/>
              <a:gd name="connsiteY7" fmla="*/ 7549451 h 7549451"/>
              <a:gd name="connsiteX8" fmla="*/ 0 w 2882083"/>
              <a:gd name="connsiteY8" fmla="*/ 7549451 h 7549451"/>
              <a:gd name="connsiteX9" fmla="*/ 0 w 2882083"/>
              <a:gd name="connsiteY9" fmla="*/ 7549451 h 7549451"/>
              <a:gd name="connsiteX10" fmla="*/ 0 w 2882083"/>
              <a:gd name="connsiteY10" fmla="*/ 480357 h 7549451"/>
              <a:gd name="connsiteX11" fmla="*/ 140694 w 2882083"/>
              <a:gd name="connsiteY11" fmla="*/ 140693 h 7549451"/>
              <a:gd name="connsiteX12" fmla="*/ 480358 w 2882083"/>
              <a:gd name="connsiteY12" fmla="*/ 0 h 7549451"/>
              <a:gd name="connsiteX13" fmla="*/ 480357 w 2882083"/>
              <a:gd name="connsiteY13" fmla="*/ 0 h 75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083" h="7549451">
                <a:moveTo>
                  <a:pt x="2882083" y="1258268"/>
                </a:moveTo>
                <a:lnTo>
                  <a:pt x="2882083" y="6291183"/>
                </a:lnTo>
                <a:cubicBezTo>
                  <a:pt x="2882083" y="6624898"/>
                  <a:pt x="2862762" y="6944941"/>
                  <a:pt x="2828372" y="7180914"/>
                </a:cubicBezTo>
                <a:cubicBezTo>
                  <a:pt x="2793981" y="7416884"/>
                  <a:pt x="2747337" y="7549451"/>
                  <a:pt x="2698701" y="7549451"/>
                </a:cubicBezTo>
                <a:lnTo>
                  <a:pt x="0" y="7549451"/>
                </a:lnTo>
                <a:lnTo>
                  <a:pt x="0" y="7549451"/>
                </a:lnTo>
                <a:lnTo>
                  <a:pt x="0" y="754945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98702" y="0"/>
                </a:lnTo>
                <a:cubicBezTo>
                  <a:pt x="2747338" y="0"/>
                  <a:pt x="2793981" y="132567"/>
                  <a:pt x="2828372" y="368540"/>
                </a:cubicBezTo>
                <a:cubicBezTo>
                  <a:pt x="2862762" y="604512"/>
                  <a:pt x="2882083" y="924556"/>
                  <a:pt x="2882083" y="1258270"/>
                </a:cubicBezTo>
                <a:lnTo>
                  <a:pt x="2882083" y="12582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5932" rIns="155932" bIns="155932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cs-CZ" sz="2000" b="1" dirty="0"/>
              <a:t>Splnění cílů stanovených POH ČR v oblasti nakládání s komunálními odpady – pro pozitivní změny v OH je nezbytný nárůst </a:t>
            </a:r>
            <a:r>
              <a:rPr lang="cs-CZ" sz="2000" b="1" dirty="0" smtClean="0"/>
              <a:t>poplatku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48626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SOUKOPOVÁ, J., HŘEBÍČEK, J., STRUK, M., KALINA, J., PRÁŠEK, J. a VALTA, J. </a:t>
            </a:r>
            <a:r>
              <a:rPr lang="en-GB" b="1" dirty="0" err="1"/>
              <a:t>Metodika</a:t>
            </a:r>
            <a:r>
              <a:rPr lang="en-GB" b="1" dirty="0"/>
              <a:t> </a:t>
            </a:r>
            <a:r>
              <a:rPr lang="en-GB" b="1" dirty="0" err="1"/>
              <a:t>hodnocení</a:t>
            </a:r>
            <a:r>
              <a:rPr lang="en-GB" b="1" dirty="0"/>
              <a:t> </a:t>
            </a:r>
            <a:r>
              <a:rPr lang="en-GB" b="1" dirty="0" err="1"/>
              <a:t>efektivnosti</a:t>
            </a:r>
            <a:r>
              <a:rPr lang="en-GB" b="1" dirty="0"/>
              <a:t> </a:t>
            </a:r>
            <a:r>
              <a:rPr lang="en-GB" b="1" dirty="0" err="1"/>
              <a:t>výdajů</a:t>
            </a:r>
            <a:r>
              <a:rPr lang="en-GB" b="1" dirty="0"/>
              <a:t> </a:t>
            </a:r>
            <a:r>
              <a:rPr lang="en-GB" b="1" dirty="0" err="1"/>
              <a:t>obcí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odpadové</a:t>
            </a:r>
            <a:r>
              <a:rPr lang="en-GB" b="1" dirty="0"/>
              <a:t> </a:t>
            </a:r>
            <a:r>
              <a:rPr lang="en-GB" b="1" dirty="0" err="1"/>
              <a:t>hospodářství</a:t>
            </a:r>
            <a:r>
              <a:rPr lang="en-GB" dirty="0"/>
              <a:t>. 2015. 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en-GB" dirty="0"/>
              <a:t>SOUKOPOVÁ, J., HŘEBÍČEK, J., KALINA, J., FICEK, V., PRÁŠEK, J. a VALTA, J. </a:t>
            </a:r>
            <a:r>
              <a:rPr lang="en-GB" b="1" dirty="0" err="1"/>
              <a:t>Podklad</a:t>
            </a:r>
            <a:r>
              <a:rPr lang="en-GB" b="1" dirty="0"/>
              <a:t> </a:t>
            </a:r>
            <a:r>
              <a:rPr lang="en-GB" b="1" dirty="0" err="1"/>
              <a:t>při</a:t>
            </a:r>
            <a:r>
              <a:rPr lang="en-GB" b="1" dirty="0"/>
              <a:t> </a:t>
            </a:r>
            <a:r>
              <a:rPr lang="en-GB" b="1" dirty="0" err="1"/>
              <a:t>tvorbě</a:t>
            </a:r>
            <a:r>
              <a:rPr lang="en-GB" b="1" dirty="0"/>
              <a:t> </a:t>
            </a:r>
            <a:r>
              <a:rPr lang="en-GB" b="1" dirty="0" err="1"/>
              <a:t>novely</a:t>
            </a:r>
            <a:r>
              <a:rPr lang="en-GB" b="1" dirty="0"/>
              <a:t> </a:t>
            </a:r>
            <a:r>
              <a:rPr lang="en-GB" b="1" dirty="0" err="1"/>
              <a:t>zákona</a:t>
            </a:r>
            <a:r>
              <a:rPr lang="en-GB" b="1" dirty="0"/>
              <a:t> č. 185/2001 Sb., o </a:t>
            </a:r>
            <a:r>
              <a:rPr lang="en-GB" b="1" dirty="0" err="1"/>
              <a:t>odpadech</a:t>
            </a:r>
            <a:r>
              <a:rPr lang="en-GB" b="1" dirty="0"/>
              <a:t> - </a:t>
            </a:r>
            <a:r>
              <a:rPr lang="en-GB" b="1" dirty="0" err="1"/>
              <a:t>Analýza</a:t>
            </a:r>
            <a:r>
              <a:rPr lang="en-GB" b="1" dirty="0"/>
              <a:t> </a:t>
            </a:r>
            <a:r>
              <a:rPr lang="en-GB" b="1" dirty="0" err="1"/>
              <a:t>možnosti</a:t>
            </a:r>
            <a:r>
              <a:rPr lang="en-GB" b="1" dirty="0"/>
              <a:t> </a:t>
            </a:r>
            <a:r>
              <a:rPr lang="en-GB" b="1" dirty="0" err="1"/>
              <a:t>navýšení</a:t>
            </a:r>
            <a:r>
              <a:rPr lang="en-GB" b="1" dirty="0"/>
              <a:t> </a:t>
            </a:r>
            <a:r>
              <a:rPr lang="en-GB" b="1" dirty="0" err="1"/>
              <a:t>skládkovacího</a:t>
            </a:r>
            <a:r>
              <a:rPr lang="en-GB" b="1" dirty="0"/>
              <a:t> </a:t>
            </a:r>
            <a:r>
              <a:rPr lang="en-GB" b="1" dirty="0" err="1"/>
              <a:t>poplatku</a:t>
            </a:r>
            <a:r>
              <a:rPr lang="en-GB" b="1" dirty="0"/>
              <a:t>, </a:t>
            </a:r>
            <a:r>
              <a:rPr lang="en-GB" b="1" dirty="0" err="1"/>
              <a:t>hodnocení</a:t>
            </a:r>
            <a:r>
              <a:rPr lang="en-GB" b="1" dirty="0"/>
              <a:t> </a:t>
            </a:r>
            <a:r>
              <a:rPr lang="en-GB" b="1" dirty="0" err="1"/>
              <a:t>dopadů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výdaje</a:t>
            </a:r>
            <a:r>
              <a:rPr lang="en-GB" b="1" dirty="0"/>
              <a:t> </a:t>
            </a:r>
            <a:r>
              <a:rPr lang="en-GB" b="1" dirty="0" err="1"/>
              <a:t>obcí</a:t>
            </a:r>
            <a:r>
              <a:rPr lang="en-GB" dirty="0"/>
              <a:t>. </a:t>
            </a:r>
            <a:r>
              <a:rPr lang="en-GB" dirty="0" smtClean="0"/>
              <a:t>2014</a:t>
            </a:r>
            <a:r>
              <a:rPr lang="cs-CZ" dirty="0" smtClean="0"/>
              <a:t>, aktualizace pro rok </a:t>
            </a:r>
            <a:r>
              <a:rPr lang="cs-CZ" dirty="0" smtClean="0"/>
              <a:t>2015</a:t>
            </a:r>
            <a:r>
              <a:rPr lang="cs-CZ" smtClean="0"/>
              <a:t>, 2019, 2020</a:t>
            </a:r>
            <a:endParaRPr lang="cs-CZ" dirty="0" smtClean="0"/>
          </a:p>
          <a:p>
            <a:pPr marL="7200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43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492114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/>
              <a:t>cirkularitu</a:t>
            </a:r>
            <a:r>
              <a:rPr lang="cs-CZ" altLang="cs-CZ" dirty="0"/>
              <a:t> (SCI)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čeká obce?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23377"/>
            <a:ext cx="10753200" cy="4276224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Skládkování využitelných a recyklovatelných odpadů </a:t>
            </a:r>
            <a:r>
              <a:rPr lang="cs-CZ" dirty="0" smtClean="0"/>
              <a:t>(Směrnice o skládkování odpadů)</a:t>
            </a:r>
          </a:p>
          <a:p>
            <a:pPr lvl="1"/>
            <a:r>
              <a:rPr lang="cs-CZ" sz="2800" b="1" dirty="0" smtClean="0"/>
              <a:t>2030</a:t>
            </a:r>
          </a:p>
          <a:p>
            <a:pPr lvl="1"/>
            <a:r>
              <a:rPr lang="cs-CZ" sz="2800" dirty="0" smtClean="0"/>
              <a:t>Cíl: nepřijímat na skládky žádný </a:t>
            </a:r>
            <a:r>
              <a:rPr lang="cs-CZ" sz="2800" dirty="0"/>
              <a:t>odpad vhodný k recyklaci nebo jinému využití, zejména komunální </a:t>
            </a:r>
            <a:r>
              <a:rPr lang="cs-CZ" sz="2800" dirty="0" smtClean="0"/>
              <a:t>odpad</a:t>
            </a:r>
          </a:p>
          <a:p>
            <a:pPr lvl="1"/>
            <a:endParaRPr lang="cs-CZ" sz="2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dirty="0">
                <a:solidFill>
                  <a:schemeClr val="accent1"/>
                </a:solidFill>
              </a:rPr>
              <a:t>Skládkování </a:t>
            </a:r>
            <a:r>
              <a:rPr lang="cs-CZ" b="1" dirty="0" smtClean="0">
                <a:solidFill>
                  <a:schemeClr val="accent1"/>
                </a:solidFill>
              </a:rPr>
              <a:t>komunálních </a:t>
            </a:r>
            <a:r>
              <a:rPr lang="cs-CZ" b="1" dirty="0">
                <a:solidFill>
                  <a:schemeClr val="accent1"/>
                </a:solidFill>
              </a:rPr>
              <a:t>odpadů </a:t>
            </a:r>
            <a:endParaRPr lang="cs-CZ" b="1" dirty="0" smtClean="0">
              <a:solidFill>
                <a:schemeClr val="accent1"/>
              </a:solidFill>
            </a:endParaRPr>
          </a:p>
          <a:p>
            <a:pPr lvl="1"/>
            <a:r>
              <a:rPr lang="cs-CZ" sz="2800" b="1" dirty="0"/>
              <a:t>2035</a:t>
            </a:r>
          </a:p>
          <a:p>
            <a:pPr lvl="1"/>
            <a:r>
              <a:rPr lang="cs-CZ" sz="2800" dirty="0"/>
              <a:t>Cíl: </a:t>
            </a:r>
            <a:r>
              <a:rPr lang="cs-CZ" sz="2800" dirty="0" smtClean="0"/>
              <a:t>10% komunálních odpadů nebo                                       méně</a:t>
            </a:r>
            <a:endParaRPr lang="cs-CZ" sz="2800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21" y="3703011"/>
            <a:ext cx="4171979" cy="19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1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492114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/>
              <a:t>cirkularitu</a:t>
            </a:r>
            <a:r>
              <a:rPr lang="cs-CZ" altLang="cs-CZ" dirty="0"/>
              <a:t> (SCI)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čeká obce?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 smtClean="0"/>
              <a:t>NOVÉ CÍLE PRO NAKLÁDÁNÍ S KOMUNÁLNÍMI ODPADY A OBALY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Recyklace komunálních odpadů </a:t>
            </a:r>
            <a:r>
              <a:rPr lang="cs-CZ" dirty="0" smtClean="0"/>
              <a:t>(Směrnice o odpadech)</a:t>
            </a:r>
          </a:p>
          <a:p>
            <a:pPr lvl="1"/>
            <a:r>
              <a:rPr lang="cs-CZ" sz="2800" b="1" dirty="0" smtClean="0"/>
              <a:t>5</a:t>
            </a:r>
            <a:r>
              <a:rPr lang="en-GB" sz="2800" b="1" dirty="0" smtClean="0"/>
              <a:t>5 % v </a:t>
            </a:r>
            <a:r>
              <a:rPr lang="en-GB" sz="2800" b="1" dirty="0" err="1" smtClean="0"/>
              <a:t>roce</a:t>
            </a:r>
            <a:r>
              <a:rPr lang="en-GB" sz="2800" b="1" dirty="0" smtClean="0"/>
              <a:t> 2025</a:t>
            </a:r>
            <a:endParaRPr lang="en-GB" sz="2800" b="1" dirty="0"/>
          </a:p>
          <a:p>
            <a:pPr lvl="1"/>
            <a:r>
              <a:rPr lang="en-GB" sz="2800" b="1" dirty="0"/>
              <a:t>60 % v </a:t>
            </a:r>
            <a:r>
              <a:rPr lang="en-GB" sz="2800" b="1" dirty="0" err="1"/>
              <a:t>roce</a:t>
            </a:r>
            <a:r>
              <a:rPr lang="en-GB" sz="2800" b="1" dirty="0"/>
              <a:t> 2030</a:t>
            </a:r>
          </a:p>
          <a:p>
            <a:pPr lvl="1"/>
            <a:r>
              <a:rPr lang="en-GB" sz="2800" b="1" dirty="0"/>
              <a:t>65 % v </a:t>
            </a:r>
            <a:r>
              <a:rPr lang="en-GB" sz="2800" b="1" dirty="0" err="1"/>
              <a:t>roce</a:t>
            </a:r>
            <a:r>
              <a:rPr lang="en-GB" sz="2800" b="1" dirty="0"/>
              <a:t> 2035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99" y="3958088"/>
            <a:ext cx="4022629" cy="22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4240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Výsledky projektu </a:t>
            </a:r>
            <a:r>
              <a:rPr lang="cs-CZ" sz="3200" b="0" dirty="0" smtClean="0"/>
              <a:t>TB020MZP042 </a:t>
            </a:r>
            <a:r>
              <a:rPr lang="cs-CZ" sz="1800" dirty="0"/>
              <a:t>Hodnocení efektivnosti výdajů obcí i soukromých subjektů do oblasti odpadového hospodářství </a:t>
            </a:r>
            <a:r>
              <a:rPr lang="cs-CZ" sz="1800" dirty="0" smtClean="0"/>
              <a:t>ve </a:t>
            </a:r>
            <a:r>
              <a:rPr lang="cs-CZ" sz="1800" dirty="0"/>
              <a:t>vztahu k výši poplatků a k cenám zařízení </a:t>
            </a:r>
            <a:endParaRPr lang="en-GB" sz="1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879600"/>
            <a:ext cx="10753200" cy="4348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Analýza </a:t>
            </a:r>
            <a:r>
              <a:rPr lang="cs-CZ" dirty="0"/>
              <a:t>možnosti navýšení </a:t>
            </a:r>
            <a:r>
              <a:rPr lang="cs-CZ" dirty="0" err="1"/>
              <a:t>skládkovacího</a:t>
            </a:r>
            <a:r>
              <a:rPr lang="cs-CZ" dirty="0"/>
              <a:t> poplatku – hodnocení dopadů na výdaje </a:t>
            </a:r>
            <a:r>
              <a:rPr lang="cs-CZ" dirty="0" smtClean="0"/>
              <a:t>obcí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 algn="r">
              <a:lnSpc>
                <a:spcPct val="100000"/>
              </a:lnSpc>
              <a:buNone/>
            </a:pPr>
            <a:r>
              <a:rPr lang="cs-CZ" dirty="0" smtClean="0"/>
              <a:t>2014 – 2015     </a:t>
            </a:r>
            <a:endParaRPr lang="cs-CZ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dirty="0" smtClean="0"/>
          </a:p>
          <a:p>
            <a:pPr lvl="1"/>
            <a:endParaRPr lang="en-GB" sz="1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0" y="3115441"/>
            <a:ext cx="6225117" cy="31125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09" y="2524774"/>
            <a:ext cx="5683250" cy="26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8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4240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Metodika analýzy</a:t>
            </a:r>
            <a:endParaRPr lang="en-GB" sz="1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68401"/>
            <a:ext cx="10753200" cy="5059600"/>
          </a:xfrm>
        </p:spPr>
        <p:txBody>
          <a:bodyPr/>
          <a:lstStyle/>
          <a:p>
            <a:pPr marL="586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Sběr dat:</a:t>
            </a:r>
            <a:endParaRPr lang="en-GB" dirty="0"/>
          </a:p>
          <a:p>
            <a:pPr lvl="1"/>
            <a:r>
              <a:rPr lang="cs-CZ" dirty="0"/>
              <a:t>výdajů obcí na nakládání s </a:t>
            </a:r>
            <a:r>
              <a:rPr lang="cs-CZ" dirty="0" smtClean="0"/>
              <a:t>SKO; příjmů </a:t>
            </a:r>
            <a:r>
              <a:rPr lang="cs-CZ" dirty="0"/>
              <a:t>obcí ve vztahu k </a:t>
            </a:r>
            <a:r>
              <a:rPr lang="cs-CZ" dirty="0" smtClean="0"/>
              <a:t>OH; množství </a:t>
            </a:r>
            <a:r>
              <a:rPr lang="cs-CZ" dirty="0"/>
              <a:t>SKO v </a:t>
            </a:r>
            <a:r>
              <a:rPr lang="cs-CZ" dirty="0" smtClean="0"/>
              <a:t>obcích; cen </a:t>
            </a:r>
            <a:r>
              <a:rPr lang="cs-CZ" dirty="0"/>
              <a:t>na skládkách</a:t>
            </a:r>
            <a:endParaRPr lang="en-GB" dirty="0"/>
          </a:p>
          <a:p>
            <a:pPr marL="586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Zpracování analýzy cenových rozpětí na skládkách podle:</a:t>
            </a:r>
            <a:endParaRPr lang="en-GB" dirty="0"/>
          </a:p>
          <a:p>
            <a:pPr lvl="1"/>
            <a:r>
              <a:rPr lang="cs-CZ" dirty="0" smtClean="0"/>
              <a:t>Krajů a okresů</a:t>
            </a:r>
            <a:endParaRPr lang="en-GB" dirty="0"/>
          </a:p>
          <a:p>
            <a:pPr marL="586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Zpracování analýzy výdajů obcí na SKO podle:</a:t>
            </a:r>
            <a:endParaRPr lang="en-GB" dirty="0"/>
          </a:p>
          <a:p>
            <a:pPr lvl="1"/>
            <a:r>
              <a:rPr lang="cs-CZ" dirty="0"/>
              <a:t>počtu </a:t>
            </a:r>
            <a:r>
              <a:rPr lang="cs-CZ" dirty="0" smtClean="0"/>
              <a:t>obyvatel, množství SKO; krajů; okresů</a:t>
            </a:r>
            <a:endParaRPr lang="en-GB" dirty="0"/>
          </a:p>
          <a:p>
            <a:pPr marL="586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Modelování navýšení cen na skládkách ve vztahu k navýšení </a:t>
            </a:r>
            <a:r>
              <a:rPr lang="cs-CZ" dirty="0" err="1"/>
              <a:t>skládkovacího</a:t>
            </a:r>
            <a:r>
              <a:rPr lang="cs-CZ" dirty="0"/>
              <a:t> poplatku a jejich následný dopad na výdaje obcí na nakládání s </a:t>
            </a:r>
            <a:r>
              <a:rPr lang="cs-CZ" dirty="0" smtClean="0"/>
              <a:t>SKO v</a:t>
            </a:r>
            <a:r>
              <a:rPr lang="cs-CZ" dirty="0"/>
              <a:t> rozpětí:</a:t>
            </a:r>
            <a:endParaRPr lang="en-GB" dirty="0"/>
          </a:p>
          <a:p>
            <a:pPr lvl="1"/>
            <a:r>
              <a:rPr lang="cs-CZ" dirty="0"/>
              <a:t>Zvýšení o 250 </a:t>
            </a:r>
            <a:r>
              <a:rPr lang="cs-CZ" dirty="0" smtClean="0"/>
              <a:t>Kč/t; 500 Kč/t; 750 Kč/t; 1000 Kč/t; 1250 Kč/t; 1500 Kč/t; 1750 Kč/t; </a:t>
            </a:r>
            <a:br>
              <a:rPr lang="cs-CZ" dirty="0" smtClean="0"/>
            </a:br>
            <a:r>
              <a:rPr lang="cs-CZ" dirty="0" smtClean="0"/>
              <a:t>2000 Kč/t; 2500 </a:t>
            </a:r>
            <a:r>
              <a:rPr lang="cs-CZ" dirty="0"/>
              <a:t>Kč/t, </a:t>
            </a:r>
            <a:endParaRPr lang="en-GB" dirty="0"/>
          </a:p>
          <a:p>
            <a:pPr marL="586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Vyhodnocení výsledků modelu a tvorba doporučení.</a:t>
            </a:r>
            <a:endParaRPr lang="en-GB" dirty="0"/>
          </a:p>
          <a:p>
            <a:pPr lvl="1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040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56267"/>
            <a:ext cx="10753200" cy="5023733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Obce</a:t>
            </a:r>
          </a:p>
          <a:p>
            <a:pPr marL="324000" lvl="1" indent="0">
              <a:buNone/>
            </a:pPr>
            <a:r>
              <a:rPr lang="cs-CZ" sz="2800" dirty="0" smtClean="0"/>
              <a:t>Pro </a:t>
            </a:r>
            <a:r>
              <a:rPr lang="cs-CZ" sz="2800" dirty="0"/>
              <a:t>analýzu v letech 2010 – 2012 byla získána data 6224 obcí </a:t>
            </a:r>
            <a:r>
              <a:rPr lang="cs-CZ" sz="2800" dirty="0" smtClean="0"/>
              <a:t>ČR. </a:t>
            </a:r>
            <a:r>
              <a:rPr lang="cs-CZ" sz="2800" dirty="0"/>
              <a:t>Pro analýzu v roce 2013 byla získána data od 6229 </a:t>
            </a:r>
            <a:r>
              <a:rPr lang="cs-CZ" sz="2800" dirty="0" smtClean="0"/>
              <a:t>obcí. Pro následnou doplňkovou analýzu v roce 2015 byla získána data 6225 obcí ČR.</a:t>
            </a:r>
          </a:p>
          <a:p>
            <a:pPr marL="7200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Skládky</a:t>
            </a:r>
            <a:endParaRPr lang="en-GB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sz="2800" dirty="0" smtClean="0"/>
              <a:t>Dotazníkové </a:t>
            </a:r>
            <a:r>
              <a:rPr lang="cs-CZ" sz="2800" dirty="0"/>
              <a:t>šetření, které bylo zaměřeno na skládky působící v České republice. Respondenty dotazníkového šetření byly skládky typu S-OO určených pro komunální </a:t>
            </a:r>
            <a:r>
              <a:rPr lang="cs-CZ" sz="2800" dirty="0" smtClean="0"/>
              <a:t>odpad. Celkově </a:t>
            </a:r>
            <a:r>
              <a:rPr lang="cs-CZ" sz="2800" dirty="0"/>
              <a:t>se do dotazníkového šetření zapojilo </a:t>
            </a:r>
            <a:r>
              <a:rPr lang="cs-CZ" sz="2800" b="1" dirty="0"/>
              <a:t>105 respondentů</a:t>
            </a:r>
            <a:r>
              <a:rPr lang="cs-CZ" sz="2800" dirty="0"/>
              <a:t>. Celková míra účasti byla tedy 71,4 %.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36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analýzy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824037"/>
            <a:ext cx="102012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4240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Výsledky analýzy</a:t>
            </a:r>
            <a:endParaRPr lang="en-GB" sz="1800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997810"/>
              </p:ext>
            </p:extLst>
          </p:nvPr>
        </p:nvGraphicFramePr>
        <p:xfrm>
          <a:off x="1168400" y="1405466"/>
          <a:ext cx="9652000" cy="494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28529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1693</TotalTime>
  <Words>839</Words>
  <Application>Microsoft Office PowerPoint</Application>
  <PresentationFormat>Širokoúhlá obrazovka</PresentationFormat>
  <Paragraphs>139</Paragraphs>
  <Slides>21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Wingdings</vt:lpstr>
      <vt:lpstr>Prezentace_MU_CZ</vt:lpstr>
      <vt:lpstr>Ekonomické vlivy zvýšení skládkovacího poplatku</vt:lpstr>
      <vt:lpstr>Odpadové hospodářství současnosti</vt:lpstr>
      <vt:lpstr>Co čeká obce?</vt:lpstr>
      <vt:lpstr>Co čeká obce?</vt:lpstr>
      <vt:lpstr>Výsledky projektu TB020MZP042 Hodnocení efektivnosti výdajů obcí i soukromých subjektů do oblasti odpadového hospodářství ve vztahu k výši poplatků a k cenám zařízení </vt:lpstr>
      <vt:lpstr>Metodika analýzy</vt:lpstr>
      <vt:lpstr>Data</vt:lpstr>
      <vt:lpstr>Výsledky analýzy</vt:lpstr>
      <vt:lpstr>Výsledky analýzy</vt:lpstr>
      <vt:lpstr>Výsledky analýzy</vt:lpstr>
      <vt:lpstr>Výsledky modelování</vt:lpstr>
      <vt:lpstr>Výsledky modelování</vt:lpstr>
      <vt:lpstr>Výsledky modelování</vt:lpstr>
      <vt:lpstr>Výsledky modelování</vt:lpstr>
      <vt:lpstr>Výsledky modelování</vt:lpstr>
      <vt:lpstr>Výsledky modelování</vt:lpstr>
      <vt:lpstr>Výsledky modelování </vt:lpstr>
      <vt:lpstr>Výsledky modelování </vt:lpstr>
      <vt:lpstr>Co čeká obce?</vt:lpstr>
      <vt:lpstr>Změna odpadového hospodářství</vt:lpstr>
      <vt:lpstr>Zdroje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č. TL0100305 “Analýza potenciálu Jihomoravského kraje ve vztahu k oběhovému hospodářství “</dc:title>
  <dc:creator>Jana Soukopová</dc:creator>
  <cp:lastModifiedBy>Jana Soukopová</cp:lastModifiedBy>
  <cp:revision>36</cp:revision>
  <cp:lastPrinted>1601-01-01T00:00:00Z</cp:lastPrinted>
  <dcterms:created xsi:type="dcterms:W3CDTF">2019-09-07T14:19:09Z</dcterms:created>
  <dcterms:modified xsi:type="dcterms:W3CDTF">2020-01-07T06:41:10Z</dcterms:modified>
</cp:coreProperties>
</file>