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8"/>
  </p:notesMasterIdLst>
  <p:handoutMasterIdLst>
    <p:handoutMasterId r:id="rId49"/>
  </p:handoutMasterIdLst>
  <p:sldIdLst>
    <p:sldId id="256" r:id="rId2"/>
    <p:sldId id="258" r:id="rId3"/>
    <p:sldId id="266" r:id="rId4"/>
    <p:sldId id="267" r:id="rId5"/>
    <p:sldId id="288" r:id="rId6"/>
    <p:sldId id="289" r:id="rId7"/>
    <p:sldId id="277" r:id="rId8"/>
    <p:sldId id="278" r:id="rId9"/>
    <p:sldId id="279" r:id="rId10"/>
    <p:sldId id="280" r:id="rId11"/>
    <p:sldId id="260" r:id="rId12"/>
    <p:sldId id="263" r:id="rId13"/>
    <p:sldId id="272" r:id="rId14"/>
    <p:sldId id="261" r:id="rId15"/>
    <p:sldId id="271" r:id="rId16"/>
    <p:sldId id="262" r:id="rId17"/>
    <p:sldId id="290" r:id="rId18"/>
    <p:sldId id="274" r:id="rId19"/>
    <p:sldId id="264" r:id="rId20"/>
    <p:sldId id="265" r:id="rId21"/>
    <p:sldId id="273" r:id="rId22"/>
    <p:sldId id="291" r:id="rId23"/>
    <p:sldId id="275" r:id="rId24"/>
    <p:sldId id="286" r:id="rId25"/>
    <p:sldId id="292" r:id="rId26"/>
    <p:sldId id="293" r:id="rId27"/>
    <p:sldId id="294" r:id="rId28"/>
    <p:sldId id="295" r:id="rId29"/>
    <p:sldId id="296" r:id="rId30"/>
    <p:sldId id="297" r:id="rId31"/>
    <p:sldId id="298" r:id="rId32"/>
    <p:sldId id="300" r:id="rId33"/>
    <p:sldId id="301" r:id="rId34"/>
    <p:sldId id="302" r:id="rId35"/>
    <p:sldId id="303" r:id="rId36"/>
    <p:sldId id="304" r:id="rId37"/>
    <p:sldId id="305" r:id="rId38"/>
    <p:sldId id="306" r:id="rId39"/>
    <p:sldId id="307" r:id="rId40"/>
    <p:sldId id="308" r:id="rId41"/>
    <p:sldId id="309" r:id="rId42"/>
    <p:sldId id="310" r:id="rId43"/>
    <p:sldId id="311" r:id="rId44"/>
    <p:sldId id="312" r:id="rId45"/>
    <p:sldId id="313" r:id="rId46"/>
    <p:sldId id="314" r:id="rId4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>
        <p:scale>
          <a:sx n="66" d="100"/>
          <a:sy n="66" d="100"/>
        </p:scale>
        <p:origin x="48" y="105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6F5F88-706E-481A-B4D8-111EDFF0241E}" type="slidenum">
              <a:rPr lang="cs-CZ" altLang="cs-CZ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476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6233" y="304801"/>
            <a:ext cx="10668000" cy="1216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755651" y="1752600"/>
            <a:ext cx="5232400" cy="4267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1251" y="1752600"/>
            <a:ext cx="5232400" cy="4267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B87D2-9CF8-465B-9C24-CC420D21D1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3726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6233" y="304801"/>
            <a:ext cx="10668000" cy="1216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755651" y="1752600"/>
            <a:ext cx="5232400" cy="4267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1251" y="1752600"/>
            <a:ext cx="5232400" cy="20574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1251" y="3962400"/>
            <a:ext cx="5232400" cy="20574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28909-8AAB-4307-B9A9-95AB33379F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75296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55651" y="1752600"/>
            <a:ext cx="5232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1251" y="1752600"/>
            <a:ext cx="5232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9A382-F8DB-4FFD-A429-0C4E85F2B8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79217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6233" y="304801"/>
            <a:ext cx="10668000" cy="1216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755651" y="1752600"/>
            <a:ext cx="10668000" cy="42672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7D8DAB-6469-4B6A-A10B-0A6B99DEB9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7726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  <p:sldLayoutId id="2147483697" r:id="rId18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0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1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MPV_PVVS Projekty ve veřejné správě 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b="1" dirty="0"/>
              <a:t>Metody ex-ante hodnocení veřejných projektů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sz="2000" i="1" dirty="0"/>
          </a:p>
          <a:p>
            <a:pPr algn="r"/>
            <a:r>
              <a:rPr lang="cs-CZ" sz="2000" dirty="0"/>
              <a:t>Jana Soukopová</a:t>
            </a:r>
          </a:p>
        </p:txBody>
      </p:sp>
    </p:spTree>
    <p:extLst>
      <p:ext uri="{BB962C8B-B14F-4D97-AF65-F5344CB8AC3E}">
        <p14:creationId xmlns:p14="http://schemas.microsoft.com/office/powerpoint/2010/main" val="2889644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Využití doby návratnosti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5370" y="1692002"/>
            <a:ext cx="10587829" cy="4139998"/>
          </a:xfrm>
        </p:spPr>
        <p:txBody>
          <a:bodyPr/>
          <a:lstStyle/>
          <a:p>
            <a:pPr marL="571500" indent="-571500">
              <a:lnSpc>
                <a:spcPct val="100000"/>
              </a:lnSpc>
            </a:pPr>
            <a:r>
              <a:rPr lang="cs-CZ" dirty="0"/>
              <a:t>Prostá DN</a:t>
            </a:r>
          </a:p>
          <a:p>
            <a:pPr marL="471488" lvl="1" indent="0">
              <a:spcBef>
                <a:spcPts val="600"/>
              </a:spcBef>
              <a:buNone/>
            </a:pPr>
            <a:r>
              <a:rPr lang="cs-CZ" dirty="0"/>
              <a:t>	statický ukazatel kalkulovaný z nediskontovaných hotovostních toků,</a:t>
            </a:r>
          </a:p>
          <a:p>
            <a:pPr marL="471488" lvl="1" indent="0">
              <a:buNone/>
            </a:pPr>
            <a:endParaRPr lang="cs-CZ" dirty="0"/>
          </a:p>
          <a:p>
            <a:pPr marL="571500" indent="-571500">
              <a:lnSpc>
                <a:spcPct val="100000"/>
              </a:lnSpc>
            </a:pPr>
            <a:r>
              <a:rPr lang="cs-CZ" dirty="0"/>
              <a:t>Reálná doba návratnosti </a:t>
            </a:r>
          </a:p>
          <a:p>
            <a:pPr marL="471488" lvl="1" indent="0">
              <a:spcBef>
                <a:spcPts val="600"/>
              </a:spcBef>
              <a:buNone/>
            </a:pPr>
            <a:r>
              <a:rPr lang="cs-CZ" dirty="0"/>
              <a:t>	dynamický ukazatel kalkulovaný z diskontovaných hotovostních toků.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Čistá současná hodnota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dirty="0"/>
              <a:t>Net </a:t>
            </a:r>
            <a:r>
              <a:rPr lang="cs-CZ" dirty="0" err="1"/>
              <a:t>Present</a:t>
            </a:r>
            <a:r>
              <a:rPr lang="cs-CZ" dirty="0"/>
              <a:t> </a:t>
            </a:r>
            <a:r>
              <a:rPr lang="cs-CZ" dirty="0" err="1"/>
              <a:t>Vaule</a:t>
            </a:r>
            <a:r>
              <a:rPr lang="cs-CZ" dirty="0"/>
              <a:t> (NPV)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dirty="0"/>
          </a:p>
          <a:p>
            <a:pPr eaLnBrk="1" hangingPunct="1">
              <a:lnSpc>
                <a:spcPct val="100000"/>
              </a:lnSpc>
              <a:buFont typeface="Wingdings" pitchFamily="2" charset="2"/>
              <a:buNone/>
            </a:pPr>
            <a:r>
              <a:rPr lang="cs-CZ" b="1" dirty="0"/>
              <a:t>Definice</a:t>
            </a:r>
            <a:r>
              <a:rPr lang="cs-CZ" dirty="0"/>
              <a:t>:</a:t>
            </a:r>
          </a:p>
          <a:p>
            <a:pPr lvl="1" eaLnBrk="1" hangingPunct="1">
              <a:spcBef>
                <a:spcPts val="1200"/>
              </a:spcBef>
            </a:pPr>
            <a:r>
              <a:rPr lang="cs-CZ" sz="2800" dirty="0"/>
              <a:t>Čistá současná hodnota je  </a:t>
            </a:r>
            <a:r>
              <a:rPr lang="cs-CZ" sz="2800" i="1" dirty="0"/>
              <a:t>„</a:t>
            </a:r>
            <a:r>
              <a:rPr lang="cs-CZ" sz="2800" dirty="0"/>
              <a:t>číselný údaj, nalezený tím způsobem, že se od diskontované hodnoty očekávaných výnosů investice odečte diskontovaná hodnota jejích očekávaných nákladů“</a:t>
            </a:r>
          </a:p>
          <a:p>
            <a:pPr lvl="1" eaLnBrk="1" hangingPunct="1">
              <a:buFont typeface="Wingdings" pitchFamily="2" charset="2"/>
              <a:buNone/>
            </a:pPr>
            <a:endParaRPr lang="cs-CZ" sz="2800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100" dirty="0"/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98942" y="484189"/>
            <a:ext cx="8001000" cy="1216025"/>
          </a:xfrm>
        </p:spPr>
        <p:txBody>
          <a:bodyPr/>
          <a:lstStyle/>
          <a:p>
            <a:pPr eaLnBrk="1" hangingPunct="1"/>
            <a:r>
              <a:rPr lang="cs-CZ" dirty="0"/>
              <a:t>Konstrukce NPV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700214"/>
            <a:ext cx="8001000" cy="4681537"/>
          </a:xfrm>
        </p:spPr>
        <p:txBody>
          <a:bodyPr/>
          <a:lstStyle/>
          <a:p>
            <a:pPr eaLnBrk="1" hangingPunct="1"/>
            <a:r>
              <a:rPr lang="cs-CZ"/>
              <a:t>Současná hodnota </a:t>
            </a:r>
          </a:p>
          <a:p>
            <a:pPr eaLnBrk="1" hangingPunct="1"/>
            <a:endParaRPr lang="cs-CZ"/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Čistá současná hodnota</a:t>
            </a:r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>
            <a:off x="4295775" y="2349500"/>
            <a:ext cx="0" cy="9350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/>
              <a:t>Současná hodnota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 eaLnBrk="1" hangingPunct="1">
              <a:lnSpc>
                <a:spcPct val="100000"/>
              </a:lnSpc>
              <a:spcAft>
                <a:spcPts val="1200"/>
              </a:spcAft>
              <a:buNone/>
            </a:pPr>
            <a:r>
              <a:rPr lang="cs-CZ" sz="2400" b="1" dirty="0"/>
              <a:t>Současná hodnota </a:t>
            </a:r>
            <a:r>
              <a:rPr lang="cs-CZ" sz="2400" dirty="0"/>
              <a:t>(angl. </a:t>
            </a:r>
            <a:r>
              <a:rPr lang="cs-CZ" sz="2400" dirty="0" err="1"/>
              <a:t>Present</a:t>
            </a:r>
            <a:r>
              <a:rPr lang="cs-CZ" sz="2400" dirty="0"/>
              <a:t> </a:t>
            </a:r>
            <a:r>
              <a:rPr lang="cs-CZ" sz="2400" dirty="0" err="1"/>
              <a:t>value</a:t>
            </a:r>
            <a:r>
              <a:rPr lang="cs-CZ" sz="2400" dirty="0"/>
              <a:t> - </a:t>
            </a:r>
            <a:r>
              <a:rPr lang="cs-CZ" sz="2400" i="1" dirty="0"/>
              <a:t>PV</a:t>
            </a:r>
            <a:r>
              <a:rPr lang="cs-CZ" sz="2400" dirty="0"/>
              <a:t>) vzroste v průběhu jednoho roku na </a:t>
            </a:r>
            <a:r>
              <a:rPr lang="cs-CZ" sz="2400" b="1" dirty="0"/>
              <a:t>budoucí hodnotu</a:t>
            </a:r>
            <a:r>
              <a:rPr lang="cs-CZ" sz="2400" dirty="0"/>
              <a:t> (angl. </a:t>
            </a:r>
            <a:r>
              <a:rPr lang="cs-CZ" sz="2400" dirty="0" err="1"/>
              <a:t>Future</a:t>
            </a:r>
            <a:r>
              <a:rPr lang="cs-CZ" sz="2400" dirty="0"/>
              <a:t> </a:t>
            </a:r>
            <a:r>
              <a:rPr lang="cs-CZ" sz="2400" dirty="0" err="1"/>
              <a:t>value</a:t>
            </a:r>
            <a:r>
              <a:rPr lang="cs-CZ" sz="2400" dirty="0"/>
              <a:t> - </a:t>
            </a:r>
            <a:r>
              <a:rPr lang="cs-CZ" sz="2400" i="1" dirty="0"/>
              <a:t>FV</a:t>
            </a:r>
            <a:r>
              <a:rPr lang="cs-CZ" sz="2400" dirty="0"/>
              <a:t>) v závislosti na úrokové míře (pro veřejný sektor diskontní sazbě </a:t>
            </a:r>
            <a:r>
              <a:rPr lang="cs-CZ" sz="2400" i="1" dirty="0"/>
              <a:t>r</a:t>
            </a:r>
            <a:r>
              <a:rPr lang="cs-CZ" sz="2400" dirty="0"/>
              <a:t>), podle vztahu:  </a:t>
            </a:r>
            <a:endParaRPr lang="cs-CZ" sz="2400" i="1" dirty="0"/>
          </a:p>
          <a:p>
            <a:pPr algn="ctr" eaLnBrk="1" hangingPunct="1">
              <a:lnSpc>
                <a:spcPct val="100000"/>
              </a:lnSpc>
              <a:buFont typeface="Wingdings" pitchFamily="2" charset="2"/>
              <a:buNone/>
            </a:pPr>
            <a:r>
              <a:rPr lang="cs-CZ" sz="2600" i="1" dirty="0"/>
              <a:t>	FV = PV </a:t>
            </a:r>
            <a:r>
              <a:rPr lang="cs-CZ" sz="2600" dirty="0"/>
              <a:t>(1</a:t>
            </a:r>
            <a:r>
              <a:rPr lang="cs-CZ" sz="2600" i="1" dirty="0"/>
              <a:t>+r</a:t>
            </a:r>
            <a:r>
              <a:rPr lang="cs-CZ" sz="2600" dirty="0"/>
              <a:t>).</a:t>
            </a:r>
          </a:p>
          <a:p>
            <a:pPr eaLnBrk="1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cs-CZ" sz="2600" dirty="0"/>
              <a:t>	V n-</a:t>
            </a:r>
            <a:r>
              <a:rPr lang="cs-CZ" sz="2600" dirty="0" err="1"/>
              <a:t>tém</a:t>
            </a:r>
            <a:r>
              <a:rPr lang="cs-CZ" sz="2600" dirty="0"/>
              <a:t> roce je pak budoucí hodnota </a:t>
            </a:r>
            <a:r>
              <a:rPr lang="cs-CZ" sz="2600" i="1" dirty="0"/>
              <a:t>FV</a:t>
            </a:r>
            <a:r>
              <a:rPr lang="cs-CZ" sz="2600" dirty="0"/>
              <a:t> dána vztahem </a:t>
            </a:r>
            <a:endParaRPr lang="cs-CZ" sz="2600" i="1" dirty="0"/>
          </a:p>
          <a:p>
            <a:pPr algn="ctr" eaLnBrk="1" hangingPunct="1">
              <a:lnSpc>
                <a:spcPct val="100000"/>
              </a:lnSpc>
              <a:buFont typeface="Wingdings" pitchFamily="2" charset="2"/>
              <a:buNone/>
            </a:pPr>
            <a:r>
              <a:rPr lang="cs-CZ" sz="2600" i="1" dirty="0"/>
              <a:t>	 FV = PV </a:t>
            </a:r>
            <a:r>
              <a:rPr lang="cs-CZ" sz="2600" dirty="0"/>
              <a:t>(1</a:t>
            </a:r>
            <a:r>
              <a:rPr lang="cs-CZ" sz="2600" i="1" dirty="0"/>
              <a:t>+r</a:t>
            </a:r>
            <a:r>
              <a:rPr lang="cs-CZ" sz="2600" dirty="0"/>
              <a:t>)</a:t>
            </a:r>
            <a:r>
              <a:rPr lang="cs-CZ" sz="2600" i="1" baseline="30000" dirty="0"/>
              <a:t>n</a:t>
            </a:r>
            <a:r>
              <a:rPr lang="cs-CZ" sz="2600" dirty="0"/>
              <a:t>,</a:t>
            </a:r>
          </a:p>
          <a:p>
            <a:pPr eaLnBrk="1" hangingPunct="1">
              <a:lnSpc>
                <a:spcPct val="100000"/>
              </a:lnSpc>
              <a:spcBef>
                <a:spcPts val="1200"/>
              </a:spcBef>
              <a:buFont typeface="Wingdings" pitchFamily="2" charset="2"/>
              <a:buNone/>
            </a:pPr>
            <a:r>
              <a:rPr lang="cs-CZ" sz="2600" dirty="0"/>
              <a:t>	kde n </a:t>
            </a:r>
            <a:r>
              <a:rPr lang="cs-CZ" sz="2000" dirty="0"/>
              <a:t>je počet let , po jejichž dobu plyne užitek z projektu</a:t>
            </a:r>
            <a:endParaRPr lang="cs-CZ" sz="2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76275" y="598226"/>
            <a:ext cx="8001000" cy="1179513"/>
          </a:xfrm>
        </p:spPr>
        <p:txBody>
          <a:bodyPr/>
          <a:lstStyle/>
          <a:p>
            <a:pPr eaLnBrk="1" hangingPunct="1"/>
            <a:r>
              <a:rPr lang="cs-CZ" sz="3600" dirty="0"/>
              <a:t>Konstrukce současné hodnoty</a:t>
            </a:r>
          </a:p>
        </p:txBody>
      </p:sp>
      <p:sp>
        <p:nvSpPr>
          <p:cNvPr id="1536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86971" y="1844675"/>
            <a:ext cx="10145486" cy="4281488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sz="2600" dirty="0"/>
              <a:t>Současná hodnota </a:t>
            </a:r>
            <a:r>
              <a:rPr lang="cs-CZ" sz="2600" i="1" dirty="0" err="1"/>
              <a:t>PV</a:t>
            </a:r>
            <a:r>
              <a:rPr lang="cs-CZ" sz="2600" i="1" baseline="-25000" dirty="0" err="1"/>
              <a:t>t</a:t>
            </a:r>
            <a:r>
              <a:rPr lang="cs-CZ" sz="2600" dirty="0"/>
              <a:t> všech hotovostních toků vyplývajících z projektu po dobu životnosti veřejného projektu je pak dána vztahem:</a:t>
            </a:r>
            <a:endParaRPr lang="cs-CZ" sz="2600" b="1" dirty="0"/>
          </a:p>
          <a:p>
            <a:pPr eaLnBrk="1" hangingPunct="1">
              <a:lnSpc>
                <a:spcPct val="100000"/>
              </a:lnSpc>
              <a:buFont typeface="Wingdings" pitchFamily="2" charset="2"/>
              <a:buNone/>
            </a:pPr>
            <a:r>
              <a:rPr lang="cs-CZ" sz="2700" b="1" dirty="0"/>
              <a:t>				</a:t>
            </a:r>
          </a:p>
          <a:p>
            <a:pPr eaLnBrk="1" hangingPunct="1">
              <a:lnSpc>
                <a:spcPct val="100000"/>
              </a:lnSpc>
              <a:buFont typeface="Wingdings" pitchFamily="2" charset="2"/>
              <a:buNone/>
            </a:pPr>
            <a:endParaRPr lang="cs-CZ" sz="2700" b="1" dirty="0"/>
          </a:p>
          <a:p>
            <a:pPr eaLnBrk="1" hangingPunct="1">
              <a:lnSpc>
                <a:spcPct val="100000"/>
              </a:lnSpc>
              <a:buFont typeface="Wingdings" pitchFamily="2" charset="2"/>
              <a:buNone/>
            </a:pPr>
            <a:r>
              <a:rPr lang="cs-CZ" sz="2700" b="1" dirty="0"/>
              <a:t>	</a:t>
            </a:r>
          </a:p>
          <a:p>
            <a:pPr eaLnBrk="1" hangingPunct="1">
              <a:lnSpc>
                <a:spcPct val="100000"/>
              </a:lnSpc>
              <a:buFont typeface="Wingdings" pitchFamily="2" charset="2"/>
              <a:buNone/>
            </a:pPr>
            <a:r>
              <a:rPr lang="cs-CZ" sz="2400" dirty="0"/>
              <a:t>	</a:t>
            </a:r>
            <a:r>
              <a:rPr lang="cs-CZ" sz="2200" dirty="0"/>
              <a:t>kde</a:t>
            </a:r>
            <a:r>
              <a:rPr lang="cs-CZ" sz="2200" i="1" dirty="0"/>
              <a:t> 	</a:t>
            </a:r>
            <a:r>
              <a:rPr lang="cs-CZ" sz="2200" i="1" dirty="0" err="1"/>
              <a:t>CF</a:t>
            </a:r>
            <a:r>
              <a:rPr lang="cs-CZ" sz="2200" i="1" baseline="-25000" dirty="0" err="1"/>
              <a:t>t</a:t>
            </a:r>
            <a:r>
              <a:rPr lang="cs-CZ" sz="2200" dirty="0"/>
              <a:t>	je hotovostní tok v roce </a:t>
            </a:r>
            <a:r>
              <a:rPr lang="cs-CZ" sz="2200" i="1" dirty="0"/>
              <a:t>t</a:t>
            </a:r>
            <a:r>
              <a:rPr lang="cs-CZ" sz="2200" dirty="0"/>
              <a:t>, </a:t>
            </a:r>
            <a:endParaRPr lang="cs-CZ" sz="2200" i="1" dirty="0"/>
          </a:p>
          <a:p>
            <a:pPr eaLnBrk="1" hangingPunct="1">
              <a:lnSpc>
                <a:spcPct val="100000"/>
              </a:lnSpc>
              <a:buFont typeface="Wingdings" pitchFamily="2" charset="2"/>
              <a:buNone/>
            </a:pPr>
            <a:r>
              <a:rPr lang="cs-CZ" sz="2200" i="1" dirty="0"/>
              <a:t>			r	</a:t>
            </a:r>
            <a:r>
              <a:rPr lang="cs-CZ" sz="2200" dirty="0"/>
              <a:t>je diskontní sazba,</a:t>
            </a:r>
            <a:endParaRPr lang="cs-CZ" sz="2200" i="1" dirty="0"/>
          </a:p>
          <a:p>
            <a:pPr eaLnBrk="1" hangingPunct="1">
              <a:lnSpc>
                <a:spcPct val="100000"/>
              </a:lnSpc>
              <a:buFont typeface="Wingdings" pitchFamily="2" charset="2"/>
              <a:buNone/>
            </a:pPr>
            <a:r>
              <a:rPr lang="cs-CZ" sz="2200" i="1" dirty="0"/>
              <a:t>			t	</a:t>
            </a:r>
            <a:r>
              <a:rPr lang="cs-CZ" sz="2200" dirty="0"/>
              <a:t>je časové období od 1 do </a:t>
            </a:r>
            <a:r>
              <a:rPr lang="cs-CZ" sz="2200" i="1" dirty="0"/>
              <a:t>n</a:t>
            </a:r>
            <a:r>
              <a:rPr lang="cs-CZ" sz="2200" dirty="0"/>
              <a:t>,</a:t>
            </a:r>
          </a:p>
          <a:p>
            <a:pPr eaLnBrk="1" hangingPunct="1">
              <a:lnSpc>
                <a:spcPct val="100000"/>
              </a:lnSpc>
              <a:buFont typeface="Wingdings" pitchFamily="2" charset="2"/>
              <a:buNone/>
            </a:pPr>
            <a:r>
              <a:rPr lang="cs-CZ" sz="2200" i="1" dirty="0"/>
              <a:t>			n	</a:t>
            </a:r>
            <a:r>
              <a:rPr lang="cs-CZ" sz="2200" dirty="0"/>
              <a:t>je životnost projektu.</a:t>
            </a:r>
          </a:p>
        </p:txBody>
      </p:sp>
      <p:sp>
        <p:nvSpPr>
          <p:cNvPr id="15364" name="Rectangle 11"/>
          <p:cNvSpPr>
            <a:spLocks noChangeArrowheads="1"/>
          </p:cNvSpPr>
          <p:nvPr/>
        </p:nvSpPr>
        <p:spPr bwMode="auto">
          <a:xfrm>
            <a:off x="1524001" y="-2308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5365" name="Rectangle 13"/>
          <p:cNvSpPr>
            <a:spLocks noChangeArrowheads="1"/>
          </p:cNvSpPr>
          <p:nvPr/>
        </p:nvSpPr>
        <p:spPr bwMode="auto">
          <a:xfrm>
            <a:off x="1524001" y="-2308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5366" name="Object 12"/>
          <p:cNvGraphicFramePr>
            <a:graphicFrameLocks noChangeAspect="1"/>
          </p:cNvGraphicFramePr>
          <p:nvPr/>
        </p:nvGraphicFramePr>
        <p:xfrm>
          <a:off x="4440239" y="2951163"/>
          <a:ext cx="2808287" cy="114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Rovnice" r:id="rId3" imgW="1091726" imgH="444307" progId="Equation.3">
                  <p:embed/>
                </p:oleObj>
              </mc:Choice>
              <mc:Fallback>
                <p:oleObj name="Rovnice" r:id="rId3" imgW="1091726" imgH="444307" progId="Equation.3">
                  <p:embed/>
                  <p:pic>
                    <p:nvPicPr>
                      <p:cNvPr id="1536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0239" y="2951163"/>
                        <a:ext cx="2808287" cy="1147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15"/>
          <p:cNvSpPr>
            <a:spLocks noChangeArrowheads="1"/>
          </p:cNvSpPr>
          <p:nvPr/>
        </p:nvSpPr>
        <p:spPr bwMode="auto">
          <a:xfrm>
            <a:off x="1524001" y="-2308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Čistá současná hodnota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i="1" dirty="0"/>
              <a:t>NPV </a:t>
            </a:r>
            <a:r>
              <a:rPr lang="cs-CZ" dirty="0"/>
              <a:t>je pak součet současné hodnoty budoucích hotovostních toků plynoucích z projektu a hotovostního toku v nultém roce:</a:t>
            </a:r>
          </a:p>
          <a:p>
            <a:pPr eaLnBrk="1" hangingPunct="1">
              <a:lnSpc>
                <a:spcPct val="100000"/>
              </a:lnSpc>
            </a:pPr>
            <a:endParaRPr lang="cs-CZ" dirty="0"/>
          </a:p>
          <a:p>
            <a:pPr eaLnBrk="1" hangingPunct="1">
              <a:lnSpc>
                <a:spcPct val="100000"/>
              </a:lnSpc>
            </a:pPr>
            <a:endParaRPr lang="cs-CZ" sz="2100" dirty="0"/>
          </a:p>
          <a:p>
            <a:pPr eaLnBrk="1" hangingPunct="1">
              <a:lnSpc>
                <a:spcPct val="100000"/>
              </a:lnSpc>
            </a:pPr>
            <a:endParaRPr lang="cs-CZ" sz="2100" dirty="0"/>
          </a:p>
          <a:p>
            <a:pPr eaLnBrk="1" hangingPunct="1">
              <a:lnSpc>
                <a:spcPct val="100000"/>
              </a:lnSpc>
              <a:buFont typeface="Wingdings" pitchFamily="2" charset="2"/>
              <a:buNone/>
            </a:pPr>
            <a:endParaRPr lang="cs-CZ" sz="2100" dirty="0"/>
          </a:p>
          <a:p>
            <a:pPr eaLnBrk="1" hangingPunct="1">
              <a:lnSpc>
                <a:spcPct val="100000"/>
              </a:lnSpc>
              <a:buFont typeface="Wingdings" pitchFamily="2" charset="2"/>
              <a:buNone/>
            </a:pPr>
            <a:r>
              <a:rPr lang="cs-CZ" sz="2400" dirty="0"/>
              <a:t>kde  	</a:t>
            </a:r>
          </a:p>
          <a:p>
            <a:pPr eaLnBrk="1" hangingPunct="1">
              <a:lnSpc>
                <a:spcPct val="100000"/>
              </a:lnSpc>
              <a:buFont typeface="Wingdings" pitchFamily="2" charset="2"/>
              <a:buNone/>
            </a:pPr>
            <a:r>
              <a:rPr lang="cs-CZ" sz="2400" i="1" dirty="0"/>
              <a:t>	I</a:t>
            </a:r>
            <a:r>
              <a:rPr lang="cs-CZ" sz="2400" dirty="0"/>
              <a:t> 	je velikost investičních výdajů v nultém 	období,</a:t>
            </a:r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1524001" y="-2308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638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1512545"/>
              </p:ext>
            </p:extLst>
          </p:nvPr>
        </p:nvGraphicFramePr>
        <p:xfrm>
          <a:off x="2667908" y="2853531"/>
          <a:ext cx="7091363" cy="1150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Rovnice" r:id="rId3" imgW="2946400" imgH="444500" progId="Equation.3">
                  <p:embed/>
                </p:oleObj>
              </mc:Choice>
              <mc:Fallback>
                <p:oleObj name="Rovnice" r:id="rId3" imgW="2946400" imgH="444500" progId="Equation.3">
                  <p:embed/>
                  <p:pic>
                    <p:nvPicPr>
                      <p:cNvPr id="1638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908" y="2853531"/>
                        <a:ext cx="7091363" cy="1150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Kritérium hodnocení - PV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cs-CZ" sz="2400" b="1" dirty="0"/>
              <a:t>Kritérium			Interpretace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i="1" dirty="0"/>
              <a:t>  			PV</a:t>
            </a:r>
            <a:r>
              <a:rPr lang="cs-CZ" sz="2400" dirty="0"/>
              <a:t> ≥ (</a:t>
            </a:r>
            <a:r>
              <a:rPr lang="cs-CZ" sz="2400" i="1" dirty="0"/>
              <a:t>-CF</a:t>
            </a:r>
            <a:r>
              <a:rPr lang="cs-CZ" sz="2400" baseline="-25000" dirty="0"/>
              <a:t>0</a:t>
            </a:r>
            <a:r>
              <a:rPr lang="cs-CZ" sz="2400" dirty="0"/>
              <a:t>) nebo </a:t>
            </a:r>
            <a:r>
              <a:rPr lang="cs-CZ" sz="2400" i="1" dirty="0"/>
              <a:t>PV</a:t>
            </a:r>
            <a:r>
              <a:rPr lang="cs-CZ" sz="2400" dirty="0"/>
              <a:t> ≥ </a:t>
            </a:r>
            <a:r>
              <a:rPr lang="cs-CZ" sz="2400" i="1" dirty="0"/>
              <a:t>I    		</a:t>
            </a:r>
            <a:r>
              <a:rPr lang="cs-CZ" sz="2400" dirty="0"/>
              <a:t>projekt je přijatelný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i="1" dirty="0"/>
              <a:t>  			PV</a:t>
            </a:r>
            <a:r>
              <a:rPr lang="cs-CZ" sz="2400" dirty="0"/>
              <a:t> &lt; (-</a:t>
            </a:r>
            <a:r>
              <a:rPr lang="cs-CZ" sz="2400" i="1" dirty="0"/>
              <a:t>CF</a:t>
            </a:r>
            <a:r>
              <a:rPr lang="cs-CZ" sz="2400" baseline="-25000" dirty="0"/>
              <a:t>0</a:t>
            </a:r>
            <a:r>
              <a:rPr lang="cs-CZ" sz="2400" dirty="0"/>
              <a:t>) nebo </a:t>
            </a:r>
            <a:r>
              <a:rPr lang="cs-CZ" sz="2400" i="1" dirty="0"/>
              <a:t>PV</a:t>
            </a:r>
            <a:r>
              <a:rPr lang="cs-CZ" sz="2400" dirty="0"/>
              <a:t> &lt; </a:t>
            </a:r>
            <a:r>
              <a:rPr lang="cs-CZ" sz="2400" i="1" dirty="0"/>
              <a:t>I    		</a:t>
            </a:r>
            <a:r>
              <a:rPr lang="cs-CZ" sz="2400" dirty="0"/>
              <a:t>projekt není přijatelný</a:t>
            </a:r>
          </a:p>
          <a:p>
            <a:pPr eaLnBrk="1" hangingPunct="1">
              <a:buFont typeface="Wingdings" pitchFamily="2" charset="2"/>
              <a:buNone/>
            </a:pPr>
            <a:endParaRPr lang="cs-CZ" sz="2200" dirty="0"/>
          </a:p>
          <a:p>
            <a:pPr eaLnBrk="1" hangingPunct="1">
              <a:buFont typeface="Wingdings" pitchFamily="2" charset="2"/>
              <a:buNone/>
            </a:pPr>
            <a:r>
              <a:rPr lang="cs-CZ" sz="2000" dirty="0"/>
              <a:t>kde	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000" i="1" dirty="0"/>
              <a:t>	CF</a:t>
            </a:r>
            <a:r>
              <a:rPr lang="cs-CZ" sz="2000" i="1" baseline="-25000" dirty="0"/>
              <a:t>0</a:t>
            </a:r>
            <a:r>
              <a:rPr lang="cs-CZ" sz="2000" i="1" dirty="0"/>
              <a:t>  </a:t>
            </a:r>
            <a:r>
              <a:rPr lang="cs-CZ" sz="2000" dirty="0"/>
              <a:t>je hodnota cash </a:t>
            </a:r>
            <a:r>
              <a:rPr lang="cs-CZ" sz="2000" dirty="0" err="1"/>
              <a:t>flow</a:t>
            </a:r>
            <a:r>
              <a:rPr lang="cs-CZ" sz="2000" dirty="0"/>
              <a:t> plynoucího z I v nul. období,</a:t>
            </a:r>
            <a:endParaRPr lang="cs-CZ" sz="2000" i="1" dirty="0"/>
          </a:p>
          <a:p>
            <a:pPr eaLnBrk="1" hangingPunct="1">
              <a:buFont typeface="Wingdings" pitchFamily="2" charset="2"/>
              <a:buNone/>
            </a:pPr>
            <a:r>
              <a:rPr lang="cs-CZ" sz="2000" i="1" dirty="0"/>
              <a:t>	I	  </a:t>
            </a:r>
            <a:r>
              <a:rPr lang="cs-CZ" sz="2000" dirty="0"/>
              <a:t>je hodnota investice provedené v nultém období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900" b="1" dirty="0"/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cs-CZ" sz="2000" b="1" dirty="0"/>
              <a:t>  		</a:t>
            </a:r>
            <a:r>
              <a:rPr lang="cs-CZ" b="1" dirty="0"/>
              <a:t>Kritérium            Interpretace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cs-CZ" i="1" dirty="0"/>
              <a:t>   	  NPV</a:t>
            </a:r>
            <a:r>
              <a:rPr lang="cs-CZ" dirty="0"/>
              <a:t> ≥0		projekt je přijatelný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cs-CZ" i="1" dirty="0"/>
              <a:t>		  NPV</a:t>
            </a:r>
            <a:r>
              <a:rPr lang="cs-CZ" dirty="0"/>
              <a:t> &lt; 0		projekt není přijatelný</a:t>
            </a:r>
          </a:p>
        </p:txBody>
      </p:sp>
      <p:sp>
        <p:nvSpPr>
          <p:cNvPr id="18435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/>
              <a:t>Kritérium hodnocení – NPV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Využití NPV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600" dirty="0"/>
              <a:t>NPV = jedno z finančních kritérií při analýze nákladů a přínosů, kde se používá ve dvou formách: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cs-CZ" sz="2400" dirty="0"/>
              <a:t>s označením NPV při finanční analýze v rámci CBA, kde jako vstupy používá účetní hodnoty,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cs-CZ" sz="2400" dirty="0"/>
              <a:t>s označením ENPV při ekonomické analýze, kde jako vstupy používá ekonomické hodnoty.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Vnitřní výnosové procento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cs-CZ" dirty="0"/>
              <a:t>angl. </a:t>
            </a:r>
            <a:r>
              <a:rPr lang="cs-CZ" dirty="0" err="1"/>
              <a:t>Internal</a:t>
            </a:r>
            <a:r>
              <a:rPr lang="cs-CZ" dirty="0"/>
              <a:t> </a:t>
            </a:r>
            <a:r>
              <a:rPr lang="cs-CZ" dirty="0" err="1"/>
              <a:t>Rate</a:t>
            </a:r>
            <a:r>
              <a:rPr lang="cs-CZ" dirty="0"/>
              <a:t> of Return - IRR</a:t>
            </a:r>
            <a:r>
              <a:rPr lang="cs-CZ" sz="2500" dirty="0"/>
              <a:t> 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endParaRPr lang="cs-CZ" sz="2100" dirty="0"/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cs-CZ" b="1" dirty="0"/>
              <a:t>Definice: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cs-CZ" sz="2400" dirty="0"/>
              <a:t>taková výše diskontní sazby, při niž se současná hodnota příjmů z uvažované alternativy rovná současné hodnotě nákladů na uvažovanou alternativu veřejného projektu nebo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cs-CZ" sz="2400" dirty="0"/>
              <a:t>taková výše diskontní sazby, při níž bude NPV toků plynoucích z veřejného projektu rovna nule</a:t>
            </a:r>
            <a:r>
              <a:rPr lang="cs-CZ" dirty="0"/>
              <a:t>	 </a:t>
            </a:r>
            <a:endParaRPr lang="cs-CZ" sz="1900" dirty="0"/>
          </a:p>
          <a:p>
            <a:pPr lvl="1" eaLnBrk="1" hangingPunct="1">
              <a:lnSpc>
                <a:spcPct val="90000"/>
              </a:lnSpc>
            </a:pPr>
            <a:endParaRPr lang="cs-CZ" dirty="0"/>
          </a:p>
        </p:txBody>
      </p:sp>
      <p:sp>
        <p:nvSpPr>
          <p:cNvPr id="20484" name="Rectangle 5"/>
          <p:cNvSpPr>
            <a:spLocks noChangeArrowheads="1"/>
          </p:cNvSpPr>
          <p:nvPr/>
        </p:nvSpPr>
        <p:spPr bwMode="auto">
          <a:xfrm>
            <a:off x="1524001" y="-2308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16"/>
          <p:cNvSpPr>
            <a:spLocks noGrp="1" noChangeArrowheads="1"/>
          </p:cNvSpPr>
          <p:nvPr>
            <p:ph type="title"/>
          </p:nvPr>
        </p:nvSpPr>
        <p:spPr>
          <a:xfrm>
            <a:off x="476537" y="467647"/>
            <a:ext cx="10699463" cy="647700"/>
          </a:xfrm>
        </p:spPr>
        <p:txBody>
          <a:bodyPr/>
          <a:lstStyle/>
          <a:p>
            <a:pPr eaLnBrk="1" hangingPunct="1"/>
            <a:r>
              <a:rPr lang="cs-CZ" altLang="cs-CZ" dirty="0"/>
              <a:t>Metody ex-ante hodnocení projektů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784029" y="1568852"/>
            <a:ext cx="10084478" cy="4357687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dirty="0"/>
              <a:t>Jednokriteriální metody</a:t>
            </a:r>
          </a:p>
          <a:p>
            <a:pPr eaLnBrk="1" hangingPunct="1">
              <a:defRPr/>
            </a:pPr>
            <a:r>
              <a:rPr lang="cs-CZ" sz="3200" dirty="0"/>
              <a:t>statické metody finanční analýzy </a:t>
            </a:r>
          </a:p>
          <a:p>
            <a:pPr eaLnBrk="1" hangingPunct="1">
              <a:defRPr/>
            </a:pPr>
            <a:r>
              <a:rPr lang="cs-CZ" sz="3200" dirty="0"/>
              <a:t>diskontování a dynamické obecné finanční metody hodnocení investic (NPV, IRR, </a:t>
            </a:r>
            <a:r>
              <a:rPr lang="cs-CZ" sz="3200" dirty="0" err="1"/>
              <a:t>Ri</a:t>
            </a:r>
            <a:r>
              <a:rPr lang="cs-CZ" sz="3200" dirty="0"/>
              <a:t>, PB) </a:t>
            </a: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30517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Odvození IRR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7029" y="1700213"/>
            <a:ext cx="9527721" cy="42672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100" dirty="0"/>
              <a:t>	</a:t>
            </a:r>
          </a:p>
          <a:p>
            <a:pPr algn="just" eaLnBrk="1" hangingPunct="1">
              <a:lnSpc>
                <a:spcPct val="100000"/>
              </a:lnSpc>
              <a:buFont typeface="Wingdings" pitchFamily="2" charset="2"/>
              <a:buNone/>
            </a:pPr>
            <a:r>
              <a:rPr lang="cs-CZ" sz="2700" dirty="0"/>
              <a:t>Odvození IRR s využitím lineární interpolace:</a:t>
            </a:r>
          </a:p>
          <a:p>
            <a:pPr algn="just" eaLnBrk="1" hangingPunct="1">
              <a:lnSpc>
                <a:spcPct val="100000"/>
              </a:lnSpc>
            </a:pPr>
            <a:endParaRPr lang="cs-CZ" sz="2700" dirty="0"/>
          </a:p>
          <a:p>
            <a:pPr algn="just" eaLnBrk="1" hangingPunct="1">
              <a:lnSpc>
                <a:spcPct val="100000"/>
              </a:lnSpc>
            </a:pPr>
            <a:endParaRPr lang="cs-CZ" sz="2500" dirty="0"/>
          </a:p>
          <a:p>
            <a:pPr algn="just" eaLnBrk="1" hangingPunct="1">
              <a:lnSpc>
                <a:spcPct val="100000"/>
              </a:lnSpc>
            </a:pPr>
            <a:endParaRPr lang="cs-CZ" sz="2500" dirty="0"/>
          </a:p>
          <a:p>
            <a:pPr algn="just" eaLnBrk="1" hangingPunct="1">
              <a:lnSpc>
                <a:spcPct val="100000"/>
              </a:lnSpc>
            </a:pPr>
            <a:endParaRPr lang="cs-CZ" sz="2500" dirty="0"/>
          </a:p>
          <a:p>
            <a:pPr algn="just" eaLnBrk="1" hangingPunct="1">
              <a:lnSpc>
                <a:spcPct val="100000"/>
              </a:lnSpc>
              <a:buFont typeface="Wingdings" pitchFamily="2" charset="2"/>
              <a:buNone/>
            </a:pPr>
            <a:r>
              <a:rPr lang="cs-CZ" sz="2500" dirty="0"/>
              <a:t>Kde</a:t>
            </a:r>
          </a:p>
          <a:p>
            <a:pPr eaLnBrk="1" hangingPunct="1">
              <a:lnSpc>
                <a:spcPct val="100000"/>
              </a:lnSpc>
              <a:buFont typeface="Wingdings" pitchFamily="2" charset="2"/>
              <a:buNone/>
            </a:pPr>
            <a:r>
              <a:rPr lang="cs-CZ" sz="2100" i="1" dirty="0" err="1"/>
              <a:t>NPV</a:t>
            </a:r>
            <a:r>
              <a:rPr lang="cs-CZ" sz="2100" i="1" baseline="-25000" dirty="0" err="1"/>
              <a:t>n</a:t>
            </a:r>
            <a:r>
              <a:rPr lang="cs-CZ" sz="2100" dirty="0"/>
              <a:t>	je čistá současná hodnota při nižší diskontní sazbě</a:t>
            </a:r>
          </a:p>
          <a:p>
            <a:pPr eaLnBrk="1" hangingPunct="1">
              <a:lnSpc>
                <a:spcPct val="100000"/>
              </a:lnSpc>
              <a:buFont typeface="Wingdings" pitchFamily="2" charset="2"/>
              <a:buNone/>
            </a:pPr>
            <a:r>
              <a:rPr lang="cs-CZ" sz="2100" i="1" dirty="0" err="1"/>
              <a:t>NPV</a:t>
            </a:r>
            <a:r>
              <a:rPr lang="cs-CZ" sz="2100" i="1" baseline="-25000" dirty="0" err="1"/>
              <a:t>v</a:t>
            </a:r>
            <a:r>
              <a:rPr lang="cs-CZ" sz="2100" i="1" dirty="0"/>
              <a:t>	</a:t>
            </a:r>
            <a:r>
              <a:rPr lang="cs-CZ" sz="2100" dirty="0"/>
              <a:t>je čistá současná hodnota při vyšší diskontní sazbě</a:t>
            </a:r>
            <a:endParaRPr lang="cs-CZ" sz="2100" i="1" dirty="0"/>
          </a:p>
          <a:p>
            <a:pPr eaLnBrk="1" hangingPunct="1">
              <a:lnSpc>
                <a:spcPct val="100000"/>
              </a:lnSpc>
              <a:buFont typeface="Wingdings" pitchFamily="2" charset="2"/>
              <a:buNone/>
            </a:pPr>
            <a:r>
              <a:rPr lang="cs-CZ" sz="2100" i="1" dirty="0" err="1"/>
              <a:t>r</a:t>
            </a:r>
            <a:r>
              <a:rPr lang="cs-CZ" sz="2100" i="1" baseline="-25000" dirty="0" err="1"/>
              <a:t>n</a:t>
            </a:r>
            <a:r>
              <a:rPr lang="cs-CZ" sz="2100" dirty="0"/>
              <a:t>	je nižší diskontní sazba (v %)	</a:t>
            </a:r>
            <a:endParaRPr lang="cs-CZ" sz="2100" i="1" dirty="0"/>
          </a:p>
          <a:p>
            <a:pPr eaLnBrk="1" hangingPunct="1">
              <a:lnSpc>
                <a:spcPct val="100000"/>
              </a:lnSpc>
              <a:buFont typeface="Wingdings" pitchFamily="2" charset="2"/>
              <a:buNone/>
            </a:pPr>
            <a:r>
              <a:rPr lang="cs-CZ" sz="2100" i="1" dirty="0" err="1"/>
              <a:t>r</a:t>
            </a:r>
            <a:r>
              <a:rPr lang="cs-CZ" sz="2100" i="1" baseline="-25000" dirty="0" err="1"/>
              <a:t>v</a:t>
            </a:r>
            <a:r>
              <a:rPr lang="cs-CZ" sz="2100" dirty="0"/>
              <a:t>		je vyšší diskontní sazba (v %)</a:t>
            </a:r>
          </a:p>
        </p:txBody>
      </p:sp>
      <p:sp>
        <p:nvSpPr>
          <p:cNvPr id="21508" name="Rectangle 5"/>
          <p:cNvSpPr>
            <a:spLocks noChangeArrowheads="1"/>
          </p:cNvSpPr>
          <p:nvPr/>
        </p:nvSpPr>
        <p:spPr bwMode="auto">
          <a:xfrm>
            <a:off x="1524001" y="-2308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21509" name="Object 4"/>
          <p:cNvGraphicFramePr>
            <a:graphicFrameLocks noChangeAspect="1"/>
          </p:cNvGraphicFramePr>
          <p:nvPr/>
        </p:nvGraphicFramePr>
        <p:xfrm>
          <a:off x="3432176" y="2781300"/>
          <a:ext cx="4608513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Rovnice" r:id="rId3" imgW="2108200" imgH="444500" progId="Equation.3">
                  <p:embed/>
                </p:oleObj>
              </mc:Choice>
              <mc:Fallback>
                <p:oleObj name="Rovnice" r:id="rId3" imgW="2108200" imgH="444500" progId="Equation.3">
                  <p:embed/>
                  <p:pic>
                    <p:nvPicPr>
                      <p:cNvPr id="2150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2176" y="2781300"/>
                        <a:ext cx="4608513" cy="1042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Konstrukce IRR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53143" y="1752600"/>
            <a:ext cx="9475107" cy="4267200"/>
          </a:xfrm>
        </p:spPr>
        <p:txBody>
          <a:bodyPr/>
          <a:lstStyle/>
          <a:p>
            <a:pPr eaLnBrk="1" hangingPunct="1"/>
            <a:r>
              <a:rPr lang="cs-CZ" dirty="0"/>
              <a:t>IRR (hledaná diskontní sazba) splňuje následující rovnici:</a:t>
            </a:r>
          </a:p>
          <a:p>
            <a:pPr eaLnBrk="1" hangingPunct="1"/>
            <a:endParaRPr lang="cs-CZ" dirty="0"/>
          </a:p>
          <a:p>
            <a:pPr eaLnBrk="1" hangingPunct="1"/>
            <a:endParaRPr lang="cs-CZ" dirty="0"/>
          </a:p>
          <a:p>
            <a:pPr eaLnBrk="1" hangingPunct="1"/>
            <a:endParaRPr lang="cs-CZ" sz="2600" dirty="0"/>
          </a:p>
          <a:p>
            <a:pPr eaLnBrk="1" hangingPunct="1"/>
            <a:endParaRPr lang="cs-CZ" sz="2600" dirty="0"/>
          </a:p>
          <a:p>
            <a:pPr eaLnBrk="1" hangingPunct="1"/>
            <a:endParaRPr lang="cs-CZ" sz="2600" dirty="0"/>
          </a:p>
          <a:p>
            <a:pPr eaLnBrk="1" hangingPunct="1"/>
            <a:r>
              <a:rPr lang="cs-CZ" sz="2600" dirty="0"/>
              <a:t>Zatímco u </a:t>
            </a:r>
            <a:r>
              <a:rPr lang="cs-CZ" sz="2600" i="1" dirty="0"/>
              <a:t>NPV</a:t>
            </a:r>
            <a:r>
              <a:rPr lang="cs-CZ" sz="2600" dirty="0"/>
              <a:t> se vychází z dané diskontní sazby, v případě </a:t>
            </a:r>
            <a:r>
              <a:rPr lang="cs-CZ" sz="2600" i="1" dirty="0"/>
              <a:t>IRR</a:t>
            </a:r>
            <a:r>
              <a:rPr lang="cs-CZ" sz="2600" dirty="0"/>
              <a:t> hledáme diskontní sazbu, která vyhovuje výše uvedené rovnici</a:t>
            </a:r>
            <a:endParaRPr lang="cs-CZ" dirty="0"/>
          </a:p>
          <a:p>
            <a:pPr eaLnBrk="1" hangingPunct="1"/>
            <a:endParaRPr lang="cs-CZ" dirty="0"/>
          </a:p>
        </p:txBody>
      </p:sp>
      <p:graphicFrame>
        <p:nvGraphicFramePr>
          <p:cNvPr id="22532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3792538" y="2708276"/>
          <a:ext cx="3816350" cy="122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Rovnice" r:id="rId3" imgW="1485255" imgH="444307" progId="Equation.3">
                  <p:embed/>
                </p:oleObj>
              </mc:Choice>
              <mc:Fallback>
                <p:oleObj name="Rovnice" r:id="rId3" imgW="1485255" imgH="444307" progId="Equation.3">
                  <p:embed/>
                  <p:pic>
                    <p:nvPicPr>
                      <p:cNvPr id="2253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2538" y="2708276"/>
                        <a:ext cx="3816350" cy="1223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/>
              <a:t>Kritérium hodnocení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endParaRPr lang="cs-CZ" sz="2000" b="1"/>
          </a:p>
          <a:p>
            <a:pPr algn="just" eaLnBrk="1" hangingPunct="1">
              <a:buFont typeface="Wingdings" pitchFamily="2" charset="2"/>
              <a:buNone/>
            </a:pPr>
            <a:r>
              <a:rPr lang="cs-CZ" sz="2000" b="1"/>
              <a:t>		</a:t>
            </a:r>
            <a:r>
              <a:rPr lang="cs-CZ" b="1"/>
              <a:t>Kritérium	    Interpretace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cs-CZ" i="1"/>
              <a:t>		   IRR</a:t>
            </a:r>
            <a:r>
              <a:rPr lang="cs-CZ"/>
              <a:t> ≥ </a:t>
            </a:r>
            <a:r>
              <a:rPr lang="cs-CZ" i="1"/>
              <a:t>r		</a:t>
            </a:r>
            <a:r>
              <a:rPr lang="cs-CZ"/>
              <a:t>projekt je přijatelný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cs-CZ" i="1"/>
              <a:t>		   IRR </a:t>
            </a:r>
            <a:r>
              <a:rPr lang="cs-CZ"/>
              <a:t>&lt; </a:t>
            </a:r>
            <a:r>
              <a:rPr lang="cs-CZ" i="1"/>
              <a:t>r		</a:t>
            </a:r>
            <a:r>
              <a:rPr lang="cs-CZ"/>
              <a:t>projekt není přijatelný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cs-CZ" sz="2500"/>
              <a:t>	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cs-CZ" sz="2500" i="1"/>
              <a:t>	r </a:t>
            </a:r>
            <a:r>
              <a:rPr lang="cs-CZ" sz="2500"/>
              <a:t>obtížné určit, tedy varianta, která má nejvyšší míru </a:t>
            </a:r>
            <a:r>
              <a:rPr lang="cs-CZ" sz="2500" i="1"/>
              <a:t>IRR</a:t>
            </a:r>
            <a:r>
              <a:rPr lang="cs-CZ" sz="2500"/>
              <a:t>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Využití IRR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IRR se ve veřejném sektoru používá především jako finanční kritérium v rámci CBA a to ve dvou formách: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cs-CZ" sz="2400" dirty="0"/>
              <a:t>s označením </a:t>
            </a:r>
            <a:r>
              <a:rPr lang="cs-CZ" sz="2400" i="1" dirty="0"/>
              <a:t>IRR</a:t>
            </a:r>
            <a:r>
              <a:rPr lang="cs-CZ" sz="2400" dirty="0"/>
              <a:t>, kdy jako vstupy používá účetní hodnoty a je výstupem finanční analýzy,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cs-CZ" sz="2400" dirty="0"/>
              <a:t>s označením </a:t>
            </a:r>
            <a:r>
              <a:rPr lang="cs-CZ" sz="2400" i="1" dirty="0"/>
              <a:t>EIRR</a:t>
            </a:r>
            <a:r>
              <a:rPr lang="cs-CZ" sz="2400" dirty="0"/>
              <a:t>, kdy jako vstupy používá ekonomické hodnoty a je výstupem ekonomické analýzy.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Lineární interpolace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16276" y="5084764"/>
            <a:ext cx="7127875" cy="10810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700" i="1"/>
              <a:t>NPV</a:t>
            </a:r>
            <a:r>
              <a:rPr lang="cs-CZ" sz="1700" i="1" baseline="-25000"/>
              <a:t>n</a:t>
            </a:r>
            <a:r>
              <a:rPr lang="cs-CZ" sz="1700" i="1"/>
              <a:t> </a:t>
            </a:r>
            <a:r>
              <a:rPr lang="cs-CZ" sz="1700"/>
              <a:t>je čistá současná hodnota při nižší diskontní sazbě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700" i="1"/>
              <a:t>NPV</a:t>
            </a:r>
            <a:r>
              <a:rPr lang="cs-CZ" sz="1700" i="1" baseline="-25000"/>
              <a:t>v</a:t>
            </a:r>
            <a:r>
              <a:rPr lang="cs-CZ" sz="1700" i="1"/>
              <a:t> </a:t>
            </a:r>
            <a:r>
              <a:rPr lang="cs-CZ" sz="1700"/>
              <a:t>je čistá současná hodnota při vyšší diskontní sazbě</a:t>
            </a:r>
            <a:endParaRPr lang="cs-CZ" sz="1700" i="1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700" i="1"/>
              <a:t>r</a:t>
            </a:r>
            <a:r>
              <a:rPr lang="cs-CZ" sz="1700" i="1" baseline="-25000"/>
              <a:t>n</a:t>
            </a:r>
            <a:r>
              <a:rPr lang="cs-CZ" sz="1700"/>
              <a:t>	   je nižší diskontní sazba (v %)	</a:t>
            </a:r>
            <a:endParaRPr lang="cs-CZ" sz="1700" i="1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700" i="1"/>
              <a:t>r</a:t>
            </a:r>
            <a:r>
              <a:rPr lang="cs-CZ" sz="1700" i="1" baseline="-25000"/>
              <a:t>v</a:t>
            </a:r>
            <a:r>
              <a:rPr lang="cs-CZ" sz="1700"/>
              <a:t>	   je vyšší diskontní sazba (v %)</a:t>
            </a:r>
          </a:p>
        </p:txBody>
      </p:sp>
      <p:grpSp>
        <p:nvGrpSpPr>
          <p:cNvPr id="29700" name="Group 22"/>
          <p:cNvGrpSpPr>
            <a:grpSpLocks/>
          </p:cNvGrpSpPr>
          <p:nvPr/>
        </p:nvGrpSpPr>
        <p:grpSpPr bwMode="auto">
          <a:xfrm>
            <a:off x="1919288" y="836614"/>
            <a:ext cx="6635750" cy="4941887"/>
            <a:chOff x="1063" y="554"/>
            <a:chExt cx="4180" cy="3113"/>
          </a:xfrm>
        </p:grpSpPr>
        <p:sp>
          <p:nvSpPr>
            <p:cNvPr id="29701" name="Line 23"/>
            <p:cNvSpPr>
              <a:spLocks noChangeShapeType="1"/>
            </p:cNvSpPr>
            <p:nvPr/>
          </p:nvSpPr>
          <p:spPr bwMode="auto">
            <a:xfrm>
              <a:off x="2001" y="1747"/>
              <a:ext cx="968" cy="96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02" name="Line 24"/>
            <p:cNvSpPr>
              <a:spLocks noChangeShapeType="1"/>
            </p:cNvSpPr>
            <p:nvPr/>
          </p:nvSpPr>
          <p:spPr bwMode="auto">
            <a:xfrm>
              <a:off x="2962" y="2360"/>
              <a:ext cx="0" cy="3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03" name="Text Box 25"/>
            <p:cNvSpPr txBox="1">
              <a:spLocks noChangeArrowheads="1"/>
            </p:cNvSpPr>
            <p:nvPr/>
          </p:nvSpPr>
          <p:spPr bwMode="auto">
            <a:xfrm>
              <a:off x="1898" y="2412"/>
              <a:ext cx="27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>
                  <a:latin typeface="Arial" charset="0"/>
                </a:rPr>
                <a:t>i</a:t>
              </a:r>
              <a:r>
                <a:rPr lang="cs-CZ" baseline="-25000">
                  <a:latin typeface="Arial" charset="0"/>
                </a:rPr>
                <a:t>n</a:t>
              </a:r>
            </a:p>
          </p:txBody>
        </p:sp>
        <p:sp>
          <p:nvSpPr>
            <p:cNvPr id="29704" name="Line 26"/>
            <p:cNvSpPr>
              <a:spLocks noChangeShapeType="1"/>
            </p:cNvSpPr>
            <p:nvPr/>
          </p:nvSpPr>
          <p:spPr bwMode="auto">
            <a:xfrm>
              <a:off x="1610" y="1134"/>
              <a:ext cx="0" cy="253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05" name="Line 27"/>
            <p:cNvSpPr>
              <a:spLocks noChangeShapeType="1"/>
            </p:cNvSpPr>
            <p:nvPr/>
          </p:nvSpPr>
          <p:spPr bwMode="auto">
            <a:xfrm>
              <a:off x="1547" y="2360"/>
              <a:ext cx="366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06" name="Text Box 28"/>
            <p:cNvSpPr txBox="1">
              <a:spLocks noChangeArrowheads="1"/>
            </p:cNvSpPr>
            <p:nvPr/>
          </p:nvSpPr>
          <p:spPr bwMode="auto">
            <a:xfrm>
              <a:off x="1447" y="2342"/>
              <a:ext cx="19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>
                  <a:latin typeface="Arial" charset="0"/>
                </a:rPr>
                <a:t>0</a:t>
              </a:r>
            </a:p>
          </p:txBody>
        </p:sp>
        <p:sp>
          <p:nvSpPr>
            <p:cNvPr id="29707" name="Text Box 29"/>
            <p:cNvSpPr txBox="1">
              <a:spLocks noChangeArrowheads="1"/>
            </p:cNvSpPr>
            <p:nvPr/>
          </p:nvSpPr>
          <p:spPr bwMode="auto">
            <a:xfrm>
              <a:off x="1226" y="1087"/>
              <a:ext cx="413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>
                  <a:latin typeface="Arial" charset="0"/>
                </a:rPr>
                <a:t>NPV</a:t>
              </a:r>
            </a:p>
          </p:txBody>
        </p:sp>
        <p:sp>
          <p:nvSpPr>
            <p:cNvPr id="29708" name="Text Box 30"/>
            <p:cNvSpPr txBox="1">
              <a:spLocks noChangeArrowheads="1"/>
            </p:cNvSpPr>
            <p:nvPr/>
          </p:nvSpPr>
          <p:spPr bwMode="auto">
            <a:xfrm>
              <a:off x="5051" y="2342"/>
              <a:ext cx="19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>
                  <a:latin typeface="Arial" charset="0"/>
                </a:rPr>
                <a:t>i</a:t>
              </a:r>
            </a:p>
          </p:txBody>
        </p:sp>
        <p:sp>
          <p:nvSpPr>
            <p:cNvPr id="29709" name="Arc 31"/>
            <p:cNvSpPr>
              <a:spLocks/>
            </p:cNvSpPr>
            <p:nvPr/>
          </p:nvSpPr>
          <p:spPr bwMode="auto">
            <a:xfrm rot="10800000">
              <a:off x="1812" y="554"/>
              <a:ext cx="2175" cy="2422"/>
            </a:xfrm>
            <a:custGeom>
              <a:avLst/>
              <a:gdLst>
                <a:gd name="T0" fmla="*/ 0 w 20520"/>
                <a:gd name="T1" fmla="*/ 0 h 21600"/>
                <a:gd name="T2" fmla="*/ 0 w 20520"/>
                <a:gd name="T3" fmla="*/ 0 h 21600"/>
                <a:gd name="T4" fmla="*/ 0 w 2052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520" h="21600" fill="none" extrusionOk="0">
                  <a:moveTo>
                    <a:pt x="-1" y="0"/>
                  </a:moveTo>
                  <a:cubicBezTo>
                    <a:pt x="9331" y="0"/>
                    <a:pt x="17607" y="5992"/>
                    <a:pt x="20520" y="14856"/>
                  </a:cubicBezTo>
                </a:path>
                <a:path w="20520" h="21600" stroke="0" extrusionOk="0">
                  <a:moveTo>
                    <a:pt x="-1" y="0"/>
                  </a:moveTo>
                  <a:cubicBezTo>
                    <a:pt x="9331" y="0"/>
                    <a:pt x="17607" y="5992"/>
                    <a:pt x="20520" y="14856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rgbClr val="00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710" name="Line 32"/>
            <p:cNvSpPr>
              <a:spLocks noChangeShapeType="1"/>
            </p:cNvSpPr>
            <p:nvPr/>
          </p:nvSpPr>
          <p:spPr bwMode="auto">
            <a:xfrm flipH="1">
              <a:off x="1610" y="1754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11" name="Line 33"/>
            <p:cNvSpPr>
              <a:spLocks noChangeShapeType="1"/>
            </p:cNvSpPr>
            <p:nvPr/>
          </p:nvSpPr>
          <p:spPr bwMode="auto">
            <a:xfrm flipH="1">
              <a:off x="1610" y="2721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12" name="Line 34"/>
            <p:cNvSpPr>
              <a:spLocks noChangeShapeType="1"/>
            </p:cNvSpPr>
            <p:nvPr/>
          </p:nvSpPr>
          <p:spPr bwMode="auto">
            <a:xfrm>
              <a:off x="1994" y="1747"/>
              <a:ext cx="0" cy="6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13" name="Text Box 35"/>
            <p:cNvSpPr txBox="1">
              <a:spLocks noChangeArrowheads="1"/>
            </p:cNvSpPr>
            <p:nvPr/>
          </p:nvSpPr>
          <p:spPr bwMode="auto">
            <a:xfrm>
              <a:off x="2946" y="2342"/>
              <a:ext cx="25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>
                  <a:latin typeface="Arial" charset="0"/>
                </a:rPr>
                <a:t>i</a:t>
              </a:r>
              <a:r>
                <a:rPr lang="cs-CZ" baseline="-25000">
                  <a:latin typeface="Arial" charset="0"/>
                </a:rPr>
                <a:t>v</a:t>
              </a:r>
            </a:p>
          </p:txBody>
        </p:sp>
        <p:sp>
          <p:nvSpPr>
            <p:cNvPr id="29714" name="Text Box 36"/>
            <p:cNvSpPr txBox="1">
              <a:spLocks noChangeArrowheads="1"/>
            </p:cNvSpPr>
            <p:nvPr/>
          </p:nvSpPr>
          <p:spPr bwMode="auto">
            <a:xfrm>
              <a:off x="1123" y="1611"/>
              <a:ext cx="516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cs-CZ">
                  <a:latin typeface="Arial" charset="0"/>
                </a:rPr>
                <a:t>NPV</a:t>
              </a:r>
              <a:r>
                <a:rPr lang="cs-CZ" baseline="-25000">
                  <a:latin typeface="Arial" charset="0"/>
                </a:rPr>
                <a:t>n</a:t>
              </a:r>
            </a:p>
          </p:txBody>
        </p:sp>
        <p:sp>
          <p:nvSpPr>
            <p:cNvPr id="29715" name="Text Box 37"/>
            <p:cNvSpPr txBox="1">
              <a:spLocks noChangeArrowheads="1"/>
            </p:cNvSpPr>
            <p:nvPr/>
          </p:nvSpPr>
          <p:spPr bwMode="auto">
            <a:xfrm>
              <a:off x="1063" y="2608"/>
              <a:ext cx="57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cs-CZ">
                  <a:latin typeface="Arial" charset="0"/>
                </a:rPr>
                <a:t>NPV</a:t>
              </a:r>
              <a:r>
                <a:rPr lang="cs-CZ" baseline="-25000">
                  <a:latin typeface="Arial" charset="0"/>
                </a:rPr>
                <a:t>v</a:t>
              </a:r>
            </a:p>
          </p:txBody>
        </p:sp>
        <p:sp>
          <p:nvSpPr>
            <p:cNvPr id="29716" name="Line 38"/>
            <p:cNvSpPr>
              <a:spLocks noChangeShapeType="1"/>
            </p:cNvSpPr>
            <p:nvPr/>
          </p:nvSpPr>
          <p:spPr bwMode="auto">
            <a:xfrm flipH="1">
              <a:off x="2622" y="2134"/>
              <a:ext cx="199" cy="22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17" name="Text Box 39"/>
            <p:cNvSpPr txBox="1">
              <a:spLocks noChangeArrowheads="1"/>
            </p:cNvSpPr>
            <p:nvPr/>
          </p:nvSpPr>
          <p:spPr bwMode="auto">
            <a:xfrm>
              <a:off x="2796" y="1986"/>
              <a:ext cx="57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i="1">
                  <a:latin typeface="Arial" charset="0"/>
                </a:rPr>
                <a:t>IRR</a:t>
              </a:r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Pasti IRR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Past č. 1 – zápůjčka nebo výpůjčka, </a:t>
            </a:r>
          </a:p>
          <a:p>
            <a:pPr lvl="1" eaLnBrk="1" hangingPunct="1"/>
            <a:r>
              <a:rPr lang="cs-CZ"/>
              <a:t>shodné IRR u obou projektů, ale NPV je u jednoho projektu kladné a u druhého záporné</a:t>
            </a:r>
          </a:p>
          <a:p>
            <a:pPr eaLnBrk="1" hangingPunct="1"/>
            <a:r>
              <a:rPr lang="cs-CZ"/>
              <a:t>Past č. 2 – více IRR</a:t>
            </a:r>
          </a:p>
          <a:p>
            <a:pPr eaLnBrk="1" hangingPunct="1"/>
            <a:r>
              <a:rPr lang="cs-CZ"/>
              <a:t>Past č. 3 – žádné IRR</a:t>
            </a:r>
          </a:p>
          <a:p>
            <a:pPr eaLnBrk="1" hangingPunct="1"/>
            <a:endParaRPr 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/>
              <a:t>Past č. 1 - Zápůjčka nebo výpůjčka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6233" y="1600201"/>
            <a:ext cx="9576330" cy="47021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200" dirty="0"/>
          </a:p>
          <a:p>
            <a:pPr eaLnBrk="1" hangingPunct="1">
              <a:lnSpc>
                <a:spcPct val="90000"/>
              </a:lnSpc>
            </a:pPr>
            <a:endParaRPr lang="cs-CZ" sz="2200" dirty="0"/>
          </a:p>
          <a:p>
            <a:pPr eaLnBrk="1" hangingPunct="1">
              <a:lnSpc>
                <a:spcPct val="90000"/>
              </a:lnSpc>
            </a:pPr>
            <a:endParaRPr lang="cs-CZ" sz="2000" dirty="0"/>
          </a:p>
          <a:p>
            <a:pPr eaLnBrk="1" hangingPunct="1">
              <a:lnSpc>
                <a:spcPct val="90000"/>
              </a:lnSpc>
            </a:pPr>
            <a:endParaRPr lang="cs-CZ" sz="2000" dirty="0"/>
          </a:p>
          <a:p>
            <a:pPr eaLnBrk="1" hangingPunct="1">
              <a:lnSpc>
                <a:spcPct val="90000"/>
              </a:lnSpc>
            </a:pPr>
            <a:endParaRPr lang="cs-CZ" sz="2000" dirty="0"/>
          </a:p>
          <a:p>
            <a:pPr eaLnBrk="1" hangingPunct="1">
              <a:lnSpc>
                <a:spcPct val="90000"/>
              </a:lnSpc>
            </a:pPr>
            <a:endParaRPr lang="cs-CZ" sz="2000" dirty="0"/>
          </a:p>
          <a:p>
            <a:pPr eaLnBrk="1" hangingPunct="1">
              <a:lnSpc>
                <a:spcPct val="90000"/>
              </a:lnSpc>
            </a:pPr>
            <a:endParaRPr lang="cs-CZ" sz="2000" dirty="0"/>
          </a:p>
          <a:p>
            <a:pPr eaLnBrk="1" hangingPunct="1">
              <a:spcBef>
                <a:spcPts val="600"/>
              </a:spcBef>
            </a:pPr>
            <a:r>
              <a:rPr lang="cs-CZ" sz="2000" dirty="0"/>
              <a:t>IRR = 50% </a:t>
            </a:r>
            <a:r>
              <a:rPr lang="en-US" sz="2000" dirty="0"/>
              <a:t>&gt;</a:t>
            </a:r>
            <a:r>
              <a:rPr lang="cs-CZ" sz="2000" dirty="0"/>
              <a:t> r=10% </a:t>
            </a:r>
            <a:r>
              <a:rPr lang="cs-CZ" sz="2200" dirty="0">
                <a:latin typeface="Symbol" pitchFamily="18" charset="2"/>
              </a:rPr>
              <a:t>Þ  </a:t>
            </a:r>
            <a:r>
              <a:rPr lang="cs-CZ" sz="2000" dirty="0"/>
              <a:t>oba přijatelné</a:t>
            </a:r>
          </a:p>
          <a:p>
            <a:pPr eaLnBrk="1" hangingPunct="1">
              <a:spcBef>
                <a:spcPts val="600"/>
              </a:spcBef>
            </a:pPr>
            <a:r>
              <a:rPr lang="cs-CZ" sz="2000" dirty="0"/>
              <a:t>IRR (X) = IRR (Y) </a:t>
            </a:r>
            <a:r>
              <a:rPr lang="cs-CZ" sz="2200" dirty="0">
                <a:latin typeface="Symbol" pitchFamily="18" charset="2"/>
              </a:rPr>
              <a:t>Þ</a:t>
            </a:r>
            <a:r>
              <a:rPr lang="cs-CZ" sz="2000" dirty="0"/>
              <a:t>  oba stejně investičně přitažlivé</a:t>
            </a:r>
          </a:p>
          <a:p>
            <a:pPr eaLnBrk="1" hangingPunct="1">
              <a:spcBef>
                <a:spcPts val="600"/>
              </a:spcBef>
            </a:pPr>
            <a:r>
              <a:rPr lang="cs-CZ" sz="2000" dirty="0"/>
              <a:t>ALE projekt Y je významně horší, než-</a:t>
            </a:r>
            <a:r>
              <a:rPr lang="cs-CZ" sz="2000" dirty="0" err="1"/>
              <a:t>li</a:t>
            </a:r>
            <a:r>
              <a:rPr lang="cs-CZ" sz="2000" dirty="0"/>
              <a:t> projekt X: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</a:pPr>
            <a:r>
              <a:rPr lang="cs-CZ" sz="1800" dirty="0"/>
              <a:t>NPV(X) &gt; NPV(Y)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</a:pPr>
            <a:r>
              <a:rPr lang="cs-CZ" sz="1800" dirty="0"/>
              <a:t>a zároveň je zcela nepřijatelný: NPV (Y) &lt; 0.</a:t>
            </a:r>
          </a:p>
        </p:txBody>
      </p:sp>
      <p:graphicFrame>
        <p:nvGraphicFramePr>
          <p:cNvPr id="119839" name="Group 3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3796663"/>
              </p:ext>
            </p:extLst>
          </p:nvPr>
        </p:nvGraphicFramePr>
        <p:xfrm>
          <a:off x="766233" y="1814286"/>
          <a:ext cx="7820025" cy="1387476"/>
        </p:xfrm>
        <a:graphic>
          <a:graphicData uri="http://schemas.openxmlformats.org/drawingml/2006/table">
            <a:tbl>
              <a:tblPr/>
              <a:tblGrid>
                <a:gridCol w="1182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47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70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6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94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4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Projekt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CF0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CF1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IRR (v 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NPV při r=10%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-"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+1 500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+364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6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+1 000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-1 500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-364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2798" name="Text Box 30"/>
          <p:cNvSpPr txBox="1">
            <a:spLocks noChangeArrowheads="1"/>
          </p:cNvSpPr>
          <p:nvPr/>
        </p:nvSpPr>
        <p:spPr bwMode="auto">
          <a:xfrm>
            <a:off x="7878764" y="6492875"/>
            <a:ext cx="27892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sz="1400" i="1">
                <a:latin typeface="Arial" charset="0"/>
              </a:rPr>
              <a:t>Zdroj: www.businessinfo.cz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Past č. 2 - více IRR)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90738" y="1752600"/>
            <a:ext cx="8001000" cy="819150"/>
          </a:xfrm>
        </p:spPr>
        <p:txBody>
          <a:bodyPr/>
          <a:lstStyle/>
          <a:p>
            <a:pPr eaLnBrk="1" hangingPunct="1"/>
            <a:r>
              <a:rPr lang="cs-CZ" sz="2100"/>
              <a:t>peněžní toky nejsou kontinuálně kladné po celou dobu předpokládaných výnosů investic</a:t>
            </a:r>
          </a:p>
          <a:p>
            <a:pPr eaLnBrk="1" hangingPunct="1">
              <a:buFont typeface="Wingdings" pitchFamily="2" charset="2"/>
              <a:buNone/>
            </a:pPr>
            <a:endParaRPr lang="cs-CZ"/>
          </a:p>
        </p:txBody>
      </p:sp>
      <p:grpSp>
        <p:nvGrpSpPr>
          <p:cNvPr id="33796" name="Group 4"/>
          <p:cNvGrpSpPr>
            <a:grpSpLocks/>
          </p:cNvGrpSpPr>
          <p:nvPr/>
        </p:nvGrpSpPr>
        <p:grpSpPr bwMode="auto">
          <a:xfrm>
            <a:off x="2711450" y="2565401"/>
            <a:ext cx="6376988" cy="3533775"/>
            <a:chOff x="1352" y="1640"/>
            <a:chExt cx="4017" cy="2226"/>
          </a:xfrm>
        </p:grpSpPr>
        <p:sp>
          <p:nvSpPr>
            <p:cNvPr id="33800" name="Line 5"/>
            <p:cNvSpPr>
              <a:spLocks noChangeShapeType="1"/>
            </p:cNvSpPr>
            <p:nvPr/>
          </p:nvSpPr>
          <p:spPr bwMode="auto">
            <a:xfrm>
              <a:off x="1736" y="1687"/>
              <a:ext cx="0" cy="217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801" name="Line 6"/>
            <p:cNvSpPr>
              <a:spLocks noChangeShapeType="1"/>
            </p:cNvSpPr>
            <p:nvPr/>
          </p:nvSpPr>
          <p:spPr bwMode="auto">
            <a:xfrm>
              <a:off x="1673" y="2913"/>
              <a:ext cx="366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802" name="Text Box 7"/>
            <p:cNvSpPr txBox="1">
              <a:spLocks noChangeArrowheads="1"/>
            </p:cNvSpPr>
            <p:nvPr/>
          </p:nvSpPr>
          <p:spPr bwMode="auto">
            <a:xfrm>
              <a:off x="1573" y="2895"/>
              <a:ext cx="19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>
                  <a:latin typeface="Arial" charset="0"/>
                </a:rPr>
                <a:t>0</a:t>
              </a:r>
            </a:p>
          </p:txBody>
        </p:sp>
        <p:sp>
          <p:nvSpPr>
            <p:cNvPr id="33803" name="Text Box 8"/>
            <p:cNvSpPr txBox="1">
              <a:spLocks noChangeArrowheads="1"/>
            </p:cNvSpPr>
            <p:nvPr/>
          </p:nvSpPr>
          <p:spPr bwMode="auto">
            <a:xfrm>
              <a:off x="1352" y="1640"/>
              <a:ext cx="413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>
                  <a:latin typeface="Arial" charset="0"/>
                </a:rPr>
                <a:t>NPV</a:t>
              </a:r>
            </a:p>
          </p:txBody>
        </p:sp>
        <p:sp>
          <p:nvSpPr>
            <p:cNvPr id="33804" name="Text Box 9"/>
            <p:cNvSpPr txBox="1">
              <a:spLocks noChangeArrowheads="1"/>
            </p:cNvSpPr>
            <p:nvPr/>
          </p:nvSpPr>
          <p:spPr bwMode="auto">
            <a:xfrm>
              <a:off x="5177" y="2895"/>
              <a:ext cx="19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>
                  <a:latin typeface="Arial" charset="0"/>
                </a:rPr>
                <a:t>i</a:t>
              </a:r>
            </a:p>
          </p:txBody>
        </p:sp>
      </p:grpSp>
      <p:sp>
        <p:nvSpPr>
          <p:cNvPr id="33797" name="Freeform 10"/>
          <p:cNvSpPr>
            <a:spLocks/>
          </p:cNvSpPr>
          <p:nvPr/>
        </p:nvSpPr>
        <p:spPr bwMode="auto">
          <a:xfrm>
            <a:off x="4291014" y="3092450"/>
            <a:ext cx="4994275" cy="2768600"/>
          </a:xfrm>
          <a:custGeom>
            <a:avLst/>
            <a:gdLst>
              <a:gd name="T0" fmla="*/ 0 w 3146"/>
              <a:gd name="T1" fmla="*/ 2147483647 h 1744"/>
              <a:gd name="T2" fmla="*/ 2147483647 w 3146"/>
              <a:gd name="T3" fmla="*/ 2147483647 h 1744"/>
              <a:gd name="T4" fmla="*/ 2147483647 w 3146"/>
              <a:gd name="T5" fmla="*/ 2147483647 h 174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146" h="1744">
                <a:moveTo>
                  <a:pt x="0" y="1375"/>
                </a:moveTo>
                <a:cubicBezTo>
                  <a:pt x="247" y="687"/>
                  <a:pt x="495" y="0"/>
                  <a:pt x="1019" y="61"/>
                </a:cubicBezTo>
                <a:cubicBezTo>
                  <a:pt x="1543" y="122"/>
                  <a:pt x="2768" y="1404"/>
                  <a:pt x="3146" y="1744"/>
                </a:cubicBezTo>
              </a:path>
            </a:pathLst>
          </a:custGeom>
          <a:noFill/>
          <a:ln w="38100" cmpd="sng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798" name="Text Box 11"/>
          <p:cNvSpPr txBox="1">
            <a:spLocks noChangeArrowheads="1"/>
          </p:cNvSpPr>
          <p:nvPr/>
        </p:nvSpPr>
        <p:spPr bwMode="auto">
          <a:xfrm>
            <a:off x="7702551" y="4595814"/>
            <a:ext cx="4111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>
                <a:latin typeface="Arial" charset="0"/>
              </a:rPr>
              <a:t>i</a:t>
            </a:r>
            <a:r>
              <a:rPr lang="cs-CZ" baseline="-25000">
                <a:latin typeface="Arial" charset="0"/>
              </a:rPr>
              <a:t>2</a:t>
            </a:r>
          </a:p>
        </p:txBody>
      </p:sp>
      <p:sp>
        <p:nvSpPr>
          <p:cNvPr id="33799" name="Text Box 12"/>
          <p:cNvSpPr txBox="1">
            <a:spLocks noChangeArrowheads="1"/>
          </p:cNvSpPr>
          <p:nvPr/>
        </p:nvSpPr>
        <p:spPr bwMode="auto">
          <a:xfrm>
            <a:off x="4465638" y="4595814"/>
            <a:ext cx="4699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>
                <a:latin typeface="Arial" charset="0"/>
              </a:rPr>
              <a:t>i</a:t>
            </a:r>
            <a:r>
              <a:rPr lang="cs-CZ" baseline="-25000">
                <a:latin typeface="Arial" charset="0"/>
              </a:rPr>
              <a:t>1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/>
              <a:t>Past č. 3 - žádná IRR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90739" y="1752600"/>
            <a:ext cx="8326437" cy="4267200"/>
          </a:xfrm>
        </p:spPr>
        <p:txBody>
          <a:bodyPr/>
          <a:lstStyle/>
          <a:p>
            <a:pPr eaLnBrk="1" hangingPunct="1"/>
            <a:r>
              <a:rPr lang="cs-CZ" sz="1900"/>
              <a:t>Není možné rozhodnout na základě IRR o smysluplnosti projektu vzhledem k tomu, že IRR nemá hodnotu.</a:t>
            </a:r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>
            <a:off x="3287713" y="2708276"/>
            <a:ext cx="0" cy="34591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>
            <a:off x="3000376" y="5589588"/>
            <a:ext cx="58134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2640014" y="5407026"/>
            <a:ext cx="2873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>
                <a:latin typeface="Arial" charset="0"/>
              </a:rPr>
              <a:t>0</a:t>
            </a: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2566989" y="2636839"/>
            <a:ext cx="65563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>
                <a:latin typeface="Arial" charset="0"/>
              </a:rPr>
              <a:t>NPV</a:t>
            </a:r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8904288" y="5589589"/>
            <a:ext cx="304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>
                <a:latin typeface="Arial" charset="0"/>
              </a:rPr>
              <a:t>i</a:t>
            </a:r>
          </a:p>
        </p:txBody>
      </p:sp>
      <p:sp>
        <p:nvSpPr>
          <p:cNvPr id="34825" name="Freeform 9"/>
          <p:cNvSpPr>
            <a:spLocks/>
          </p:cNvSpPr>
          <p:nvPr/>
        </p:nvSpPr>
        <p:spPr bwMode="auto">
          <a:xfrm>
            <a:off x="3575050" y="3644900"/>
            <a:ext cx="4724400" cy="1733550"/>
          </a:xfrm>
          <a:custGeom>
            <a:avLst/>
            <a:gdLst>
              <a:gd name="T0" fmla="*/ 0 w 2976"/>
              <a:gd name="T1" fmla="*/ 0 h 1092"/>
              <a:gd name="T2" fmla="*/ 2147483647 w 2976"/>
              <a:gd name="T3" fmla="*/ 2147483647 h 1092"/>
              <a:gd name="T4" fmla="*/ 2147483647 w 2976"/>
              <a:gd name="T5" fmla="*/ 2147483647 h 10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976" h="1092">
                <a:moveTo>
                  <a:pt x="0" y="0"/>
                </a:moveTo>
                <a:cubicBezTo>
                  <a:pt x="213" y="525"/>
                  <a:pt x="427" y="1050"/>
                  <a:pt x="923" y="1071"/>
                </a:cubicBezTo>
                <a:cubicBezTo>
                  <a:pt x="1419" y="1092"/>
                  <a:pt x="2631" y="261"/>
                  <a:pt x="2976" y="126"/>
                </a:cubicBezTo>
              </a:path>
            </a:pathLst>
          </a:custGeom>
          <a:noFill/>
          <a:ln w="38100" cmpd="sng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Index rentability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buFont typeface="Wingdings" pitchFamily="2" charset="2"/>
              <a:buNone/>
            </a:pPr>
            <a:r>
              <a:rPr lang="cs-CZ" dirty="0"/>
              <a:t>angl. Rentability Index (</a:t>
            </a:r>
            <a:r>
              <a:rPr lang="cs-CZ" dirty="0" err="1"/>
              <a:t>Ri</a:t>
            </a:r>
            <a:r>
              <a:rPr lang="cs-CZ" dirty="0"/>
              <a:t>) </a:t>
            </a:r>
          </a:p>
          <a:p>
            <a:pPr eaLnBrk="1" hangingPunct="1">
              <a:lnSpc>
                <a:spcPct val="100000"/>
              </a:lnSpc>
              <a:buFont typeface="Wingdings" pitchFamily="2" charset="2"/>
              <a:buNone/>
            </a:pPr>
            <a:r>
              <a:rPr lang="cs-CZ" sz="2400" dirty="0"/>
              <a:t>nebo </a:t>
            </a:r>
          </a:p>
          <a:p>
            <a:pPr eaLnBrk="1" hangingPunct="1">
              <a:lnSpc>
                <a:spcPct val="100000"/>
              </a:lnSpc>
              <a:buFont typeface="Wingdings" pitchFamily="2" charset="2"/>
              <a:buNone/>
            </a:pPr>
            <a:r>
              <a:rPr lang="cs-CZ" dirty="0"/>
              <a:t>Return of </a:t>
            </a:r>
            <a:r>
              <a:rPr lang="cs-CZ" dirty="0" err="1"/>
              <a:t>Investment</a:t>
            </a:r>
            <a:r>
              <a:rPr lang="cs-CZ" dirty="0"/>
              <a:t> (ROI) </a:t>
            </a:r>
          </a:p>
          <a:p>
            <a:pPr eaLnBrk="1" hangingPunct="1">
              <a:lnSpc>
                <a:spcPct val="100000"/>
              </a:lnSpc>
              <a:buFont typeface="Wingdings" pitchFamily="2" charset="2"/>
              <a:buNone/>
            </a:pPr>
            <a:endParaRPr lang="cs-CZ" sz="2000" b="1" dirty="0"/>
          </a:p>
          <a:p>
            <a:pPr eaLnBrk="1" hangingPunct="1">
              <a:lnSpc>
                <a:spcPct val="100000"/>
              </a:lnSpc>
              <a:buFont typeface="Wingdings" pitchFamily="2" charset="2"/>
              <a:buNone/>
            </a:pPr>
            <a:r>
              <a:rPr lang="cs-CZ" b="1" dirty="0"/>
              <a:t>Definice:</a:t>
            </a:r>
          </a:p>
          <a:p>
            <a:pPr lvl="1" eaLnBrk="1" hangingPunct="1"/>
            <a:r>
              <a:rPr lang="cs-CZ" dirty="0"/>
              <a:t>podíl čisté současné hodnoty projektu na hotovostním toku nultého období (na investičních výdajích)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dirty="0"/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1524001" y="-2308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1524001" y="-2308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ABBC42A-8FE2-445B-9059-F9CBB7AEA8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altLang="cs-CZ" dirty="0"/>
              <a:t>Jednokriteriální metody hodnocení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CC479100-8868-4DF3-92FC-6D267B74F7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9999" y="1665514"/>
            <a:ext cx="10006057" cy="426878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Definice</a:t>
            </a:r>
          </a:p>
          <a:p>
            <a:pPr lvl="1">
              <a:spcBef>
                <a:spcPts val="600"/>
              </a:spcBef>
            </a:pPr>
            <a:r>
              <a:rPr lang="cs-CZ" altLang="cs-CZ" sz="2900" dirty="0"/>
              <a:t>Takové metody, které pro hodnocení a výběr projektů používají pouze jedno rozhodovací kritérium na které převádí kritéria ostatní.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Klasifikace</a:t>
            </a:r>
          </a:p>
          <a:p>
            <a:pPr lvl="1">
              <a:spcBef>
                <a:spcPts val="600"/>
              </a:spcBef>
            </a:pPr>
            <a:r>
              <a:rPr lang="cs-CZ" altLang="cs-CZ" sz="2700" dirty="0"/>
              <a:t>Obecné finanční metody hodnocení</a:t>
            </a:r>
          </a:p>
          <a:p>
            <a:pPr lvl="1">
              <a:spcBef>
                <a:spcPts val="600"/>
              </a:spcBef>
            </a:pPr>
            <a:r>
              <a:rPr lang="cs-CZ" altLang="cs-CZ" sz="2700" dirty="0"/>
              <a:t>Nákladově výstupové metody hodnocení</a:t>
            </a:r>
          </a:p>
          <a:p>
            <a:pPr lvl="1">
              <a:spcBef>
                <a:spcPts val="600"/>
              </a:spcBef>
            </a:pPr>
            <a:r>
              <a:rPr lang="cs-CZ" altLang="cs-CZ" sz="2700" dirty="0"/>
              <a:t>Některé speciální nákladové metody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Konstrukce Ri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90738" y="1752600"/>
            <a:ext cx="8037512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600" dirty="0"/>
          </a:p>
          <a:p>
            <a:pPr eaLnBrk="1" hangingPunct="1">
              <a:lnSpc>
                <a:spcPct val="90000"/>
              </a:lnSpc>
            </a:pPr>
            <a:endParaRPr lang="cs-CZ" sz="2600" dirty="0"/>
          </a:p>
          <a:p>
            <a:pPr eaLnBrk="1" hangingPunct="1">
              <a:lnSpc>
                <a:spcPct val="90000"/>
              </a:lnSpc>
            </a:pPr>
            <a:endParaRPr lang="cs-CZ" sz="2600" dirty="0"/>
          </a:p>
          <a:p>
            <a:pPr eaLnBrk="1" hangingPunct="1">
              <a:lnSpc>
                <a:spcPct val="90000"/>
              </a:lnSpc>
            </a:pPr>
            <a:endParaRPr lang="cs-CZ" sz="2600" dirty="0"/>
          </a:p>
          <a:p>
            <a:pPr eaLnBrk="1" hangingPunct="1">
              <a:lnSpc>
                <a:spcPct val="90000"/>
              </a:lnSpc>
            </a:pPr>
            <a:endParaRPr lang="cs-CZ" sz="26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700" b="1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200" dirty="0"/>
              <a:t>kde</a:t>
            </a:r>
            <a:r>
              <a:rPr lang="cs-CZ" sz="2200" i="1" dirty="0"/>
              <a:t> 	</a:t>
            </a:r>
            <a:r>
              <a:rPr lang="cs-CZ" sz="2200" i="1" dirty="0" err="1"/>
              <a:t>CF</a:t>
            </a:r>
            <a:r>
              <a:rPr lang="cs-CZ" sz="2200" i="1" baseline="-25000" dirty="0" err="1"/>
              <a:t>t</a:t>
            </a:r>
            <a:r>
              <a:rPr lang="cs-CZ" sz="2200" dirty="0"/>
              <a:t>	je hotovostní tok v roce </a:t>
            </a:r>
            <a:r>
              <a:rPr lang="cs-CZ" sz="2200" i="1" dirty="0"/>
              <a:t>t</a:t>
            </a:r>
            <a:r>
              <a:rPr lang="cs-CZ" sz="2200" dirty="0"/>
              <a:t>, </a:t>
            </a:r>
            <a:endParaRPr lang="cs-CZ" sz="2200" i="1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200" i="1" dirty="0"/>
              <a:t>		r	</a:t>
            </a:r>
            <a:r>
              <a:rPr lang="cs-CZ" sz="2200" dirty="0"/>
              <a:t>je diskontní sazba,</a:t>
            </a:r>
            <a:endParaRPr lang="cs-CZ" sz="2200" i="1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200" i="1" dirty="0"/>
              <a:t>		t	</a:t>
            </a:r>
            <a:r>
              <a:rPr lang="cs-CZ" sz="2200" dirty="0"/>
              <a:t>je časové období od 1 do </a:t>
            </a:r>
            <a:r>
              <a:rPr lang="cs-CZ" sz="2200" i="1" dirty="0"/>
              <a:t>n</a:t>
            </a:r>
            <a:r>
              <a:rPr lang="cs-CZ" sz="2200" dirty="0"/>
              <a:t>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200" i="1" dirty="0"/>
              <a:t>		n	</a:t>
            </a:r>
            <a:r>
              <a:rPr lang="cs-CZ" sz="2200" dirty="0"/>
              <a:t>je životnost projektu.</a:t>
            </a:r>
            <a:endParaRPr lang="cs-CZ" sz="2600" dirty="0"/>
          </a:p>
        </p:txBody>
      </p:sp>
      <p:graphicFrame>
        <p:nvGraphicFramePr>
          <p:cNvPr id="37892" name="Object 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178529521"/>
              </p:ext>
            </p:extLst>
          </p:nvPr>
        </p:nvGraphicFramePr>
        <p:xfrm>
          <a:off x="1235868" y="1520826"/>
          <a:ext cx="3240087" cy="201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Rovnice" r:id="rId3" imgW="1143000" imgH="711200" progId="Equation.3">
                  <p:embed/>
                </p:oleObj>
              </mc:Choice>
              <mc:Fallback>
                <p:oleObj name="Rovnice" r:id="rId3" imgW="1143000" imgH="711200" progId="Equation.3">
                  <p:embed/>
                  <p:pic>
                    <p:nvPicPr>
                      <p:cNvPr id="3789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5868" y="1520826"/>
                        <a:ext cx="3240087" cy="2016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3" name="Object 5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4101350264"/>
              </p:ext>
            </p:extLst>
          </p:nvPr>
        </p:nvGraphicFramePr>
        <p:xfrm>
          <a:off x="6096000" y="1565276"/>
          <a:ext cx="3168650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Rovnice" r:id="rId5" imgW="1143000" imgH="711200" progId="Equation.3">
                  <p:embed/>
                </p:oleObj>
              </mc:Choice>
              <mc:Fallback>
                <p:oleObj name="Rovnice" r:id="rId5" imgW="1143000" imgH="711200" progId="Equation.3">
                  <p:embed/>
                  <p:pic>
                    <p:nvPicPr>
                      <p:cNvPr id="3789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1565276"/>
                        <a:ext cx="3168650" cy="1971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Kritérium hodnocení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endParaRPr lang="cs-CZ" b="1"/>
          </a:p>
          <a:p>
            <a:pPr algn="just" eaLnBrk="1" hangingPunct="1">
              <a:buFont typeface="Wingdings" pitchFamily="2" charset="2"/>
              <a:buNone/>
            </a:pPr>
            <a:r>
              <a:rPr lang="cs-CZ" b="1"/>
              <a:t>		Kritérium	    Interpretace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cs-CZ" i="1"/>
              <a:t>		   Ri</a:t>
            </a:r>
            <a:r>
              <a:rPr lang="cs-CZ"/>
              <a:t> ≥ 0</a:t>
            </a:r>
            <a:r>
              <a:rPr lang="cs-CZ" i="1"/>
              <a:t>		</a:t>
            </a:r>
            <a:r>
              <a:rPr lang="cs-CZ"/>
              <a:t>projekt je přijatelný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cs-CZ" i="1"/>
              <a:t>		   Ri </a:t>
            </a:r>
            <a:r>
              <a:rPr lang="cs-CZ"/>
              <a:t>&lt; 0</a:t>
            </a:r>
            <a:r>
              <a:rPr lang="cs-CZ" i="1"/>
              <a:t>		</a:t>
            </a:r>
            <a:r>
              <a:rPr lang="cs-CZ"/>
              <a:t>projekt není přijatelný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Příklad č. 1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90738" y="1752600"/>
            <a:ext cx="8037512" cy="1892300"/>
          </a:xfrm>
        </p:spPr>
        <p:txBody>
          <a:bodyPr/>
          <a:lstStyle/>
          <a:p>
            <a:pPr eaLnBrk="1" hangingPunct="1"/>
            <a:r>
              <a:rPr lang="cs-CZ" sz="2000"/>
              <a:t>Porovnejte IRR a NPV (při r = 10%) u projektů A a B a okomentujte. Hotovostní toky těchto variant ukazuje následující tabulka (hotovostní toky jsou vyjádřeny v tis. Kč)</a:t>
            </a:r>
          </a:p>
        </p:txBody>
      </p:sp>
      <p:graphicFrame>
        <p:nvGraphicFramePr>
          <p:cNvPr id="117834" name="Group 74"/>
          <p:cNvGraphicFramePr>
            <a:graphicFrameLocks noGrp="1"/>
          </p:cNvGraphicFramePr>
          <p:nvPr>
            <p:ph sz="half" idx="2"/>
          </p:nvPr>
        </p:nvGraphicFramePr>
        <p:xfrm>
          <a:off x="2351088" y="3429001"/>
          <a:ext cx="7416800" cy="1804989"/>
        </p:xfrm>
        <a:graphic>
          <a:graphicData uri="http://schemas.openxmlformats.org/drawingml/2006/table">
            <a:tbl>
              <a:tblPr/>
              <a:tblGrid>
                <a:gridCol w="1271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0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8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28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128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943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Projekt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CF</a:t>
                      </a:r>
                      <a:r>
                        <a:rPr kumimoji="0" lang="cs-CZ" sz="15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CF</a:t>
                      </a:r>
                      <a:r>
                        <a:rPr kumimoji="0" lang="cs-CZ" sz="15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CF</a:t>
                      </a:r>
                      <a:r>
                        <a:rPr kumimoji="0" lang="cs-CZ" sz="15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IRR (v %)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NPV při r=10%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18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X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-4 000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+25 000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-25 000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+25 a 400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-1 934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88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Y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+1 000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-3 000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+2 500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neexistuje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339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Příklad č. 2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buFont typeface="Wingdings" pitchFamily="2" charset="2"/>
              <a:buNone/>
            </a:pPr>
            <a:r>
              <a:rPr lang="cs-CZ" dirty="0"/>
              <a:t>	Obec Planá se chystá zrekonstruovat sběrný dvůr za 1 mil. Kč. Je předpokládáno, že sběrný dvůr bude min po 3 roky přinášet ročně 400 tis. Kč. (r = 10%.)</a:t>
            </a:r>
          </a:p>
          <a:p>
            <a:pPr eaLnBrk="1" hangingPunct="1">
              <a:lnSpc>
                <a:spcPct val="100000"/>
              </a:lnSpc>
              <a:buFont typeface="Wingdings" pitchFamily="2" charset="2"/>
              <a:buNone/>
            </a:pPr>
            <a:endParaRPr lang="cs-CZ" dirty="0"/>
          </a:p>
          <a:p>
            <a:pPr eaLnBrk="1" hangingPunct="1">
              <a:lnSpc>
                <a:spcPct val="100000"/>
              </a:lnSpc>
              <a:buFont typeface="Wingdings" pitchFamily="2" charset="2"/>
              <a:buNone/>
            </a:pPr>
            <a:r>
              <a:rPr lang="cs-CZ" dirty="0"/>
              <a:t>Vypočtěte NPV (Řešení: - 5259 Kč)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Příklad č. 3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000" y="1752600"/>
            <a:ext cx="9624150" cy="4267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dirty="0"/>
              <a:t>	</a:t>
            </a:r>
            <a:r>
              <a:rPr lang="cs-CZ" sz="2400" dirty="0"/>
              <a:t>Masarykova univerzita zvažuje 2 veřejné projekty A, B s původní investicí 1 mil. Kč. Projekt A má životnost 1 rok a peněžní příjem 1 200 000 Kč. Projekt B má životnost 5 let a v prvních 4 letech nepřináší žádný příjem a v pátém roce 1 800 000 Kč. </a:t>
            </a:r>
          </a:p>
          <a:p>
            <a:pPr eaLnBrk="1" hangingPunct="1">
              <a:lnSpc>
                <a:spcPct val="80000"/>
              </a:lnSpc>
            </a:pPr>
            <a:endParaRPr lang="cs-CZ" sz="2400" dirty="0"/>
          </a:p>
          <a:p>
            <a:pPr eaLnBrk="1" hangingPunct="1">
              <a:lnSpc>
                <a:spcPct val="80000"/>
              </a:lnSpc>
            </a:pPr>
            <a:r>
              <a:rPr lang="cs-CZ" sz="2400" dirty="0"/>
              <a:t>Který ze vzájemně se vylučujících projektů je pro univerzitu výhodnější podle kritéria NPV? (r = 10 %.)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/>
              <a:t>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/>
              <a:t>Řešení:  NPV</a:t>
            </a:r>
            <a:r>
              <a:rPr lang="cs-CZ" sz="2400" baseline="-25000" dirty="0"/>
              <a:t>A</a:t>
            </a:r>
            <a:r>
              <a:rPr lang="cs-CZ" sz="2400" dirty="0"/>
              <a:t> = 90 909 Kč, NPV</a:t>
            </a:r>
            <a:r>
              <a:rPr lang="cs-CZ" sz="2400" baseline="-25000" dirty="0"/>
              <a:t>B</a:t>
            </a:r>
            <a:r>
              <a:rPr lang="cs-CZ" sz="2400" dirty="0"/>
              <a:t> = 117 658 Kč.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4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Převedení na stejnou životnost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6233" y="1752600"/>
            <a:ext cx="9362017" cy="41973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000" dirty="0"/>
              <a:t>Pokud převedeme projekty na stejnou životnost 5 let, pak bude pohyb peněžních toků následující (v tis. Kč):</a:t>
            </a:r>
          </a:p>
          <a:p>
            <a:pPr eaLnBrk="1" hangingPunct="1">
              <a:buFont typeface="Wingdings" pitchFamily="2" charset="2"/>
              <a:buNone/>
            </a:pPr>
            <a:endParaRPr lang="cs-CZ" sz="2000" dirty="0"/>
          </a:p>
          <a:p>
            <a:pPr eaLnBrk="1" hangingPunct="1">
              <a:buFont typeface="Wingdings" pitchFamily="2" charset="2"/>
              <a:buNone/>
            </a:pPr>
            <a:endParaRPr lang="cs-CZ" sz="2000" dirty="0"/>
          </a:p>
          <a:p>
            <a:pPr eaLnBrk="1" hangingPunct="1">
              <a:buFont typeface="Wingdings" pitchFamily="2" charset="2"/>
              <a:buNone/>
            </a:pPr>
            <a:endParaRPr lang="cs-CZ" sz="2000" dirty="0"/>
          </a:p>
          <a:p>
            <a:pPr eaLnBrk="1" hangingPunct="1">
              <a:buFont typeface="Wingdings" pitchFamily="2" charset="2"/>
              <a:buNone/>
            </a:pPr>
            <a:endParaRPr lang="cs-CZ" sz="2000" dirty="0"/>
          </a:p>
          <a:p>
            <a:pPr eaLnBrk="1" hangingPunct="1">
              <a:buFont typeface="Wingdings" pitchFamily="2" charset="2"/>
              <a:buNone/>
            </a:pPr>
            <a:endParaRPr lang="cs-CZ" sz="2000" dirty="0"/>
          </a:p>
          <a:p>
            <a:pPr eaLnBrk="1" hangingPunct="1">
              <a:buFont typeface="Wingdings" pitchFamily="2" charset="2"/>
              <a:buNone/>
            </a:pPr>
            <a:endParaRPr lang="cs-CZ" sz="2000" dirty="0"/>
          </a:p>
          <a:p>
            <a:pPr eaLnBrk="1" hangingPunct="1">
              <a:buFont typeface="Wingdings" pitchFamily="2" charset="2"/>
              <a:buNone/>
            </a:pPr>
            <a:endParaRPr lang="cs-CZ" sz="2000" dirty="0"/>
          </a:p>
          <a:p>
            <a:pPr eaLnBrk="1" hangingPunct="1">
              <a:buFont typeface="Wingdings" pitchFamily="2" charset="2"/>
              <a:buNone/>
            </a:pPr>
            <a:endParaRPr lang="cs-CZ" sz="2000" dirty="0"/>
          </a:p>
          <a:p>
            <a:pPr eaLnBrk="1" hangingPunct="1">
              <a:buFont typeface="Wingdings" pitchFamily="2" charset="2"/>
              <a:buNone/>
            </a:pPr>
            <a:endParaRPr lang="cs-CZ" sz="2000" dirty="0"/>
          </a:p>
          <a:p>
            <a:pPr eaLnBrk="1" hangingPunct="1">
              <a:buFont typeface="Wingdings" pitchFamily="2" charset="2"/>
              <a:buNone/>
            </a:pPr>
            <a:endParaRPr lang="cs-CZ" sz="2000" dirty="0"/>
          </a:p>
          <a:p>
            <a:pPr eaLnBrk="1" hangingPunct="1">
              <a:buFont typeface="Wingdings" pitchFamily="2" charset="2"/>
              <a:buNone/>
            </a:pPr>
            <a:r>
              <a:rPr lang="cs-CZ" sz="2000" dirty="0"/>
              <a:t>Řešení: NPV</a:t>
            </a:r>
            <a:r>
              <a:rPr lang="cs-CZ" sz="2000" baseline="-25000" dirty="0"/>
              <a:t>A</a:t>
            </a:r>
            <a:r>
              <a:rPr lang="cs-CZ" sz="2000" dirty="0"/>
              <a:t> = 379 079 Kč, NPV</a:t>
            </a:r>
            <a:r>
              <a:rPr lang="cs-CZ" sz="2000" baseline="-25000" dirty="0"/>
              <a:t>B</a:t>
            </a:r>
            <a:r>
              <a:rPr lang="cs-CZ" sz="2000" dirty="0"/>
              <a:t> = 117 658 Kč.</a:t>
            </a:r>
          </a:p>
        </p:txBody>
      </p:sp>
      <p:graphicFrame>
        <p:nvGraphicFramePr>
          <p:cNvPr id="132237" name="Group 141"/>
          <p:cNvGraphicFramePr>
            <a:graphicFrameLocks noGrp="1"/>
          </p:cNvGraphicFramePr>
          <p:nvPr>
            <p:ph sz="half" idx="2"/>
          </p:nvPr>
        </p:nvGraphicFramePr>
        <p:xfrm>
          <a:off x="2566989" y="2708275"/>
          <a:ext cx="7019925" cy="2346414"/>
        </p:xfrm>
        <a:graphic>
          <a:graphicData uri="http://schemas.openxmlformats.org/drawingml/2006/table">
            <a:tbl>
              <a:tblPr/>
              <a:tblGrid>
                <a:gridCol w="1766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9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4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86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5189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Rok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Přínosy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Náklady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CF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189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1000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-1000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189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1200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1000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200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189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1200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1000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200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189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1200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1000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200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189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1200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1000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200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189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5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1200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1200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Příklad č. 4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sz="2100" dirty="0"/>
              <a:t>Karlova univerzita se rozhoduje mezi třemi projekty na něž je investice 1 mil. Kč. Porovnejte tyto projekty podle kritéria (metody) doby návratnosti a reálné doby návratnosti, kdy diskontní sazba je 10%p.a. :</a:t>
            </a:r>
          </a:p>
          <a:p>
            <a:pPr lvl="1" eaLnBrk="1" hangingPunct="1"/>
            <a:r>
              <a:rPr lang="cs-CZ" dirty="0"/>
              <a:t>Projekt A –  má první dva roky roční náklady 100 tis. Kč a roční přínosy 500 tis. Kč, následujících pět let náklady 200 tis. Kč a přínosy 350 tis. Kč.</a:t>
            </a:r>
          </a:p>
          <a:p>
            <a:pPr lvl="1" eaLnBrk="1" hangingPunct="1"/>
            <a:r>
              <a:rPr lang="cs-CZ" dirty="0"/>
              <a:t>Projekt B –  má první 3 roky roční náklady 250 tis. Kč a roční přínosy 600 tis. Kč, další rok roční náklady 300 tis. a roční   přínosy 450 tis. Kč, dalších pět let roční náklady 500 tis. Kč a roční přínosy 800 tis. Kč</a:t>
            </a:r>
          </a:p>
          <a:p>
            <a:pPr lvl="1" eaLnBrk="1" hangingPunct="1"/>
            <a:r>
              <a:rPr lang="cs-CZ" dirty="0"/>
              <a:t>Projekt C –  má první rok roční náklady 500 tis. a roční přínosy 800 tis. Kč, druhý rok náklady 300 tis. Kč a přínosy 800 tis. Kč, třetí rok náklady 800 tis. Kč a přínosy 900 tis. Kč, čtvrtý až šestý rok náklady 100 tis. Kč a přínosy 450 tis. Kč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Projekt A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35188" y="1628776"/>
            <a:ext cx="8108950" cy="45370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400"/>
              <a:t>Řešení: </a:t>
            </a:r>
          </a:p>
          <a:p>
            <a:pPr lvl="1" eaLnBrk="1" hangingPunct="1"/>
            <a:r>
              <a:rPr lang="cs-CZ" sz="2000"/>
              <a:t>Doba návratnosti 4 roky</a:t>
            </a:r>
          </a:p>
          <a:p>
            <a:pPr lvl="1" eaLnBrk="1" hangingPunct="1"/>
            <a:r>
              <a:rPr lang="cs-CZ" sz="2000"/>
              <a:t>Reálná doba návratnosti 5 let</a:t>
            </a:r>
          </a:p>
        </p:txBody>
      </p:sp>
      <p:graphicFrame>
        <p:nvGraphicFramePr>
          <p:cNvPr id="135667" name="Group 499"/>
          <p:cNvGraphicFramePr>
            <a:graphicFrameLocks noGrp="1"/>
          </p:cNvGraphicFramePr>
          <p:nvPr>
            <p:ph sz="half" idx="2"/>
          </p:nvPr>
        </p:nvGraphicFramePr>
        <p:xfrm>
          <a:off x="2135188" y="3141663"/>
          <a:ext cx="8208962" cy="2293938"/>
        </p:xfrm>
        <a:graphic>
          <a:graphicData uri="http://schemas.openxmlformats.org/drawingml/2006/table">
            <a:tbl>
              <a:tblPr/>
              <a:tblGrid>
                <a:gridCol w="1084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47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0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5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68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58775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Náklady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Přínosy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CF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1 000 000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Úročitel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Disk. toky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1 000 000  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363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100 000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500 000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400 000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600 000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1,1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363 636,36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636 363,64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100 000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500 000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400 000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200 000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1,21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330 578,51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305 785,12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200 000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350 000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150 000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50 000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1,33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112 697,22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193 087,90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200 000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350 000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150 000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-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100 000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8E0D9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1,46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102 452,02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90 635,89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200 000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350 000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150 000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-250 000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1,61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93 138,20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-2 502,31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8E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Projekt B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90738" y="1752600"/>
            <a:ext cx="7821612" cy="11001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/>
              <a:t>Řešení: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/>
              <a:t>Doba návratnosti 3 roky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/>
              <a:t>Reálná doba návratnosti 5 let</a:t>
            </a:r>
            <a:endParaRPr lang="cs-CZ" sz="2200"/>
          </a:p>
        </p:txBody>
      </p:sp>
      <p:graphicFrame>
        <p:nvGraphicFramePr>
          <p:cNvPr id="137570" name="Group 354"/>
          <p:cNvGraphicFramePr>
            <a:graphicFrameLocks noGrp="1"/>
          </p:cNvGraphicFramePr>
          <p:nvPr>
            <p:ph sz="half" idx="2"/>
          </p:nvPr>
        </p:nvGraphicFramePr>
        <p:xfrm>
          <a:off x="1992313" y="2997200"/>
          <a:ext cx="8496300" cy="2674940"/>
        </p:xfrm>
        <a:graphic>
          <a:graphicData uri="http://schemas.openxmlformats.org/drawingml/2006/table">
            <a:tbl>
              <a:tblPr/>
              <a:tblGrid>
                <a:gridCol w="1008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5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28504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Náklady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Přínosy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CF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1 000 000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Úročitel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Disk. toky</a:t>
                      </a: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1 000 000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679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250 000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600 000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350 000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650 000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1,10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318 181,82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681 818,18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679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250 000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600 000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350 000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300 000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1,21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289 256,20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392 561,98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265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250 000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600 000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350 000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-50 000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1,33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262 960,18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129 601,80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1679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300 000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450 000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150 000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-200 000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1,46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102 452,02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27 149,78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134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500 000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800 000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300 000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-500 000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1,61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186 276,40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-159 126,61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Projekt C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90739" y="1752600"/>
            <a:ext cx="7966075" cy="1244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/>
              <a:t>Řešení: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/>
              <a:t>Doba návratnosti 4 roky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/>
              <a:t>Reálná doba návratnosti 4 roky</a:t>
            </a:r>
          </a:p>
        </p:txBody>
      </p:sp>
      <p:graphicFrame>
        <p:nvGraphicFramePr>
          <p:cNvPr id="139802" name="Group 538"/>
          <p:cNvGraphicFramePr>
            <a:graphicFrameLocks noGrp="1"/>
          </p:cNvGraphicFramePr>
          <p:nvPr>
            <p:ph sz="half" idx="2"/>
          </p:nvPr>
        </p:nvGraphicFramePr>
        <p:xfrm>
          <a:off x="1992314" y="3141663"/>
          <a:ext cx="8207375" cy="2360614"/>
        </p:xfrm>
        <a:graphic>
          <a:graphicData uri="http://schemas.openxmlformats.org/drawingml/2006/table">
            <a:tbl>
              <a:tblPr/>
              <a:tblGrid>
                <a:gridCol w="1008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286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Náklady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Přínosy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CF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1 000 000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Úročitel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Disk. toky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1 000 000,00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413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500 000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800 000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300 000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700 000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1,10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272 727,27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727 272,73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4663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300 000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800 000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500 000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200 000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1,21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413 223,14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314 049,59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800 000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900 000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100 000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100 000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1,33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75 131,48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238 918,11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4663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100 000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450 000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350 000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-250 000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1,46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239 054,71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-136,60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BD11BAF-0EE1-4F16-9E85-C57AEC7474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9257" y="549276"/>
            <a:ext cx="9366931" cy="1008063"/>
          </a:xfrm>
        </p:spPr>
        <p:txBody>
          <a:bodyPr/>
          <a:lstStyle/>
          <a:p>
            <a:r>
              <a:rPr lang="cs-CZ" altLang="cs-CZ" dirty="0"/>
              <a:t>Obecné finanční metody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3D9D7055-EFF0-422A-8D96-8353E2B667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54982" y="1844675"/>
            <a:ext cx="10393589" cy="4281488"/>
          </a:xfrm>
        </p:spPr>
        <p:txBody>
          <a:bodyPr/>
          <a:lstStyle/>
          <a:p>
            <a:pPr marL="571500" indent="-571500">
              <a:lnSpc>
                <a:spcPct val="100000"/>
              </a:lnSpc>
            </a:pPr>
            <a:r>
              <a:rPr lang="cs-CZ" altLang="cs-CZ" sz="3200" dirty="0"/>
              <a:t>Finanční kritéria používaná při hodnocení veřejných projektů</a:t>
            </a:r>
          </a:p>
          <a:p>
            <a:pPr marL="966788" lvl="1" indent="-495300">
              <a:spcBef>
                <a:spcPts val="600"/>
              </a:spcBef>
            </a:pPr>
            <a:r>
              <a:rPr lang="cs-CZ" altLang="cs-CZ" sz="2800" b="1" dirty="0"/>
              <a:t>Statické</a:t>
            </a:r>
          </a:p>
          <a:p>
            <a:pPr marL="1834388" lvl="3" indent="-495300"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cs-CZ" sz="2400" dirty="0"/>
              <a:t>metoda výnosnosti (rentability) projektu</a:t>
            </a:r>
          </a:p>
          <a:p>
            <a:pPr marL="1834388" lvl="3" indent="-495300"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cs-CZ" altLang="cs-CZ" sz="2300" dirty="0"/>
              <a:t>doba návratnosti (prostá)</a:t>
            </a:r>
          </a:p>
          <a:p>
            <a:pPr marL="966788" lvl="1" indent="-495300">
              <a:spcBef>
                <a:spcPts val="600"/>
              </a:spcBef>
            </a:pPr>
            <a:r>
              <a:rPr lang="cs-CZ" altLang="cs-CZ" sz="2800" b="1" dirty="0"/>
              <a:t>Dynamické</a:t>
            </a:r>
          </a:p>
          <a:p>
            <a:pPr marL="1834388" lvl="3" indent="-495300">
              <a:lnSpc>
                <a:spcPct val="100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cs-CZ" altLang="cs-CZ" sz="2300" dirty="0"/>
              <a:t>doba návratnosti reálná,</a:t>
            </a:r>
          </a:p>
          <a:p>
            <a:pPr marL="1834388" lvl="3" indent="-495300">
              <a:lnSpc>
                <a:spcPct val="100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cs-CZ" altLang="cs-CZ" sz="2300" dirty="0"/>
              <a:t>čistá současná hodnota, </a:t>
            </a:r>
          </a:p>
          <a:p>
            <a:pPr marL="1834388" lvl="3" indent="-495300">
              <a:lnSpc>
                <a:spcPct val="100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cs-CZ" altLang="cs-CZ" sz="2300" dirty="0"/>
              <a:t>vnitřní výnosové procento (vnitřní míra výnosu),</a:t>
            </a:r>
          </a:p>
          <a:p>
            <a:pPr marL="1834388" lvl="3" indent="-495300">
              <a:lnSpc>
                <a:spcPct val="100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cs-CZ" altLang="cs-CZ" sz="2300" dirty="0"/>
              <a:t>index rentability</a:t>
            </a:r>
            <a:r>
              <a:rPr lang="cs-CZ" altLang="cs-CZ" sz="1900" dirty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Příklad č. 5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buFont typeface="Wingdings" pitchFamily="2" charset="2"/>
              <a:buNone/>
            </a:pPr>
            <a:r>
              <a:rPr lang="cs-CZ" sz="2100" dirty="0"/>
              <a:t>	Obec Kralice n. Oslavou se rozhoduje pro výběr z následujících dvou projektů na zřízení obecního kulturního centra</a:t>
            </a:r>
          </a:p>
          <a:p>
            <a:pPr lvl="1" eaLnBrk="1" hangingPunct="1"/>
            <a:r>
              <a:rPr lang="cs-CZ" dirty="0"/>
              <a:t>Projekt A – Zřízení kulturního centra v sokolovně, která je majetkem obce, ale pro přeměnu na kulturní centrum potřebuje řadu úprav</a:t>
            </a:r>
          </a:p>
          <a:p>
            <a:pPr lvl="1" eaLnBrk="1" hangingPunct="1"/>
            <a:r>
              <a:rPr lang="cs-CZ" dirty="0"/>
              <a:t>Projekt B – Zřízení kulturního centra v pronajaté budově, kde se v současnosti konají kulturní akce, která má všechny potřebné náležitosti, ale není v majetku obce </a:t>
            </a:r>
          </a:p>
          <a:p>
            <a:pPr eaLnBrk="1" hangingPunct="1">
              <a:lnSpc>
                <a:spcPct val="100000"/>
              </a:lnSpc>
              <a:buFont typeface="Wingdings" pitchFamily="2" charset="2"/>
              <a:buNone/>
            </a:pPr>
            <a:r>
              <a:rPr lang="cs-CZ" sz="2100" dirty="0"/>
              <a:t>	Předpokládaná životnost projektů je 3 roky a diskontní sazba je 0,1. </a:t>
            </a:r>
          </a:p>
          <a:p>
            <a:pPr eaLnBrk="1" hangingPunct="1">
              <a:lnSpc>
                <a:spcPct val="100000"/>
              </a:lnSpc>
            </a:pPr>
            <a:endParaRPr lang="cs-CZ" sz="2100" dirty="0"/>
          </a:p>
          <a:p>
            <a:pPr eaLnBrk="1" hangingPunct="1">
              <a:lnSpc>
                <a:spcPct val="100000"/>
              </a:lnSpc>
            </a:pPr>
            <a:r>
              <a:rPr lang="cs-CZ" sz="2100" dirty="0"/>
              <a:t>Proveďte hodnocení obou projektů a jako kritérium použijte </a:t>
            </a:r>
            <a:r>
              <a:rPr lang="cs-CZ" sz="2100" dirty="0" err="1"/>
              <a:t>Ri</a:t>
            </a:r>
            <a:r>
              <a:rPr lang="cs-CZ" sz="2100" dirty="0"/>
              <a:t>, 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Náklady a výnosy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lnSpc>
                <a:spcPct val="100000"/>
              </a:lnSpc>
            </a:pPr>
            <a:r>
              <a:rPr lang="cs-CZ" sz="1900" dirty="0"/>
              <a:t>Investiční náklady na rekonstrukci sokolovny – 1 milion Kč</a:t>
            </a:r>
          </a:p>
          <a:p>
            <a:pPr marL="571500" indent="-571500">
              <a:lnSpc>
                <a:spcPct val="100000"/>
              </a:lnSpc>
            </a:pPr>
            <a:r>
              <a:rPr lang="cs-CZ" sz="1900" dirty="0"/>
              <a:t>Mzdové náklady pro 2 osoby, která budou kulturní centrum na plný úvazek provozovat a řídit kulturní akce – 12 a 18 tis. Kč/ měsíc</a:t>
            </a:r>
          </a:p>
          <a:p>
            <a:pPr marL="571500" indent="-571500">
              <a:lnSpc>
                <a:spcPct val="100000"/>
              </a:lnSpc>
            </a:pPr>
            <a:r>
              <a:rPr lang="cs-CZ" sz="1900" dirty="0"/>
              <a:t>Roční nájemné na pronájem budovy kulturního centra, včetně inkasa a služeb obci – 350 tis. Kč</a:t>
            </a:r>
          </a:p>
          <a:p>
            <a:pPr marL="571500" indent="-571500">
              <a:lnSpc>
                <a:spcPct val="100000"/>
              </a:lnSpc>
            </a:pPr>
            <a:r>
              <a:rPr lang="cs-CZ" sz="1900" dirty="0"/>
              <a:t>Náklady na zařízení – 200 tis. Kč</a:t>
            </a:r>
          </a:p>
          <a:p>
            <a:pPr marL="571500" indent="-571500">
              <a:lnSpc>
                <a:spcPct val="100000"/>
              </a:lnSpc>
            </a:pPr>
            <a:r>
              <a:rPr lang="cs-CZ" sz="1900" dirty="0"/>
              <a:t>Předpokládané roční náklady na elektřinu, vodu a plyn – 100 tis. Kč</a:t>
            </a:r>
          </a:p>
          <a:p>
            <a:pPr marL="571500" indent="-571500">
              <a:lnSpc>
                <a:spcPct val="100000"/>
              </a:lnSpc>
            </a:pPr>
            <a:r>
              <a:rPr lang="cs-CZ" sz="1900" dirty="0"/>
              <a:t>Předpokládané roční náklady na opravy – 30 tis. Kč</a:t>
            </a:r>
          </a:p>
          <a:p>
            <a:pPr marL="571500" indent="-571500">
              <a:lnSpc>
                <a:spcPct val="100000"/>
              </a:lnSpc>
            </a:pPr>
            <a:r>
              <a:rPr lang="cs-CZ" sz="1900" dirty="0"/>
              <a:t>Předpokládané roční výnosy za pronájmy sokolovny soukromým subjektům – 400 tis. Kč</a:t>
            </a:r>
          </a:p>
          <a:p>
            <a:pPr marL="571500" indent="-571500">
              <a:lnSpc>
                <a:spcPct val="100000"/>
              </a:lnSpc>
            </a:pPr>
            <a:r>
              <a:rPr lang="cs-CZ" sz="1900" dirty="0"/>
              <a:t>Předpokládaný počet akcí pořádaných obcí v kulturním centru – 15, předpokládaná průměrná výnosnost – 50 tis. Kč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Projekt A - Náklady a výnosy</a:t>
            </a:r>
          </a:p>
        </p:txBody>
      </p:sp>
      <p:graphicFrame>
        <p:nvGraphicFramePr>
          <p:cNvPr id="143777" name="Group 417"/>
          <p:cNvGraphicFramePr>
            <a:graphicFrameLocks noGrp="1"/>
          </p:cNvGraphicFramePr>
          <p:nvPr>
            <p:ph sz="half" idx="1"/>
          </p:nvPr>
        </p:nvGraphicFramePr>
        <p:xfrm>
          <a:off x="2208213" y="1844676"/>
          <a:ext cx="7993062" cy="2190751"/>
        </p:xfrm>
        <a:graphic>
          <a:graphicData uri="http://schemas.openxmlformats.org/drawingml/2006/table">
            <a:tbl>
              <a:tblPr/>
              <a:tblGrid>
                <a:gridCol w="2546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68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3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Rok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rekonstrukce 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1 000 000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088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mzdy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360 000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360 000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360 000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9088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zařízení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200 000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voda, plyn, energie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100 000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100 000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100 000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opravy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30 000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30 000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30 000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NÁKLADY CELKEM 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1 200 000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490 000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490 000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490 000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43778" name="Group 418"/>
          <p:cNvGraphicFramePr>
            <a:graphicFrameLocks noGrp="1"/>
          </p:cNvGraphicFramePr>
          <p:nvPr>
            <p:ph sz="half" idx="2"/>
          </p:nvPr>
        </p:nvGraphicFramePr>
        <p:xfrm>
          <a:off x="2208214" y="4365626"/>
          <a:ext cx="7991475" cy="1376363"/>
        </p:xfrm>
        <a:graphic>
          <a:graphicData uri="http://schemas.openxmlformats.org/drawingml/2006/table">
            <a:tbl>
              <a:tblPr/>
              <a:tblGrid>
                <a:gridCol w="25193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68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00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82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7338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Rok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588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pronájmy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400 000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400 000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400 000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175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akce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750 000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750 000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750 000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VÝNOSY CELKEM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1 150 000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1 150 000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1 150 000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Projekt B - Náklady a výnosy</a:t>
            </a:r>
          </a:p>
        </p:txBody>
      </p:sp>
      <p:graphicFrame>
        <p:nvGraphicFramePr>
          <p:cNvPr id="145527" name="Group 119"/>
          <p:cNvGraphicFramePr>
            <a:graphicFrameLocks noGrp="1"/>
          </p:cNvGraphicFramePr>
          <p:nvPr>
            <p:ph sz="half" idx="1"/>
          </p:nvPr>
        </p:nvGraphicFramePr>
        <p:xfrm>
          <a:off x="2063751" y="2133600"/>
          <a:ext cx="8181975" cy="1747838"/>
        </p:xfrm>
        <a:graphic>
          <a:graphicData uri="http://schemas.openxmlformats.org/drawingml/2006/table">
            <a:tbl>
              <a:tblPr/>
              <a:tblGrid>
                <a:gridCol w="2608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0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41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24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9250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Rok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mzdy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360 000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360 000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360 000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838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zařízení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200 000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Nájem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350 000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350 000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350 000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NÁKLADY CELKEM 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200 000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710 000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710 000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710 000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45537" name="Group 129"/>
          <p:cNvGraphicFramePr>
            <a:graphicFrameLocks noGrp="1"/>
          </p:cNvGraphicFramePr>
          <p:nvPr>
            <p:ph sz="half" idx="2"/>
          </p:nvPr>
        </p:nvGraphicFramePr>
        <p:xfrm>
          <a:off x="2135189" y="4437063"/>
          <a:ext cx="8137525" cy="933450"/>
        </p:xfrm>
        <a:graphic>
          <a:graphicData uri="http://schemas.openxmlformats.org/drawingml/2006/table">
            <a:tbl>
              <a:tblPr/>
              <a:tblGrid>
                <a:gridCol w="256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2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90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77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28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Rok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925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akce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750 000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750 000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750 000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263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VÝNOSY CELKEM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750 000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750 000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750 000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Řešení</a:t>
            </a:r>
          </a:p>
        </p:txBody>
      </p:sp>
      <p:graphicFrame>
        <p:nvGraphicFramePr>
          <p:cNvPr id="150723" name="Group 195"/>
          <p:cNvGraphicFramePr>
            <a:graphicFrameLocks noGrp="1"/>
          </p:cNvGraphicFramePr>
          <p:nvPr>
            <p:ph idx="1"/>
          </p:nvPr>
        </p:nvGraphicFramePr>
        <p:xfrm>
          <a:off x="2063750" y="2276476"/>
          <a:ext cx="8001000" cy="1096963"/>
        </p:xfrm>
        <a:graphic>
          <a:graphicData uri="http://schemas.openxmlformats.org/drawingml/2006/table">
            <a:tbl>
              <a:tblPr/>
              <a:tblGrid>
                <a:gridCol w="1312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3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0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0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06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77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2438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Rok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CF</a:t>
                      </a:r>
                      <a:r>
                        <a:rPr kumimoji="0" lang="cs-CZ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cs-CZ" sz="14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CF</a:t>
                      </a:r>
                      <a:r>
                        <a:rPr kumimoji="0" lang="cs-CZ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  <a:endParaRPr kumimoji="0" lang="cs-CZ" sz="14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CF</a:t>
                      </a:r>
                      <a:r>
                        <a:rPr kumimoji="0" lang="cs-CZ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</a:t>
                      </a:r>
                      <a:endParaRPr kumimoji="0" lang="cs-CZ" sz="14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CF</a:t>
                      </a:r>
                      <a:r>
                        <a:rPr kumimoji="0" lang="cs-CZ" sz="1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</a:t>
                      </a:r>
                      <a:endParaRPr kumimoji="0" lang="cs-CZ" sz="14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NPV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Ri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Projekt A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-1 200 000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660 000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660 000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660 000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441 695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0,37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Projekt B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-200 000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40 000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40 000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40 000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-100 503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-0,50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Komentář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/>
              <a:t>Pro Ri platí: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i="1"/>
              <a:t>		Ri</a:t>
            </a:r>
            <a:r>
              <a:rPr lang="cs-CZ"/>
              <a:t> ≥ 0</a:t>
            </a:r>
            <a:r>
              <a:rPr lang="cs-CZ" i="1"/>
              <a:t>		</a:t>
            </a:r>
            <a:r>
              <a:rPr lang="cs-CZ"/>
              <a:t>projekt je přijatelný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/>
              <a:t>	Tuto podmínku splňuje pouze projekt A, proto bychom vybrali ten.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/>
              <a:t>	Pokud bychom projekty posuzovali podle kritéria NPV, tak i z pohledu tohoto kritéria je vhodný pouze projekt A, u kterého je NPV kladná.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C22C2A4-BD36-4724-A342-B4E1445AA4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dirty="0"/>
          </a:p>
          <a:p>
            <a:pPr marL="72000" indent="0" algn="ctr">
              <a:buNone/>
            </a:pPr>
            <a:endParaRPr lang="cs-CZ" dirty="0"/>
          </a:p>
          <a:p>
            <a:pPr marL="72000" indent="0" algn="ctr">
              <a:buNone/>
            </a:pPr>
            <a:r>
              <a:rPr lang="cs-CZ" dirty="0"/>
              <a:t>Děkuji za pozornost</a:t>
            </a:r>
          </a:p>
          <a:p>
            <a:pPr marL="72000" indent="0" algn="ctr">
              <a:buNone/>
            </a:pPr>
            <a:r>
              <a:rPr lang="cs-CZ" dirty="0">
                <a:solidFill>
                  <a:schemeClr val="accent1"/>
                </a:solidFill>
                <a:sym typeface="Wingdings" panose="05000000000000000000" pitchFamily="2" charset="2"/>
              </a:rPr>
              <a:t></a:t>
            </a:r>
            <a:endParaRPr lang="cs-CZ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432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/>
              <a:t>Metoda rentability projektu (ROI)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000" y="1773238"/>
            <a:ext cx="9344750" cy="42672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ts val="1200"/>
              </a:spcBef>
            </a:pPr>
            <a:r>
              <a:rPr lang="cs-CZ" dirty="0"/>
              <a:t>kritériem pro rozhodování je maximalizace zisků nebo výnosu. </a:t>
            </a:r>
          </a:p>
          <a:p>
            <a:pPr lvl="1" eaLnBrk="1" hangingPunct="1">
              <a:spcBef>
                <a:spcPts val="1200"/>
              </a:spcBef>
            </a:pPr>
            <a:r>
              <a:rPr lang="cs-CZ" dirty="0"/>
              <a:t>Výhodnější alternativa dosahuje větší rentability </a:t>
            </a:r>
          </a:p>
          <a:p>
            <a:pPr eaLnBrk="1" hangingPunct="1">
              <a:lnSpc>
                <a:spcPct val="100000"/>
              </a:lnSpc>
              <a:spcBef>
                <a:spcPts val="1200"/>
              </a:spcBef>
            </a:pPr>
            <a:r>
              <a:rPr lang="cs-CZ" dirty="0"/>
              <a:t>Rentabilita (výnosnost) dána vztahem</a:t>
            </a:r>
          </a:p>
          <a:p>
            <a:pPr eaLnBrk="1" hangingPunct="1"/>
            <a:endParaRPr lang="cs-CZ" dirty="0"/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1524001" y="-2308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149" name="Object 4"/>
          <p:cNvGraphicFramePr>
            <a:graphicFrameLocks noChangeAspect="1"/>
          </p:cNvGraphicFramePr>
          <p:nvPr/>
        </p:nvGraphicFramePr>
        <p:xfrm>
          <a:off x="3719513" y="4221163"/>
          <a:ext cx="3694112" cy="167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Rovnice" r:id="rId3" imgW="1371600" imgH="622300" progId="Equation.3">
                  <p:embed/>
                </p:oleObj>
              </mc:Choice>
              <mc:Fallback>
                <p:oleObj name="Rovnice" r:id="rId3" imgW="1371600" imgH="622300" progId="Equation.3">
                  <p:embed/>
                  <p:pic>
                    <p:nvPicPr>
                      <p:cNvPr id="614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9513" y="4221163"/>
                        <a:ext cx="3694112" cy="167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Kritérium hodnocení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/>
          </a:p>
          <a:p>
            <a:pPr algn="just" eaLnBrk="1" hangingPunct="1">
              <a:buFont typeface="Wingdings" pitchFamily="2" charset="2"/>
              <a:buNone/>
            </a:pPr>
            <a:r>
              <a:rPr lang="cs-CZ" b="1"/>
              <a:t>	Kritérium	    	Interpretace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cs-CZ" i="1"/>
              <a:t>	   ROI</a:t>
            </a:r>
            <a:r>
              <a:rPr lang="cs-CZ"/>
              <a:t> ≥ </a:t>
            </a:r>
            <a:r>
              <a:rPr lang="cs-CZ" i="1"/>
              <a:t>1		</a:t>
            </a:r>
            <a:r>
              <a:rPr lang="cs-CZ"/>
              <a:t>projekt je přijatelný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cs-CZ" i="1"/>
              <a:t>	   ROI </a:t>
            </a:r>
            <a:r>
              <a:rPr lang="cs-CZ"/>
              <a:t>&lt; </a:t>
            </a:r>
            <a:r>
              <a:rPr lang="cs-CZ" i="1"/>
              <a:t>1		</a:t>
            </a:r>
            <a:r>
              <a:rPr lang="cs-CZ"/>
              <a:t>projekt není přijatelný</a:t>
            </a:r>
          </a:p>
          <a:p>
            <a:pPr algn="just" eaLnBrk="1" hangingPunct="1">
              <a:buFont typeface="Wingdings" pitchFamily="2" charset="2"/>
              <a:buNone/>
            </a:pPr>
            <a:endParaRPr lang="cs-CZ"/>
          </a:p>
          <a:p>
            <a:pPr eaLnBrk="1" hangingPunct="1"/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Doba návratnosti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b="1" dirty="0"/>
          </a:p>
          <a:p>
            <a:pPr eaLnBrk="1" hangingPunct="1">
              <a:lnSpc>
                <a:spcPct val="100000"/>
              </a:lnSpc>
              <a:buFont typeface="Wingdings" pitchFamily="2" charset="2"/>
              <a:buNone/>
            </a:pPr>
            <a:r>
              <a:rPr lang="cs-CZ" b="1" dirty="0"/>
              <a:t>Definice:</a:t>
            </a:r>
          </a:p>
          <a:p>
            <a:pPr lvl="1" eaLnBrk="1" hangingPunct="1">
              <a:spcBef>
                <a:spcPts val="1200"/>
              </a:spcBef>
            </a:pPr>
            <a:r>
              <a:rPr lang="cs-CZ" sz="2800" dirty="0"/>
              <a:t>doba, za kterou se investice splatí z peněžních příjmů, které investice zajistí</a:t>
            </a:r>
            <a:r>
              <a:rPr lang="cs-CZ" dirty="0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Konstrukce DN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dirty="0"/>
              <a:t>V případě, že roční hotovostní tok </a:t>
            </a:r>
            <a:r>
              <a:rPr lang="cs-CZ" i="1" dirty="0"/>
              <a:t>CF</a:t>
            </a:r>
            <a:r>
              <a:rPr lang="cs-CZ" dirty="0"/>
              <a:t> je stále stejný, tak pro výpočet doby návratnosti </a:t>
            </a:r>
            <a:r>
              <a:rPr lang="cs-CZ" i="1" dirty="0"/>
              <a:t>DN</a:t>
            </a:r>
            <a:r>
              <a:rPr lang="cs-CZ" dirty="0"/>
              <a:t>  lze použít vztah:</a:t>
            </a:r>
          </a:p>
          <a:p>
            <a:pPr eaLnBrk="1" hangingPunct="1"/>
            <a:endParaRPr lang="cs-CZ" dirty="0"/>
          </a:p>
          <a:p>
            <a:pPr eaLnBrk="1" hangingPunct="1"/>
            <a:endParaRPr lang="cs-CZ" dirty="0"/>
          </a:p>
          <a:p>
            <a:pPr eaLnBrk="1" hangingPunct="1"/>
            <a:endParaRPr lang="cs-CZ" dirty="0"/>
          </a:p>
          <a:p>
            <a:pPr eaLnBrk="1" hangingPunct="1">
              <a:buFont typeface="Wingdings" pitchFamily="2" charset="2"/>
              <a:buNone/>
            </a:pPr>
            <a:r>
              <a:rPr lang="cs-CZ" dirty="0"/>
              <a:t>kde</a:t>
            </a:r>
            <a:r>
              <a:rPr lang="cs-CZ" i="1" dirty="0"/>
              <a:t>	I</a:t>
            </a:r>
            <a:r>
              <a:rPr lang="cs-CZ" dirty="0"/>
              <a:t> 	je velikost investičních výdajů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524001" y="-2308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922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7498458"/>
              </p:ext>
            </p:extLst>
          </p:nvPr>
        </p:nvGraphicFramePr>
        <p:xfrm>
          <a:off x="4684033" y="3092869"/>
          <a:ext cx="2447925" cy="1338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Rovnice" r:id="rId3" imgW="711200" imgH="457200" progId="Equation.3">
                  <p:embed/>
                </p:oleObj>
              </mc:Choice>
              <mc:Fallback>
                <p:oleObj name="Rovnice" r:id="rId3" imgW="711200" imgH="457200" progId="Equation.3">
                  <p:embed/>
                  <p:pic>
                    <p:nvPicPr>
                      <p:cNvPr id="922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4033" y="3092869"/>
                        <a:ext cx="2447925" cy="1338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Kritérium hodnocení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dirty="0"/>
          </a:p>
          <a:p>
            <a:pPr algn="just" eaLnBrk="1" hangingPunct="1">
              <a:lnSpc>
                <a:spcPct val="100000"/>
              </a:lnSpc>
              <a:buFont typeface="Wingdings" pitchFamily="2" charset="2"/>
              <a:buNone/>
            </a:pPr>
            <a:r>
              <a:rPr lang="cs-CZ" b="1" dirty="0"/>
              <a:t>		Kritérium	    Interpretace</a:t>
            </a:r>
          </a:p>
          <a:p>
            <a:pPr algn="just" eaLnBrk="1" hangingPunct="1">
              <a:lnSpc>
                <a:spcPct val="100000"/>
              </a:lnSpc>
              <a:spcBef>
                <a:spcPts val="1200"/>
              </a:spcBef>
              <a:buFont typeface="Wingdings" pitchFamily="2" charset="2"/>
              <a:buNone/>
            </a:pPr>
            <a:r>
              <a:rPr lang="cs-CZ" i="1" dirty="0"/>
              <a:t>	   DN</a:t>
            </a:r>
            <a:r>
              <a:rPr lang="cs-CZ" dirty="0"/>
              <a:t> ≤ </a:t>
            </a:r>
            <a:r>
              <a:rPr lang="cs-CZ" i="1" dirty="0"/>
              <a:t>DŽ		</a:t>
            </a:r>
            <a:r>
              <a:rPr lang="cs-CZ" dirty="0"/>
              <a:t>projekt je přijatelný</a:t>
            </a:r>
          </a:p>
          <a:p>
            <a:pPr algn="just" eaLnBrk="1" hangingPunct="1">
              <a:lnSpc>
                <a:spcPct val="100000"/>
              </a:lnSpc>
              <a:buFont typeface="Wingdings" pitchFamily="2" charset="2"/>
              <a:buNone/>
            </a:pPr>
            <a:r>
              <a:rPr lang="cs-CZ" i="1" dirty="0"/>
              <a:t>	   DN </a:t>
            </a:r>
            <a:r>
              <a:rPr lang="cs-CZ" dirty="0"/>
              <a:t>&gt; </a:t>
            </a:r>
            <a:r>
              <a:rPr lang="cs-CZ" i="1" dirty="0"/>
              <a:t>DŽ		</a:t>
            </a:r>
            <a:r>
              <a:rPr lang="cs-CZ" dirty="0"/>
              <a:t>projekt není přijatelný</a:t>
            </a:r>
          </a:p>
          <a:p>
            <a:pPr algn="just" eaLnBrk="1" hangingPunct="1">
              <a:lnSpc>
                <a:spcPct val="100000"/>
              </a:lnSpc>
              <a:buFont typeface="Wingdings" pitchFamily="2" charset="2"/>
              <a:buNone/>
            </a:pPr>
            <a:endParaRPr lang="cs-CZ" dirty="0"/>
          </a:p>
          <a:p>
            <a:pPr algn="just" eaLnBrk="1" hangingPunct="1">
              <a:lnSpc>
                <a:spcPct val="100000"/>
              </a:lnSpc>
              <a:buFont typeface="Wingdings" pitchFamily="2" charset="2"/>
              <a:buNone/>
            </a:pPr>
            <a:r>
              <a:rPr lang="cs-CZ" sz="2600" dirty="0"/>
              <a:t>kde</a:t>
            </a:r>
            <a:r>
              <a:rPr lang="cs-CZ" sz="2600" i="1" dirty="0"/>
              <a:t> 	DŽ</a:t>
            </a:r>
            <a:r>
              <a:rPr lang="cs-CZ" sz="2600" dirty="0"/>
              <a:t>	je doba životnosti</a:t>
            </a:r>
          </a:p>
          <a:p>
            <a:pPr algn="just" eaLnBrk="1" hangingPunct="1">
              <a:lnSpc>
                <a:spcPct val="100000"/>
              </a:lnSpc>
              <a:buFont typeface="Wingdings" pitchFamily="2" charset="2"/>
              <a:buNone/>
            </a:pPr>
            <a:endParaRPr lang="cs-CZ" sz="2600" dirty="0"/>
          </a:p>
          <a:p>
            <a:pPr algn="just" eaLnBrk="1" hangingPunct="1">
              <a:lnSpc>
                <a:spcPct val="100000"/>
              </a:lnSpc>
            </a:pPr>
            <a:r>
              <a:rPr lang="cs-CZ" sz="2400" dirty="0"/>
              <a:t>Platí, že čím je hodnota DN nižší, tím lepší je projekt.</a:t>
            </a:r>
            <a:r>
              <a:rPr lang="cs-CZ" dirty="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40</TotalTime>
  <Words>2525</Words>
  <Application>Microsoft Office PowerPoint</Application>
  <PresentationFormat>Širokoúhlá obrazovka</PresentationFormat>
  <Paragraphs>583</Paragraphs>
  <Slides>46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53" baseType="lpstr">
      <vt:lpstr>Arial</vt:lpstr>
      <vt:lpstr>Symbol</vt:lpstr>
      <vt:lpstr>Tahoma</vt:lpstr>
      <vt:lpstr>Verdana</vt:lpstr>
      <vt:lpstr>Wingdings</vt:lpstr>
      <vt:lpstr>Prezentace_MU_CZ</vt:lpstr>
      <vt:lpstr>Rovnice</vt:lpstr>
      <vt:lpstr>Metody ex-ante hodnocení veřejných projektů</vt:lpstr>
      <vt:lpstr>Metody ex-ante hodnocení projektů</vt:lpstr>
      <vt:lpstr>Jednokriteriální metody hodnocení</vt:lpstr>
      <vt:lpstr>Obecné finanční metody</vt:lpstr>
      <vt:lpstr>Metoda rentability projektu (ROI)</vt:lpstr>
      <vt:lpstr>Kritérium hodnocení</vt:lpstr>
      <vt:lpstr>Doba návratnosti</vt:lpstr>
      <vt:lpstr>Konstrukce DN</vt:lpstr>
      <vt:lpstr>Kritérium hodnocení</vt:lpstr>
      <vt:lpstr>Využití doby návratnosti</vt:lpstr>
      <vt:lpstr>Čistá současná hodnota</vt:lpstr>
      <vt:lpstr>Konstrukce NPV</vt:lpstr>
      <vt:lpstr>Současná hodnota</vt:lpstr>
      <vt:lpstr>Konstrukce současné hodnoty</vt:lpstr>
      <vt:lpstr>Čistá současná hodnota</vt:lpstr>
      <vt:lpstr>Kritérium hodnocení - PV</vt:lpstr>
      <vt:lpstr>Kritérium hodnocení – NPV</vt:lpstr>
      <vt:lpstr>Využití NPV</vt:lpstr>
      <vt:lpstr>Vnitřní výnosové procento</vt:lpstr>
      <vt:lpstr>Odvození IRR</vt:lpstr>
      <vt:lpstr>Konstrukce IRR</vt:lpstr>
      <vt:lpstr>Kritérium hodnocení</vt:lpstr>
      <vt:lpstr>Využití IRR</vt:lpstr>
      <vt:lpstr>Lineární interpolace</vt:lpstr>
      <vt:lpstr>Pasti IRR</vt:lpstr>
      <vt:lpstr>Past č. 1 - Zápůjčka nebo výpůjčka</vt:lpstr>
      <vt:lpstr>Past č. 2 - více IRR)</vt:lpstr>
      <vt:lpstr>Past č. 3 - žádná IRR</vt:lpstr>
      <vt:lpstr>Index rentability</vt:lpstr>
      <vt:lpstr>Konstrukce Ri</vt:lpstr>
      <vt:lpstr>Kritérium hodnocení</vt:lpstr>
      <vt:lpstr>Příklad č. 1</vt:lpstr>
      <vt:lpstr>Příklad č. 2</vt:lpstr>
      <vt:lpstr>Příklad č. 3</vt:lpstr>
      <vt:lpstr>Převedení na stejnou životnost</vt:lpstr>
      <vt:lpstr>Příklad č. 4</vt:lpstr>
      <vt:lpstr>Projekt A</vt:lpstr>
      <vt:lpstr>Projekt B</vt:lpstr>
      <vt:lpstr>Projekt C</vt:lpstr>
      <vt:lpstr>Příklad č. 5</vt:lpstr>
      <vt:lpstr>Náklady a výnosy</vt:lpstr>
      <vt:lpstr>Projekt A - Náklady a výnosy</vt:lpstr>
      <vt:lpstr>Projekt B - Náklady a výnosy</vt:lpstr>
      <vt:lpstr>Řešení</vt:lpstr>
      <vt:lpstr>Komentář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Jančíková Anna</dc:creator>
  <cp:lastModifiedBy>Jana Soukopová</cp:lastModifiedBy>
  <cp:revision>4</cp:revision>
  <cp:lastPrinted>1601-01-01T00:00:00Z</cp:lastPrinted>
  <dcterms:created xsi:type="dcterms:W3CDTF">2019-01-25T08:23:54Z</dcterms:created>
  <dcterms:modified xsi:type="dcterms:W3CDTF">2022-02-07T09:15:01Z</dcterms:modified>
</cp:coreProperties>
</file>