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8" r:id="rId3"/>
    <p:sldId id="259" r:id="rId4"/>
    <p:sldId id="260" r:id="rId5"/>
    <p:sldId id="261" r:id="rId6"/>
    <p:sldId id="266" r:id="rId7"/>
    <p:sldId id="262" r:id="rId8"/>
    <p:sldId id="267" r:id="rId9"/>
    <p:sldId id="268" r:id="rId10"/>
    <p:sldId id="269" r:id="rId11"/>
    <p:sldId id="270" r:id="rId12"/>
    <p:sldId id="394" r:id="rId13"/>
    <p:sldId id="396" r:id="rId14"/>
    <p:sldId id="397" r:id="rId15"/>
    <p:sldId id="398" r:id="rId16"/>
    <p:sldId id="401" r:id="rId17"/>
    <p:sldId id="403" r:id="rId18"/>
    <p:sldId id="405" r:id="rId19"/>
    <p:sldId id="408" r:id="rId20"/>
    <p:sldId id="407" r:id="rId21"/>
    <p:sldId id="263" r:id="rId2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14" d="100"/>
          <a:sy n="114" d="100"/>
        </p:scale>
        <p:origin x="540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6F5F88-706E-481A-B4D8-111EDFF0241E}" type="slidenum">
              <a:rPr lang="cs-CZ" altLang="cs-CZ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770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6F5F88-706E-481A-B4D8-111EDFF0241E}" type="slidenum">
              <a:rPr lang="cs-CZ" altLang="cs-CZ"/>
              <a:pPr>
                <a:spcBef>
                  <a:spcPct val="0"/>
                </a:spcBef>
              </a:pPr>
              <a:t>3</a:t>
            </a:fld>
            <a:endParaRPr lang="cs-CZ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7791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6F5F88-706E-481A-B4D8-111EDFF0241E}" type="slidenum">
              <a:rPr lang="cs-CZ" altLang="cs-CZ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4</a:t>
            </a:fld>
            <a:endParaRPr lang="cs-CZ" altLang="cs-CZ">
              <a:solidFill>
                <a:prstClr val="black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0022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6F5F88-706E-481A-B4D8-111EDFF0241E}" type="slidenum">
              <a:rPr lang="cs-CZ" altLang="cs-CZ"/>
              <a:pPr>
                <a:spcBef>
                  <a:spcPct val="0"/>
                </a:spcBef>
              </a:pPr>
              <a:t>5</a:t>
            </a:fld>
            <a:endParaRPr lang="cs-CZ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6903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6F5F88-706E-481A-B4D8-111EDFF0241E}" type="slidenum">
              <a:rPr lang="cs-CZ" altLang="cs-CZ"/>
              <a:pPr>
                <a:spcBef>
                  <a:spcPct val="0"/>
                </a:spcBef>
              </a:pPr>
              <a:t>7</a:t>
            </a:fld>
            <a:endParaRPr lang="cs-CZ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89861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4763" indent="-309524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098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33337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28576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23815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19054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14293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09532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26F5F88-706E-481A-B4D8-111EDFF0241E}" type="slidenum">
              <a:rPr kumimoji="0" lang="cs-CZ" altLang="cs-CZ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altLang="cs-CZ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4024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4763" indent="-309524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098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33337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28576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23815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19054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14293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09532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26F5F88-706E-481A-B4D8-111EDFF0241E}" type="slidenum">
              <a:rPr kumimoji="0" lang="cs-CZ" altLang="cs-CZ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cs-CZ" altLang="cs-CZ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6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609600" y="277813"/>
            <a:ext cx="10972800" cy="585311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09600" y="6243638"/>
            <a:ext cx="2844800" cy="457200"/>
          </a:xfrm>
          <a:prstGeom prst="rect">
            <a:avLst/>
          </a:prstGeom>
        </p:spPr>
        <p:txBody>
          <a:bodyPr/>
          <a:lstStyle>
            <a:lvl1pPr algn="r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737600" y="6243638"/>
            <a:ext cx="28448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D30B86D-5390-4D37-9DBF-EAF674F7D92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60944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5" r:id="rId15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mconsulting.cz/pm-wiki/wbs/" TargetMode="Externa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MPV_PVVS Projekty ve veřejné správě 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Zpracování projektové žádosti – věcná část 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000" i="1" dirty="0"/>
              <a:t>David </a:t>
            </a:r>
            <a:r>
              <a:rPr lang="cs-CZ" sz="2000" i="1" dirty="0" err="1"/>
              <a:t>Póč</a:t>
            </a:r>
            <a:r>
              <a:rPr lang="cs-CZ" sz="2000" i="1" dirty="0"/>
              <a:t>, Oddělení pro strategii a projektovou podporu </a:t>
            </a:r>
          </a:p>
        </p:txBody>
      </p:sp>
    </p:spTree>
    <p:extLst>
      <p:ext uri="{BB962C8B-B14F-4D97-AF65-F5344CB8AC3E}">
        <p14:creationId xmlns:p14="http://schemas.microsoft.com/office/powerpoint/2010/main" val="2889644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40484DD-02B8-415C-9DC7-41B2650612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200" b="0" i="0" u="none" strike="noStrike" kern="1200" cap="none" spc="0" normalizeH="0" baseline="0" noProof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Definujte zápatí - název prezentace / pracoviště</a:t>
            </a:r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3C3700A-739D-4A01-B1FC-AB8A9D21BC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B0EC8E-D5CC-4D74-A5C8-B6FD56587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30CF718-E464-4A5E-95A5-4200EEECB2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37E8753-7649-4A99-9FEB-828F18B50C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764" y="0"/>
            <a:ext cx="11563269" cy="6774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742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16"/>
          <p:cNvSpPr>
            <a:spLocks noGrp="1" noChangeArrowheads="1"/>
          </p:cNvSpPr>
          <p:nvPr>
            <p:ph type="title"/>
          </p:nvPr>
        </p:nvSpPr>
        <p:spPr>
          <a:xfrm>
            <a:off x="326908" y="492585"/>
            <a:ext cx="8086635" cy="647700"/>
          </a:xfrm>
        </p:spPr>
        <p:txBody>
          <a:bodyPr/>
          <a:lstStyle/>
          <a:p>
            <a:pPr eaLnBrk="1" hangingPunct="1"/>
            <a:r>
              <a:rPr lang="cs-CZ" altLang="cs-CZ" dirty="0"/>
              <a:t>Nástroje časového plánování (2)			   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415714" y="1140285"/>
            <a:ext cx="10623664" cy="4357687"/>
          </a:xfrm>
        </p:spPr>
        <p:txBody>
          <a:bodyPr/>
          <a:lstStyle/>
          <a:p>
            <a:pPr eaLnBrk="1" hangingPunct="1">
              <a:lnSpc>
                <a:spcPct val="100000"/>
              </a:lnSpc>
              <a:defRPr/>
            </a:pPr>
            <a:r>
              <a:rPr lang="cs-CZ" sz="1900" dirty="0"/>
              <a:t>V případě, že je nutné spolu s časem více provázat samotné činnosti lze použít tzv. síťové analýzy </a:t>
            </a:r>
          </a:p>
          <a:p>
            <a:pPr eaLnBrk="1" hangingPunct="1">
              <a:lnSpc>
                <a:spcPct val="100000"/>
              </a:lnSpc>
              <a:defRPr/>
            </a:pPr>
            <a:endParaRPr lang="cs-CZ" sz="1900" dirty="0"/>
          </a:p>
          <a:p>
            <a:pPr eaLnBrk="1" hangingPunct="1">
              <a:lnSpc>
                <a:spcPct val="100000"/>
              </a:lnSpc>
              <a:defRPr/>
            </a:pPr>
            <a:r>
              <a:rPr lang="cs-CZ" sz="1900" dirty="0"/>
              <a:t>Výhodou tohoto nástroje je možnost provázat časové vazy na jednotlivé balíky včetně kupříkladu nákladů či zdrojů</a:t>
            </a:r>
          </a:p>
          <a:p>
            <a:pPr eaLnBrk="1" hangingPunct="1">
              <a:lnSpc>
                <a:spcPct val="100000"/>
              </a:lnSpc>
              <a:defRPr/>
            </a:pPr>
            <a:endParaRPr lang="cs-CZ" sz="1900" dirty="0"/>
          </a:p>
          <a:p>
            <a:pPr eaLnBrk="1" hangingPunct="1">
              <a:lnSpc>
                <a:spcPct val="100000"/>
              </a:lnSpc>
              <a:defRPr/>
            </a:pPr>
            <a:r>
              <a:rPr lang="cs-CZ" sz="1900" dirty="0"/>
              <a:t>Síťová analýza využívá standardně grafy</a:t>
            </a:r>
          </a:p>
          <a:p>
            <a:pPr eaLnBrk="1" hangingPunct="1">
              <a:lnSpc>
                <a:spcPct val="100000"/>
              </a:lnSpc>
              <a:defRPr/>
            </a:pPr>
            <a:endParaRPr lang="cs-CZ" sz="1900" dirty="0"/>
          </a:p>
          <a:p>
            <a:pPr eaLnBrk="1" hangingPunct="1">
              <a:lnSpc>
                <a:spcPct val="100000"/>
              </a:lnSpc>
              <a:defRPr/>
            </a:pPr>
            <a:r>
              <a:rPr lang="cs-CZ" sz="1900" dirty="0"/>
              <a:t>Rozlišujeme 2 základní typy grafu pro síťovou analýzu:    </a:t>
            </a:r>
          </a:p>
          <a:p>
            <a:pPr lvl="1">
              <a:defRPr/>
            </a:pPr>
            <a:r>
              <a:rPr lang="cs-CZ" sz="1900" dirty="0"/>
              <a:t>Hranově orientované síťové grafy (</a:t>
            </a:r>
            <a:r>
              <a:rPr lang="cs-CZ" sz="1900" dirty="0" err="1"/>
              <a:t>Arrow</a:t>
            </a:r>
            <a:r>
              <a:rPr lang="cs-CZ" sz="1900" dirty="0"/>
              <a:t> </a:t>
            </a:r>
            <a:r>
              <a:rPr lang="cs-CZ" sz="1900" dirty="0" err="1"/>
              <a:t>Diagramming</a:t>
            </a:r>
            <a:r>
              <a:rPr lang="cs-CZ" sz="1900" dirty="0"/>
              <a:t> </a:t>
            </a:r>
            <a:r>
              <a:rPr lang="cs-CZ" sz="1900" dirty="0" err="1"/>
              <a:t>Method</a:t>
            </a:r>
            <a:r>
              <a:rPr lang="cs-CZ" sz="1900" dirty="0"/>
              <a:t> ADM)</a:t>
            </a:r>
          </a:p>
          <a:p>
            <a:pPr lvl="1">
              <a:defRPr/>
            </a:pPr>
            <a:r>
              <a:rPr lang="cs-CZ" sz="1900" dirty="0"/>
              <a:t>Uzlově orientované síťové grafy (Precedence </a:t>
            </a:r>
            <a:r>
              <a:rPr lang="cs-CZ" sz="1900" dirty="0" err="1"/>
              <a:t>Diagramming</a:t>
            </a:r>
            <a:r>
              <a:rPr lang="cs-CZ" sz="1900" dirty="0"/>
              <a:t> </a:t>
            </a:r>
            <a:r>
              <a:rPr lang="cs-CZ" sz="1900" dirty="0" err="1"/>
              <a:t>Method</a:t>
            </a:r>
            <a:r>
              <a:rPr lang="cs-CZ" sz="1900" dirty="0"/>
              <a:t> – PDM) – preferovanější metoda – například metoda CPM (</a:t>
            </a:r>
            <a:r>
              <a:rPr lang="cs-CZ" sz="1900" dirty="0" err="1"/>
              <a:t>Critical</a:t>
            </a:r>
            <a:r>
              <a:rPr lang="cs-CZ" sz="1900" dirty="0"/>
              <a:t> </a:t>
            </a:r>
            <a:r>
              <a:rPr lang="cs-CZ" sz="1900" dirty="0" err="1"/>
              <a:t>Path</a:t>
            </a:r>
            <a:r>
              <a:rPr lang="cs-CZ" sz="1900" dirty="0"/>
              <a:t> </a:t>
            </a:r>
            <a:r>
              <a:rPr lang="cs-CZ" sz="1900" dirty="0" err="1"/>
              <a:t>Method</a:t>
            </a:r>
            <a:r>
              <a:rPr lang="cs-CZ" sz="1900" dirty="0"/>
              <a:t>)</a:t>
            </a:r>
          </a:p>
          <a:p>
            <a:pPr lvl="1">
              <a:defRPr/>
            </a:pPr>
            <a:endParaRPr lang="cs-CZ" sz="1900" dirty="0"/>
          </a:p>
          <a:p>
            <a:pPr eaLnBrk="1" hangingPunct="1">
              <a:lnSpc>
                <a:spcPct val="100000"/>
              </a:lnSpc>
              <a:defRPr/>
            </a:pPr>
            <a:r>
              <a:rPr lang="cs-CZ" sz="1900" dirty="0"/>
              <a:t>Při využití některé síťové analýzy je nutné:</a:t>
            </a:r>
          </a:p>
          <a:p>
            <a:pPr lvl="1">
              <a:defRPr/>
            </a:pPr>
            <a:r>
              <a:rPr lang="cs-CZ" sz="1900" dirty="0"/>
              <a:t>Mít přehled o všech činnostech/balících/aktivitách, které v rámci projektu budou realizovány </a:t>
            </a:r>
          </a:p>
          <a:p>
            <a:pPr lvl="1">
              <a:defRPr/>
            </a:pPr>
            <a:r>
              <a:rPr lang="cs-CZ" sz="1900" dirty="0"/>
              <a:t>Jsou identifikovány vazby/vztahy mezi jednotlivými činnostmi </a:t>
            </a:r>
          </a:p>
          <a:p>
            <a:pPr lvl="1">
              <a:defRPr/>
            </a:pPr>
            <a:r>
              <a:rPr lang="cs-CZ" sz="1900" dirty="0"/>
              <a:t>Jsou určeny doby trvání všech činností v standardních jednotkách napříč všemi činnostmi </a:t>
            </a:r>
          </a:p>
          <a:p>
            <a:pPr eaLnBrk="1" hangingPunct="1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20798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Analýzy a řízení rizik a příležitostí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/>
              <a:t>Riziko</a:t>
            </a:r>
            <a:r>
              <a:rPr lang="cs-CZ" sz="2000" dirty="0"/>
              <a:t> - Pojem, který označuje nejistý výsledek s možným nežádoucím stavem. Riziko znamená hrozbu, potenciální problém, nebezpečí vzniku škody, možnost selhání a neúspěchu, poškození, ztráty či zničení. Riziko tedy vyjadřuje určitou míru nejistoty, tedy pravděpodobnost dosažení výsledku, který je rozdílný od očekávaného.</a:t>
            </a:r>
          </a:p>
          <a:p>
            <a:pPr lvl="2"/>
            <a:endParaRPr lang="cs-CZ" sz="700" dirty="0"/>
          </a:p>
          <a:p>
            <a:pPr lvl="1"/>
            <a:r>
              <a:rPr lang="cs-CZ" sz="1900" i="1" dirty="0"/>
              <a:t>Nejistá událost nebo podmínka, která pokud nastane, má negativní vliv na dosažení cíle projektu.</a:t>
            </a:r>
            <a:r>
              <a:rPr lang="cs-CZ" sz="1900" i="1" dirty="0">
                <a:solidFill>
                  <a:srgbClr val="FF0000"/>
                </a:solidFill>
              </a:rPr>
              <a:t> </a:t>
            </a:r>
          </a:p>
          <a:p>
            <a:endParaRPr lang="cs-CZ" sz="2000" b="1" dirty="0">
              <a:solidFill>
                <a:srgbClr val="FF0000"/>
              </a:solidFill>
            </a:endParaRPr>
          </a:p>
          <a:p>
            <a:r>
              <a:rPr lang="cs-CZ" sz="2000" b="1" dirty="0"/>
              <a:t>Příležitost </a:t>
            </a:r>
            <a:r>
              <a:rPr lang="cs-CZ" sz="2000" dirty="0"/>
              <a:t>– nejistá pozitivní událost (přínos, zisk)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>
          <a:xfrm>
            <a:off x="720000" y="588622"/>
            <a:ext cx="10753200" cy="451576"/>
          </a:xfrm>
        </p:spPr>
        <p:txBody>
          <a:bodyPr/>
          <a:lstStyle/>
          <a:p>
            <a:r>
              <a:rPr lang="cs-CZ" dirty="0"/>
              <a:t>Řízení rizik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>
          <a:xfrm>
            <a:off x="720000" y="1291839"/>
            <a:ext cx="10753200" cy="4525963"/>
          </a:xfrm>
        </p:spPr>
        <p:txBody>
          <a:bodyPr/>
          <a:lstStyle/>
          <a:p>
            <a:r>
              <a:rPr lang="cs-CZ" sz="2000" dirty="0"/>
              <a:t>Neustálý proces, který se odehrává napříč všemi částmi životního cyklu projektu</a:t>
            </a:r>
          </a:p>
          <a:p>
            <a:endParaRPr lang="cs-CZ" sz="2000" dirty="0"/>
          </a:p>
          <a:p>
            <a:r>
              <a:rPr lang="cs-CZ" sz="2000" dirty="0"/>
              <a:t>Získané znalosti z analýzy rizik a příležitostí je vhodné předat dále – přispívají k úspěchu budoucích projektů</a:t>
            </a:r>
          </a:p>
          <a:p>
            <a:endParaRPr lang="cs-CZ" sz="2000" dirty="0"/>
          </a:p>
          <a:p>
            <a:r>
              <a:rPr lang="cs-CZ" sz="2000" dirty="0"/>
              <a:t>S analýzy rizik musí pracovat projektový tým s jasně určenou odpovědností za daná rizika</a:t>
            </a:r>
          </a:p>
          <a:p>
            <a:endParaRPr lang="cs-CZ" sz="2000" dirty="0"/>
          </a:p>
          <a:p>
            <a:r>
              <a:rPr lang="cs-CZ" sz="2000" dirty="0"/>
              <a:t>Účelem řízení rizik projektu je v předstihu poznat zdroje možného ohrožení projektu a připravovat opatření, která by vedla ke snížení možných dopadů pro projekt na přijatelnou hodnotu</a:t>
            </a:r>
          </a:p>
          <a:p>
            <a:endParaRPr lang="cs-CZ" dirty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Procesní kroky při analýze rizik</a:t>
            </a:r>
          </a:p>
        </p:txBody>
      </p:sp>
      <p:sp>
        <p:nvSpPr>
          <p:cNvPr id="358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itchFamily="2" charset="2"/>
              <a:buAutoNum type="arabicParenR"/>
            </a:pPr>
            <a:r>
              <a:rPr lang="cs-CZ" sz="2000" dirty="0"/>
              <a:t>Identifikujte a kvantifikujte rizika a příležitosti</a:t>
            </a:r>
          </a:p>
          <a:p>
            <a:pPr marL="457200" indent="-457200">
              <a:buFont typeface="Wingdings" pitchFamily="2" charset="2"/>
              <a:buAutoNum type="arabicParenR"/>
            </a:pPr>
            <a:r>
              <a:rPr lang="cs-CZ" sz="2000" dirty="0"/>
              <a:t>Vytvořte plán odezvy, nechte plán odsouhlasit a plán komunikujte </a:t>
            </a:r>
          </a:p>
          <a:p>
            <a:pPr marL="457200" indent="-457200">
              <a:buFont typeface="Wingdings" pitchFamily="2" charset="2"/>
              <a:buAutoNum type="arabicParenR"/>
            </a:pPr>
            <a:r>
              <a:rPr lang="cs-CZ" sz="2000" dirty="0"/>
              <a:t>Aktualizujte všechny projektové plány, na které má schválený plán odezvy na rizika vliv</a:t>
            </a:r>
          </a:p>
          <a:p>
            <a:pPr marL="457200" indent="-457200">
              <a:buFont typeface="Wingdings" pitchFamily="2" charset="2"/>
              <a:buAutoNum type="arabicParenR"/>
            </a:pPr>
            <a:r>
              <a:rPr lang="cs-CZ" sz="2000" dirty="0"/>
              <a:t>Vyhodnoťte pravděpodobnost dosažení časových a nákladových cílů, tento odhad opakujte</a:t>
            </a:r>
          </a:p>
          <a:p>
            <a:pPr marL="457200" indent="-457200">
              <a:buFont typeface="Wingdings" pitchFamily="2" charset="2"/>
              <a:buAutoNum type="arabicParenR"/>
            </a:pPr>
            <a:r>
              <a:rPr lang="cs-CZ" sz="2000" dirty="0"/>
              <a:t>Neustále identifikujte a vyhodnocujte nová rizika</a:t>
            </a:r>
          </a:p>
          <a:p>
            <a:pPr marL="457200" indent="-457200">
              <a:buFont typeface="Wingdings" pitchFamily="2" charset="2"/>
              <a:buAutoNum type="arabicParenR"/>
            </a:pPr>
            <a:r>
              <a:rPr lang="cs-CZ" sz="2000" dirty="0"/>
              <a:t>Řiďte a kontrolujte plán odezvy</a:t>
            </a:r>
          </a:p>
          <a:p>
            <a:pPr marL="457200" indent="-457200">
              <a:buFont typeface="Wingdings" pitchFamily="2" charset="2"/>
              <a:buAutoNum type="arabicParenR"/>
            </a:pPr>
            <a:r>
              <a:rPr lang="cs-CZ" sz="2000" dirty="0"/>
              <a:t>Dokumentujte získané poznatky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Identifikace rizika</a:t>
            </a:r>
          </a:p>
        </p:txBody>
      </p:sp>
      <p:sp>
        <p:nvSpPr>
          <p:cNvPr id="38915" name="Zástupný symbol pro obsah 2"/>
          <p:cNvSpPr>
            <a:spLocks noGrp="1"/>
          </p:cNvSpPr>
          <p:nvPr>
            <p:ph idx="1"/>
          </p:nvPr>
        </p:nvSpPr>
        <p:spPr>
          <a:xfrm>
            <a:off x="562062" y="1171576"/>
            <a:ext cx="9993538" cy="4525963"/>
          </a:xfrm>
        </p:spPr>
        <p:txBody>
          <a:bodyPr/>
          <a:lstStyle/>
          <a:p>
            <a:r>
              <a:rPr lang="cs-CZ" sz="2000" b="1" dirty="0"/>
              <a:t>Hrozba</a:t>
            </a:r>
          </a:p>
          <a:p>
            <a:pPr lvl="1"/>
            <a:r>
              <a:rPr lang="cs-CZ" i="1" dirty="0"/>
              <a:t>Nebezpečí, které hrozí a které je potřeba brát v úvahu</a:t>
            </a:r>
          </a:p>
          <a:p>
            <a:pPr lvl="1"/>
            <a:r>
              <a:rPr lang="cs-CZ" i="1" dirty="0"/>
              <a:t>Projev konkrétního nebezpečí</a:t>
            </a:r>
          </a:p>
          <a:p>
            <a:pPr lvl="1"/>
            <a:r>
              <a:rPr lang="cs-CZ" i="1" dirty="0"/>
              <a:t>Nejsme schopni identifikovat všechny hrozby, ale měli bychom se pokusit identifikovat, co největší počet</a:t>
            </a:r>
          </a:p>
          <a:p>
            <a:pPr lvl="1"/>
            <a:endParaRPr lang="cs-CZ" dirty="0"/>
          </a:p>
          <a:p>
            <a:r>
              <a:rPr lang="cs-CZ" sz="2000" b="1" dirty="0"/>
              <a:t>Scénář</a:t>
            </a:r>
          </a:p>
          <a:p>
            <a:pPr lvl="1"/>
            <a:r>
              <a:rPr lang="cs-CZ" i="1" dirty="0"/>
              <a:t>Děj, který je způsoben hrozbou</a:t>
            </a:r>
          </a:p>
          <a:p>
            <a:pPr lvl="1"/>
            <a:r>
              <a:rPr lang="cs-CZ" i="1" dirty="0"/>
              <a:t>Jedná se o důsledek výskytu hrozby </a:t>
            </a:r>
          </a:p>
          <a:p>
            <a:pPr lvl="1"/>
            <a:r>
              <a:rPr lang="cs-CZ" i="1" dirty="0"/>
              <a:t>Hrozba je příčina, scénář jsou dopady</a:t>
            </a:r>
          </a:p>
          <a:p>
            <a:pPr lvl="1"/>
            <a:endParaRPr lang="cs-CZ" dirty="0"/>
          </a:p>
          <a:p>
            <a:r>
              <a:rPr lang="cs-CZ" sz="2000" dirty="0"/>
              <a:t>Určitá hrozba může vyústit do několika možných scénářů!</a:t>
            </a:r>
          </a:p>
          <a:p>
            <a:endParaRPr lang="cs-CZ" sz="2000" dirty="0"/>
          </a:p>
          <a:p>
            <a:r>
              <a:rPr lang="cs-CZ" sz="2000" dirty="0"/>
              <a:t>Určitý scénář může také vzniknout jako důsledek několika hrozeb</a:t>
            </a:r>
          </a:p>
          <a:p>
            <a:endParaRPr lang="cs-CZ" sz="2400" dirty="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Techniky vhodné pro identifikaci rizika</a:t>
            </a:r>
          </a:p>
        </p:txBody>
      </p:sp>
      <p:sp>
        <p:nvSpPr>
          <p:cNvPr id="419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Strom rizik</a:t>
            </a:r>
          </a:p>
        </p:txBody>
      </p:sp>
      <p:pic>
        <p:nvPicPr>
          <p:cNvPr id="41989" name="Obrázek 4" descr="carskyobr3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78138" y="2114551"/>
            <a:ext cx="6813550" cy="401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3C8E67FB-6000-49AA-990C-4971A9A8D002}"/>
              </a:ext>
            </a:extLst>
          </p:cNvPr>
          <p:cNvSpPr txBox="1"/>
          <p:nvPr/>
        </p:nvSpPr>
        <p:spPr>
          <a:xfrm>
            <a:off x="436228" y="6325299"/>
            <a:ext cx="949633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Zdroj: </a:t>
            </a:r>
            <a:r>
              <a:rPr kumimoji="0" lang="cs-CZ" sz="1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NÁVRH PROJEKTU A APLIKACE METOD PROJEKTOVÉHO MANAGEMENTU DLE STANDARDU IPMA, Bc. VLASTIMIL VODIČKA, Brno, VUT 2014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Kvantifikace rizika</a:t>
            </a:r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/>
              <a:t>Pravděpodobnost rizika/scénáře</a:t>
            </a:r>
          </a:p>
          <a:p>
            <a:pPr lvl="1"/>
            <a:r>
              <a:rPr lang="cs-CZ" dirty="0"/>
              <a:t>Určuje souhrnnou pravděpodobnost hrozby a scénáře, např. při spatření meteoru, že dopadne na zem a způsobí kráter</a:t>
            </a:r>
          </a:p>
          <a:p>
            <a:pPr lvl="1"/>
            <a:r>
              <a:rPr lang="cs-CZ" dirty="0"/>
              <a:t>Pravděpodobnost může záviset na době, kterou bereme v úvahu (výskyt deště v suchém období)</a:t>
            </a:r>
          </a:p>
          <a:p>
            <a:pPr lvl="1"/>
            <a:r>
              <a:rPr lang="cs-CZ" dirty="0"/>
              <a:t>Hodnota 0 – 1 (převedeno z procent)</a:t>
            </a:r>
          </a:p>
          <a:p>
            <a:pPr marL="324000" lvl="1" indent="0">
              <a:buNone/>
            </a:pPr>
            <a:endParaRPr lang="cs-CZ" dirty="0"/>
          </a:p>
          <a:p>
            <a:r>
              <a:rPr lang="cs-CZ" sz="2000" b="1" dirty="0"/>
              <a:t>Dopad scénáře – finanční dopad </a:t>
            </a:r>
          </a:p>
          <a:p>
            <a:pPr lvl="1"/>
            <a:r>
              <a:rPr lang="cs-CZ" dirty="0"/>
              <a:t>Újma, vyjádřená v určitých jednotkách (často peněžních), kterou můžeme utrpět, jestliže se daný scénář naplní</a:t>
            </a:r>
          </a:p>
          <a:p>
            <a:pPr lvl="1">
              <a:buFontTx/>
              <a:buNone/>
            </a:pPr>
            <a:endParaRPr lang="cs-CZ" sz="2600" dirty="0"/>
          </a:p>
          <a:p>
            <a:pPr lvl="1">
              <a:buFontTx/>
              <a:buNone/>
            </a:pPr>
            <a:endParaRPr lang="cs-CZ" sz="2600" dirty="0"/>
          </a:p>
          <a:p>
            <a:pPr lvl="1">
              <a:buFontTx/>
              <a:buNone/>
            </a:pPr>
            <a:endParaRPr lang="cs-CZ" sz="2600" dirty="0"/>
          </a:p>
          <a:p>
            <a:pPr lvl="1">
              <a:buFontTx/>
              <a:buNone/>
            </a:pPr>
            <a:endParaRPr lang="cs-CZ" sz="2600" dirty="0"/>
          </a:p>
          <a:p>
            <a:pPr lvl="1">
              <a:buFontTx/>
              <a:buNone/>
            </a:pPr>
            <a:endParaRPr lang="cs-CZ" sz="2600" dirty="0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Co můžeme s rizikem udělat?</a:t>
            </a:r>
          </a:p>
        </p:txBody>
      </p:sp>
      <p:sp>
        <p:nvSpPr>
          <p:cNvPr id="501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i="1" dirty="0"/>
              <a:t>Najít řešení, které ho neobsahuje (alternativní řešení)</a:t>
            </a:r>
          </a:p>
          <a:p>
            <a:r>
              <a:rPr lang="cs-CZ" sz="2000" i="1" dirty="0"/>
              <a:t>Odstranit riziko</a:t>
            </a:r>
          </a:p>
          <a:p>
            <a:r>
              <a:rPr lang="cs-CZ" sz="2000" i="1" dirty="0"/>
              <a:t>Snížit dopady či pravděpodobnost rizika</a:t>
            </a:r>
          </a:p>
          <a:p>
            <a:r>
              <a:rPr lang="cs-CZ" sz="2000" i="1" dirty="0"/>
              <a:t>Přenést riziko</a:t>
            </a:r>
          </a:p>
          <a:p>
            <a:r>
              <a:rPr lang="cs-CZ" sz="2000" i="1" dirty="0"/>
              <a:t>Akceptovat ho v podobě, v jaké je identifikováno</a:t>
            </a:r>
          </a:p>
          <a:p>
            <a:r>
              <a:rPr lang="cs-CZ" sz="2000" i="1" dirty="0"/>
              <a:t>Sdílet riziko</a:t>
            </a:r>
          </a:p>
          <a:p>
            <a:pPr marL="72000" indent="0">
              <a:buNone/>
            </a:pPr>
            <a:endParaRPr lang="cs-CZ" sz="2000" dirty="0"/>
          </a:p>
          <a:p>
            <a:r>
              <a:rPr lang="cs-CZ" sz="2400" b="1" dirty="0"/>
              <a:t>Metoda RIPRAN - </a:t>
            </a:r>
            <a:r>
              <a:rPr lang="cs-CZ" sz="2400" b="1" i="1" dirty="0" err="1"/>
              <a:t>RIsk</a:t>
            </a:r>
            <a:r>
              <a:rPr lang="cs-CZ" sz="2400" b="1" i="1" dirty="0"/>
              <a:t> </a:t>
            </a:r>
            <a:r>
              <a:rPr lang="cs-CZ" sz="2400" b="1" i="1" dirty="0" err="1"/>
              <a:t>PRoject</a:t>
            </a:r>
            <a:r>
              <a:rPr lang="cs-CZ" sz="2400" b="1" i="1" dirty="0"/>
              <a:t> </a:t>
            </a:r>
            <a:r>
              <a:rPr lang="cs-CZ" sz="2400" b="1" i="1" dirty="0" err="1"/>
              <a:t>ANalysis</a:t>
            </a:r>
            <a:r>
              <a:rPr lang="cs-CZ" sz="2400" b="1" i="1" dirty="0"/>
              <a:t>) představuje empirickou metodu pro analýzu rizik projektů, zvláště je velmi vhodná pro střední a velké projekty</a:t>
            </a:r>
          </a:p>
          <a:p>
            <a:endParaRPr lang="cs-CZ" dirty="0"/>
          </a:p>
          <a:p>
            <a:pPr>
              <a:buFont typeface="Wingdings" pitchFamily="2" charset="2"/>
              <a:buNone/>
            </a:pPr>
            <a:endParaRPr lang="cs-CZ" dirty="0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1C758E0B-A52B-4297-A405-1F27FA2F09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159" y="470640"/>
            <a:ext cx="9270505" cy="5420081"/>
          </a:xfrm>
          <a:prstGeom prst="rect">
            <a:avLst/>
          </a:prstGeom>
          <a:noFill/>
        </p:spPr>
      </p:pic>
      <p:sp>
        <p:nvSpPr>
          <p:cNvPr id="19" name="Content Placeholder 8">
            <a:extLst>
              <a:ext uri="{FF2B5EF4-FFF2-40B4-BE49-F238E27FC236}">
                <a16:creationId xmlns:a16="http://schemas.microsoft.com/office/drawing/2014/main" id="{15048C21-06DD-408E-9507-979C290E7828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9641940" y="609610"/>
            <a:ext cx="2353901" cy="4903950"/>
          </a:xfrm>
        </p:spPr>
        <p:txBody>
          <a:bodyPr/>
          <a:lstStyle/>
          <a:p>
            <a:r>
              <a:rPr lang="cs-CZ" sz="1200" b="1" dirty="0"/>
              <a:t>1. Tabulka výsledných hodnot pravděpodobnosti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/>
              <a:t>VP (vysoká pravděpodobnost) – nad 66 %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/>
              <a:t>SP (střední pravděpodobnost) – 33-66% 	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/>
              <a:t>NP (nízká pravděpodobnost) – pod 33%</a:t>
            </a:r>
          </a:p>
          <a:p>
            <a:endParaRPr lang="cs-CZ" sz="1200" dirty="0"/>
          </a:p>
          <a:p>
            <a:r>
              <a:rPr lang="cs-CZ" sz="1200" b="1" dirty="0"/>
              <a:t>2. Tabulka výsledných hodnot rizika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/>
              <a:t>VHR – vysoká hodnota rizika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/>
              <a:t>SHR – střední hodnota rizika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/>
              <a:t>NHR – nízká hodnota rizika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sz="1200" dirty="0"/>
          </a:p>
          <a:p>
            <a:r>
              <a:rPr lang="cs-CZ" sz="1200" b="1" dirty="0"/>
              <a:t>3. Tabulka výsledných hodnot dopadů na projekt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/>
              <a:t>VD – Velký nepříznivý dopad na projekt (ohrožení projektu, termínů, finanční škoda ad.)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/>
              <a:t>SD – Střední nepříznivý dopad na projekt (ohrožení některých termínů, dílčí změny ad.)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/>
              <a:t>MD – Malý nepříznivý dopad na projekt (nutnost změn plánu, dílčí změny v rámci aktivit ad.)</a:t>
            </a:r>
            <a:endParaRPr lang="en-US" sz="1200" dirty="0"/>
          </a:p>
        </p:txBody>
      </p:sp>
      <p:sp>
        <p:nvSpPr>
          <p:cNvPr id="7" name="Rovná se 6">
            <a:extLst>
              <a:ext uri="{FF2B5EF4-FFF2-40B4-BE49-F238E27FC236}">
                <a16:creationId xmlns:a16="http://schemas.microsoft.com/office/drawing/2014/main" id="{376D7533-A5F0-418C-80C3-830DE7276DBF}"/>
              </a:ext>
            </a:extLst>
          </p:cNvPr>
          <p:cNvSpPr/>
          <p:nvPr/>
        </p:nvSpPr>
        <p:spPr bwMode="auto">
          <a:xfrm>
            <a:off x="3154262" y="1737249"/>
            <a:ext cx="260057" cy="360000"/>
          </a:xfrm>
          <a:prstGeom prst="mathEqual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8" name="Znak násobení 7">
            <a:extLst>
              <a:ext uri="{FF2B5EF4-FFF2-40B4-BE49-F238E27FC236}">
                <a16:creationId xmlns:a16="http://schemas.microsoft.com/office/drawing/2014/main" id="{6546737E-F6C2-43B9-B4EC-3CCF049A3542}"/>
              </a:ext>
            </a:extLst>
          </p:cNvPr>
          <p:cNvSpPr/>
          <p:nvPr/>
        </p:nvSpPr>
        <p:spPr bwMode="auto">
          <a:xfrm>
            <a:off x="2609870" y="1717266"/>
            <a:ext cx="369116" cy="427839"/>
          </a:xfrm>
          <a:prstGeom prst="mathMultiply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9" name="Znak násobení 8">
            <a:extLst>
              <a:ext uri="{FF2B5EF4-FFF2-40B4-BE49-F238E27FC236}">
                <a16:creationId xmlns:a16="http://schemas.microsoft.com/office/drawing/2014/main" id="{F13D769D-E169-46D2-9B00-F34B52B6C848}"/>
              </a:ext>
            </a:extLst>
          </p:cNvPr>
          <p:cNvSpPr/>
          <p:nvPr/>
        </p:nvSpPr>
        <p:spPr bwMode="auto">
          <a:xfrm>
            <a:off x="4027609" y="1717266"/>
            <a:ext cx="369116" cy="427839"/>
          </a:xfrm>
          <a:prstGeom prst="mathMultiply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10" name="Rovná se 9">
            <a:extLst>
              <a:ext uri="{FF2B5EF4-FFF2-40B4-BE49-F238E27FC236}">
                <a16:creationId xmlns:a16="http://schemas.microsoft.com/office/drawing/2014/main" id="{6A126E9E-2D8C-49B7-9FD7-D226BE9DA18E}"/>
              </a:ext>
            </a:extLst>
          </p:cNvPr>
          <p:cNvSpPr/>
          <p:nvPr/>
        </p:nvSpPr>
        <p:spPr bwMode="auto">
          <a:xfrm>
            <a:off x="4591633" y="1781967"/>
            <a:ext cx="337347" cy="268449"/>
          </a:xfrm>
          <a:prstGeom prst="mathEqual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CD558156-A056-4B79-A5D5-0145363F1DF9}"/>
              </a:ext>
            </a:extLst>
          </p:cNvPr>
          <p:cNvSpPr txBox="1"/>
          <p:nvPr/>
        </p:nvSpPr>
        <p:spPr>
          <a:xfrm>
            <a:off x="436228" y="6325299"/>
            <a:ext cx="94963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Zdroj: </a:t>
            </a:r>
            <a:r>
              <a:rPr kumimoji="0" lang="cs-CZ" sz="1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NÁVRH PROJEKTU A APLIKACE METOD PROJEKTOVÉHO MANAGEMENTU DLE STANDARDU IPMA, Bc. VLASTIMIL VODIČKA, Brno, VUT 2014 + upraveno prezentátorem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9302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16"/>
          <p:cNvSpPr>
            <a:spLocks noGrp="1" noChangeArrowheads="1"/>
          </p:cNvSpPr>
          <p:nvPr>
            <p:ph type="title"/>
          </p:nvPr>
        </p:nvSpPr>
        <p:spPr>
          <a:xfrm>
            <a:off x="634479" y="359581"/>
            <a:ext cx="9739805" cy="647700"/>
          </a:xfrm>
        </p:spPr>
        <p:txBody>
          <a:bodyPr/>
          <a:lstStyle/>
          <a:p>
            <a:pPr eaLnBrk="1" hangingPunct="1"/>
            <a:r>
              <a:rPr lang="cs-CZ" altLang="cs-CZ" dirty="0"/>
              <a:t>Zpracování projektu – projektový tým  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514250" y="1007281"/>
            <a:ext cx="9860034" cy="4357687"/>
          </a:xfrm>
        </p:spPr>
        <p:txBody>
          <a:bodyPr/>
          <a:lstStyle/>
          <a:p>
            <a:pPr eaLnBrk="1" hangingPunct="1">
              <a:defRPr/>
            </a:pPr>
            <a:r>
              <a:rPr lang="cs-CZ" sz="1800" dirty="0"/>
              <a:t>Při zpracování projektu – velkou roli hraje tým (mělo by být do 20 osob), ideálně do 10 osob</a:t>
            </a:r>
          </a:p>
          <a:p>
            <a:pPr eaLnBrk="1" hangingPunct="1">
              <a:defRPr/>
            </a:pPr>
            <a:r>
              <a:rPr lang="cs-CZ" sz="1800" dirty="0"/>
              <a:t>Pracovní skupina (trvalá existence, libovolná velikost, jiné zájmy – formální existence ad.) </a:t>
            </a:r>
            <a:r>
              <a:rPr lang="cs-CZ" sz="1800" dirty="0" err="1"/>
              <a:t>vers</a:t>
            </a:r>
            <a:r>
              <a:rPr lang="cs-CZ" sz="1800" dirty="0"/>
              <a:t>. Projektový tým(dočasný, omezená velikost, motivace pro práci na projektu, ztotožnění zájmů, doplňování schopností týmu ad.) </a:t>
            </a:r>
          </a:p>
          <a:p>
            <a:pPr eaLnBrk="1" hangingPunct="1">
              <a:defRPr/>
            </a:pPr>
            <a:r>
              <a:rPr lang="cs-CZ" sz="1800" dirty="0"/>
              <a:t>Dynamika týmu – </a:t>
            </a:r>
            <a:r>
              <a:rPr lang="cs-CZ" sz="1800" dirty="0" err="1"/>
              <a:t>Forming</a:t>
            </a:r>
            <a:r>
              <a:rPr lang="cs-CZ" sz="1800" dirty="0"/>
              <a:t>, </a:t>
            </a:r>
            <a:r>
              <a:rPr lang="cs-CZ" sz="1800" dirty="0" err="1"/>
              <a:t>Storming</a:t>
            </a:r>
            <a:r>
              <a:rPr lang="cs-CZ" sz="1800" dirty="0"/>
              <a:t>, </a:t>
            </a:r>
            <a:r>
              <a:rPr lang="cs-CZ" sz="1800" dirty="0" err="1"/>
              <a:t>Norming</a:t>
            </a:r>
            <a:r>
              <a:rPr lang="cs-CZ" sz="1800" dirty="0"/>
              <a:t>, </a:t>
            </a:r>
            <a:r>
              <a:rPr lang="cs-CZ" sz="1800" dirty="0" err="1"/>
              <a:t>Performing</a:t>
            </a:r>
            <a:r>
              <a:rPr lang="cs-CZ" sz="1800" dirty="0"/>
              <a:t>, </a:t>
            </a:r>
            <a:r>
              <a:rPr lang="cs-CZ" sz="1800" dirty="0" err="1"/>
              <a:t>Adjousting</a:t>
            </a:r>
            <a:r>
              <a:rPr lang="cs-CZ" sz="1800" dirty="0"/>
              <a:t> and </a:t>
            </a:r>
            <a:r>
              <a:rPr lang="cs-CZ" sz="1800" dirty="0" err="1"/>
              <a:t>Transforming</a:t>
            </a:r>
            <a:r>
              <a:rPr lang="cs-CZ" sz="1800" dirty="0"/>
              <a:t> (PMI, B. </a:t>
            </a:r>
            <a:r>
              <a:rPr lang="cs-CZ" sz="1800" dirty="0" err="1"/>
              <a:t>Tuckman</a:t>
            </a:r>
            <a:r>
              <a:rPr lang="cs-CZ" sz="1800" dirty="0"/>
              <a:t>) </a:t>
            </a:r>
          </a:p>
          <a:p>
            <a:pPr eaLnBrk="1" hangingPunct="1">
              <a:defRPr/>
            </a:pPr>
            <a:r>
              <a:rPr lang="cs-CZ" sz="1800" dirty="0"/>
              <a:t>Základní zásady pro složení projektového týmu – Rovina procesní, Rovina věcná, Rovina osobní </a:t>
            </a:r>
          </a:p>
          <a:p>
            <a:pPr eaLnBrk="1" hangingPunct="1">
              <a:defRPr/>
            </a:pPr>
            <a:r>
              <a:rPr lang="cs-CZ" sz="1800" dirty="0"/>
              <a:t>Metody týmové práce – Brainstorming, DELPHI (tvorba odhadů v týmu), Group </a:t>
            </a:r>
            <a:r>
              <a:rPr lang="cs-CZ" sz="1800" dirty="0" err="1"/>
              <a:t>solving</a:t>
            </a:r>
            <a:r>
              <a:rPr lang="cs-CZ" sz="1800" dirty="0"/>
              <a:t> (řešení problémů ve skupině), Porady týmu </a:t>
            </a:r>
          </a:p>
          <a:p>
            <a:pPr eaLnBrk="1" hangingPunct="1">
              <a:defRPr/>
            </a:pPr>
            <a:r>
              <a:rPr lang="cs-CZ" sz="1800" dirty="0"/>
              <a:t>Týmové role – Myslitelé (inovátor, pozorovatel/vyhodnocovač, specialista), Hybatelé (formovač, realizátor, dotahovač), Pečovatelé (</a:t>
            </a:r>
            <a:r>
              <a:rPr lang="cs-CZ" sz="1800" dirty="0" err="1"/>
              <a:t>stmelovač</a:t>
            </a:r>
            <a:r>
              <a:rPr lang="cs-CZ" sz="1800" dirty="0"/>
              <a:t>, hledač zdrojů a příležitostí, koordinátor) </a:t>
            </a:r>
          </a:p>
          <a:p>
            <a:pPr lvl="1">
              <a:defRPr/>
            </a:pPr>
            <a:endParaRPr lang="cs-CZ" sz="1800" dirty="0"/>
          </a:p>
          <a:p>
            <a:pPr lvl="1" eaLnBrk="1" hangingPunct="1">
              <a:defRPr/>
            </a:pPr>
            <a:endParaRPr lang="cs-CZ" sz="1800" dirty="0"/>
          </a:p>
          <a:p>
            <a:pPr eaLnBrk="1" hangingPunct="1">
              <a:defRPr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891099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rizik – základní závěry </a:t>
            </a:r>
          </a:p>
        </p:txBody>
      </p:sp>
      <p:sp>
        <p:nvSpPr>
          <p:cNvPr id="52227" name="Zástupný symbol pro obsah 2"/>
          <p:cNvSpPr>
            <a:spLocks noGrp="1"/>
          </p:cNvSpPr>
          <p:nvPr>
            <p:ph idx="1"/>
          </p:nvPr>
        </p:nvSpPr>
        <p:spPr>
          <a:xfrm>
            <a:off x="720000" y="1465499"/>
            <a:ext cx="10753200" cy="4139998"/>
          </a:xfrm>
        </p:spPr>
        <p:txBody>
          <a:bodyPr/>
          <a:lstStyle/>
          <a:p>
            <a:r>
              <a:rPr lang="cs-CZ" sz="2000" dirty="0"/>
              <a:t>Riziko musí mít svého vlastníka, riziko bez vlastníka je neřízené!</a:t>
            </a:r>
          </a:p>
          <a:p>
            <a:endParaRPr lang="cs-CZ" sz="2000" dirty="0"/>
          </a:p>
          <a:p>
            <a:r>
              <a:rPr lang="cs-CZ" sz="2000" dirty="0"/>
              <a:t>Analýza musí probíhat neustále. Nestačí provést analýzu na začátku realizace – podmínky se mohou měnit v průběhu</a:t>
            </a:r>
          </a:p>
          <a:p>
            <a:endParaRPr lang="cs-CZ" sz="2000" dirty="0"/>
          </a:p>
          <a:p>
            <a:r>
              <a:rPr lang="cs-CZ" sz="2000" dirty="0"/>
              <a:t>Vhodné nastavit pravidelný termín pro revizi rizik</a:t>
            </a:r>
          </a:p>
          <a:p>
            <a:endParaRPr lang="cs-CZ" sz="2000" dirty="0"/>
          </a:p>
          <a:p>
            <a:r>
              <a:rPr lang="cs-CZ" sz="2000" dirty="0"/>
              <a:t>Na začátku projektu stanovit způsob vedení a analýzy rizik a držet se daného způsobu</a:t>
            </a:r>
          </a:p>
          <a:p>
            <a:endParaRPr lang="cs-CZ" sz="2000" dirty="0"/>
          </a:p>
          <a:p>
            <a:r>
              <a:rPr lang="cs-CZ" sz="2000" dirty="0"/>
              <a:t>Na konci projektu provést kompletní vyhodnocení řízení rizik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/>
          </p:nvPr>
        </p:nvSpPr>
        <p:spPr>
          <a:xfrm>
            <a:off x="1088571" y="1004889"/>
            <a:ext cx="10567719" cy="5303837"/>
          </a:xfrm>
        </p:spPr>
        <p:txBody>
          <a:bodyPr/>
          <a:lstStyle/>
          <a:p>
            <a:pPr>
              <a:defRPr/>
            </a:pPr>
            <a:endParaRPr lang="cs-CZ" sz="2000" dirty="0"/>
          </a:p>
          <a:p>
            <a:pPr>
              <a:defRPr/>
            </a:pPr>
            <a:endParaRPr lang="cs-CZ" sz="2000" dirty="0"/>
          </a:p>
          <a:p>
            <a:pPr>
              <a:defRPr/>
            </a:pPr>
            <a:endParaRPr lang="cs-CZ" sz="2000" dirty="0"/>
          </a:p>
          <a:p>
            <a:pPr>
              <a:defRPr/>
            </a:pPr>
            <a:endParaRPr lang="cs-CZ" sz="2000" dirty="0"/>
          </a:p>
          <a:p>
            <a:pPr>
              <a:defRPr/>
            </a:pPr>
            <a:r>
              <a:rPr lang="cs-CZ" sz="2000" dirty="0"/>
              <a:t>		</a:t>
            </a:r>
            <a:r>
              <a:rPr lang="cs-CZ" sz="3600" b="1" dirty="0"/>
              <a:t>Děkuji za pozornost! </a:t>
            </a:r>
          </a:p>
          <a:p>
            <a:pPr>
              <a:defRPr/>
            </a:pPr>
            <a:endParaRPr lang="cs-CZ" sz="3600" dirty="0"/>
          </a:p>
          <a:p>
            <a:pPr>
              <a:defRPr/>
            </a:pPr>
            <a:endParaRPr lang="cs-CZ" sz="1400" dirty="0"/>
          </a:p>
          <a:p>
            <a:pPr>
              <a:defRPr/>
            </a:pPr>
            <a:endParaRPr lang="cs-CZ" sz="1400" dirty="0"/>
          </a:p>
          <a:p>
            <a:pPr>
              <a:defRPr/>
            </a:pPr>
            <a:endParaRPr lang="cs-CZ" sz="1400" dirty="0"/>
          </a:p>
          <a:p>
            <a:pPr>
              <a:defRPr/>
            </a:pPr>
            <a:endParaRPr lang="cs-CZ" sz="1400" dirty="0"/>
          </a:p>
          <a:p>
            <a:pPr>
              <a:defRPr/>
            </a:pPr>
            <a:endParaRPr lang="cs-CZ" sz="1400" dirty="0"/>
          </a:p>
          <a:p>
            <a:pPr>
              <a:defRPr/>
            </a:pPr>
            <a:endParaRPr lang="cs-CZ" sz="1400" dirty="0"/>
          </a:p>
          <a:p>
            <a:pPr>
              <a:defRPr/>
            </a:pPr>
            <a:r>
              <a:rPr lang="cs-CZ" sz="1400" i="1" dirty="0"/>
              <a:t>-Použité zdroje: metodiky PMBOK (Project Management Body </a:t>
            </a:r>
            <a:r>
              <a:rPr lang="cs-CZ" sz="1400" i="1" dirty="0" err="1"/>
              <a:t>of</a:t>
            </a:r>
            <a:r>
              <a:rPr lang="cs-CZ" sz="1400" i="1" dirty="0"/>
              <a:t> </a:t>
            </a:r>
            <a:r>
              <a:rPr lang="cs-CZ" sz="1400" i="1" dirty="0" err="1"/>
              <a:t>Knowledge</a:t>
            </a:r>
            <a:r>
              <a:rPr lang="cs-CZ" sz="1400" i="1" dirty="0"/>
              <a:t>) / PMI; PRINCE2 (Projects IN </a:t>
            </a:r>
            <a:r>
              <a:rPr lang="cs-CZ" sz="1400" i="1" dirty="0" err="1"/>
              <a:t>Controlled</a:t>
            </a:r>
            <a:r>
              <a:rPr lang="cs-CZ" sz="1400" i="1" dirty="0"/>
              <a:t> Environment) / AXELOS Limited.; podklady ESIF</a:t>
            </a:r>
          </a:p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cs-CZ" sz="1400" i="1" dirty="0"/>
              <a:t>- Metodika PRINCE2 (Projects IN </a:t>
            </a:r>
            <a:r>
              <a:rPr lang="cs-CZ" sz="1400" i="1" dirty="0" err="1"/>
              <a:t>Controlled</a:t>
            </a:r>
            <a:r>
              <a:rPr lang="cs-CZ" sz="1400" i="1" dirty="0"/>
              <a:t> Environment) / AXELOS Limited.; </a:t>
            </a:r>
            <a:endParaRPr lang="en-US" sz="1400" dirty="0"/>
          </a:p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cs-CZ" sz="1400" i="1" dirty="0"/>
              <a:t>- Webové stránky PM </a:t>
            </a:r>
            <a:r>
              <a:rPr lang="cs-CZ" sz="1400" i="1" dirty="0" err="1"/>
              <a:t>Consulting</a:t>
            </a:r>
            <a:r>
              <a:rPr lang="cs-CZ" sz="1400" i="1" dirty="0"/>
              <a:t>, příklad WBS (</a:t>
            </a:r>
            <a:r>
              <a:rPr lang="en-US" sz="1400" i="1" dirty="0">
                <a:hlinkClick r:id="rId2"/>
              </a:rPr>
              <a:t>https://www.pmconsulting.cz/pm-wiki/wbs/</a:t>
            </a:r>
            <a:r>
              <a:rPr lang="cs-CZ" sz="1400" i="1" dirty="0"/>
              <a:t>) </a:t>
            </a:r>
          </a:p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cs-CZ" sz="1400" i="1" dirty="0"/>
              <a:t>- Projektové záměry Ekonomicko-správní fakulty MU v rámci Horizontu 2020</a:t>
            </a:r>
          </a:p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pl-PL" sz="1400" i="1" dirty="0"/>
              <a:t>- NÁVRH PROJEKTU A APLIKACE METOD </a:t>
            </a:r>
            <a:r>
              <a:rPr lang="en-US" sz="1400" i="1" dirty="0"/>
              <a:t>PROJEKTOVÉHO MANAGEMENTU DLE</a:t>
            </a:r>
            <a:r>
              <a:rPr lang="cs-CZ" sz="1400" i="1" dirty="0"/>
              <a:t> </a:t>
            </a:r>
            <a:r>
              <a:rPr lang="en-US" sz="1400" i="1" dirty="0"/>
              <a:t>STANDARDU IPMA</a:t>
            </a:r>
            <a:r>
              <a:rPr lang="cs-CZ" sz="1400" i="1" dirty="0"/>
              <a:t>, </a:t>
            </a:r>
            <a:r>
              <a:rPr lang="en-US" sz="1400" i="1" dirty="0" err="1"/>
              <a:t>Bc</a:t>
            </a:r>
            <a:r>
              <a:rPr lang="en-US" sz="1400" i="1" dirty="0"/>
              <a:t>. VLASTIMIL VODIČKA</a:t>
            </a:r>
            <a:r>
              <a:rPr lang="cs-CZ" sz="1400" i="1" dirty="0"/>
              <a:t>, Brno, VUT 2014</a:t>
            </a:r>
          </a:p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cs-CZ" sz="1400" i="1" dirty="0"/>
              <a:t>- </a:t>
            </a:r>
            <a:r>
              <a:rPr lang="en-US" sz="1400" i="1" dirty="0" err="1"/>
              <a:t>Úvod</a:t>
            </a:r>
            <a:r>
              <a:rPr lang="en-US" sz="1400" i="1" dirty="0"/>
              <a:t> do </a:t>
            </a:r>
            <a:r>
              <a:rPr lang="en-US" sz="1400" i="1" dirty="0" err="1"/>
              <a:t>projektového</a:t>
            </a:r>
            <a:r>
              <a:rPr lang="en-US" sz="1400" i="1" dirty="0"/>
              <a:t> </a:t>
            </a:r>
            <a:r>
              <a:rPr lang="en-US" sz="1400" i="1" dirty="0" err="1"/>
              <a:t>řízení</a:t>
            </a:r>
            <a:r>
              <a:rPr lang="cs-CZ" sz="1400" i="1" dirty="0"/>
              <a:t> (Zvyšování absorpční kapacity JMK), 2015 </a:t>
            </a:r>
            <a:endParaRPr lang="en-US" sz="1400" i="1" dirty="0"/>
          </a:p>
          <a:p>
            <a:pPr>
              <a:defRPr/>
            </a:pPr>
            <a:endParaRPr lang="cs-CZ" sz="1400" i="1" dirty="0"/>
          </a:p>
          <a:p>
            <a:pPr>
              <a:defRPr/>
            </a:pPr>
            <a:endParaRPr lang="cs-CZ" sz="1400" i="1" dirty="0"/>
          </a:p>
          <a:p>
            <a:pPr>
              <a:defRPr/>
            </a:pPr>
            <a:endParaRPr lang="cs-CZ" sz="3600" dirty="0"/>
          </a:p>
          <a:p>
            <a:pPr>
              <a:defRPr/>
            </a:pPr>
            <a:endParaRPr lang="cs-CZ" sz="2000" dirty="0"/>
          </a:p>
          <a:p>
            <a:pPr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27127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16"/>
          <p:cNvSpPr>
            <a:spLocks noGrp="1" noChangeArrowheads="1"/>
          </p:cNvSpPr>
          <p:nvPr>
            <p:ph type="title"/>
          </p:nvPr>
        </p:nvSpPr>
        <p:spPr>
          <a:xfrm>
            <a:off x="485701" y="427666"/>
            <a:ext cx="9751892" cy="647700"/>
          </a:xfrm>
        </p:spPr>
        <p:txBody>
          <a:bodyPr/>
          <a:lstStyle/>
          <a:p>
            <a:pPr eaLnBrk="1" hangingPunct="1"/>
            <a:r>
              <a:rPr lang="cs-CZ" altLang="cs-CZ" dirty="0"/>
              <a:t>Zpracování projektu – metody práce projektového manažera/týmu</a:t>
            </a:r>
            <a:br>
              <a:rPr lang="cs-CZ" altLang="cs-CZ" dirty="0"/>
            </a:br>
            <a:r>
              <a:rPr lang="cs-CZ" altLang="cs-CZ" dirty="0"/>
              <a:t>  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598913" y="1855972"/>
            <a:ext cx="9710405" cy="4357687"/>
          </a:xfrm>
        </p:spPr>
        <p:txBody>
          <a:bodyPr/>
          <a:lstStyle/>
          <a:p>
            <a:pPr eaLnBrk="1" hangingPunct="1">
              <a:defRPr/>
            </a:pPr>
            <a:r>
              <a:rPr lang="cs-CZ" sz="1900" dirty="0"/>
              <a:t>Brainstorming:</a:t>
            </a:r>
          </a:p>
          <a:p>
            <a:pPr lvl="1">
              <a:defRPr/>
            </a:pPr>
            <a:r>
              <a:rPr lang="cs-CZ" sz="1400" dirty="0"/>
              <a:t>Vytvořeno – A. </a:t>
            </a:r>
            <a:r>
              <a:rPr lang="cs-CZ" sz="1400" dirty="0" err="1"/>
              <a:t>Osborne</a:t>
            </a:r>
            <a:r>
              <a:rPr lang="cs-CZ" sz="1400" dirty="0"/>
              <a:t>, 1939</a:t>
            </a:r>
          </a:p>
          <a:p>
            <a:pPr lvl="1">
              <a:defRPr/>
            </a:pPr>
            <a:r>
              <a:rPr lang="cs-CZ" sz="1400" dirty="0"/>
              <a:t>„Čím více nápadů, tím více myšlenek“</a:t>
            </a:r>
          </a:p>
          <a:p>
            <a:pPr lvl="1">
              <a:defRPr/>
            </a:pPr>
            <a:r>
              <a:rPr lang="cs-CZ" sz="1400" dirty="0"/>
              <a:t>Skupina dokáže vyprodukovat v krátkém čase podstatně více nápadů než jednotlivec </a:t>
            </a:r>
          </a:p>
          <a:p>
            <a:pPr lvl="1">
              <a:defRPr/>
            </a:pPr>
            <a:r>
              <a:rPr lang="cs-CZ" sz="1400" dirty="0"/>
              <a:t>Umožňuje překonat určitá vlastní psychické či sociální bariéry (strach z kritiky, autocenzuru, nedostatek sebedůvěry ad.)</a:t>
            </a:r>
          </a:p>
          <a:p>
            <a:pPr lvl="1">
              <a:defRPr/>
            </a:pPr>
            <a:r>
              <a:rPr lang="cs-CZ" sz="1400" dirty="0"/>
              <a:t>Nápady se nesmí kritizovat, naprostá volnost, nutnost zaznamenávání nápadů, nechat nápady uležet </a:t>
            </a:r>
          </a:p>
          <a:p>
            <a:pPr lvl="1">
              <a:defRPr/>
            </a:pPr>
            <a:r>
              <a:rPr lang="cs-CZ" sz="1400" dirty="0"/>
              <a:t>Pravidla pro brainstorming musí znát celý tým, zvolit metodu generování nápadů (postupně, reakce, nahodile ad.)</a:t>
            </a:r>
          </a:p>
          <a:p>
            <a:pPr lvl="1">
              <a:defRPr/>
            </a:pPr>
            <a:endParaRPr lang="cs-CZ" sz="1400" dirty="0"/>
          </a:p>
          <a:p>
            <a:pPr eaLnBrk="1" hangingPunct="1">
              <a:defRPr/>
            </a:pPr>
            <a:r>
              <a:rPr lang="cs-CZ" sz="1900" dirty="0"/>
              <a:t>Myšlenkové mapy (</a:t>
            </a:r>
            <a:r>
              <a:rPr lang="cs-CZ" sz="1900" dirty="0" err="1"/>
              <a:t>MindMaps</a:t>
            </a:r>
            <a:r>
              <a:rPr lang="cs-CZ" sz="1900" dirty="0"/>
              <a:t>) </a:t>
            </a:r>
          </a:p>
          <a:p>
            <a:pPr lvl="1">
              <a:defRPr/>
            </a:pPr>
            <a:r>
              <a:rPr lang="cs-CZ" sz="1400" dirty="0"/>
              <a:t>Hlavní téma do středu a jednotlivé části kolem něj</a:t>
            </a:r>
          </a:p>
          <a:p>
            <a:pPr lvl="1">
              <a:defRPr/>
            </a:pPr>
            <a:r>
              <a:rPr lang="cs-CZ" sz="1400" dirty="0"/>
              <a:t>Čáry + šipky vyjadřují vztahy </a:t>
            </a:r>
          </a:p>
          <a:p>
            <a:pPr lvl="1">
              <a:defRPr/>
            </a:pPr>
            <a:r>
              <a:rPr lang="cs-CZ" sz="1400" dirty="0"/>
              <a:t>Používat jednotlivá slova + slovní spojení</a:t>
            </a:r>
          </a:p>
          <a:p>
            <a:pPr marL="457200" lvl="1" indent="0">
              <a:buNone/>
              <a:defRPr/>
            </a:pPr>
            <a:endParaRPr lang="cs-CZ" sz="1400" dirty="0"/>
          </a:p>
          <a:p>
            <a:pPr lvl="1">
              <a:defRPr/>
            </a:pPr>
            <a:r>
              <a:rPr lang="cs-CZ" sz="1900" dirty="0"/>
              <a:t>Další možnosti – </a:t>
            </a:r>
            <a:r>
              <a:rPr lang="cs-CZ" sz="1900" dirty="0" err="1"/>
              <a:t>Occamova</a:t>
            </a:r>
            <a:r>
              <a:rPr lang="cs-CZ" sz="1900" dirty="0"/>
              <a:t> břitva, Rybí kost, </a:t>
            </a:r>
            <a:r>
              <a:rPr lang="cs-CZ" sz="1900" dirty="0" err="1"/>
              <a:t>Paretův</a:t>
            </a:r>
            <a:r>
              <a:rPr lang="cs-CZ" sz="1900" dirty="0"/>
              <a:t> princip  </a:t>
            </a:r>
          </a:p>
          <a:p>
            <a:pPr lvl="1">
              <a:defRPr/>
            </a:pPr>
            <a:endParaRPr lang="cs-CZ" sz="1900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5817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16"/>
          <p:cNvSpPr>
            <a:spLocks noGrp="1" noChangeArrowheads="1"/>
          </p:cNvSpPr>
          <p:nvPr>
            <p:ph type="title"/>
          </p:nvPr>
        </p:nvSpPr>
        <p:spPr>
          <a:xfrm>
            <a:off x="584602" y="500898"/>
            <a:ext cx="8086635" cy="647700"/>
          </a:xfrm>
        </p:spPr>
        <p:txBody>
          <a:bodyPr/>
          <a:lstStyle/>
          <a:p>
            <a:pPr eaLnBrk="1" hangingPunct="1"/>
            <a:r>
              <a:rPr lang="cs-CZ" altLang="cs-CZ" dirty="0"/>
              <a:t>Zpracování projektu – plánování 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584602" y="1359583"/>
            <a:ext cx="9716007" cy="4357687"/>
          </a:xfrm>
        </p:spPr>
        <p:txBody>
          <a:bodyPr/>
          <a:lstStyle/>
          <a:p>
            <a:pPr eaLnBrk="1" hangingPunct="1">
              <a:defRPr/>
            </a:pPr>
            <a:r>
              <a:rPr lang="cs-CZ" sz="1900" b="1" i="1" dirty="0"/>
              <a:t>Metoda etapizace:</a:t>
            </a:r>
          </a:p>
          <a:p>
            <a:pPr lvl="1">
              <a:defRPr/>
            </a:pPr>
            <a:r>
              <a:rPr lang="cs-CZ" sz="1400" dirty="0"/>
              <a:t>Rozdělení projektu fází/etap, která na sebe mohou, ale také nemusí navazovat</a:t>
            </a:r>
          </a:p>
          <a:p>
            <a:pPr lvl="1">
              <a:defRPr/>
            </a:pPr>
            <a:r>
              <a:rPr lang="cs-CZ" sz="1400" dirty="0"/>
              <a:t>V rámci specifikace etap by měly být rozlišeny základní prvky: cíl </a:t>
            </a:r>
            <a:r>
              <a:rPr lang="cs-CZ" sz="1400" dirty="0" err="1"/>
              <a:t>etpy</a:t>
            </a:r>
            <a:r>
              <a:rPr lang="cs-CZ" sz="1400" dirty="0"/>
              <a:t>, věcné úkoly, dokumentace, řízení kvality, projektové řízení, termíny milníků, náklady</a:t>
            </a:r>
          </a:p>
          <a:p>
            <a:pPr lvl="1">
              <a:defRPr/>
            </a:pPr>
            <a:endParaRPr lang="cs-CZ" sz="1400" dirty="0"/>
          </a:p>
          <a:p>
            <a:pPr eaLnBrk="1" hangingPunct="1">
              <a:lnSpc>
                <a:spcPct val="100000"/>
              </a:lnSpc>
              <a:defRPr/>
            </a:pPr>
            <a:r>
              <a:rPr lang="cs-CZ" sz="1900" dirty="0"/>
              <a:t>Problematika milníků projektu – jedná se o událost nebo podmínku, kdy je dokončena celá skupiny k sobě se vztahujících úkolů nebo etapa projektu; milníky pomáhají organizovat jednotlivé body/úkoly a seskupovat je do logických celků; po naplnění všech milníků je projekt hotov</a:t>
            </a:r>
          </a:p>
          <a:p>
            <a:pPr eaLnBrk="1" hangingPunct="1">
              <a:lnSpc>
                <a:spcPct val="100000"/>
              </a:lnSpc>
              <a:defRPr/>
            </a:pPr>
            <a:endParaRPr lang="cs-CZ" sz="1900" dirty="0"/>
          </a:p>
          <a:p>
            <a:pPr eaLnBrk="1" hangingPunct="1">
              <a:defRPr/>
            </a:pPr>
            <a:r>
              <a:rPr lang="cs-CZ" sz="1900" b="1" i="1" dirty="0"/>
              <a:t>Základní možnosti strukturování projektu:</a:t>
            </a:r>
          </a:p>
          <a:p>
            <a:pPr lvl="1">
              <a:defRPr/>
            </a:pPr>
            <a:r>
              <a:rPr lang="cs-CZ" sz="1900" dirty="0"/>
              <a:t>Hierarchická struktura prací – v zásadě se jedná o technické organizační schéma </a:t>
            </a:r>
          </a:p>
          <a:p>
            <a:pPr lvl="1">
              <a:defRPr/>
            </a:pPr>
            <a:r>
              <a:rPr lang="cs-CZ" sz="1900" dirty="0"/>
              <a:t>Specifikace prací – je popsána struktura produktů/služeb/výstupů včetně příslušných osob, termínů ad.</a:t>
            </a:r>
          </a:p>
          <a:p>
            <a:pPr lvl="1">
              <a:defRPr/>
            </a:pPr>
            <a:r>
              <a:rPr lang="cs-CZ" sz="1900" dirty="0"/>
              <a:t>Organizační struktura – celkové funkční organizační schéma projektu </a:t>
            </a:r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6102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16"/>
          <p:cNvSpPr>
            <a:spLocks noGrp="1" noChangeArrowheads="1"/>
          </p:cNvSpPr>
          <p:nvPr>
            <p:ph type="title"/>
          </p:nvPr>
        </p:nvSpPr>
        <p:spPr>
          <a:xfrm>
            <a:off x="864524" y="317226"/>
            <a:ext cx="9507049" cy="647700"/>
          </a:xfrm>
        </p:spPr>
        <p:txBody>
          <a:bodyPr/>
          <a:lstStyle/>
          <a:p>
            <a:r>
              <a:rPr lang="cs-CZ" altLang="cs-CZ" dirty="0"/>
              <a:t>Zpracování projektu – plánování(2)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864524" y="1359583"/>
            <a:ext cx="9742516" cy="4357687"/>
          </a:xfrm>
        </p:spPr>
        <p:txBody>
          <a:bodyPr/>
          <a:lstStyle/>
          <a:p>
            <a:pPr eaLnBrk="1" hangingPunct="1">
              <a:defRPr/>
            </a:pPr>
            <a:r>
              <a:rPr lang="cs-CZ" sz="1900" b="1" i="1" dirty="0"/>
              <a:t>Struktura prací – koncept WBS (</a:t>
            </a:r>
            <a:r>
              <a:rPr lang="cs-CZ" sz="1900" b="1" i="1" dirty="0" err="1"/>
              <a:t>Work</a:t>
            </a:r>
            <a:r>
              <a:rPr lang="cs-CZ" sz="1900" b="1" i="1" dirty="0"/>
              <a:t> </a:t>
            </a:r>
            <a:r>
              <a:rPr lang="cs-CZ" sz="1900" b="1" i="1" dirty="0" err="1"/>
              <a:t>Breakdown</a:t>
            </a:r>
            <a:r>
              <a:rPr lang="cs-CZ" sz="1900" b="1" i="1" dirty="0"/>
              <a:t> </a:t>
            </a:r>
            <a:r>
              <a:rPr lang="cs-CZ" sz="1900" b="1" i="1" dirty="0" err="1"/>
              <a:t>Structure</a:t>
            </a:r>
            <a:r>
              <a:rPr lang="cs-CZ" sz="1900" b="1" i="1" dirty="0"/>
              <a:t>) </a:t>
            </a:r>
          </a:p>
          <a:p>
            <a:pPr lvl="1">
              <a:defRPr/>
            </a:pPr>
            <a:r>
              <a:rPr lang="cs-CZ" sz="1900" dirty="0"/>
              <a:t>Tento nástroj slouží pro vytvoření/plánovaní celé struktury projektu </a:t>
            </a:r>
          </a:p>
          <a:p>
            <a:pPr lvl="1">
              <a:defRPr/>
            </a:pPr>
            <a:r>
              <a:rPr lang="cs-CZ" sz="1900" dirty="0"/>
              <a:t>Cílem metody je rozklad celého projektu/úkolu/problému na jednotlivé pracovní balíky </a:t>
            </a:r>
          </a:p>
          <a:p>
            <a:pPr lvl="1">
              <a:defRPr/>
            </a:pPr>
            <a:r>
              <a:rPr lang="cs-CZ" sz="1900" dirty="0"/>
              <a:t>V prvé fázi se projekt rozdělí dle stanoveného pohledu do pracovních balíků a ty pak dělíme dle dalších úkolů (WP/</a:t>
            </a:r>
            <a:r>
              <a:rPr lang="cs-CZ" sz="1900" dirty="0" err="1"/>
              <a:t>Tasks</a:t>
            </a:r>
            <a:r>
              <a:rPr lang="cs-CZ" sz="1900" dirty="0"/>
              <a:t>) </a:t>
            </a:r>
          </a:p>
          <a:p>
            <a:pPr lvl="1">
              <a:defRPr/>
            </a:pPr>
            <a:r>
              <a:rPr lang="cs-CZ" sz="1900" dirty="0"/>
              <a:t>Každý WP má svoje stanovené číslo a stejně tak i jednotlivé </a:t>
            </a:r>
            <a:r>
              <a:rPr lang="cs-CZ" sz="1900" dirty="0" err="1"/>
              <a:t>tasks</a:t>
            </a:r>
            <a:endParaRPr lang="cs-CZ" sz="1900" dirty="0"/>
          </a:p>
          <a:p>
            <a:pPr lvl="1">
              <a:defRPr/>
            </a:pPr>
            <a:r>
              <a:rPr lang="cs-CZ" sz="1900" dirty="0"/>
              <a:t>Na vrcholu „pyramidy“ je samotný celkový projekt  </a:t>
            </a:r>
          </a:p>
          <a:p>
            <a:pPr lvl="1">
              <a:defRPr/>
            </a:pPr>
            <a:r>
              <a:rPr lang="cs-CZ" sz="1900" dirty="0"/>
              <a:t>Běžně 3 – 4 úrovně (může být sice neomezený počet, ale moc se nedoporučuje více)</a:t>
            </a:r>
          </a:p>
          <a:p>
            <a:pPr lvl="1">
              <a:defRPr/>
            </a:pPr>
            <a:endParaRPr lang="cs-CZ" sz="1900" dirty="0"/>
          </a:p>
          <a:p>
            <a:pPr eaLnBrk="1" hangingPunct="1">
              <a:defRPr/>
            </a:pPr>
            <a:r>
              <a:rPr lang="cs-CZ" sz="1900" dirty="0"/>
              <a:t>Ukázka WBS – např. i H2020 </a:t>
            </a:r>
          </a:p>
          <a:p>
            <a:pPr eaLnBrk="1" hangingPunct="1">
              <a:defRPr/>
            </a:pPr>
            <a:endParaRPr lang="cs-CZ" sz="1900" dirty="0"/>
          </a:p>
          <a:p>
            <a:pPr eaLnBrk="1" hangingPunct="1">
              <a:defRPr/>
            </a:pPr>
            <a:r>
              <a:rPr lang="cs-CZ" sz="1900" b="1" i="1" dirty="0"/>
              <a:t>Přínosy</a:t>
            </a:r>
            <a:r>
              <a:rPr lang="cs-CZ" sz="1900" dirty="0"/>
              <a:t> – možnost rozčlenění projektu (dekompozice), sledování rozdílů mezi plánem a skutečností, „cílování“ jednotlivých výstupů – schopnost uchopení dílčích výsledků.</a:t>
            </a:r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1193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B2F6788F-7B94-4C39-ACB3-40BFB9A14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339755"/>
            <a:ext cx="10753200" cy="451576"/>
          </a:xfrm>
        </p:spPr>
        <p:txBody>
          <a:bodyPr anchor="t">
            <a:noAutofit/>
          </a:bodyPr>
          <a:lstStyle/>
          <a:p>
            <a:r>
              <a:rPr lang="cs-CZ" dirty="0"/>
              <a:t>Příklad WBS </a:t>
            </a:r>
            <a:endParaRPr lang="en-US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FE209EF-2027-4F60-8E06-1B0A4D20AD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4783" y="1692002"/>
            <a:ext cx="8363633" cy="4139998"/>
          </a:xfrm>
          <a:prstGeom prst="rect">
            <a:avLst/>
          </a:prstGeom>
          <a:noFill/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ABF1E8D8-3EDC-4A12-8DB9-DCEB259643EC}"/>
              </a:ext>
            </a:extLst>
          </p:cNvPr>
          <p:cNvSpPr txBox="1"/>
          <p:nvPr/>
        </p:nvSpPr>
        <p:spPr>
          <a:xfrm>
            <a:off x="1008582" y="6332561"/>
            <a:ext cx="976478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</a:t>
            </a:r>
            <a:r>
              <a:rPr kumimoji="0" lang="cs-CZ" sz="1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Zdroj: Webové stránky PM </a:t>
            </a:r>
            <a:r>
              <a:rPr kumimoji="0" lang="cs-CZ" sz="1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Consulting</a:t>
            </a:r>
            <a:r>
              <a:rPr kumimoji="0" lang="cs-CZ" sz="1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, příklad WBS, (https://www.pmconsulting.cz/</a:t>
            </a:r>
            <a:r>
              <a:rPr kumimoji="0" lang="cs-CZ" sz="1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pm</a:t>
            </a:r>
            <a:r>
              <a:rPr kumimoji="0" lang="cs-CZ" sz="1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-wiki/</a:t>
            </a:r>
            <a:r>
              <a:rPr kumimoji="0" lang="cs-CZ" sz="1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wbs</a:t>
            </a:r>
            <a:r>
              <a:rPr kumimoji="0" lang="cs-CZ" sz="1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/)</a:t>
            </a:r>
            <a:r>
              <a:rPr kumimoji="0" lang="cs-CZ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  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6895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16"/>
          <p:cNvSpPr>
            <a:spLocks noGrp="1" noChangeArrowheads="1"/>
          </p:cNvSpPr>
          <p:nvPr>
            <p:ph type="title"/>
          </p:nvPr>
        </p:nvSpPr>
        <p:spPr>
          <a:xfrm>
            <a:off x="465514" y="409457"/>
            <a:ext cx="9776830" cy="647700"/>
          </a:xfrm>
        </p:spPr>
        <p:txBody>
          <a:bodyPr/>
          <a:lstStyle/>
          <a:p>
            <a:r>
              <a:rPr lang="cs-CZ" altLang="cs-CZ" dirty="0"/>
              <a:t>Zpracování projektu – plánování(3)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731520" y="1359583"/>
            <a:ext cx="9569089" cy="4357687"/>
          </a:xfrm>
        </p:spPr>
        <p:txBody>
          <a:bodyPr/>
          <a:lstStyle/>
          <a:p>
            <a:pPr eaLnBrk="1" hangingPunct="1">
              <a:defRPr/>
            </a:pPr>
            <a:r>
              <a:rPr lang="cs-CZ" sz="1900" dirty="0"/>
              <a:t>Projekty ESIF – struktura klíčových aktivit – mutace WBS </a:t>
            </a:r>
          </a:p>
          <a:p>
            <a:pPr eaLnBrk="1" hangingPunct="1">
              <a:defRPr/>
            </a:pPr>
            <a:r>
              <a:rPr lang="cs-CZ" sz="1900" dirty="0"/>
              <a:t>Klíčová aktivita – představuje ucelenou jednotku souboru činností vedoucích k jednomu či více výstupům </a:t>
            </a:r>
          </a:p>
          <a:p>
            <a:pPr eaLnBrk="1" hangingPunct="1">
              <a:defRPr/>
            </a:pPr>
            <a:r>
              <a:rPr lang="cs-CZ" sz="1900" dirty="0"/>
              <a:t>Cíle projektu </a:t>
            </a:r>
          </a:p>
          <a:p>
            <a:pPr eaLnBrk="1" hangingPunct="1">
              <a:defRPr/>
            </a:pPr>
            <a:r>
              <a:rPr lang="cs-CZ" sz="1900" dirty="0"/>
              <a:t>Výstupy</a:t>
            </a:r>
          </a:p>
          <a:p>
            <a:pPr eaLnBrk="1" hangingPunct="1">
              <a:defRPr/>
            </a:pPr>
            <a:r>
              <a:rPr lang="cs-CZ" sz="1900" dirty="0"/>
              <a:t>Cílové skupiny</a:t>
            </a:r>
          </a:p>
          <a:p>
            <a:pPr eaLnBrk="1" hangingPunct="1">
              <a:defRPr/>
            </a:pPr>
            <a:r>
              <a:rPr lang="cs-CZ" sz="1900" dirty="0"/>
              <a:t>Diseminace – informování</a:t>
            </a:r>
          </a:p>
          <a:p>
            <a:pPr eaLnBrk="1" hangingPunct="1">
              <a:defRPr/>
            </a:pPr>
            <a:r>
              <a:rPr lang="cs-CZ" sz="1900" dirty="0"/>
              <a:t>Partneři </a:t>
            </a:r>
          </a:p>
          <a:p>
            <a:pPr eaLnBrk="1" hangingPunct="1">
              <a:defRPr/>
            </a:pPr>
            <a:r>
              <a:rPr lang="cs-CZ" sz="1900" dirty="0"/>
              <a:t>Zkušenosti</a:t>
            </a:r>
          </a:p>
          <a:p>
            <a:pPr eaLnBrk="1" hangingPunct="1">
              <a:defRPr/>
            </a:pPr>
            <a:r>
              <a:rPr lang="cs-CZ" sz="1900" dirty="0"/>
              <a:t>Indikátorová soustava – indikátory výsledků a výstupů (NČI)</a:t>
            </a:r>
          </a:p>
          <a:p>
            <a:pPr eaLnBrk="1" hangingPunct="1">
              <a:defRPr/>
            </a:pPr>
            <a:r>
              <a:rPr lang="cs-CZ" sz="1900" dirty="0"/>
              <a:t>Udržitelnost především ERDF</a:t>
            </a:r>
          </a:p>
          <a:p>
            <a:pPr eaLnBrk="1" hangingPunct="1">
              <a:defRPr/>
            </a:pPr>
            <a:endParaRPr lang="cs-CZ" sz="1900" dirty="0"/>
          </a:p>
          <a:p>
            <a:pPr eaLnBrk="1" hangingPunct="1">
              <a:defRPr/>
            </a:pPr>
            <a:endParaRPr lang="cs-CZ" sz="1900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1719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16"/>
          <p:cNvSpPr>
            <a:spLocks noGrp="1" noChangeArrowheads="1"/>
          </p:cNvSpPr>
          <p:nvPr>
            <p:ph type="title"/>
          </p:nvPr>
        </p:nvSpPr>
        <p:spPr>
          <a:xfrm>
            <a:off x="523702" y="733654"/>
            <a:ext cx="9585637" cy="647700"/>
          </a:xfrm>
        </p:spPr>
        <p:txBody>
          <a:bodyPr/>
          <a:lstStyle/>
          <a:p>
            <a:pPr eaLnBrk="1" hangingPunct="1"/>
            <a:r>
              <a:rPr lang="cs-CZ" altLang="cs-CZ" dirty="0"/>
              <a:t>Nástroje časového plánování   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531938" y="1448466"/>
            <a:ext cx="10373750" cy="4357687"/>
          </a:xfrm>
        </p:spPr>
        <p:txBody>
          <a:bodyPr/>
          <a:lstStyle/>
          <a:p>
            <a:pPr eaLnBrk="1" hangingPunct="1">
              <a:lnSpc>
                <a:spcPct val="100000"/>
              </a:lnSpc>
              <a:defRPr/>
            </a:pPr>
            <a:r>
              <a:rPr lang="cs-CZ" sz="1900" dirty="0"/>
              <a:t>Při časovém plánování projektu se jako velmi dobrý nástroj uplatňují různé grafy či diagramy (počínaje časovou osou až přes různé síťové diagramy)</a:t>
            </a:r>
          </a:p>
          <a:p>
            <a:pPr eaLnBrk="1" hangingPunct="1">
              <a:lnSpc>
                <a:spcPct val="100000"/>
              </a:lnSpc>
              <a:defRPr/>
            </a:pPr>
            <a:endParaRPr lang="cs-CZ" sz="1900" dirty="0"/>
          </a:p>
          <a:p>
            <a:pPr eaLnBrk="1" hangingPunct="1">
              <a:lnSpc>
                <a:spcPct val="100000"/>
              </a:lnSpc>
              <a:defRPr/>
            </a:pPr>
            <a:r>
              <a:rPr lang="cs-CZ" sz="1900" dirty="0"/>
              <a:t>Jeden z hlavních nástrojů je tzv. </a:t>
            </a:r>
            <a:r>
              <a:rPr lang="cs-CZ" sz="1900" dirty="0" err="1"/>
              <a:t>Ganttův</a:t>
            </a:r>
            <a:r>
              <a:rPr lang="cs-CZ" sz="1900" dirty="0"/>
              <a:t> (úsečkový) diagram</a:t>
            </a:r>
          </a:p>
          <a:p>
            <a:pPr eaLnBrk="1" hangingPunct="1">
              <a:lnSpc>
                <a:spcPct val="100000"/>
              </a:lnSpc>
              <a:defRPr/>
            </a:pPr>
            <a:endParaRPr lang="cs-CZ" sz="1900" dirty="0"/>
          </a:p>
          <a:p>
            <a:pPr lvl="1">
              <a:defRPr/>
            </a:pPr>
            <a:r>
              <a:rPr lang="cs-CZ" sz="1600" i="1" dirty="0"/>
              <a:t>Jedná se o přehledné znázornění průběhu časového plánu projektu</a:t>
            </a:r>
          </a:p>
          <a:p>
            <a:pPr lvl="1">
              <a:defRPr/>
            </a:pPr>
            <a:endParaRPr lang="cs-CZ" sz="1600" i="1" dirty="0"/>
          </a:p>
          <a:p>
            <a:pPr lvl="1">
              <a:defRPr/>
            </a:pPr>
            <a:r>
              <a:rPr lang="cs-CZ" sz="1600" i="1" dirty="0"/>
              <a:t>Jsou zde uvedeny jednotlivé aktivity a k nim relevantní ukončení kalendářového formátu </a:t>
            </a:r>
          </a:p>
          <a:p>
            <a:pPr lvl="1">
              <a:defRPr/>
            </a:pPr>
            <a:endParaRPr lang="cs-CZ" sz="1600" i="1" dirty="0"/>
          </a:p>
          <a:p>
            <a:pPr lvl="1">
              <a:defRPr/>
            </a:pPr>
            <a:r>
              <a:rPr lang="cs-CZ" sz="1600" i="1" dirty="0"/>
              <a:t>Metoda neřeší vazby mezi jednotlivými činnostmi/aktivitami/balíky</a:t>
            </a:r>
          </a:p>
          <a:p>
            <a:pPr lvl="1">
              <a:defRPr/>
            </a:pPr>
            <a:endParaRPr lang="cs-CZ" sz="1600" i="1" dirty="0"/>
          </a:p>
          <a:p>
            <a:pPr lvl="1">
              <a:defRPr/>
            </a:pPr>
            <a:r>
              <a:rPr lang="cs-CZ" sz="1600" i="1" dirty="0"/>
              <a:t>Základní </a:t>
            </a:r>
            <a:r>
              <a:rPr lang="cs-CZ" sz="1600" i="1" dirty="0" err="1"/>
              <a:t>Ganttův</a:t>
            </a:r>
            <a:r>
              <a:rPr lang="cs-CZ" sz="1600" i="1" dirty="0"/>
              <a:t> diagram se dá doplňovat – např. různými barvenými odlišeními činností, promítnutím milníků do </a:t>
            </a:r>
            <a:r>
              <a:rPr lang="cs-CZ" sz="1600" i="1" dirty="0" err="1"/>
              <a:t>Ganttu</a:t>
            </a:r>
            <a:r>
              <a:rPr lang="cs-CZ" sz="1600" i="1" dirty="0"/>
              <a:t> (viz předchozí přednášky) ad.</a:t>
            </a:r>
          </a:p>
          <a:p>
            <a:pPr lvl="1">
              <a:defRPr/>
            </a:pPr>
            <a:endParaRPr lang="cs-CZ" sz="1600" i="1" dirty="0"/>
          </a:p>
          <a:p>
            <a:pPr lvl="1">
              <a:defRPr/>
            </a:pPr>
            <a:r>
              <a:rPr lang="cs-CZ" sz="1600" i="1" dirty="0"/>
              <a:t>Problémy – </a:t>
            </a:r>
            <a:r>
              <a:rPr lang="cs-CZ" sz="1600" i="1" dirty="0" err="1"/>
              <a:t>Ganttovy</a:t>
            </a:r>
            <a:r>
              <a:rPr lang="cs-CZ" sz="1600" i="1" dirty="0"/>
              <a:t> diagramy není úplně možné využívat pro mapování vazby mezi činnostmi, resp. přidáním dalších parametrů </a:t>
            </a:r>
          </a:p>
          <a:p>
            <a:pPr eaLnBrk="1" hangingPunct="1">
              <a:defRPr/>
            </a:pPr>
            <a:endParaRPr lang="cs-CZ" sz="1900" dirty="0"/>
          </a:p>
          <a:p>
            <a:pPr lvl="1">
              <a:defRPr/>
            </a:pPr>
            <a:endParaRPr lang="cs-CZ" sz="1900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9840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DD0AF17-B826-4685-A5AE-B16B8FBD0A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200" b="0" i="0" u="none" strike="noStrike" kern="1200" cap="none" spc="0" normalizeH="0" baseline="0" noProof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Definujte zápatí - název prezentace / pracoviště</a:t>
            </a:r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CE3B3E0-FDC0-4517-A5AA-1A268AD8D0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98C367F-ED1D-4524-831D-785316402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23A9439-77EE-435B-BF5B-3BFF3577F2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09E3A58-473A-4C5A-9A24-3B65964D3B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000" y="0"/>
            <a:ext cx="11563735" cy="6892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54852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8</TotalTime>
  <Words>1712</Words>
  <Application>Microsoft Office PowerPoint</Application>
  <PresentationFormat>Širokoúhlá obrazovka</PresentationFormat>
  <Paragraphs>216</Paragraphs>
  <Slides>21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Tahoma</vt:lpstr>
      <vt:lpstr>Wingdings</vt:lpstr>
      <vt:lpstr>Prezentace_MU_CZ</vt:lpstr>
      <vt:lpstr>Zpracování projektové žádosti – věcná část </vt:lpstr>
      <vt:lpstr>Zpracování projektu – projektový tým  </vt:lpstr>
      <vt:lpstr>Zpracování projektu – metody práce projektového manažera/týmu   </vt:lpstr>
      <vt:lpstr>Zpracování projektu – plánování </vt:lpstr>
      <vt:lpstr>Zpracování projektu – plánování(2)</vt:lpstr>
      <vt:lpstr>Příklad WBS </vt:lpstr>
      <vt:lpstr>Zpracování projektu – plánování(3)</vt:lpstr>
      <vt:lpstr>Nástroje časového plánování   </vt:lpstr>
      <vt:lpstr>Prezentace aplikace PowerPoint</vt:lpstr>
      <vt:lpstr>Prezentace aplikace PowerPoint</vt:lpstr>
      <vt:lpstr>Nástroje časového plánování (2)      </vt:lpstr>
      <vt:lpstr>Analýzy a řízení rizik a příležitostí</vt:lpstr>
      <vt:lpstr>Řízení rizik</vt:lpstr>
      <vt:lpstr>Procesní kroky při analýze rizik</vt:lpstr>
      <vt:lpstr>Identifikace rizika</vt:lpstr>
      <vt:lpstr>Techniky vhodné pro identifikaci rizika</vt:lpstr>
      <vt:lpstr>Kvantifikace rizika</vt:lpstr>
      <vt:lpstr>Co můžeme s rizikem udělat?</vt:lpstr>
      <vt:lpstr>Prezentace aplikace PowerPoint</vt:lpstr>
      <vt:lpstr>Řízení rizik – základní závěry </vt:lpstr>
      <vt:lpstr>Prezentace aplikace PowerPoint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Jančíková Anna</dc:creator>
  <cp:lastModifiedBy>David Póč</cp:lastModifiedBy>
  <cp:revision>7</cp:revision>
  <cp:lastPrinted>1601-01-01T00:00:00Z</cp:lastPrinted>
  <dcterms:created xsi:type="dcterms:W3CDTF">2019-01-25T08:23:54Z</dcterms:created>
  <dcterms:modified xsi:type="dcterms:W3CDTF">2022-04-13T13:26:45Z</dcterms:modified>
</cp:coreProperties>
</file>