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548" r:id="rId6"/>
    <p:sldId id="551" r:id="rId7"/>
    <p:sldId id="409" r:id="rId8"/>
    <p:sldId id="410" r:id="rId9"/>
    <p:sldId id="420" r:id="rId10"/>
    <p:sldId id="421" r:id="rId11"/>
    <p:sldId id="422" r:id="rId12"/>
    <p:sldId id="423" r:id="rId13"/>
    <p:sldId id="425" r:id="rId14"/>
    <p:sldId id="427" r:id="rId15"/>
    <p:sldId id="428" r:id="rId16"/>
    <p:sldId id="429" r:id="rId17"/>
    <p:sldId id="430" r:id="rId18"/>
    <p:sldId id="441" r:id="rId19"/>
    <p:sldId id="575" r:id="rId20"/>
    <p:sldId id="576" r:id="rId21"/>
    <p:sldId id="577" r:id="rId22"/>
    <p:sldId id="592" r:id="rId23"/>
    <p:sldId id="578" r:id="rId24"/>
    <p:sldId id="580" r:id="rId25"/>
    <p:sldId id="581" r:id="rId26"/>
    <p:sldId id="582" r:id="rId27"/>
    <p:sldId id="272" r:id="rId28"/>
    <p:sldId id="273" r:id="rId29"/>
    <p:sldId id="585" r:id="rId30"/>
    <p:sldId id="586" r:id="rId31"/>
    <p:sldId id="587" r:id="rId32"/>
    <p:sldId id="594" r:id="rId33"/>
    <p:sldId id="562" r:id="rId34"/>
    <p:sldId id="588" r:id="rId35"/>
    <p:sldId id="554" r:id="rId36"/>
    <p:sldId id="596" r:id="rId37"/>
    <p:sldId id="597" r:id="rId38"/>
    <p:sldId id="41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59DE-9F35-4CA9-85F3-8B2B2E3106D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5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3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5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3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63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285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0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1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4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talpova@econ.muni.cz" TargetMode="External"/><Relationship Id="rId2" Type="http://schemas.openxmlformats.org/officeDocument/2006/relationships/hyperlink" Target="mailto:erwin@mail.muni.cz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BPH_PRRI Základy projektového řízení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”The pessimist complains about the wind. The optimist expects it to change. The leader adjusts the sails.” -- </a:t>
            </a:r>
            <a:r>
              <a:rPr lang="en-US" b="1" i="1" dirty="0"/>
              <a:t>John Maxwell</a:t>
            </a:r>
            <a:endParaRPr lang="cs-CZ" b="1" i="1" dirty="0"/>
          </a:p>
          <a:p>
            <a:r>
              <a:rPr lang="cs-CZ" dirty="0" err="1"/>
              <a:t>Leadership</a:t>
            </a:r>
            <a:r>
              <a:rPr lang="cs-CZ" dirty="0"/>
              <a:t> vs. management</a:t>
            </a:r>
          </a:p>
          <a:p>
            <a:r>
              <a:rPr lang="cs-CZ" dirty="0"/>
              <a:t>Kdo je leader?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4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</a:t>
            </a:r>
            <a:r>
              <a:rPr lang="en-US" i="1" dirty="0" err="1"/>
              <a:t>ne's</a:t>
            </a:r>
            <a:r>
              <a:rPr lang="en-US" i="1" dirty="0"/>
              <a:t> direction to behavior, or what causes a person to want to repeat a behavior and vice versa</a:t>
            </a:r>
            <a:r>
              <a:rPr lang="cs-CZ" i="1" dirty="0"/>
              <a:t> </a:t>
            </a:r>
            <a:r>
              <a:rPr lang="cs-CZ" sz="2250" dirty="0"/>
              <a:t>(</a:t>
            </a:r>
            <a:r>
              <a:rPr lang="en-US" sz="2250" i="1" dirty="0" err="1"/>
              <a:t>Ellliot</a:t>
            </a:r>
            <a:r>
              <a:rPr lang="en-US" sz="2250" i="1" dirty="0"/>
              <a:t>, A</a:t>
            </a:r>
            <a:r>
              <a:rPr lang="cs-CZ" sz="2250" i="1" dirty="0"/>
              <a:t>.</a:t>
            </a:r>
            <a:r>
              <a:rPr lang="en-US" sz="2250" i="1" dirty="0"/>
              <a:t>J</a:t>
            </a:r>
            <a:r>
              <a:rPr lang="cs-CZ" sz="2250" i="1" dirty="0"/>
              <a:t>.</a:t>
            </a:r>
            <a:r>
              <a:rPr lang="en-US" sz="2250" i="1" dirty="0"/>
              <a:t>; Covington, M</a:t>
            </a:r>
            <a:r>
              <a:rPr lang="cs-CZ" sz="2250" i="1" dirty="0"/>
              <a:t>.)</a:t>
            </a:r>
          </a:p>
          <a:p>
            <a:endParaRPr lang="cs-CZ" sz="2250" i="1" dirty="0"/>
          </a:p>
          <a:p>
            <a:r>
              <a:rPr lang="cs-CZ" sz="2812" dirty="0"/>
              <a:t>Motivace vs. stimulace</a:t>
            </a:r>
          </a:p>
          <a:p>
            <a:endParaRPr lang="cs-CZ" sz="2812" dirty="0"/>
          </a:p>
          <a:p>
            <a:r>
              <a:rPr lang="cs-CZ" sz="2812" dirty="0" err="1"/>
              <a:t>Maslow</a:t>
            </a:r>
            <a:r>
              <a:rPr lang="cs-CZ" sz="2812" dirty="0"/>
              <a:t>, </a:t>
            </a:r>
            <a:r>
              <a:rPr lang="cs-CZ" sz="2812" dirty="0" err="1"/>
              <a:t>Herzberg</a:t>
            </a:r>
            <a:r>
              <a:rPr lang="cs-CZ" sz="2812" dirty="0"/>
              <a:t>, nové teorie</a:t>
            </a:r>
          </a:p>
          <a:p>
            <a:endParaRPr lang="cs-CZ" sz="2812" dirty="0"/>
          </a:p>
        </p:txBody>
      </p:sp>
    </p:spTree>
    <p:extLst>
      <p:ext uri="{BB962C8B-B14F-4D97-AF65-F5344CB8AC3E}">
        <p14:creationId xmlns:p14="http://schemas.microsoft.com/office/powerpoint/2010/main" val="390480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  <a:p>
            <a:r>
              <a:rPr lang="cs-CZ" dirty="0"/>
              <a:t>Role</a:t>
            </a:r>
          </a:p>
          <a:p>
            <a:r>
              <a:rPr lang="cs-CZ" dirty="0"/>
              <a:t>Proces</a:t>
            </a:r>
          </a:p>
          <a:p>
            <a:r>
              <a:rPr lang="cs-CZ" dirty="0"/>
              <a:t>Obsah</a:t>
            </a:r>
          </a:p>
          <a:p>
            <a:endParaRPr lang="cs-CZ" dirty="0"/>
          </a:p>
          <a:p>
            <a:r>
              <a:rPr lang="cs-CZ" dirty="0"/>
              <a:t>Stand-up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49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lidi zaujmout a zajistit si jejich spolupráci?</a:t>
            </a:r>
          </a:p>
          <a:p>
            <a:r>
              <a:rPr lang="cs-CZ" dirty="0"/>
              <a:t>Jak komunikovat?</a:t>
            </a:r>
          </a:p>
        </p:txBody>
      </p:sp>
    </p:spTree>
    <p:extLst>
      <p:ext uri="{BB962C8B-B14F-4D97-AF65-F5344CB8AC3E}">
        <p14:creationId xmlns:p14="http://schemas.microsoft.com/office/powerpoint/2010/main" val="223342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Zásadní pomocník při řízení/vedení projektů</a:t>
            </a:r>
          </a:p>
          <a:p>
            <a:r>
              <a:rPr lang="cs-CZ" dirty="0"/>
              <a:t>Facilitátor neřeší obsah</a:t>
            </a:r>
          </a:p>
          <a:p>
            <a:r>
              <a:rPr lang="cs-CZ" dirty="0"/>
              <a:t>Kdy je vhodná?</a:t>
            </a:r>
          </a:p>
        </p:txBody>
      </p:sp>
    </p:spTree>
    <p:extLst>
      <p:ext uri="{BB962C8B-B14F-4D97-AF65-F5344CB8AC3E}">
        <p14:creationId xmlns:p14="http://schemas.microsoft.com/office/powerpoint/2010/main" val="344404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/>
              <a:t>Metodiky a certifikace</a:t>
            </a:r>
            <a:br>
              <a:rPr lang="cs-CZ" sz="4400" dirty="0"/>
            </a:br>
            <a:r>
              <a:rPr lang="cs-CZ" sz="4400" dirty="0"/>
              <a:t>v projektovém řízení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(ICB)</a:t>
            </a:r>
          </a:p>
          <a:p>
            <a:r>
              <a:rPr lang="cs-CZ" sz="3200" dirty="0"/>
              <a:t>Rámcový dokument</a:t>
            </a:r>
          </a:p>
          <a:p>
            <a:r>
              <a:rPr lang="cs-CZ" sz="3200" dirty="0"/>
              <a:t>Tři 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Shrnutí aplikace Promis a další kroky</a:t>
            </a:r>
          </a:p>
          <a:p>
            <a:pPr>
              <a:buFontTx/>
              <a:buChar char="-"/>
            </a:pPr>
            <a:r>
              <a:rPr lang="cs-CZ" dirty="0"/>
              <a:t>Oblast soft-</a:t>
            </a:r>
            <a:r>
              <a:rPr lang="cs-CZ" dirty="0" err="1"/>
              <a:t>skills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Certifikace v projektovém řízení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16080" y="1270501"/>
            <a:ext cx="33123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Přizpůsobování (</a:t>
            </a:r>
            <a:r>
              <a:rPr lang="cs-CZ" dirty="0" err="1"/>
              <a:t>tayloring</a:t>
            </a:r>
            <a:r>
              <a:rPr lang="cs-CZ" dirty="0"/>
              <a:t>) – nyní (od 2017) součást zbývajících tří prvků</a:t>
            </a:r>
          </a:p>
        </p:txBody>
      </p:sp>
      <p:sp>
        <p:nvSpPr>
          <p:cNvPr id="7" name="Šipka dolů 6"/>
          <p:cNvSpPr/>
          <p:nvPr/>
        </p:nvSpPr>
        <p:spPr>
          <a:xfrm rot="3000773">
            <a:off x="6323297" y="1534345"/>
            <a:ext cx="36004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Obchodní případ (zdůvodnění)</a:t>
            </a:r>
          </a:p>
          <a:p>
            <a:r>
              <a:rPr lang="cs-CZ" dirty="0"/>
              <a:t>Organizace</a:t>
            </a:r>
          </a:p>
          <a:p>
            <a:r>
              <a:rPr lang="cs-CZ" dirty="0"/>
              <a:t>Kvalita</a:t>
            </a:r>
          </a:p>
          <a:p>
            <a:r>
              <a:rPr lang="cs-CZ" dirty="0"/>
              <a:t>Plány</a:t>
            </a:r>
          </a:p>
          <a:p>
            <a:r>
              <a:rPr lang="cs-CZ" dirty="0"/>
              <a:t>Riziko</a:t>
            </a:r>
          </a:p>
          <a:p>
            <a:r>
              <a:rPr lang="cs-CZ" dirty="0"/>
              <a:t>Změna</a:t>
            </a:r>
          </a:p>
          <a:p>
            <a:r>
              <a:rPr lang="cs-CZ" dirty="0"/>
              <a:t>Postup</a:t>
            </a:r>
          </a:p>
        </p:txBody>
      </p:sp>
    </p:spTree>
    <p:extLst>
      <p:ext uri="{BB962C8B-B14F-4D97-AF65-F5344CB8AC3E}">
        <p14:creationId xmlns:p14="http://schemas.microsoft.com/office/powerpoint/2010/main" val="129745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Zahájení projektu (</a:t>
            </a:r>
            <a:r>
              <a:rPr lang="cs-CZ" dirty="0" err="1"/>
              <a:t>Starting</a:t>
            </a:r>
            <a:r>
              <a:rPr lang="cs-CZ" dirty="0"/>
              <a:t> up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Směřování projektu (</a:t>
            </a:r>
            <a:r>
              <a:rPr lang="cs-CZ" dirty="0" err="1"/>
              <a:t>Directing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Nastavení projektu (</a:t>
            </a:r>
            <a:r>
              <a:rPr lang="cs-CZ" dirty="0" err="1"/>
              <a:t>Initiating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Kontrola etapy (Controlling a </a:t>
            </a:r>
            <a:r>
              <a:rPr lang="cs-CZ" dirty="0" err="1"/>
              <a:t>stage</a:t>
            </a:r>
            <a:r>
              <a:rPr lang="cs-CZ" dirty="0"/>
              <a:t>)</a:t>
            </a:r>
          </a:p>
          <a:p>
            <a:r>
              <a:rPr lang="cs-CZ" dirty="0"/>
              <a:t>Řízení dodání produktů (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r>
              <a:rPr lang="cs-CZ" dirty="0"/>
              <a:t>Řízení přechodu mezi etapami (</a:t>
            </a:r>
            <a:r>
              <a:rPr lang="cs-CZ" dirty="0" err="1"/>
              <a:t>Managing</a:t>
            </a:r>
            <a:r>
              <a:rPr lang="cs-CZ" dirty="0"/>
              <a:t> a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)</a:t>
            </a:r>
          </a:p>
          <a:p>
            <a:r>
              <a:rPr lang="cs-CZ" dirty="0"/>
              <a:t>Ukončení projektu (</a:t>
            </a:r>
            <a:r>
              <a:rPr lang="cs-CZ" dirty="0" err="1"/>
              <a:t>Closing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05807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Soft-</a:t>
            </a:r>
            <a:r>
              <a:rPr lang="cs-CZ" sz="4800" dirty="0" err="1"/>
              <a:t>skills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51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Informace ke zkoušce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995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39398F-B8F5-42B7-8A53-372C04465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D5320-5495-4369-9B8F-E20AB404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6D2A9B-5745-42F3-A7F4-5DE6B1B0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FCFE53-3441-4F13-A471-4FE8F343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písemný test (celkem max 50 bodů)</a:t>
            </a:r>
          </a:p>
          <a:p>
            <a:r>
              <a:rPr lang="cs-CZ" sz="2400" dirty="0"/>
              <a:t>na 40 minut </a:t>
            </a:r>
          </a:p>
          <a:p>
            <a:r>
              <a:rPr lang="cs-CZ" sz="2400" dirty="0"/>
              <a:t>část otázek bude ano/ne (otázky za 1 bod) a část s výběrem 1..2 možností (z ABCD, otázky </a:t>
            </a:r>
            <a:r>
              <a:rPr lang="cs-CZ" sz="2400"/>
              <a:t>za 1,5 bodu). </a:t>
            </a:r>
            <a:r>
              <a:rPr lang="cs-CZ" sz="2400" dirty="0"/>
              <a:t>Na konci tři otevřené otázky, každá otázka až za 5 bodů</a:t>
            </a:r>
          </a:p>
        </p:txBody>
      </p:sp>
    </p:spTree>
    <p:extLst>
      <p:ext uri="{BB962C8B-B14F-4D97-AF65-F5344CB8AC3E}">
        <p14:creationId xmlns:p14="http://schemas.microsoft.com/office/powerpoint/2010/main" val="449188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Děkujeme!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Žák								Sylva Žáková Talpová</a:t>
            </a:r>
          </a:p>
          <a:p>
            <a:r>
              <a:rPr lang="cs-CZ" dirty="0">
                <a:hlinkClick r:id="rId2"/>
              </a:rPr>
              <a:t>erwin@mail.muni.cz</a:t>
            </a:r>
            <a:r>
              <a:rPr lang="cs-CZ" dirty="0"/>
              <a:t>						         </a:t>
            </a:r>
            <a:r>
              <a:rPr lang="cs-CZ" dirty="0">
                <a:hlinkClick r:id="rId3"/>
              </a:rPr>
              <a:t> talpova@econ.muni.cz</a:t>
            </a:r>
            <a:r>
              <a:rPr lang="cs-CZ" dirty="0"/>
              <a:t> </a:t>
            </a:r>
          </a:p>
          <a:p>
            <a:r>
              <a:rPr lang="cs-CZ" dirty="0"/>
              <a:t>									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Komunita</a:t>
            </a:r>
          </a:p>
          <a:p>
            <a:pPr lvl="1"/>
            <a:r>
              <a:rPr lang="cs-CZ"/>
              <a:t>Nelze řídit přímo</a:t>
            </a:r>
          </a:p>
          <a:p>
            <a:pPr lvl="1"/>
            <a:r>
              <a:rPr lang="cs-CZ"/>
              <a:t>Nevhodná k dosažení cílů</a:t>
            </a:r>
          </a:p>
          <a:p>
            <a:r>
              <a:rPr lang="cs-CZ"/>
              <a:t>Skupina</a:t>
            </a:r>
          </a:p>
          <a:p>
            <a:pPr lvl="1"/>
            <a:r>
              <a:rPr lang="cs-CZ"/>
              <a:t>Lze řídit</a:t>
            </a:r>
          </a:p>
          <a:p>
            <a:pPr lvl="1"/>
            <a:r>
              <a:rPr lang="cs-CZ"/>
              <a:t>Zodpovědnost manažerovi</a:t>
            </a:r>
          </a:p>
          <a:p>
            <a:r>
              <a:rPr lang="cs-CZ"/>
              <a:t>Tým</a:t>
            </a:r>
          </a:p>
          <a:p>
            <a:pPr lvl="1"/>
            <a:r>
              <a:rPr lang="cs-CZ"/>
              <a:t>Je třeba vést</a:t>
            </a:r>
          </a:p>
          <a:p>
            <a:pPr marL="72000" indent="0">
              <a:buNone/>
            </a:pPr>
            <a:endParaRPr lang="cs-CZ" sz="1000"/>
          </a:p>
          <a:p>
            <a:pPr marL="72000" indent="0" algn="ctr">
              <a:buNone/>
            </a:pPr>
            <a:r>
              <a:rPr lang="cs-CZ"/>
              <a:t>Je potřeba pro každý projekt tým?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1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Vývojové fáze týmu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Forming</a:t>
            </a:r>
            <a:endParaRPr lang="cs-CZ" dirty="0"/>
          </a:p>
          <a:p>
            <a:pPr lvl="1"/>
            <a:r>
              <a:rPr lang="cs-CZ" dirty="0"/>
              <a:t>Seznámení s týmem, s projektem</a:t>
            </a:r>
          </a:p>
          <a:p>
            <a:r>
              <a:rPr lang="cs-CZ" dirty="0" err="1"/>
              <a:t>Storming</a:t>
            </a:r>
            <a:endParaRPr lang="cs-CZ" dirty="0"/>
          </a:p>
          <a:p>
            <a:pPr lvl="1"/>
            <a:r>
              <a:rPr lang="cs-CZ" dirty="0"/>
              <a:t>Konflikty a konfrontace</a:t>
            </a:r>
          </a:p>
          <a:p>
            <a:r>
              <a:rPr lang="cs-CZ" dirty="0" err="1"/>
              <a:t>Norming</a:t>
            </a:r>
            <a:endParaRPr lang="cs-CZ" dirty="0"/>
          </a:p>
          <a:p>
            <a:pPr lvl="1"/>
            <a:r>
              <a:rPr lang="cs-CZ" dirty="0"/>
              <a:t>Pochopení, akceptace, formalizace</a:t>
            </a:r>
          </a:p>
          <a:p>
            <a:r>
              <a:rPr lang="cs-CZ" dirty="0" err="1"/>
              <a:t>Performing</a:t>
            </a:r>
            <a:endParaRPr lang="cs-CZ" dirty="0"/>
          </a:p>
          <a:p>
            <a:pPr lvl="1"/>
            <a:r>
              <a:rPr lang="cs-CZ" dirty="0"/>
              <a:t>Výkon, dobrá znalost týmu jeho členy</a:t>
            </a:r>
          </a:p>
          <a:p>
            <a:r>
              <a:rPr lang="cs-CZ" dirty="0" err="1"/>
              <a:t>Adjourning</a:t>
            </a:r>
            <a:endParaRPr lang="cs-CZ" dirty="0"/>
          </a:p>
          <a:p>
            <a:pPr lvl="1"/>
            <a:r>
              <a:rPr lang="cs-CZ" dirty="0"/>
              <a:t>Rozpuštění týmu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6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a setkání členů týmu</a:t>
            </a:r>
          </a:p>
          <a:p>
            <a:r>
              <a:rPr lang="cs-CZ" dirty="0"/>
              <a:t>„klidná“ diskuse projektových cílů, úkolů</a:t>
            </a:r>
          </a:p>
          <a:p>
            <a:r>
              <a:rPr lang="cs-CZ" dirty="0"/>
              <a:t>PM – sdílí projektový plán, představuje členy týmu, jejich specializace, zodpovědnost, nastavuje komunikaci, procesy,…</a:t>
            </a:r>
          </a:p>
        </p:txBody>
      </p:sp>
    </p:spTree>
    <p:extLst>
      <p:ext uri="{BB962C8B-B14F-4D97-AF65-F5344CB8AC3E}">
        <p14:creationId xmlns:p14="http://schemas.microsoft.com/office/powerpoint/2010/main" val="35377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STORMING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Konflikty, problémy, neshody</a:t>
            </a:r>
          </a:p>
          <a:p>
            <a:r>
              <a:rPr lang="cs-CZ" dirty="0"/>
              <a:t>PM: </a:t>
            </a:r>
            <a:r>
              <a:rPr lang="cs-CZ" dirty="0" err="1"/>
              <a:t>facilituje</a:t>
            </a:r>
            <a:r>
              <a:rPr lang="cs-CZ" dirty="0"/>
              <a:t> diskusi, pomáhá lidem diskutovat problémy a ujišťuje se, že se řeší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NORMING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Zavedené standardy, procesy,…</a:t>
            </a:r>
          </a:p>
          <a:p>
            <a:r>
              <a:rPr lang="cs-CZ" dirty="0"/>
              <a:t>Porozumění své role v týmu a úkolům i rolím ostatních, vzájemná důvěra a respekt</a:t>
            </a:r>
          </a:p>
          <a:p>
            <a:r>
              <a:rPr lang="cs-CZ" sz="3094" dirty="0"/>
              <a:t>PM: podporuje vytváření standardů, procesů, namísto využívání těch, které jsou zavedené v odděleních, deleguje</a:t>
            </a:r>
          </a:p>
        </p:txBody>
      </p:sp>
    </p:spTree>
    <p:extLst>
      <p:ext uri="{BB962C8B-B14F-4D97-AF65-F5344CB8AC3E}">
        <p14:creationId xmlns:p14="http://schemas.microsoft.com/office/powerpoint/2010/main" val="14208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PERFORMING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Práce na projektu</a:t>
            </a:r>
          </a:p>
          <a:p>
            <a:r>
              <a:rPr lang="cs-CZ" dirty="0">
                <a:sym typeface="Wingdings" panose="05000000000000000000" pitchFamily="2" charset="2"/>
              </a:rPr>
              <a:t>Monitoring</a:t>
            </a:r>
          </a:p>
          <a:p>
            <a:r>
              <a:rPr lang="cs-CZ" dirty="0">
                <a:sym typeface="Wingdings" panose="05000000000000000000" pitchFamily="2" charset="2"/>
              </a:rPr>
              <a:t>Změny </a:t>
            </a:r>
          </a:p>
          <a:p>
            <a:r>
              <a:rPr lang="cs-CZ" dirty="0">
                <a:sym typeface="Wingdings" panose="05000000000000000000" pitchFamily="2" charset="2"/>
              </a:rPr>
              <a:t>Lidé znají prostředí</a:t>
            </a:r>
          </a:p>
          <a:p>
            <a:r>
              <a:rPr lang="cs-CZ" dirty="0">
                <a:sym typeface="Wingdings" panose="05000000000000000000" pitchFamily="2" charset="2"/>
              </a:rPr>
              <a:t>PM: informuje, udržuje motivaci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152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367213-DA86-4483-B00B-A84E373447A2}">
  <ds:schemaRefs>
    <ds:schemaRef ds:uri="http://schemas.microsoft.com/office/2006/metadata/properties"/>
    <ds:schemaRef ds:uri="http://schemas.microsoft.com/office/infopath/2007/PartnerControls"/>
    <ds:schemaRef ds:uri="db466b21-9f8e-4555-b4b4-3f204fa426c7"/>
    <ds:schemaRef ds:uri="http://purl.org/dc/terms/"/>
    <ds:schemaRef ds:uri="http://schemas.microsoft.com/office/2006/documentManagement/types"/>
    <ds:schemaRef ds:uri="e8312105-d3eb-4165-b016-0d7be4344c68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Širokoúhlá obrazovka</PresentationFormat>
  <Paragraphs>187</Paragraphs>
  <Slides>35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Palatino</vt:lpstr>
      <vt:lpstr>Tahoma</vt:lpstr>
      <vt:lpstr>Wingdings</vt:lpstr>
      <vt:lpstr>prezentace-econ-cz</vt:lpstr>
      <vt:lpstr>BPH_PRRI Základy projektového řízení</vt:lpstr>
      <vt:lpstr>Plán pro dnešek</vt:lpstr>
      <vt:lpstr>Soft-skills</vt:lpstr>
      <vt:lpstr>Tým</vt:lpstr>
      <vt:lpstr>Vývojové fáze týmu</vt:lpstr>
      <vt:lpstr>Tým: FORMING</vt:lpstr>
      <vt:lpstr>Tým: STORMING </vt:lpstr>
      <vt:lpstr>Tým: NORMING</vt:lpstr>
      <vt:lpstr>Tým: PERFORMING</vt:lpstr>
      <vt:lpstr>Leadership</vt:lpstr>
      <vt:lpstr>Motivace</vt:lpstr>
      <vt:lpstr>Vedení porady</vt:lpstr>
      <vt:lpstr>Vedení porady</vt:lpstr>
      <vt:lpstr>Facilitace</vt:lpstr>
      <vt:lpstr>Metodiky a certifikace v projektovém řízení </vt:lpstr>
      <vt:lpstr>Standardy projektového řízení</vt:lpstr>
      <vt:lpstr>Prezentace aplikace PowerPoint</vt:lpstr>
      <vt:lpstr>IPMA</vt:lpstr>
      <vt:lpstr>IPMA (ICB4)</vt:lpstr>
      <vt:lpstr>Školení a certifikace IPMA</vt:lpstr>
      <vt:lpstr>PRINCE2</vt:lpstr>
      <vt:lpstr>4 integrované prvky metody Prince2</vt:lpstr>
      <vt:lpstr>Principy PRINCE2</vt:lpstr>
      <vt:lpstr>Témata PRINCE2</vt:lpstr>
      <vt:lpstr>Procesy PRINCE2</vt:lpstr>
      <vt:lpstr>Prezentace aplikace PowerPoint</vt:lpstr>
      <vt:lpstr>Školení a certifikace PRINCE2</vt:lpstr>
      <vt:lpstr>PMI</vt:lpstr>
      <vt:lpstr>PMI</vt:lpstr>
      <vt:lpstr>Waterfall × Agile</vt:lpstr>
      <vt:lpstr>SCRUM</vt:lpstr>
      <vt:lpstr>SCRUM</vt:lpstr>
      <vt:lpstr>Informace ke zkoušce</vt:lpstr>
      <vt:lpstr>Zkouška</vt:lpstr>
      <vt:lpstr>Děkujeme!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Jan Žák</cp:lastModifiedBy>
  <cp:revision>44</cp:revision>
  <dcterms:created xsi:type="dcterms:W3CDTF">2020-10-07T06:45:54Z</dcterms:created>
  <dcterms:modified xsi:type="dcterms:W3CDTF">2023-05-05T09:50:34Z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