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83" r:id="rId4"/>
    <p:sldId id="259" r:id="rId5"/>
    <p:sldId id="392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86" r:id="rId25"/>
    <p:sldId id="278" r:id="rId26"/>
    <p:sldId id="279" r:id="rId27"/>
    <p:sldId id="277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87" r:id="rId39"/>
    <p:sldId id="388" r:id="rId40"/>
    <p:sldId id="291" r:id="rId41"/>
    <p:sldId id="292" r:id="rId42"/>
    <p:sldId id="389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20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90" r:id="rId83"/>
    <p:sldId id="391" r:id="rId84"/>
    <p:sldId id="340" r:id="rId85"/>
    <p:sldId id="341" r:id="rId86"/>
    <p:sldId id="342" r:id="rId87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766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390" y="591566"/>
            <a:ext cx="10777219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3041" y="591566"/>
            <a:ext cx="3645916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172" y="1890712"/>
            <a:ext cx="796417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920" y="6260296"/>
            <a:ext cx="2457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20/12/vlada-spustila-spot-na-podporu-ockovani-proti-covid-19/" TargetMode="External"/><Relationship Id="rId2" Type="http://schemas.openxmlformats.org/officeDocument/2006/relationships/hyperlink" Target="https://ockovani.praha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idnes.cz/?c=A150515_101501_tv-zpravy_nov&amp;idVideo=V150514_173823_webtv_hey" TargetMode="External"/><Relationship Id="rId2" Type="http://schemas.openxmlformats.org/officeDocument/2006/relationships/hyperlink" Target="https://www.youtube.com/watch?v=0RLWLzSLQG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m9D3MatgKw" TargetMode="External"/><Relationship Id="rId4" Type="http://schemas.openxmlformats.org/officeDocument/2006/relationships/hyperlink" Target="http://video.idnes.cz/?c=A150922_162318_vztahy-sex_jup&amp;idvideo=V150922_153301_ona_aki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management.unas.cz/dokumenty/teorie_strategickeho_managementu.doc" TargetMode="External"/><Relationship Id="rId2" Type="http://schemas.openxmlformats.org/officeDocument/2006/relationships/hyperlink" Target="http://www.bestpractices.cz/praktiky/tvorba_a_rizeni_strategie/strategie_teorie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85" y="414006"/>
            <a:ext cx="180340" cy="415290"/>
          </a:xfrm>
          <a:custGeom>
            <a:avLst/>
            <a:gdLst/>
            <a:ahLst/>
            <a:cxnLst/>
            <a:rect l="l" t="t" r="r" b="b"/>
            <a:pathLst>
              <a:path w="180339" h="415290">
                <a:moveTo>
                  <a:pt x="180187" y="0"/>
                </a:moveTo>
                <a:lnTo>
                  <a:pt x="0" y="0"/>
                </a:lnTo>
                <a:lnTo>
                  <a:pt x="0" y="19608"/>
                </a:lnTo>
                <a:lnTo>
                  <a:pt x="55054" y="19608"/>
                </a:lnTo>
                <a:lnTo>
                  <a:pt x="55054" y="390004"/>
                </a:lnTo>
                <a:lnTo>
                  <a:pt x="0" y="390004"/>
                </a:lnTo>
                <a:lnTo>
                  <a:pt x="0" y="415036"/>
                </a:lnTo>
                <a:lnTo>
                  <a:pt x="180187" y="415036"/>
                </a:lnTo>
                <a:lnTo>
                  <a:pt x="180187" y="390004"/>
                </a:lnTo>
                <a:lnTo>
                  <a:pt x="120129" y="390004"/>
                </a:lnTo>
                <a:lnTo>
                  <a:pt x="120129" y="19608"/>
                </a:lnTo>
                <a:lnTo>
                  <a:pt x="180187" y="19608"/>
                </a:lnTo>
                <a:lnTo>
                  <a:pt x="18018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" y="1009421"/>
            <a:ext cx="200660" cy="420370"/>
          </a:xfrm>
          <a:custGeom>
            <a:avLst/>
            <a:gdLst/>
            <a:ahLst/>
            <a:cxnLst/>
            <a:rect l="l" t="t" r="r" b="b"/>
            <a:pathLst>
              <a:path w="200659" h="420369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5407"/>
                </a:lnTo>
                <a:lnTo>
                  <a:pt x="0" y="214617"/>
                </a:lnTo>
                <a:lnTo>
                  <a:pt x="0" y="389877"/>
                </a:lnTo>
                <a:lnTo>
                  <a:pt x="0" y="420357"/>
                </a:lnTo>
                <a:lnTo>
                  <a:pt x="200228" y="420357"/>
                </a:lnTo>
                <a:lnTo>
                  <a:pt x="200228" y="389877"/>
                </a:lnTo>
                <a:lnTo>
                  <a:pt x="35039" y="389877"/>
                </a:lnTo>
                <a:lnTo>
                  <a:pt x="35039" y="214617"/>
                </a:lnTo>
                <a:lnTo>
                  <a:pt x="195211" y="214617"/>
                </a:lnTo>
                <a:lnTo>
                  <a:pt x="195211" y="185407"/>
                </a:lnTo>
                <a:lnTo>
                  <a:pt x="35039" y="185407"/>
                </a:lnTo>
                <a:lnTo>
                  <a:pt x="35039" y="2921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5825" y="2760725"/>
            <a:ext cx="10338435" cy="288861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975"/>
              </a:spcBef>
            </a:pP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Marketing,</a:t>
            </a:r>
            <a:r>
              <a:rPr sz="4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fundraising</a:t>
            </a:r>
            <a:r>
              <a:rPr sz="4400" b="1" spc="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a komunikace</a:t>
            </a:r>
            <a:r>
              <a:rPr sz="4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v </a:t>
            </a:r>
            <a:r>
              <a:rPr sz="4400" b="1" spc="-12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neziskovém</a:t>
            </a:r>
            <a:r>
              <a:rPr sz="44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00DC"/>
                </a:solidFill>
                <a:latin typeface="Arial"/>
                <a:cs typeface="Arial"/>
              </a:rPr>
              <a:t>sektoru</a:t>
            </a:r>
            <a:endParaRPr sz="4400" dirty="0">
              <a:latin typeface="Arial"/>
              <a:cs typeface="Arial"/>
            </a:endParaRPr>
          </a:p>
          <a:p>
            <a:pPr marL="12700" marR="5599430">
              <a:lnSpc>
                <a:spcPct val="114599"/>
              </a:lnSpc>
              <a:spcBef>
                <a:spcPts val="4065"/>
              </a:spcBef>
            </a:pP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SIMONA</a:t>
            </a:r>
            <a:r>
              <a:rPr sz="32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ŠKARABELOVÁ </a:t>
            </a:r>
            <a:r>
              <a:rPr sz="3200" spc="-8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FILIP</a:t>
            </a:r>
            <a:r>
              <a:rPr sz="3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DC"/>
                </a:solidFill>
                <a:latin typeface="Arial"/>
                <a:cs typeface="Arial"/>
              </a:rPr>
              <a:t>HRŮZA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1401064"/>
            <a:ext cx="11496675" cy="514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>
                <a:latin typeface="Calibri"/>
                <a:cs typeface="Calibri"/>
              </a:rPr>
              <a:t>Základ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odhalení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spotřebitelských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potřeb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 err="1">
                <a:latin typeface="Calibri"/>
                <a:cs typeface="Calibri"/>
              </a:rPr>
              <a:t>Potřeba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požadavky,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poptávka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dirty="0" err="1">
                <a:latin typeface="Calibri"/>
                <a:cs typeface="Calibri"/>
              </a:rPr>
              <a:t>Produkt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vývoj</a:t>
            </a:r>
            <a:r>
              <a:rPr sz="2400" spc="-5" dirty="0">
                <a:latin typeface="Calibri"/>
                <a:cs typeface="Calibri"/>
              </a:rPr>
              <a:t> výrobku,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služby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vedoucí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uspokojení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této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potřeby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12700" marR="108966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Hodnota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uspokojení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cena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lang="cs-CZ" sz="2400" spc="-5" dirty="0">
                <a:latin typeface="Calibri"/>
                <a:cs typeface="Calibri"/>
              </a:rPr>
              <a:t>s</a:t>
            </a:r>
            <a:r>
              <a:rPr sz="2400" spc="-5" dirty="0" err="1">
                <a:latin typeface="Calibri"/>
                <a:cs typeface="Calibri"/>
              </a:rPr>
              <a:t>tanovení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ceny v </a:t>
            </a:r>
            <a:r>
              <a:rPr sz="2400" spc="-5" dirty="0">
                <a:latin typeface="Calibri"/>
                <a:cs typeface="Calibri"/>
              </a:rPr>
              <a:t>souladu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požadavky dodavatele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představou </a:t>
            </a:r>
            <a:r>
              <a:rPr sz="2400" dirty="0">
                <a:latin typeface="Calibri"/>
                <a:cs typeface="Calibri"/>
              </a:rPr>
              <a:t>zákazníka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>
                <a:latin typeface="Calibri"/>
                <a:cs typeface="Calibri"/>
              </a:rPr>
              <a:t>Vztahy,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směna,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transakce</a:t>
            </a: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Trend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od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výroby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zákazníkovi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společenským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potřebám</a:t>
            </a:r>
            <a:endParaRPr sz="2400" dirty="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Trend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marketing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jako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rovnocenná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činnost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firmy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 </a:t>
            </a:r>
            <a:r>
              <a:rPr sz="2400" i="1" spc="-5" dirty="0">
                <a:latin typeface="Calibri"/>
                <a:cs typeface="Calibri"/>
              </a:rPr>
              <a:t>sjednocující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činnosti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efektivní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výstup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pojímání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</a:t>
            </a:r>
            <a:r>
              <a:rPr sz="2400" i="1" spc="-5" dirty="0">
                <a:latin typeface="Calibri"/>
                <a:cs typeface="Calibri"/>
              </a:rPr>
              <a:t> jako </a:t>
            </a:r>
            <a:r>
              <a:rPr sz="2400" i="1" dirty="0">
                <a:latin typeface="Calibri"/>
                <a:cs typeface="Calibri"/>
              </a:rPr>
              <a:t>integrovaného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 organického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prvku organizace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orientovaného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na </a:t>
            </a:r>
            <a:r>
              <a:rPr sz="2400" i="1" dirty="0">
                <a:latin typeface="Calibri"/>
                <a:cs typeface="Calibri"/>
              </a:rPr>
              <a:t>zákazníka</a:t>
            </a:r>
            <a:endParaRPr sz="2400" dirty="0">
              <a:latin typeface="Calibri"/>
              <a:cs typeface="Calibri"/>
            </a:endParaRPr>
          </a:p>
          <a:p>
            <a:pPr marL="941387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1-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3kapitola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DSO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979" y="591566"/>
            <a:ext cx="3498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10" dirty="0"/>
              <a:t>je…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551180"/>
            <a:ext cx="375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5" dirty="0"/>
              <a:t>dnes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676145"/>
            <a:ext cx="7520305" cy="415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všude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kolem</a:t>
            </a:r>
            <a:r>
              <a:rPr sz="2800" spc="-5" dirty="0">
                <a:latin typeface="Arial"/>
                <a:cs typeface="Arial"/>
              </a:rPr>
              <a:t> nás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kde?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co?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Často </a:t>
            </a:r>
            <a:r>
              <a:rPr sz="2800" dirty="0">
                <a:latin typeface="Arial"/>
                <a:cs typeface="Arial"/>
              </a:rPr>
              <a:t>má </a:t>
            </a:r>
            <a:r>
              <a:rPr sz="2800" spc="-5" dirty="0">
                <a:latin typeface="Arial"/>
                <a:cs typeface="Arial"/>
              </a:rPr>
              <a:t>negativní konotace: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…prodat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za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každou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cenu…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…obtěžovat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nabídkou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nepotřebných</a:t>
            </a:r>
            <a:r>
              <a:rPr sz="1500" i="1" dirty="0">
                <a:latin typeface="Arial"/>
                <a:cs typeface="Arial"/>
              </a:rPr>
              <a:t> věcí…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…dělat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ze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sebe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něco,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nejsem…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spc="-5" dirty="0">
                <a:latin typeface="Arial"/>
                <a:cs typeface="Arial"/>
              </a:rPr>
              <a:t>…ztržnění..</a:t>
            </a:r>
            <a:endParaRPr sz="15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Znamená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že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je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špatný?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Neexistuje shoda </a:t>
            </a:r>
            <a:r>
              <a:rPr sz="2800" b="1" dirty="0">
                <a:latin typeface="Arial"/>
                <a:cs typeface="Arial"/>
              </a:rPr>
              <a:t>na jedné jediné definici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přitom jejich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podstata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propojuje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podobné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či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stejné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prvky: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732" y="679576"/>
            <a:ext cx="4458588" cy="3739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192023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87C"/>
                </a:solidFill>
              </a:rPr>
              <a:t>Peter</a:t>
            </a:r>
            <a:r>
              <a:rPr sz="2400" spc="-80" dirty="0">
                <a:solidFill>
                  <a:srgbClr val="00287C"/>
                </a:solidFill>
              </a:rPr>
              <a:t> </a:t>
            </a:r>
            <a:r>
              <a:rPr sz="2400" spc="-5" dirty="0">
                <a:solidFill>
                  <a:srgbClr val="00287C"/>
                </a:solidFill>
              </a:rPr>
              <a:t>Drucker: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1320" y="776478"/>
            <a:ext cx="6567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„Marketing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jako podnik,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viděný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hlediska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jeho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konečného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výsledku,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tj.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hlediska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-5" dirty="0">
                <a:latin typeface="Arial"/>
                <a:cs typeface="Arial"/>
              </a:rPr>
              <a:t>.“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4718" y="1363979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Miroslav</a:t>
            </a:r>
            <a:r>
              <a:rPr sz="2400" b="1" spc="-5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Foret: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759" y="2019300"/>
            <a:ext cx="1127887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7310" marR="5080" indent="18542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„Systém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propracovaných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principů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postupů,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jejichž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pomocí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prakticky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poznávají přání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potřeby </a:t>
            </a:r>
            <a:r>
              <a:rPr sz="2400" spc="-6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svých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následně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 ně reagují.“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Philip</a:t>
            </a:r>
            <a:r>
              <a:rPr sz="2400" b="1" spc="-55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Kotler</a:t>
            </a:r>
            <a:r>
              <a:rPr sz="2400" b="1" spc="-15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–</a:t>
            </a:r>
            <a:r>
              <a:rPr sz="2400" b="1" spc="-2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Gary</a:t>
            </a:r>
            <a:r>
              <a:rPr sz="2400" b="1" spc="-11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Amstrong:</a:t>
            </a:r>
            <a:endParaRPr sz="2400">
              <a:latin typeface="Arial"/>
              <a:cs typeface="Arial"/>
            </a:endParaRPr>
          </a:p>
          <a:p>
            <a:pPr marL="12700" marR="118745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latin typeface="Tahoma"/>
                <a:cs typeface="Tahoma"/>
              </a:rPr>
              <a:t>„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Marketing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je</a:t>
            </a:r>
            <a:r>
              <a:rPr sz="2400" spc="-5" dirty="0">
                <a:latin typeface="Tahoma"/>
                <a:cs typeface="Tahoma"/>
              </a:rPr>
              <a:t> společenský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řídící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proces,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kterým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jednotlivci 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skupiny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získávají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to,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 </a:t>
            </a:r>
            <a:r>
              <a:rPr sz="2400" dirty="0">
                <a:latin typeface="Tahoma"/>
                <a:cs typeface="Tahoma"/>
              </a:rPr>
              <a:t>potřebují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požadují,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prostřednictvím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tvorby,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nabídky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10" dirty="0">
                <a:latin typeface="Tahoma"/>
                <a:cs typeface="Tahoma"/>
              </a:rPr>
              <a:t>směny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hodnotných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výrobků </a:t>
            </a:r>
            <a:r>
              <a:rPr sz="2400" dirty="0">
                <a:latin typeface="Tahoma"/>
                <a:cs typeface="Tahoma"/>
              </a:rPr>
              <a:t>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ostatními.“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jinými </a:t>
            </a:r>
            <a:r>
              <a:rPr sz="2400" spc="-10" dirty="0">
                <a:latin typeface="Tahoma"/>
                <a:cs typeface="Tahoma"/>
              </a:rPr>
              <a:t>slovy:</a:t>
            </a:r>
            <a:endParaRPr sz="2400">
              <a:latin typeface="Tahoma"/>
              <a:cs typeface="Tahoma"/>
            </a:endParaRPr>
          </a:p>
          <a:p>
            <a:pPr marL="12700" marR="647700" indent="189230">
              <a:lnSpc>
                <a:spcPct val="100000"/>
              </a:lnSpc>
              <a:spcBef>
                <a:spcPts val="2400"/>
              </a:spcBef>
            </a:pPr>
            <a:r>
              <a:rPr sz="2400" spc="-10" dirty="0">
                <a:latin typeface="Tahoma"/>
                <a:cs typeface="Tahoma"/>
              </a:rPr>
              <a:t>„Marketing </a:t>
            </a:r>
            <a:r>
              <a:rPr sz="2400" dirty="0">
                <a:latin typeface="Tahoma"/>
                <a:cs typeface="Tahoma"/>
              </a:rPr>
              <a:t>je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hledání a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uspokojování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potřeb </a:t>
            </a:r>
            <a:r>
              <a:rPr sz="2400" spc="-5" dirty="0">
                <a:latin typeface="Tahoma"/>
                <a:cs typeface="Tahoma"/>
              </a:rPr>
              <a:t>způsobem, který </a:t>
            </a:r>
            <a:r>
              <a:rPr sz="2400" dirty="0">
                <a:latin typeface="Tahoma"/>
                <a:cs typeface="Tahoma"/>
              </a:rPr>
              <a:t>přináší pozitivní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hodnoty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</a:t>
            </a:r>
            <a:r>
              <a:rPr sz="2400" dirty="0">
                <a:latin typeface="Tahoma"/>
                <a:cs typeface="Tahoma"/>
              </a:rPr>
              <a:t> obě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zúčastněné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strany.“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2465" y="6189726"/>
            <a:ext cx="626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Navíc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–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už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u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Adama Smithe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lze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5" dirty="0" err="1">
                <a:latin typeface="Tahoma"/>
                <a:cs typeface="Tahoma"/>
              </a:rPr>
              <a:t>dohledat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</a:t>
            </a:r>
            <a:r>
              <a:rPr sz="3600" spc="-50" dirty="0"/>
              <a:t> </a:t>
            </a:r>
            <a:r>
              <a:rPr sz="3600" spc="-5" dirty="0"/>
              <a:t>čtení</a:t>
            </a:r>
            <a:r>
              <a:rPr sz="3600" spc="-45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118235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Harris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(2007)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Sidney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Levy: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Challenging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Philosophical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Assumptions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Příběh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L., který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patřil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5" dirty="0">
                <a:latin typeface="Arial"/>
                <a:cs typeface="Arial"/>
              </a:rPr>
              <a:t> 20.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století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hlavní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přispěvatele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rozvoje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oblasti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marketingu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spotřebitelského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chování.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Zapojování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interdisciplinarity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odborného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přístupu.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Foley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(1989)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15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-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ECONOMIC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EQUILIBRIUM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WITH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COSTLY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 marR="3175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Kapitola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knize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věnuje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nákladnosti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marketingu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souvislosti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ekonomickou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rovnováhou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skrze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transakční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náklady.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Rozhodování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zákazníka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neprobíhá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pouze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ohledem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 příležitost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jednom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momentě, ale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ohledem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budoucí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obchody,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kdy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situace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může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být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příhodnější</a:t>
            </a:r>
            <a:r>
              <a:rPr sz="2000" spc="-5" dirty="0">
                <a:latin typeface="Arial"/>
                <a:cs typeface="Arial"/>
              </a:rPr>
              <a:t> pro zákazníka.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Diskuze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tradičním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modelem.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marR="6375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Tirado,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Tena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Guillén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(2019)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Ambidexterity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Factor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 </a:t>
            </a:r>
            <a:r>
              <a:rPr sz="2000" b="1" spc="-10" dirty="0">
                <a:latin typeface="Arial"/>
                <a:cs typeface="Arial"/>
              </a:rPr>
              <a:t>Banks’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Performance: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Approach</a:t>
            </a:r>
            <a:endParaRPr sz="2000" dirty="0">
              <a:latin typeface="Arial"/>
              <a:cs typeface="Arial"/>
            </a:endParaRPr>
          </a:p>
          <a:p>
            <a:pPr marL="926465" marR="12192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Analýzy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potvrdila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význam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přítomnosti</a:t>
            </a:r>
            <a:r>
              <a:rPr sz="2000" spc="-5" dirty="0">
                <a:latin typeface="Arial"/>
                <a:cs typeface="Arial"/>
              </a:rPr>
              <a:t> fyzických</a:t>
            </a:r>
            <a:r>
              <a:rPr sz="2000" spc="-10" dirty="0">
                <a:latin typeface="Arial"/>
                <a:cs typeface="Arial"/>
              </a:rPr>
              <a:t> poboček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bank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hlediska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emocionálních </a:t>
            </a:r>
            <a:r>
              <a:rPr sz="2000" spc="-5" dirty="0">
                <a:latin typeface="Arial"/>
                <a:cs typeface="Arial"/>
              </a:rPr>
              <a:t> vazeb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producentem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zákazníkem.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případě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jejich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(vazeb)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minimalizace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následuje </a:t>
            </a:r>
            <a:r>
              <a:rPr sz="2000" spc="-5" dirty="0">
                <a:latin typeface="Arial"/>
                <a:cs typeface="Arial"/>
              </a:rPr>
              <a:t> racionalizace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vztahu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firma-zákazník 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zhoršuje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možnost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jejich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udržení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udržení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na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určité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úrovni</a:t>
            </a:r>
            <a:r>
              <a:rPr lang="cs-CZ" sz="2000" spc="-10" dirty="0">
                <a:latin typeface="Arial"/>
                <a:cs typeface="Arial"/>
              </a:rPr>
              <a:t> (problém loajality).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72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00DC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</a:t>
            </a:r>
            <a:r>
              <a:rPr sz="3600" spc="-50" dirty="0"/>
              <a:t> </a:t>
            </a:r>
            <a:r>
              <a:rPr sz="3600" spc="-5" dirty="0"/>
              <a:t>čtení</a:t>
            </a:r>
            <a:r>
              <a:rPr sz="3600" spc="-45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02393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Xiao,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Wang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Chan-Olmsted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(2018)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Factors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affecting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YouTube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influencer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credibility: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 heuristic-systematic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model</a:t>
            </a:r>
            <a:endParaRPr lang="cs-CZ" sz="2000" dirty="0">
              <a:latin typeface="Arial"/>
              <a:cs typeface="Arial"/>
            </a:endParaRPr>
          </a:p>
          <a:p>
            <a:pPr marL="926465" marR="107950" indent="69215">
              <a:lnSpc>
                <a:spcPct val="100000"/>
              </a:lnSpc>
            </a:pPr>
            <a:r>
              <a:rPr lang="cs-CZ" sz="2000" spc="-5" dirty="0">
                <a:latin typeface="Arial"/>
                <a:cs typeface="Arial"/>
              </a:rPr>
              <a:t>Studie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prokazovala,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že</a:t>
            </a:r>
            <a:r>
              <a:rPr lang="cs-CZ" sz="2000" spc="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důvěryhodnost,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sociální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vliv,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kvalita</a:t>
            </a:r>
            <a:r>
              <a:rPr lang="cs-CZ" sz="2000" spc="1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argumentů</a:t>
            </a:r>
            <a:r>
              <a:rPr lang="cs-CZ" sz="2000" spc="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a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zapojení </a:t>
            </a:r>
            <a:r>
              <a:rPr lang="cs-CZ" sz="2000" spc="-54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informací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jsou</a:t>
            </a:r>
            <a:r>
              <a:rPr lang="cs-CZ" sz="2000" spc="2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vlivnými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faktory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ovlivňujícími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důvěryhodnost</a:t>
            </a:r>
            <a:r>
              <a:rPr lang="cs-CZ" sz="2000" spc="1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informací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vnímanou 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spotřebitelem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na YouTube.</a:t>
            </a:r>
            <a:endParaRPr lang="cs-CZ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997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9920" algn="l"/>
              </a:tabLst>
            </a:pPr>
            <a:r>
              <a:rPr dirty="0"/>
              <a:t>MARKETINGOVÝ	PROCES</a:t>
            </a:r>
            <a:r>
              <a:rPr spc="-105" dirty="0"/>
              <a:t> </a:t>
            </a:r>
            <a:r>
              <a:rPr dirty="0"/>
              <a:t>zahrnuje: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077" y="1952498"/>
            <a:ext cx="7918450" cy="3909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ZJIŠTĚNÍ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 zákazník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potřebuje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VÝVOJ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výrobku/služby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uspokojení</a:t>
            </a:r>
            <a:r>
              <a:rPr sz="2800" dirty="0">
                <a:latin typeface="Arial"/>
                <a:cs typeface="Arial"/>
              </a:rPr>
              <a:t> těchto</a:t>
            </a:r>
            <a:r>
              <a:rPr sz="2800" spc="-5" dirty="0">
                <a:latin typeface="Arial"/>
                <a:cs typeface="Arial"/>
              </a:rPr>
              <a:t> potřeb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"/>
              <a:cs typeface="Arial"/>
            </a:endParaRPr>
          </a:p>
          <a:p>
            <a:pPr marL="12700" marR="1294765">
              <a:lnSpc>
                <a:spcPts val="3020"/>
              </a:lnSpc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STANOVENÍ </a:t>
            </a:r>
            <a:r>
              <a:rPr sz="2800" dirty="0">
                <a:latin typeface="Arial"/>
                <a:cs typeface="Arial"/>
              </a:rPr>
              <a:t>ceny v souladu s </a:t>
            </a:r>
            <a:r>
              <a:rPr sz="2800" spc="-5" dirty="0">
                <a:latin typeface="Arial"/>
                <a:cs typeface="Arial"/>
              </a:rPr>
              <a:t>požadavky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dodavatele</a:t>
            </a:r>
            <a:r>
              <a:rPr sz="2800" dirty="0">
                <a:latin typeface="Arial"/>
                <a:cs typeface="Arial"/>
              </a:rPr>
              <a:t> a </a:t>
            </a:r>
            <a:r>
              <a:rPr sz="2800" spc="-5" dirty="0">
                <a:latin typeface="Arial"/>
                <a:cs typeface="Arial"/>
              </a:rPr>
              <a:t>představou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endParaRPr sz="2800">
              <a:latin typeface="Arial"/>
              <a:cs typeface="Arial"/>
            </a:endParaRPr>
          </a:p>
          <a:p>
            <a:pPr marL="12700" marR="1031875">
              <a:lnSpc>
                <a:spcPts val="6050"/>
              </a:lnSpc>
              <a:spcBef>
                <a:spcPts val="409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DISTRIBUCE </a:t>
            </a:r>
            <a:r>
              <a:rPr sz="2800" dirty="0">
                <a:latin typeface="Arial"/>
                <a:cs typeface="Arial"/>
              </a:rPr>
              <a:t>výrobků/služeb k zákazníkovi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dohodnutí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21718" y="2417127"/>
            <a:ext cx="306070" cy="343535"/>
            <a:chOff x="5621718" y="2417127"/>
            <a:chExt cx="306070" cy="343535"/>
          </a:xfrm>
        </p:grpSpPr>
        <p:sp>
          <p:nvSpPr>
            <p:cNvPr id="5" name="object 5"/>
            <p:cNvSpPr/>
            <p:nvPr/>
          </p:nvSpPr>
          <p:spPr>
            <a:xfrm>
              <a:off x="5626480" y="242188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420"/>
                  </a:lnTo>
                  <a:lnTo>
                    <a:pt x="0" y="185420"/>
                  </a:lnTo>
                  <a:lnTo>
                    <a:pt x="148209" y="333629"/>
                  </a:lnTo>
                  <a:lnTo>
                    <a:pt x="296545" y="185420"/>
                  </a:lnTo>
                  <a:lnTo>
                    <a:pt x="222377" y="185420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6480" y="242188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420"/>
                  </a:moveTo>
                  <a:lnTo>
                    <a:pt x="74041" y="185420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420"/>
                  </a:lnTo>
                  <a:lnTo>
                    <a:pt x="296545" y="185420"/>
                  </a:lnTo>
                  <a:lnTo>
                    <a:pt x="148209" y="333629"/>
                  </a:lnTo>
                  <a:lnTo>
                    <a:pt x="0" y="1854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21718" y="3313112"/>
            <a:ext cx="306070" cy="343535"/>
            <a:chOff x="5621718" y="3313112"/>
            <a:chExt cx="306070" cy="343535"/>
          </a:xfrm>
        </p:grpSpPr>
        <p:sp>
          <p:nvSpPr>
            <p:cNvPr id="8" name="object 8"/>
            <p:cNvSpPr/>
            <p:nvPr/>
          </p:nvSpPr>
          <p:spPr>
            <a:xfrm>
              <a:off x="5626480" y="3317875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2"/>
                  </a:lnTo>
                  <a:lnTo>
                    <a:pt x="0" y="185292"/>
                  </a:lnTo>
                  <a:lnTo>
                    <a:pt x="148209" y="333629"/>
                  </a:lnTo>
                  <a:lnTo>
                    <a:pt x="296545" y="185292"/>
                  </a:lnTo>
                  <a:lnTo>
                    <a:pt x="222377" y="185292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6480" y="3317875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2"/>
                  </a:moveTo>
                  <a:lnTo>
                    <a:pt x="74041" y="185292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2"/>
                  </a:lnTo>
                  <a:lnTo>
                    <a:pt x="296545" y="185292"/>
                  </a:lnTo>
                  <a:lnTo>
                    <a:pt x="148209" y="333629"/>
                  </a:lnTo>
                  <a:lnTo>
                    <a:pt x="0" y="185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21718" y="4251896"/>
            <a:ext cx="306070" cy="343535"/>
            <a:chOff x="5621718" y="4251896"/>
            <a:chExt cx="306070" cy="343535"/>
          </a:xfrm>
        </p:grpSpPr>
        <p:sp>
          <p:nvSpPr>
            <p:cNvPr id="11" name="object 11"/>
            <p:cNvSpPr/>
            <p:nvPr/>
          </p:nvSpPr>
          <p:spPr>
            <a:xfrm>
              <a:off x="5626480" y="425665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3"/>
                  </a:lnTo>
                  <a:lnTo>
                    <a:pt x="0" y="185293"/>
                  </a:lnTo>
                  <a:lnTo>
                    <a:pt x="148209" y="333629"/>
                  </a:lnTo>
                  <a:lnTo>
                    <a:pt x="296545" y="185293"/>
                  </a:lnTo>
                  <a:lnTo>
                    <a:pt x="222377" y="185293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6480" y="425665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3"/>
                  </a:moveTo>
                  <a:lnTo>
                    <a:pt x="74041" y="185293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3"/>
                  </a:lnTo>
                  <a:lnTo>
                    <a:pt x="296545" y="185293"/>
                  </a:lnTo>
                  <a:lnTo>
                    <a:pt x="148209" y="333629"/>
                  </a:lnTo>
                  <a:lnTo>
                    <a:pt x="0" y="1852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621718" y="5190680"/>
            <a:ext cx="306070" cy="343535"/>
            <a:chOff x="5621718" y="5190680"/>
            <a:chExt cx="306070" cy="343535"/>
          </a:xfrm>
        </p:grpSpPr>
        <p:sp>
          <p:nvSpPr>
            <p:cNvPr id="14" name="object 14"/>
            <p:cNvSpPr/>
            <p:nvPr/>
          </p:nvSpPr>
          <p:spPr>
            <a:xfrm>
              <a:off x="5626480" y="5195442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2"/>
                  </a:lnTo>
                  <a:lnTo>
                    <a:pt x="0" y="185292"/>
                  </a:lnTo>
                  <a:lnTo>
                    <a:pt x="148209" y="333628"/>
                  </a:lnTo>
                  <a:lnTo>
                    <a:pt x="296545" y="185292"/>
                  </a:lnTo>
                  <a:lnTo>
                    <a:pt x="222377" y="185292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6480" y="5195442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2"/>
                  </a:moveTo>
                  <a:lnTo>
                    <a:pt x="74041" y="185292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2"/>
                  </a:lnTo>
                  <a:lnTo>
                    <a:pt x="296545" y="185292"/>
                  </a:lnTo>
                  <a:lnTo>
                    <a:pt x="148209" y="333628"/>
                  </a:lnTo>
                  <a:lnTo>
                    <a:pt x="0" y="185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950" y="2545587"/>
            <a:ext cx="4455160" cy="3232149"/>
          </a:xfrm>
          <a:custGeom>
            <a:avLst/>
            <a:gdLst/>
            <a:ahLst/>
            <a:cxnLst/>
            <a:rect l="l" t="t" r="r" b="b"/>
            <a:pathLst>
              <a:path w="4455159" h="2928620">
                <a:moveTo>
                  <a:pt x="0" y="2928493"/>
                </a:moveTo>
                <a:lnTo>
                  <a:pt x="4455159" y="2928493"/>
                </a:lnTo>
                <a:lnTo>
                  <a:pt x="4455159" y="0"/>
                </a:lnTo>
                <a:lnTo>
                  <a:pt x="0" y="0"/>
                </a:lnTo>
                <a:lnTo>
                  <a:pt x="0" y="292849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1144" y="2519756"/>
            <a:ext cx="3514725" cy="3257550"/>
            <a:chOff x="1791144" y="2519756"/>
            <a:chExt cx="3514725" cy="3257550"/>
          </a:xfrm>
        </p:grpSpPr>
        <p:sp>
          <p:nvSpPr>
            <p:cNvPr id="4" name="object 4"/>
            <p:cNvSpPr/>
            <p:nvPr/>
          </p:nvSpPr>
          <p:spPr>
            <a:xfrm>
              <a:off x="1795907" y="2545461"/>
              <a:ext cx="3423285" cy="2706370"/>
            </a:xfrm>
            <a:custGeom>
              <a:avLst/>
              <a:gdLst/>
              <a:ahLst/>
              <a:cxnLst/>
              <a:rect l="l" t="t" r="r" b="b"/>
              <a:pathLst>
                <a:path w="3423285" h="2706370">
                  <a:moveTo>
                    <a:pt x="0" y="2706116"/>
                  </a:moveTo>
                  <a:lnTo>
                    <a:pt x="3422777" y="2706116"/>
                  </a:lnTo>
                  <a:lnTo>
                    <a:pt x="3422777" y="0"/>
                  </a:lnTo>
                  <a:lnTo>
                    <a:pt x="0" y="0"/>
                  </a:lnTo>
                  <a:lnTo>
                    <a:pt x="0" y="27061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1147" y="2532456"/>
              <a:ext cx="3481704" cy="3232150"/>
            </a:xfrm>
            <a:custGeom>
              <a:avLst/>
              <a:gdLst/>
              <a:ahLst/>
              <a:cxnLst/>
              <a:rect l="l" t="t" r="r" b="b"/>
              <a:pathLst>
                <a:path w="3481704" h="3232150">
                  <a:moveTo>
                    <a:pt x="3481704" y="0"/>
                  </a:moveTo>
                  <a:lnTo>
                    <a:pt x="0" y="0"/>
                  </a:lnTo>
                  <a:lnTo>
                    <a:pt x="0" y="3231641"/>
                  </a:lnTo>
                  <a:lnTo>
                    <a:pt x="3481704" y="3231641"/>
                  </a:lnTo>
                  <a:lnTo>
                    <a:pt x="3481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1147" y="2532456"/>
              <a:ext cx="3481704" cy="3232150"/>
            </a:xfrm>
            <a:custGeom>
              <a:avLst/>
              <a:gdLst/>
              <a:ahLst/>
              <a:cxnLst/>
              <a:rect l="l" t="t" r="r" b="b"/>
              <a:pathLst>
                <a:path w="3481704" h="3232150">
                  <a:moveTo>
                    <a:pt x="0" y="3231641"/>
                  </a:moveTo>
                  <a:lnTo>
                    <a:pt x="3481704" y="3231641"/>
                  </a:lnTo>
                  <a:lnTo>
                    <a:pt x="3481704" y="0"/>
                  </a:lnTo>
                  <a:lnTo>
                    <a:pt x="0" y="0"/>
                  </a:lnTo>
                  <a:lnTo>
                    <a:pt x="0" y="323164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382000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0"/>
              </a:spcBef>
            </a:pPr>
            <a:r>
              <a:rPr dirty="0"/>
              <a:t>Vývoj</a:t>
            </a:r>
            <a:r>
              <a:rPr spc="-45" dirty="0"/>
              <a:t> </a:t>
            </a:r>
            <a:r>
              <a:rPr spc="-5" dirty="0"/>
              <a:t>marketingového</a:t>
            </a:r>
            <a:r>
              <a:rPr spc="-45" dirty="0"/>
              <a:t> </a:t>
            </a:r>
            <a:r>
              <a:rPr spc="-5" dirty="0"/>
              <a:t>myšlení</a:t>
            </a:r>
          </a:p>
          <a:p>
            <a:pPr marL="12700">
              <a:lnSpc>
                <a:spcPts val="4400"/>
              </a:lnSpc>
              <a:tabLst>
                <a:tab pos="1875155" algn="l"/>
              </a:tabLst>
            </a:pPr>
            <a:r>
              <a:rPr dirty="0"/>
              <a:t>–</a:t>
            </a:r>
            <a:r>
              <a:rPr spc="-5" dirty="0"/>
              <a:t> vývoj	</a:t>
            </a:r>
            <a:r>
              <a:rPr dirty="0"/>
              <a:t>podnikatelských</a:t>
            </a:r>
            <a:r>
              <a:rPr spc="-110" dirty="0"/>
              <a:t> </a:t>
            </a:r>
            <a:r>
              <a:rPr spc="-5" dirty="0"/>
              <a:t>koncepcí: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2714" y="2559558"/>
            <a:ext cx="3246755" cy="2790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Dříve: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Arial"/>
              <a:cs typeface="Arial"/>
            </a:endParaRPr>
          </a:p>
          <a:p>
            <a:pPr marR="240665">
              <a:lnSpc>
                <a:spcPct val="100000"/>
              </a:lnSpc>
              <a:spcBef>
                <a:spcPts val="5"/>
              </a:spcBef>
              <a:buSzPct val="75000"/>
              <a:buAutoNum type="arabicPeriod"/>
              <a:tabLst>
                <a:tab pos="253365" algn="l"/>
              </a:tabLst>
            </a:pPr>
            <a:r>
              <a:rPr sz="2400" spc="-5" dirty="0">
                <a:latin typeface="Arial"/>
                <a:cs typeface="Arial"/>
              </a:rPr>
              <a:t>Orientace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výrobní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výrobková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R="22606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 na </a:t>
            </a:r>
            <a:r>
              <a:rPr sz="2400" spc="-10" dirty="0">
                <a:latin typeface="Arial"/>
                <a:cs typeface="Arial"/>
              </a:rPr>
              <a:t>prodej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prodejní 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6519" y="2532456"/>
            <a:ext cx="688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Arial"/>
                <a:cs typeface="Arial"/>
              </a:rPr>
              <a:t>Dnes: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105" y="3008383"/>
            <a:ext cx="42608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trh a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marketingová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80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společnost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sociálně marketingová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koncepce</a:t>
            </a:r>
            <a:r>
              <a:rPr sz="2800" dirty="0">
                <a:latin typeface="Arial"/>
                <a:cs typeface="Arial"/>
              </a:rPr>
              <a:t>)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448744" y="3739324"/>
            <a:ext cx="479425" cy="899160"/>
            <a:chOff x="5448744" y="3739324"/>
            <a:chExt cx="479425" cy="899160"/>
          </a:xfrm>
        </p:grpSpPr>
        <p:sp>
          <p:nvSpPr>
            <p:cNvPr id="12" name="object 12"/>
            <p:cNvSpPr/>
            <p:nvPr/>
          </p:nvSpPr>
          <p:spPr>
            <a:xfrm>
              <a:off x="5453507" y="3744086"/>
              <a:ext cx="469900" cy="889635"/>
            </a:xfrm>
            <a:custGeom>
              <a:avLst/>
              <a:gdLst/>
              <a:ahLst/>
              <a:cxnLst/>
              <a:rect l="l" t="t" r="r" b="b"/>
              <a:pathLst>
                <a:path w="469900" h="889635">
                  <a:moveTo>
                    <a:pt x="234695" y="0"/>
                  </a:moveTo>
                  <a:lnTo>
                    <a:pt x="234695" y="222376"/>
                  </a:lnTo>
                  <a:lnTo>
                    <a:pt x="0" y="222376"/>
                  </a:lnTo>
                  <a:lnTo>
                    <a:pt x="0" y="667257"/>
                  </a:lnTo>
                  <a:lnTo>
                    <a:pt x="234695" y="667257"/>
                  </a:lnTo>
                  <a:lnTo>
                    <a:pt x="234695" y="889635"/>
                  </a:lnTo>
                  <a:lnTo>
                    <a:pt x="469518" y="444881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3507" y="3744086"/>
              <a:ext cx="469900" cy="889635"/>
            </a:xfrm>
            <a:custGeom>
              <a:avLst/>
              <a:gdLst/>
              <a:ahLst/>
              <a:cxnLst/>
              <a:rect l="l" t="t" r="r" b="b"/>
              <a:pathLst>
                <a:path w="469900" h="889635">
                  <a:moveTo>
                    <a:pt x="0" y="222376"/>
                  </a:moveTo>
                  <a:lnTo>
                    <a:pt x="234695" y="222376"/>
                  </a:lnTo>
                  <a:lnTo>
                    <a:pt x="234695" y="0"/>
                  </a:lnTo>
                  <a:lnTo>
                    <a:pt x="469518" y="444881"/>
                  </a:lnTo>
                  <a:lnTo>
                    <a:pt x="234695" y="889635"/>
                  </a:lnTo>
                  <a:lnTo>
                    <a:pt x="234695" y="667257"/>
                  </a:lnTo>
                  <a:lnTo>
                    <a:pt x="0" y="667257"/>
                  </a:lnTo>
                  <a:lnTo>
                    <a:pt x="0" y="2223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36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</a:t>
            </a:r>
            <a:r>
              <a:rPr spc="-10" dirty="0"/>
              <a:t> </a:t>
            </a:r>
            <a:r>
              <a:rPr dirty="0"/>
              <a:t>na</a:t>
            </a:r>
            <a:r>
              <a:rPr spc="-20" dirty="0"/>
              <a:t> </a:t>
            </a:r>
            <a:r>
              <a:rPr spc="-5" dirty="0"/>
              <a:t>výrobu</a:t>
            </a:r>
            <a:r>
              <a:rPr spc="-30" dirty="0"/>
              <a:t> </a:t>
            </a:r>
            <a:r>
              <a:rPr spc="-5" dirty="0"/>
              <a:t>(výrobní</a:t>
            </a:r>
            <a:r>
              <a:rPr spc="-1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3533" y="1963927"/>
            <a:ext cx="8006715" cy="27755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8450" marR="982344" indent="-285750">
              <a:lnSpc>
                <a:spcPts val="2380"/>
              </a:lnSpc>
              <a:spcBef>
                <a:spcPts val="4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poptávka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převyšuje nabídku</a:t>
            </a:r>
            <a:r>
              <a:rPr sz="2200" dirty="0">
                <a:latin typeface="Arial"/>
                <a:cs typeface="Arial"/>
              </a:rPr>
              <a:t> (</a:t>
            </a:r>
            <a:r>
              <a:rPr sz="2200" b="1" dirty="0">
                <a:latin typeface="Arial"/>
                <a:cs typeface="Arial"/>
              </a:rPr>
              <a:t>spotřeb.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chtějí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výrobek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samotný více</a:t>
            </a:r>
            <a:r>
              <a:rPr sz="2200" b="1" dirty="0">
                <a:latin typeface="Arial"/>
                <a:cs typeface="Arial"/>
              </a:rPr>
              <a:t> než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jeho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pěkné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vlastnosti</a:t>
            </a:r>
            <a:r>
              <a:rPr sz="2200" spc="-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7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„Rozhodující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výroba!“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11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Během a těsně </a:t>
            </a:r>
            <a:r>
              <a:rPr sz="2200" spc="-5" dirty="0">
                <a:latin typeface="Arial"/>
                <a:cs typeface="Arial"/>
              </a:rPr>
              <a:t>po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průmyslových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revolucích,</a:t>
            </a:r>
            <a:r>
              <a:rPr sz="2200" dirty="0">
                <a:latin typeface="Arial"/>
                <a:cs typeface="Arial"/>
              </a:rPr>
              <a:t> tj. </a:t>
            </a:r>
            <a:r>
              <a:rPr sz="2200" spc="-5" dirty="0">
                <a:latin typeface="Arial"/>
                <a:cs typeface="Arial"/>
              </a:rPr>
              <a:t>1880-1930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98450" marR="5080" indent="-285750">
              <a:lnSpc>
                <a:spcPts val="238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pro </a:t>
            </a:r>
            <a:r>
              <a:rPr sz="2200" dirty="0">
                <a:latin typeface="Arial"/>
                <a:cs typeface="Arial"/>
              </a:rPr>
              <a:t>rozšíření trhu je </a:t>
            </a:r>
            <a:r>
              <a:rPr sz="2200" spc="-5" dirty="0">
                <a:latin typeface="Arial"/>
                <a:cs typeface="Arial"/>
              </a:rPr>
              <a:t>nutné </a:t>
            </a:r>
            <a:r>
              <a:rPr sz="2200" dirty="0">
                <a:latin typeface="Arial"/>
                <a:cs typeface="Arial"/>
              </a:rPr>
              <a:t>zvýšit </a:t>
            </a:r>
            <a:r>
              <a:rPr sz="2200" spc="-5" dirty="0">
                <a:latin typeface="Arial"/>
                <a:cs typeface="Arial"/>
              </a:rPr>
              <a:t>produkci, </a:t>
            </a:r>
            <a:r>
              <a:rPr sz="2200" dirty="0">
                <a:latin typeface="Arial"/>
                <a:cs typeface="Arial"/>
              </a:rPr>
              <a:t>což </a:t>
            </a:r>
            <a:r>
              <a:rPr sz="2200" spc="-5" dirty="0">
                <a:latin typeface="Arial"/>
                <a:cs typeface="Arial"/>
              </a:rPr>
              <a:t>lze </a:t>
            </a:r>
            <a:r>
              <a:rPr sz="2200" dirty="0">
                <a:latin typeface="Arial"/>
                <a:cs typeface="Arial"/>
              </a:rPr>
              <a:t>zvyšováním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produktivity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práce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3533" y="5585459"/>
            <a:ext cx="698119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Parafrázována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výrokem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H.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Forda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„</a:t>
            </a:r>
            <a:r>
              <a:rPr sz="2200" b="1" dirty="0">
                <a:latin typeface="Arial"/>
                <a:cs typeface="Arial"/>
              </a:rPr>
              <a:t>Můžete </a:t>
            </a:r>
            <a:r>
              <a:rPr sz="2200" b="1" spc="-5" dirty="0">
                <a:latin typeface="Arial"/>
                <a:cs typeface="Arial"/>
              </a:rPr>
              <a:t>mít auto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jakékoliv barvy,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pokud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bude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černé</a:t>
            </a:r>
            <a:r>
              <a:rPr sz="2200" spc="-5" dirty="0">
                <a:latin typeface="Arial"/>
                <a:cs typeface="Arial"/>
              </a:rPr>
              <a:t>“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2479" y="4659083"/>
            <a:ext cx="2766949" cy="11468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98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2570" algn="l"/>
              </a:tabLst>
            </a:pPr>
            <a:r>
              <a:rPr dirty="0"/>
              <a:t>Orientace</a:t>
            </a:r>
            <a:r>
              <a:rPr spc="5" dirty="0"/>
              <a:t> </a:t>
            </a:r>
            <a:r>
              <a:rPr dirty="0"/>
              <a:t>na </a:t>
            </a:r>
            <a:r>
              <a:rPr spc="-5" dirty="0"/>
              <a:t>výrobek	(výrobková</a:t>
            </a:r>
            <a:r>
              <a:rPr spc="-6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488" y="1569974"/>
            <a:ext cx="7586980" cy="40189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marR="5080" indent="-285750">
              <a:lnSpc>
                <a:spcPct val="68200"/>
              </a:lnSpc>
              <a:spcBef>
                <a:spcPts val="94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Chronologicky navazuje na </a:t>
            </a:r>
            <a:r>
              <a:rPr sz="2200" dirty="0">
                <a:latin typeface="Arial"/>
                <a:cs typeface="Arial"/>
              </a:rPr>
              <a:t>výrobní koncepci – začátek </a:t>
            </a:r>
            <a:r>
              <a:rPr sz="2200" spc="-5" dirty="0">
                <a:latin typeface="Arial"/>
                <a:cs typeface="Arial"/>
              </a:rPr>
              <a:t>20.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století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Využívá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technický </a:t>
            </a:r>
            <a:r>
              <a:rPr sz="2200" spc="-5" dirty="0">
                <a:latin typeface="Arial"/>
                <a:cs typeface="Arial"/>
              </a:rPr>
              <a:t>pokrok</a:t>
            </a:r>
            <a:r>
              <a:rPr sz="2200" dirty="0">
                <a:latin typeface="Arial"/>
                <a:cs typeface="Arial"/>
              </a:rPr>
              <a:t> ke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zdokonalování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výrobku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ts val="222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nejúspěšnější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budou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organizace,</a:t>
            </a:r>
            <a:endParaRPr sz="2200">
              <a:latin typeface="Arial"/>
              <a:cs typeface="Arial"/>
            </a:endParaRPr>
          </a:p>
          <a:p>
            <a:pPr marL="338455" marR="2574290">
              <a:lnSpc>
                <a:spcPct val="68200"/>
              </a:lnSpc>
              <a:spcBef>
                <a:spcPts val="420"/>
              </a:spcBef>
            </a:pPr>
            <a:r>
              <a:rPr sz="2200" dirty="0">
                <a:latin typeface="Arial"/>
                <a:cs typeface="Arial"/>
              </a:rPr>
              <a:t>které </a:t>
            </a:r>
            <a:r>
              <a:rPr sz="2200" spc="-5" dirty="0">
                <a:latin typeface="Arial"/>
                <a:cs typeface="Arial"/>
              </a:rPr>
              <a:t>přinášejí na </a:t>
            </a:r>
            <a:r>
              <a:rPr sz="2200" dirty="0">
                <a:latin typeface="Arial"/>
                <a:cs typeface="Arial"/>
              </a:rPr>
              <a:t>trh </a:t>
            </a:r>
            <a:r>
              <a:rPr sz="2200" spc="-5" dirty="0">
                <a:latin typeface="Arial"/>
                <a:cs typeface="Arial"/>
              </a:rPr>
              <a:t>nové, inovované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či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jinak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dokonalé </a:t>
            </a:r>
            <a:r>
              <a:rPr sz="2200" dirty="0">
                <a:latin typeface="Arial"/>
                <a:cs typeface="Arial"/>
              </a:rPr>
              <a:t>výrobky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služby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297815" marR="2663825" indent="-297815">
              <a:lnSpc>
                <a:spcPct val="68200"/>
              </a:lnSpc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kupující </a:t>
            </a:r>
            <a:r>
              <a:rPr sz="2200" spc="-5" dirty="0">
                <a:latin typeface="Arial"/>
                <a:cs typeface="Arial"/>
              </a:rPr>
              <a:t>obdivuje dobré </a:t>
            </a:r>
            <a:r>
              <a:rPr sz="2200" dirty="0">
                <a:latin typeface="Arial"/>
                <a:cs typeface="Arial"/>
              </a:rPr>
              <a:t>zboží a </a:t>
            </a:r>
            <a:r>
              <a:rPr sz="2200" spc="-5" dirty="0">
                <a:latin typeface="Arial"/>
                <a:cs typeface="Arial"/>
              </a:rPr>
              <a:t>ocení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kvalita/výkon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0019" y="3748087"/>
            <a:ext cx="1971675" cy="2628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347" y="1690751"/>
            <a:ext cx="2867786" cy="37153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63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</a:t>
            </a:r>
            <a:r>
              <a:rPr spc="-10" dirty="0"/>
              <a:t> </a:t>
            </a:r>
            <a:r>
              <a:rPr dirty="0"/>
              <a:t>na</a:t>
            </a:r>
            <a:r>
              <a:rPr spc="-20" dirty="0"/>
              <a:t> </a:t>
            </a:r>
            <a:r>
              <a:rPr dirty="0"/>
              <a:t>prodej</a:t>
            </a:r>
            <a:r>
              <a:rPr spc="-20" dirty="0"/>
              <a:t> </a:t>
            </a:r>
            <a:r>
              <a:rPr dirty="0"/>
              <a:t>(prodejní</a:t>
            </a:r>
            <a:r>
              <a:rPr spc="-25" dirty="0"/>
              <a:t> </a:t>
            </a:r>
            <a:r>
              <a:rPr spc="-10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546352"/>
            <a:ext cx="716534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Doplňuje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orientaci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cílí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na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(posiluje)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protože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68516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spotřebitelé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5" dirty="0">
                <a:latin typeface="Arial"/>
                <a:cs typeface="Arial"/>
              </a:rPr>
              <a:t> nekoupí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výrobků,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nutné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vyvíjet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agresivní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prodejní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propagační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úsilí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První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polovina 20.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století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4489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Nejdříve </a:t>
            </a:r>
            <a:r>
              <a:rPr sz="2400" dirty="0">
                <a:latin typeface="Arial"/>
                <a:cs typeface="Arial"/>
              </a:rPr>
              <a:t>vyrobit, </a:t>
            </a:r>
            <a:r>
              <a:rPr sz="2400" spc="-5" dirty="0">
                <a:latin typeface="Arial"/>
                <a:cs typeface="Arial"/>
              </a:rPr>
              <a:t>pak prodat </a:t>
            </a:r>
            <a:r>
              <a:rPr sz="2400" dirty="0">
                <a:latin typeface="Arial"/>
                <a:cs typeface="Arial"/>
              </a:rPr>
              <a:t>za </a:t>
            </a:r>
            <a:r>
              <a:rPr sz="2400" spc="-5" dirty="0">
                <a:latin typeface="Arial"/>
                <a:cs typeface="Arial"/>
              </a:rPr>
              <a:t>použití </a:t>
            </a:r>
            <a:r>
              <a:rPr sz="2400" dirty="0">
                <a:latin typeface="Arial"/>
                <a:cs typeface="Arial"/>
              </a:rPr>
              <a:t>reklamy,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podpory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prodeje,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osobního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prodeje, </a:t>
            </a:r>
            <a:r>
              <a:rPr sz="2400" spc="-10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514984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Najdeme některé </a:t>
            </a:r>
            <a:r>
              <a:rPr sz="2400" dirty="0">
                <a:latin typeface="Arial"/>
                <a:cs typeface="Arial"/>
              </a:rPr>
              <a:t>z výše zmíněných </a:t>
            </a:r>
            <a:r>
              <a:rPr sz="2400" spc="-5" dirty="0">
                <a:latin typeface="Arial"/>
                <a:cs typeface="Arial"/>
              </a:rPr>
              <a:t>koncepcí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dnes?</a:t>
            </a:r>
            <a:r>
              <a:rPr sz="2400" dirty="0">
                <a:latin typeface="Arial"/>
                <a:cs typeface="Arial"/>
              </a:rPr>
              <a:t> KDE?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6626" y="2394889"/>
            <a:ext cx="3849878" cy="35279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85" y="414006"/>
            <a:ext cx="180340" cy="415290"/>
          </a:xfrm>
          <a:custGeom>
            <a:avLst/>
            <a:gdLst/>
            <a:ahLst/>
            <a:cxnLst/>
            <a:rect l="l" t="t" r="r" b="b"/>
            <a:pathLst>
              <a:path w="180339" h="415290">
                <a:moveTo>
                  <a:pt x="180187" y="0"/>
                </a:moveTo>
                <a:lnTo>
                  <a:pt x="0" y="0"/>
                </a:lnTo>
                <a:lnTo>
                  <a:pt x="0" y="19608"/>
                </a:lnTo>
                <a:lnTo>
                  <a:pt x="55054" y="19608"/>
                </a:lnTo>
                <a:lnTo>
                  <a:pt x="55054" y="390004"/>
                </a:lnTo>
                <a:lnTo>
                  <a:pt x="0" y="390004"/>
                </a:lnTo>
                <a:lnTo>
                  <a:pt x="0" y="415036"/>
                </a:lnTo>
                <a:lnTo>
                  <a:pt x="180187" y="415036"/>
                </a:lnTo>
                <a:lnTo>
                  <a:pt x="180187" y="390004"/>
                </a:lnTo>
                <a:lnTo>
                  <a:pt x="120129" y="390004"/>
                </a:lnTo>
                <a:lnTo>
                  <a:pt x="120129" y="19608"/>
                </a:lnTo>
                <a:lnTo>
                  <a:pt x="180187" y="19608"/>
                </a:lnTo>
                <a:lnTo>
                  <a:pt x="18018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" y="1009421"/>
            <a:ext cx="200660" cy="420370"/>
          </a:xfrm>
          <a:custGeom>
            <a:avLst/>
            <a:gdLst/>
            <a:ahLst/>
            <a:cxnLst/>
            <a:rect l="l" t="t" r="r" b="b"/>
            <a:pathLst>
              <a:path w="200659" h="420369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5407"/>
                </a:lnTo>
                <a:lnTo>
                  <a:pt x="0" y="214617"/>
                </a:lnTo>
                <a:lnTo>
                  <a:pt x="0" y="389877"/>
                </a:lnTo>
                <a:lnTo>
                  <a:pt x="0" y="420357"/>
                </a:lnTo>
                <a:lnTo>
                  <a:pt x="200228" y="420357"/>
                </a:lnTo>
                <a:lnTo>
                  <a:pt x="200228" y="389877"/>
                </a:lnTo>
                <a:lnTo>
                  <a:pt x="35039" y="389877"/>
                </a:lnTo>
                <a:lnTo>
                  <a:pt x="35039" y="214617"/>
                </a:lnTo>
                <a:lnTo>
                  <a:pt x="195211" y="214617"/>
                </a:lnTo>
                <a:lnTo>
                  <a:pt x="195211" y="185407"/>
                </a:lnTo>
                <a:lnTo>
                  <a:pt x="35039" y="185407"/>
                </a:lnTo>
                <a:lnTo>
                  <a:pt x="35039" y="2921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5738" y="330200"/>
            <a:ext cx="4878705" cy="131635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>
              <a:lnSpc>
                <a:spcPct val="76400"/>
              </a:lnSpc>
              <a:spcBef>
                <a:spcPts val="1460"/>
              </a:spcBef>
            </a:pPr>
            <a:r>
              <a:rPr sz="4800" spc="-10" dirty="0">
                <a:latin typeface="Calibri"/>
                <a:cs typeface="Calibri"/>
              </a:rPr>
              <a:t>Základní </a:t>
            </a:r>
            <a:r>
              <a:rPr sz="4800" dirty="0">
                <a:latin typeface="Calibri"/>
                <a:cs typeface="Calibri"/>
              </a:rPr>
              <a:t>informace </a:t>
            </a:r>
            <a:r>
              <a:rPr sz="4800" spc="-107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k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předmětu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630" y="4049776"/>
            <a:ext cx="26416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Georgia"/>
                <a:cs typeface="Georgia"/>
              </a:rPr>
              <a:t>Tutoriály: </a:t>
            </a:r>
            <a:r>
              <a:rPr sz="3600" b="1" dirty="0">
                <a:latin typeface="Georgia"/>
                <a:cs typeface="Georgia"/>
              </a:rPr>
              <a:t> </a:t>
            </a:r>
            <a:r>
              <a:rPr lang="cs-CZ" sz="3600" b="1" spc="-5" dirty="0">
                <a:latin typeface="Georgia"/>
                <a:cs typeface="Georgia"/>
              </a:rPr>
              <a:t>25. </a:t>
            </a:r>
            <a:r>
              <a:rPr lang="cs-CZ" sz="3600" b="1" spc="-40" dirty="0">
                <a:latin typeface="Georgia"/>
                <a:cs typeface="Georgia"/>
              </a:rPr>
              <a:t>2</a:t>
            </a:r>
            <a:r>
              <a:rPr lang="cs-CZ" sz="3600" b="1" spc="-5" dirty="0">
                <a:latin typeface="Georgia"/>
                <a:cs typeface="Georgia"/>
              </a:rPr>
              <a:t>.</a:t>
            </a:r>
            <a:r>
              <a:rPr lang="cs-CZ" sz="3600" b="1" spc="-45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2023</a:t>
            </a:r>
            <a:endParaRPr lang="cs-CZ" sz="3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cs-CZ" sz="3600" b="1" dirty="0">
                <a:latin typeface="Georgia"/>
                <a:cs typeface="Georgia"/>
              </a:rPr>
              <a:t>18.</a:t>
            </a:r>
            <a:r>
              <a:rPr lang="cs-CZ" sz="3600" b="1" spc="-50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3.</a:t>
            </a:r>
            <a:r>
              <a:rPr lang="cs-CZ" sz="3600" b="1" spc="-35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2023</a:t>
            </a:r>
            <a:endParaRPr lang="cs-CZ"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672592"/>
            <a:ext cx="1048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Orientace</a:t>
            </a:r>
            <a:r>
              <a:rPr sz="3200" spc="-20" dirty="0"/>
              <a:t> </a:t>
            </a:r>
            <a:r>
              <a:rPr sz="3200" spc="-5" dirty="0"/>
              <a:t>na</a:t>
            </a:r>
            <a:r>
              <a:rPr sz="3200" spc="10" dirty="0"/>
              <a:t> </a:t>
            </a:r>
            <a:r>
              <a:rPr sz="3200" spc="-10" dirty="0"/>
              <a:t>trh</a:t>
            </a:r>
            <a:r>
              <a:rPr sz="3200" dirty="0"/>
              <a:t> </a:t>
            </a:r>
            <a:r>
              <a:rPr sz="3200" spc="-5" dirty="0"/>
              <a:t>a</a:t>
            </a:r>
            <a:r>
              <a:rPr sz="3200" spc="5" dirty="0"/>
              <a:t> </a:t>
            </a:r>
            <a:r>
              <a:rPr sz="3200" spc="-5" dirty="0"/>
              <a:t>zákazníka</a:t>
            </a:r>
            <a:r>
              <a:rPr sz="3200" spc="-25" dirty="0"/>
              <a:t> </a:t>
            </a:r>
            <a:r>
              <a:rPr sz="3200" spc="-5" dirty="0"/>
              <a:t>(marketingová</a:t>
            </a:r>
            <a:r>
              <a:rPr sz="3200" spc="10" dirty="0"/>
              <a:t> </a:t>
            </a:r>
            <a:r>
              <a:rPr sz="3200" spc="-5" dirty="0"/>
              <a:t>koncepce)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3287" y="1336294"/>
            <a:ext cx="700024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219450" indent="-354965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po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druhé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svět.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válce </a:t>
            </a:r>
            <a:r>
              <a:rPr sz="2600" spc="-10" dirty="0">
                <a:latin typeface="Arial"/>
                <a:cs typeface="Arial"/>
              </a:rPr>
              <a:t>do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70.let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20.století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Arial"/>
                <a:cs typeface="Arial"/>
              </a:rPr>
              <a:t>„zlatá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éra marketingu“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Arial"/>
                <a:cs typeface="Arial"/>
              </a:rPr>
              <a:t>Definování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požadavků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zákazníka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jeho 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zorného úhlu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(sledování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potřeb,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přání, </a:t>
            </a:r>
            <a:r>
              <a:rPr sz="2600" spc="-5" dirty="0">
                <a:latin typeface="Arial"/>
                <a:cs typeface="Arial"/>
              </a:rPr>
              <a:t> vnímání,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preferencí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spokojenosti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zákazníků)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 uspokojení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prostřednictvím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designu, </a:t>
            </a:r>
            <a:r>
              <a:rPr sz="2600" dirty="0">
                <a:latin typeface="Arial"/>
                <a:cs typeface="Arial"/>
              </a:rPr>
              <a:t>kvality,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komunikace,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rozsahu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nabídky.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6091682"/>
            <a:ext cx="56184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Usiluje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„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spokojeného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zákazníka</a:t>
            </a:r>
            <a:r>
              <a:rPr sz="2600" dirty="0">
                <a:latin typeface="Arial"/>
                <a:cs typeface="Arial"/>
              </a:rPr>
              <a:t>“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466" y="1358011"/>
            <a:ext cx="3549523" cy="27981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810766" y="2580639"/>
            <a:ext cx="9057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nás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zajímá</a:t>
            </a:r>
            <a:r>
              <a:rPr sz="4000" b="1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spokojený</a:t>
            </a:r>
            <a:r>
              <a:rPr sz="4000" b="1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zákazník?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5" y="3596640"/>
            <a:ext cx="87801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240" algn="l"/>
              </a:tabLst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nestačí</a:t>
            </a:r>
            <a:r>
              <a:rPr sz="40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mít	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jen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dobrý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výrobek?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608" y="591566"/>
            <a:ext cx="4822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Spokojený</a:t>
            </a:r>
            <a:r>
              <a:rPr spc="-85" dirty="0"/>
              <a:t> </a:t>
            </a:r>
            <a:r>
              <a:rPr dirty="0"/>
              <a:t>zákazník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2191004"/>
            <a:ext cx="10368280" cy="390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stálý,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věrný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náš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výrobek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opakovaně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LOAJALITA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Hovoří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5" dirty="0">
                <a:latin typeface="Arial"/>
                <a:cs typeface="Arial"/>
              </a:rPr>
              <a:t>ostatními</a:t>
            </a:r>
            <a:r>
              <a:rPr sz="2800" dirty="0">
                <a:latin typeface="Arial"/>
                <a:cs typeface="Arial"/>
              </a:rPr>
              <a:t> 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příznivě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 </a:t>
            </a:r>
            <a:r>
              <a:rPr sz="2800" b="1" spc="-5" dirty="0">
                <a:latin typeface="Arial"/>
                <a:cs typeface="Arial"/>
              </a:rPr>
              <a:t>REFERENCE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Věnuje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méně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pozornosti </a:t>
            </a:r>
            <a:r>
              <a:rPr sz="2800" spc="-5" dirty="0">
                <a:latin typeface="Arial"/>
                <a:cs typeface="Arial"/>
              </a:rPr>
              <a:t>konkurenčním</a:t>
            </a:r>
            <a:r>
              <a:rPr sz="2800" dirty="0">
                <a:latin typeface="Arial"/>
                <a:cs typeface="Arial"/>
              </a:rPr>
              <a:t> značkám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reklamě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TRH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 </a:t>
            </a:r>
            <a:r>
              <a:rPr sz="2800" spc="-5" dirty="0">
                <a:latin typeface="Arial"/>
                <a:cs typeface="Arial"/>
              </a:rPr>
              <a:t>od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stejné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firmy i </a:t>
            </a:r>
            <a:r>
              <a:rPr sz="2800" spc="-5" dirty="0">
                <a:latin typeface="Arial"/>
                <a:cs typeface="Arial"/>
              </a:rPr>
              <a:t>jiné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výrobky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 </a:t>
            </a:r>
            <a:r>
              <a:rPr sz="2800" b="1" spc="-5" dirty="0">
                <a:latin typeface="Arial"/>
                <a:cs typeface="Arial"/>
              </a:rPr>
              <a:t>PORTFOLIO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4201" y="382777"/>
            <a:ext cx="2519553" cy="24187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702564"/>
            <a:ext cx="1077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Orientace</a:t>
            </a:r>
            <a:r>
              <a:rPr sz="3000" spc="-15" dirty="0"/>
              <a:t> </a:t>
            </a:r>
            <a:r>
              <a:rPr sz="3000" dirty="0"/>
              <a:t>na </a:t>
            </a:r>
            <a:r>
              <a:rPr sz="3000" spc="-5" dirty="0"/>
              <a:t>společnost (sociálně </a:t>
            </a:r>
            <a:r>
              <a:rPr sz="3000" spc="-10" dirty="0"/>
              <a:t>marketingová</a:t>
            </a:r>
            <a:r>
              <a:rPr sz="3000" spc="-5" dirty="0"/>
              <a:t> koncepce)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42606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Orientace výrobce nejen na uspokojování potřeb individuálního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zákazníka, </a:t>
            </a:r>
            <a:r>
              <a:rPr sz="2800" spc="-5" dirty="0">
                <a:latin typeface="Arial"/>
                <a:cs typeface="Arial"/>
              </a:rPr>
              <a:t>ale </a:t>
            </a:r>
            <a:r>
              <a:rPr sz="2800" dirty="0">
                <a:latin typeface="Arial"/>
                <a:cs typeface="Arial"/>
              </a:rPr>
              <a:t>také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důsledky (konsekvence) marketingových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činností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uspokojování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celospolečenských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zájmů.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Přelom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21.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století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19" y="5263641"/>
            <a:ext cx="106457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Např. nové </a:t>
            </a:r>
            <a:r>
              <a:rPr sz="2800" dirty="0">
                <a:latin typeface="Arial"/>
                <a:cs typeface="Arial"/>
              </a:rPr>
              <a:t>produkty, </a:t>
            </a:r>
            <a:r>
              <a:rPr sz="2800" spc="-5" dirty="0">
                <a:latin typeface="Arial"/>
                <a:cs typeface="Arial"/>
              </a:rPr>
              <a:t>postupy </a:t>
            </a:r>
            <a:r>
              <a:rPr sz="2800" dirty="0">
                <a:latin typeface="Arial"/>
                <a:cs typeface="Arial"/>
              </a:rPr>
              <a:t>a technologie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odpovídající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ochraně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prostředí,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zdravému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životnímu stylu,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CSR…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531" y="3189604"/>
            <a:ext cx="3965575" cy="19828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155956"/>
            <a:ext cx="78981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Obě </a:t>
            </a:r>
            <a:r>
              <a:rPr spc="-5" dirty="0"/>
              <a:t>poslední </a:t>
            </a:r>
            <a:r>
              <a:rPr dirty="0"/>
              <a:t>zmíněné</a:t>
            </a:r>
            <a:r>
              <a:rPr spc="-105" dirty="0"/>
              <a:t> </a:t>
            </a:r>
            <a:r>
              <a:rPr spc="-5" dirty="0"/>
              <a:t>koncepce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016253"/>
            <a:ext cx="772033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často se s nimi lze setkat v </a:t>
            </a:r>
            <a:r>
              <a:rPr sz="2600" spc="-10" dirty="0">
                <a:latin typeface="Arial"/>
                <a:cs typeface="Arial"/>
              </a:rPr>
              <a:t>případě </a:t>
            </a:r>
            <a:r>
              <a:rPr sz="2600" spc="-5" dirty="0">
                <a:latin typeface="Arial"/>
                <a:cs typeface="Arial"/>
              </a:rPr>
              <a:t>marketingu  velkých </a:t>
            </a:r>
            <a:r>
              <a:rPr sz="2600" spc="-10" dirty="0">
                <a:latin typeface="Arial"/>
                <a:cs typeface="Arial"/>
              </a:rPr>
              <a:t>a/nebo </a:t>
            </a:r>
            <a:r>
              <a:rPr sz="2600" spc="-5" dirty="0">
                <a:latin typeface="Arial"/>
                <a:cs typeface="Arial"/>
              </a:rPr>
              <a:t>mezinárodních firem – uplatněny v  </a:t>
            </a:r>
            <a:r>
              <a:rPr sz="2600" spc="-5" dirty="0" err="1">
                <a:latin typeface="Arial"/>
                <a:cs typeface="Arial"/>
              </a:rPr>
              <a:t>kombinaci</a:t>
            </a:r>
            <a:r>
              <a:rPr sz="2600" spc="-5" dirty="0">
                <a:latin typeface="Arial"/>
                <a:cs typeface="Arial"/>
              </a:rPr>
              <a:t>:</a:t>
            </a:r>
            <a:endParaRPr lang="cs-CZ" sz="2600" spc="-5" dirty="0">
              <a:latin typeface="Arial"/>
              <a:cs typeface="Arial"/>
            </a:endParaRP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>
                <a:latin typeface="Arial"/>
                <a:cs typeface="Arial"/>
              </a:rPr>
              <a:t>Avon – kampaně na podporu boje proti rakovině prsu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 err="1">
                <a:latin typeface="Arial"/>
                <a:cs typeface="Arial"/>
              </a:rPr>
              <a:t>Beneton</a:t>
            </a:r>
            <a:r>
              <a:rPr lang="cs-CZ" sz="2600" spc="-5" dirty="0">
                <a:latin typeface="Arial"/>
                <a:cs typeface="Arial"/>
              </a:rPr>
              <a:t> – v dobách Oliviera </a:t>
            </a:r>
            <a:r>
              <a:rPr lang="cs-CZ" sz="2600" spc="-5" dirty="0" err="1">
                <a:latin typeface="Arial"/>
                <a:cs typeface="Arial"/>
              </a:rPr>
              <a:t>Toscaniho</a:t>
            </a:r>
            <a:r>
              <a:rPr lang="cs-CZ" sz="2600" spc="-5" dirty="0">
                <a:latin typeface="Arial"/>
                <a:cs typeface="Arial"/>
              </a:rPr>
              <a:t> – boj proti rasismu, xenofobii, HIV, trestu smrti, aj. (celospolečenská témata)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320" y="5116067"/>
            <a:ext cx="7881620" cy="1338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22225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Arial"/>
                <a:cs typeface="Arial"/>
              </a:rPr>
              <a:t>Jde o produkty s </a:t>
            </a:r>
            <a:r>
              <a:rPr sz="2600" spc="-10" dirty="0">
                <a:latin typeface="Arial"/>
                <a:cs typeface="Arial"/>
              </a:rPr>
              <a:t>přidanou </a:t>
            </a:r>
            <a:r>
              <a:rPr sz="2600" spc="-5" dirty="0">
                <a:latin typeface="Arial"/>
                <a:cs typeface="Arial"/>
              </a:rPr>
              <a:t>společenskou hodnotou  nebo o imageovou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komunikaci?</a:t>
            </a:r>
            <a:endParaRPr sz="2600" dirty="0">
              <a:latin typeface="Arial"/>
              <a:cs typeface="Arial"/>
            </a:endParaRPr>
          </a:p>
          <a:p>
            <a:pPr marL="264160">
              <a:lnSpc>
                <a:spcPts val="2890"/>
              </a:lnSpc>
              <a:spcBef>
                <a:spcPts val="5"/>
              </a:spcBef>
            </a:pPr>
            <a:r>
              <a:rPr sz="2600" spc="-5" dirty="0">
                <a:latin typeface="Arial"/>
                <a:cs typeface="Arial"/>
              </a:rPr>
              <a:t>Prodává se ještě ten PRODUKT nebo ten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PŘÍBĚH?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C2D540-5D1A-4044-9F0D-C3DAEBF1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183632"/>
            <a:ext cx="78390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776" y="1112900"/>
            <a:ext cx="3462274" cy="2390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509" y="241300"/>
            <a:ext cx="4047109" cy="3035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0776" y="3751960"/>
            <a:ext cx="2033524" cy="2953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3816" y="3963657"/>
            <a:ext cx="3855592" cy="272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61273" y="3710546"/>
            <a:ext cx="2244344" cy="29792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84948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4667885" algn="l"/>
              </a:tabLst>
            </a:pPr>
            <a:r>
              <a:rPr dirty="0"/>
              <a:t>Sociální</a:t>
            </a:r>
            <a:r>
              <a:rPr spc="-20" dirty="0"/>
              <a:t> </a:t>
            </a:r>
            <a:r>
              <a:rPr spc="-5" dirty="0"/>
              <a:t>marketing	(Kotler, Roberto, Lee, </a:t>
            </a:r>
            <a:r>
              <a:rPr spc="-1100" dirty="0"/>
              <a:t> </a:t>
            </a:r>
            <a:r>
              <a:rPr spc="-5" dirty="0"/>
              <a:t>2002:5)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0699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„…znamená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využití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principů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 technik marketingu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k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ovlivnění 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členů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cílového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publika</a:t>
            </a:r>
            <a:r>
              <a:rPr sz="28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tak, </a:t>
            </a:r>
            <a:r>
              <a:rPr sz="2800" i="1" spc="-5" dirty="0">
                <a:latin typeface="Arial"/>
                <a:cs typeface="Arial"/>
              </a:rPr>
              <a:t>aby</a:t>
            </a:r>
            <a:r>
              <a:rPr sz="2800" i="1" dirty="0">
                <a:latin typeface="Arial"/>
                <a:cs typeface="Arial"/>
              </a:rPr>
              <a:t> dobrovolně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přijali,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odmítli,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pozměnili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nebo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opustili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určité chování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prospěch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jednotlivců,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skupin,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nebo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společnosti </a:t>
            </a:r>
            <a:r>
              <a:rPr sz="2800" i="1" spc="-5" dirty="0">
                <a:latin typeface="Arial"/>
                <a:cs typeface="Arial"/>
              </a:rPr>
              <a:t>jako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celku“.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Cílem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například: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025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Ovlivnit </a:t>
            </a:r>
            <a:r>
              <a:rPr sz="2200" b="1" spc="-5" dirty="0">
                <a:latin typeface="Arial"/>
                <a:cs typeface="Arial"/>
              </a:rPr>
              <a:t>vnímání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(energetická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hodnota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potravin)</a:t>
            </a:r>
            <a:endParaRPr sz="22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96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Zorganizovat jednorázovou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akci </a:t>
            </a:r>
            <a:r>
              <a:rPr sz="2200" spc="-5" dirty="0">
                <a:latin typeface="Arial"/>
                <a:cs typeface="Arial"/>
              </a:rPr>
              <a:t>(očkování)</a:t>
            </a:r>
            <a:endParaRPr sz="2200">
              <a:latin typeface="Arial"/>
              <a:cs typeface="Arial"/>
            </a:endParaRPr>
          </a:p>
          <a:p>
            <a:pPr marL="755015" marR="363220" lvl="1" indent="-285750">
              <a:lnSpc>
                <a:spcPct val="682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dirty="0">
                <a:latin typeface="Arial"/>
                <a:cs typeface="Arial"/>
              </a:rPr>
              <a:t>Změnit chování, </a:t>
            </a:r>
            <a:r>
              <a:rPr sz="2200" spc="-5" dirty="0">
                <a:latin typeface="Arial"/>
                <a:cs typeface="Arial"/>
              </a:rPr>
              <a:t>hodnoty</a:t>
            </a:r>
            <a:r>
              <a:rPr sz="2200" dirty="0">
                <a:latin typeface="Arial"/>
                <a:cs typeface="Arial"/>
              </a:rPr>
              <a:t> 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postoje</a:t>
            </a:r>
            <a:r>
              <a:rPr sz="2200" dirty="0">
                <a:latin typeface="Arial"/>
                <a:cs typeface="Arial"/>
              </a:rPr>
              <a:t> (pásy v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autě,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zaměstnávání</a:t>
            </a:r>
            <a:r>
              <a:rPr sz="2200" dirty="0">
                <a:latin typeface="Arial"/>
                <a:cs typeface="Arial"/>
              </a:rPr>
              <a:t> zdravotně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postižených)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6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Příklady</a:t>
            </a:r>
            <a:r>
              <a:rPr dirty="0"/>
              <a:t> </a:t>
            </a:r>
            <a:r>
              <a:rPr spc="-5" dirty="0" err="1"/>
              <a:t>sociálního</a:t>
            </a:r>
            <a:r>
              <a:rPr lang="cs-CZ" spc="-110" dirty="0"/>
              <a:t>  </a:t>
            </a:r>
            <a:r>
              <a:rPr spc="-5" dirty="0" err="1"/>
              <a:t>marketingu</a:t>
            </a:r>
            <a:endParaRPr spc="-5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6C0BDA-70C6-4DC0-A093-2862D880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/>
                <a:cs typeface="Arial"/>
                <a:hlinkClick r:id="rId2"/>
              </a:rPr>
              <a:t>Očkování – Hlavní město Praha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326F5C-599C-4A4D-9A1F-0A23E53025F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8617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Vládní spot na podporu očkování proti </a:t>
            </a:r>
            <a:r>
              <a:rPr lang="cs-CZ" dirty="0" err="1">
                <a:hlinkClick r:id="rId3"/>
              </a:rPr>
              <a:t>covid</a:t>
            </a:r>
            <a:r>
              <a:rPr lang="cs-CZ" dirty="0">
                <a:hlinkClick r:id="rId3"/>
              </a:rPr>
              <a:t> 19</a:t>
            </a:r>
            <a:endParaRPr lang="cs-CZ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51C98A-6032-410F-B1C4-714A4CDA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" y="2692679"/>
            <a:ext cx="4557808" cy="26050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28CD35E-5866-45E1-838D-02D886922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32" y="2692679"/>
            <a:ext cx="5088556" cy="27512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</a:t>
            </a:r>
            <a:r>
              <a:rPr spc="-45" dirty="0"/>
              <a:t> </a:t>
            </a:r>
            <a:r>
              <a:rPr spc="-5" dirty="0"/>
              <a:t>sektoru</a:t>
            </a:r>
            <a:r>
              <a:rPr spc="-60" dirty="0"/>
              <a:t> </a:t>
            </a:r>
            <a:r>
              <a:rPr dirty="0"/>
              <a:t>– </a:t>
            </a:r>
            <a:r>
              <a:rPr spc="-1095" dirty="0"/>
              <a:t>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517648"/>
            <a:ext cx="986536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779270" algn="l"/>
                <a:tab pos="2183765" algn="l"/>
              </a:tabLst>
            </a:pPr>
            <a:r>
              <a:rPr sz="2800" dirty="0">
                <a:latin typeface="Arial"/>
                <a:cs typeface="Arial"/>
              </a:rPr>
              <a:t>Produkt	=	služba,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navíc doprovázená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externím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užitkem.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7391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Díky externím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užitkům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lze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obtížně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identifikovat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jediného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uživatele,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tzn.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více cílových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skupin.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4203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Klienti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často</a:t>
            </a:r>
            <a:r>
              <a:rPr sz="2800" spc="-5" dirty="0">
                <a:latin typeface="Arial"/>
                <a:cs typeface="Arial"/>
              </a:rPr>
              <a:t> nemají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svobodný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výběr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poskytovatele </a:t>
            </a:r>
            <a:r>
              <a:rPr sz="2800" dirty="0">
                <a:latin typeface="Arial"/>
                <a:cs typeface="Arial"/>
              </a:rPr>
              <a:t>služeb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(veřejná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správa).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Specifický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rozpočet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rozpočet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</a:t>
            </a:r>
            <a:r>
              <a:rPr spc="-45" dirty="0"/>
              <a:t> </a:t>
            </a:r>
            <a:r>
              <a:rPr spc="-5" dirty="0"/>
              <a:t>sektoru</a:t>
            </a:r>
            <a:r>
              <a:rPr spc="-60" dirty="0"/>
              <a:t> </a:t>
            </a:r>
            <a:r>
              <a:rPr dirty="0"/>
              <a:t>– </a:t>
            </a:r>
            <a:r>
              <a:rPr spc="-1095" dirty="0"/>
              <a:t>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422143"/>
            <a:ext cx="947420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Manažeři organizací v </a:t>
            </a:r>
            <a:r>
              <a:rPr sz="2800" spc="-5" dirty="0">
                <a:latin typeface="Arial"/>
                <a:cs typeface="Arial"/>
              </a:rPr>
              <a:t>NS </a:t>
            </a:r>
            <a:r>
              <a:rPr sz="2800" dirty="0">
                <a:latin typeface="Arial"/>
                <a:cs typeface="Arial"/>
              </a:rPr>
              <a:t>mají menší volnost v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rozhodování,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ovlivňují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 </a:t>
            </a:r>
            <a:r>
              <a:rPr sz="2800" spc="-5" dirty="0">
                <a:latin typeface="Arial"/>
                <a:cs typeface="Arial"/>
              </a:rPr>
              <a:t>statutárně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stanovené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standardy.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Cena,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pokud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užívá,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odráží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centrálně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stanovené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společenské </a:t>
            </a:r>
            <a:r>
              <a:rPr sz="2800" spc="-5" dirty="0">
                <a:latin typeface="Arial"/>
                <a:cs typeface="Arial"/>
              </a:rPr>
              <a:t>hodnoty,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nikoliv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hodnotu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klienta (*S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 </a:t>
            </a:r>
            <a:r>
              <a:rPr sz="2800" spc="-5" dirty="0">
                <a:latin typeface="Arial"/>
                <a:cs typeface="Arial"/>
              </a:rPr>
              <a:t>D).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14094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6453505" algn="l"/>
              </a:tabLst>
            </a:pPr>
            <a:r>
              <a:rPr sz="2800" dirty="0">
                <a:latin typeface="Arial"/>
                <a:cs typeface="Arial"/>
              </a:rPr>
              <a:t>Marketingové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transakce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viz	</a:t>
            </a:r>
            <a:r>
              <a:rPr sz="2800" spc="-5" dirty="0">
                <a:latin typeface="Arial"/>
                <a:cs typeface="Arial"/>
              </a:rPr>
              <a:t>následující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obrázky: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22238D-8B8F-4EE2-B2B8-8BC08CD32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E73B405-53C0-4320-AF1E-E3D81C3C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Představení: KDO JSME MY?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532E85-4C4B-404C-B226-90FD047A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5219998" cy="2877711"/>
          </a:xfrm>
        </p:spPr>
        <p:txBody>
          <a:bodyPr/>
          <a:lstStyle/>
          <a:p>
            <a:r>
              <a:rPr lang="cs-CZ" dirty="0"/>
              <a:t>SIMONA ŠKARABELOVÁ</a:t>
            </a:r>
          </a:p>
          <a:p>
            <a:pPr lvl="1"/>
            <a:r>
              <a:rPr lang="cs-CZ" dirty="0"/>
              <a:t>Odborná asistentka na ESF MU</a:t>
            </a:r>
          </a:p>
          <a:p>
            <a:pPr lvl="1"/>
            <a:r>
              <a:rPr lang="cs-CZ" dirty="0"/>
              <a:t>Marketing ESF MU</a:t>
            </a:r>
          </a:p>
          <a:p>
            <a:pPr lvl="1"/>
            <a:r>
              <a:rPr lang="cs-CZ" dirty="0"/>
              <a:t>Fundraising pro Nadaci Partnerství</a:t>
            </a:r>
          </a:p>
          <a:p>
            <a:pPr lvl="1"/>
            <a:r>
              <a:rPr lang="cs-CZ" dirty="0"/>
              <a:t>Fundraising pro Národní divadlo Brno</a:t>
            </a:r>
          </a:p>
          <a:p>
            <a:pPr lvl="1"/>
            <a:r>
              <a:rPr lang="cs-CZ" dirty="0"/>
              <a:t>Statutár </a:t>
            </a:r>
            <a:r>
              <a:rPr lang="cs-CZ" dirty="0" err="1"/>
              <a:t>z.s</a:t>
            </a:r>
            <a:r>
              <a:rPr lang="cs-CZ" dirty="0"/>
              <a:t>. Brno kulturní – </a:t>
            </a:r>
            <a:r>
              <a:rPr lang="cs-CZ" dirty="0" err="1"/>
              <a:t>watchdogový</a:t>
            </a:r>
            <a:r>
              <a:rPr lang="cs-CZ" dirty="0"/>
              <a:t> spolek pro transparentní financování kultury v Brně</a:t>
            </a:r>
          </a:p>
          <a:p>
            <a:pPr lvl="1"/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E460608-67FF-4A29-BB3A-D1DEF412C84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369870"/>
            <a:ext cx="5219998" cy="2942472"/>
          </a:xfrm>
        </p:spPr>
        <p:txBody>
          <a:bodyPr/>
          <a:lstStyle/>
          <a:p>
            <a:r>
              <a:rPr lang="cs-CZ" dirty="0"/>
              <a:t>FILIP HRŮZA</a:t>
            </a:r>
          </a:p>
          <a:p>
            <a:pPr lvl="1"/>
            <a:r>
              <a:rPr lang="cs-CZ" dirty="0"/>
              <a:t>Odborný asistent na ESF MU</a:t>
            </a:r>
          </a:p>
          <a:p>
            <a:pPr lvl="1"/>
            <a:r>
              <a:rPr lang="cs-CZ" dirty="0"/>
              <a:t>Institut veřejné správy ESF MU</a:t>
            </a:r>
          </a:p>
          <a:p>
            <a:pPr lvl="1"/>
            <a:r>
              <a:rPr lang="cs-CZ" dirty="0"/>
              <a:t>MČ Brno-Řečkovice a Mokrá Hora (místostarosta)</a:t>
            </a:r>
          </a:p>
          <a:p>
            <a:pPr lvl="1"/>
            <a:r>
              <a:rPr lang="cs-CZ" dirty="0"/>
              <a:t>Město Brno (člen redakční rady Metropolitanu; člen Rady pro marketing města Brna)</a:t>
            </a:r>
          </a:p>
          <a:p>
            <a:endParaRPr lang="cs-CZ" dirty="0"/>
          </a:p>
        </p:txBody>
      </p:sp>
      <p:pic>
        <p:nvPicPr>
          <p:cNvPr id="4" name="Obrázek 3" descr="Obsah obrázku osoba, muž, oblek, oblečený&#10;&#10;Popis byl vytvořen automaticky">
            <a:extLst>
              <a:ext uri="{FF2B5EF4-FFF2-40B4-BE49-F238E27FC236}">
                <a16:creationId xmlns:a16="http://schemas.microsoft.com/office/drawing/2014/main" id="{B5DB2954-A1EE-422D-9E1D-FE3B69C09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54" y="4052580"/>
            <a:ext cx="1289339" cy="1657722"/>
          </a:xfrm>
          <a:prstGeom prst="rect">
            <a:avLst/>
          </a:prstGeom>
        </p:spPr>
      </p:pic>
      <p:pic>
        <p:nvPicPr>
          <p:cNvPr id="8" name="Obrázek 7" descr="Obsah obrázku osoba, oblečení&#10;&#10;Popis byl vytvořen automaticky">
            <a:extLst>
              <a:ext uri="{FF2B5EF4-FFF2-40B4-BE49-F238E27FC236}">
                <a16:creationId xmlns:a16="http://schemas.microsoft.com/office/drawing/2014/main" id="{1D961742-586E-42B8-AC81-A12DEB488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45121"/>
            <a:ext cx="138176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27747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  <a:tab pos="8427720" algn="l"/>
              </a:tabLst>
            </a:pPr>
            <a:r>
              <a:rPr spc="-5" dirty="0"/>
              <a:t>Marketingov</a:t>
            </a:r>
            <a:r>
              <a:rPr dirty="0"/>
              <a:t>é</a:t>
            </a:r>
            <a:r>
              <a:rPr spc="-15" dirty="0"/>
              <a:t> </a:t>
            </a:r>
            <a:r>
              <a:rPr spc="-5" dirty="0"/>
              <a:t>směnn</a:t>
            </a:r>
            <a:r>
              <a:rPr dirty="0"/>
              <a:t>é	</a:t>
            </a:r>
            <a:r>
              <a:rPr spc="-5" dirty="0"/>
              <a:t>transakc</a:t>
            </a:r>
            <a:r>
              <a:rPr dirty="0"/>
              <a:t>e v	ziskové  organizaci: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25" y="2876550"/>
            <a:ext cx="5886450" cy="29337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591566"/>
            <a:ext cx="10330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5420" algn="l"/>
              </a:tabLst>
            </a:pP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Marketingov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prostřední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k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merčníc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h	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f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irem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368044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6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2011,str.</a:t>
            </a:r>
            <a:r>
              <a:rPr sz="16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73)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773237"/>
            <a:ext cx="8442183" cy="4752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077" y="997204"/>
            <a:ext cx="8300084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</a:tabLst>
            </a:pPr>
            <a:r>
              <a:rPr spc="-5" dirty="0"/>
              <a:t>Marketingové směnné	transakce</a:t>
            </a:r>
            <a:r>
              <a:rPr spc="-80" dirty="0"/>
              <a:t> </a:t>
            </a:r>
            <a:r>
              <a:rPr dirty="0"/>
              <a:t>v </a:t>
            </a:r>
            <a:r>
              <a:rPr spc="-1095" dirty="0"/>
              <a:t> </a:t>
            </a:r>
            <a:r>
              <a:rPr dirty="0"/>
              <a:t>neziskové</a:t>
            </a:r>
            <a:r>
              <a:rPr spc="-30" dirty="0"/>
              <a:t> </a:t>
            </a:r>
            <a:r>
              <a:rPr dirty="0"/>
              <a:t>organizaci: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986" y="2749550"/>
            <a:ext cx="6076949" cy="3009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-5" dirty="0"/>
              <a:t>Marketingové </a:t>
            </a:r>
            <a:r>
              <a:rPr dirty="0"/>
              <a:t>prostředí neziskových </a:t>
            </a:r>
            <a:r>
              <a:rPr spc="-1100" dirty="0"/>
              <a:t> </a:t>
            </a:r>
            <a:r>
              <a:rPr dirty="0"/>
              <a:t>organizací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50389"/>
            <a:ext cx="25603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800" b="1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2011,str.</a:t>
            </a:r>
            <a:r>
              <a:rPr sz="18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74)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198" y="1773301"/>
            <a:ext cx="8207375" cy="4681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322072"/>
            <a:ext cx="1112202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0"/>
              </a:spcBef>
              <a:tabLst>
                <a:tab pos="4062729" algn="l"/>
              </a:tabLst>
            </a:pPr>
            <a:r>
              <a:rPr dirty="0"/>
              <a:t>Přesto</a:t>
            </a:r>
            <a:r>
              <a:rPr spc="-10" dirty="0"/>
              <a:t> </a:t>
            </a:r>
            <a:r>
              <a:rPr spc="-5" dirty="0"/>
              <a:t>všechno	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společné</a:t>
            </a:r>
            <a:r>
              <a:rPr spc="-40" dirty="0"/>
              <a:t> </a:t>
            </a:r>
            <a:r>
              <a:rPr spc="-5" dirty="0"/>
              <a:t>rysy </a:t>
            </a:r>
            <a:r>
              <a:rPr sz="1400" spc="-5" dirty="0"/>
              <a:t>:</a:t>
            </a:r>
            <a:endParaRPr sz="1400"/>
          </a:p>
          <a:p>
            <a:pPr marL="12700" marR="5080" algn="ctr">
              <a:lnSpc>
                <a:spcPct val="83300"/>
              </a:lnSpc>
              <a:spcBef>
                <a:spcPts val="405"/>
              </a:spcBef>
            </a:pPr>
            <a:r>
              <a:rPr sz="1600" dirty="0"/>
              <a:t>„</a:t>
            </a:r>
            <a:r>
              <a:rPr spc="-5" dirty="0"/>
              <a:t>Bot</a:t>
            </a:r>
            <a:r>
              <a:rPr dirty="0"/>
              <a:t>h</a:t>
            </a:r>
            <a:r>
              <a:rPr spc="-35" dirty="0"/>
              <a:t> </a:t>
            </a:r>
            <a:r>
              <a:rPr spc="-5" dirty="0"/>
              <a:t>sector</a:t>
            </a:r>
            <a:r>
              <a:rPr dirty="0"/>
              <a:t>s </a:t>
            </a:r>
            <a:r>
              <a:rPr spc="-5" dirty="0"/>
              <a:t>ar</a:t>
            </a:r>
            <a:r>
              <a:rPr dirty="0"/>
              <a:t>e in</a:t>
            </a:r>
            <a:r>
              <a:rPr spc="-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5" dirty="0"/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behav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oral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infl</a:t>
            </a:r>
            <a:r>
              <a:rPr i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ence 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business </a:t>
            </a:r>
            <a:r>
              <a:rPr spc="-5" dirty="0"/>
              <a:t>and that </a:t>
            </a:r>
            <a:r>
              <a:rPr dirty="0"/>
              <a:t>is precisely what </a:t>
            </a:r>
            <a:r>
              <a:rPr spc="-5" dirty="0"/>
              <a:t>marketing </a:t>
            </a:r>
            <a:r>
              <a:rPr spc="-1105" dirty="0"/>
              <a:t> </a:t>
            </a:r>
            <a:r>
              <a:rPr dirty="0"/>
              <a:t>is</a:t>
            </a:r>
            <a:r>
              <a:rPr spc="-5" dirty="0"/>
              <a:t> about.“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0953" y="2622803"/>
            <a:ext cx="345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(Kotler,</a:t>
            </a:r>
            <a:r>
              <a:rPr sz="1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Andreasen,</a:t>
            </a:r>
            <a:r>
              <a:rPr sz="1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2006,</a:t>
            </a:r>
            <a:r>
              <a:rPr sz="1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str.</a:t>
            </a:r>
            <a:r>
              <a:rPr sz="1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0" y="2997200"/>
            <a:ext cx="3759200" cy="2692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12395" marR="197485" indent="55181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latin typeface="Arial"/>
                <a:cs typeface="Arial"/>
              </a:rPr>
              <a:t>Non </a:t>
            </a:r>
            <a:r>
              <a:rPr sz="2400" b="1" dirty="0">
                <a:latin typeface="Arial"/>
                <a:cs typeface="Arial"/>
              </a:rPr>
              <a:t>profit </a:t>
            </a:r>
            <a:r>
              <a:rPr sz="2400" b="1" spc="-5" dirty="0">
                <a:latin typeface="Arial"/>
                <a:cs typeface="Arial"/>
              </a:rPr>
              <a:t>markets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do,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i="1" spc="-5" dirty="0">
                <a:latin typeface="Arial"/>
                <a:cs typeface="Arial"/>
              </a:rPr>
              <a:t>influence 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people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be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successful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12395" marR="553085">
              <a:lnSpc>
                <a:spcPts val="2880"/>
              </a:lnSpc>
            </a:pPr>
            <a:r>
              <a:rPr sz="2400" spc="-5" dirty="0">
                <a:latin typeface="Arial"/>
                <a:cs typeface="Arial"/>
              </a:rPr>
              <a:t>volunteers, donors,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legislators, people with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socially </a:t>
            </a:r>
            <a:r>
              <a:rPr sz="2400" spc="-5" dirty="0">
                <a:latin typeface="Arial"/>
                <a:cs typeface="Arial"/>
              </a:rPr>
              <a:t>undesirably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behaviors,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4925" y="3344036"/>
            <a:ext cx="3759200" cy="18973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585"/>
              </a:spcBef>
            </a:pP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profit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markets</a:t>
            </a:r>
            <a:endParaRPr sz="2400">
              <a:latin typeface="Arial"/>
              <a:cs typeface="Arial"/>
            </a:endParaRPr>
          </a:p>
          <a:p>
            <a:pPr marL="91440" marR="38989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get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people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6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buy their products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patronize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1764030" algn="l"/>
              </a:tabLst>
            </a:pPr>
            <a:r>
              <a:rPr spc="-5" dirty="0"/>
              <a:t>Jinými	slovy</a:t>
            </a:r>
            <a:r>
              <a:rPr spc="-85" dirty="0"/>
              <a:t> </a:t>
            </a:r>
            <a:r>
              <a:rPr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575816"/>
            <a:ext cx="113912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Budeme-li chápat marketingové </a:t>
            </a:r>
            <a:r>
              <a:rPr sz="2800" spc="-5" dirty="0">
                <a:latin typeface="Arial"/>
                <a:cs typeface="Arial"/>
              </a:rPr>
              <a:t>aktivity jako </a:t>
            </a:r>
            <a:r>
              <a:rPr sz="2800" dirty="0">
                <a:latin typeface="Arial"/>
                <a:cs typeface="Arial"/>
              </a:rPr>
              <a:t>svého druhu formu sociální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komunikace, </a:t>
            </a:r>
            <a:r>
              <a:rPr sz="2800" spc="-5" dirty="0">
                <a:latin typeface="Arial"/>
                <a:cs typeface="Arial"/>
              </a:rPr>
              <a:t>jejímž </a:t>
            </a:r>
            <a:r>
              <a:rPr sz="2800" dirty="0">
                <a:latin typeface="Arial"/>
                <a:cs typeface="Arial"/>
              </a:rPr>
              <a:t>cílem je </a:t>
            </a:r>
            <a:r>
              <a:rPr sz="2800" spc="-5" dirty="0">
                <a:latin typeface="Arial"/>
                <a:cs typeface="Arial"/>
              </a:rPr>
              <a:t>dosáhnout jistého </a:t>
            </a:r>
            <a:r>
              <a:rPr sz="2800" dirty="0">
                <a:latin typeface="Arial"/>
                <a:cs typeface="Arial"/>
              </a:rPr>
              <a:t>koncensu mezi tím, kdo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nabízí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určitý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produkt,</a:t>
            </a:r>
            <a:r>
              <a:rPr sz="2800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tím,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kdo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tento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přijímá,</a:t>
            </a:r>
            <a:r>
              <a:rPr sz="2800" dirty="0">
                <a:latin typeface="Arial"/>
                <a:cs typeface="Arial"/>
              </a:rPr>
              <a:t> musíme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konstatovat, </a:t>
            </a:r>
            <a:r>
              <a:rPr sz="2800" spc="-5" dirty="0">
                <a:latin typeface="Arial"/>
                <a:cs typeface="Arial"/>
              </a:rPr>
              <a:t>že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neziskový </a:t>
            </a:r>
            <a:r>
              <a:rPr sz="2800" dirty="0">
                <a:latin typeface="Arial"/>
                <a:cs typeface="Arial"/>
              </a:rPr>
              <a:t>marketing od soukromého ve své podstatě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příliš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neliší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Odlišné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budou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jednotlivé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nástroje</a:t>
            </a:r>
            <a:r>
              <a:rPr sz="2800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techniky,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způsob</a:t>
            </a:r>
            <a:r>
              <a:rPr sz="2800" spc="7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jejich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použití,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nemění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společnou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podstatu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331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4365" algn="l"/>
                <a:tab pos="5306060" algn="l"/>
                <a:tab pos="8569325" algn="l"/>
              </a:tabLst>
            </a:pPr>
            <a:r>
              <a:rPr spc="-5" dirty="0"/>
              <a:t>Marketingový mix	</a:t>
            </a:r>
            <a:r>
              <a:rPr dirty="0"/>
              <a:t>= 4	</a:t>
            </a:r>
            <a:r>
              <a:rPr spc="-5" dirty="0"/>
              <a:t>P(roduct)</a:t>
            </a:r>
            <a:r>
              <a:rPr spc="15" dirty="0"/>
              <a:t> </a:t>
            </a:r>
            <a:r>
              <a:rPr dirty="0"/>
              <a:t>=</a:t>
            </a:r>
            <a:r>
              <a:rPr spc="10" dirty="0"/>
              <a:t> </a:t>
            </a:r>
            <a:r>
              <a:rPr dirty="0"/>
              <a:t>4	</a:t>
            </a:r>
            <a:r>
              <a:rPr spc="-5" dirty="0"/>
              <a:t>C(lient)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6354" y="2549398"/>
            <a:ext cx="2862580" cy="275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PRICE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cena</a:t>
            </a:r>
            <a:endParaRPr sz="2800">
              <a:latin typeface="Arial"/>
              <a:cs typeface="Arial"/>
            </a:endParaRPr>
          </a:p>
          <a:p>
            <a:pPr marL="355600" marR="121920" indent="-342900">
              <a:lnSpc>
                <a:spcPts val="3030"/>
              </a:lnSpc>
              <a:spcBef>
                <a:spcPts val="2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PRODUCT -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k/slu</a:t>
            </a:r>
            <a:r>
              <a:rPr sz="2800" spc="5" dirty="0">
                <a:latin typeface="Arial"/>
                <a:cs typeface="Arial"/>
              </a:rPr>
              <a:t>ž</a:t>
            </a:r>
            <a:r>
              <a:rPr sz="2800" spc="-5" dirty="0">
                <a:latin typeface="Arial"/>
                <a:cs typeface="Arial"/>
              </a:rPr>
              <a:t>ba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280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latin typeface="Arial"/>
                <a:cs typeface="Arial"/>
              </a:rPr>
              <a:t>místo/distribuce</a:t>
            </a:r>
            <a:endParaRPr sz="2800">
              <a:latin typeface="Arial"/>
              <a:cs typeface="Arial"/>
            </a:endParaRPr>
          </a:p>
          <a:p>
            <a:pPr marL="355600" marR="90170" indent="-342900">
              <a:lnSpc>
                <a:spcPts val="3020"/>
              </a:lnSpc>
              <a:spcBef>
                <a:spcPts val="2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PROMOTION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propagace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846" y="2565653"/>
            <a:ext cx="350012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COSTS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zákaznické náklady</a:t>
            </a:r>
            <a:endParaRPr sz="2400">
              <a:latin typeface="Arial"/>
              <a:cs typeface="Arial"/>
            </a:endParaRPr>
          </a:p>
          <a:p>
            <a:pPr marL="355600" marR="55244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VALUE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zákaznická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hodnota</a:t>
            </a:r>
            <a:endParaRPr sz="2400">
              <a:latin typeface="Arial"/>
              <a:cs typeface="Arial"/>
            </a:endParaRPr>
          </a:p>
          <a:p>
            <a:pPr marL="355600" marR="646430" indent="-342900">
              <a:lnSpc>
                <a:spcPct val="100000"/>
              </a:lnSpc>
              <a:spcBef>
                <a:spcPts val="5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CONVENIENCE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pohodlí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009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5430" algn="l"/>
                <a:tab pos="7488555" algn="l"/>
              </a:tabLst>
            </a:pPr>
            <a:r>
              <a:rPr spc="-5" dirty="0"/>
              <a:t>Agentur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Ogilvy</a:t>
            </a:r>
            <a:r>
              <a:rPr spc="-10" dirty="0"/>
              <a:t> </a:t>
            </a:r>
            <a:r>
              <a:rPr dirty="0"/>
              <a:t>PR hov</a:t>
            </a:r>
            <a:r>
              <a:rPr spc="-20" dirty="0"/>
              <a:t>o</a:t>
            </a:r>
            <a:r>
              <a:rPr spc="-5" dirty="0"/>
              <a:t>ř</a:t>
            </a:r>
            <a:r>
              <a:rPr dirty="0"/>
              <a:t>í	o</a:t>
            </a:r>
            <a:r>
              <a:rPr spc="-20" dirty="0"/>
              <a:t> </a:t>
            </a:r>
            <a:r>
              <a:rPr dirty="0"/>
              <a:t>4	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2422143"/>
            <a:ext cx="954468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EXPERIENCE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zkušenost,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zážitek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užívání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EXCHANCE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výměna</a:t>
            </a:r>
            <a:r>
              <a:rPr sz="2800" spc="-5" dirty="0">
                <a:latin typeface="Arial"/>
                <a:cs typeface="Arial"/>
              </a:rPr>
              <a:t> hodnot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EVERYPLACE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„kdekoli“ 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nejen na vymezeném </a:t>
            </a:r>
            <a:r>
              <a:rPr sz="2800" spc="-5" dirty="0">
                <a:latin typeface="Arial"/>
                <a:cs typeface="Arial"/>
              </a:rPr>
              <a:t>místě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EVAGELISM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evangelizace,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zvěstování,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tj.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 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cílem větší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emocionální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angažovanosti</a:t>
            </a:r>
            <a:r>
              <a:rPr sz="2800" dirty="0">
                <a:latin typeface="Arial"/>
                <a:cs typeface="Arial"/>
              </a:rPr>
              <a:t> spotřebitele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720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6340" algn="l"/>
                <a:tab pos="6332855" algn="l"/>
                <a:tab pos="8506460" algn="l"/>
              </a:tabLst>
            </a:pPr>
            <a:r>
              <a:rPr spc="-5" dirty="0"/>
              <a:t>Rozšíření</a:t>
            </a:r>
            <a:r>
              <a:rPr spc="-15" dirty="0"/>
              <a:t> </a:t>
            </a:r>
            <a:r>
              <a:rPr spc="-5" dirty="0"/>
              <a:t>marketing	mixu	</a:t>
            </a:r>
            <a:r>
              <a:rPr dirty="0"/>
              <a:t>dle</a:t>
            </a:r>
            <a:r>
              <a:rPr spc="15" dirty="0"/>
              <a:t> </a:t>
            </a:r>
            <a:r>
              <a:rPr spc="-10" dirty="0"/>
              <a:t>další	</a:t>
            </a:r>
            <a:r>
              <a:rPr spc="-5" dirty="0"/>
              <a:t>přístupů: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286000"/>
            <a:ext cx="4685665" cy="10287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buClr>
                <a:srgbClr val="00287C"/>
              </a:buClr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Marketing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služeb:</a:t>
            </a: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500" spc="-5" dirty="0">
                <a:latin typeface="Arial"/>
                <a:cs typeface="Arial"/>
              </a:rPr>
              <a:t>LIDÉ </a:t>
            </a:r>
            <a:r>
              <a:rPr sz="2500" dirty="0">
                <a:latin typeface="Arial"/>
                <a:cs typeface="Arial"/>
              </a:rPr>
              <a:t>– zaměstnanci,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klienti.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626866"/>
            <a:ext cx="841121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r>
              <a:rPr lang="cs-CZ" sz="2500" spc="-5" dirty="0">
                <a:latin typeface="Arial"/>
                <a:cs typeface="Arial"/>
              </a:rPr>
              <a:t>MATERIÁLNÍ</a:t>
            </a:r>
            <a:r>
              <a:rPr lang="cs-CZ" sz="2500" spc="1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PROSTŘEDÍ	</a:t>
            </a:r>
            <a:r>
              <a:rPr lang="cs-CZ" sz="2500" dirty="0">
                <a:latin typeface="Arial"/>
                <a:cs typeface="Arial"/>
              </a:rPr>
              <a:t>- </a:t>
            </a:r>
            <a:r>
              <a:rPr lang="cs-CZ" sz="2500" spc="-5" dirty="0">
                <a:latin typeface="Arial"/>
                <a:cs typeface="Arial"/>
              </a:rPr>
              <a:t>zařízení, barevnost,</a:t>
            </a:r>
            <a:r>
              <a:rPr lang="cs-CZ" sz="2500" spc="-2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čistota, rozmístění, </a:t>
            </a:r>
            <a:r>
              <a:rPr lang="cs-CZ" sz="2500" spc="-5" dirty="0">
                <a:latin typeface="Arial"/>
                <a:cs typeface="Arial"/>
              </a:rPr>
              <a:t>hlučnost,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apod. usměrňování </a:t>
            </a:r>
            <a:r>
              <a:rPr lang="cs-CZ" sz="2500" dirty="0">
                <a:latin typeface="Arial"/>
                <a:cs typeface="Arial"/>
              </a:rPr>
              <a:t>zákazníka,</a:t>
            </a:r>
            <a:r>
              <a:rPr lang="cs-CZ" sz="2500" spc="-5" dirty="0">
                <a:latin typeface="Arial"/>
                <a:cs typeface="Arial"/>
              </a:rPr>
              <a:t>.</a:t>
            </a:r>
            <a:endParaRPr lang="cs-CZ" sz="25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endParaRPr lang="cs-CZ"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589" y="4541266"/>
            <a:ext cx="824865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500" spc="-5" dirty="0">
                <a:latin typeface="Arial"/>
                <a:cs typeface="Arial"/>
              </a:rPr>
              <a:t>PROCESY </a:t>
            </a:r>
            <a:r>
              <a:rPr sz="2500" dirty="0">
                <a:latin typeface="Arial"/>
                <a:cs typeface="Arial"/>
              </a:rPr>
              <a:t>– </a:t>
            </a:r>
            <a:r>
              <a:rPr sz="2500" spc="-5" dirty="0">
                <a:latin typeface="Arial"/>
                <a:cs typeface="Arial"/>
              </a:rPr>
              <a:t>politika, postupy, </a:t>
            </a:r>
            <a:r>
              <a:rPr sz="2500" dirty="0">
                <a:latin typeface="Arial"/>
                <a:cs typeface="Arial"/>
              </a:rPr>
              <a:t>mechanizace, </a:t>
            </a:r>
            <a:r>
              <a:rPr sz="2500" spc="-5" dirty="0" err="1">
                <a:latin typeface="Arial"/>
                <a:cs typeface="Arial"/>
              </a:rPr>
              <a:t>prostor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pro</a:t>
            </a:r>
            <a:r>
              <a:rPr lang="cs-CZ" sz="2500" spc="-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rozhodování </a:t>
            </a:r>
            <a:r>
              <a:rPr lang="cs-CZ" sz="2500" spc="-5" dirty="0">
                <a:latin typeface="Arial"/>
                <a:cs typeface="Arial"/>
              </a:rPr>
              <a:t>podřízených, </a:t>
            </a:r>
            <a:r>
              <a:rPr lang="cs-CZ" sz="2500" dirty="0">
                <a:latin typeface="Arial"/>
                <a:cs typeface="Arial"/>
              </a:rPr>
              <a:t>spolupráce se</a:t>
            </a:r>
            <a:r>
              <a:rPr lang="cs-CZ" sz="2500" spc="-90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zákazníky </a:t>
            </a:r>
            <a:r>
              <a:rPr lang="cs-CZ" sz="2500" spc="-5" dirty="0">
                <a:latin typeface="Arial"/>
                <a:cs typeface="Arial"/>
              </a:rPr>
              <a:t>průběh poskytnutí</a:t>
            </a:r>
            <a:r>
              <a:rPr lang="cs-CZ" sz="2500" spc="-5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služby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C3D7098-4779-46FF-8AC2-D032CEDE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9538"/>
            <a:ext cx="5148263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380745"/>
            <a:ext cx="8409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 neziskových</a:t>
            </a:r>
            <a:r>
              <a:rPr spc="-80" dirty="0"/>
              <a:t> </a:t>
            </a:r>
            <a:r>
              <a:rPr dirty="0"/>
              <a:t>organizací: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739822"/>
            <a:ext cx="10121265" cy="20364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</a:t>
            </a:r>
            <a:r>
              <a:rPr sz="2200" b="1" spc="-5" dirty="0">
                <a:latin typeface="Arial"/>
                <a:cs typeface="Arial"/>
              </a:rPr>
              <a:t>Johns Hopkins University </a:t>
            </a:r>
            <a:r>
              <a:rPr sz="2200" b="1" dirty="0">
                <a:latin typeface="Arial"/>
                <a:cs typeface="Arial"/>
              </a:rPr>
              <a:t>v </a:t>
            </a:r>
            <a:r>
              <a:rPr sz="2200" b="1" spc="-5" dirty="0">
                <a:latin typeface="Arial"/>
                <a:cs typeface="Arial"/>
              </a:rPr>
              <a:t>Baltimore </a:t>
            </a:r>
            <a:r>
              <a:rPr sz="2200" b="1" dirty="0">
                <a:latin typeface="Arial"/>
                <a:cs typeface="Arial"/>
              </a:rPr>
              <a:t>(USA) </a:t>
            </a:r>
            <a:r>
              <a:rPr sz="2200" dirty="0">
                <a:latin typeface="Arial"/>
                <a:cs typeface="Arial"/>
              </a:rPr>
              <a:t>se k </a:t>
            </a:r>
            <a:r>
              <a:rPr sz="2200" spc="-5" dirty="0">
                <a:latin typeface="Arial"/>
                <a:cs typeface="Arial"/>
              </a:rPr>
              <a:t>nim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připojuje:</a:t>
            </a:r>
            <a:endParaRPr sz="2200" dirty="0">
              <a:latin typeface="Arial"/>
              <a:cs typeface="Arial"/>
            </a:endParaRPr>
          </a:p>
          <a:p>
            <a:pPr marL="469900" marR="4813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</a:tabLst>
            </a:pPr>
            <a:r>
              <a:rPr sz="2400" b="1" spc="-5" dirty="0">
                <a:latin typeface="Arial"/>
                <a:cs typeface="Arial"/>
              </a:rPr>
              <a:t>CÍLOVÁ </a:t>
            </a:r>
            <a:r>
              <a:rPr sz="2400" b="1" dirty="0">
                <a:latin typeface="Arial"/>
                <a:cs typeface="Arial"/>
              </a:rPr>
              <a:t>SKUPINA </a:t>
            </a:r>
            <a:r>
              <a:rPr sz="2400" spc="-5" dirty="0">
                <a:latin typeface="Arial"/>
                <a:cs typeface="Arial"/>
              </a:rPr>
              <a:t>(public)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zákazníci/klienti, dárci, zaměstnanci,  dobrovolníci,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aj.</a:t>
            </a:r>
            <a:endParaRPr sz="2400" dirty="0">
              <a:latin typeface="Arial"/>
              <a:cs typeface="Arial"/>
            </a:endParaRPr>
          </a:p>
          <a:p>
            <a:pPr marL="469900" marR="5080" lvl="1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802255" algn="l"/>
                <a:tab pos="4666615" algn="l"/>
                <a:tab pos="5134610" algn="l"/>
                <a:tab pos="6917055" algn="l"/>
                <a:tab pos="7444740" algn="l"/>
                <a:tab pos="8888730" algn="l"/>
              </a:tabLst>
            </a:pPr>
            <a:r>
              <a:rPr sz="2400" b="1" dirty="0">
                <a:latin typeface="Arial"/>
                <a:cs typeface="Arial"/>
              </a:rPr>
              <a:t>PROD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Č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KAPACIT</a:t>
            </a:r>
            <a:r>
              <a:rPr sz="2400" b="1" dirty="0">
                <a:latin typeface="Arial"/>
                <a:cs typeface="Arial"/>
              </a:rPr>
              <a:t>A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organi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e	je	scho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na	</a:t>
            </a:r>
            <a:r>
              <a:rPr sz="2400" spc="-5" dirty="0">
                <a:latin typeface="Arial"/>
                <a:cs typeface="Arial"/>
              </a:rPr>
              <a:t>efektivně  uspokojit poptávku po </a:t>
            </a:r>
            <a:r>
              <a:rPr sz="2400" dirty="0">
                <a:latin typeface="Arial"/>
                <a:cs typeface="Arial"/>
              </a:rPr>
              <a:t>svých </a:t>
            </a:r>
            <a:r>
              <a:rPr sz="2400" spc="-5" dirty="0">
                <a:latin typeface="Arial"/>
                <a:cs typeface="Arial"/>
              </a:rPr>
              <a:t>službách, produktech nebo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programech.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585" y="4628133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neziskových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154325"/>
            <a:ext cx="8399145" cy="1231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Freiburské </a:t>
            </a:r>
            <a:r>
              <a:rPr sz="2200" b="1" spc="-5" dirty="0">
                <a:latin typeface="Arial"/>
                <a:cs typeface="Arial"/>
              </a:rPr>
              <a:t>školy marketing-managementu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(Švýcarsko):</a:t>
            </a:r>
            <a:endParaRPr sz="2200" dirty="0">
              <a:latin typeface="Arial"/>
              <a:cs typeface="Arial"/>
            </a:endParaRPr>
          </a:p>
          <a:p>
            <a:pPr marL="469900" marR="1892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329180" algn="l"/>
                <a:tab pos="3710304" algn="l"/>
                <a:tab pos="4133215" algn="l"/>
                <a:tab pos="5615940" algn="l"/>
                <a:tab pos="7167880" algn="l"/>
              </a:tabLst>
            </a:pPr>
            <a:r>
              <a:rPr sz="2400" b="1" dirty="0">
                <a:latin typeface="Arial"/>
                <a:cs typeface="Arial"/>
              </a:rPr>
              <a:t>PO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IKA	</a:t>
            </a:r>
            <a:r>
              <a:rPr sz="2400" spc="-5" dirty="0">
                <a:latin typeface="Arial"/>
                <a:cs typeface="Arial"/>
              </a:rPr>
              <a:t>(po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s)	=	</a:t>
            </a:r>
            <a:r>
              <a:rPr sz="2400" spc="-5" dirty="0">
                <a:latin typeface="Arial"/>
                <a:cs typeface="Arial"/>
              </a:rPr>
              <a:t>lobov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spc="-5" dirty="0">
                <a:latin typeface="Arial"/>
                <a:cs typeface="Arial"/>
              </a:rPr>
              <a:t>ní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nát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ako</a:t>
            </a:r>
            <a:r>
              <a:rPr sz="2400" dirty="0">
                <a:latin typeface="Arial"/>
                <a:cs typeface="Arial"/>
              </a:rPr>
              <a:t>vé	skupiny  </a:t>
            </a:r>
            <a:r>
              <a:rPr sz="2400" spc="-10" dirty="0">
                <a:latin typeface="Arial"/>
                <a:cs typeface="Arial"/>
              </a:rPr>
              <a:t>organizací,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5433059"/>
            <a:ext cx="9664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207645" algn="l"/>
                <a:tab pos="1068070" algn="l"/>
                <a:tab pos="2357120" algn="l"/>
                <a:tab pos="2703830" algn="l"/>
                <a:tab pos="4669155" algn="l"/>
                <a:tab pos="6567805" algn="l"/>
                <a:tab pos="7872095" algn="l"/>
                <a:tab pos="8786495" algn="l"/>
              </a:tabLst>
            </a:pPr>
            <a:r>
              <a:rPr sz="2400" b="1" dirty="0">
                <a:latin typeface="Arial"/>
                <a:cs typeface="Arial"/>
              </a:rPr>
              <a:t>LIDÉ	</a:t>
            </a:r>
            <a:r>
              <a:rPr sz="2400" spc="-5" dirty="0">
                <a:latin typeface="Arial"/>
                <a:cs typeface="Arial"/>
              </a:rPr>
              <a:t>(p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	=	zaměstnanc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dobro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níci</a:t>
            </a:r>
            <a:r>
              <a:rPr sz="2400" dirty="0">
                <a:latin typeface="Arial"/>
                <a:cs typeface="Arial"/>
              </a:rPr>
              <a:t>,	čl</a:t>
            </a:r>
            <a:r>
              <a:rPr sz="2400" spc="-5" dirty="0">
                <a:latin typeface="Arial"/>
                <a:cs typeface="Arial"/>
              </a:rPr>
              <a:t>enové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dárc</a:t>
            </a:r>
            <a:r>
              <a:rPr sz="2400" dirty="0">
                <a:latin typeface="Arial"/>
                <a:cs typeface="Arial"/>
              </a:rPr>
              <a:t>i,	kl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enti,  ostatní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veřejnost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7976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Předpoklady</a:t>
            </a:r>
            <a:r>
              <a:rPr sz="3600" spc="-55" dirty="0"/>
              <a:t> </a:t>
            </a:r>
            <a:r>
              <a:rPr sz="3600" dirty="0"/>
              <a:t>pro</a:t>
            </a:r>
            <a:r>
              <a:rPr sz="3600" spc="-30" dirty="0"/>
              <a:t> </a:t>
            </a:r>
            <a:r>
              <a:rPr sz="3600" dirty="0"/>
              <a:t>ukončení</a:t>
            </a:r>
            <a:r>
              <a:rPr sz="3600" spc="-50" dirty="0"/>
              <a:t> </a:t>
            </a:r>
            <a:r>
              <a:rPr sz="3600" dirty="0"/>
              <a:t>předmětu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2276348"/>
            <a:ext cx="10146665" cy="350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Přihlásit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 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termín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ústní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zkoušky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Napsat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znalostí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(3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dny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před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termínem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zkoušky)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461009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Odevzdat</a:t>
            </a:r>
            <a:r>
              <a:rPr sz="2800" dirty="0">
                <a:latin typeface="Arial"/>
                <a:cs typeface="Arial"/>
              </a:rPr>
              <a:t> PO</a:t>
            </a:r>
            <a:r>
              <a:rPr lang="cs-CZ" sz="2800" dirty="0">
                <a:latin typeface="Arial"/>
                <a:cs typeface="Arial"/>
              </a:rPr>
              <a:t>T – seminární práci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odevzdávárny ISu </a:t>
            </a:r>
            <a:r>
              <a:rPr sz="2800" i="1" dirty="0">
                <a:latin typeface="Arial"/>
                <a:cs typeface="Arial"/>
              </a:rPr>
              <a:t>(3 </a:t>
            </a:r>
            <a:r>
              <a:rPr sz="2800" i="1" spc="-5" dirty="0">
                <a:latin typeface="Arial"/>
                <a:cs typeface="Arial"/>
              </a:rPr>
              <a:t>dnů </a:t>
            </a:r>
            <a:r>
              <a:rPr sz="2800" i="1" dirty="0">
                <a:latin typeface="Arial"/>
                <a:cs typeface="Arial"/>
              </a:rPr>
              <a:t>před termínem </a:t>
            </a:r>
            <a:r>
              <a:rPr sz="2800" i="1" spc="-7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zkoušky)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Přijít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ústní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zkoušku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0194" y="6580123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">
            <a:extLst>
              <a:ext uri="{FF2B5EF4-FFF2-40B4-BE49-F238E27FC236}">
                <a16:creationId xmlns:a16="http://schemas.microsoft.com/office/drawing/2014/main" id="{0931F20A-91A1-7CEE-B660-996E9B1CA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4" b="15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cs typeface="+mj-cs"/>
              </a:rPr>
              <a:t>Tržní</a:t>
            </a:r>
            <a:r>
              <a:rPr lang="en-US" kern="1200" spc="-9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kern="1200" spc="-5">
                <a:solidFill>
                  <a:schemeClr val="tx1"/>
                </a:solidFill>
                <a:latin typeface="+mj-lt"/>
                <a:cs typeface="+mj-cs"/>
              </a:rPr>
              <a:t>segmentace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929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27686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/>
              <a:t>Většina </a:t>
            </a:r>
            <a:r>
              <a:rPr lang="en-US" spc="-5"/>
              <a:t>organizací </a:t>
            </a:r>
            <a:r>
              <a:rPr lang="en-US"/>
              <a:t>poskytujících služby </a:t>
            </a:r>
            <a:r>
              <a:rPr lang="en-US" spc="-5"/>
              <a:t>nedokáže </a:t>
            </a:r>
            <a:r>
              <a:rPr lang="en-US"/>
              <a:t>vyhovět </a:t>
            </a:r>
            <a:r>
              <a:rPr lang="en-US" spc="5"/>
              <a:t> </a:t>
            </a:r>
            <a:r>
              <a:rPr lang="en-US" spc="-5"/>
              <a:t>potřebám </a:t>
            </a:r>
            <a:r>
              <a:rPr lang="en-US"/>
              <a:t>všech zákazníků, tzv. </a:t>
            </a:r>
            <a:r>
              <a:rPr lang="en-US" b="1"/>
              <a:t>nediferencovanému </a:t>
            </a:r>
            <a:r>
              <a:rPr lang="en-US" b="1" spc="-5"/>
              <a:t>trhu</a:t>
            </a:r>
            <a:r>
              <a:rPr lang="en-US" spc="-5"/>
              <a:t>, ani </a:t>
            </a:r>
            <a:r>
              <a:rPr lang="en-US"/>
              <a:t> nedokáže konkurovat všem jeho účastníkům. Proto každá </a:t>
            </a:r>
            <a:r>
              <a:rPr lang="en-US" spc="5"/>
              <a:t> </a:t>
            </a:r>
            <a:r>
              <a:rPr lang="en-US"/>
              <a:t>organizace, zisková i nezisková, zpravidla přijímá </a:t>
            </a:r>
            <a:r>
              <a:rPr lang="en-US" b="1" spc="-5"/>
              <a:t>strategii </a:t>
            </a:r>
            <a:r>
              <a:rPr lang="en-US" b="1"/>
              <a:t>tržní </a:t>
            </a:r>
            <a:r>
              <a:rPr lang="en-US" b="1" spc="-765"/>
              <a:t> </a:t>
            </a:r>
            <a:r>
              <a:rPr lang="en-US" b="1" spc="-5"/>
              <a:t>segmentace</a:t>
            </a:r>
            <a:r>
              <a:rPr lang="en-US" spc="-5"/>
              <a:t>.</a:t>
            </a:r>
            <a:endParaRPr lang="en-US"/>
          </a:p>
          <a:p>
            <a:pPr indent="-228600">
              <a:lnSpc>
                <a:spcPct val="90000"/>
              </a:lnSpc>
              <a:spcBef>
                <a:spcPts val="2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355600" marR="5080"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/>
              <a:t>Rozdíl </a:t>
            </a:r>
            <a:r>
              <a:rPr lang="en-US" b="1" spc="-5"/>
              <a:t>cílený marketing </a:t>
            </a:r>
            <a:r>
              <a:rPr lang="en-US"/>
              <a:t>(využívá tržní segmentace) x </a:t>
            </a:r>
            <a:r>
              <a:rPr lang="en-US" b="1"/>
              <a:t>hromadný </a:t>
            </a:r>
            <a:r>
              <a:rPr lang="en-US" b="1" spc="-765"/>
              <a:t> </a:t>
            </a:r>
            <a:r>
              <a:rPr lang="en-US" b="1" spc="-5"/>
              <a:t>marketing</a:t>
            </a:r>
            <a:r>
              <a:rPr lang="en-US" b="1" spc="-15"/>
              <a:t> </a:t>
            </a:r>
            <a:r>
              <a:rPr lang="en-US"/>
              <a:t>(oslovuje</a:t>
            </a:r>
            <a:r>
              <a:rPr lang="en-US" spc="5"/>
              <a:t> </a:t>
            </a:r>
            <a:r>
              <a:rPr lang="en-US" spc="-5"/>
              <a:t>plošně</a:t>
            </a:r>
            <a:r>
              <a:rPr lang="en-US" spc="5"/>
              <a:t> </a:t>
            </a:r>
            <a:r>
              <a:rPr lang="en-US"/>
              <a:t>trh,</a:t>
            </a:r>
            <a:r>
              <a:rPr lang="en-US" spc="-20"/>
              <a:t> </a:t>
            </a:r>
            <a:r>
              <a:rPr lang="en-US"/>
              <a:t>vysoce</a:t>
            </a:r>
            <a:r>
              <a:rPr lang="en-US" spc="-20"/>
              <a:t> </a:t>
            </a:r>
            <a:r>
              <a:rPr lang="en-US"/>
              <a:t>nákladné)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81D60167-4931-47E6-BA6A-407CBD079E47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40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Cílový</a:t>
            </a:r>
            <a:r>
              <a:rPr lang="en-US" sz="3700" kern="12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segment/target</a:t>
            </a:r>
          </a:p>
        </p:txBody>
      </p:sp>
      <p:sp>
        <p:nvSpPr>
          <p:cNvPr id="18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82600" marR="5080" indent="-228600">
              <a:lnSpc>
                <a:spcPct val="9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/>
              <a:t>=</a:t>
            </a:r>
            <a:r>
              <a:rPr lang="en-US" spc="-5"/>
              <a:t> představuje</a:t>
            </a:r>
            <a:r>
              <a:rPr lang="en-US" spc="15"/>
              <a:t> </a:t>
            </a:r>
            <a:r>
              <a:rPr lang="en-US"/>
              <a:t>tu</a:t>
            </a:r>
            <a:r>
              <a:rPr lang="en-US" spc="5"/>
              <a:t> </a:t>
            </a:r>
            <a:r>
              <a:rPr lang="en-US"/>
              <a:t>část</a:t>
            </a:r>
            <a:r>
              <a:rPr lang="en-US" spc="-15"/>
              <a:t> </a:t>
            </a:r>
            <a:r>
              <a:rPr lang="en-US"/>
              <a:t>trhu,</a:t>
            </a:r>
            <a:r>
              <a:rPr lang="en-US" spc="10"/>
              <a:t> </a:t>
            </a:r>
            <a:r>
              <a:rPr lang="en-US"/>
              <a:t>kterou</a:t>
            </a:r>
            <a:r>
              <a:rPr lang="en-US" spc="5"/>
              <a:t> </a:t>
            </a:r>
            <a:r>
              <a:rPr lang="en-US"/>
              <a:t>si</a:t>
            </a:r>
            <a:r>
              <a:rPr lang="en-US" spc="5"/>
              <a:t> </a:t>
            </a:r>
            <a:r>
              <a:rPr lang="en-US" spc="-5"/>
              <a:t>organizace</a:t>
            </a:r>
            <a:r>
              <a:rPr lang="en-US" spc="5"/>
              <a:t> </a:t>
            </a:r>
            <a:r>
              <a:rPr lang="en-US" spc="-5"/>
              <a:t>vybrala</a:t>
            </a:r>
            <a:r>
              <a:rPr lang="en-US" spc="5"/>
              <a:t> </a:t>
            </a:r>
            <a:r>
              <a:rPr lang="en-US"/>
              <a:t>z </a:t>
            </a:r>
            <a:r>
              <a:rPr lang="en-US" spc="-760"/>
              <a:t> </a:t>
            </a:r>
            <a:r>
              <a:rPr lang="en-US"/>
              <a:t>širšího trhu. Organizace tak činí </a:t>
            </a:r>
            <a:r>
              <a:rPr lang="en-US" spc="-5"/>
              <a:t>na </a:t>
            </a:r>
            <a:r>
              <a:rPr lang="en-US"/>
              <a:t>základě tzv. </a:t>
            </a:r>
            <a:r>
              <a:rPr lang="en-US" spc="5"/>
              <a:t> </a:t>
            </a:r>
            <a:r>
              <a:rPr lang="en-US" b="1" spc="-5"/>
              <a:t>segmentačních</a:t>
            </a:r>
            <a:r>
              <a:rPr lang="en-US" b="1" spc="10"/>
              <a:t> </a:t>
            </a:r>
            <a:r>
              <a:rPr lang="en-US" b="1" spc="-5"/>
              <a:t>kritérií</a:t>
            </a:r>
            <a:r>
              <a:rPr lang="en-US" spc="-5"/>
              <a:t>:</a:t>
            </a:r>
            <a:endParaRPr lang="en-US"/>
          </a:p>
          <a:p>
            <a:pPr indent="-228600">
              <a:lnSpc>
                <a:spcPct val="9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marL="482600"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Geografická</a:t>
            </a:r>
            <a:r>
              <a:rPr lang="en-US" spc="-25"/>
              <a:t> </a:t>
            </a:r>
            <a:r>
              <a:rPr lang="en-US"/>
              <a:t>(země,</a:t>
            </a:r>
            <a:r>
              <a:rPr lang="en-US" spc="-10"/>
              <a:t> </a:t>
            </a:r>
            <a:r>
              <a:rPr lang="en-US"/>
              <a:t>kraj,</a:t>
            </a:r>
            <a:r>
              <a:rPr lang="en-US" spc="-15"/>
              <a:t> </a:t>
            </a:r>
            <a:r>
              <a:rPr lang="en-US"/>
              <a:t>město,…)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 spc="-5"/>
              <a:t>Demografická</a:t>
            </a:r>
            <a:r>
              <a:rPr lang="en-US"/>
              <a:t> </a:t>
            </a:r>
            <a:r>
              <a:rPr lang="en-US" spc="-5"/>
              <a:t>(věk,</a:t>
            </a:r>
            <a:r>
              <a:rPr lang="en-US" spc="-10"/>
              <a:t> </a:t>
            </a:r>
            <a:r>
              <a:rPr lang="en-US" spc="-5"/>
              <a:t>pohlaví,</a:t>
            </a:r>
            <a:r>
              <a:rPr lang="en-US" spc="5"/>
              <a:t> </a:t>
            </a:r>
            <a:r>
              <a:rPr lang="en-US"/>
              <a:t>stav,…)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Socioekonomická</a:t>
            </a:r>
            <a:r>
              <a:rPr lang="en-US" spc="-10"/>
              <a:t> </a:t>
            </a:r>
            <a:r>
              <a:rPr lang="en-US" spc="-5"/>
              <a:t>(příjem,</a:t>
            </a:r>
            <a:r>
              <a:rPr lang="en-US" spc="-10"/>
              <a:t> </a:t>
            </a:r>
            <a:r>
              <a:rPr lang="en-US"/>
              <a:t>životní</a:t>
            </a:r>
            <a:r>
              <a:rPr lang="en-US" spc="-5"/>
              <a:t> </a:t>
            </a:r>
            <a:r>
              <a:rPr lang="en-US"/>
              <a:t>standard,</a:t>
            </a:r>
            <a:r>
              <a:rPr lang="en-US" spc="-10"/>
              <a:t> </a:t>
            </a:r>
            <a:r>
              <a:rPr lang="en-US"/>
              <a:t>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Psychografická</a:t>
            </a:r>
            <a:r>
              <a:rPr lang="en-US" spc="-25"/>
              <a:t> </a:t>
            </a:r>
            <a:r>
              <a:rPr lang="en-US"/>
              <a:t>(postoje,</a:t>
            </a:r>
            <a:r>
              <a:rPr lang="en-US" spc="-5"/>
              <a:t> potřeby,</a:t>
            </a:r>
            <a:r>
              <a:rPr lang="en-US" spc="10"/>
              <a:t> </a:t>
            </a:r>
            <a:r>
              <a:rPr lang="en-US"/>
              <a:t>živ.hodnoty,…)</a:t>
            </a:r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/>
              <a:t>Motivy</a:t>
            </a:r>
            <a:r>
              <a:rPr lang="en-US" spc="-15"/>
              <a:t> </a:t>
            </a:r>
            <a:r>
              <a:rPr lang="en-US"/>
              <a:t>vedoucí ke koupi (zvyk,</a:t>
            </a:r>
            <a:r>
              <a:rPr lang="en-US" spc="-25"/>
              <a:t> </a:t>
            </a:r>
            <a:r>
              <a:rPr lang="en-US" spc="-5"/>
              <a:t>loajalita</a:t>
            </a:r>
            <a:r>
              <a:rPr lang="en-US"/>
              <a:t> ke </a:t>
            </a:r>
            <a:r>
              <a:rPr lang="en-US" spc="-5"/>
              <a:t>značce,…)</a:t>
            </a:r>
            <a:endParaRPr lang="en-US"/>
          </a:p>
          <a:p>
            <a:pPr marL="482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482600" algn="l"/>
                <a:tab pos="483234" algn="l"/>
              </a:tabLst>
            </a:pPr>
            <a:r>
              <a:rPr lang="en-US" spc="-5"/>
              <a:t>Časové </a:t>
            </a:r>
            <a:r>
              <a:rPr lang="en-US"/>
              <a:t>(víkendové</a:t>
            </a:r>
            <a:r>
              <a:rPr lang="en-US" spc="-15"/>
              <a:t> </a:t>
            </a:r>
            <a:r>
              <a:rPr lang="en-US" spc="-5"/>
              <a:t>nákupy, dovolené,</a:t>
            </a:r>
            <a:r>
              <a:rPr lang="en-US"/>
              <a:t> …)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6464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5240" algn="l"/>
              </a:tabLst>
            </a:pPr>
            <a:r>
              <a:rPr spc="-5" dirty="0"/>
              <a:t>Cílen</a:t>
            </a:r>
            <a:r>
              <a:rPr dirty="0"/>
              <a:t>ý</a:t>
            </a:r>
            <a:r>
              <a:rPr spc="-25" dirty="0"/>
              <a:t> </a:t>
            </a:r>
            <a:r>
              <a:rPr spc="-5" dirty="0"/>
              <a:t>marketin</a:t>
            </a:r>
            <a:r>
              <a:rPr dirty="0"/>
              <a:t>g</a:t>
            </a:r>
            <a:r>
              <a:rPr spc="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3	</a:t>
            </a:r>
            <a:r>
              <a:rPr spc="-5" dirty="0"/>
              <a:t>kroky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589" y="1858518"/>
            <a:ext cx="9315450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26415" algn="l"/>
              </a:tabLst>
            </a:pPr>
            <a:r>
              <a:rPr sz="2500" b="1" spc="-5" dirty="0">
                <a:solidFill>
                  <a:srgbClr val="00287C"/>
                </a:solidFill>
                <a:latin typeface="Arial"/>
                <a:cs typeface="Arial"/>
              </a:rPr>
              <a:t>1.	</a:t>
            </a:r>
            <a:r>
              <a:rPr sz="2500" b="1" dirty="0">
                <a:latin typeface="Arial"/>
                <a:cs typeface="Arial"/>
              </a:rPr>
              <a:t>Segmentace </a:t>
            </a:r>
            <a:r>
              <a:rPr sz="2500" dirty="0">
                <a:latin typeface="Arial"/>
                <a:cs typeface="Arial"/>
              </a:rPr>
              <a:t>– rozdělení trhu </a:t>
            </a:r>
            <a:r>
              <a:rPr sz="2500" spc="-5" dirty="0">
                <a:latin typeface="Arial"/>
                <a:cs typeface="Arial"/>
              </a:rPr>
              <a:t>dle </a:t>
            </a:r>
            <a:r>
              <a:rPr sz="2500" dirty="0">
                <a:latin typeface="Arial"/>
                <a:cs typeface="Arial"/>
              </a:rPr>
              <a:t>toho, co, komu </a:t>
            </a:r>
            <a:r>
              <a:rPr sz="2500" spc="-5" dirty="0">
                <a:latin typeface="Arial"/>
                <a:cs typeface="Arial"/>
              </a:rPr>
              <a:t>nabízím,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lang="cs-CZ" sz="250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na </a:t>
            </a:r>
            <a:r>
              <a:rPr lang="cs-CZ" sz="2500" dirty="0">
                <a:latin typeface="Arial"/>
                <a:cs typeface="Arial"/>
              </a:rPr>
              <a:t>relativně malé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skupiny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3002025"/>
            <a:ext cx="921004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2.	</a:t>
            </a:r>
            <a:r>
              <a:rPr sz="2500" b="1" dirty="0">
                <a:latin typeface="Arial"/>
                <a:cs typeface="Arial"/>
              </a:rPr>
              <a:t>Targeting </a:t>
            </a:r>
            <a:r>
              <a:rPr sz="2500" dirty="0">
                <a:latin typeface="Arial"/>
                <a:cs typeface="Arial"/>
              </a:rPr>
              <a:t>(tržní cílení)– </a:t>
            </a:r>
            <a:r>
              <a:rPr sz="2500" spc="-5" dirty="0">
                <a:latin typeface="Arial"/>
                <a:cs typeface="Arial"/>
              </a:rPr>
              <a:t>vyhodnocení </a:t>
            </a:r>
            <a:r>
              <a:rPr sz="2500" dirty="0">
                <a:latin typeface="Arial"/>
                <a:cs typeface="Arial"/>
              </a:rPr>
              <a:t>segmentu a výběr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těch</a:t>
            </a:r>
            <a:r>
              <a:rPr sz="2500" dirty="0">
                <a:latin typeface="Arial"/>
                <a:cs typeface="Arial"/>
              </a:rPr>
              <a:t>,</a:t>
            </a:r>
            <a:r>
              <a:rPr lang="cs-CZ" sz="2500" dirty="0">
                <a:latin typeface="Arial"/>
                <a:cs typeface="Arial"/>
              </a:rPr>
              <a:t> které chci </a:t>
            </a:r>
            <a:r>
              <a:rPr lang="cs-CZ" sz="2500" spc="-5" dirty="0">
                <a:latin typeface="Arial"/>
                <a:cs typeface="Arial"/>
              </a:rPr>
              <a:t>oslovovat, </a:t>
            </a:r>
            <a:r>
              <a:rPr lang="cs-CZ" sz="2500" dirty="0">
                <a:latin typeface="Arial"/>
                <a:cs typeface="Arial"/>
              </a:rPr>
              <a:t>s cílem získat co </a:t>
            </a:r>
            <a:r>
              <a:rPr lang="cs-CZ" sz="2500" spc="-5" dirty="0">
                <a:latin typeface="Arial"/>
                <a:cs typeface="Arial"/>
              </a:rPr>
              <a:t>nejvyšší </a:t>
            </a:r>
            <a:r>
              <a:rPr lang="cs-CZ" sz="2500" dirty="0">
                <a:latin typeface="Arial"/>
                <a:cs typeface="Arial"/>
              </a:rPr>
              <a:t>tržní</a:t>
            </a:r>
            <a:r>
              <a:rPr lang="cs-CZ" sz="2500" spc="-3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podíl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589" y="4145026"/>
            <a:ext cx="9189085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3.	</a:t>
            </a:r>
            <a:r>
              <a:rPr sz="2500" b="1" dirty="0">
                <a:latin typeface="Arial"/>
                <a:cs typeface="Arial"/>
              </a:rPr>
              <a:t>Positioning </a:t>
            </a:r>
            <a:r>
              <a:rPr sz="2500" dirty="0">
                <a:latin typeface="Arial"/>
                <a:cs typeface="Arial"/>
              </a:rPr>
              <a:t>(tržní </a:t>
            </a:r>
            <a:r>
              <a:rPr sz="2500" spc="-5" dirty="0">
                <a:latin typeface="Arial"/>
                <a:cs typeface="Arial"/>
              </a:rPr>
              <a:t>umisťování, </a:t>
            </a:r>
            <a:r>
              <a:rPr sz="2500" dirty="0">
                <a:latin typeface="Arial"/>
                <a:cs typeface="Arial"/>
              </a:rPr>
              <a:t>resp. tržní </a:t>
            </a:r>
            <a:r>
              <a:rPr sz="2500" spc="-5" dirty="0">
                <a:latin typeface="Arial"/>
                <a:cs typeface="Arial"/>
              </a:rPr>
              <a:t>pozice) </a:t>
            </a:r>
            <a:r>
              <a:rPr sz="2500" dirty="0">
                <a:latin typeface="Arial"/>
                <a:cs typeface="Arial"/>
              </a:rPr>
              <a:t>–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 err="1">
                <a:latin typeface="Arial"/>
                <a:cs typeface="Arial"/>
              </a:rPr>
              <a:t>umístnění</a:t>
            </a:r>
            <a:r>
              <a:rPr lang="cs-CZ" sz="2500" spc="-5" dirty="0">
                <a:latin typeface="Arial"/>
                <a:cs typeface="Arial"/>
              </a:rPr>
              <a:t> produktu </a:t>
            </a:r>
            <a:r>
              <a:rPr lang="cs-CZ" sz="2500" dirty="0">
                <a:latin typeface="Arial"/>
                <a:cs typeface="Arial"/>
              </a:rPr>
              <a:t>mezi konkurenční </a:t>
            </a:r>
            <a:r>
              <a:rPr lang="cs-CZ" sz="2500" spc="-5" dirty="0">
                <a:latin typeface="Arial"/>
                <a:cs typeface="Arial"/>
              </a:rPr>
              <a:t>produkty </a:t>
            </a:r>
            <a:r>
              <a:rPr lang="cs-CZ" sz="2500" dirty="0">
                <a:latin typeface="Arial"/>
                <a:cs typeface="Arial"/>
              </a:rPr>
              <a:t>a způsob,</a:t>
            </a:r>
            <a:r>
              <a:rPr lang="cs-CZ" sz="2500" spc="-8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jakým organizace </a:t>
            </a:r>
            <a:r>
              <a:rPr lang="cs-CZ" sz="2500" dirty="0">
                <a:latin typeface="Arial"/>
                <a:cs typeface="Arial"/>
              </a:rPr>
              <a:t>tento fakt </a:t>
            </a:r>
            <a:r>
              <a:rPr lang="cs-CZ" sz="2500" spc="-5" dirty="0">
                <a:latin typeface="Arial"/>
                <a:cs typeface="Arial"/>
              </a:rPr>
              <a:t>tlumočí </a:t>
            </a:r>
            <a:r>
              <a:rPr lang="cs-CZ" sz="2500" dirty="0">
                <a:latin typeface="Arial"/>
                <a:cs typeface="Arial"/>
              </a:rPr>
              <a:t>„svým“ cílovým</a:t>
            </a:r>
            <a:r>
              <a:rPr lang="cs-CZ" sz="2500" spc="-1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skupinám</a:t>
            </a:r>
            <a:endParaRPr lang="cs-CZ" sz="250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  <a:tabLst>
                <a:tab pos="526415" algn="l"/>
              </a:tabLst>
            </a:pP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342" y="1357766"/>
            <a:ext cx="4322204" cy="3541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Cyklus</a:t>
            </a:r>
            <a:r>
              <a:rPr lang="en-US" sz="4600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marketingového</a:t>
            </a:r>
            <a:r>
              <a:rPr lang="en-US" sz="46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plánování</a:t>
            </a:r>
            <a:r>
              <a:rPr lang="en-US" sz="46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(Kotler)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852" y="1124043"/>
            <a:ext cx="5211719" cy="50967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07624" y="6382512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43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BDF5E3-4906-40CC-B929-F315BD05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0A70E06-9734-4904-B829-95BCC019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B9E095-93FF-4FF3-8399-098627973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68" y="1723071"/>
            <a:ext cx="3194558" cy="3194558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DB1BADEA-DDC5-4DCC-B8EC-AA06BC73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cs typeface="+mj-cs"/>
              </a:rPr>
              <a:t>Struktura</a:t>
            </a:r>
            <a:r>
              <a:rPr lang="en-US" sz="4400" kern="1200" spc="-45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cs typeface="+mj-cs"/>
              </a:rPr>
              <a:t>POT</a:t>
            </a:r>
            <a:r>
              <a:rPr lang="en-US" sz="4400" kern="1200" spc="-5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cs typeface="+mj-cs"/>
              </a:rPr>
              <a:t>kopíruje: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9872" y="3799647"/>
            <a:ext cx="3262028" cy="141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FEFFFF"/>
                </a:solidFill>
              </a:rPr>
              <a:t>jednotlivé</a:t>
            </a:r>
            <a:r>
              <a:rPr lang="en-US" spc="-15">
                <a:solidFill>
                  <a:srgbClr val="FEFFFF"/>
                </a:solidFill>
              </a:rPr>
              <a:t> </a:t>
            </a:r>
            <a:r>
              <a:rPr lang="en-US" spc="-5">
                <a:solidFill>
                  <a:srgbClr val="FEFFFF"/>
                </a:solidFill>
              </a:rPr>
              <a:t>kroky</a:t>
            </a:r>
            <a:r>
              <a:rPr lang="en-US" spc="-10">
                <a:solidFill>
                  <a:srgbClr val="FEFFFF"/>
                </a:solidFill>
              </a:rPr>
              <a:t> marketingového </a:t>
            </a:r>
            <a:r>
              <a:rPr lang="en-US" spc="-5">
                <a:solidFill>
                  <a:srgbClr val="FEFFFF"/>
                </a:solidFill>
              </a:rPr>
              <a:t>plánování</a:t>
            </a:r>
            <a:endParaRPr lang="en-US">
              <a:solidFill>
                <a:srgbClr val="FEFFFF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709589" y="6382512"/>
            <a:ext cx="682311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000">
                <a:solidFill>
                  <a:srgbClr val="FFFFFF"/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44</a:t>
            </a:fld>
            <a:endParaRPr lang="en-US" sz="10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algn="l" rtl="0">
              <a:lnSpc>
                <a:spcPct val="90000"/>
              </a:lnSpc>
              <a:spcBef>
                <a:spcPct val="0"/>
              </a:spcBef>
              <a:tabLst>
                <a:tab pos="2468880" algn="l"/>
                <a:tab pos="4104004" algn="l"/>
              </a:tabLs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Situační</a:t>
            </a:r>
            <a:r>
              <a:rPr lang="en-US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analýzy	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prostředí</a:t>
            </a:r>
            <a:r>
              <a:rPr lang="en-US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kern="1200" spc="-3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konečném </a:t>
            </a:r>
            <a:r>
              <a:rPr lang="en-US" kern="1200" spc="-109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sestavení	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54990" marR="544830" indent="-2286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/>
              <a:t>Analýza</a:t>
            </a:r>
            <a:r>
              <a:rPr lang="en-US" sz="2400" b="1" spc="-40"/>
              <a:t> </a:t>
            </a:r>
            <a:r>
              <a:rPr lang="en-US" sz="2400" b="1"/>
              <a:t>vnitřního</a:t>
            </a:r>
            <a:r>
              <a:rPr lang="en-US" sz="2400" b="1" spc="-35"/>
              <a:t> </a:t>
            </a:r>
            <a:r>
              <a:rPr lang="en-US" sz="2400" b="1" spc="-5"/>
              <a:t>prostředí </a:t>
            </a:r>
            <a:r>
              <a:rPr lang="en-US" sz="2400" b="1" spc="-685"/>
              <a:t> </a:t>
            </a:r>
            <a:r>
              <a:rPr lang="en-US" sz="2400" b="1" spc="-10"/>
              <a:t>organizace,</a:t>
            </a:r>
            <a:endParaRPr lang="en-US" sz="2400"/>
          </a:p>
          <a:p>
            <a:pPr marL="9271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5"/>
              <a:t>tzv.</a:t>
            </a:r>
            <a:r>
              <a:rPr lang="en-US" sz="2400" b="1" spc="-35"/>
              <a:t> </a:t>
            </a:r>
            <a:r>
              <a:rPr lang="en-US" sz="2400" b="1" spc="-5"/>
              <a:t>MIKROPROSTŘEDÍ</a:t>
            </a:r>
            <a:endParaRPr lang="en-US" sz="24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304290" algn="l"/>
              </a:tabLst>
            </a:pPr>
            <a:r>
              <a:rPr lang="en-US" sz="2400" b="1" spc="-5"/>
              <a:t>(silné</a:t>
            </a:r>
            <a:r>
              <a:rPr lang="en-US" sz="2400" b="1" spc="-10"/>
              <a:t> </a:t>
            </a:r>
            <a:r>
              <a:rPr lang="en-US" sz="2400" b="1"/>
              <a:t>a	</a:t>
            </a:r>
            <a:r>
              <a:rPr lang="en-US" sz="2400" b="1" spc="-5"/>
              <a:t>slabé</a:t>
            </a:r>
            <a:r>
              <a:rPr lang="en-US" sz="2400" b="1" spc="-20"/>
              <a:t> </a:t>
            </a:r>
            <a:r>
              <a:rPr lang="en-US" sz="2400" b="1" spc="-5"/>
              <a:t>stránky</a:t>
            </a:r>
            <a:r>
              <a:rPr lang="en-US" sz="2400" b="1" spc="5"/>
              <a:t> </a:t>
            </a:r>
            <a:r>
              <a:rPr lang="en-US" sz="2400" b="1" spc="-10"/>
              <a:t>organizace)</a:t>
            </a:r>
            <a:endParaRPr lang="en-US" sz="2400"/>
          </a:p>
          <a:p>
            <a:pPr indent="-228600">
              <a:lnSpc>
                <a:spcPct val="9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254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/>
              <a:t>+</a:t>
            </a:r>
            <a:endParaRPr lang="en-US" sz="2400"/>
          </a:p>
          <a:p>
            <a:pPr indent="-22860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lang="en-US" sz="2400"/>
          </a:p>
          <a:p>
            <a:pPr marL="603250" marR="59182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5"/>
              <a:t>Analýza </a:t>
            </a:r>
            <a:r>
              <a:rPr lang="en-US" sz="2400" b="1"/>
              <a:t>vnějšího </a:t>
            </a:r>
            <a:r>
              <a:rPr lang="en-US" sz="2400" b="1" spc="-5"/>
              <a:t>prostředí </a:t>
            </a:r>
            <a:r>
              <a:rPr lang="en-US" sz="2400" b="1" spc="-690"/>
              <a:t> </a:t>
            </a:r>
            <a:r>
              <a:rPr lang="en-US" sz="2400" b="1" spc="-10"/>
              <a:t>organizace,</a:t>
            </a:r>
            <a:endParaRPr lang="en-US" sz="2400"/>
          </a:p>
          <a:p>
            <a:pPr marL="381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5"/>
              <a:t>tzv.</a:t>
            </a:r>
            <a:r>
              <a:rPr lang="en-US" sz="2400" b="1" spc="-45"/>
              <a:t> </a:t>
            </a:r>
            <a:r>
              <a:rPr lang="en-US" sz="2400" b="1" spc="-5"/>
              <a:t>MAKROPROSTŘEDÍ</a:t>
            </a:r>
            <a:endParaRPr lang="en-US" sz="2400"/>
          </a:p>
          <a:p>
            <a:pPr marL="1270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400" b="1" spc="-5"/>
              <a:t>(příležitosti</a:t>
            </a:r>
            <a:r>
              <a:rPr lang="en-US" sz="2400" b="1" spc="-30"/>
              <a:t> </a:t>
            </a:r>
            <a:r>
              <a:rPr lang="en-US" sz="2400" b="1"/>
              <a:t>a</a:t>
            </a:r>
            <a:r>
              <a:rPr lang="en-US" sz="2400" b="1" spc="-20"/>
              <a:t> </a:t>
            </a:r>
            <a:r>
              <a:rPr lang="en-US" sz="2400" b="1" spc="-10"/>
              <a:t>hrozby)</a:t>
            </a:r>
            <a:endParaRPr lang="en-US"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07624" y="6382512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45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1990" y="6260296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46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91516"/>
            <a:ext cx="10985500" cy="62837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468245" algn="l"/>
              </a:tabLst>
            </a:pPr>
            <a:r>
              <a:rPr dirty="0"/>
              <a:t>Začíná</a:t>
            </a:r>
            <a:r>
              <a:rPr spc="-15" dirty="0"/>
              <a:t> </a:t>
            </a:r>
            <a:r>
              <a:rPr spc="-5" dirty="0"/>
              <a:t>se	</a:t>
            </a:r>
            <a:r>
              <a:rPr dirty="0"/>
              <a:t>zpravidla </a:t>
            </a:r>
            <a:r>
              <a:rPr spc="5" dirty="0"/>
              <a:t> </a:t>
            </a:r>
            <a:r>
              <a:rPr dirty="0"/>
              <a:t>MAKROPROSTŘ</a:t>
            </a:r>
            <a:r>
              <a:rPr spc="-20" dirty="0"/>
              <a:t>E</a:t>
            </a:r>
            <a:r>
              <a:rPr spc="-5" dirty="0"/>
              <a:t>DÍm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577848"/>
            <a:ext cx="15690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Prostředí: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2018283"/>
            <a:ext cx="2281555" cy="36836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demografické,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ekonomické,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technologické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ekologické,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politické,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legislativní,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kulturní,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sociální.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9297" y="1577848"/>
            <a:ext cx="46355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Tržní </a:t>
            </a:r>
            <a:r>
              <a:rPr sz="2800" spc="-5" dirty="0">
                <a:latin typeface="Arial"/>
                <a:cs typeface="Arial"/>
              </a:rPr>
              <a:t>prostředí, </a:t>
            </a:r>
            <a:r>
              <a:rPr sz="2800" dirty="0">
                <a:latin typeface="Arial"/>
                <a:cs typeface="Arial"/>
              </a:rPr>
              <a:t>resp. </a:t>
            </a:r>
            <a:r>
              <a:rPr sz="2800" spc="-5" dirty="0">
                <a:latin typeface="Arial"/>
                <a:cs typeface="Arial"/>
              </a:rPr>
              <a:t>blízké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okolí podniku, </a:t>
            </a:r>
            <a:r>
              <a:rPr sz="2800" dirty="0">
                <a:latin typeface="Arial"/>
                <a:cs typeface="Arial"/>
              </a:rPr>
              <a:t>tj. konkurence,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zákazníci,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dodavatelé.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81990" y="6260296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47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227" y="497840"/>
            <a:ext cx="518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Makroprostředí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používané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analýzy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227" y="1297432"/>
            <a:ext cx="348170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Font typeface="Wingdings"/>
              <a:buChar char=""/>
              <a:tabLst>
                <a:tab pos="255904" algn="l"/>
                <a:tab pos="3366770" algn="l"/>
              </a:tabLst>
            </a:pPr>
            <a:r>
              <a:rPr sz="2400" b="1" dirty="0">
                <a:latin typeface="Arial"/>
                <a:cs typeface="Arial"/>
              </a:rPr>
              <a:t>STEP/PEST/PE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TEL	</a:t>
            </a:r>
            <a:r>
              <a:rPr sz="2400" dirty="0">
                <a:latin typeface="Arial"/>
                <a:cs typeface="Arial"/>
              </a:rPr>
              <a:t>-  sociální (vč. </a:t>
            </a:r>
            <a:r>
              <a:rPr sz="2400" spc="-5" dirty="0">
                <a:latin typeface="Arial"/>
                <a:cs typeface="Arial"/>
              </a:rPr>
              <a:t>kulturních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demografických), </a:t>
            </a:r>
            <a:r>
              <a:rPr sz="2400" spc="-5" dirty="0">
                <a:latin typeface="Arial"/>
                <a:cs typeface="Arial"/>
              </a:rPr>
              <a:t> technologické,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ekonomické</a:t>
            </a:r>
            <a:r>
              <a:rPr sz="1800" spc="-5" dirty="0">
                <a:latin typeface="Arial"/>
                <a:cs typeface="Arial"/>
              </a:rPr>
              <a:t>(vč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legislativních)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politické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vlivy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227" y="3858005"/>
            <a:ext cx="334517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Arial"/>
                <a:cs typeface="Arial"/>
              </a:rPr>
              <a:t>STEEPLE </a:t>
            </a:r>
            <a:r>
              <a:rPr sz="2400" dirty="0">
                <a:latin typeface="Arial"/>
                <a:cs typeface="Arial"/>
              </a:rPr>
              <a:t>– sociální,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technologické,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ekonomické, ekologické,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politické, legislativní,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edukativní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vč kultury</a:t>
            </a:r>
            <a:r>
              <a:rPr sz="2000" spc="-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9297" y="1577848"/>
            <a:ext cx="4581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b="1" dirty="0">
                <a:latin typeface="Arial"/>
                <a:cs typeface="Arial"/>
              </a:rPr>
              <a:t>Porterova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analýza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pěti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9297" y="2371852"/>
            <a:ext cx="4495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pozice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konkurenty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„jízdní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prostor“(střed)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9297" y="3469132"/>
            <a:ext cx="2061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síla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zákazníků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9297" y="4200652"/>
            <a:ext cx="2181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síla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dodavatelů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9297" y="4932426"/>
            <a:ext cx="4368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hrozba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nově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vstupujících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9297" y="5663946"/>
            <a:ext cx="252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hrozba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substituce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718311"/>
            <a:ext cx="9396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Příklad</a:t>
            </a:r>
            <a:r>
              <a:rPr sz="3600" spc="-15" dirty="0"/>
              <a:t> </a:t>
            </a:r>
            <a:r>
              <a:rPr sz="3600" spc="-5" dirty="0"/>
              <a:t>PEST</a:t>
            </a:r>
            <a:r>
              <a:rPr sz="3600" spc="-15" dirty="0"/>
              <a:t> </a:t>
            </a:r>
            <a:r>
              <a:rPr sz="3600" dirty="0"/>
              <a:t>na</a:t>
            </a:r>
            <a:r>
              <a:rPr sz="3600" spc="-15" dirty="0"/>
              <a:t> </a:t>
            </a:r>
            <a:r>
              <a:rPr sz="3600" dirty="0"/>
              <a:t>festivalu</a:t>
            </a:r>
            <a:r>
              <a:rPr sz="3600" spc="-30" dirty="0"/>
              <a:t> </a:t>
            </a:r>
            <a:r>
              <a:rPr sz="3600" dirty="0"/>
              <a:t>Youth</a:t>
            </a:r>
            <a:r>
              <a:rPr sz="3600" spc="-15" dirty="0"/>
              <a:t> </a:t>
            </a:r>
            <a:r>
              <a:rPr sz="3600" spc="-5" dirty="0"/>
              <a:t>for</a:t>
            </a:r>
            <a:r>
              <a:rPr sz="3600" spc="-15" dirty="0"/>
              <a:t> </a:t>
            </a:r>
            <a:r>
              <a:rPr sz="3600" dirty="0"/>
              <a:t>You(th)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60701" y="1838325"/>
          <a:ext cx="7632699" cy="4248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Příležitosti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Hrozby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8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Politicko-legislativní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nové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dotační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programy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jiná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kulturní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politika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dotace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více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výhodnější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úlevy na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daních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dárce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krácení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dotačních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programů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nestálá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politická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situace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Ekonomické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114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ochota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obyvatel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platit za kulturní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akce,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vyšší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popularita festivalu zdarma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zdražování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zboží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vyšší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DPH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Sociokulturní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nárůst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nových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talentů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zvýšení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zájmu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podobné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posílení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dobrovolnictví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úbytek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ostatních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kulturních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událostí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přehlcení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publika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(zánik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festivalu)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vysoká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konkurence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Technologické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snižování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cen,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úspora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 rozpočtu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festivalu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efektivnější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propagace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4114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posílení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konkurence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Porterova</a:t>
            </a:r>
            <a:r>
              <a:rPr sz="3600" spc="-35" dirty="0"/>
              <a:t> </a:t>
            </a:r>
            <a:r>
              <a:rPr sz="3600" spc="-5" dirty="0"/>
              <a:t>analýza</a:t>
            </a:r>
            <a:r>
              <a:rPr sz="3600" spc="-50" dirty="0"/>
              <a:t> </a:t>
            </a:r>
            <a:r>
              <a:rPr sz="3600" dirty="0"/>
              <a:t>pěti</a:t>
            </a:r>
            <a:r>
              <a:rPr sz="3600" spc="-30" dirty="0"/>
              <a:t> </a:t>
            </a:r>
            <a:r>
              <a:rPr sz="3600" spc="-5" dirty="0"/>
              <a:t>sil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41577" y="1726184"/>
            <a:ext cx="957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patří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základním</a:t>
            </a:r>
            <a:r>
              <a:rPr sz="2400" dirty="0">
                <a:latin typeface="Arial"/>
                <a:cs typeface="Arial"/>
              </a:rPr>
              <a:t>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zároveň </a:t>
            </a:r>
            <a:r>
              <a:rPr sz="2400" spc="-5" dirty="0">
                <a:latin typeface="Arial"/>
                <a:cs typeface="Arial"/>
              </a:rPr>
              <a:t>nejvýznamnějším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nástrojům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327" y="1954784"/>
            <a:ext cx="795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konkurenčního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jejího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strategického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řízení.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577" y="2640584"/>
            <a:ext cx="951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Jejím</a:t>
            </a:r>
            <a:r>
              <a:rPr sz="2400" spc="-5" dirty="0">
                <a:latin typeface="Arial"/>
                <a:cs typeface="Arial"/>
              </a:rPr>
              <a:t> tvůrcem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 profesor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Michael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Eugene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Porter </a:t>
            </a:r>
            <a:r>
              <a:rPr sz="2400" spc="-5" dirty="0">
                <a:latin typeface="Arial"/>
                <a:cs typeface="Arial"/>
              </a:rPr>
              <a:t>(Harvard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7327" y="2869184"/>
            <a:ext cx="114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Schoo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577" y="3554983"/>
            <a:ext cx="976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Model</a:t>
            </a:r>
            <a:r>
              <a:rPr sz="2400" dirty="0">
                <a:latin typeface="Arial"/>
                <a:cs typeface="Arial"/>
              </a:rPr>
              <a:t> se </a:t>
            </a:r>
            <a:r>
              <a:rPr sz="2400" spc="-5" dirty="0">
                <a:latin typeface="Arial"/>
                <a:cs typeface="Arial"/>
              </a:rPr>
              <a:t>snaží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odvodit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sílu </a:t>
            </a:r>
            <a:r>
              <a:rPr sz="2400" spc="-5" dirty="0">
                <a:latin typeface="Arial"/>
                <a:cs typeface="Arial"/>
              </a:rPr>
              <a:t>konkurence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analyzovaném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odvětví</a:t>
            </a:r>
            <a:r>
              <a:rPr sz="2400" dirty="0">
                <a:latin typeface="Arial"/>
                <a:cs typeface="Arial"/>
              </a:rPr>
              <a:t> 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tím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327" y="3783329"/>
            <a:ext cx="6206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pádem</a:t>
            </a:r>
            <a:r>
              <a:rPr sz="2400" dirty="0">
                <a:latin typeface="Arial"/>
                <a:cs typeface="Arial"/>
              </a:rPr>
              <a:t> také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ziskovost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daného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sektoru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trhu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577" y="4469638"/>
            <a:ext cx="791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dosažení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tohoto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cíle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rozebírá</a:t>
            </a:r>
            <a:r>
              <a:rPr sz="2400" spc="-5" dirty="0">
                <a:latin typeface="Arial"/>
                <a:cs typeface="Arial"/>
              </a:rPr>
              <a:t> pět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klíčových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vlivů,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které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327" y="4698238"/>
            <a:ext cx="7378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konkurenceschopnost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firmy </a:t>
            </a:r>
            <a:r>
              <a:rPr sz="2400" spc="-5" dirty="0">
                <a:latin typeface="Arial"/>
                <a:cs typeface="Arial"/>
              </a:rPr>
              <a:t>přímo</a:t>
            </a:r>
            <a:r>
              <a:rPr sz="2400" dirty="0">
                <a:latin typeface="Arial"/>
                <a:cs typeface="Arial"/>
              </a:rPr>
              <a:t> či </a:t>
            </a:r>
            <a:r>
              <a:rPr sz="2400" spc="-5" dirty="0">
                <a:latin typeface="Arial"/>
                <a:cs typeface="Arial"/>
              </a:rPr>
              <a:t>nepřímo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ovlivňují.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C3DD2-A325-4A27-8D38-D80ED504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949" y="1129085"/>
            <a:ext cx="4295651" cy="1309316"/>
          </a:xfrm>
        </p:spPr>
        <p:txBody>
          <a:bodyPr>
            <a:normAutofit/>
          </a:bodyPr>
          <a:lstStyle/>
          <a:p>
            <a:r>
              <a:rPr lang="cs-CZ" sz="3700" dirty="0"/>
              <a:t>Téma </a:t>
            </a:r>
            <a:r>
              <a:rPr lang="cs-CZ" sz="3700" dirty="0" err="1"/>
              <a:t>POTu</a:t>
            </a:r>
            <a:r>
              <a:rPr lang="cs-CZ" sz="3700" dirty="0"/>
              <a:t>/</a:t>
            </a:r>
            <a:br>
              <a:rPr lang="cs-CZ" sz="3700" dirty="0"/>
            </a:br>
            <a:r>
              <a:rPr lang="cs-CZ" sz="3700" dirty="0"/>
              <a:t>seminární práce</a:t>
            </a:r>
          </a:p>
        </p:txBody>
      </p:sp>
      <p:pic>
        <p:nvPicPr>
          <p:cNvPr id="5" name="Picture 4" descr="Pozadí s pracovním prostorem">
            <a:extLst>
              <a:ext uri="{FF2B5EF4-FFF2-40B4-BE49-F238E27FC236}">
                <a16:creationId xmlns:a16="http://schemas.microsoft.com/office/drawing/2014/main" id="{7E50A8A5-688D-3AC5-5BAF-71C411D7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7" r="-1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96D0EF-B102-4748-BCCD-6F8585A5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6085" y="2362201"/>
            <a:ext cx="3689091" cy="306949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Podklady pro marketingové řízení a plánování vybrané neziskové organizace, nebo vlastního kulturního projektu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Samostatná práce, nebo práce ve skupinkách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Záleží na vaší domluvě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9688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770635"/>
            <a:ext cx="1125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Grafické</a:t>
            </a:r>
            <a:r>
              <a:rPr sz="3600" spc="-35" dirty="0"/>
              <a:t> </a:t>
            </a:r>
            <a:r>
              <a:rPr sz="3600" dirty="0"/>
              <a:t>znázornění</a:t>
            </a:r>
            <a:r>
              <a:rPr sz="3600" spc="-30" dirty="0"/>
              <a:t> </a:t>
            </a:r>
            <a:r>
              <a:rPr sz="3600" dirty="0"/>
              <a:t>Porterovy</a:t>
            </a:r>
            <a:r>
              <a:rPr sz="3600" spc="-25" dirty="0"/>
              <a:t> </a:t>
            </a:r>
            <a:r>
              <a:rPr sz="3600" spc="-5" dirty="0"/>
              <a:t>analýzy</a:t>
            </a:r>
            <a:r>
              <a:rPr sz="3600" spc="-30" dirty="0"/>
              <a:t> </a:t>
            </a:r>
            <a:r>
              <a:rPr sz="3600" spc="-5" dirty="0"/>
              <a:t>konkurence: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0" y="1693291"/>
            <a:ext cx="5404104" cy="3721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118" y="3044113"/>
            <a:ext cx="5115687" cy="31838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1013459"/>
            <a:ext cx="662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Porterova</a:t>
            </a:r>
            <a:r>
              <a:rPr sz="3600" spc="-40" dirty="0"/>
              <a:t> </a:t>
            </a:r>
            <a:r>
              <a:rPr sz="3600" spc="-5" dirty="0"/>
              <a:t>analýza</a:t>
            </a:r>
            <a:r>
              <a:rPr sz="3600" spc="-55" dirty="0"/>
              <a:t> </a:t>
            </a:r>
            <a:r>
              <a:rPr sz="3600" spc="-5" dirty="0"/>
              <a:t>konkurence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51152"/>
            <a:ext cx="83781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PORTER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postavil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fungování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 těchto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5" dirty="0">
                <a:latin typeface="Arial"/>
                <a:cs typeface="Arial"/>
              </a:rPr>
              <a:t> faktorech: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rivalita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mezi</a:t>
            </a:r>
            <a:r>
              <a:rPr sz="2400" spc="-5" dirty="0">
                <a:latin typeface="Arial"/>
                <a:cs typeface="Arial"/>
              </a:rPr>
              <a:t> konkurenty;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vyjednávací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síla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dodavatelů;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c)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vyjednávací</a:t>
            </a:r>
            <a:r>
              <a:rPr sz="2400" dirty="0">
                <a:latin typeface="Arial"/>
                <a:cs typeface="Arial"/>
              </a:rPr>
              <a:t> síla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odběratelů;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ohrožení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strany nových konkurentů;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ohrožení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strany nových substitutů.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Literatura: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Kotler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(2000,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vydání, </a:t>
            </a:r>
            <a:r>
              <a:rPr sz="2400" dirty="0">
                <a:latin typeface="Arial"/>
                <a:cs typeface="Arial"/>
              </a:rPr>
              <a:t>str.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219)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926846"/>
            <a:ext cx="723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Alternativní</a:t>
            </a:r>
            <a:r>
              <a:rPr sz="3600" spc="-55" dirty="0"/>
              <a:t> </a:t>
            </a:r>
            <a:r>
              <a:rPr sz="3600" dirty="0"/>
              <a:t>„neziskové“</a:t>
            </a:r>
            <a:r>
              <a:rPr sz="3600" spc="-55" dirty="0"/>
              <a:t> </a:t>
            </a:r>
            <a:r>
              <a:rPr sz="3600" dirty="0"/>
              <a:t>přístupy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630986"/>
            <a:ext cx="10027285" cy="273304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dirty="0">
                <a:latin typeface="Arial"/>
                <a:cs typeface="Arial"/>
              </a:rPr>
              <a:t>Michael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Kaiser: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zkoumání</a:t>
            </a:r>
            <a:r>
              <a:rPr sz="2000" spc="-10" dirty="0">
                <a:latin typeface="Arial"/>
                <a:cs typeface="Arial"/>
              </a:rPr>
              <a:t> prostředí </a:t>
            </a:r>
            <a:r>
              <a:rPr sz="2000" spc="-5" dirty="0">
                <a:latin typeface="Arial"/>
                <a:cs typeface="Arial"/>
              </a:rPr>
              <a:t>zahrnuje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dvě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různé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činnosti:</a:t>
            </a:r>
            <a:endParaRPr sz="2000">
              <a:latin typeface="Arial"/>
              <a:cs typeface="Arial"/>
            </a:endParaRPr>
          </a:p>
          <a:p>
            <a:pPr marL="1212850" lvl="1" indent="-28575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12215" algn="l"/>
                <a:tab pos="1212850" algn="l"/>
              </a:tabLst>
            </a:pPr>
            <a:r>
              <a:rPr sz="2000" spc="-10" dirty="0">
                <a:latin typeface="Arial"/>
                <a:cs typeface="Arial"/>
              </a:rPr>
              <a:t>analýzu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12850" lvl="1" indent="-28575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12215" algn="l"/>
                <a:tab pos="1212850" algn="l"/>
              </a:tabLst>
            </a:pPr>
            <a:r>
              <a:rPr sz="2000" spc="-10" dirty="0">
                <a:latin typeface="Arial"/>
                <a:cs typeface="Arial"/>
              </a:rPr>
              <a:t>analýzu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srovnatelných </a:t>
            </a:r>
            <a:r>
              <a:rPr sz="2000" spc="-10" dirty="0">
                <a:latin typeface="Arial"/>
                <a:cs typeface="Arial"/>
              </a:rPr>
              <a:t>organizací.</a:t>
            </a:r>
            <a:endParaRPr sz="20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810"/>
              </a:spcBef>
            </a:pPr>
            <a:r>
              <a:rPr sz="1500" i="1" dirty="0">
                <a:latin typeface="Arial"/>
                <a:cs typeface="Arial"/>
              </a:rPr>
              <a:t>KAISER,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Michael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M.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Strategické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plánování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 </a:t>
            </a:r>
            <a:r>
              <a:rPr sz="1500" i="1" spc="-5" dirty="0">
                <a:latin typeface="Arial"/>
                <a:cs typeface="Arial"/>
              </a:rPr>
              <a:t>umění: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praktický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průvodce.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1.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vyd. Praha: Institut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umění</a:t>
            </a:r>
            <a:r>
              <a:rPr sz="1500" i="1" spc="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</a:pPr>
            <a:r>
              <a:rPr sz="1500" i="1" spc="-5" dirty="0">
                <a:latin typeface="Arial"/>
                <a:cs typeface="Arial"/>
              </a:rPr>
              <a:t>Divadelní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ústav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Praze,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2009.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842009"/>
            <a:ext cx="9268460" cy="1082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Porterova</a:t>
            </a:r>
            <a:r>
              <a:rPr sz="3600" spc="-25" dirty="0"/>
              <a:t> </a:t>
            </a:r>
            <a:r>
              <a:rPr sz="3600" spc="-5" dirty="0"/>
              <a:t>analýza</a:t>
            </a:r>
            <a:r>
              <a:rPr sz="3600" spc="-35" dirty="0"/>
              <a:t> </a:t>
            </a:r>
            <a:r>
              <a:rPr sz="3600" dirty="0"/>
              <a:t>pěti</a:t>
            </a:r>
            <a:r>
              <a:rPr sz="3600" spc="-10" dirty="0"/>
              <a:t> </a:t>
            </a:r>
            <a:r>
              <a:rPr sz="3600" spc="-5" dirty="0"/>
              <a:t>sil</a:t>
            </a:r>
            <a:r>
              <a:rPr sz="3600" spc="-15" dirty="0"/>
              <a:t> </a:t>
            </a:r>
            <a:r>
              <a:rPr sz="3600" spc="-5" dirty="0"/>
              <a:t>modifikovaná</a:t>
            </a:r>
            <a:r>
              <a:rPr sz="3600" spc="-35" dirty="0"/>
              <a:t> </a:t>
            </a:r>
            <a:r>
              <a:rPr sz="3600" dirty="0"/>
              <a:t>do </a:t>
            </a:r>
            <a:r>
              <a:rPr sz="3600" spc="-985" dirty="0"/>
              <a:t> </a:t>
            </a:r>
            <a:r>
              <a:rPr sz="3600" spc="-5" dirty="0"/>
              <a:t>uměleckých</a:t>
            </a:r>
            <a:r>
              <a:rPr sz="3600" spc="-35" dirty="0"/>
              <a:t> </a:t>
            </a:r>
            <a:r>
              <a:rPr sz="3600" dirty="0"/>
              <a:t>odvětví</a:t>
            </a:r>
            <a:r>
              <a:rPr sz="3600" spc="-20" dirty="0"/>
              <a:t> </a:t>
            </a:r>
            <a:r>
              <a:rPr sz="3600" dirty="0"/>
              <a:t>dle </a:t>
            </a:r>
            <a:r>
              <a:rPr sz="3600" spc="-5" dirty="0"/>
              <a:t>Kaisera: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547614" y="3746880"/>
            <a:ext cx="1269365" cy="1269365"/>
          </a:xfrm>
          <a:custGeom>
            <a:avLst/>
            <a:gdLst/>
            <a:ahLst/>
            <a:cxnLst/>
            <a:rect l="l" t="t" r="r" b="b"/>
            <a:pathLst>
              <a:path w="1269365" h="1269364">
                <a:moveTo>
                  <a:pt x="0" y="634619"/>
                </a:moveTo>
                <a:lnTo>
                  <a:pt x="1740" y="587252"/>
                </a:lnTo>
                <a:lnTo>
                  <a:pt x="6880" y="540832"/>
                </a:lnTo>
                <a:lnTo>
                  <a:pt x="15296" y="495481"/>
                </a:lnTo>
                <a:lnTo>
                  <a:pt x="26866" y="451321"/>
                </a:lnTo>
                <a:lnTo>
                  <a:pt x="41468" y="408475"/>
                </a:lnTo>
                <a:lnTo>
                  <a:pt x="58978" y="367066"/>
                </a:lnTo>
                <a:lnTo>
                  <a:pt x="79274" y="327217"/>
                </a:lnTo>
                <a:lnTo>
                  <a:pt x="102233" y="289049"/>
                </a:lnTo>
                <a:lnTo>
                  <a:pt x="127733" y="252686"/>
                </a:lnTo>
                <a:lnTo>
                  <a:pt x="155651" y="218250"/>
                </a:lnTo>
                <a:lnTo>
                  <a:pt x="185864" y="185864"/>
                </a:lnTo>
                <a:lnTo>
                  <a:pt x="218250" y="155651"/>
                </a:lnTo>
                <a:lnTo>
                  <a:pt x="252686" y="127733"/>
                </a:lnTo>
                <a:lnTo>
                  <a:pt x="289049" y="102233"/>
                </a:lnTo>
                <a:lnTo>
                  <a:pt x="327217" y="79274"/>
                </a:lnTo>
                <a:lnTo>
                  <a:pt x="367066" y="58978"/>
                </a:lnTo>
                <a:lnTo>
                  <a:pt x="408475" y="41468"/>
                </a:lnTo>
                <a:lnTo>
                  <a:pt x="451321" y="26866"/>
                </a:lnTo>
                <a:lnTo>
                  <a:pt x="495481" y="15296"/>
                </a:lnTo>
                <a:lnTo>
                  <a:pt x="540832" y="6880"/>
                </a:lnTo>
                <a:lnTo>
                  <a:pt x="587252" y="1740"/>
                </a:lnTo>
                <a:lnTo>
                  <a:pt x="634619" y="0"/>
                </a:lnTo>
                <a:lnTo>
                  <a:pt x="681985" y="1740"/>
                </a:lnTo>
                <a:lnTo>
                  <a:pt x="728405" y="6880"/>
                </a:lnTo>
                <a:lnTo>
                  <a:pt x="773756" y="15296"/>
                </a:lnTo>
                <a:lnTo>
                  <a:pt x="817916" y="26866"/>
                </a:lnTo>
                <a:lnTo>
                  <a:pt x="860762" y="41468"/>
                </a:lnTo>
                <a:lnTo>
                  <a:pt x="902171" y="58978"/>
                </a:lnTo>
                <a:lnTo>
                  <a:pt x="942020" y="79274"/>
                </a:lnTo>
                <a:lnTo>
                  <a:pt x="980188" y="102233"/>
                </a:lnTo>
                <a:lnTo>
                  <a:pt x="1016551" y="127733"/>
                </a:lnTo>
                <a:lnTo>
                  <a:pt x="1050987" y="155651"/>
                </a:lnTo>
                <a:lnTo>
                  <a:pt x="1083373" y="185864"/>
                </a:lnTo>
                <a:lnTo>
                  <a:pt x="1113586" y="218250"/>
                </a:lnTo>
                <a:lnTo>
                  <a:pt x="1141504" y="252686"/>
                </a:lnTo>
                <a:lnTo>
                  <a:pt x="1167004" y="289049"/>
                </a:lnTo>
                <a:lnTo>
                  <a:pt x="1189963" y="327217"/>
                </a:lnTo>
                <a:lnTo>
                  <a:pt x="1210259" y="367066"/>
                </a:lnTo>
                <a:lnTo>
                  <a:pt x="1227769" y="408475"/>
                </a:lnTo>
                <a:lnTo>
                  <a:pt x="1242371" y="451321"/>
                </a:lnTo>
                <a:lnTo>
                  <a:pt x="1253941" y="495481"/>
                </a:lnTo>
                <a:lnTo>
                  <a:pt x="1262357" y="540832"/>
                </a:lnTo>
                <a:lnTo>
                  <a:pt x="1267497" y="587252"/>
                </a:lnTo>
                <a:lnTo>
                  <a:pt x="1269238" y="634619"/>
                </a:lnTo>
                <a:lnTo>
                  <a:pt x="1267497" y="681985"/>
                </a:lnTo>
                <a:lnTo>
                  <a:pt x="1262357" y="728405"/>
                </a:lnTo>
                <a:lnTo>
                  <a:pt x="1253941" y="773756"/>
                </a:lnTo>
                <a:lnTo>
                  <a:pt x="1242371" y="817916"/>
                </a:lnTo>
                <a:lnTo>
                  <a:pt x="1227769" y="860762"/>
                </a:lnTo>
                <a:lnTo>
                  <a:pt x="1210259" y="902171"/>
                </a:lnTo>
                <a:lnTo>
                  <a:pt x="1189963" y="942020"/>
                </a:lnTo>
                <a:lnTo>
                  <a:pt x="1167004" y="980188"/>
                </a:lnTo>
                <a:lnTo>
                  <a:pt x="1141504" y="1016551"/>
                </a:lnTo>
                <a:lnTo>
                  <a:pt x="1113586" y="1050987"/>
                </a:lnTo>
                <a:lnTo>
                  <a:pt x="1083373" y="1083373"/>
                </a:lnTo>
                <a:lnTo>
                  <a:pt x="1050987" y="1113586"/>
                </a:lnTo>
                <a:lnTo>
                  <a:pt x="1016551" y="1141504"/>
                </a:lnTo>
                <a:lnTo>
                  <a:pt x="980188" y="1167004"/>
                </a:lnTo>
                <a:lnTo>
                  <a:pt x="942020" y="1189963"/>
                </a:lnTo>
                <a:lnTo>
                  <a:pt x="902171" y="1210259"/>
                </a:lnTo>
                <a:lnTo>
                  <a:pt x="860762" y="1227769"/>
                </a:lnTo>
                <a:lnTo>
                  <a:pt x="817916" y="1242371"/>
                </a:lnTo>
                <a:lnTo>
                  <a:pt x="773756" y="1253941"/>
                </a:lnTo>
                <a:lnTo>
                  <a:pt x="728405" y="1262357"/>
                </a:lnTo>
                <a:lnTo>
                  <a:pt x="681985" y="1267497"/>
                </a:lnTo>
                <a:lnTo>
                  <a:pt x="634619" y="1269238"/>
                </a:lnTo>
                <a:lnTo>
                  <a:pt x="587252" y="1267497"/>
                </a:lnTo>
                <a:lnTo>
                  <a:pt x="540832" y="1262357"/>
                </a:lnTo>
                <a:lnTo>
                  <a:pt x="495481" y="1253941"/>
                </a:lnTo>
                <a:lnTo>
                  <a:pt x="451321" y="1242371"/>
                </a:lnTo>
                <a:lnTo>
                  <a:pt x="408475" y="1227769"/>
                </a:lnTo>
                <a:lnTo>
                  <a:pt x="367066" y="1210259"/>
                </a:lnTo>
                <a:lnTo>
                  <a:pt x="327217" y="1189963"/>
                </a:lnTo>
                <a:lnTo>
                  <a:pt x="289049" y="1167004"/>
                </a:lnTo>
                <a:lnTo>
                  <a:pt x="252686" y="1141504"/>
                </a:lnTo>
                <a:lnTo>
                  <a:pt x="218250" y="1113586"/>
                </a:lnTo>
                <a:lnTo>
                  <a:pt x="185864" y="1083373"/>
                </a:lnTo>
                <a:lnTo>
                  <a:pt x="155651" y="1050987"/>
                </a:lnTo>
                <a:lnTo>
                  <a:pt x="127733" y="1016551"/>
                </a:lnTo>
                <a:lnTo>
                  <a:pt x="102233" y="980188"/>
                </a:lnTo>
                <a:lnTo>
                  <a:pt x="79274" y="942020"/>
                </a:lnTo>
                <a:lnTo>
                  <a:pt x="58978" y="902171"/>
                </a:lnTo>
                <a:lnTo>
                  <a:pt x="41468" y="860762"/>
                </a:lnTo>
                <a:lnTo>
                  <a:pt x="26866" y="817916"/>
                </a:lnTo>
                <a:lnTo>
                  <a:pt x="15296" y="773756"/>
                </a:lnTo>
                <a:lnTo>
                  <a:pt x="6880" y="728405"/>
                </a:lnTo>
                <a:lnTo>
                  <a:pt x="1740" y="681985"/>
                </a:lnTo>
                <a:lnTo>
                  <a:pt x="0" y="634619"/>
                </a:lnTo>
                <a:close/>
              </a:path>
            </a:pathLst>
          </a:custGeom>
          <a:ln w="25400">
            <a:solidFill>
              <a:srgbClr val="000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1670" y="4168647"/>
            <a:ext cx="882015" cy="395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034" marR="5080" indent="-13970">
              <a:lnSpc>
                <a:spcPts val="1350"/>
              </a:lnSpc>
              <a:spcBef>
                <a:spcPts val="320"/>
              </a:spcBef>
            </a:pPr>
            <a:r>
              <a:rPr sz="1300" dirty="0">
                <a:solidFill>
                  <a:srgbClr val="0000DC"/>
                </a:solidFill>
                <a:latin typeface="Arial"/>
                <a:cs typeface="Arial"/>
              </a:rPr>
              <a:t>sro</a:t>
            </a:r>
            <a:r>
              <a:rPr sz="1300" spc="5" dirty="0">
                <a:solidFill>
                  <a:srgbClr val="0000DC"/>
                </a:solidFill>
                <a:latin typeface="Arial"/>
                <a:cs typeface="Arial"/>
              </a:rPr>
              <a:t>v</a:t>
            </a:r>
            <a:r>
              <a:rPr sz="1300" spc="-5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300" dirty="0">
                <a:solidFill>
                  <a:srgbClr val="0000DC"/>
                </a:solidFill>
                <a:latin typeface="Arial"/>
                <a:cs typeface="Arial"/>
              </a:rPr>
              <a:t>atelné  </a:t>
            </a:r>
            <a:r>
              <a:rPr sz="1300" spc="-5" dirty="0">
                <a:solidFill>
                  <a:srgbClr val="0000DC"/>
                </a:solidFill>
                <a:latin typeface="Arial"/>
                <a:cs typeface="Arial"/>
              </a:rPr>
              <a:t>společnosti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34914" y="2081276"/>
            <a:ext cx="1294765" cy="1678305"/>
            <a:chOff x="5534914" y="2081276"/>
            <a:chExt cx="1294765" cy="1678305"/>
          </a:xfrm>
        </p:grpSpPr>
        <p:sp>
          <p:nvSpPr>
            <p:cNvPr id="6" name="object 6"/>
            <p:cNvSpPr/>
            <p:nvPr/>
          </p:nvSpPr>
          <p:spPr>
            <a:xfrm>
              <a:off x="6182233" y="3363214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3836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7614" y="2093976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8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9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67400" y="2592832"/>
            <a:ext cx="6299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nováčči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04152" y="3734180"/>
            <a:ext cx="1678305" cy="1294765"/>
            <a:chOff x="6804152" y="3734180"/>
            <a:chExt cx="1678305" cy="1294765"/>
          </a:xfrm>
        </p:grpSpPr>
        <p:sp>
          <p:nvSpPr>
            <p:cNvPr id="10" name="object 10"/>
            <p:cNvSpPr/>
            <p:nvPr/>
          </p:nvSpPr>
          <p:spPr>
            <a:xfrm>
              <a:off x="6816852" y="43815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667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0519" y="3746880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7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9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51090" y="4245864"/>
            <a:ext cx="7677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zákazníci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34914" y="5003419"/>
            <a:ext cx="1294765" cy="1678939"/>
            <a:chOff x="5534914" y="5003419"/>
            <a:chExt cx="1294765" cy="1678939"/>
          </a:xfrm>
        </p:grpSpPr>
        <p:sp>
          <p:nvSpPr>
            <p:cNvPr id="14" name="object 14"/>
            <p:cNvSpPr/>
            <p:nvPr/>
          </p:nvSpPr>
          <p:spPr>
            <a:xfrm>
              <a:off x="6182233" y="5016119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3666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7614" y="5399786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5">
                  <a:moveTo>
                    <a:pt x="0" y="634631"/>
                  </a:moveTo>
                  <a:lnTo>
                    <a:pt x="1740" y="587270"/>
                  </a:lnTo>
                  <a:lnTo>
                    <a:pt x="6880" y="540853"/>
                  </a:lnTo>
                  <a:lnTo>
                    <a:pt x="15296" y="495505"/>
                  </a:lnTo>
                  <a:lnTo>
                    <a:pt x="26866" y="451347"/>
                  </a:lnTo>
                  <a:lnTo>
                    <a:pt x="41468" y="408502"/>
                  </a:lnTo>
                  <a:lnTo>
                    <a:pt x="58978" y="367093"/>
                  </a:lnTo>
                  <a:lnTo>
                    <a:pt x="79274" y="327243"/>
                  </a:lnTo>
                  <a:lnTo>
                    <a:pt x="102233" y="289074"/>
                  </a:lnTo>
                  <a:lnTo>
                    <a:pt x="127733" y="252710"/>
                  </a:lnTo>
                  <a:lnTo>
                    <a:pt x="155651" y="218272"/>
                  </a:lnTo>
                  <a:lnTo>
                    <a:pt x="185864" y="185885"/>
                  </a:lnTo>
                  <a:lnTo>
                    <a:pt x="218250" y="155669"/>
                  </a:lnTo>
                  <a:lnTo>
                    <a:pt x="252686" y="127749"/>
                  </a:lnTo>
                  <a:lnTo>
                    <a:pt x="289049" y="102247"/>
                  </a:lnTo>
                  <a:lnTo>
                    <a:pt x="327217" y="79285"/>
                  </a:lnTo>
                  <a:lnTo>
                    <a:pt x="367066" y="58986"/>
                  </a:lnTo>
                  <a:lnTo>
                    <a:pt x="408475" y="41474"/>
                  </a:lnTo>
                  <a:lnTo>
                    <a:pt x="451321" y="26870"/>
                  </a:lnTo>
                  <a:lnTo>
                    <a:pt x="495481" y="15299"/>
                  </a:lnTo>
                  <a:lnTo>
                    <a:pt x="540832" y="6881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1"/>
                  </a:lnTo>
                  <a:lnTo>
                    <a:pt x="773756" y="15299"/>
                  </a:lnTo>
                  <a:lnTo>
                    <a:pt x="817916" y="26870"/>
                  </a:lnTo>
                  <a:lnTo>
                    <a:pt x="860762" y="41474"/>
                  </a:lnTo>
                  <a:lnTo>
                    <a:pt x="902171" y="58986"/>
                  </a:lnTo>
                  <a:lnTo>
                    <a:pt x="942020" y="79285"/>
                  </a:lnTo>
                  <a:lnTo>
                    <a:pt x="980188" y="102247"/>
                  </a:lnTo>
                  <a:lnTo>
                    <a:pt x="1016551" y="127749"/>
                  </a:lnTo>
                  <a:lnTo>
                    <a:pt x="1050987" y="155669"/>
                  </a:lnTo>
                  <a:lnTo>
                    <a:pt x="1083373" y="185885"/>
                  </a:lnTo>
                  <a:lnTo>
                    <a:pt x="1113586" y="218272"/>
                  </a:lnTo>
                  <a:lnTo>
                    <a:pt x="1141504" y="252710"/>
                  </a:lnTo>
                  <a:lnTo>
                    <a:pt x="1167004" y="289074"/>
                  </a:lnTo>
                  <a:lnTo>
                    <a:pt x="1189963" y="327243"/>
                  </a:lnTo>
                  <a:lnTo>
                    <a:pt x="1210259" y="367093"/>
                  </a:lnTo>
                  <a:lnTo>
                    <a:pt x="1227769" y="408502"/>
                  </a:lnTo>
                  <a:lnTo>
                    <a:pt x="1242371" y="451347"/>
                  </a:lnTo>
                  <a:lnTo>
                    <a:pt x="1253941" y="495505"/>
                  </a:lnTo>
                  <a:lnTo>
                    <a:pt x="1262357" y="540853"/>
                  </a:lnTo>
                  <a:lnTo>
                    <a:pt x="1267497" y="587270"/>
                  </a:lnTo>
                  <a:lnTo>
                    <a:pt x="1269238" y="634631"/>
                  </a:lnTo>
                  <a:lnTo>
                    <a:pt x="1267497" y="681994"/>
                  </a:lnTo>
                  <a:lnTo>
                    <a:pt x="1262357" y="728411"/>
                  </a:lnTo>
                  <a:lnTo>
                    <a:pt x="1253941" y="773761"/>
                  </a:lnTo>
                  <a:lnTo>
                    <a:pt x="1242371" y="817919"/>
                  </a:lnTo>
                  <a:lnTo>
                    <a:pt x="1227769" y="860764"/>
                  </a:lnTo>
                  <a:lnTo>
                    <a:pt x="1210259" y="902172"/>
                  </a:lnTo>
                  <a:lnTo>
                    <a:pt x="1189963" y="942022"/>
                  </a:lnTo>
                  <a:lnTo>
                    <a:pt x="1167004" y="980190"/>
                  </a:lnTo>
                  <a:lnTo>
                    <a:pt x="1141504" y="1016553"/>
                  </a:lnTo>
                  <a:lnTo>
                    <a:pt x="1113586" y="1050990"/>
                  </a:lnTo>
                  <a:lnTo>
                    <a:pt x="1083373" y="1083376"/>
                  </a:lnTo>
                  <a:lnTo>
                    <a:pt x="1050987" y="1113590"/>
                  </a:lnTo>
                  <a:lnTo>
                    <a:pt x="1016551" y="1141509"/>
                  </a:lnTo>
                  <a:lnTo>
                    <a:pt x="980188" y="1167010"/>
                  </a:lnTo>
                  <a:lnTo>
                    <a:pt x="942020" y="1189971"/>
                  </a:lnTo>
                  <a:lnTo>
                    <a:pt x="902171" y="1210268"/>
                  </a:lnTo>
                  <a:lnTo>
                    <a:pt x="860762" y="1227779"/>
                  </a:lnTo>
                  <a:lnTo>
                    <a:pt x="817916" y="1242381"/>
                  </a:lnTo>
                  <a:lnTo>
                    <a:pt x="773756" y="1253952"/>
                  </a:lnTo>
                  <a:lnTo>
                    <a:pt x="728405" y="1262369"/>
                  </a:lnTo>
                  <a:lnTo>
                    <a:pt x="681985" y="1267510"/>
                  </a:lnTo>
                  <a:lnTo>
                    <a:pt x="634619" y="1269250"/>
                  </a:lnTo>
                  <a:lnTo>
                    <a:pt x="587252" y="1267510"/>
                  </a:lnTo>
                  <a:lnTo>
                    <a:pt x="540832" y="1262369"/>
                  </a:lnTo>
                  <a:lnTo>
                    <a:pt x="495481" y="1253952"/>
                  </a:lnTo>
                  <a:lnTo>
                    <a:pt x="451321" y="1242381"/>
                  </a:lnTo>
                  <a:lnTo>
                    <a:pt x="408475" y="1227779"/>
                  </a:lnTo>
                  <a:lnTo>
                    <a:pt x="367066" y="1210268"/>
                  </a:lnTo>
                  <a:lnTo>
                    <a:pt x="327217" y="1189971"/>
                  </a:lnTo>
                  <a:lnTo>
                    <a:pt x="289049" y="1167010"/>
                  </a:lnTo>
                  <a:lnTo>
                    <a:pt x="252686" y="1141509"/>
                  </a:lnTo>
                  <a:lnTo>
                    <a:pt x="218250" y="1113590"/>
                  </a:lnTo>
                  <a:lnTo>
                    <a:pt x="185864" y="1083376"/>
                  </a:lnTo>
                  <a:lnTo>
                    <a:pt x="155651" y="1050990"/>
                  </a:lnTo>
                  <a:lnTo>
                    <a:pt x="127733" y="1016553"/>
                  </a:lnTo>
                  <a:lnTo>
                    <a:pt x="102233" y="980190"/>
                  </a:lnTo>
                  <a:lnTo>
                    <a:pt x="79274" y="942022"/>
                  </a:lnTo>
                  <a:lnTo>
                    <a:pt x="58978" y="902172"/>
                  </a:lnTo>
                  <a:lnTo>
                    <a:pt x="41468" y="860764"/>
                  </a:lnTo>
                  <a:lnTo>
                    <a:pt x="26866" y="817919"/>
                  </a:lnTo>
                  <a:lnTo>
                    <a:pt x="15296" y="773761"/>
                  </a:lnTo>
                  <a:lnTo>
                    <a:pt x="6880" y="728411"/>
                  </a:lnTo>
                  <a:lnTo>
                    <a:pt x="1740" y="681994"/>
                  </a:lnTo>
                  <a:lnTo>
                    <a:pt x="0" y="634631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34050" y="5806947"/>
            <a:ext cx="895985" cy="42290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06045" marR="5080" indent="-93980">
              <a:lnSpc>
                <a:spcPts val="1450"/>
              </a:lnSpc>
              <a:spcBef>
                <a:spcPts val="335"/>
              </a:spcBef>
            </a:pP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lte</a:t>
            </a:r>
            <a:r>
              <a:rPr sz="14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ativ</a:t>
            </a: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ní  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produkty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82009" y="3734180"/>
            <a:ext cx="1665605" cy="1294765"/>
            <a:chOff x="3882009" y="3734180"/>
            <a:chExt cx="1665605" cy="1294765"/>
          </a:xfrm>
        </p:grpSpPr>
        <p:sp>
          <p:nvSpPr>
            <p:cNvPr id="18" name="object 18"/>
            <p:cNvSpPr/>
            <p:nvPr/>
          </p:nvSpPr>
          <p:spPr>
            <a:xfrm>
              <a:off x="5163947" y="43815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66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4709" y="3746880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4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8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8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8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81017" y="4245864"/>
            <a:ext cx="89661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dodavatelé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91566"/>
            <a:ext cx="113760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Joyceova</a:t>
            </a:r>
            <a:r>
              <a:rPr spc="-30" dirty="0"/>
              <a:t> </a:t>
            </a:r>
            <a:r>
              <a:rPr spc="-5" dirty="0"/>
              <a:t>modifikace </a:t>
            </a:r>
            <a:r>
              <a:rPr dirty="0"/>
              <a:t>Porterovy</a:t>
            </a:r>
            <a:r>
              <a:rPr spc="-10" dirty="0"/>
              <a:t> </a:t>
            </a:r>
            <a:r>
              <a:rPr spc="-5" dirty="0"/>
              <a:t>analýzy</a:t>
            </a:r>
            <a:r>
              <a:rPr spc="-25" dirty="0"/>
              <a:t> </a:t>
            </a:r>
            <a:r>
              <a:rPr dirty="0"/>
              <a:t>pěti</a:t>
            </a:r>
            <a:r>
              <a:rPr spc="-10" dirty="0"/>
              <a:t> </a:t>
            </a:r>
            <a:r>
              <a:rPr spc="-5" dirty="0"/>
              <a:t>sil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757684"/>
            <a:ext cx="4511802" cy="43488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7859" y="3814826"/>
            <a:ext cx="114427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1750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Nezisková </a:t>
            </a:r>
            <a:r>
              <a:rPr sz="1800" spc="-49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orga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izace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947664" y="2252217"/>
            <a:ext cx="7239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Politické</a:t>
            </a:r>
            <a:r>
              <a:rPr sz="10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síly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6566" y="3396488"/>
            <a:ext cx="796925" cy="3105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13030">
              <a:lnSpc>
                <a:spcPts val="1040"/>
              </a:lnSpc>
              <a:spcBef>
                <a:spcPts val="27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Trh 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práce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 (d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ob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ovolní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ci)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6269" y="5420105"/>
            <a:ext cx="705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Konkure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465" y="5354320"/>
            <a:ext cx="563880" cy="3105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2065">
              <a:lnSpc>
                <a:spcPts val="1040"/>
              </a:lnSpc>
              <a:spcBef>
                <a:spcPts val="27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Obč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10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/  Veřejnost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8461" y="3462274"/>
            <a:ext cx="3721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Kl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ienti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600" y="3362197"/>
            <a:ext cx="31019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odběratelé</a:t>
            </a:r>
            <a:r>
              <a:rPr lang="cs-CZ" sz="1800" dirty="0">
                <a:solidFill>
                  <a:srgbClr val="FF0000"/>
                </a:solidFill>
                <a:latin typeface="Tahoma"/>
                <a:cs typeface="Tahoma"/>
              </a:rPr>
              <a:t> /</a:t>
            </a: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cs-CZ" sz="1800" spc="-5" dirty="0">
                <a:solidFill>
                  <a:srgbClr val="FF0000"/>
                </a:solidFill>
                <a:latin typeface="Tahoma"/>
                <a:cs typeface="Tahoma"/>
              </a:rPr>
              <a:t>zákazníci</a:t>
            </a:r>
            <a:endParaRPr lang="cs-CZ"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1142" y="5657341"/>
            <a:ext cx="2222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Konkurenční</a:t>
            </a:r>
            <a:r>
              <a:rPr sz="1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prostředí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7973" y="1620265"/>
            <a:ext cx="58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nové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6631" y="3245611"/>
            <a:ext cx="24447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b="1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800" b="1" spc="-5" dirty="0" err="1">
                <a:solidFill>
                  <a:srgbClr val="FF0000"/>
                </a:solidFill>
                <a:latin typeface="Tahoma"/>
                <a:cs typeface="Tahoma"/>
              </a:rPr>
              <a:t>ové</a:t>
            </a:r>
            <a:r>
              <a:rPr lang="cs-CZ" sz="1800" b="1" spc="-5" dirty="0">
                <a:solidFill>
                  <a:srgbClr val="FF0000"/>
                </a:solidFill>
                <a:latin typeface="Tahoma"/>
                <a:cs typeface="Tahoma"/>
              </a:rPr>
              <a:t> /dodavatelé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70A883-CB7B-44D0-BB25-13BA4366DAC5}"/>
              </a:ext>
            </a:extLst>
          </p:cNvPr>
          <p:cNvSpPr txBox="1"/>
          <p:nvPr/>
        </p:nvSpPr>
        <p:spPr>
          <a:xfrm>
            <a:off x="2393331" y="5480169"/>
            <a:ext cx="2513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dodavatelé</a:t>
            </a:r>
            <a:endParaRPr lang="cs-CZ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631" y="662178"/>
            <a:ext cx="6600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Analýzy</a:t>
            </a:r>
            <a:r>
              <a:rPr spc="-60" dirty="0"/>
              <a:t> </a:t>
            </a:r>
            <a:r>
              <a:rPr spc="-5" dirty="0"/>
              <a:t>vnitřního</a:t>
            </a:r>
            <a:r>
              <a:rPr spc="-50" dirty="0"/>
              <a:t> </a:t>
            </a:r>
            <a:r>
              <a:rPr dirty="0"/>
              <a:t>prostředí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631" y="1422011"/>
            <a:ext cx="10229215" cy="487553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postavení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trhu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ts val="2100"/>
              </a:lnSpc>
              <a:spcBef>
                <a:spcPts val="12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Postavení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</a:t>
            </a:r>
            <a:endParaRPr sz="2000">
              <a:latin typeface="Arial"/>
              <a:cs typeface="Arial"/>
            </a:endParaRPr>
          </a:p>
          <a:p>
            <a:pPr marL="755650" marR="5080" lvl="1" indent="-285750">
              <a:lnSpc>
                <a:spcPct val="75000"/>
              </a:lnSpc>
              <a:spcBef>
                <a:spcPts val="3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Porovnání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nejvýznamnějším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konkurentem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tj.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Poziční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strategie –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vymezení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svého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postavení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mezi </a:t>
            </a:r>
            <a:r>
              <a:rPr sz="2000" spc="-5" dirty="0">
                <a:latin typeface="Arial"/>
                <a:cs typeface="Arial"/>
              </a:rPr>
              <a:t>konkurencí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portfolia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zákazníci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21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Matice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šíře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sortimentu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287C"/>
              </a:buClr>
              <a:buFont typeface="Wingdings"/>
              <a:buChar char="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(je/není)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zdrojů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lidé,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procesy,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know-how,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značka,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Finanční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(podklad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fundraising)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213" y="782320"/>
            <a:ext cx="1044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Analýza</a:t>
            </a:r>
            <a:r>
              <a:rPr sz="3600" spc="-20" dirty="0"/>
              <a:t> </a:t>
            </a:r>
            <a:r>
              <a:rPr sz="3600" spc="-5" dirty="0"/>
              <a:t>postavení</a:t>
            </a:r>
            <a:r>
              <a:rPr sz="3600" spc="-20" dirty="0"/>
              <a:t> </a:t>
            </a:r>
            <a:r>
              <a:rPr sz="3600" dirty="0"/>
              <a:t>na </a:t>
            </a:r>
            <a:r>
              <a:rPr sz="3600" spc="-5" dirty="0"/>
              <a:t>trhu</a:t>
            </a:r>
            <a:r>
              <a:rPr sz="3600" spc="5" dirty="0"/>
              <a:t> </a:t>
            </a:r>
            <a:r>
              <a:rPr sz="3600" dirty="0"/>
              <a:t>–</a:t>
            </a:r>
            <a:r>
              <a:rPr sz="3600" spc="-5" dirty="0"/>
              <a:t> postavení</a:t>
            </a:r>
            <a:r>
              <a:rPr sz="3600" spc="-20" dirty="0"/>
              <a:t> </a:t>
            </a:r>
            <a:r>
              <a:rPr sz="3600" dirty="0"/>
              <a:t>v</a:t>
            </a:r>
            <a:r>
              <a:rPr sz="3600" spc="-5" dirty="0"/>
              <a:t> </a:t>
            </a:r>
            <a:r>
              <a:rPr sz="3600" dirty="0"/>
              <a:t>odvětví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06955"/>
            <a:ext cx="10647680" cy="41313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4"/>
              </a:spcBef>
            </a:pPr>
            <a:r>
              <a:rPr sz="2800" dirty="0">
                <a:latin typeface="Arial"/>
                <a:cs typeface="Arial"/>
              </a:rPr>
              <a:t>Odvětví – skupina organizací/firem, </a:t>
            </a:r>
            <a:r>
              <a:rPr sz="2800" spc="-5" dirty="0">
                <a:latin typeface="Arial"/>
                <a:cs typeface="Arial"/>
              </a:rPr>
              <a:t>nabízející </a:t>
            </a:r>
            <a:r>
              <a:rPr sz="2800" dirty="0">
                <a:latin typeface="Arial"/>
                <a:cs typeface="Arial"/>
              </a:rPr>
              <a:t>výrobky/služby, které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</a:t>
            </a:r>
            <a:r>
              <a:rPr sz="2800" dirty="0">
                <a:latin typeface="Arial"/>
                <a:cs typeface="Arial"/>
              </a:rPr>
              <a:t> schopny se </a:t>
            </a:r>
            <a:r>
              <a:rPr sz="2800" spc="-5" dirty="0">
                <a:latin typeface="Arial"/>
                <a:cs typeface="Arial"/>
              </a:rPr>
              <a:t>navzájem</a:t>
            </a:r>
            <a:r>
              <a:rPr sz="2800" dirty="0">
                <a:latin typeface="Arial"/>
                <a:cs typeface="Arial"/>
              </a:rPr>
              <a:t> nahrazovat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36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dirty="0">
                <a:latin typeface="Arial"/>
                <a:cs typeface="Arial"/>
              </a:rPr>
              <a:t>Monopol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jedna firma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jeden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produkt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jedné zemi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(pošta,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dráhy)</a:t>
            </a:r>
            <a:endParaRPr sz="2000">
              <a:latin typeface="Arial"/>
              <a:cs typeface="Arial"/>
            </a:endParaRPr>
          </a:p>
          <a:p>
            <a:pPr marL="755015" marR="287655" indent="-285750">
              <a:lnSpc>
                <a:spcPts val="2160"/>
              </a:lnSpc>
              <a:spcBef>
                <a:spcPts val="165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Oligopol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několik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větších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nabízí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značně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diferencované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standardizované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(nafta,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energie)</a:t>
            </a:r>
            <a:endParaRPr sz="2000">
              <a:latin typeface="Arial"/>
              <a:cs typeface="Arial"/>
            </a:endParaRPr>
          </a:p>
          <a:p>
            <a:pPr marL="755015" marR="481330" indent="-285750">
              <a:lnSpc>
                <a:spcPts val="2160"/>
              </a:lnSpc>
              <a:spcBef>
                <a:spcPts val="16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Monopolistická konkurence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mnoho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konkurentů, každý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schopný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odlišit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své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nabídky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ostatních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zcela nebo částečně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(často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 službách)</a:t>
            </a:r>
            <a:endParaRPr sz="2000">
              <a:latin typeface="Arial"/>
              <a:cs typeface="Arial"/>
            </a:endParaRPr>
          </a:p>
          <a:p>
            <a:pPr marL="755015" marR="695325" indent="-285750">
              <a:lnSpc>
                <a:spcPts val="2160"/>
              </a:lnSpc>
              <a:spcBef>
                <a:spcPts val="16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Dokonalá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konkurence-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mnoho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konkurentů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nabízí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stejné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služby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(kapitálový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či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komoditní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trh)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88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POT!!!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282194"/>
            <a:ext cx="7423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1465" algn="l"/>
              </a:tabLst>
            </a:pPr>
            <a:r>
              <a:rPr sz="3200" spc="-5" dirty="0"/>
              <a:t>Poziční</a:t>
            </a:r>
            <a:r>
              <a:rPr sz="3200" spc="-10" dirty="0"/>
              <a:t> </a:t>
            </a:r>
            <a:r>
              <a:rPr sz="3200" spc="-5" dirty="0"/>
              <a:t>mapy	-</a:t>
            </a:r>
            <a:r>
              <a:rPr sz="3200" spc="-10" dirty="0"/>
              <a:t> </a:t>
            </a:r>
            <a:r>
              <a:rPr sz="3200" spc="-5" dirty="0"/>
              <a:t>př.organizace</a:t>
            </a:r>
            <a:r>
              <a:rPr sz="3200" spc="-40" dirty="0"/>
              <a:t> </a:t>
            </a:r>
            <a:r>
              <a:rPr sz="3200" spc="-5" dirty="0"/>
              <a:t>Na</a:t>
            </a:r>
            <a:r>
              <a:rPr sz="3200" spc="-15" dirty="0"/>
              <a:t> </a:t>
            </a:r>
            <a:r>
              <a:rPr sz="3200" spc="-5" dirty="0"/>
              <a:t>Zemi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80208"/>
            <a:ext cx="5963284" cy="4097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91019" y="1442211"/>
            <a:ext cx="426593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Dvě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osy,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různá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kritéria: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bussinesu Cena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vs.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Kvalita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89535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nezisku </a:t>
            </a:r>
            <a:r>
              <a:rPr sz="2400" dirty="0">
                <a:latin typeface="Arial"/>
                <a:cs typeface="Arial"/>
              </a:rPr>
              <a:t>to,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vhodné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měřitelné: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např.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počet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dárců/klientů/rozpočet</a:t>
            </a:r>
            <a:r>
              <a:rPr sz="2400" dirty="0">
                <a:latin typeface="Arial"/>
                <a:cs typeface="Arial"/>
              </a:rPr>
              <a:t> vs.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nabídka</a:t>
            </a:r>
            <a:r>
              <a:rPr sz="2400" dirty="0">
                <a:latin typeface="Arial"/>
                <a:cs typeface="Arial"/>
              </a:rPr>
              <a:t> služeb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112395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MŮŽE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NEMUSÍ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BÝT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600455"/>
            <a:ext cx="5419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0665" algn="l"/>
              </a:tabLst>
            </a:pPr>
            <a:r>
              <a:rPr spc="-5" dirty="0"/>
              <a:t>Matice</a:t>
            </a:r>
            <a:r>
              <a:rPr spc="5" dirty="0"/>
              <a:t> </a:t>
            </a:r>
            <a:r>
              <a:rPr spc="-5" dirty="0"/>
              <a:t>šíře	sortimentu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630986"/>
            <a:ext cx="6376035" cy="329311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2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pomáhá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zpřehlednit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jaké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výrobky/služby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komu/jakým tržním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segmentům/cílovým skupinám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287C"/>
              </a:buClr>
              <a:buFont typeface="Wingdings"/>
              <a:buChar char=""/>
            </a:pPr>
            <a:endParaRPr sz="2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…jako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organizace nabízím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Viz.příklad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dále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organizace</a:t>
            </a:r>
            <a:r>
              <a:rPr sz="2800" spc="-5" dirty="0">
                <a:latin typeface="Arial"/>
                <a:cs typeface="Arial"/>
              </a:rPr>
              <a:t> NaZemi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6580123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9620" y="6579361"/>
            <a:ext cx="10445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Záp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tí</a:t>
            </a:r>
            <a:r>
              <a:rPr sz="10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0000DC"/>
                </a:solidFill>
                <a:latin typeface="Arial"/>
                <a:cs typeface="Arial"/>
              </a:rPr>
              <a:t>enta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6580123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17245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4300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spc="-5">
                <a:solidFill>
                  <a:schemeClr val="tx1"/>
                </a:solidFill>
                <a:latin typeface="+mj-lt"/>
                <a:cs typeface="+mj-cs"/>
              </a:rPr>
              <a:t>Základní struktura POTu/seminární práce</a:t>
            </a:r>
            <a:endParaRPr lang="en-US" sz="4200" kern="1200">
              <a:solidFill>
                <a:schemeClr val="tx1"/>
              </a:solidFill>
              <a:latin typeface="+mj-lt"/>
              <a:cs typeface="+mj-cs"/>
            </a:endParaRPr>
          </a:p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endParaRPr lang="en-US" sz="42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1" indent="-228600">
              <a:lnSpc>
                <a:spcPct val="90000"/>
              </a:lnSpc>
              <a:spcBef>
                <a:spcPts val="133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Analýzy vnějšího</a:t>
            </a:r>
            <a:r>
              <a:rPr lang="en-US" sz="1500"/>
              <a:t> </a:t>
            </a:r>
            <a:r>
              <a:rPr lang="en-US" sz="1500" spc="-10"/>
              <a:t>prostředí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Analýzy</a:t>
            </a:r>
            <a:r>
              <a:rPr lang="en-US" sz="1500"/>
              <a:t> </a:t>
            </a:r>
            <a:r>
              <a:rPr lang="en-US" sz="1500" spc="-5"/>
              <a:t>vnitřního</a:t>
            </a:r>
            <a:r>
              <a:rPr lang="en-US" sz="1500" spc="-15"/>
              <a:t> </a:t>
            </a:r>
            <a:r>
              <a:rPr lang="en-US" sz="1500" spc="-10"/>
              <a:t>prostředí</a:t>
            </a:r>
            <a:endParaRPr lang="en-US" sz="1500"/>
          </a:p>
          <a:p>
            <a:pPr marL="533400" marR="781050" lvl="1" indent="-228600">
              <a:lnSpc>
                <a:spcPct val="90000"/>
              </a:lnSpc>
              <a:spcBef>
                <a:spcPts val="18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Souhrnná</a:t>
            </a:r>
            <a:r>
              <a:rPr lang="en-US" sz="1500" spc="10"/>
              <a:t> </a:t>
            </a:r>
            <a:r>
              <a:rPr lang="en-US" sz="1500" spc="-5"/>
              <a:t>SWOT</a:t>
            </a:r>
            <a:r>
              <a:rPr lang="en-US" sz="1500"/>
              <a:t> </a:t>
            </a:r>
            <a:r>
              <a:rPr lang="en-US" sz="1500" spc="-5"/>
              <a:t>analýza</a:t>
            </a:r>
            <a:r>
              <a:rPr lang="en-US" sz="1500" spc="15"/>
              <a:t> </a:t>
            </a:r>
            <a:r>
              <a:rPr lang="en-US" sz="1500" spc="-5"/>
              <a:t>+</a:t>
            </a:r>
            <a:r>
              <a:rPr lang="en-US" sz="1500" spc="5"/>
              <a:t> </a:t>
            </a:r>
            <a:r>
              <a:rPr lang="en-US" sz="1500" spc="-10"/>
              <a:t>aktuální</a:t>
            </a:r>
            <a:r>
              <a:rPr lang="en-US" sz="1500" spc="5"/>
              <a:t> </a:t>
            </a:r>
            <a:r>
              <a:rPr lang="en-US" sz="1500" spc="-5"/>
              <a:t>cíle (SMART),</a:t>
            </a:r>
            <a:r>
              <a:rPr lang="en-US" sz="1500" spc="15"/>
              <a:t> </a:t>
            </a:r>
            <a:r>
              <a:rPr lang="en-US" sz="1500" spc="-5"/>
              <a:t>příp.</a:t>
            </a:r>
            <a:r>
              <a:rPr lang="en-US" sz="1500" spc="5"/>
              <a:t> </a:t>
            </a:r>
            <a:r>
              <a:rPr lang="en-US" sz="1500" spc="-5"/>
              <a:t>redefinice</a:t>
            </a:r>
            <a:r>
              <a:rPr lang="en-US" sz="1500" spc="15"/>
              <a:t> </a:t>
            </a:r>
            <a:r>
              <a:rPr lang="en-US" sz="1500" spc="-10"/>
              <a:t>poslání </a:t>
            </a:r>
            <a:r>
              <a:rPr lang="en-US" sz="1500" spc="-540"/>
              <a:t> </a:t>
            </a:r>
            <a:r>
              <a:rPr lang="en-US" sz="1500" spc="-10"/>
              <a:t>organizace</a:t>
            </a:r>
            <a:r>
              <a:rPr lang="en-US" sz="1500" spc="-5"/>
              <a:t> +</a:t>
            </a:r>
            <a:r>
              <a:rPr lang="en-US" sz="1500" spc="-15"/>
              <a:t> </a:t>
            </a:r>
            <a:r>
              <a:rPr lang="en-US" sz="1500" spc="-5"/>
              <a:t>výběr strategie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Politiky</a:t>
            </a:r>
            <a:r>
              <a:rPr lang="en-US" sz="1500" spc="5"/>
              <a:t> </a:t>
            </a:r>
            <a:r>
              <a:rPr lang="en-US" sz="1500" spc="-5"/>
              <a:t>– komunikační</a:t>
            </a:r>
            <a:r>
              <a:rPr lang="en-US" sz="1500" spc="5"/>
              <a:t> </a:t>
            </a:r>
            <a:r>
              <a:rPr lang="en-US" sz="1500" spc="-10"/>
              <a:t>audit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Mediální</a:t>
            </a:r>
            <a:r>
              <a:rPr lang="en-US" sz="1500" spc="-15"/>
              <a:t> </a:t>
            </a:r>
            <a:r>
              <a:rPr lang="en-US" sz="1500" spc="-5"/>
              <a:t>plán nebo</a:t>
            </a:r>
            <a:r>
              <a:rPr lang="en-US" sz="1500" spc="-10"/>
              <a:t> </a:t>
            </a:r>
            <a:r>
              <a:rPr lang="en-US" sz="1500" spc="-5"/>
              <a:t>Komunikační</a:t>
            </a:r>
            <a:r>
              <a:rPr lang="en-US" sz="1500"/>
              <a:t> </a:t>
            </a:r>
            <a:r>
              <a:rPr lang="en-US" sz="1500" spc="-5"/>
              <a:t>kampaň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Fundraisingový</a:t>
            </a:r>
            <a:r>
              <a:rPr lang="en-US" sz="1500" spc="-10"/>
              <a:t> audit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5"/>
              <a:t>Plán</a:t>
            </a:r>
            <a:r>
              <a:rPr lang="en-US" sz="1500" spc="-25"/>
              <a:t> </a:t>
            </a:r>
            <a:r>
              <a:rPr lang="en-US" sz="1500" spc="-5"/>
              <a:t>sponzorství</a:t>
            </a:r>
            <a:endParaRPr lang="en-US" sz="1500"/>
          </a:p>
          <a:p>
            <a:pPr marL="533400" lvl="1" indent="-228600">
              <a:lnSpc>
                <a:spcPct val="90000"/>
              </a:lnSpc>
              <a:spcBef>
                <a:spcPts val="1200"/>
              </a:spcBef>
              <a:buClr>
                <a:srgbClr val="4AC7FF"/>
              </a:buClr>
              <a:buFont typeface="Arial" panose="020B0604020202020204" pitchFamily="34" charset="0"/>
              <a:buChar char="•"/>
              <a:tabLst>
                <a:tab pos="533400" algn="l"/>
                <a:tab pos="534035" algn="l"/>
              </a:tabLst>
            </a:pPr>
            <a:r>
              <a:rPr lang="en-US" sz="1500" spc="-10"/>
              <a:t>Akční plán</a:t>
            </a:r>
            <a:endParaRPr lang="en-US" sz="1500"/>
          </a:p>
        </p:txBody>
      </p:sp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9ACCB68B-94E9-CF5D-C554-286579E05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8" r="889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152" y="654050"/>
            <a:ext cx="965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Cíl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=&gt;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vytvoření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optimálního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portfolia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služeb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2037080"/>
            <a:ext cx="9770745" cy="387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Vybrat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vhodné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služby </a:t>
            </a:r>
            <a:r>
              <a:rPr sz="2800" i="1" spc="-5" dirty="0">
                <a:latin typeface="Arial"/>
                <a:cs typeface="Arial"/>
              </a:rPr>
              <a:t>do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produkčního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mixu.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Stanovit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optimální</a:t>
            </a:r>
            <a:r>
              <a:rPr sz="2800" i="1" dirty="0">
                <a:latin typeface="Arial"/>
                <a:cs typeface="Arial"/>
              </a:rPr>
              <a:t> rozsah </a:t>
            </a:r>
            <a:r>
              <a:rPr sz="2800" i="1" spc="-5" dirty="0">
                <a:latin typeface="Arial"/>
                <a:cs typeface="Arial"/>
              </a:rPr>
              <a:t>nabízeného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sortimentu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Poznat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služby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přinášející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 největší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zisk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(ohlas</a:t>
            </a:r>
            <a:r>
              <a:rPr sz="2800" i="1" spc="-5" dirty="0">
                <a:latin typeface="Arial"/>
                <a:cs typeface="Arial"/>
              </a:rPr>
              <a:t> apod.)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33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Vytvořit </a:t>
            </a:r>
            <a:r>
              <a:rPr sz="2800" i="1" spc="-5" dirty="0">
                <a:latin typeface="Arial"/>
                <a:cs typeface="Arial"/>
              </a:rPr>
              <a:t>pro </a:t>
            </a:r>
            <a:r>
              <a:rPr sz="2800" i="1" dirty="0">
                <a:latin typeface="Arial"/>
                <a:cs typeface="Arial"/>
              </a:rPr>
              <a:t>svou </a:t>
            </a:r>
            <a:r>
              <a:rPr sz="2800" i="1" spc="-5" dirty="0">
                <a:latin typeface="Arial"/>
                <a:cs typeface="Arial"/>
              </a:rPr>
              <a:t>nabídku </a:t>
            </a:r>
            <a:r>
              <a:rPr sz="2800" i="1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nejlepší </a:t>
            </a:r>
            <a:r>
              <a:rPr sz="2800" i="1" dirty="0">
                <a:latin typeface="Arial"/>
                <a:cs typeface="Arial"/>
              </a:rPr>
              <a:t>pozici </a:t>
            </a:r>
            <a:r>
              <a:rPr sz="2800" i="1" spc="-5" dirty="0">
                <a:latin typeface="Arial"/>
                <a:cs typeface="Arial"/>
              </a:rPr>
              <a:t>na </a:t>
            </a:r>
            <a:r>
              <a:rPr sz="2800" i="1" dirty="0">
                <a:latin typeface="Arial"/>
                <a:cs typeface="Arial"/>
              </a:rPr>
              <a:t>trhu, tzn. 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představit </a:t>
            </a:r>
            <a:r>
              <a:rPr sz="2800" i="1" dirty="0">
                <a:latin typeface="Arial"/>
                <a:cs typeface="Arial"/>
              </a:rPr>
              <a:t>zákazníkům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nejlépe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ve vztahu ke konkurenční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nabídce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(ideální</a:t>
            </a:r>
            <a:r>
              <a:rPr sz="2800" i="1" dirty="0">
                <a:latin typeface="Arial"/>
                <a:cs typeface="Arial"/>
              </a:rPr>
              <a:t> propojení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služba/produkt</a:t>
            </a:r>
            <a:r>
              <a:rPr sz="2800" b="1" i="1" spc="20" dirty="0">
                <a:latin typeface="Arial"/>
                <a:cs typeface="Arial"/>
              </a:rPr>
              <a:t> </a:t>
            </a:r>
            <a:r>
              <a:rPr sz="2950" b="1" i="1" spc="-160" dirty="0">
                <a:latin typeface="Wingdings"/>
                <a:cs typeface="Wingdings"/>
              </a:rPr>
              <a:t></a:t>
            </a:r>
            <a:r>
              <a:rPr sz="2950" b="1" i="1" spc="4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segment</a:t>
            </a:r>
            <a:r>
              <a:rPr sz="2800" i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256286"/>
            <a:ext cx="36087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Analýzy</a:t>
            </a:r>
            <a:r>
              <a:rPr spc="-100" dirty="0"/>
              <a:t> </a:t>
            </a:r>
            <a:r>
              <a:rPr dirty="0"/>
              <a:t>zdrojů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174242"/>
            <a:ext cx="968883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(HR 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zaměstnanci,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členové,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dobrovolníci)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69291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PROCESY </a:t>
            </a:r>
            <a:r>
              <a:rPr sz="2800" dirty="0">
                <a:latin typeface="Arial"/>
                <a:cs typeface="Arial"/>
              </a:rPr>
              <a:t>(způsoby poskytnutí služby, </a:t>
            </a:r>
            <a:r>
              <a:rPr sz="2800" spc="-5" dirty="0">
                <a:latin typeface="Arial"/>
                <a:cs typeface="Arial"/>
              </a:rPr>
              <a:t>způsoby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 jsou</a:t>
            </a:r>
            <a:r>
              <a:rPr sz="2800" dirty="0">
                <a:latin typeface="Arial"/>
                <a:cs typeface="Arial"/>
              </a:rPr>
              <a:t> vhodně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nastavené?)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KNOW-HOW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(Např.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normy)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ZNAČKA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(jak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silná,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vnímaná,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zosobňuje,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807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FINANČNÍ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ANALÝZA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(roční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uzávěrka,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stav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majetku,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finanční</a:t>
            </a:r>
            <a:r>
              <a:rPr sz="2800" spc="-5" dirty="0">
                <a:latin typeface="Arial"/>
                <a:cs typeface="Arial"/>
              </a:rPr>
              <a:t> plány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175513"/>
            <a:ext cx="10271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4004" algn="l"/>
              </a:tabLst>
            </a:pPr>
            <a:r>
              <a:rPr dirty="0"/>
              <a:t>Situační</a:t>
            </a:r>
            <a:r>
              <a:rPr spc="-20" dirty="0"/>
              <a:t> </a:t>
            </a:r>
            <a:r>
              <a:rPr spc="-5" dirty="0"/>
              <a:t>analýza	</a:t>
            </a:r>
            <a:r>
              <a:rPr dirty="0"/>
              <a:t>prostředí</a:t>
            </a:r>
            <a:r>
              <a:rPr spc="-3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SWOT</a:t>
            </a:r>
            <a:r>
              <a:rPr spc="-40" dirty="0"/>
              <a:t> </a:t>
            </a:r>
            <a:r>
              <a:rPr spc="-5" dirty="0"/>
              <a:t>analýza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891" y="1310640"/>
            <a:ext cx="841502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Souhrn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vnitřního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 organizace,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582795" algn="l"/>
              </a:tabLst>
            </a:pPr>
            <a:r>
              <a:rPr sz="2400" dirty="0">
                <a:latin typeface="Arial"/>
                <a:cs typeface="Arial"/>
              </a:rPr>
              <a:t>tzv.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MIKROPROSTŘEDÍ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(silné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slabé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stránky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93421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Souhrn analýz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vnějšího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tzv.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MAKROPROSTŘEDÍ(příležitosti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hrozby)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Žádná položka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nevyskytuje </a:t>
            </a:r>
            <a:r>
              <a:rPr sz="2400" dirty="0">
                <a:latin typeface="Arial"/>
                <a:cs typeface="Arial"/>
              </a:rPr>
              <a:t>„tam i tam“. Pokud se </a:t>
            </a:r>
            <a:r>
              <a:rPr sz="2400" spc="-5" dirty="0">
                <a:latin typeface="Arial"/>
                <a:cs typeface="Arial"/>
              </a:rPr>
              <a:t>nějaká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taková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objeví,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„hoďte</a:t>
            </a:r>
            <a:r>
              <a:rPr sz="2400" dirty="0">
                <a:latin typeface="Arial"/>
                <a:cs typeface="Arial"/>
              </a:rPr>
              <a:t> si </a:t>
            </a:r>
            <a:r>
              <a:rPr sz="2400" spc="-5" dirty="0">
                <a:latin typeface="Arial"/>
                <a:cs typeface="Arial"/>
              </a:rPr>
              <a:t>korunou“,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zařadit!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Kotler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(2000,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10.vyd.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90)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3604895" algn="l"/>
              </a:tabLst>
            </a:pPr>
            <a:r>
              <a:rPr sz="2400" dirty="0">
                <a:latin typeface="Arial"/>
                <a:cs typeface="Arial"/>
              </a:rPr>
              <a:t>Viz</a:t>
            </a:r>
            <a:r>
              <a:rPr sz="2400" spc="-5" dirty="0">
                <a:latin typeface="Arial"/>
                <a:cs typeface="Arial"/>
              </a:rPr>
              <a:t> dále příklad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SWOT	v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POTu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NaZemi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20" y="6254241"/>
            <a:ext cx="180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0000DC"/>
                </a:solidFill>
                <a:latin typeface="Arial"/>
                <a:cs typeface="Arial"/>
              </a:rPr>
              <a:t>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289559"/>
            <a:ext cx="530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Výsledná</a:t>
            </a:r>
            <a:r>
              <a:rPr sz="3600" spc="-65" dirty="0"/>
              <a:t> </a:t>
            </a:r>
            <a:r>
              <a:rPr sz="3600" dirty="0"/>
              <a:t>SWOT</a:t>
            </a:r>
            <a:r>
              <a:rPr sz="3600" spc="-40" dirty="0"/>
              <a:t> </a:t>
            </a:r>
            <a:r>
              <a:rPr sz="3600" spc="-5" dirty="0"/>
              <a:t>analýza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804923" y="1801748"/>
            <a:ext cx="7860030" cy="4201160"/>
            <a:chOff x="1804923" y="1801748"/>
            <a:chExt cx="7860030" cy="4201160"/>
          </a:xfrm>
        </p:grpSpPr>
        <p:sp>
          <p:nvSpPr>
            <p:cNvPr id="5" name="object 5"/>
            <p:cNvSpPr/>
            <p:nvPr/>
          </p:nvSpPr>
          <p:spPr>
            <a:xfrm>
              <a:off x="1847850" y="1844674"/>
              <a:ext cx="7774305" cy="4114800"/>
            </a:xfrm>
            <a:custGeom>
              <a:avLst/>
              <a:gdLst/>
              <a:ahLst/>
              <a:cxnLst/>
              <a:rect l="l" t="t" r="r" b="b"/>
              <a:pathLst>
                <a:path w="7774305" h="4114800">
                  <a:moveTo>
                    <a:pt x="7774051" y="0"/>
                  </a:moveTo>
                  <a:lnTo>
                    <a:pt x="3887851" y="0"/>
                  </a:lnTo>
                  <a:lnTo>
                    <a:pt x="0" y="0"/>
                  </a:lnTo>
                  <a:lnTo>
                    <a:pt x="0" y="2057400"/>
                  </a:lnTo>
                  <a:lnTo>
                    <a:pt x="0" y="4114800"/>
                  </a:lnTo>
                  <a:lnTo>
                    <a:pt x="3887851" y="4114800"/>
                  </a:lnTo>
                  <a:lnTo>
                    <a:pt x="7774051" y="4114800"/>
                  </a:lnTo>
                  <a:lnTo>
                    <a:pt x="7774051" y="2057400"/>
                  </a:lnTo>
                  <a:lnTo>
                    <a:pt x="7774051" y="0"/>
                  </a:lnTo>
                  <a:close/>
                </a:path>
              </a:pathLst>
            </a:custGeom>
            <a:solidFill>
              <a:srgbClr val="FFE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4924" y="1801748"/>
              <a:ext cx="7860030" cy="4201160"/>
            </a:xfrm>
            <a:custGeom>
              <a:avLst/>
              <a:gdLst/>
              <a:ahLst/>
              <a:cxnLst/>
              <a:rect l="l" t="t" r="r" b="b"/>
              <a:pathLst>
                <a:path w="7860030" h="4201160">
                  <a:moveTo>
                    <a:pt x="7859776" y="4086301"/>
                  </a:moveTo>
                  <a:lnTo>
                    <a:pt x="7831201" y="4086301"/>
                  </a:lnTo>
                  <a:lnTo>
                    <a:pt x="7831201" y="2100326"/>
                  </a:lnTo>
                  <a:lnTo>
                    <a:pt x="7831201" y="42926"/>
                  </a:lnTo>
                  <a:lnTo>
                    <a:pt x="7831201" y="28575"/>
                  </a:lnTo>
                  <a:lnTo>
                    <a:pt x="7802626" y="28575"/>
                  </a:lnTo>
                  <a:lnTo>
                    <a:pt x="7802626" y="57188"/>
                  </a:lnTo>
                  <a:lnTo>
                    <a:pt x="7802626" y="2086038"/>
                  </a:lnTo>
                  <a:lnTo>
                    <a:pt x="7802626" y="2114613"/>
                  </a:lnTo>
                  <a:lnTo>
                    <a:pt x="7802626" y="4086301"/>
                  </a:lnTo>
                  <a:lnTo>
                    <a:pt x="7774051" y="4086301"/>
                  </a:lnTo>
                  <a:lnTo>
                    <a:pt x="7802562" y="4143413"/>
                  </a:lnTo>
                  <a:lnTo>
                    <a:pt x="7745476" y="4114863"/>
                  </a:lnTo>
                  <a:lnTo>
                    <a:pt x="7745476" y="4143438"/>
                  </a:lnTo>
                  <a:lnTo>
                    <a:pt x="3944924" y="4143438"/>
                  </a:lnTo>
                  <a:lnTo>
                    <a:pt x="3962387" y="4108526"/>
                  </a:lnTo>
                  <a:lnTo>
                    <a:pt x="3968750" y="4095813"/>
                  </a:lnTo>
                  <a:lnTo>
                    <a:pt x="3937000" y="4095813"/>
                  </a:lnTo>
                  <a:lnTo>
                    <a:pt x="3937000" y="2106676"/>
                  </a:lnTo>
                  <a:lnTo>
                    <a:pt x="7755001" y="2106676"/>
                  </a:lnTo>
                  <a:lnTo>
                    <a:pt x="7755001" y="2138426"/>
                  </a:lnTo>
                  <a:lnTo>
                    <a:pt x="7802626" y="2114613"/>
                  </a:lnTo>
                  <a:lnTo>
                    <a:pt x="7802626" y="2086038"/>
                  </a:lnTo>
                  <a:lnTo>
                    <a:pt x="7755001" y="2062226"/>
                  </a:lnTo>
                  <a:lnTo>
                    <a:pt x="7755001" y="2093976"/>
                  </a:lnTo>
                  <a:lnTo>
                    <a:pt x="3937000" y="2093976"/>
                  </a:lnTo>
                  <a:lnTo>
                    <a:pt x="3937000" y="57150"/>
                  </a:lnTo>
                  <a:lnTo>
                    <a:pt x="7745476" y="57150"/>
                  </a:lnTo>
                  <a:lnTo>
                    <a:pt x="7745476" y="85725"/>
                  </a:lnTo>
                  <a:lnTo>
                    <a:pt x="7802626" y="57188"/>
                  </a:lnTo>
                  <a:lnTo>
                    <a:pt x="7802626" y="28625"/>
                  </a:lnTo>
                  <a:lnTo>
                    <a:pt x="7745476" y="0"/>
                  </a:lnTo>
                  <a:lnTo>
                    <a:pt x="7745476" y="28575"/>
                  </a:lnTo>
                  <a:lnTo>
                    <a:pt x="3937000" y="28575"/>
                  </a:lnTo>
                  <a:lnTo>
                    <a:pt x="3924300" y="28575"/>
                  </a:lnTo>
                  <a:lnTo>
                    <a:pt x="3924300" y="57150"/>
                  </a:lnTo>
                  <a:lnTo>
                    <a:pt x="3924300" y="2093976"/>
                  </a:lnTo>
                  <a:lnTo>
                    <a:pt x="3924300" y="2106676"/>
                  </a:lnTo>
                  <a:lnTo>
                    <a:pt x="3924300" y="4095813"/>
                  </a:lnTo>
                  <a:lnTo>
                    <a:pt x="3892550" y="4095813"/>
                  </a:lnTo>
                  <a:lnTo>
                    <a:pt x="3916362" y="4143438"/>
                  </a:lnTo>
                  <a:lnTo>
                    <a:pt x="57175" y="4143438"/>
                  </a:lnTo>
                  <a:lnTo>
                    <a:pt x="78574" y="4100588"/>
                  </a:lnTo>
                  <a:lnTo>
                    <a:pt x="85712" y="4086301"/>
                  </a:lnTo>
                  <a:lnTo>
                    <a:pt x="57150" y="4086301"/>
                  </a:lnTo>
                  <a:lnTo>
                    <a:pt x="57150" y="2106676"/>
                  </a:lnTo>
                  <a:lnTo>
                    <a:pt x="3924300" y="2106676"/>
                  </a:lnTo>
                  <a:lnTo>
                    <a:pt x="3924300" y="2093976"/>
                  </a:lnTo>
                  <a:lnTo>
                    <a:pt x="57150" y="2093976"/>
                  </a:lnTo>
                  <a:lnTo>
                    <a:pt x="57150" y="57150"/>
                  </a:lnTo>
                  <a:lnTo>
                    <a:pt x="3924300" y="57150"/>
                  </a:lnTo>
                  <a:lnTo>
                    <a:pt x="3924300" y="28575"/>
                  </a:lnTo>
                  <a:lnTo>
                    <a:pt x="57150" y="28575"/>
                  </a:lnTo>
                  <a:lnTo>
                    <a:pt x="28575" y="28575"/>
                  </a:lnTo>
                  <a:lnTo>
                    <a:pt x="28575" y="57150"/>
                  </a:lnTo>
                  <a:lnTo>
                    <a:pt x="28575" y="2093976"/>
                  </a:lnTo>
                  <a:lnTo>
                    <a:pt x="28575" y="2106676"/>
                  </a:lnTo>
                  <a:lnTo>
                    <a:pt x="28575" y="4086301"/>
                  </a:lnTo>
                  <a:lnTo>
                    <a:pt x="0" y="4086301"/>
                  </a:lnTo>
                  <a:lnTo>
                    <a:pt x="28613" y="4143438"/>
                  </a:lnTo>
                  <a:lnTo>
                    <a:pt x="28575" y="4172013"/>
                  </a:lnTo>
                  <a:lnTo>
                    <a:pt x="42926" y="4172013"/>
                  </a:lnTo>
                  <a:lnTo>
                    <a:pt x="3930650" y="4172013"/>
                  </a:lnTo>
                  <a:lnTo>
                    <a:pt x="7745476" y="4172013"/>
                  </a:lnTo>
                  <a:lnTo>
                    <a:pt x="7745476" y="4200588"/>
                  </a:lnTo>
                  <a:lnTo>
                    <a:pt x="7802626" y="4172013"/>
                  </a:lnTo>
                  <a:lnTo>
                    <a:pt x="7814005" y="4166324"/>
                  </a:lnTo>
                  <a:lnTo>
                    <a:pt x="7816850" y="4172013"/>
                  </a:lnTo>
                  <a:lnTo>
                    <a:pt x="7821600" y="4162526"/>
                  </a:lnTo>
                  <a:lnTo>
                    <a:pt x="7831201" y="4157726"/>
                  </a:lnTo>
                  <a:lnTo>
                    <a:pt x="7825435" y="4154855"/>
                  </a:lnTo>
                  <a:lnTo>
                    <a:pt x="7852613" y="4100588"/>
                  </a:lnTo>
                  <a:lnTo>
                    <a:pt x="7859776" y="4086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61564" y="2234499"/>
            <a:ext cx="1863089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rebuchet MS"/>
                <a:cs typeface="Trebuchet MS"/>
              </a:rPr>
              <a:t>STRENGHTS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rebuchet MS"/>
                <a:cs typeface="Trebuchet MS"/>
              </a:rPr>
              <a:t>Silné</a:t>
            </a:r>
            <a:r>
              <a:rPr sz="2400" b="1" spc="-9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stránky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2966" y="2234499"/>
            <a:ext cx="193167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rebuchet MS"/>
                <a:cs typeface="Trebuchet MS"/>
              </a:rPr>
              <a:t>WEAKNESSES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rebuchet MS"/>
                <a:cs typeface="Trebuchet MS"/>
              </a:rPr>
              <a:t>Slabé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stránky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164" y="4292091"/>
            <a:ext cx="216725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Trebuchet MS"/>
                <a:cs typeface="Trebuchet MS"/>
              </a:rPr>
              <a:t>OPPORTUNITIES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rebuchet MS"/>
                <a:cs typeface="Trebuchet MS"/>
              </a:rPr>
              <a:t>Příležitosti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1359" y="4292091"/>
            <a:ext cx="121729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rebuchet MS"/>
                <a:cs typeface="Trebuchet MS"/>
              </a:rPr>
              <a:t>THRE</a:t>
            </a:r>
            <a:r>
              <a:rPr sz="2400" spc="-23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TS</a:t>
            </a:r>
            <a:endParaRPr sz="240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rebuchet MS"/>
                <a:cs typeface="Trebuchet MS"/>
              </a:rPr>
              <a:t>Hrozby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17245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91516"/>
            <a:ext cx="8975090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863215" algn="l"/>
                <a:tab pos="3569335" algn="l"/>
              </a:tabLst>
            </a:pPr>
            <a:r>
              <a:rPr spc="-5" dirty="0"/>
              <a:t>Další</a:t>
            </a:r>
            <a:r>
              <a:rPr dirty="0"/>
              <a:t> </a:t>
            </a:r>
            <a:r>
              <a:rPr spc="-5" dirty="0"/>
              <a:t>práce	se	</a:t>
            </a:r>
            <a:r>
              <a:rPr dirty="0"/>
              <a:t>SWOT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marketingové </a:t>
            </a:r>
            <a:r>
              <a:rPr spc="-1095" dirty="0"/>
              <a:t> </a:t>
            </a:r>
            <a:r>
              <a:rPr spc="-5" dirty="0"/>
              <a:t>memorandum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350" y="1453496"/>
            <a:ext cx="9213850" cy="540450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9848"/>
            <a:ext cx="9175750" cy="678814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30162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Definice</a:t>
            </a:r>
            <a:r>
              <a:rPr spc="-90" dirty="0"/>
              <a:t> </a:t>
            </a:r>
            <a:r>
              <a:rPr spc="-5" dirty="0"/>
              <a:t>cílů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65720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pecific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easureable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chievable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elevant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imebound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Divadlo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Feste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být oblíbeným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navštěvovaným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divadlem…..</a:t>
            </a:r>
            <a:endParaRPr sz="2800">
              <a:latin typeface="Arial"/>
              <a:cs typeface="Arial"/>
            </a:endParaRPr>
          </a:p>
          <a:p>
            <a:pPr marL="354965" marR="10350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Divadlo</a:t>
            </a:r>
            <a:r>
              <a:rPr sz="2800" dirty="0">
                <a:latin typeface="Arial"/>
                <a:cs typeface="Arial"/>
              </a:rPr>
              <a:t> Feste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odehraje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měsíčně cca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představení,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přičemž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roku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zvedne </a:t>
            </a:r>
            <a:r>
              <a:rPr sz="2800" spc="-5" dirty="0">
                <a:latin typeface="Arial"/>
                <a:cs typeface="Arial"/>
              </a:rPr>
              <a:t>jejich</a:t>
            </a:r>
            <a:r>
              <a:rPr sz="2800" dirty="0">
                <a:latin typeface="Arial"/>
                <a:cs typeface="Arial"/>
              </a:rPr>
              <a:t> návštěvnost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nynějších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50</a:t>
            </a:r>
            <a:r>
              <a:rPr sz="2800" dirty="0">
                <a:latin typeface="Arial"/>
                <a:cs typeface="Arial"/>
              </a:rPr>
              <a:t> %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90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%.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191516"/>
            <a:ext cx="5836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9465" algn="l"/>
              </a:tabLst>
            </a:pPr>
            <a:r>
              <a:rPr spc="-5" dirty="0"/>
              <a:t>Komunikačn</a:t>
            </a:r>
            <a:r>
              <a:rPr dirty="0"/>
              <a:t>í</a:t>
            </a:r>
            <a:r>
              <a:rPr spc="-35" dirty="0"/>
              <a:t> </a:t>
            </a:r>
            <a:r>
              <a:rPr dirty="0"/>
              <a:t>/ PR	</a:t>
            </a:r>
            <a:r>
              <a:rPr spc="-5" dirty="0"/>
              <a:t>audit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15809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Vnitřní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Arial"/>
              <a:buAutoNum type="arabicPeriod"/>
            </a:pPr>
            <a:endParaRPr sz="29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Vnější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 –</a:t>
            </a:r>
            <a:r>
              <a:rPr sz="2800" spc="-5" dirty="0">
                <a:latin typeface="Arial"/>
                <a:cs typeface="Arial"/>
              </a:rPr>
              <a:t> jaké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 cílové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skupiny</a:t>
            </a:r>
            <a:r>
              <a:rPr sz="2800" spc="-5" dirty="0">
                <a:latin typeface="Arial"/>
                <a:cs typeface="Arial"/>
              </a:rPr>
              <a:t> pro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komunikaci</a:t>
            </a:r>
            <a:endParaRPr sz="2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25"/>
              </a:spcBef>
              <a:buClr>
                <a:srgbClr val="5AC7AE"/>
              </a:buClr>
              <a:buSzPct val="80000"/>
              <a:buChar char="•"/>
              <a:tabLst>
                <a:tab pos="1269365" algn="l"/>
                <a:tab pos="1270000" algn="l"/>
              </a:tabLst>
            </a:pPr>
            <a:r>
              <a:rPr sz="2000" spc="-10" dirty="0">
                <a:latin typeface="Arial"/>
                <a:cs typeface="Arial"/>
              </a:rPr>
              <a:t>potřeby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zájmy ke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skupině</a:t>
            </a:r>
            <a:endParaRPr sz="20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69365" algn="l"/>
                <a:tab pos="1270000" algn="l"/>
              </a:tabLst>
            </a:pPr>
            <a:r>
              <a:rPr sz="2000" spc="-5" dirty="0">
                <a:latin typeface="Arial"/>
                <a:cs typeface="Arial"/>
              </a:rPr>
              <a:t>cíle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skupině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Stávající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používané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nástroje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Nové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nástroje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Náklady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Výběr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optimální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kombinace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komunikačních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nástrojů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Příklad:</a:t>
            </a:r>
            <a:r>
              <a:rPr lang="en-US" sz="44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cílové</a:t>
            </a:r>
            <a:r>
              <a:rPr lang="en-US" sz="4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skupiny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</a:t>
            </a:r>
          </a:p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Zemi</a:t>
            </a:r>
            <a:r>
              <a:rPr lang="en-US" sz="4400" kern="1200" spc="-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44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jsou</a:t>
            </a:r>
            <a:r>
              <a:rPr lang="en-US" sz="4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stejné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</a:t>
            </a:r>
            <a:r>
              <a:rPr lang="en-US" sz="44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komunikaci?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Děti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Studenti</a:t>
            </a:r>
            <a:r>
              <a:rPr lang="en-US" sz="2400" spc="-35"/>
              <a:t> </a:t>
            </a:r>
            <a:r>
              <a:rPr lang="en-US" sz="2400"/>
              <a:t>(SŠ,</a:t>
            </a:r>
            <a:r>
              <a:rPr lang="en-US" sz="2400" spc="-45"/>
              <a:t> </a:t>
            </a:r>
            <a:r>
              <a:rPr lang="en-US" sz="2400"/>
              <a:t>VŠ)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Pedagogové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Základní</a:t>
            </a:r>
            <a:r>
              <a:rPr lang="en-US" sz="2400" spc="-40"/>
              <a:t> </a:t>
            </a:r>
            <a:r>
              <a:rPr lang="en-US" sz="2400"/>
              <a:t>školy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Lidé </a:t>
            </a:r>
            <a:r>
              <a:rPr lang="en-US" sz="2400"/>
              <a:t>v</a:t>
            </a:r>
            <a:r>
              <a:rPr lang="en-US" sz="2400" spc="-10"/>
              <a:t> </a:t>
            </a:r>
            <a:r>
              <a:rPr lang="en-US" sz="2400" spc="-5"/>
              <a:t>produktivním</a:t>
            </a:r>
            <a:r>
              <a:rPr lang="en-US" sz="2400" spc="-10"/>
              <a:t> </a:t>
            </a:r>
            <a:r>
              <a:rPr lang="en-US" sz="2400"/>
              <a:t>věku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Senioři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Neziskové</a:t>
            </a:r>
            <a:r>
              <a:rPr lang="en-US" sz="2400" spc="-25"/>
              <a:t> </a:t>
            </a:r>
            <a:r>
              <a:rPr lang="en-US" sz="2400" spc="-5"/>
              <a:t>subjekty</a:t>
            </a:r>
            <a:endParaRPr lang="en-US" sz="2400"/>
          </a:p>
          <a:p>
            <a:pPr marL="355600"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Komerční</a:t>
            </a:r>
            <a:r>
              <a:rPr lang="en-US" sz="2400" spc="-35"/>
              <a:t> </a:t>
            </a:r>
            <a:r>
              <a:rPr lang="en-US" sz="2400" spc="-5"/>
              <a:t>subjekty</a:t>
            </a:r>
            <a:endParaRPr lang="en-US" sz="2400"/>
          </a:p>
          <a:p>
            <a:pPr marL="755650" lvl="1" indent="-228600">
              <a:lnSpc>
                <a:spcPct val="90000"/>
              </a:lnSpc>
              <a:spcBef>
                <a:spcPts val="3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sz="2400" spc="-5"/>
              <a:t>Cílové</a:t>
            </a:r>
            <a:r>
              <a:rPr lang="en-US" sz="2400" spc="-15"/>
              <a:t> </a:t>
            </a:r>
            <a:r>
              <a:rPr lang="en-US" sz="2400"/>
              <a:t>skupiny </a:t>
            </a:r>
            <a:r>
              <a:rPr lang="en-US" sz="2400" spc="-5"/>
              <a:t>NaZemi</a:t>
            </a:r>
            <a:r>
              <a:rPr lang="en-US" sz="2400" spc="-10"/>
              <a:t> </a:t>
            </a:r>
            <a:r>
              <a:rPr lang="en-US" sz="2400" spc="-5"/>
              <a:t>převzaty</a:t>
            </a:r>
            <a:r>
              <a:rPr lang="en-US" sz="2400" spc="-10"/>
              <a:t> </a:t>
            </a:r>
            <a:r>
              <a:rPr lang="en-US" sz="2400"/>
              <a:t>z</a:t>
            </a:r>
            <a:r>
              <a:rPr lang="en-US" sz="2400" spc="-10"/>
              <a:t> </a:t>
            </a:r>
            <a:r>
              <a:rPr lang="en-US" sz="2400" spc="-5"/>
              <a:t>Matice</a:t>
            </a:r>
            <a:r>
              <a:rPr lang="en-US" sz="2400" spc="-15"/>
              <a:t> </a:t>
            </a:r>
            <a:r>
              <a:rPr lang="en-US" sz="2400"/>
              <a:t>šíře</a:t>
            </a:r>
            <a:r>
              <a:rPr lang="en-US" sz="2400" spc="-10"/>
              <a:t> </a:t>
            </a:r>
            <a:r>
              <a:rPr lang="en-US" sz="2400"/>
              <a:t>sortimentu</a:t>
            </a:r>
            <a:r>
              <a:rPr lang="en-US" sz="2400" spc="-5"/>
              <a:t> NaZemi</a:t>
            </a:r>
            <a:endParaRPr 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5360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Pozor</a:t>
            </a:r>
            <a:r>
              <a:rPr spc="-5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ústní</a:t>
            </a:r>
            <a:r>
              <a:rPr spc="-25" dirty="0"/>
              <a:t> </a:t>
            </a:r>
            <a:r>
              <a:rPr spc="-5" dirty="0"/>
              <a:t>zkouška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25405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Součet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hodnocení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hodnocení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 viz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organizačních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pokynech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(Podmínky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zkoušky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MVVS_POT)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11347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Výsledek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součtu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hodnocení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je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odrazovým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můstkem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hodnocení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na ústní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zkoušce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je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kombinované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studenty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POVINNÁ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518795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Spočívá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 obhajobě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POTu, případně</a:t>
            </a:r>
            <a:r>
              <a:rPr sz="2800" dirty="0">
                <a:latin typeface="Arial"/>
                <a:cs typeface="Arial"/>
              </a:rPr>
              <a:t> (pokud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nesouhlasíte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navrhovanou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známkou)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 znalostí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 </a:t>
            </a:r>
            <a:r>
              <a:rPr sz="2800" dirty="0" err="1">
                <a:latin typeface="Arial"/>
                <a:cs typeface="Arial"/>
              </a:rPr>
              <a:t>teorie</a:t>
            </a:r>
            <a:r>
              <a:rPr lang="cs-CZ" sz="2800" dirty="0"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800" kern="1200" spc="-5">
                <a:solidFill>
                  <a:schemeClr val="tx1"/>
                </a:solidFill>
                <a:latin typeface="+mj-lt"/>
                <a:cs typeface="+mj-cs"/>
              </a:rPr>
              <a:t>Mediální</a:t>
            </a:r>
            <a:r>
              <a:rPr lang="en-US" sz="4800" kern="1200" spc="-3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800" kern="1200" spc="-5">
                <a:solidFill>
                  <a:schemeClr val="tx1"/>
                </a:solidFill>
                <a:latin typeface="+mj-lt"/>
                <a:cs typeface="+mj-cs"/>
              </a:rPr>
              <a:t>plán</a:t>
            </a:r>
            <a:r>
              <a:rPr lang="en-US" sz="4800" kern="1200" spc="-2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800" kern="1200">
                <a:solidFill>
                  <a:schemeClr val="tx1"/>
                </a:solidFill>
                <a:latin typeface="+mj-lt"/>
                <a:cs typeface="+mj-cs"/>
              </a:rPr>
              <a:t>a/nebo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300" spc="-5"/>
              <a:t>Mediální</a:t>
            </a:r>
            <a:r>
              <a:rPr lang="en-US" sz="1300" spc="5"/>
              <a:t> </a:t>
            </a:r>
            <a:r>
              <a:rPr lang="en-US" sz="1300" spc="-5"/>
              <a:t>plánování</a:t>
            </a:r>
            <a:r>
              <a:rPr lang="en-US" sz="1300"/>
              <a:t> </a:t>
            </a:r>
            <a:r>
              <a:rPr lang="en-US" sz="1300" spc="-5"/>
              <a:t>je</a:t>
            </a:r>
            <a:r>
              <a:rPr lang="en-US" sz="1300" spc="-10"/>
              <a:t> </a:t>
            </a:r>
            <a:r>
              <a:rPr lang="en-US" sz="1300"/>
              <a:t>rozděleno</a:t>
            </a:r>
            <a:r>
              <a:rPr lang="en-US" sz="1300" spc="15"/>
              <a:t> </a:t>
            </a:r>
            <a:r>
              <a:rPr lang="en-US" sz="1300" spc="-5"/>
              <a:t>do</a:t>
            </a:r>
            <a:r>
              <a:rPr lang="en-US" sz="1300" spc="-10"/>
              <a:t> </a:t>
            </a:r>
            <a:r>
              <a:rPr lang="en-US" sz="1300" spc="-5"/>
              <a:t>několika</a:t>
            </a:r>
            <a:r>
              <a:rPr lang="en-US" sz="1300" spc="5"/>
              <a:t> </a:t>
            </a:r>
            <a:r>
              <a:rPr lang="en-US" sz="1300"/>
              <a:t>fází: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posouzení</a:t>
            </a:r>
            <a:r>
              <a:rPr lang="en-US" sz="1300" spc="-10"/>
              <a:t> </a:t>
            </a:r>
            <a:r>
              <a:rPr lang="en-US" sz="1300" spc="-5"/>
              <a:t>prostředí</a:t>
            </a:r>
            <a:r>
              <a:rPr lang="en-US" sz="1300" spc="-15"/>
              <a:t> </a:t>
            </a:r>
            <a:r>
              <a:rPr lang="en-US" sz="1300" spc="-5"/>
              <a:t>pro</a:t>
            </a:r>
            <a:r>
              <a:rPr lang="en-US" sz="1300" spc="-25"/>
              <a:t> </a:t>
            </a:r>
            <a:r>
              <a:rPr lang="en-US" sz="1300"/>
              <a:t>komunikaci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popis</a:t>
            </a:r>
            <a:r>
              <a:rPr lang="en-US" sz="1300" spc="5"/>
              <a:t> </a:t>
            </a:r>
            <a:r>
              <a:rPr lang="en-US" sz="1300" spc="-5"/>
              <a:t>cílového</a:t>
            </a:r>
            <a:r>
              <a:rPr lang="en-US" sz="1300" spc="5"/>
              <a:t> </a:t>
            </a:r>
            <a:r>
              <a:rPr lang="en-US" sz="1300" spc="-5"/>
              <a:t>publika</a:t>
            </a:r>
            <a:r>
              <a:rPr lang="en-US" sz="1300" spc="15"/>
              <a:t> </a:t>
            </a:r>
            <a:r>
              <a:rPr lang="en-US" sz="1300"/>
              <a:t>–</a:t>
            </a:r>
            <a:r>
              <a:rPr lang="en-US" sz="1300" spc="-10"/>
              <a:t> </a:t>
            </a:r>
            <a:r>
              <a:rPr lang="en-US" sz="1300"/>
              <a:t>cílové skupiny v</a:t>
            </a:r>
            <a:r>
              <a:rPr lang="en-US" sz="1300" spc="-5"/>
              <a:t> komunikaci</a:t>
            </a:r>
            <a:r>
              <a:rPr lang="en-US" sz="1300" spc="15"/>
              <a:t> </a:t>
            </a:r>
            <a:r>
              <a:rPr lang="en-US" sz="1300" spc="-5"/>
              <a:t>(</a:t>
            </a:r>
            <a:r>
              <a:rPr lang="en-US" sz="1300" b="1" spc="-5"/>
              <a:t>KOMU</a:t>
            </a:r>
            <a:r>
              <a:rPr lang="en-US" sz="1300" b="1"/>
              <a:t> </a:t>
            </a:r>
            <a:r>
              <a:rPr lang="en-US" sz="1300"/>
              <a:t>chci komunikovat)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stanovení </a:t>
            </a:r>
            <a:r>
              <a:rPr lang="en-US" sz="1300"/>
              <a:t>mediálních cílů</a:t>
            </a:r>
            <a:r>
              <a:rPr lang="en-US" sz="1300" spc="-10"/>
              <a:t> </a:t>
            </a:r>
            <a:r>
              <a:rPr lang="en-US" sz="1300" spc="-5"/>
              <a:t>(</a:t>
            </a:r>
            <a:r>
              <a:rPr lang="en-US" sz="1300" b="1" spc="-5"/>
              <a:t>CO</a:t>
            </a:r>
            <a:r>
              <a:rPr lang="en-US" sz="1300" b="1" spc="-15"/>
              <a:t> </a:t>
            </a:r>
            <a:r>
              <a:rPr lang="en-US" sz="1300"/>
              <a:t>chci</a:t>
            </a:r>
            <a:r>
              <a:rPr lang="en-US" sz="1300" spc="-5"/>
              <a:t> </a:t>
            </a:r>
            <a:r>
              <a:rPr lang="en-US" sz="1300"/>
              <a:t>komunikovat)</a:t>
            </a:r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/>
              <a:t>výběr</a:t>
            </a:r>
            <a:r>
              <a:rPr lang="en-US" sz="1300" spc="-20"/>
              <a:t> </a:t>
            </a:r>
            <a:r>
              <a:rPr lang="en-US" sz="1300"/>
              <a:t>mediálního mixu</a:t>
            </a:r>
            <a:r>
              <a:rPr lang="en-US" sz="1300" spc="-10"/>
              <a:t> </a:t>
            </a:r>
            <a:r>
              <a:rPr lang="en-US" sz="1300" spc="-5"/>
              <a:t>(</a:t>
            </a:r>
            <a:r>
              <a:rPr lang="en-US" sz="1300" b="1" spc="-5"/>
              <a:t>JAK</a:t>
            </a:r>
            <a:r>
              <a:rPr lang="en-US" sz="1300" b="1"/>
              <a:t> </a:t>
            </a:r>
            <a:r>
              <a:rPr lang="en-US" sz="1300"/>
              <a:t>chci</a:t>
            </a:r>
            <a:r>
              <a:rPr lang="en-US" sz="1300" spc="-15"/>
              <a:t> </a:t>
            </a:r>
            <a:r>
              <a:rPr lang="en-US" sz="1300" spc="-5"/>
              <a:t>komunikovat)</a:t>
            </a:r>
            <a:endParaRPr lang="en-US" sz="1300"/>
          </a:p>
          <a:p>
            <a:pPr indent="-228600">
              <a:lnSpc>
                <a:spcPct val="90000"/>
              </a:lnSpc>
              <a:spcBef>
                <a:spcPts val="5"/>
              </a:spcBef>
              <a:buClr>
                <a:srgbClr val="00287C"/>
              </a:buClr>
              <a:buFont typeface="Arial" panose="020B0604020202020204" pitchFamily="34" charset="0"/>
              <a:buChar char="•"/>
            </a:pPr>
            <a:endParaRPr lang="en-US" sz="13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300" spc="-5"/>
              <a:t>nákup</a:t>
            </a:r>
            <a:r>
              <a:rPr lang="en-US" sz="1300" spc="-15"/>
              <a:t> </a:t>
            </a:r>
            <a:r>
              <a:rPr lang="en-US" sz="1300"/>
              <a:t>médií</a:t>
            </a:r>
            <a:r>
              <a:rPr lang="en-US" sz="1300" spc="-10"/>
              <a:t> </a:t>
            </a:r>
            <a:r>
              <a:rPr lang="en-US" sz="1300"/>
              <a:t>–</a:t>
            </a:r>
            <a:r>
              <a:rPr lang="en-US" sz="1300" spc="-20"/>
              <a:t> </a:t>
            </a:r>
            <a:r>
              <a:rPr lang="en-US" sz="1300" spc="-5"/>
              <a:t>dle</a:t>
            </a:r>
            <a:r>
              <a:rPr lang="en-US" sz="1300" spc="-15"/>
              <a:t> </a:t>
            </a:r>
            <a:r>
              <a:rPr lang="en-US" sz="1300"/>
              <a:t>mediálních</a:t>
            </a:r>
            <a:r>
              <a:rPr lang="en-US" sz="1300" spc="-5"/>
              <a:t> </a:t>
            </a:r>
            <a:r>
              <a:rPr lang="en-US" sz="1300"/>
              <a:t>cílů</a:t>
            </a:r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5"/>
              <a:t>Frekvence</a:t>
            </a:r>
            <a:r>
              <a:rPr lang="en-US" sz="1300" spc="-20"/>
              <a:t> </a:t>
            </a:r>
            <a:r>
              <a:rPr lang="en-US" sz="1300" spc="-5"/>
              <a:t>–</a:t>
            </a:r>
            <a:r>
              <a:rPr lang="en-US" sz="1300" spc="-20"/>
              <a:t> </a:t>
            </a:r>
            <a:r>
              <a:rPr lang="en-US" sz="1300" spc="-5"/>
              <a:t>jak</a:t>
            </a:r>
            <a:r>
              <a:rPr lang="en-US" sz="1300" spc="-15"/>
              <a:t> </a:t>
            </a:r>
            <a:r>
              <a:rPr lang="en-US" sz="1300" spc="-5"/>
              <a:t>často</a:t>
            </a:r>
            <a:endParaRPr lang="en-US" sz="1300"/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10"/>
              <a:t>Dosah</a:t>
            </a:r>
            <a:r>
              <a:rPr lang="en-US" sz="1300"/>
              <a:t> </a:t>
            </a:r>
            <a:r>
              <a:rPr lang="en-US" sz="1300" spc="-5"/>
              <a:t>–</a:t>
            </a:r>
            <a:r>
              <a:rPr lang="en-US" sz="1300"/>
              <a:t> </a:t>
            </a:r>
            <a:r>
              <a:rPr lang="en-US" sz="1300" spc="-5"/>
              <a:t>kolik</a:t>
            </a:r>
            <a:r>
              <a:rPr lang="en-US" sz="1300" spc="10"/>
              <a:t> </a:t>
            </a:r>
            <a:r>
              <a:rPr lang="en-US" sz="1300" spc="-5"/>
              <a:t>lidí</a:t>
            </a:r>
            <a:r>
              <a:rPr lang="en-US" sz="1300"/>
              <a:t> </a:t>
            </a:r>
            <a:r>
              <a:rPr lang="en-US" sz="1300" spc="-5"/>
              <a:t>bylo</a:t>
            </a:r>
            <a:r>
              <a:rPr lang="en-US" sz="1300"/>
              <a:t> </a:t>
            </a:r>
            <a:r>
              <a:rPr lang="en-US" sz="1300" spc="-5"/>
              <a:t>vystaveno</a:t>
            </a:r>
            <a:r>
              <a:rPr lang="en-US" sz="1300" spc="-15"/>
              <a:t> </a:t>
            </a:r>
            <a:r>
              <a:rPr lang="en-US" sz="1300" spc="-10"/>
              <a:t>působení</a:t>
            </a:r>
            <a:endParaRPr lang="en-US" sz="1300"/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5"/>
              <a:t>Váha –</a:t>
            </a:r>
            <a:r>
              <a:rPr lang="en-US" sz="1300" spc="-10"/>
              <a:t> </a:t>
            </a:r>
            <a:r>
              <a:rPr lang="en-US" sz="1300" spc="-5"/>
              <a:t>kolik lidí</a:t>
            </a:r>
            <a:r>
              <a:rPr lang="en-US" sz="1300" spc="5"/>
              <a:t> </a:t>
            </a:r>
            <a:r>
              <a:rPr lang="en-US" sz="1300" spc="-5"/>
              <a:t>bylo</a:t>
            </a:r>
            <a:r>
              <a:rPr lang="en-US" sz="1300" spc="-10"/>
              <a:t> </a:t>
            </a:r>
            <a:r>
              <a:rPr lang="en-US" sz="1300" spc="-5"/>
              <a:t>zasaženo/vidělo </a:t>
            </a:r>
            <a:r>
              <a:rPr lang="en-US" sz="1300"/>
              <a:t>reklamu</a:t>
            </a:r>
          </a:p>
          <a:p>
            <a:pPr marL="603250" lvl="1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602615" algn="l"/>
                <a:tab pos="603250" algn="l"/>
              </a:tabLst>
            </a:pPr>
            <a:r>
              <a:rPr lang="en-US" sz="1300" spc="-10"/>
              <a:t>Náklady</a:t>
            </a:r>
            <a:r>
              <a:rPr lang="en-US" sz="1300" spc="10"/>
              <a:t> </a:t>
            </a:r>
            <a:r>
              <a:rPr lang="en-US" sz="1300" spc="-5"/>
              <a:t>– na</a:t>
            </a:r>
            <a:r>
              <a:rPr lang="en-US" sz="1300"/>
              <a:t> </a:t>
            </a:r>
            <a:r>
              <a:rPr lang="en-US" sz="1300" spc="-5"/>
              <a:t>zasažení</a:t>
            </a:r>
            <a:r>
              <a:rPr lang="en-US" sz="1300" spc="-10"/>
              <a:t> </a:t>
            </a:r>
            <a:r>
              <a:rPr lang="en-US" sz="1300" spc="-5"/>
              <a:t>tisíce</a:t>
            </a:r>
            <a:r>
              <a:rPr lang="en-US" sz="1300" spc="-20"/>
              <a:t> </a:t>
            </a:r>
            <a:r>
              <a:rPr lang="en-US" sz="1300" spc="-5"/>
              <a:t>osob</a:t>
            </a:r>
            <a:r>
              <a:rPr lang="en-US" sz="1300"/>
              <a:t> </a:t>
            </a:r>
            <a:r>
              <a:rPr lang="en-US" sz="1300" spc="-5"/>
              <a:t>(CPT)</a:t>
            </a:r>
            <a:endParaRPr lang="en-US" sz="1300"/>
          </a:p>
        </p:txBody>
      </p:sp>
      <p:pic>
        <p:nvPicPr>
          <p:cNvPr id="5" name="Picture 4" descr="Abstraktní rozostřené pozadí obchodního domu">
            <a:extLst>
              <a:ext uri="{FF2B5EF4-FFF2-40B4-BE49-F238E27FC236}">
                <a16:creationId xmlns:a16="http://schemas.microsoft.com/office/drawing/2014/main" id="{9452F0A2-FBBB-6170-98FC-B82C6AD61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6" r="1919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49288" y="642938"/>
            <a:ext cx="6627813" cy="655638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355600" indent="-34290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Záznam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guerilla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kampaní:</a:t>
            </a:r>
            <a:endParaRPr lang="cs-CZ"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288" y="1336675"/>
            <a:ext cx="6627813" cy="817563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lang="en-US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Cholera</a:t>
            </a:r>
            <a:r>
              <a:rPr lang="en-US" sz="2800" u="heavy" spc="-1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lang="en-US" sz="2800" u="heavy" spc="-1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sale</a:t>
            </a:r>
            <a:r>
              <a:rPr lang="en-US" sz="2800" u="heavy" spc="-1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in</a:t>
            </a:r>
            <a:r>
              <a:rPr lang="en-US" sz="2800" u="heavy" spc="-2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New</a:t>
            </a:r>
            <a:r>
              <a:rPr lang="en-US" sz="2800" u="heavy" spc="-1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lang="en-US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York!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288" y="2195513"/>
            <a:ext cx="6627813" cy="1722438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755650" indent="-285750">
              <a:lnSpc>
                <a:spcPts val="2825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lang="pl-PL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Tričko</a:t>
            </a:r>
            <a:r>
              <a:rPr lang="pl-PL" sz="2800" u="heavy" spc="-2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pl-PL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v</a:t>
            </a:r>
            <a:r>
              <a:rPr lang="pl-PL" sz="2800" u="heavy" spc="-3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pl-PL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akci</a:t>
            </a:r>
            <a:r>
              <a:rPr lang="pl-PL" sz="2800" u="heavy" spc="-2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pl-PL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za</a:t>
            </a:r>
            <a:r>
              <a:rPr lang="pl-PL" sz="2800" u="heavy" spc="-1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pl-PL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lang="pl-PL" sz="2800" u="heavy" spc="-2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pl-PL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€</a:t>
            </a:r>
            <a:endParaRPr lang="pl-PL" sz="2800">
              <a:latin typeface="Arial"/>
              <a:cs typeface="Arial"/>
            </a:endParaRPr>
          </a:p>
          <a:p>
            <a:pPr marL="355600" marR="5080" indent="-342900">
              <a:lnSpc>
                <a:spcPts val="336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Záznam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čs.verze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kampaně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Folow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53300" y="642938"/>
            <a:ext cx="4198938" cy="3275013"/>
          </a:xfrm>
          <a:prstGeom prst="rect">
            <a:avLst/>
          </a:prstGeom>
        </p:spPr>
        <p:txBody>
          <a:bodyPr vert="horz" wrap="square" lIns="0" tIns="12700" rIns="0" bIns="0" rtlCol="0" anchor="t">
            <a:normAutofit/>
          </a:bodyPr>
          <a:lstStyle/>
          <a:p>
            <a:pPr marL="755650" indent="-285750">
              <a:lnSpc>
                <a:spcPts val="294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lang="cs-CZ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Obuj</a:t>
            </a:r>
            <a:r>
              <a:rPr lang="cs-CZ" sz="2800" u="heavy" spc="-3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cs-CZ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se</a:t>
            </a:r>
            <a:r>
              <a:rPr lang="cs-CZ" sz="2800" u="heavy" spc="-2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cs-CZ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do</a:t>
            </a:r>
            <a:r>
              <a:rPr lang="cs-CZ" sz="2800" u="heavy" spc="-2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cs-CZ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toho</a:t>
            </a:r>
            <a:endParaRPr lang="cs-CZ" sz="2800">
              <a:latin typeface="Arial"/>
              <a:cs typeface="Arial"/>
            </a:endParaRPr>
          </a:p>
          <a:p>
            <a:pPr marL="355600" indent="-342900">
              <a:lnSpc>
                <a:spcPts val="281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Fundraisingová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kampaň</a:t>
            </a:r>
          </a:p>
          <a:p>
            <a:pPr marL="755650" lvl="1" indent="-285750">
              <a:lnSpc>
                <a:spcPts val="239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lang="cs-CZ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Doctors</a:t>
            </a:r>
            <a:r>
              <a:rPr lang="cs-CZ" sz="2800" u="heavy" spc="-1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Without</a:t>
            </a:r>
            <a:r>
              <a:rPr lang="cs-CZ" sz="2800" u="heavy" spc="-1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Borders</a:t>
            </a:r>
            <a:r>
              <a:rPr lang="cs-CZ" sz="2800" u="heavy" spc="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-</a:t>
            </a:r>
            <a:r>
              <a:rPr lang="cs-CZ" sz="2800" u="heavy" spc="-1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cs-CZ" sz="2800" u="heavy" spc="-5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commercial</a:t>
            </a:r>
            <a:endParaRPr lang="cs-CZ" sz="2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…a/nebo</a:t>
            </a:r>
            <a:r>
              <a:rPr lang="en-US" sz="4400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Komunikační</a:t>
            </a:r>
            <a:r>
              <a:rPr lang="en-US" sz="44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kampaň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spc="-5">
                <a:solidFill>
                  <a:schemeClr val="tx1"/>
                </a:solidFill>
                <a:latin typeface="+mj-lt"/>
                <a:cs typeface="+mj-cs"/>
              </a:rPr>
              <a:t>Návrh</a:t>
            </a:r>
            <a:r>
              <a:rPr lang="en-US" sz="5400" kern="1200" spc="-3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cs typeface="+mj-cs"/>
              </a:rPr>
              <a:t>komunikační</a:t>
            </a:r>
            <a:r>
              <a:rPr lang="en-US" sz="5400" kern="1200" spc="-5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cs typeface="+mj-cs"/>
              </a:rPr>
              <a:t>kampaně</a:t>
            </a:r>
            <a:r>
              <a:rPr lang="en-US" sz="5400" kern="1200" spc="-1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>
                <a:solidFill>
                  <a:schemeClr val="tx1"/>
                </a:solidFill>
                <a:latin typeface="+mj-lt"/>
                <a:cs typeface="+mj-cs"/>
              </a:rPr>
              <a:t>–Struktura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00"/>
              </a:spcBef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/>
              <a:t>Cíl </a:t>
            </a:r>
            <a:r>
              <a:rPr lang="en-US" sz="2400"/>
              <a:t>kampaně</a:t>
            </a:r>
            <a:r>
              <a:rPr lang="en-US" sz="2400" spc="10"/>
              <a:t> </a:t>
            </a:r>
            <a:r>
              <a:rPr lang="en-US" sz="2400"/>
              <a:t>(může</a:t>
            </a:r>
            <a:r>
              <a:rPr lang="en-US" sz="2400" spc="15"/>
              <a:t> </a:t>
            </a:r>
            <a:r>
              <a:rPr lang="en-US" sz="2400" spc="-5"/>
              <a:t>být</a:t>
            </a:r>
            <a:r>
              <a:rPr lang="en-US" sz="2400" spc="5"/>
              <a:t> </a:t>
            </a:r>
            <a:r>
              <a:rPr lang="en-US" sz="2400" spc="-5"/>
              <a:t>fundraisingový</a:t>
            </a:r>
            <a:r>
              <a:rPr lang="en-US" sz="2400" spc="10"/>
              <a:t> </a:t>
            </a:r>
            <a:r>
              <a:rPr lang="en-US" sz="2400"/>
              <a:t>i</a:t>
            </a:r>
            <a:r>
              <a:rPr lang="en-US" sz="2400" spc="10"/>
              <a:t> </a:t>
            </a:r>
            <a:r>
              <a:rPr lang="en-US" sz="2400" spc="-5"/>
              <a:t>komunikační)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Ideový</a:t>
            </a:r>
            <a:r>
              <a:rPr lang="en-US" sz="2400" spc="-25"/>
              <a:t> </a:t>
            </a:r>
            <a:r>
              <a:rPr lang="en-US" sz="2400"/>
              <a:t>kreativní</a:t>
            </a:r>
            <a:r>
              <a:rPr lang="en-US" sz="2400" spc="-10"/>
              <a:t> </a:t>
            </a:r>
            <a:r>
              <a:rPr lang="en-US" sz="2400" spc="-5"/>
              <a:t>nápad/sdělení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Zarámování</a:t>
            </a:r>
            <a:r>
              <a:rPr lang="en-US" sz="2400" spc="-5"/>
              <a:t> </a:t>
            </a:r>
            <a:r>
              <a:rPr lang="en-US" sz="2400"/>
              <a:t>v čase</a:t>
            </a:r>
            <a:r>
              <a:rPr lang="en-US" sz="2400" spc="-5"/>
              <a:t> </a:t>
            </a:r>
            <a:r>
              <a:rPr lang="en-US" sz="2400"/>
              <a:t>(jak</a:t>
            </a:r>
            <a:r>
              <a:rPr lang="en-US" sz="2400" spc="-5"/>
              <a:t> dlouho</a:t>
            </a:r>
            <a:r>
              <a:rPr lang="en-US" sz="2400" spc="5"/>
              <a:t> </a:t>
            </a:r>
            <a:r>
              <a:rPr lang="en-US" sz="2400" spc="-5"/>
              <a:t>bude</a:t>
            </a:r>
            <a:r>
              <a:rPr lang="en-US" sz="2400" spc="10"/>
              <a:t> </a:t>
            </a:r>
            <a:r>
              <a:rPr lang="en-US" sz="2400"/>
              <a:t>kampaň trvat)</a:t>
            </a:r>
          </a:p>
          <a:p>
            <a:pPr marL="354965" marR="508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Jakými cestami </a:t>
            </a:r>
            <a:r>
              <a:rPr lang="en-US" sz="2400" spc="-5"/>
              <a:t>bude probíhat? </a:t>
            </a:r>
            <a:r>
              <a:rPr lang="en-US" sz="2400"/>
              <a:t>(print,sociální média, klasická </a:t>
            </a:r>
            <a:r>
              <a:rPr lang="en-US" sz="2400" spc="-765"/>
              <a:t> </a:t>
            </a:r>
            <a:r>
              <a:rPr lang="en-US" sz="2400"/>
              <a:t>média, </a:t>
            </a:r>
            <a:r>
              <a:rPr lang="en-US" sz="2400" spc="-5"/>
              <a:t>guerilla,</a:t>
            </a:r>
            <a:r>
              <a:rPr lang="en-US" sz="2400" spc="5"/>
              <a:t> </a:t>
            </a:r>
            <a:r>
              <a:rPr lang="en-US" sz="2400" spc="-5"/>
              <a:t>apod.)</a:t>
            </a:r>
            <a:endParaRPr lang="en-US" sz="2400"/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Jak</a:t>
            </a:r>
            <a:r>
              <a:rPr lang="en-US" sz="2400" spc="-20"/>
              <a:t> </a:t>
            </a:r>
            <a:r>
              <a:rPr lang="en-US" sz="2400" spc="-5"/>
              <a:t>budeme</a:t>
            </a:r>
            <a:r>
              <a:rPr lang="en-US" sz="2400" spc="5"/>
              <a:t> </a:t>
            </a:r>
            <a:r>
              <a:rPr lang="en-US" sz="2400"/>
              <a:t>vyhodnocovat</a:t>
            </a:r>
            <a:r>
              <a:rPr lang="en-US" sz="2400" spc="-10"/>
              <a:t> </a:t>
            </a:r>
            <a:r>
              <a:rPr lang="en-US" sz="2400"/>
              <a:t>kampaň?</a:t>
            </a:r>
          </a:p>
          <a:p>
            <a:pPr marL="355600" indent="-228600">
              <a:lnSpc>
                <a:spcPct val="90000"/>
              </a:lnSpc>
              <a:buClr>
                <a:srgbClr val="00287C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/>
              <a:t>Kolik </a:t>
            </a:r>
            <a:r>
              <a:rPr lang="en-US" sz="2400" spc="-5"/>
              <a:t>nás</a:t>
            </a:r>
            <a:r>
              <a:rPr lang="en-US" sz="2400" spc="5"/>
              <a:t> </a:t>
            </a:r>
            <a:r>
              <a:rPr lang="en-US" sz="2400" spc="-5"/>
              <a:t>asi</a:t>
            </a:r>
            <a:r>
              <a:rPr lang="en-US" sz="2400" spc="5"/>
              <a:t> </a:t>
            </a:r>
            <a:r>
              <a:rPr lang="en-US" sz="2400" spc="-5"/>
              <a:t>bude</a:t>
            </a:r>
            <a:r>
              <a:rPr lang="en-US" sz="2400" spc="15"/>
              <a:t> </a:t>
            </a:r>
            <a:r>
              <a:rPr lang="en-US" sz="2400"/>
              <a:t>stát –</a:t>
            </a:r>
            <a:r>
              <a:rPr lang="en-US" sz="2400" spc="5"/>
              <a:t> </a:t>
            </a:r>
            <a:r>
              <a:rPr lang="en-US" sz="2400" spc="-5"/>
              <a:t>odhad</a:t>
            </a:r>
            <a:r>
              <a:rPr lang="en-US" sz="2400" spc="10"/>
              <a:t> </a:t>
            </a:r>
            <a:r>
              <a:rPr lang="en-US" sz="2400" spc="-5"/>
              <a:t>nákladů</a:t>
            </a:r>
            <a:r>
              <a:rPr lang="en-US" sz="2400" spc="10"/>
              <a:t> </a:t>
            </a:r>
            <a:r>
              <a:rPr lang="en-US" sz="2400"/>
              <a:t>vs.</a:t>
            </a:r>
            <a:r>
              <a:rPr lang="en-US" sz="2400" spc="-15"/>
              <a:t> </a:t>
            </a:r>
            <a:r>
              <a:rPr lang="en-US" sz="2400" spc="-5"/>
              <a:t>realizovatelnost.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7E57F-48FC-D2B6-DCA0-2174C512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6" r="369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191516"/>
            <a:ext cx="5839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310" algn="l"/>
              </a:tabLst>
            </a:pPr>
            <a:r>
              <a:rPr spc="-5" dirty="0"/>
              <a:t>Kampaně</a:t>
            </a:r>
            <a:r>
              <a:rPr spc="-20" dirty="0"/>
              <a:t> </a:t>
            </a:r>
            <a:r>
              <a:rPr dirty="0"/>
              <a:t>v	</a:t>
            </a:r>
            <a:r>
              <a:rPr spc="-5" dirty="0"/>
              <a:t>současnosti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600200"/>
            <a:ext cx="9542780" cy="3434273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2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 err="1">
                <a:latin typeface="Arial"/>
                <a:cs typeface="Arial"/>
              </a:rPr>
              <a:t>Videokampaně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získ</a:t>
            </a:r>
            <a:r>
              <a:rPr lang="cs-CZ" sz="2800" dirty="0">
                <a:latin typeface="Arial"/>
                <a:cs typeface="Arial"/>
              </a:rPr>
              <a:t>aly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síle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Raději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jednou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vidět,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než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stokrát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poslouchat</a:t>
            </a:r>
            <a:endParaRPr sz="2000" dirty="0">
              <a:latin typeface="Arial"/>
              <a:cs typeface="Arial"/>
            </a:endParaRPr>
          </a:p>
          <a:p>
            <a:pPr marL="304165" marR="3518535" lvl="1" indent="165100">
              <a:lnSpc>
                <a:spcPct val="75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Do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roku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2012 </a:t>
            </a:r>
            <a:r>
              <a:rPr sz="2000" spc="-5" dirty="0" err="1">
                <a:latin typeface="Arial"/>
                <a:cs typeface="Arial"/>
              </a:rPr>
              <a:t>zabíraly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videokomunikace</a:t>
            </a:r>
            <a:endParaRPr lang="cs-CZ" sz="2000" spc="-5" dirty="0">
              <a:latin typeface="Arial"/>
              <a:cs typeface="Arial"/>
            </a:endParaRPr>
          </a:p>
          <a:p>
            <a:pPr marL="304165" marR="3518535" lvl="1">
              <a:lnSpc>
                <a:spcPct val="75000"/>
              </a:lnSpc>
              <a:spcBef>
                <a:spcPts val="1800"/>
              </a:spcBef>
              <a:buClr>
                <a:srgbClr val="00287C"/>
              </a:buClr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%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komunikaci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firem</a:t>
            </a:r>
            <a:endParaRPr sz="20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konce roku 2014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tvořily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až 90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% </a:t>
            </a:r>
            <a:r>
              <a:rPr sz="2000" spc="-5" dirty="0" err="1">
                <a:latin typeface="Arial"/>
                <a:cs typeface="Arial"/>
              </a:rPr>
              <a:t>komunikace</a:t>
            </a:r>
            <a:endParaRPr lang="cs-CZ" sz="2000" spc="-5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lang="cs-CZ" sz="2000" spc="-5" dirty="0">
                <a:latin typeface="Arial"/>
                <a:cs typeface="Arial"/>
              </a:rPr>
              <a:t>Přelilo se do komunikace na soc. sítích – hlavně Instagram, </a:t>
            </a:r>
            <a:r>
              <a:rPr lang="cs-CZ" sz="2000" spc="-5" dirty="0" err="1">
                <a:latin typeface="Arial"/>
                <a:cs typeface="Arial"/>
              </a:rPr>
              <a:t>Reels</a:t>
            </a:r>
            <a:endParaRPr sz="2000" dirty="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1200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163" y="180086"/>
            <a:ext cx="5120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3035" algn="l"/>
              </a:tabLst>
            </a:pPr>
            <a:r>
              <a:rPr dirty="0">
                <a:latin typeface="Calibri"/>
                <a:cs typeface="Calibri"/>
              </a:rPr>
              <a:t>Fundraising	-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C00000"/>
                </a:solidFill>
                <a:latin typeface="Calibri"/>
                <a:cs typeface="Calibri"/>
              </a:rPr>
              <a:t>jeho</a:t>
            </a:r>
            <a:r>
              <a:rPr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00000"/>
                </a:solidFill>
                <a:latin typeface="Calibri"/>
                <a:cs typeface="Calibri"/>
              </a:rPr>
              <a:t>audit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163" y="1176020"/>
            <a:ext cx="7841615" cy="519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Současné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zdroje,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jejich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rozložení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Budoucí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potřeby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horizontu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ts val="271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Stanovení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cílů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rok</a:t>
            </a:r>
            <a:endParaRPr sz="2400">
              <a:latin typeface="Arial"/>
              <a:cs typeface="Arial"/>
            </a:endParaRPr>
          </a:p>
          <a:p>
            <a:pPr marL="533400" lvl="1" indent="-286385">
              <a:lnSpc>
                <a:spcPts val="181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Specific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Measurable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Achievable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Relevant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98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Timebound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AC7FF"/>
              </a:buClr>
              <a:buFont typeface="Wingdings 2"/>
              <a:buChar char=""/>
            </a:pPr>
            <a:endParaRPr sz="24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Stanovení nejvhodnějších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metod,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zdrojů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okruhů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dárců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Žádat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podporu/získávat dárce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Poděkovat</a:t>
            </a:r>
            <a:r>
              <a:rPr sz="2400" dirty="0">
                <a:latin typeface="Arial"/>
                <a:cs typeface="Arial"/>
              </a:rPr>
              <a:t> mu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48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hodin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příspěvku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Informovat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využití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daru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2932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Fundraising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06955"/>
            <a:ext cx="6160770" cy="198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prostředky???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PENÍZE???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DARY???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NIKOLI!!!!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získat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především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DÁRCE!!!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675" y="3933825"/>
            <a:ext cx="4133850" cy="266382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7900034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3509010" algn="l"/>
              </a:tabLst>
            </a:pPr>
            <a:r>
              <a:rPr spc="-5" dirty="0"/>
              <a:t>Mekka fundrasingu: USA </a:t>
            </a:r>
            <a:r>
              <a:rPr dirty="0"/>
              <a:t>-Zdroje </a:t>
            </a:r>
            <a:r>
              <a:rPr spc="-1100" dirty="0"/>
              <a:t> </a:t>
            </a:r>
            <a:r>
              <a:rPr spc="-5" dirty="0"/>
              <a:t>fundrasingu </a:t>
            </a:r>
            <a:r>
              <a:rPr dirty="0"/>
              <a:t>v	</a:t>
            </a:r>
            <a:r>
              <a:rPr spc="-5" dirty="0"/>
              <a:t>USA</a:t>
            </a:r>
            <a:r>
              <a:rPr spc="-10" dirty="0"/>
              <a:t> </a:t>
            </a:r>
            <a:r>
              <a:rPr spc="-5" dirty="0"/>
              <a:t>2011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331724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Individuální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Firemní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dárci/firmy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Nadace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Závěti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7207" y="1461769"/>
            <a:ext cx="836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73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7207" y="1888489"/>
            <a:ext cx="836930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5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14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8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5" y="3816350"/>
            <a:ext cx="5472049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3302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4364" algn="l"/>
              </a:tabLst>
            </a:pPr>
            <a:r>
              <a:rPr spc="-5" dirty="0"/>
              <a:t>Motiv</a:t>
            </a:r>
            <a:r>
              <a:rPr dirty="0"/>
              <a:t>y	dárců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14576"/>
            <a:ext cx="1078103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735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Marketingové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účely</a:t>
            </a:r>
            <a:r>
              <a:rPr sz="2400" b="1" spc="915" dirty="0">
                <a:latin typeface="Arial"/>
                <a:cs typeface="Arial"/>
              </a:rPr>
              <a:t> </a:t>
            </a:r>
            <a:r>
              <a:rPr sz="2400" b="1" spc="9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(reklama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dárce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nebo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produktu,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apod.)</a:t>
            </a:r>
            <a:endParaRPr sz="2400">
              <a:latin typeface="Arial"/>
              <a:cs typeface="Arial"/>
            </a:endParaRPr>
          </a:p>
          <a:p>
            <a:pPr marL="354965" marR="5080" indent="-342900" algn="just">
              <a:lnSpc>
                <a:spcPts val="2590"/>
              </a:lnSpc>
              <a:spcBef>
                <a:spcPts val="18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Širší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podnikové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cíle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(zlepšení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veřejnosti,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jinak</a:t>
            </a:r>
            <a:r>
              <a:rPr sz="2400" dirty="0">
                <a:latin typeface="Arial"/>
                <a:cs typeface="Arial"/>
              </a:rPr>
              <a:t> těžko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použitelných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výrobků,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získání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loajálního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postoje</a:t>
            </a:r>
            <a:r>
              <a:rPr sz="2400" dirty="0">
                <a:latin typeface="Arial"/>
                <a:cs typeface="Arial"/>
              </a:rPr>
              <a:t> ze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NNO,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snížení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daňového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základu,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apod.)</a:t>
            </a:r>
            <a:endParaRPr sz="2400">
              <a:latin typeface="Arial"/>
              <a:cs typeface="Arial"/>
            </a:endParaRPr>
          </a:p>
          <a:p>
            <a:pPr marL="354965" marR="7620" indent="-342900">
              <a:lnSpc>
                <a:spcPts val="259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901825" algn="l"/>
                <a:tab pos="3056890" algn="l"/>
                <a:tab pos="4249420" algn="l"/>
                <a:tab pos="5678805" algn="l"/>
                <a:tab pos="6023610" algn="l"/>
                <a:tab pos="6993255" algn="l"/>
                <a:tab pos="7811770" algn="l"/>
                <a:tab pos="9409430" algn="l"/>
              </a:tabLst>
            </a:pPr>
            <a:r>
              <a:rPr sz="2400" b="1" spc="-5" dirty="0">
                <a:latin typeface="Arial"/>
                <a:cs typeface="Arial"/>
              </a:rPr>
              <a:t>Negativn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mot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y	</a:t>
            </a:r>
            <a:r>
              <a:rPr sz="2400" dirty="0">
                <a:latin typeface="Arial"/>
                <a:cs typeface="Arial"/>
              </a:rPr>
              <a:t>(o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í	</a:t>
            </a:r>
            <a:r>
              <a:rPr sz="2400" spc="-5" dirty="0">
                <a:latin typeface="Arial"/>
                <a:cs typeface="Arial"/>
              </a:rPr>
              <a:t>pros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ěc</a:t>
            </a:r>
            <a:r>
              <a:rPr sz="2400" dirty="0">
                <a:latin typeface="Arial"/>
                <a:cs typeface="Arial"/>
              </a:rPr>
              <a:t>h	a	sláva,	</a:t>
            </a:r>
            <a:r>
              <a:rPr sz="2400" spc="-5" dirty="0">
                <a:latin typeface="Arial"/>
                <a:cs typeface="Arial"/>
              </a:rPr>
              <a:t>poci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oci,pr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í	špinavých  </a:t>
            </a:r>
            <a:r>
              <a:rPr sz="2400" spc="-10" dirty="0">
                <a:latin typeface="Arial"/>
                <a:cs typeface="Arial"/>
              </a:rPr>
              <a:t>peněz)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41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Atmosféra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altruismu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Vlivy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10" dirty="0">
                <a:latin typeface="Arial"/>
                <a:cs typeface="Arial"/>
              </a:rPr>
              <a:t> rozhodování </a:t>
            </a:r>
            <a:r>
              <a:rPr sz="2400" b="1" spc="-5" dirty="0">
                <a:latin typeface="Arial"/>
                <a:cs typeface="Arial"/>
              </a:rPr>
              <a:t>dárců:</a:t>
            </a:r>
            <a:endParaRPr sz="2400">
              <a:latin typeface="Arial"/>
              <a:cs typeface="Arial"/>
            </a:endParaRPr>
          </a:p>
          <a:p>
            <a:pPr marL="755650" lvl="1" indent="-286385">
              <a:lnSpc>
                <a:spcPts val="216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Emoce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(20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10" dirty="0">
                <a:latin typeface="Arial"/>
                <a:cs typeface="Arial"/>
              </a:rPr>
              <a:t>Racionální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úvahy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ts val="228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Způsob/organizace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platby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8263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pc="-5" dirty="0"/>
              <a:t>Co</a:t>
            </a:r>
            <a:r>
              <a:rPr spc="-15" dirty="0"/>
              <a:t> </a:t>
            </a:r>
            <a:r>
              <a:rPr spc="-5" dirty="0"/>
              <a:t>víme	</a:t>
            </a:r>
            <a:r>
              <a:rPr dirty="0"/>
              <a:t>o</a:t>
            </a:r>
            <a:r>
              <a:rPr spc="-35" dirty="0"/>
              <a:t> </a:t>
            </a:r>
            <a:r>
              <a:rPr spc="-5" dirty="0"/>
              <a:t>individuálních</a:t>
            </a:r>
            <a:r>
              <a:rPr spc="-55" dirty="0"/>
              <a:t> </a:t>
            </a:r>
            <a:r>
              <a:rPr dirty="0"/>
              <a:t>dárcích?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63498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934085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Relativní </a:t>
            </a:r>
            <a:r>
              <a:rPr sz="2800" dirty="0">
                <a:latin typeface="Arial"/>
                <a:cs typeface="Arial"/>
              </a:rPr>
              <a:t>roční výše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daru</a:t>
            </a:r>
            <a:r>
              <a:rPr sz="2800" dirty="0">
                <a:latin typeface="Arial"/>
                <a:cs typeface="Arial"/>
              </a:rPr>
              <a:t> se </a:t>
            </a:r>
            <a:r>
              <a:rPr sz="2800" spc="-5" dirty="0">
                <a:latin typeface="Arial"/>
                <a:cs typeface="Arial"/>
              </a:rPr>
              <a:t>naopak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zvyšuje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věkem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dárce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(nejvíce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dárců</a:t>
            </a:r>
            <a:r>
              <a:rPr sz="2800" dirty="0">
                <a:latin typeface="Arial"/>
                <a:cs typeface="Arial"/>
              </a:rPr>
              <a:t> se rekrutuje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 věkové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skupiny 50-65 </a:t>
            </a:r>
            <a:r>
              <a:rPr sz="2800" spc="-5" dirty="0">
                <a:latin typeface="Arial"/>
                <a:cs typeface="Arial"/>
              </a:rPr>
              <a:t>let)</a:t>
            </a:r>
            <a:endParaRPr sz="2800">
              <a:latin typeface="Arial"/>
              <a:cs typeface="Arial"/>
            </a:endParaRPr>
          </a:p>
          <a:p>
            <a:pPr marL="330200" indent="-318135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žijící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manželství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mají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tendence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dávat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5" dirty="0">
                <a:latin typeface="Arial"/>
                <a:cs typeface="Arial"/>
              </a:rPr>
              <a:t> nežli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svobodní.</a:t>
            </a:r>
            <a:endParaRPr sz="2800">
              <a:latin typeface="Arial"/>
              <a:cs typeface="Arial"/>
            </a:endParaRPr>
          </a:p>
          <a:p>
            <a:pPr marL="287020" marR="10160" indent="-274320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Členové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různých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věřící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dávají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průměru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nežli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lidé,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nejsou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nějaké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nebo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bez</a:t>
            </a:r>
            <a:r>
              <a:rPr sz="2800" dirty="0">
                <a:latin typeface="Arial"/>
                <a:cs typeface="Arial"/>
              </a:rPr>
              <a:t> vyznání.</a:t>
            </a:r>
            <a:endParaRPr sz="2800">
              <a:latin typeface="Arial"/>
              <a:cs typeface="Arial"/>
            </a:endParaRPr>
          </a:p>
          <a:p>
            <a:pPr marL="287020" marR="320040" indent="-274320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Lidé,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</a:t>
            </a:r>
            <a:r>
              <a:rPr sz="2800" spc="-5" dirty="0">
                <a:latin typeface="Arial"/>
                <a:cs typeface="Arial"/>
              </a:rPr>
              <a:t> někdy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dobrovolně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pomáhali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nějaké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dávají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než</a:t>
            </a:r>
            <a:r>
              <a:rPr sz="2800" dirty="0">
                <a:latin typeface="Arial"/>
                <a:cs typeface="Arial"/>
              </a:rPr>
              <a:t> ti,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dobrovolných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prací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neúčastní.</a:t>
            </a:r>
            <a:endParaRPr sz="28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Průměrný roční </a:t>
            </a:r>
            <a:r>
              <a:rPr sz="2800" spc="-5" dirty="0">
                <a:latin typeface="Arial"/>
                <a:cs typeface="Arial"/>
              </a:rPr>
              <a:t>dar </a:t>
            </a:r>
            <a:r>
              <a:rPr sz="2800" dirty="0">
                <a:latin typeface="Arial"/>
                <a:cs typeface="Arial"/>
              </a:rPr>
              <a:t>se pohybuje kolem 2 % ročního </a:t>
            </a:r>
            <a:r>
              <a:rPr sz="2800" spc="-5" dirty="0">
                <a:latin typeface="Arial"/>
                <a:cs typeface="Arial"/>
              </a:rPr>
              <a:t>příjmu </a:t>
            </a:r>
            <a:r>
              <a:rPr sz="2800" dirty="0">
                <a:latin typeface="Arial"/>
                <a:cs typeface="Arial"/>
              </a:rPr>
              <a:t>dárce.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Toto</a:t>
            </a:r>
            <a:r>
              <a:rPr sz="2800" spc="-5" dirty="0">
                <a:latin typeface="Arial"/>
                <a:cs typeface="Arial"/>
              </a:rPr>
              <a:t> procento</a:t>
            </a:r>
            <a:r>
              <a:rPr sz="2800" dirty="0">
                <a:latin typeface="Arial"/>
                <a:cs typeface="Arial"/>
              </a:rPr>
              <a:t> se snižuje 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narůstajícím </a:t>
            </a:r>
            <a:r>
              <a:rPr sz="2800" spc="-5" dirty="0">
                <a:latin typeface="Arial"/>
                <a:cs typeface="Arial"/>
              </a:rPr>
              <a:t>příjmem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360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Tradiční</a:t>
            </a:r>
            <a:r>
              <a:rPr spc="-65" dirty="0"/>
              <a:t> </a:t>
            </a:r>
            <a:r>
              <a:rPr dirty="0"/>
              <a:t>okruhy</a:t>
            </a:r>
            <a:r>
              <a:rPr spc="-60" dirty="0"/>
              <a:t> </a:t>
            </a:r>
            <a:r>
              <a:rPr dirty="0"/>
              <a:t>dárců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116584"/>
            <a:ext cx="10754360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83210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mají vyhrazené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prostředky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dobročinnou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činnost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poskytují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neziskovým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organizacím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 nadace,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orgány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veřejné</a:t>
            </a:r>
            <a:r>
              <a:rPr sz="2800" dirty="0">
                <a:latin typeface="Arial"/>
                <a:cs typeface="Arial"/>
              </a:rPr>
              <a:t> správy,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případně některé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podniky.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"/>
            </a:pPr>
            <a:endParaRPr sz="29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nemají</a:t>
            </a:r>
            <a:r>
              <a:rPr sz="2800" dirty="0">
                <a:latin typeface="Arial"/>
                <a:cs typeface="Arial"/>
              </a:rPr>
              <a:t> vymezené prostředky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dané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cíle,</a:t>
            </a:r>
            <a:r>
              <a:rPr sz="2800" spc="-5" dirty="0">
                <a:latin typeface="Arial"/>
                <a:cs typeface="Arial"/>
              </a:rPr>
              <a:t> ale</a:t>
            </a:r>
            <a:r>
              <a:rPr sz="2800" dirty="0">
                <a:latin typeface="Arial"/>
                <a:cs typeface="Arial"/>
              </a:rPr>
              <a:t> v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případě,</a:t>
            </a:r>
            <a:r>
              <a:rPr sz="2800" dirty="0">
                <a:latin typeface="Arial"/>
                <a:cs typeface="Arial"/>
              </a:rPr>
              <a:t> že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dirty="0">
                <a:latin typeface="Arial"/>
                <a:cs typeface="Arial"/>
              </a:rPr>
              <a:t> zaujmou,</a:t>
            </a:r>
            <a:r>
              <a:rPr sz="2800" spc="-5" dirty="0">
                <a:latin typeface="Arial"/>
                <a:cs typeface="Arial"/>
              </a:rPr>
              <a:t> poskytnou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podnikatelé a podniky,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obchodní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společnosti, </a:t>
            </a:r>
            <a:r>
              <a:rPr sz="2800" spc="-5" dirty="0">
                <a:latin typeface="Arial"/>
                <a:cs typeface="Arial"/>
              </a:rPr>
              <a:t>banky,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individuální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dárci,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příznivci,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členové,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veřejnost.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"/>
            </a:pPr>
            <a:endParaRPr sz="2900">
              <a:latin typeface="Arial"/>
              <a:cs typeface="Arial"/>
            </a:endParaRPr>
          </a:p>
          <a:p>
            <a:pPr marL="330200" indent="-318135">
              <a:lnSpc>
                <a:spcPts val="3075"/>
              </a:lnSpc>
              <a:spcBef>
                <a:spcPts val="5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další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vhodné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členění je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kteří:</a:t>
            </a:r>
            <a:endParaRPr sz="2800">
              <a:latin typeface="Arial"/>
              <a:cs typeface="Arial"/>
            </a:endParaRPr>
          </a:p>
          <a:p>
            <a:pPr marL="652780" lvl="1" indent="-274320">
              <a:lnSpc>
                <a:spcPts val="1814"/>
              </a:lnSpc>
              <a:buClr>
                <a:srgbClr val="4AC7FF"/>
              </a:buClr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jsou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dárci</a:t>
            </a:r>
            <a:r>
              <a:rPr sz="2000" spc="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potencionální</a:t>
            </a:r>
            <a:r>
              <a:rPr sz="2000" spc="2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-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domníváme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se,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že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by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nám</a:t>
            </a:r>
            <a:r>
              <a:rPr sz="2000" spc="1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mohli</a:t>
            </a:r>
            <a:r>
              <a:rPr sz="2000" spc="1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poskytnout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podporu,</a:t>
            </a:r>
            <a:endParaRPr sz="2000">
              <a:latin typeface="Arial"/>
              <a:cs typeface="Arial"/>
            </a:endParaRPr>
          </a:p>
          <a:p>
            <a:pPr marL="652780" lvl="1" indent="-274320">
              <a:lnSpc>
                <a:spcPts val="1800"/>
              </a:lnSpc>
              <a:buClr>
                <a:srgbClr val="4AC7FF"/>
              </a:buClr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dávají</a:t>
            </a:r>
            <a:r>
              <a:rPr sz="2000" spc="-3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poprvé,</a:t>
            </a:r>
            <a:endParaRPr sz="2000">
              <a:latin typeface="Arial"/>
              <a:cs typeface="Arial"/>
            </a:endParaRPr>
          </a:p>
          <a:p>
            <a:pPr marL="652780" lvl="1" indent="-274320">
              <a:lnSpc>
                <a:spcPts val="2100"/>
              </a:lnSpc>
              <a:buClr>
                <a:srgbClr val="4AC7FF"/>
              </a:buClr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dali již v</a:t>
            </a:r>
            <a:r>
              <a:rPr sz="2000" spc="-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minulosti.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7536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Základní</a:t>
            </a:r>
            <a:r>
              <a:rPr spc="-55" dirty="0"/>
              <a:t> </a:t>
            </a:r>
            <a:r>
              <a:rPr dirty="0"/>
              <a:t>informace</a:t>
            </a:r>
            <a:r>
              <a:rPr spc="-45" dirty="0"/>
              <a:t> </a:t>
            </a:r>
            <a:r>
              <a:rPr dirty="0"/>
              <a:t>k</a:t>
            </a:r>
            <a:r>
              <a:rPr spc="-20" dirty="0"/>
              <a:t> </a:t>
            </a:r>
            <a:r>
              <a:rPr dirty="0"/>
              <a:t>předmětu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759711"/>
            <a:ext cx="9941560" cy="318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Informace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 </a:t>
            </a:r>
            <a:r>
              <a:rPr sz="2800" spc="-5" dirty="0">
                <a:latin typeface="Calibri"/>
                <a:cs typeface="Calibri"/>
              </a:rPr>
              <a:t>Studijních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materiálech předmětu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BKV_MVVS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 ISu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Studijní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texty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interaktivní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osnově</a:t>
            </a:r>
            <a:r>
              <a:rPr lang="cs-CZ" sz="2800" spc="-5" dirty="0">
                <a:latin typeface="Calibri"/>
                <a:cs typeface="Calibri"/>
              </a:rPr>
              <a:t> – bude vytvořena od 1. 3. 2023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PwPt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prezentace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odkazy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literaturu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Vybrané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kapitoly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 </a:t>
            </a:r>
            <a:r>
              <a:rPr sz="2800" spc="-5" dirty="0">
                <a:latin typeface="Calibri"/>
                <a:cs typeface="Calibri"/>
              </a:rPr>
              <a:t>DSO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Marketing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 veřejném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sektoru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Vzorové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práce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studentů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020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Metody</a:t>
            </a:r>
            <a:r>
              <a:rPr spc="-40" dirty="0"/>
              <a:t> </a:t>
            </a:r>
            <a:r>
              <a:rPr spc="-5" dirty="0"/>
              <a:t>fundraisingu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927608"/>
            <a:ext cx="5302885" cy="565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Inzerce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Direct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mail,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tj.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přímý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poštovní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Direct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dialogue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Veřejné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sbírky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varianta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DMS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Kampaň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Benefiční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akce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Fundraising</a:t>
            </a:r>
            <a:r>
              <a:rPr sz="2400" dirty="0">
                <a:latin typeface="Arial"/>
                <a:cs typeface="Arial"/>
              </a:rPr>
              <a:t> „od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dveří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dveřím“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Osobní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dopis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či</a:t>
            </a:r>
            <a:r>
              <a:rPr sz="2400" spc="-5" dirty="0">
                <a:latin typeface="Arial"/>
                <a:cs typeface="Arial"/>
              </a:rPr>
              <a:t> telefonický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rozhovor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Osobní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setkání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Žádost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613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Plán/návrh</a:t>
            </a:r>
            <a:r>
              <a:rPr spc="-100" dirty="0"/>
              <a:t> </a:t>
            </a:r>
            <a:r>
              <a:rPr spc="-5" dirty="0"/>
              <a:t>sponzorství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064971"/>
            <a:ext cx="7606030" cy="34912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Například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Název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akce: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Zámecká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slavnost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10" dirty="0">
                <a:latin typeface="Arial"/>
                <a:cs typeface="Arial"/>
              </a:rPr>
              <a:t>Návrh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sponzorů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–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ČEZ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Popis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firmy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Druh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sponzorství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–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finanční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spoluúčast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akci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Protiplnění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 sponzora/dárce</a:t>
            </a:r>
            <a:endParaRPr sz="2600" dirty="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228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35D1D08-3DCC-4F68-B5CC-E8775BD3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436"/>
            <a:ext cx="4781550" cy="68315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0888A5A-3222-4F1D-9157-DF014E70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2" y="-4666"/>
            <a:ext cx="4733925" cy="6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74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3720AA-41F6-4038-B2AE-2302BF2C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0"/>
            <a:ext cx="4762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616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43560"/>
            <a:ext cx="883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Sestavte</a:t>
            </a:r>
            <a:r>
              <a:rPr spc="-20" dirty="0"/>
              <a:t> </a:t>
            </a:r>
            <a:r>
              <a:rPr spc="-5" dirty="0"/>
              <a:t>akční</a:t>
            </a:r>
            <a:r>
              <a:rPr spc="-25" dirty="0"/>
              <a:t> </a:t>
            </a:r>
            <a:r>
              <a:rPr dirty="0"/>
              <a:t>plán</a:t>
            </a:r>
            <a:r>
              <a:rPr spc="-30" dirty="0"/>
              <a:t> </a:t>
            </a:r>
            <a:r>
              <a:rPr dirty="0"/>
              <a:t>daného</a:t>
            </a:r>
            <a:r>
              <a:rPr spc="-45" dirty="0"/>
              <a:t> </a:t>
            </a:r>
            <a:r>
              <a:rPr dirty="0"/>
              <a:t>projektu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463040"/>
            <a:ext cx="92087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5920" indent="-342900" algn="just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Z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již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vytvořených cílů a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podnětů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(viz komunikace, PR, </a:t>
            </a:r>
            <a:r>
              <a:rPr sz="2800" spc="-76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fundr., sponzoring, aj.) sestavte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dle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vás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aktuální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cíle v </a:t>
            </a:r>
            <a:r>
              <a:rPr sz="2800" spc="-76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horizontu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1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roku,</a:t>
            </a:r>
            <a:r>
              <a:rPr sz="2800" spc="-1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které</a:t>
            </a:r>
            <a:r>
              <a:rPr sz="2800" spc="-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je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zásadní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realizovat.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Pokud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nutno,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rozdělte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je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na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dílčí</a:t>
            </a:r>
            <a:r>
              <a:rPr sz="2800" spc="-1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cíle/aktivity,</a:t>
            </a:r>
            <a:r>
              <a:rPr sz="2800" spc="-2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přidělte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jim </a:t>
            </a:r>
            <a:r>
              <a:rPr sz="2800" spc="-76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časový</a:t>
            </a:r>
            <a:r>
              <a:rPr sz="2800" spc="-2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rámec,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zodpovědnost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 a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náklady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164" y="709675"/>
            <a:ext cx="70523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Obecná</a:t>
            </a:r>
            <a:r>
              <a:rPr spc="-50" dirty="0"/>
              <a:t> </a:t>
            </a:r>
            <a:r>
              <a:rPr dirty="0"/>
              <a:t>logika</a:t>
            </a:r>
            <a:r>
              <a:rPr spc="-30" dirty="0"/>
              <a:t> </a:t>
            </a:r>
            <a:r>
              <a:rPr spc="-5" dirty="0"/>
              <a:t>akčního</a:t>
            </a:r>
            <a:r>
              <a:rPr spc="-50" dirty="0"/>
              <a:t> </a:t>
            </a:r>
            <a:r>
              <a:rPr dirty="0"/>
              <a:t>plánu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1172" y="1890712"/>
          <a:ext cx="7918449" cy="4035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18185" marR="143510" indent="-56959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Cíle, popř. dílčí cíle pro </a:t>
                      </a:r>
                      <a:r>
                        <a:rPr sz="2400" spc="-7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následující</a:t>
                      </a:r>
                      <a:r>
                        <a:rPr sz="2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rok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Klíčové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akce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vedoucí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dosažení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akčních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cílů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akce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zodpovídá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termín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náklady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zdroje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41471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Použitá</a:t>
            </a:r>
            <a:r>
              <a:rPr spc="-105" dirty="0"/>
              <a:t> </a:t>
            </a:r>
            <a:r>
              <a:rPr dirty="0"/>
              <a:t>literatura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180338"/>
            <a:ext cx="10741660" cy="415626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4965" marR="5080" indent="-342900">
              <a:lnSpc>
                <a:spcPts val="2160"/>
              </a:lnSpc>
              <a:spcBef>
                <a:spcPts val="37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KOTLER,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Philip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Alan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ANDREASEN.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Strategic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marketing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for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nonprofit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organizations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6th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ed.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Upper</a:t>
            </a:r>
            <a:r>
              <a:rPr sz="2000" spc="-5" dirty="0">
                <a:latin typeface="Arial"/>
                <a:cs typeface="Arial"/>
              </a:rPr>
              <a:t> Saddle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River: Prentice-Hall,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2003. vii, 536 s.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ISBN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0-13-041977-X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87C"/>
              </a:buClr>
              <a:buFont typeface="Wingdings"/>
              <a:buChar char=""/>
            </a:pPr>
            <a:endParaRPr sz="1900" dirty="0">
              <a:latin typeface="Arial"/>
              <a:cs typeface="Arial"/>
            </a:endParaRPr>
          </a:p>
          <a:p>
            <a:pPr marL="354965" marR="217804" indent="-342900">
              <a:lnSpc>
                <a:spcPts val="212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KOTLER,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P.: </a:t>
            </a:r>
            <a:r>
              <a:rPr sz="2000" i="1" spc="-5" dirty="0">
                <a:latin typeface="Verdana"/>
                <a:cs typeface="Verdana"/>
              </a:rPr>
              <a:t>Marketing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management</a:t>
            </a:r>
            <a:r>
              <a:rPr sz="2000" i="1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: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Analýza,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plánování,</a:t>
            </a:r>
            <a:r>
              <a:rPr sz="2000" i="1" spc="1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realizace a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kontrola</a:t>
            </a:r>
            <a:r>
              <a:rPr sz="2000" dirty="0">
                <a:latin typeface="Verdana"/>
                <a:cs typeface="Verdana"/>
              </a:rPr>
              <a:t>;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Praha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: Victoria Publ.10.vydání,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2000;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ISBN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80-247-0016-6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1800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ROLÍNEK, L.: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Strategické</a:t>
            </a:r>
            <a:r>
              <a:rPr sz="2000" i="1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řízení</a:t>
            </a:r>
            <a:r>
              <a:rPr sz="2000" spc="-5" dirty="0">
                <a:latin typeface="Verdana"/>
                <a:cs typeface="Verdana"/>
              </a:rPr>
              <a:t>;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JIHOČESKÁ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UNIVERZITA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ČESKÝCH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BUDĚJOVICÍCH</a:t>
            </a:r>
            <a:endParaRPr lang="cs-CZ" sz="2000" spc="-5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cs-CZ" sz="2000" spc="-5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000" spc="-5" dirty="0">
                <a:latin typeface="Verdana"/>
                <a:cs typeface="Verdana"/>
              </a:rPr>
              <a:t>BAČUVČÍK, R.: </a:t>
            </a:r>
            <a:r>
              <a:rPr lang="cs-CZ" sz="2000" i="1" spc="-5" dirty="0">
                <a:latin typeface="Verdana"/>
                <a:cs typeface="Verdana"/>
              </a:rPr>
              <a:t>Marketing neziskových organizací</a:t>
            </a:r>
            <a:r>
              <a:rPr lang="cs-CZ" sz="2000" spc="-5" dirty="0">
                <a:latin typeface="Verdana"/>
                <a:cs typeface="Verdana"/>
              </a:rPr>
              <a:t>. Verbum </a:t>
            </a:r>
            <a:r>
              <a:rPr lang="cs-CZ" sz="2000" spc="-5" dirty="0" err="1">
                <a:latin typeface="Verdana"/>
                <a:cs typeface="Verdana"/>
              </a:rPr>
              <a:t>Publishing</a:t>
            </a:r>
            <a:r>
              <a:rPr lang="cs-CZ" sz="2000" spc="-5" dirty="0">
                <a:latin typeface="Verdana"/>
                <a:cs typeface="Verdana"/>
              </a:rPr>
              <a:t>, Zlín 2011.</a:t>
            </a:r>
            <a:endParaRPr sz="2000" dirty="0">
              <a:latin typeface="Verdana"/>
              <a:cs typeface="Verdana"/>
            </a:endParaRPr>
          </a:p>
          <a:p>
            <a:pPr marL="355600" indent="-342900">
              <a:lnSpc>
                <a:spcPts val="2305"/>
              </a:lnSpc>
              <a:spcBef>
                <a:spcPts val="18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TICHÁ,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I. a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HRON,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J.: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Strategické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řízení</a:t>
            </a:r>
            <a:r>
              <a:rPr sz="2000" spc="-10" dirty="0">
                <a:latin typeface="Verdana"/>
                <a:cs typeface="Verdana"/>
              </a:rPr>
              <a:t>.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Praha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ČZU</a:t>
            </a:r>
            <a:endParaRPr sz="2000" dirty="0">
              <a:latin typeface="Verdana"/>
              <a:cs typeface="Verdana"/>
            </a:endParaRPr>
          </a:p>
          <a:p>
            <a:pPr marL="755650" lvl="1" indent="-286385">
              <a:lnSpc>
                <a:spcPts val="184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spc="-5" dirty="0">
                <a:latin typeface="Verdana"/>
                <a:cs typeface="Verdana"/>
                <a:hlinkClick r:id="rId2"/>
              </a:rPr>
              <a:t>http://www.bestpractices.cz/praktiky/tvorba_a_rizeni_strategie/strategie_teorie.doc.</a:t>
            </a:r>
            <a:endParaRPr sz="1700" dirty="0">
              <a:latin typeface="Verdana"/>
              <a:cs typeface="Verdana"/>
            </a:endParaRPr>
          </a:p>
          <a:p>
            <a:pPr marL="755650" lvl="1" indent="-286385">
              <a:lnSpc>
                <a:spcPts val="1939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spc="-5" dirty="0">
                <a:latin typeface="Verdana"/>
                <a:cs typeface="Verdana"/>
                <a:hlinkClick r:id="rId3"/>
              </a:rPr>
              <a:t>http://management.unas.cz/dokumenty/teorie_strategickeho_managementu.doc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Co</a:t>
            </a:r>
            <a:r>
              <a:rPr lang="en-US" sz="3400" kern="1200" spc="-1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cs typeface="+mj-cs"/>
              </a:rPr>
              <a:t>pro</a:t>
            </a:r>
            <a:r>
              <a:rPr lang="en-US" sz="3400" kern="1200" spc="-2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vás</a:t>
            </a:r>
            <a:r>
              <a:rPr lang="en-US" sz="3400" kern="1200" spc="1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cs typeface="+mj-cs"/>
              </a:rPr>
              <a:t>(v </a:t>
            </a: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organizaci)</a:t>
            </a:r>
            <a:r>
              <a:rPr lang="en-US" sz="3400" kern="1200" spc="-25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400" kern="1200" spc="-5">
                <a:solidFill>
                  <a:schemeClr val="tx1"/>
                </a:solidFill>
                <a:latin typeface="+mj-lt"/>
                <a:cs typeface="+mj-cs"/>
              </a:rPr>
              <a:t>znamená </a:t>
            </a:r>
            <a:r>
              <a:rPr lang="en-US" sz="3400" kern="1200" spc="-10">
                <a:solidFill>
                  <a:schemeClr val="tx1"/>
                </a:solidFill>
                <a:latin typeface="+mj-lt"/>
                <a:cs typeface="+mj-cs"/>
              </a:rPr>
              <a:t>marketing?</a:t>
            </a:r>
            <a:endParaRPr lang="en-US" sz="3400" kern="120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4286</Words>
  <Application>Microsoft Office PowerPoint</Application>
  <PresentationFormat>Širokoúhlá obrazovka</PresentationFormat>
  <Paragraphs>665</Paragraphs>
  <Slides>86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96" baseType="lpstr">
      <vt:lpstr>Arial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Office Theme</vt:lpstr>
      <vt:lpstr>Prezentace aplikace PowerPoint</vt:lpstr>
      <vt:lpstr>Základní informace  k předmětu</vt:lpstr>
      <vt:lpstr>Představení: KDO JSME MY?</vt:lpstr>
      <vt:lpstr>Předpoklady pro ukončení předmětu</vt:lpstr>
      <vt:lpstr>Téma POTu/ seminární práce</vt:lpstr>
      <vt:lpstr>Základní struktura POTu/seminární práce </vt:lpstr>
      <vt:lpstr>Pozor – ústní zkouška</vt:lpstr>
      <vt:lpstr>Základní informace k předmětu</vt:lpstr>
      <vt:lpstr>Co pro vás (v organizaci) znamená marketing?</vt:lpstr>
      <vt:lpstr>Marketing je…</vt:lpstr>
      <vt:lpstr>Marketing dnes</vt:lpstr>
      <vt:lpstr>Peter Drucker:</vt:lpstr>
      <vt:lpstr>Ke čtení (doplnění)</vt:lpstr>
      <vt:lpstr>Ke čtení (doplnění)</vt:lpstr>
      <vt:lpstr>MARKETINGOVÝ PROCES zahrnuje:</vt:lpstr>
      <vt:lpstr>Vývoj marketingového myšlení – vývoj podnikatelských koncepcí:</vt:lpstr>
      <vt:lpstr>Orientace na výrobu (výrobní koncepce)</vt:lpstr>
      <vt:lpstr>Orientace na výrobek (výrobková koncepce)</vt:lpstr>
      <vt:lpstr>Orientace na prodej (prodejní koncepce)</vt:lpstr>
      <vt:lpstr>Orientace na trh a zákazníka (marketingová koncepce)</vt:lpstr>
      <vt:lpstr>Prezentace aplikace PowerPoint</vt:lpstr>
      <vt:lpstr>Spokojený zákazník</vt:lpstr>
      <vt:lpstr>Orientace na společnost (sociálně marketingová koncepce)</vt:lpstr>
      <vt:lpstr>Obě poslední zmíněné koncepce</vt:lpstr>
      <vt:lpstr>Prezentace aplikace PowerPoint</vt:lpstr>
      <vt:lpstr>Sociální marketing (Kotler, Roberto, Lee,  2002:5)</vt:lpstr>
      <vt:lpstr>Příklady sociálního  marketingu</vt:lpstr>
      <vt:lpstr>Marketing v neziskovém/veřejném sektoru –  specifika</vt:lpstr>
      <vt:lpstr>Marketing v neziskovém/veřejném sektoru –  specifika</vt:lpstr>
      <vt:lpstr>Marketingové směnné transakce v ziskové  organizaci:</vt:lpstr>
      <vt:lpstr>Prezentace aplikace PowerPoint</vt:lpstr>
      <vt:lpstr>Marketingové směnné transakce v  neziskové organizaci:</vt:lpstr>
      <vt:lpstr>Marketingové prostředí neziskových  organizací</vt:lpstr>
      <vt:lpstr>Přesto všechno - společné rysy : „Both sectors are in the behavioral influence  business and that is precisely what marketing  is about.“</vt:lpstr>
      <vt:lpstr>Jinými slovy </vt:lpstr>
      <vt:lpstr>Marketingový mix = 4 P(roduct) = 4 C(lient)</vt:lpstr>
      <vt:lpstr>Agentura Ogilvy PR hovoří o 4 E:</vt:lpstr>
      <vt:lpstr>Rozšíření marketing mixu dle další přístupů:</vt:lpstr>
      <vt:lpstr>Marketing neziskových organizací:</vt:lpstr>
      <vt:lpstr>Tržní segmentace</vt:lpstr>
      <vt:lpstr>Cílový segment/target</vt:lpstr>
      <vt:lpstr>Cílený marketing – 3 kroky</vt:lpstr>
      <vt:lpstr>Cyklus marketingového plánování (Kotler)</vt:lpstr>
      <vt:lpstr>Struktura POT kopíruje:</vt:lpstr>
      <vt:lpstr>Situační analýzy prostředí – v konečném  sestavení SWOT</vt:lpstr>
      <vt:lpstr>Začíná se zpravidla  MAKROPROSTŘEDÍm:</vt:lpstr>
      <vt:lpstr>Prezentace aplikace PowerPoint</vt:lpstr>
      <vt:lpstr>Příklad PEST na festivalu Youth for You(th)</vt:lpstr>
      <vt:lpstr>Porterova analýza pěti sil</vt:lpstr>
      <vt:lpstr>Grafické znázornění Porterovy analýzy konkurence:</vt:lpstr>
      <vt:lpstr>Porterova analýza konkurence</vt:lpstr>
      <vt:lpstr>Alternativní „neziskové“ přístupy</vt:lpstr>
      <vt:lpstr>Porterova analýza pěti sil modifikovaná do  uměleckých odvětví dle Kaisera:</vt:lpstr>
      <vt:lpstr>Joyceova modifikace Porterovy analýzy pěti sil</vt:lpstr>
      <vt:lpstr>Analýzy vnitřního prostředí</vt:lpstr>
      <vt:lpstr>Analýza postavení na trhu – postavení v odvětví</vt:lpstr>
      <vt:lpstr>Poziční mapy - př.organizace Na Zemi</vt:lpstr>
      <vt:lpstr>Matice šíře sortimentu</vt:lpstr>
      <vt:lpstr>Prezentace aplikace PowerPoint</vt:lpstr>
      <vt:lpstr>Cíl =&gt; vytvoření optimálního portfolia služeb</vt:lpstr>
      <vt:lpstr>Analýzy zdrojů</vt:lpstr>
      <vt:lpstr>Situační analýza prostředí - SWOT analýza</vt:lpstr>
      <vt:lpstr>Výsledná SWOT analýza</vt:lpstr>
      <vt:lpstr>Prezentace aplikace PowerPoint</vt:lpstr>
      <vt:lpstr>Další práce se SWOT – marketingové  memorandum</vt:lpstr>
      <vt:lpstr>Prezentace aplikace PowerPoint</vt:lpstr>
      <vt:lpstr>Definice cílů</vt:lpstr>
      <vt:lpstr>Komunikační / PR audit</vt:lpstr>
      <vt:lpstr>Příklad: cílové skupiny pro Na Zemi – jsou stejné pro komunikaci?</vt:lpstr>
      <vt:lpstr>Mediální plán a/nebo</vt:lpstr>
      <vt:lpstr>…a/nebo Komunikační kampaň</vt:lpstr>
      <vt:lpstr>Návrh komunikační kampaně –Struktura</vt:lpstr>
      <vt:lpstr>Kampaně v současnosti</vt:lpstr>
      <vt:lpstr>Fundraising - jeho audit</vt:lpstr>
      <vt:lpstr>Fundraising</vt:lpstr>
      <vt:lpstr>Mekka fundrasingu: USA -Zdroje  fundrasingu v USA 2011</vt:lpstr>
      <vt:lpstr>Motivy dárců</vt:lpstr>
      <vt:lpstr>Co víme o individuálních dárcích?</vt:lpstr>
      <vt:lpstr>Tradiční okruhy dárců</vt:lpstr>
      <vt:lpstr>Metody fundraisingu</vt:lpstr>
      <vt:lpstr>Plán/návrh sponzorství</vt:lpstr>
      <vt:lpstr>Prezentace aplikace PowerPoint</vt:lpstr>
      <vt:lpstr>Prezentace aplikace PowerPoint</vt:lpstr>
      <vt:lpstr>Sestavte akční plán daného projektu</vt:lpstr>
      <vt:lpstr>Obecná logika akčního plánu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Filip Hrůza</cp:lastModifiedBy>
  <cp:revision>20</cp:revision>
  <dcterms:created xsi:type="dcterms:W3CDTF">2021-03-06T13:38:25Z</dcterms:created>
  <dcterms:modified xsi:type="dcterms:W3CDTF">2023-03-18T14:37:51Z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2021-03-06T00:00:00Z</vt:filetime>
  </property>
</Properties>
</file>