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12" name="Text úrovně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sef Novák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–Josef Novák</a:t>
            </a:r>
          </a:p>
        </p:txBody>
      </p:sp>
      <p:sp>
        <p:nvSpPr>
          <p:cNvPr id="94" name="„Sem napište citát.“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„Sem napište citát.“ </a:t>
            </a:r>
          </a:p>
        </p:txBody>
      </p:sp>
      <p:sp>
        <p:nvSpPr>
          <p:cNvPr id="9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 názvu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22" name="Text úrovně 1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 názvu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 algn="ctr">
              <a:defRPr b="0" spc="0" sz="8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Text názvu</a:t>
            </a:r>
          </a:p>
        </p:txBody>
      </p:sp>
      <p:sp>
        <p:nvSpPr>
          <p:cNvPr id="40" name="Text úrovně 1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7" name="Text úrovně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 názvu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7" name="Text úrovně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Text úrovně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62" strike="noStrike" sz="177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62" strike="noStrike" sz="177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62" strike="noStrike" sz="177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62" strike="noStrike" sz="177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62" strike="noStrike" sz="177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62" strike="noStrike" sz="177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62" strike="noStrike" sz="177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62" strike="noStrike" sz="177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062" strike="noStrike" sz="177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tif"/><Relationship Id="rId3" Type="http://schemas.openxmlformats.org/officeDocument/2006/relationships/image" Target="../media/image2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https://www.youtube.com/embed/ktyJIj6i4Qw?feature=oembed" TargetMode="External"/><Relationship Id="rId3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Relationship Id="rId3" Type="http://schemas.openxmlformats.org/officeDocument/2006/relationships/image" Target="../media/image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Relationship Id="rId3" Type="http://schemas.openxmlformats.org/officeDocument/2006/relationships/image" Target="../media/image2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Relationship Id="rId3" Type="http://schemas.openxmlformats.org/officeDocument/2006/relationships/image" Target="../media/image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Relationship Id="rId3" Type="http://schemas.openxmlformats.org/officeDocument/2006/relationships/image" Target="../media/image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Relationship Id="rId3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Relationship Id="rId3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jNQXAC9IVRw&amp;t=3s" TargetMode="External"/><Relationship Id="rId3" Type="http://schemas.openxmlformats.org/officeDocument/2006/relationships/video" Target="https://www.youtube.com/embed/jNQXAC9IVRw?feature=oembed" TargetMode="External"/><Relationship Id="rId4" Type="http://schemas.openxmlformats.org/officeDocument/2006/relationships/image" Target="../media/image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i_JS1YG8H2c" TargetMode="External"/><Relationship Id="rId3" Type="http://schemas.openxmlformats.org/officeDocument/2006/relationships/video" Target="https://www.youtube.com/embed/i_JS1YG8H2c?feature=oembed" TargetMode="External"/><Relationship Id="rId4" Type="http://schemas.openxmlformats.org/officeDocument/2006/relationships/image" Target="../media/image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9bZkp7q19f0" TargetMode="External"/><Relationship Id="rId3" Type="http://schemas.openxmlformats.org/officeDocument/2006/relationships/video" Target="https://www.youtube.com/embed/9bZkp7q19f0?feature=oembed" TargetMode="External"/><Relationship Id="rId4" Type="http://schemas.openxmlformats.org/officeDocument/2006/relationships/image" Target="../media/image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XqZsoesa55w" TargetMode="External"/><Relationship Id="rId3" Type="http://schemas.openxmlformats.org/officeDocument/2006/relationships/hyperlink" Target="https://www.youtube.com/watch?v=9bZkp7q19f0" TargetMode="External"/><Relationship Id="rId4" Type="http://schemas.openxmlformats.org/officeDocument/2006/relationships/video" Target="https://www.youtube.com/embed/XqZsoesa55w?feature=oembed" TargetMode="External"/><Relationship Id="rId5" Type="http://schemas.openxmlformats.org/officeDocument/2006/relationships/image" Target="../media/image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lKaIi9t3XI4" TargetMode="External"/><Relationship Id="rId4" Type="http://schemas.openxmlformats.org/officeDocument/2006/relationships/video" Target="https://www.youtube.com/embed/lKaIi9t3XI4?feature=oembed" TargetMode="External"/><Relationship Id="rId5" Type="http://schemas.openxmlformats.org/officeDocument/2006/relationships/image" Target="../media/image6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DP59jSKJoGk" TargetMode="External"/><Relationship Id="rId4" Type="http://schemas.openxmlformats.org/officeDocument/2006/relationships/video" Target="https://www.youtube.com/embed/sRtL-WALpro?feature=oembed" TargetMode="External"/><Relationship Id="rId5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9bZkp7q19f0" TargetMode="External"/><Relationship Id="rId4" Type="http://schemas.openxmlformats.org/officeDocument/2006/relationships/video" Target="https://www.youtube.com/embed/vfc42Pb5RA8?feature=oembed" TargetMode="External"/><Relationship Id="rId5" Type="http://schemas.openxmlformats.org/officeDocument/2006/relationships/image" Target="../media/image8.jpeg"/><Relationship Id="rId6" Type="http://schemas.openxmlformats.org/officeDocument/2006/relationships/hyperlink" Target="https://www.youtube.com/watch?v=0HlREnMZ-gs" TargetMode="Externa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XZR1D6p7bOg" TargetMode="External"/><Relationship Id="rId4" Type="http://schemas.openxmlformats.org/officeDocument/2006/relationships/video" Target="https://www.youtube.com/embed/XZR1D6p7bOg?feature=oembed" TargetMode="External"/><Relationship Id="rId5" Type="http://schemas.openxmlformats.org/officeDocument/2006/relationships/image" Target="../media/image9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xxNxqveseyI&amp;t=1s" TargetMode="External"/><Relationship Id="rId4" Type="http://schemas.openxmlformats.org/officeDocument/2006/relationships/video" Target="https://www.youtube.com/embed/xxNxqveseyI?feature=oembed" TargetMode="External"/><Relationship Id="rId5" Type="http://schemas.openxmlformats.org/officeDocument/2006/relationships/image" Target="../media/image10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GbQomqb28os" TargetMode="External"/><Relationship Id="rId4" Type="http://schemas.openxmlformats.org/officeDocument/2006/relationships/video" Target="https://www.youtube.com/embed/GbQomqb28os?feature=oembed" TargetMode="External"/><Relationship Id="rId5" Type="http://schemas.openxmlformats.org/officeDocument/2006/relationships/image" Target="../media/image11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wXcBGfXXL4w&amp;t=1s" TargetMode="External"/><Relationship Id="rId4" Type="http://schemas.openxmlformats.org/officeDocument/2006/relationships/video" Target="https://www.youtube.com/embed/wXcBGfXXL4w?feature=oembed" TargetMode="External"/><Relationship Id="rId5" Type="http://schemas.openxmlformats.org/officeDocument/2006/relationships/image" Target="../media/image12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hyperlink" Target="https://cs.wikipedia.org/wiki/Video" TargetMode="External"/><Relationship Id="rId4" Type="http://schemas.openxmlformats.org/officeDocument/2006/relationships/hyperlink" Target="https://cs.wikipedia.org/wiki/Virus" TargetMode="External"/><Relationship Id="rId5" Type="http://schemas.openxmlformats.org/officeDocument/2006/relationships/image" Target="../media/image1.tif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youtu.be/dQ_lCmB2hfk" TargetMode="External"/><Relationship Id="rId4" Type="http://schemas.openxmlformats.org/officeDocument/2006/relationships/video" Target="https://www.youtube.com/embed/dQ_lCmB2hfk?feature=oembed" TargetMode="External"/><Relationship Id="rId5" Type="http://schemas.openxmlformats.org/officeDocument/2006/relationships/image" Target="../media/image13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jDMyA57BrvI" TargetMode="External"/><Relationship Id="rId4" Type="http://schemas.openxmlformats.org/officeDocument/2006/relationships/video" Target="https://www.youtube.com/embed/jDMyA57BrvI?feature=oembed" TargetMode="External"/><Relationship Id="rId5" Type="http://schemas.openxmlformats.org/officeDocument/2006/relationships/image" Target="../media/image14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BLuqtTn4610" TargetMode="External"/><Relationship Id="rId4" Type="http://schemas.openxmlformats.org/officeDocument/2006/relationships/video" Target="https://www.youtube.com/embed/BLuqtTn4610?feature=oembed" TargetMode="External"/><Relationship Id="rId5" Type="http://schemas.openxmlformats.org/officeDocument/2006/relationships/image" Target="../media/image15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nlAxOge2kJI" TargetMode="External"/><Relationship Id="rId4" Type="http://schemas.openxmlformats.org/officeDocument/2006/relationships/video" Target="https://www.youtube.com/embed/nlAxOge2kJI?feature=oembed" TargetMode="External"/><Relationship Id="rId5" Type="http://schemas.openxmlformats.org/officeDocument/2006/relationships/image" Target="../media/image1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rdQrwBVRzEg" TargetMode="External"/><Relationship Id="rId4" Type="http://schemas.openxmlformats.org/officeDocument/2006/relationships/video" Target="https://www.youtube.com/embed/rdQrwBVRzEg?feature=oembed" TargetMode="External"/><Relationship Id="rId5" Type="http://schemas.openxmlformats.org/officeDocument/2006/relationships/image" Target="../media/image1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tif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ZUG9qYTJMsI" TargetMode="External"/><Relationship Id="rId4" Type="http://schemas.openxmlformats.org/officeDocument/2006/relationships/video" Target="https://www.youtube.com/embed/ZUG9qYTJMsI?feature=oembed" TargetMode="External"/><Relationship Id="rId5" Type="http://schemas.openxmlformats.org/officeDocument/2006/relationships/image" Target="../media/image18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XpaOjMXyJGk&amp;t=1s" TargetMode="External"/><Relationship Id="rId4" Type="http://schemas.openxmlformats.org/officeDocument/2006/relationships/video" Target="https://www.youtube.com/embed/XpaOjMXyJGk?feature=oembed" TargetMode="External"/><Relationship Id="rId5" Type="http://schemas.openxmlformats.org/officeDocument/2006/relationships/image" Target="../media/image19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CjB_oVeq8Lo&amp;t=7s" TargetMode="External"/><Relationship Id="rId4" Type="http://schemas.openxmlformats.org/officeDocument/2006/relationships/video" Target="https://www.youtube.com/embed/CjB_oVeq8Lo?feature=oembed" TargetMode="External"/><Relationship Id="rId5" Type="http://schemas.openxmlformats.org/officeDocument/2006/relationships/image" Target="../media/image20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youtube.com/watch?v=vfc42Pb5RA8" TargetMode="External"/><Relationship Id="rId3" Type="http://schemas.openxmlformats.org/officeDocument/2006/relationships/hyperlink" Target="https://www.youtube.com/watch?v=h4s0llOpKrU&amp;t=33s" TargetMode="External"/><Relationship Id="rId4" Type="http://schemas.openxmlformats.org/officeDocument/2006/relationships/video" Target="https://www.youtube.com/embed/h4s0llOpKrU?feature=oembed" TargetMode="External"/><Relationship Id="rId5" Type="http://schemas.openxmlformats.org/officeDocument/2006/relationships/image" Target="../media/image21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brázek" descr="Obrázek"/>
          <p:cNvPicPr>
            <a:picLocks noChangeAspect="1"/>
          </p:cNvPicPr>
          <p:nvPr/>
        </p:nvPicPr>
        <p:blipFill>
          <a:blip r:embed="rId2">
            <a:alphaModFix amt="42558"/>
            <a:extLst/>
          </a:blip>
          <a:stretch>
            <a:fillRect/>
          </a:stretch>
        </p:blipFill>
        <p:spPr>
          <a:xfrm>
            <a:off x="3239132" y="-2434655"/>
            <a:ext cx="18166586" cy="1824228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LETEM…"/>
          <p:cNvSpPr txBox="1"/>
          <p:nvPr>
            <p:ph type="ctrTitle"/>
          </p:nvPr>
        </p:nvSpPr>
        <p:spPr>
          <a:xfrm>
            <a:off x="-338277" y="-5987824"/>
            <a:ext cx="11073435" cy="13593288"/>
          </a:xfrm>
          <a:prstGeom prst="rect">
            <a:avLst/>
          </a:prstGeom>
        </p:spPr>
        <p:txBody>
          <a:bodyPr/>
          <a:lstStyle/>
          <a:p>
            <a:pPr/>
            <a:r>
              <a:t>LETEM</a:t>
            </a:r>
          </a:p>
          <a:p>
            <a:pPr/>
            <a:r>
              <a:t>SVĚTEM </a:t>
            </a:r>
          </a:p>
          <a:p>
            <a:pPr/>
            <a:r>
              <a:t>VIRÁLEM</a:t>
            </a:r>
          </a:p>
        </p:txBody>
      </p:sp>
      <p:sp>
        <p:nvSpPr>
          <p:cNvPr id="121" name="MARTIN HORNÝ"/>
          <p:cNvSpPr txBox="1"/>
          <p:nvPr/>
        </p:nvSpPr>
        <p:spPr>
          <a:xfrm>
            <a:off x="14964419" y="5915566"/>
            <a:ext cx="9727644" cy="833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r">
              <a:defRPr spc="-1062" sz="17700"/>
            </a:lvl1pPr>
          </a:lstStyle>
          <a:p>
            <a:pPr/>
            <a:r>
              <a:t>MARTIN HORNÝ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19 min/d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 min/den</a:t>
            </a:r>
          </a:p>
        </p:txBody>
      </p:sp>
      <p:pic>
        <p:nvPicPr>
          <p:cNvPr id="14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1 000 000 000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3419">
              <a:defRPr spc="-892" sz="14867"/>
            </a:pPr>
            <a:r>
              <a:t>1 000 000 000 </a:t>
            </a:r>
          </a:p>
          <a:p>
            <a:pPr defTabSz="693419">
              <a:defRPr spc="-892" sz="14867"/>
            </a:pPr>
            <a:r>
              <a:t>zhlédnutí videí / den</a:t>
            </a:r>
          </a:p>
        </p:txBody>
      </p:sp>
      <p:pic>
        <p:nvPicPr>
          <p:cNvPr id="149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UPLOAD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/>
          <a:lstStyle/>
          <a:p>
            <a:pPr defTabSz="478790">
              <a:defRPr spc="-615" sz="10266"/>
            </a:pPr>
            <a:r>
              <a:t>UPLOAD </a:t>
            </a:r>
          </a:p>
          <a:p>
            <a:pPr defTabSz="478790">
              <a:defRPr spc="-615" sz="10266"/>
            </a:pPr>
            <a:r>
              <a:t>500 hodin/minuta</a:t>
            </a:r>
          </a:p>
          <a:p>
            <a:pPr defTabSz="478790">
              <a:defRPr spc="-615" sz="10266"/>
            </a:pPr>
            <a:r>
              <a:t>30 000 hodin/hodina</a:t>
            </a:r>
          </a:p>
          <a:p>
            <a:pPr defTabSz="478790">
              <a:defRPr spc="-615" sz="10266"/>
            </a:pPr>
            <a:r>
              <a:t>720 000 hodin/den</a:t>
            </a:r>
          </a:p>
          <a:p>
            <a:pPr defTabSz="478790">
              <a:defRPr spc="-615" sz="10266"/>
            </a:pPr>
            <a:r>
              <a:t>30 000 dnů/den</a:t>
            </a:r>
            <a:endParaRPr b="0"/>
          </a:p>
        </p:txBody>
      </p:sp>
      <p:pic>
        <p:nvPicPr>
          <p:cNvPr id="15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73520" y="-4897068"/>
            <a:ext cx="28866493" cy="27026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rcRect l="0" t="10776" r="66336" b="10776"/>
          <a:stretch>
            <a:fillRect/>
          </a:stretch>
        </p:blipFill>
        <p:spPr>
          <a:xfrm>
            <a:off x="8761010" y="9861140"/>
            <a:ext cx="3197633" cy="1666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1 600 000 000 USD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/>
          <a:lstStyle/>
          <a:p>
            <a:pPr/>
            <a:r>
              <a:t>1 600 000 000 USD</a:t>
            </a:r>
          </a:p>
          <a:p>
            <a:pPr/>
            <a:r>
              <a:t> prodej 2006</a:t>
            </a:r>
            <a:endParaRPr b="0"/>
          </a:p>
        </p:txBody>
      </p:sp>
      <p:pic>
        <p:nvPicPr>
          <p:cNvPr id="158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29 000 000 000 USD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/>
          <a:lstStyle/>
          <a:p>
            <a:pPr/>
            <a:r>
              <a:t>29 000 000 000 USD</a:t>
            </a:r>
          </a:p>
          <a:p>
            <a:pPr/>
            <a:r>
              <a:t>příjmy 2021</a:t>
            </a:r>
            <a:endParaRPr b="0"/>
          </a:p>
        </p:txBody>
      </p:sp>
      <p:pic>
        <p:nvPicPr>
          <p:cNvPr id="161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30% růst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/>
          <a:lstStyle/>
          <a:p>
            <a:pPr defTabSz="800735">
              <a:defRPr spc="-1030" sz="17169"/>
            </a:pPr>
            <a:r>
              <a:t>30% růst </a:t>
            </a:r>
          </a:p>
          <a:p>
            <a:pPr defTabSz="800735">
              <a:defRPr spc="-1030" sz="17169"/>
            </a:pPr>
            <a:r>
              <a:t>každý rok</a:t>
            </a:r>
          </a:p>
          <a:p>
            <a:pPr defTabSz="800735">
              <a:defRPr spc="-1030" sz="17169"/>
            </a:pPr>
            <a:r>
              <a:t>!!!</a:t>
            </a:r>
            <a:endParaRPr b="0"/>
          </a:p>
        </p:txBody>
      </p:sp>
      <p:pic>
        <p:nvPicPr>
          <p:cNvPr id="164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Obrázek" descr="Obrázek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975" t="0" r="32985" b="0"/>
          <a:stretch>
            <a:fillRect/>
          </a:stretch>
        </p:blipFill>
        <p:spPr>
          <a:xfrm>
            <a:off x="13165981" y="952500"/>
            <a:ext cx="9525001" cy="11468100"/>
          </a:xfrm>
          <a:prstGeom prst="rect">
            <a:avLst/>
          </a:prstGeom>
        </p:spPr>
      </p:pic>
      <p:sp>
        <p:nvSpPr>
          <p:cNvPr id="167" name="Mr. Beast"/>
          <p:cNvSpPr txBox="1"/>
          <p:nvPr>
            <p:ph type="title"/>
          </p:nvPr>
        </p:nvSpPr>
        <p:spPr>
          <a:xfrm>
            <a:off x="1651000" y="958850"/>
            <a:ext cx="10223500" cy="5549900"/>
          </a:xfrm>
          <a:prstGeom prst="rect">
            <a:avLst/>
          </a:prstGeom>
        </p:spPr>
        <p:txBody>
          <a:bodyPr/>
          <a:lstStyle>
            <a:lvl1pPr algn="l">
              <a:defRPr b="1" spc="-1062" sz="177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Mr. Beast</a:t>
            </a:r>
          </a:p>
        </p:txBody>
      </p:sp>
      <p:sp>
        <p:nvSpPr>
          <p:cNvPr id="168" name="Dvojím kliknutím aktivujete úprav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457200">
              <a:defRPr sz="1466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 u="none">
              <a:solidFill>
                <a:srgbClr val="000000"/>
              </a:solidFill>
            </a:endParaRPr>
          </a:p>
        </p:txBody>
      </p:sp>
      <p:sp>
        <p:nvSpPr>
          <p:cNvPr id="169" name="54 mil USD…"/>
          <p:cNvSpPr txBox="1"/>
          <p:nvPr/>
        </p:nvSpPr>
        <p:spPr>
          <a:xfrm>
            <a:off x="3885748" y="6826250"/>
            <a:ext cx="5938659" cy="513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54 mil USD</a:t>
            </a: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93 mil odběratelů</a:t>
            </a: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Zábava, debiloviny</a:t>
            </a:r>
          </a:p>
        </p:txBody>
      </p:sp>
      <p:pic>
        <p:nvPicPr>
          <p:cNvPr id="170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f You Can Carry $1,000,000 You Keep It!" descr="If You Can Carry $1,000,000 You Keep It!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If You Can Carry $1,000,000 You Keep It!" aiw:author="MrBeast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2548769" y="635252"/>
            <a:ext cx="19286462" cy="10848637"/>
          </a:xfrm>
          <a:prstGeom prst="rect">
            <a:avLst/>
          </a:prstGeom>
        </p:spPr>
      </p:pic>
      <p:sp>
        <p:nvSpPr>
          <p:cNvPr id="173" name="https://www.youtube.com/watch?v=ktyJIj6i4Qw&amp;t=51s"/>
          <p:cNvSpPr txBox="1"/>
          <p:nvPr/>
        </p:nvSpPr>
        <p:spPr>
          <a:xfrm>
            <a:off x="7157465" y="12102568"/>
            <a:ext cx="1006906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https://www.youtube.com/watch?v=ktyJIj6i4Qw&amp;t=51s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Obrázek" descr="Obrázek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3584"/>
          <a:stretch>
            <a:fillRect/>
          </a:stretch>
        </p:blipFill>
        <p:spPr>
          <a:xfrm>
            <a:off x="13165980" y="952500"/>
            <a:ext cx="9525001" cy="11468100"/>
          </a:xfrm>
          <a:prstGeom prst="rect">
            <a:avLst/>
          </a:prstGeom>
        </p:spPr>
      </p:pic>
      <p:sp>
        <p:nvSpPr>
          <p:cNvPr id="176" name="MenT…"/>
          <p:cNvSpPr txBox="1"/>
          <p:nvPr>
            <p:ph type="title"/>
          </p:nvPr>
        </p:nvSpPr>
        <p:spPr>
          <a:xfrm>
            <a:off x="1651000" y="958850"/>
            <a:ext cx="10223500" cy="5549900"/>
          </a:xfrm>
          <a:prstGeom prst="rect">
            <a:avLst/>
          </a:prstGeom>
        </p:spPr>
        <p:txBody>
          <a:bodyPr/>
          <a:lstStyle/>
          <a:p>
            <a:pPr algn="l" defTabSz="784225">
              <a:defRPr b="1" spc="-1008" sz="16815">
                <a:latin typeface="+mj-lt"/>
                <a:ea typeface="+mj-ea"/>
                <a:cs typeface="+mj-cs"/>
                <a:sym typeface="Helvetica Neue"/>
              </a:defRPr>
            </a:pPr>
            <a:r>
              <a:t>MenT</a:t>
            </a:r>
          </a:p>
          <a:p>
            <a:pPr algn="l" defTabSz="784225">
              <a:defRPr b="1" spc="-1008" sz="16815">
                <a:latin typeface="+mj-lt"/>
                <a:ea typeface="+mj-ea"/>
                <a:cs typeface="+mj-cs"/>
                <a:sym typeface="Helvetica Neue"/>
              </a:defRPr>
            </a:pPr>
            <a:r>
              <a:t>Jan Macák</a:t>
            </a:r>
          </a:p>
        </p:txBody>
      </p:sp>
      <p:sp>
        <p:nvSpPr>
          <p:cNvPr id="177" name="Dvojím kliknutím aktivujete úprav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457200">
              <a:defRPr sz="1466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 u="none">
              <a:solidFill>
                <a:srgbClr val="000000"/>
              </a:solidFill>
            </a:endParaRPr>
          </a:p>
        </p:txBody>
      </p:sp>
      <p:sp>
        <p:nvSpPr>
          <p:cNvPr id="178" name="10 mil CZK…"/>
          <p:cNvSpPr txBox="1"/>
          <p:nvPr/>
        </p:nvSpPr>
        <p:spPr>
          <a:xfrm>
            <a:off x="3929335" y="7343555"/>
            <a:ext cx="5666830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10 mil CZK</a:t>
            </a: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1,4 mil odběratelů</a:t>
            </a: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Let's play</a:t>
            </a: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79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Filmondo_logo a claim - positiv - kopie.png" descr="Filmondo_logo a claim - positiv - kop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65700" y="3822699"/>
            <a:ext cx="14452601" cy="6070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brázek" descr="Obrázek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6950" t="0" r="16898" b="0"/>
          <a:stretch>
            <a:fillRect/>
          </a:stretch>
        </p:blipFill>
        <p:spPr>
          <a:xfrm>
            <a:off x="13165980" y="952500"/>
            <a:ext cx="9525001" cy="11468100"/>
          </a:xfrm>
          <a:prstGeom prst="rect">
            <a:avLst/>
          </a:prstGeom>
        </p:spPr>
      </p:pic>
      <p:sp>
        <p:nvSpPr>
          <p:cNvPr id="182" name="Tary…"/>
          <p:cNvSpPr txBox="1"/>
          <p:nvPr>
            <p:ph type="title"/>
          </p:nvPr>
        </p:nvSpPr>
        <p:spPr>
          <a:xfrm>
            <a:off x="1651000" y="958850"/>
            <a:ext cx="10223500" cy="5549900"/>
          </a:xfrm>
          <a:prstGeom prst="rect">
            <a:avLst/>
          </a:prstGeom>
        </p:spPr>
        <p:txBody>
          <a:bodyPr/>
          <a:lstStyle/>
          <a:p>
            <a:pPr algn="l">
              <a:defRPr b="1" spc="-1062" sz="17700">
                <a:latin typeface="+mj-lt"/>
                <a:ea typeface="+mj-ea"/>
                <a:cs typeface="+mj-cs"/>
                <a:sym typeface="Helvetica Neue"/>
              </a:defRPr>
            </a:pPr>
            <a:r>
              <a:t>Tary</a:t>
            </a:r>
          </a:p>
          <a:p>
            <a:pPr algn="l">
              <a:defRPr b="1" spc="-528" sz="8800">
                <a:latin typeface="+mj-lt"/>
                <a:ea typeface="+mj-ea"/>
                <a:cs typeface="+mj-cs"/>
                <a:sym typeface="Helvetica Neue"/>
              </a:defRPr>
            </a:pPr>
            <a:r>
              <a:t>Taras Anatolievich</a:t>
            </a:r>
          </a:p>
        </p:txBody>
      </p:sp>
      <p:sp>
        <p:nvSpPr>
          <p:cNvPr id="183" name="Dvojím kliknutím aktivujete úprav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457200">
              <a:defRPr sz="1466" u="sng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 u="none">
              <a:solidFill>
                <a:srgbClr val="000000"/>
              </a:solidFill>
            </a:endParaRPr>
          </a:p>
        </p:txBody>
      </p:sp>
      <p:sp>
        <p:nvSpPr>
          <p:cNvPr id="184" name="15 mil CZK…"/>
          <p:cNvSpPr txBox="1"/>
          <p:nvPr/>
        </p:nvSpPr>
        <p:spPr>
          <a:xfrm>
            <a:off x="3929335" y="7343555"/>
            <a:ext cx="5666830" cy="596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15 mil CZK</a:t>
            </a: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0,9 mil odběratelů</a:t>
            </a: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Parkour, zábava</a:t>
            </a:r>
          </a:p>
          <a:p>
            <a:pPr algn="l" defTabSz="457200">
              <a:defRPr b="0" sz="55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85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BYZNYS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/>
          <a:lstStyle/>
          <a:p>
            <a:pPr defTabSz="800735">
              <a:defRPr spc="-1030" sz="17169"/>
            </a:pPr>
            <a:r>
              <a:t>BYZNYS</a:t>
            </a:r>
          </a:p>
          <a:p>
            <a:pPr defTabSz="800735">
              <a:defRPr spc="-1030" sz="17169"/>
            </a:pPr>
            <a:r>
              <a:t>ZAJÍMAVOSTI</a:t>
            </a:r>
          </a:p>
          <a:p>
            <a:pPr defTabSz="800735">
              <a:defRPr spc="-1030" sz="17169"/>
            </a:pPr>
            <a:r>
              <a:t>PRO MARKETÉRY</a:t>
            </a:r>
            <a:endParaRPr b="0"/>
          </a:p>
        </p:txBody>
      </p:sp>
      <p:pic>
        <p:nvPicPr>
          <p:cNvPr id="188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70%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/>
          <a:lstStyle/>
          <a:p>
            <a:pPr defTabSz="800735">
              <a:defRPr spc="-1030" sz="17169"/>
            </a:pPr>
            <a:r>
              <a:t>70% </a:t>
            </a:r>
          </a:p>
          <a:p>
            <a:pPr defTabSz="800735">
              <a:defRPr spc="-1030" sz="17169"/>
            </a:pPr>
            <a:r>
              <a:t>sledovanost </a:t>
            </a:r>
          </a:p>
          <a:p>
            <a:pPr defTabSz="800735">
              <a:defRPr spc="-1030" sz="17169"/>
            </a:pPr>
            <a:r>
              <a:t>z mobilů </a:t>
            </a:r>
            <a:endParaRPr b="0"/>
          </a:p>
        </p:txBody>
      </p:sp>
      <p:pic>
        <p:nvPicPr>
          <p:cNvPr id="191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25 000 Kč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/>
          <a:lstStyle/>
          <a:p>
            <a:pPr/>
            <a:r>
              <a:t>25 000 Kč </a:t>
            </a:r>
          </a:p>
          <a:p>
            <a:pPr/>
            <a:r>
              <a:t>1000 000 zhlédnutí </a:t>
            </a:r>
            <a:endParaRPr b="0"/>
          </a:p>
        </p:txBody>
      </p:sp>
      <p:pic>
        <p:nvPicPr>
          <p:cNvPr id="194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50%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/>
          <a:lstStyle/>
          <a:p>
            <a:pPr defTabSz="602615">
              <a:defRPr spc="-775" sz="12921"/>
            </a:pPr>
            <a:r>
              <a:t>50% </a:t>
            </a:r>
          </a:p>
          <a:p>
            <a:pPr defTabSz="602615">
              <a:defRPr spc="-775" sz="12921"/>
            </a:pPr>
            <a:r>
              <a:t>rozhodujících se pro nákup</a:t>
            </a:r>
          </a:p>
          <a:p>
            <a:pPr defTabSz="602615">
              <a:defRPr spc="-775" sz="12921"/>
            </a:pPr>
            <a:r>
              <a:t>hledá odpovědi na YT</a:t>
            </a:r>
          </a:p>
          <a:p>
            <a:pPr defTabSz="602615">
              <a:defRPr spc="-775" sz="12921"/>
            </a:pPr>
            <a:r>
              <a:t>&gt;&gt;&gt; recenze &lt;&lt;&lt;</a:t>
            </a:r>
            <a:endParaRPr b="0"/>
          </a:p>
        </p:txBody>
      </p:sp>
      <p:pic>
        <p:nvPicPr>
          <p:cNvPr id="197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Jen 9%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/>
          <a:lstStyle/>
          <a:p>
            <a:pPr defTabSz="800735">
              <a:defRPr spc="-1030" sz="17169"/>
            </a:pPr>
            <a:r>
              <a:t>Jen 9% </a:t>
            </a:r>
          </a:p>
          <a:p>
            <a:pPr defTabSz="800735">
              <a:defRPr spc="-1030" sz="17169"/>
            </a:pPr>
            <a:r>
              <a:t>malých obchodů</a:t>
            </a:r>
          </a:p>
          <a:p>
            <a:pPr defTabSz="800735">
              <a:defRPr spc="-1030" sz="17169"/>
            </a:pPr>
            <a:r>
              <a:t>pracuje s YT</a:t>
            </a:r>
            <a:endParaRPr b="0"/>
          </a:p>
        </p:txBody>
      </p:sp>
      <p:pic>
        <p:nvPicPr>
          <p:cNvPr id="200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data z USA 2021"/>
          <p:cNvSpPr txBox="1"/>
          <p:nvPr/>
        </p:nvSpPr>
        <p:spPr>
          <a:xfrm>
            <a:off x="19547754" y="12061015"/>
            <a:ext cx="307200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data z USA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6432" y="2731956"/>
            <a:ext cx="13339839" cy="8252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1577" y="2526523"/>
            <a:ext cx="14020846" cy="8662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1466" y="2566530"/>
            <a:ext cx="12581068" cy="8582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3556" y="2757313"/>
            <a:ext cx="11276889" cy="8201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ROČ TU JSME?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/>
            <a:r>
              <a:t>PROČ TU JSME?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rincip sněhové koul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808990">
              <a:defRPr spc="-1040" sz="17346"/>
            </a:lvl1pPr>
          </a:lstStyle>
          <a:p>
            <a:pPr/>
            <a:r>
              <a:t>Princip sněhové koule</a:t>
            </a:r>
          </a:p>
        </p:txBody>
      </p:sp>
      <p:sp>
        <p:nvSpPr>
          <p:cNvPr id="216" name="like, zhlédnutí, komentář - traffic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like, zhlédnutí, komentář - traffic </a:t>
            </a:r>
          </a:p>
        </p:txBody>
      </p:sp>
      <p:pic>
        <p:nvPicPr>
          <p:cNvPr id="217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641" y="347260"/>
            <a:ext cx="2731190" cy="610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JDEME NA VIDE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JDEME NA VIDEA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https://www.youtube.com/watch?v=jNQXAC9IVRw&amp;t=3s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208622" y="11934015"/>
            <a:ext cx="1037958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https://www.youtube.com/watch?v=jNQXAC9IVRw&amp;t=3s</a:t>
            </a:r>
          </a:p>
        </p:txBody>
      </p:sp>
      <p:pic>
        <p:nvPicPr>
          <p:cNvPr id="222" name="Me at the zoo" descr="Me at the zoo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Me at the zoo" aiw:author="jawed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817875" y="870873"/>
            <a:ext cx="13850111" cy="10387583"/>
          </a:xfrm>
          <a:prstGeom prst="rect">
            <a:avLst/>
          </a:prstGeom>
        </p:spPr>
      </p:pic>
      <p:sp>
        <p:nvSpPr>
          <p:cNvPr id="223" name="Me at the zoo…"/>
          <p:cNvSpPr txBox="1"/>
          <p:nvPr/>
        </p:nvSpPr>
        <p:spPr>
          <a:xfrm>
            <a:off x="300780" y="856023"/>
            <a:ext cx="18027176" cy="18895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pc="-666" sz="11100"/>
            </a:pPr>
            <a:r>
              <a:t>Me at the zoo</a:t>
            </a:r>
          </a:p>
          <a:p>
            <a:pPr algn="l">
              <a:defRPr spc="-666" sz="11100"/>
            </a:pPr>
            <a:r>
              <a:t>225 983 568 </a:t>
            </a:r>
          </a:p>
          <a:p>
            <a:pPr algn="l">
              <a:defRPr spc="-666" sz="11100"/>
            </a:pPr>
            <a:r>
              <a:t>2005</a:t>
            </a:r>
          </a:p>
          <a:p>
            <a:pPr algn="l">
              <a:defRPr spc="-1062" sz="17700"/>
            </a:pPr>
          </a:p>
          <a:p>
            <a:pPr algn="l">
              <a:defRPr spc="-1062" sz="17700"/>
            </a:pPr>
          </a:p>
          <a:p>
            <a:pPr algn="l">
              <a:defRPr spc="-1062" sz="17700"/>
            </a:pPr>
          </a:p>
          <a:p>
            <a:pPr algn="l">
              <a:defRPr spc="-1062" sz="177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2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https://www.youtube.com/watch?v=i_JS1YG8H2c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961702" y="12458402"/>
            <a:ext cx="9135619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https://www.youtube.com/watch?v=i_JS1YG8H2c</a:t>
            </a:r>
          </a:p>
        </p:txBody>
      </p:sp>
      <p:pic>
        <p:nvPicPr>
          <p:cNvPr id="226" name="ronaldinho nike ad" descr="ronaldinho nike ad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ronaldinho nike ad" aiw:author="teammac0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123956" y="454047"/>
            <a:ext cx="15046580" cy="11379766"/>
          </a:xfrm>
          <a:prstGeom prst="rect">
            <a:avLst/>
          </a:prstGeom>
        </p:spPr>
      </p:pic>
      <p:sp>
        <p:nvSpPr>
          <p:cNvPr id="227" name="Ronaldinho…"/>
          <p:cNvSpPr txBox="1"/>
          <p:nvPr/>
        </p:nvSpPr>
        <p:spPr>
          <a:xfrm>
            <a:off x="150955" y="450123"/>
            <a:ext cx="7222008" cy="691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666" sz="11100"/>
            </a:pPr>
            <a:r>
              <a:t>Ronaldinho </a:t>
            </a:r>
          </a:p>
          <a:p>
            <a:pPr algn="l">
              <a:defRPr spc="-666" sz="11100"/>
            </a:pPr>
            <a:r>
              <a:t>nike ad</a:t>
            </a:r>
          </a:p>
          <a:p>
            <a:pPr algn="l">
              <a:defRPr spc="-666" sz="11100"/>
            </a:pPr>
            <a:r>
              <a:t>1 783 944 </a:t>
            </a:r>
          </a:p>
          <a:p>
            <a:pPr algn="l">
              <a:defRPr spc="-666" sz="11100"/>
            </a:pPr>
            <a:r>
              <a:t>2006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https://www.youtube.com/watch?v=9bZkp7q19f0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139071" y="11503268"/>
            <a:ext cx="905789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https://www.youtube.com/watch?v=9bZkp7q19f0</a:t>
            </a:r>
          </a:p>
        </p:txBody>
      </p:sp>
      <p:pic>
        <p:nvPicPr>
          <p:cNvPr id="230" name="PSY - GANGNAM STYLE(강남스타일) M/V" descr="PSY - GANGNAM STYLE(강남스타일) M/V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PSY - GANGNAM STYLE(강남스타일) M/V" aiw:author="officialpsy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016657" y="1840630"/>
            <a:ext cx="16256001" cy="9144001"/>
          </a:xfrm>
          <a:prstGeom prst="rect">
            <a:avLst/>
          </a:prstGeom>
        </p:spPr>
      </p:pic>
      <p:sp>
        <p:nvSpPr>
          <p:cNvPr id="231" name="PSY…"/>
          <p:cNvSpPr txBox="1"/>
          <p:nvPr/>
        </p:nvSpPr>
        <p:spPr>
          <a:xfrm>
            <a:off x="1130" y="1596780"/>
            <a:ext cx="8028357" cy="8633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666" sz="11100"/>
            </a:pPr>
            <a:r>
              <a:t>PSY</a:t>
            </a:r>
          </a:p>
          <a:p>
            <a:pPr algn="l">
              <a:defRPr spc="-666" sz="11100"/>
            </a:pPr>
            <a:r>
              <a:t>GANGNAM</a:t>
            </a:r>
          </a:p>
          <a:p>
            <a:pPr algn="l">
              <a:defRPr spc="-666" sz="11100"/>
            </a:pPr>
            <a:r>
              <a:t>STYLE </a:t>
            </a:r>
          </a:p>
          <a:p>
            <a:pPr algn="l">
              <a:defRPr spc="-666" sz="11100"/>
            </a:pPr>
            <a:r>
              <a:t>4 385 241 267</a:t>
            </a:r>
          </a:p>
          <a:p>
            <a:pPr algn="l">
              <a:defRPr spc="-666" sz="11100"/>
            </a:pPr>
            <a:r>
              <a:t>2012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3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https://www.youtube.com/watch?v=9bZkp7q19f0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139071" y="11503268"/>
            <a:ext cx="905789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https://www.youtube.com/watch?v=9bZkp7q19f0</a:t>
            </a:r>
          </a:p>
        </p:txBody>
      </p:sp>
      <p:pic>
        <p:nvPicPr>
          <p:cNvPr id="234" name="Baby Shark Dance | #babyshark Most Viewed Video | Animal Songs | PINKFONG Songs for Children" descr="Baby Shark Dance | #babyshark Most Viewed Video | Animal Songs | PINKFONG Songs for Children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Baby Shark Dance | #babyshark Most Viewed Video | Animal Songs | PINKFONG Songs for Children" aiw:author="Pinkfong Baby Shark - Kids' Songs &amp; Stories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399631" y="1348151"/>
            <a:ext cx="15928185" cy="8959606"/>
          </a:xfrm>
          <a:prstGeom prst="rect">
            <a:avLst/>
          </a:prstGeom>
        </p:spPr>
      </p:pic>
      <p:sp>
        <p:nvSpPr>
          <p:cNvPr id="235" name="Baby…"/>
          <p:cNvSpPr txBox="1"/>
          <p:nvPr/>
        </p:nvSpPr>
        <p:spPr>
          <a:xfrm>
            <a:off x="-129967" y="1349072"/>
            <a:ext cx="9034883" cy="691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666" sz="11100"/>
            </a:pPr>
            <a:r>
              <a:t>Baby</a:t>
            </a:r>
          </a:p>
          <a:p>
            <a:pPr algn="l">
              <a:defRPr spc="-666" sz="11100"/>
            </a:pPr>
            <a:r>
              <a:t>Shark </a:t>
            </a:r>
          </a:p>
          <a:p>
            <a:pPr algn="l">
              <a:defRPr spc="-666" sz="11100"/>
            </a:pPr>
            <a:r>
              <a:t>10 458 686 174 </a:t>
            </a:r>
          </a:p>
          <a:p>
            <a:pPr algn="l">
              <a:defRPr spc="-666" sz="11100"/>
            </a:pPr>
            <a:r>
              <a:t>2016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3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3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233" y="3279263"/>
            <a:ext cx="23561534" cy="9058158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SVĚT 2022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pc="-860" sz="14337"/>
            </a:lvl1pPr>
          </a:lstStyle>
          <a:p>
            <a:pPr/>
            <a:r>
              <a:t>SVĚT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Obrázek" descr="Obrázek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5497" t="0" r="0" b="0"/>
          <a:stretch>
            <a:fillRect/>
          </a:stretch>
        </p:blipFill>
        <p:spPr>
          <a:xfrm>
            <a:off x="13131800" y="3149600"/>
            <a:ext cx="9525000" cy="9296400"/>
          </a:xfrm>
          <a:prstGeom prst="rect">
            <a:avLst/>
          </a:prstGeom>
        </p:spPr>
      </p:pic>
      <p:sp>
        <p:nvSpPr>
          <p:cNvPr id="241" name="ČESKO 202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pc="-860" sz="14337"/>
            </a:lvl1pPr>
          </a:lstStyle>
          <a:p>
            <a:pPr/>
            <a:r>
              <a:t>ČESKO 2022</a:t>
            </a:r>
          </a:p>
        </p:txBody>
      </p:sp>
      <p:sp>
        <p:nvSpPr>
          <p:cNvPr id="242" name="Slza – Katarze 160 060 210…"/>
          <p:cNvSpPr txBox="1"/>
          <p:nvPr/>
        </p:nvSpPr>
        <p:spPr>
          <a:xfrm>
            <a:off x="1252387" y="3150536"/>
            <a:ext cx="11599073" cy="102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Slza – Katarze 160 060 210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Tractor Show</a:t>
            </a:r>
            <a:r>
              <a:t> – Traktoriáda Horní Planá 2018 116 938 468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Pokemon go song by Misha</a:t>
            </a:r>
            <a:r>
              <a:t> 95 115 423 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Barbie girl – Dominika Myslivcová 82 684 767 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Adéla Zouharová a Lukáš Veřtát – Jsi můj lék 74 954 972 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Prasátko Pepa - 65 459 433 zhlédnutí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Karel Gott a Ella Gotowá 70 609 604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Wohnout – Sraz českých bohémů 62 537 630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Mňam mňam bobík 61 408 741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Kryštof – Zůstaň tu se mnou: 58 180 749</a:t>
            </a: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7200">
              <a:defRPr b="0" sz="3300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https://www.youtube.com/watch?v=lKaIi9t3XI4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363348" y="10903969"/>
            <a:ext cx="864679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https://www.youtube.com/watch?v=lKaIi9t3XI4</a:t>
            </a:r>
          </a:p>
        </p:txBody>
      </p:sp>
      <p:sp>
        <p:nvSpPr>
          <p:cNvPr id="245" name="SLZA…"/>
          <p:cNvSpPr txBox="1"/>
          <p:nvPr/>
        </p:nvSpPr>
        <p:spPr>
          <a:xfrm>
            <a:off x="413148" y="1105606"/>
            <a:ext cx="7636461" cy="691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666" sz="11100"/>
            </a:pPr>
            <a:r>
              <a:t>SLZA</a:t>
            </a:r>
          </a:p>
          <a:p>
            <a:pPr algn="l">
              <a:defRPr spc="-666" sz="11100"/>
            </a:pPr>
            <a:r>
              <a:t>KATARZE</a:t>
            </a:r>
          </a:p>
          <a:p>
            <a:pPr algn="l">
              <a:defRPr spc="-666" sz="11100"/>
            </a:pPr>
            <a:r>
              <a:t>160 517 379  </a:t>
            </a:r>
          </a:p>
          <a:p>
            <a:pPr algn="l">
              <a:defRPr spc="-666" sz="11100"/>
            </a:pPr>
            <a:r>
              <a:t>2015</a:t>
            </a:r>
          </a:p>
        </p:txBody>
      </p:sp>
      <p:pic>
        <p:nvPicPr>
          <p:cNvPr id="246" name="Slza - Katarze" descr="Slza - Katarze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Slza - Katarze" aiw:author="skupinaslzaVEVO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28000" y="1106128"/>
            <a:ext cx="16256000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https://www.youtube.com/watch?v=DP59jSKJoGk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062358" y="10903969"/>
            <a:ext cx="9248776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https://www.youtube.com/watch?v=DP59jSKJoGk</a:t>
            </a:r>
          </a:p>
        </p:txBody>
      </p:sp>
      <p:sp>
        <p:nvSpPr>
          <p:cNvPr id="249" name="TRAKTORIÁDA…"/>
          <p:cNvSpPr txBox="1"/>
          <p:nvPr/>
        </p:nvSpPr>
        <p:spPr>
          <a:xfrm>
            <a:off x="113499" y="2060740"/>
            <a:ext cx="9414091" cy="691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666" sz="11100"/>
            </a:pPr>
            <a:r>
              <a:t>TRAKTORIÁDA</a:t>
            </a:r>
          </a:p>
          <a:p>
            <a:pPr algn="l">
              <a:defRPr spc="-666" sz="11100"/>
            </a:pPr>
            <a:r>
              <a:t>HORNÍ PLANÁ</a:t>
            </a:r>
          </a:p>
          <a:p>
            <a:pPr algn="l">
              <a:defRPr spc="-666" sz="11100"/>
            </a:pPr>
            <a:r>
              <a:t>117 098 917  </a:t>
            </a:r>
          </a:p>
          <a:p>
            <a:pPr algn="l">
              <a:defRPr spc="-666" sz="11100"/>
            </a:pPr>
            <a:r>
              <a:t>2018</a:t>
            </a:r>
          </a:p>
        </p:txBody>
      </p:sp>
      <p:pic>
        <p:nvPicPr>
          <p:cNvPr id="250" name="Tractor Show - Traktoriáda Horní Planá 2019" descr="Tractor Show - Traktoriáda Horní Planá 2019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Tractor Show - Traktoriáda Horní Planá 2019" aiw:author="Tractors Chemer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1384817" y="2039616"/>
            <a:ext cx="11177875" cy="83834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VIRÁL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VIRÁL?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https://www.youtube.com/watch?v=9bZkp7q19f0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157798" y="10903969"/>
            <a:ext cx="905789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https://www.youtube.com/watch?v=9bZkp7q19f0</a:t>
            </a:r>
          </a:p>
        </p:txBody>
      </p:sp>
      <p:sp>
        <p:nvSpPr>
          <p:cNvPr id="253" name="POKEMON…"/>
          <p:cNvSpPr txBox="1"/>
          <p:nvPr/>
        </p:nvSpPr>
        <p:spPr>
          <a:xfrm>
            <a:off x="581701" y="1091121"/>
            <a:ext cx="6937249" cy="8633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666" sz="11100"/>
            </a:pPr>
            <a:r>
              <a:t>POKEMON</a:t>
            </a:r>
          </a:p>
          <a:p>
            <a:pPr algn="l">
              <a:defRPr spc="-666" sz="11100"/>
            </a:pPr>
            <a:r>
              <a:t>GO SONG! </a:t>
            </a:r>
          </a:p>
          <a:p>
            <a:pPr algn="l">
              <a:defRPr spc="-666" sz="11100"/>
            </a:pPr>
            <a:r>
              <a:t>MISHA</a:t>
            </a:r>
          </a:p>
          <a:p>
            <a:pPr algn="l">
              <a:defRPr spc="-666" sz="11100"/>
            </a:pPr>
            <a:r>
              <a:t>95 154 616  </a:t>
            </a:r>
          </a:p>
          <a:p>
            <a:pPr algn="l">
              <a:defRPr spc="-666" sz="11100"/>
            </a:pPr>
            <a:r>
              <a:t>2016</a:t>
            </a:r>
          </a:p>
        </p:txBody>
      </p:sp>
      <p:pic>
        <p:nvPicPr>
          <p:cNvPr id="254" name="POKEMON GO SONG!!! by MISHA" descr="POKEMON GO SONG!!! by MISHA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POKEMON GO SONG!!! by MISHA" aiw:author="Misha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618667" y="1313070"/>
            <a:ext cx="15821518" cy="8899603"/>
          </a:xfrm>
          <a:prstGeom prst="rect">
            <a:avLst/>
          </a:prstGeom>
        </p:spPr>
      </p:pic>
      <p:sp>
        <p:nvSpPr>
          <p:cNvPr id="255" name="https://www.youtube.com/watch?v=0HlREnMZ-gs">
            <a:hlinkClick r:id="rId6" invalidUrl="" action="" tgtFrame="" tooltip="" history="1" highlightClick="0" endSnd="0"/>
          </p:cNvPr>
          <p:cNvSpPr txBox="1"/>
          <p:nvPr/>
        </p:nvSpPr>
        <p:spPr>
          <a:xfrm>
            <a:off x="12070168" y="11836278"/>
            <a:ext cx="923315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https://www.youtube.com/watch?v=0HlREnMZ-gs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HORNYHO VÝBĚR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3419">
              <a:defRPr spc="-892" sz="14867"/>
            </a:pPr>
            <a:r>
              <a:t>HORNYHO VÝBĚR</a:t>
            </a:r>
          </a:p>
          <a:p>
            <a:pPr defTabSz="693419">
              <a:defRPr spc="-892" sz="14867"/>
            </a:pPr>
            <a:r>
              <a:t>BRAND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https://www.youtube.com/watch?v=XZR1D6p7bOg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1988444" y="10903969"/>
            <a:ext cx="939660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https://www.youtube.com/watch?v=XZR1D6p7bOg</a:t>
            </a:r>
          </a:p>
        </p:txBody>
      </p:sp>
      <p:sp>
        <p:nvSpPr>
          <p:cNvPr id="260" name="Hyundai x BTS…"/>
          <p:cNvSpPr txBox="1"/>
          <p:nvPr/>
        </p:nvSpPr>
        <p:spPr>
          <a:xfrm>
            <a:off x="825167" y="741995"/>
            <a:ext cx="5870754" cy="7720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Hyundai x BTS </a:t>
            </a:r>
          </a:p>
          <a:p>
            <a:pPr algn="l">
              <a:defRPr spc="-426" sz="7100"/>
            </a:pPr>
            <a:r>
              <a:t>105 760 819   </a:t>
            </a:r>
          </a:p>
          <a:p>
            <a:pPr algn="l">
              <a:defRPr spc="-426" sz="7100"/>
            </a:pPr>
            <a:r>
              <a:t>2021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VÍTĚZ</a:t>
            </a:r>
          </a:p>
          <a:p>
            <a:pPr algn="l">
              <a:defRPr spc="-426" sz="7100"/>
            </a:pPr>
            <a:r>
              <a:t>CANNES </a:t>
            </a:r>
          </a:p>
          <a:p>
            <a:pPr algn="l">
              <a:defRPr spc="-426" sz="7100"/>
            </a:pPr>
            <a:r>
              <a:t>LIONS 2021</a:t>
            </a:r>
          </a:p>
        </p:txBody>
      </p:sp>
      <p:pic>
        <p:nvPicPr>
          <p:cNvPr id="261" name="Hyundai x BTS | For the Earth 60 sec" descr="Hyundai x BTS | For the Earth 60 sec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Hyundai x BTS | For the Earth 60 sec" aiw:author="HyundaiWorldwide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090544" y="806479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6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ČISTEJ VIZUÁL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487044">
              <a:defRPr spc="-626" sz="10442"/>
            </a:pPr>
          </a:p>
          <a:p>
            <a:pPr defTabSz="487044">
              <a:defRPr spc="-626" sz="10442"/>
            </a:pPr>
            <a:r>
              <a:t>ČISTEJ VIZUÁL</a:t>
            </a:r>
          </a:p>
          <a:p>
            <a:pPr defTabSz="487044">
              <a:defRPr spc="-626" sz="10442"/>
            </a:pPr>
            <a:r>
              <a:t>ŠŤASTNÍ “MY”</a:t>
            </a:r>
          </a:p>
          <a:p>
            <a:pPr defTabSz="487044">
              <a:defRPr spc="-626" sz="10442"/>
            </a:pPr>
            <a:r>
              <a:t>JAKÝKOLI BRAND   </a:t>
            </a:r>
          </a:p>
          <a:p>
            <a:pPr defTabSz="487044">
              <a:defRPr spc="-626" sz="10442"/>
            </a:pP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https://www.youtube.com/watch?v=xxNxqveseyI&amp;t=1s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1673166" y="10903969"/>
            <a:ext cx="1002715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https://www.youtube.com/watch?v=xxNxqveseyI&amp;t=1s</a:t>
            </a:r>
          </a:p>
        </p:txBody>
      </p:sp>
      <p:sp>
        <p:nvSpPr>
          <p:cNvPr id="266" name="Alexa’s Body…"/>
          <p:cNvSpPr txBox="1"/>
          <p:nvPr/>
        </p:nvSpPr>
        <p:spPr>
          <a:xfrm>
            <a:off x="731526" y="807133"/>
            <a:ext cx="4958234" cy="444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Alexa’s Body</a:t>
            </a:r>
          </a:p>
          <a:p>
            <a:pPr algn="l">
              <a:defRPr spc="-426" sz="7100"/>
            </a:pPr>
            <a:r>
              <a:t>Amazon </a:t>
            </a:r>
          </a:p>
          <a:p>
            <a:pPr algn="l">
              <a:defRPr spc="-426" sz="7100"/>
            </a:pPr>
            <a:r>
              <a:t>78 494 233   </a:t>
            </a:r>
          </a:p>
          <a:p>
            <a:pPr algn="l">
              <a:defRPr spc="-426" sz="7100"/>
            </a:pPr>
            <a:r>
              <a:t>2021</a:t>
            </a:r>
          </a:p>
        </p:txBody>
      </p:sp>
      <p:pic>
        <p:nvPicPr>
          <p:cNvPr id="267" name="Amazon’s Big Game Commercial: Alexa’s Body" descr="Amazon’s Big Game Commercial: Alexa’s Body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Amazon’s Big Game Commercial: Alexa’s Body" aiw:author="amazon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09271" y="918847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6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EROTIKA &amp; HI-TECH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487044">
              <a:defRPr spc="-626" sz="10442"/>
            </a:pPr>
          </a:p>
          <a:p>
            <a:pPr defTabSz="487044">
              <a:defRPr spc="-626" sz="10442"/>
            </a:pPr>
            <a:r>
              <a:t>EROTIKA &amp; HI-TECH</a:t>
            </a:r>
          </a:p>
          <a:p>
            <a:pPr defTabSz="487044">
              <a:defRPr spc="-626" sz="10442"/>
            </a:pPr>
            <a:r>
              <a:t>HUMOR</a:t>
            </a:r>
          </a:p>
          <a:p>
            <a:pPr defTabSz="487044">
              <a:defRPr spc="-626" sz="10442"/>
            </a:pPr>
            <a:r>
              <a:t>KONCEPT ZLOBIVÁ ŽENA   </a:t>
            </a:r>
          </a:p>
          <a:p>
            <a:pPr defTabSz="487044">
              <a:defRPr spc="-626" sz="10442"/>
            </a:pP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https://www.youtube.com/watch?v=GbQomqb28os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1971299" y="10903969"/>
            <a:ext cx="943089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https://www.youtube.com/watch?v=GbQomqb28os</a:t>
            </a:r>
          </a:p>
        </p:txBody>
      </p:sp>
      <p:sp>
        <p:nvSpPr>
          <p:cNvPr id="272" name="You Can’t…"/>
          <p:cNvSpPr txBox="1"/>
          <p:nvPr/>
        </p:nvSpPr>
        <p:spPr>
          <a:xfrm>
            <a:off x="918807" y="991430"/>
            <a:ext cx="4424427" cy="5536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You Can’t</a:t>
            </a:r>
          </a:p>
          <a:p>
            <a:pPr algn="l">
              <a:defRPr spc="-426" sz="7100"/>
            </a:pPr>
            <a:r>
              <a:t>Stop Us</a:t>
            </a:r>
          </a:p>
          <a:p>
            <a:pPr algn="l">
              <a:defRPr spc="-426" sz="7100"/>
            </a:pPr>
            <a:r>
              <a:t>Nike </a:t>
            </a:r>
          </a:p>
          <a:p>
            <a:pPr algn="l">
              <a:defRPr spc="-426" sz="7100"/>
            </a:pPr>
            <a:r>
              <a:t>7 420 055    </a:t>
            </a:r>
          </a:p>
          <a:p>
            <a:pPr algn="l">
              <a:defRPr spc="-426" sz="7100"/>
            </a:pPr>
            <a:r>
              <a:t>2020</a:t>
            </a:r>
          </a:p>
        </p:txBody>
      </p:sp>
      <p:pic>
        <p:nvPicPr>
          <p:cNvPr id="273" name="You Can’t Stop Us | Nike" descr="You Can’t Stop Us | Nike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You Can’t Stop Us | Nike" aiw:author="NIKE JAPAN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09271" y="1143585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7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PLENDIDNÍ VIZUÁL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602615">
              <a:defRPr spc="-775" sz="12921"/>
            </a:pPr>
            <a:r>
              <a:t>SPLENDIDNÍ VIZUÁL</a:t>
            </a:r>
          </a:p>
          <a:p>
            <a:pPr defTabSz="602615">
              <a:defRPr spc="-775" sz="12921"/>
            </a:pPr>
            <a:r>
              <a:t>EMOCE JAK HOVADO</a:t>
            </a:r>
          </a:p>
          <a:p>
            <a:pPr defTabSz="602615">
              <a:defRPr spc="-775" sz="12921"/>
            </a:pPr>
            <a:r>
              <a:t>AUTENTICITA</a:t>
            </a:r>
          </a:p>
          <a:p>
            <a:pPr defTabSz="602615">
              <a:defRPr spc="-775" sz="12921"/>
            </a:pPr>
            <a:r>
              <a:t>DRAMATURGIE   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https://www.youtube.com/watch?v=wXcBGfXXL4w&amp;t=1s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1451043" y="10903969"/>
            <a:ext cx="1047140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https://www.youtube.com/watch?v=wXcBGfXXL4w&amp;t=1s</a:t>
            </a:r>
          </a:p>
        </p:txBody>
      </p:sp>
      <p:sp>
        <p:nvSpPr>
          <p:cNvPr id="278" name="No Drama.…"/>
          <p:cNvSpPr txBox="1"/>
          <p:nvPr/>
        </p:nvSpPr>
        <p:spPr>
          <a:xfrm>
            <a:off x="918807" y="1537530"/>
            <a:ext cx="5068241" cy="4444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No Drama.</a:t>
            </a:r>
          </a:p>
          <a:p>
            <a:pPr algn="l">
              <a:defRPr spc="-426" sz="7100"/>
            </a:pPr>
            <a:r>
              <a:t>Switzerland</a:t>
            </a:r>
          </a:p>
          <a:p>
            <a:pPr algn="l">
              <a:defRPr spc="-426" sz="7100"/>
            </a:pPr>
            <a:r>
              <a:t>52 814 038     </a:t>
            </a:r>
          </a:p>
          <a:p>
            <a:pPr algn="l">
              <a:defRPr spc="-426" sz="7100"/>
            </a:pPr>
            <a:r>
              <a:t>2021</a:t>
            </a:r>
          </a:p>
        </p:txBody>
      </p:sp>
      <p:pic>
        <p:nvPicPr>
          <p:cNvPr id="279" name="No Drama." descr="No Drama.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No Drama." aiw:author="MySwitzerland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09271" y="975032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7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7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79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VTIPNÝ KONCEPT - DRAMA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577850">
              <a:defRPr spc="-743" sz="12390"/>
            </a:pPr>
            <a:r>
              <a:t>VTIPNÝ KONCEPT - DRAMA </a:t>
            </a:r>
          </a:p>
          <a:p>
            <a:pPr defTabSz="577850">
              <a:defRPr spc="-743" sz="12390"/>
            </a:pPr>
            <a:r>
              <a:t>DIALOGY</a:t>
            </a:r>
          </a:p>
          <a:p>
            <a:pPr defTabSz="577850">
              <a:defRPr spc="-743" sz="12390"/>
            </a:pPr>
            <a:r>
              <a:t>CELEBRITY</a:t>
            </a:r>
          </a:p>
          <a:p>
            <a:pPr defTabSz="577850">
              <a:defRPr spc="-743" sz="12390"/>
            </a:pPr>
            <a:r>
              <a:t>NEVTÍRAVÉ - ALE JE TAM VŠE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Obrázek" descr="Obrázek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708" t="0" r="11654" b="0"/>
          <a:stretch>
            <a:fillRect/>
          </a:stretch>
        </p:blipFill>
        <p:spPr>
          <a:xfrm>
            <a:off x="13165980" y="952500"/>
            <a:ext cx="9525001" cy="11468100"/>
          </a:xfrm>
          <a:prstGeom prst="rect">
            <a:avLst/>
          </a:prstGeom>
        </p:spPr>
      </p:pic>
      <p:sp>
        <p:nvSpPr>
          <p:cNvPr id="130" name="DEFINI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DEFINICE</a:t>
            </a:r>
          </a:p>
        </p:txBody>
      </p:sp>
      <p:sp>
        <p:nvSpPr>
          <p:cNvPr id="131" name="video, které se stane populárním prostřednictvím sdílení na internetu. Virální se nazývá proto, že si je lidé posílají mezi sebou, a šíří se tak jako viru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452627">
              <a:defRPr sz="5445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hlinkClick r:id="rId3" invalidUrl="" action="" tgtFrame="" tooltip="" history="1" highlightClick="0" endSnd="0"/>
              </a:rPr>
              <a:t>video</a:t>
            </a:r>
            <a:r>
              <a:t>, které se stane populárním prostřednictvím sdílení na </a:t>
            </a:r>
            <a:r>
              <a:rPr u="sng"/>
              <a:t>internetu</a:t>
            </a:r>
            <a:r>
              <a:t>. Virální se nazývá proto, že si je lidé posílají </a:t>
            </a:r>
            <a:r>
              <a:rPr u="sng"/>
              <a:t>mezi sebou</a:t>
            </a:r>
            <a:r>
              <a:t>, a šíří se tak jako </a:t>
            </a:r>
            <a:r>
              <a:rPr>
                <a:hlinkClick r:id="rId4" invalidUrl="" action="" tgtFrame="" tooltip="" history="1" highlightClick="0" endSnd="0"/>
              </a:rPr>
              <a:t>virus</a:t>
            </a:r>
          </a:p>
          <a:p>
            <a:pPr algn="l" defTabSz="452627">
              <a:defRPr sz="5445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452627">
              <a:defRPr sz="5445">
                <a:solidFill>
                  <a:srgbClr val="20212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069"/>
              <a:t>zdroj: Wiki</a:t>
            </a:r>
          </a:p>
        </p:txBody>
      </p:sp>
      <p:pic>
        <p:nvPicPr>
          <p:cNvPr id="132" name="Obrázek" descr="Obrá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25243" y="3371059"/>
            <a:ext cx="3664788" cy="3680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https://youtu.be/dQ_lCmB2hfk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4069354" y="11821646"/>
            <a:ext cx="564680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https://youtu.be/dQ_lCmB2hfk</a:t>
            </a:r>
          </a:p>
        </p:txBody>
      </p:sp>
      <p:sp>
        <p:nvSpPr>
          <p:cNvPr id="284" name="Feel the Rhythm…"/>
          <p:cNvSpPr txBox="1"/>
          <p:nvPr/>
        </p:nvSpPr>
        <p:spPr>
          <a:xfrm>
            <a:off x="918807" y="991430"/>
            <a:ext cx="6299062" cy="5536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Feel the Rhythm</a:t>
            </a:r>
          </a:p>
          <a:p>
            <a:pPr algn="l">
              <a:defRPr spc="-426" sz="7100"/>
            </a:pPr>
            <a:r>
              <a:t>of KOREA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48 310 041     </a:t>
            </a:r>
          </a:p>
          <a:p>
            <a:pPr algn="l">
              <a:defRPr spc="-426" sz="7100"/>
            </a:pPr>
            <a:r>
              <a:t>2020</a:t>
            </a:r>
          </a:p>
        </p:txBody>
      </p:sp>
      <p:pic>
        <p:nvPicPr>
          <p:cNvPr id="285" name="Feel the Rhythm of KOREA: JEONJU" descr="Feel the Rhythm of KOREA: JEONJU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Feel the Rhythm of KOREA: JEONJU" aiw:author="Imagine your Korea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773345" y="981604"/>
            <a:ext cx="13605014" cy="102037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8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8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LEHKÝ ALTERNATIVNÍ BIZÁREK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487044">
              <a:defRPr spc="-626" sz="10442"/>
            </a:pPr>
            <a:r>
              <a:t>LEHKÝ ALTERNATIVNÍ BIZÁREK</a:t>
            </a:r>
          </a:p>
          <a:p>
            <a:pPr defTabSz="487044">
              <a:defRPr spc="-626" sz="10442"/>
            </a:pPr>
            <a:r>
              <a:t>TANEC SPÍŠ ART NEŽ VIRÁLEK</a:t>
            </a:r>
          </a:p>
          <a:p>
            <a:pPr defTabSz="487044">
              <a:defRPr spc="-626" sz="10442"/>
            </a:pPr>
          </a:p>
          <a:p>
            <a:pPr defTabSz="487044">
              <a:defRPr spc="-626" sz="10442"/>
            </a:pPr>
            <a:r>
              <a:t>ODVAHA</a:t>
            </a:r>
          </a:p>
          <a:p>
            <a:pPr defTabSz="487044">
              <a:defRPr spc="-626" sz="10442"/>
            </a:pP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https://www.youtube.com/watch?v=jDMyA57BrvI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507453" y="11915287"/>
            <a:ext cx="905103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https://www.youtube.com/watch?v=jDMyA57BrvI</a:t>
            </a:r>
          </a:p>
        </p:txBody>
      </p:sp>
      <p:sp>
        <p:nvSpPr>
          <p:cNvPr id="290" name="There is still…"/>
          <p:cNvSpPr txBox="1"/>
          <p:nvPr/>
        </p:nvSpPr>
        <p:spPr>
          <a:xfrm>
            <a:off x="918807" y="991430"/>
            <a:ext cx="6107000" cy="5536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There is still</a:t>
            </a:r>
          </a:p>
          <a:p>
            <a:pPr algn="l">
              <a:defRPr spc="-426" sz="7100"/>
            </a:pPr>
            <a:r>
              <a:t>a lot to discover</a:t>
            </a:r>
          </a:p>
          <a:p>
            <a:pPr algn="l">
              <a:defRPr spc="-426" sz="7100"/>
            </a:pPr>
            <a:r>
              <a:t>CZ</a:t>
            </a:r>
          </a:p>
          <a:p>
            <a:pPr algn="l">
              <a:defRPr spc="-426" sz="7100"/>
            </a:pPr>
            <a:r>
              <a:t>6 430 457     </a:t>
            </a:r>
          </a:p>
          <a:p>
            <a:pPr algn="l">
              <a:defRPr spc="-426" sz="7100"/>
            </a:pPr>
            <a:r>
              <a:t>2020</a:t>
            </a:r>
          </a:p>
        </p:txBody>
      </p:sp>
      <p:pic>
        <p:nvPicPr>
          <p:cNvPr id="291" name="There is still a lot to discover" descr="There is still a lot to discover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There is still a lot to discover" aiw:author="Visit Czech Republic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9632979" y="3109"/>
            <a:ext cx="14799984" cy="110999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9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1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ROFI ;-)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478790">
              <a:defRPr spc="-615" sz="10266"/>
            </a:pPr>
            <a:r>
              <a:t>PROFI ;-) </a:t>
            </a:r>
          </a:p>
          <a:p>
            <a:pPr defTabSz="478790">
              <a:defRPr spc="-615" sz="10266"/>
            </a:pPr>
            <a:r>
              <a:t>NOT GREAT NOT TERRIBLE</a:t>
            </a:r>
          </a:p>
          <a:p>
            <a:pPr defTabSz="478790">
              <a:defRPr spc="-615" sz="10266"/>
            </a:pPr>
            <a:r>
              <a:t>BEZ NÁPADU </a:t>
            </a:r>
          </a:p>
          <a:p>
            <a:pPr defTabSz="478790">
              <a:defRPr spc="-615" sz="10266"/>
            </a:pPr>
            <a:r>
              <a:t>ZNEKLIDŇUJÍCÍ KAMERA</a:t>
            </a:r>
          </a:p>
          <a:p>
            <a:pPr defTabSz="478790">
              <a:defRPr spc="-615" sz="10266"/>
            </a:pPr>
            <a:r>
              <a:t>PROČ KAVIÁR?</a:t>
            </a:r>
            <a:endParaRPr b="0"/>
          </a:p>
        </p:txBody>
      </p:sp>
      <p:pic>
        <p:nvPicPr>
          <p:cNvPr id="294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01718" y="9568940"/>
            <a:ext cx="4580774" cy="3716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https://www.youtube.com/watch?v=BLuqtTn4610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136272" y="10903969"/>
            <a:ext cx="910094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https://www.youtube.com/watch?v=BLuqtTn4610</a:t>
            </a:r>
          </a:p>
        </p:txBody>
      </p:sp>
      <p:sp>
        <p:nvSpPr>
          <p:cNvPr id="297" name="Doritos 3D…"/>
          <p:cNvSpPr txBox="1"/>
          <p:nvPr/>
        </p:nvSpPr>
        <p:spPr>
          <a:xfrm>
            <a:off x="918807" y="1537530"/>
            <a:ext cx="5068241" cy="4444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Doritos 3D 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21 569 845     </a:t>
            </a:r>
          </a:p>
          <a:p>
            <a:pPr algn="l">
              <a:defRPr spc="-426" sz="7100"/>
            </a:pPr>
            <a:r>
              <a:t>2021</a:t>
            </a:r>
          </a:p>
        </p:txBody>
      </p:sp>
      <p:pic>
        <p:nvPicPr>
          <p:cNvPr id="298" name="Doritos 3D | Flat Matthew Super Bowl LV" descr="Doritos 3D | Flat Matthew Super Bowl LV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Doritos 3D | Flat Matthew Super Bowl LV" aiw:author="Doritos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09271" y="1218497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9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8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VIZUÁL VS PRUDUKT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602615">
              <a:defRPr spc="-775" sz="12921"/>
            </a:pPr>
            <a:r>
              <a:t>VIZUÁL VS PRUDUKT</a:t>
            </a:r>
          </a:p>
          <a:p>
            <a:pPr defTabSz="602615">
              <a:defRPr spc="-775" sz="12921"/>
            </a:pPr>
            <a:r>
              <a:t>HUMOR </a:t>
            </a:r>
          </a:p>
          <a:p>
            <a:pPr defTabSz="602615">
              <a:defRPr spc="-775" sz="12921"/>
            </a:pPr>
            <a:r>
              <a:t>VOICE OVER</a:t>
            </a:r>
          </a:p>
          <a:p>
            <a:pPr defTabSz="602615">
              <a:defRPr spc="-775" sz="12921"/>
            </a:pP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https://www.youtube.com/watch?v=nlAxOge2kJI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186564" y="10903969"/>
            <a:ext cx="900036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https://www.youtube.com/watch?v=nlAxOge2kJI</a:t>
            </a:r>
          </a:p>
        </p:txBody>
      </p:sp>
      <p:sp>
        <p:nvSpPr>
          <p:cNvPr id="303" name="I Just Liked It…"/>
          <p:cNvSpPr txBox="1"/>
          <p:nvPr/>
        </p:nvSpPr>
        <p:spPr>
          <a:xfrm>
            <a:off x="918807" y="1537530"/>
            <a:ext cx="5095292" cy="4444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I Just Liked It</a:t>
            </a:r>
          </a:p>
          <a:p>
            <a:pPr algn="l">
              <a:defRPr spc="-426" sz="7100"/>
            </a:pPr>
            <a:r>
              <a:t>LINCOLN</a:t>
            </a:r>
          </a:p>
          <a:p>
            <a:pPr algn="l">
              <a:defRPr spc="-426" sz="7100"/>
            </a:pPr>
            <a:r>
              <a:t>-     </a:t>
            </a:r>
          </a:p>
          <a:p>
            <a:pPr algn="l">
              <a:defRPr spc="-426" sz="7100"/>
            </a:pPr>
            <a:r>
              <a:t>2014</a:t>
            </a:r>
          </a:p>
        </p:txBody>
      </p:sp>
      <p:pic>
        <p:nvPicPr>
          <p:cNvPr id="304" name="Matthew McConaughey and the MKC: “I Just Liked It” Official Commercial" descr="Matthew McConaughey and the MKC: “I Just Liked It” Official Commercial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Matthew McConaughey and the MKC: “I Just Liked It” Official Commercial" aiw:author="Hudson Rouge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28000" y="1255953"/>
            <a:ext cx="16256000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0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4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UTENTICITA TESTIMONIALU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346709">
              <a:defRPr spc="-446" sz="7433"/>
            </a:pPr>
            <a:r>
              <a:t>AUTENTICITA TESTIMONIALU</a:t>
            </a:r>
          </a:p>
          <a:p>
            <a:pPr defTabSz="346709">
              <a:defRPr spc="-446" sz="7433"/>
            </a:pPr>
            <a:r>
              <a:t>JEDNODUCHOST &gt; “I Just Liked It”</a:t>
            </a:r>
          </a:p>
          <a:p>
            <a:pPr defTabSz="346709">
              <a:defRPr spc="-446" sz="7433"/>
            </a:pPr>
          </a:p>
          <a:p>
            <a:pPr defTabSz="346709">
              <a:defRPr spc="-446" sz="7433"/>
            </a:pPr>
            <a:r>
              <a:t>Matthew McConaughey</a:t>
            </a:r>
          </a:p>
          <a:p>
            <a:pPr defTabSz="346709">
              <a:defRPr spc="-446" sz="7433"/>
            </a:pPr>
            <a:r>
              <a:t>Nicholas Winding Refn</a:t>
            </a:r>
          </a:p>
          <a:p>
            <a:pPr defTabSz="346709">
              <a:defRPr spc="-446" sz="7433"/>
            </a:pPr>
            <a:r>
              <a:t>Cliff Martinez </a:t>
            </a:r>
          </a:p>
          <a:p>
            <a:pPr defTabSz="346709">
              <a:defRPr spc="-446" sz="7433"/>
            </a:pPr>
            <a:r>
              <a:t>&gt;&gt;&gt; DRIVE bez Goslinga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HORNYHO VÝBĚR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3419">
              <a:defRPr spc="-892" sz="14867"/>
            </a:pPr>
            <a:r>
              <a:t>HORNYHO VÝBĚR</a:t>
            </a:r>
          </a:p>
          <a:p>
            <a:pPr defTabSz="693419">
              <a:defRPr spc="-892" sz="14867"/>
            </a:pPr>
            <a:r>
              <a:t>TOPOVKY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https://www.youtube.com/watch?v=rdQrwBVRzEg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618545" y="11109978"/>
            <a:ext cx="929754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https://www.youtube.com/watch?v=rdQrwBVRzEg</a:t>
            </a:r>
          </a:p>
        </p:txBody>
      </p:sp>
      <p:sp>
        <p:nvSpPr>
          <p:cNvPr id="311" name="P&amp;G…"/>
          <p:cNvSpPr txBox="1"/>
          <p:nvPr/>
        </p:nvSpPr>
        <p:spPr>
          <a:xfrm>
            <a:off x="918807" y="991430"/>
            <a:ext cx="7126822" cy="5536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P&amp;G </a:t>
            </a:r>
          </a:p>
          <a:p>
            <a:pPr algn="l">
              <a:defRPr spc="-426" sz="7100"/>
            </a:pPr>
            <a:r>
              <a:t>Thank You, Mom'  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-     </a:t>
            </a:r>
          </a:p>
          <a:p>
            <a:pPr algn="l">
              <a:defRPr spc="-426" sz="7100"/>
            </a:pPr>
            <a:r>
              <a:t>2015</a:t>
            </a:r>
          </a:p>
        </p:txBody>
      </p:sp>
      <p:pic>
        <p:nvPicPr>
          <p:cNvPr id="312" name="P&amp;G 'Thank You, Mom' Campaign Ad: &quot;Strong&quot; (Rio 2016 Olympics)" descr="P&amp;G 'Thank You, Mom' Campaign Ad: &quot;Strong&quot; (Rio 2016 Olympics)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P&amp;G 'Thank You, Mom' Campaign Ad: &quot;Strong&quot; (Rio 2016 Olympics)" aiw:author="Cause Marketing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42630" y="1139488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1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9600" y="5403850"/>
            <a:ext cx="13004800" cy="290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NEPOTŘEBUJEME SLOVA…"/>
          <p:cNvSpPr txBox="1"/>
          <p:nvPr>
            <p:ph type="title"/>
          </p:nvPr>
        </p:nvSpPr>
        <p:spPr>
          <a:xfrm>
            <a:off x="1459622" y="1682209"/>
            <a:ext cx="21909257" cy="9771612"/>
          </a:xfrm>
          <a:prstGeom prst="rect">
            <a:avLst/>
          </a:prstGeom>
        </p:spPr>
        <p:txBody>
          <a:bodyPr anchor="t"/>
          <a:lstStyle/>
          <a:p>
            <a:pPr defTabSz="330200">
              <a:defRPr spc="-424" sz="7080"/>
            </a:pPr>
            <a:r>
              <a:t>NEPOTŘEBUJEME SLOVA</a:t>
            </a:r>
          </a:p>
          <a:p>
            <a:pPr defTabSz="330200">
              <a:defRPr spc="-424" sz="7080"/>
            </a:pPr>
            <a:r>
              <a:t>&gt;&gt;&gt; SILNEJ VIZUÁL </a:t>
            </a:r>
          </a:p>
          <a:p>
            <a:pPr defTabSz="330200">
              <a:defRPr spc="-424" sz="7080"/>
            </a:pPr>
            <a:r>
              <a:t>&gt;&gt;&gt;&gt;&gt;&gt; ARCHETYPÁLNÍ PŘÍBĚH </a:t>
            </a:r>
          </a:p>
          <a:p>
            <a:pPr defTabSz="330200">
              <a:defRPr spc="-424" sz="7080"/>
            </a:pPr>
          </a:p>
          <a:p>
            <a:pPr defTabSz="330200">
              <a:defRPr spc="-424" sz="7080"/>
            </a:pPr>
            <a:r>
              <a:t>ZNAČKA JDE S DAVEM A MY S NÍM </a:t>
            </a:r>
          </a:p>
          <a:p>
            <a:pPr defTabSz="330200">
              <a:defRPr spc="-424" sz="7080"/>
            </a:pPr>
            <a:r>
              <a:t>&gt; BANDWAGON EFFECT </a:t>
            </a:r>
          </a:p>
          <a:p>
            <a:pPr defTabSz="330200">
              <a:defRPr spc="-424" sz="7080"/>
            </a:pPr>
          </a:p>
          <a:p>
            <a:pPr defTabSz="330200">
              <a:defRPr spc="-424" sz="7080"/>
            </a:pPr>
            <a:r>
              <a:t>BREČÍM </a:t>
            </a:r>
          </a:p>
          <a:p>
            <a:pPr defTabSz="330200">
              <a:defRPr spc="-424" sz="7080"/>
            </a:pPr>
            <a:r>
              <a:t>&gt; NEJLEPŠÍ REKLAMA NA PRACÍ PRÁŠEK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https://www.youtube.com/watch?v=ZUG9qYTJMsI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2020638" y="10903969"/>
            <a:ext cx="9332215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https://www.youtube.com/watch?v=ZUG9qYTJMsI</a:t>
            </a:r>
          </a:p>
        </p:txBody>
      </p:sp>
      <p:sp>
        <p:nvSpPr>
          <p:cNvPr id="317" name="Our Blades…"/>
          <p:cNvSpPr txBox="1"/>
          <p:nvPr/>
        </p:nvSpPr>
        <p:spPr>
          <a:xfrm>
            <a:off x="1181001" y="2243229"/>
            <a:ext cx="4871670" cy="662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Our Blades</a:t>
            </a:r>
          </a:p>
          <a:p>
            <a:pPr algn="l">
              <a:defRPr spc="-426" sz="7100"/>
            </a:pPr>
            <a:r>
              <a:t>Are F***ing</a:t>
            </a:r>
          </a:p>
          <a:p>
            <a:pPr algn="l">
              <a:defRPr spc="-426" sz="7100"/>
            </a:pPr>
            <a:r>
              <a:t>Great 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27 774 022    </a:t>
            </a:r>
          </a:p>
          <a:p>
            <a:pPr algn="l">
              <a:defRPr spc="-426" sz="7100"/>
            </a:pPr>
            <a:r>
              <a:t>2012</a:t>
            </a:r>
          </a:p>
        </p:txBody>
      </p:sp>
      <p:pic>
        <p:nvPicPr>
          <p:cNvPr id="318" name="DollarShaveClub.com - Our Blades Are F***ing Great" descr="DollarShaveClub.com - Our Blades Are F***ing Great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DollarShaveClub.com - Our Blades Are F***ing Great" aiw:author="Dollar Shave Club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09271" y="1199769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1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8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RAVDA ZABALENÁ DO…"/>
          <p:cNvSpPr txBox="1"/>
          <p:nvPr>
            <p:ph type="title"/>
          </p:nvPr>
        </p:nvSpPr>
        <p:spPr>
          <a:xfrm>
            <a:off x="1778000" y="1159504"/>
            <a:ext cx="17662803" cy="6722223"/>
          </a:xfrm>
          <a:prstGeom prst="rect">
            <a:avLst/>
          </a:prstGeom>
        </p:spPr>
        <p:txBody>
          <a:bodyPr anchor="t"/>
          <a:lstStyle/>
          <a:p>
            <a:pPr defTabSz="478790">
              <a:defRPr spc="-615" sz="10266"/>
            </a:pPr>
            <a:r>
              <a:t>PRAVDA ZABALENÁ DO</a:t>
            </a:r>
          </a:p>
          <a:p>
            <a:pPr defTabSz="478790">
              <a:defRPr spc="-615" sz="10266"/>
            </a:pPr>
            <a:r>
              <a:t>NADSÁZKY A HUMORU</a:t>
            </a:r>
          </a:p>
          <a:p>
            <a:pPr defTabSz="478790">
              <a:defRPr spc="-615" sz="10266"/>
            </a:pPr>
            <a:r>
              <a:t>- SKVĚLE TREFENÁ HRANA - </a:t>
            </a:r>
          </a:p>
          <a:p>
            <a:pPr defTabSz="478790">
              <a:defRPr spc="-615" sz="10266"/>
            </a:pPr>
            <a:r>
              <a:t>MYSLÍ NA ZAMĚSTNACE</a:t>
            </a:r>
            <a:endParaRPr b="0"/>
          </a:p>
        </p:txBody>
      </p:sp>
      <p:pic>
        <p:nvPicPr>
          <p:cNvPr id="321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58375" y="8353527"/>
            <a:ext cx="6867249" cy="4778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https://www.youtube.com/watch?v=XpaOjMXyJGk&amp;t=1s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1518920" y="11709278"/>
            <a:ext cx="1037310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https://www.youtube.com/watch?v=XpaOjMXyJGk&amp;t=1s</a:t>
            </a:r>
          </a:p>
        </p:txBody>
      </p:sp>
      <p:sp>
        <p:nvSpPr>
          <p:cNvPr id="324" name="You’re more…"/>
          <p:cNvSpPr txBox="1"/>
          <p:nvPr/>
        </p:nvSpPr>
        <p:spPr>
          <a:xfrm>
            <a:off x="1087360" y="757738"/>
            <a:ext cx="5250385" cy="881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You’re more</a:t>
            </a:r>
          </a:p>
          <a:p>
            <a:pPr algn="l">
              <a:defRPr spc="-426" sz="7100"/>
            </a:pPr>
            <a:r>
              <a:t>beautiful than</a:t>
            </a:r>
          </a:p>
          <a:p>
            <a:pPr algn="l">
              <a:defRPr spc="-426" sz="7100"/>
            </a:pPr>
            <a:r>
              <a:t>you think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DOVE 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69 906 298  </a:t>
            </a:r>
          </a:p>
          <a:p>
            <a:pPr algn="l">
              <a:defRPr spc="-426" sz="7100"/>
            </a:pPr>
            <a:r>
              <a:t>2013</a:t>
            </a:r>
          </a:p>
        </p:txBody>
      </p:sp>
      <p:pic>
        <p:nvPicPr>
          <p:cNvPr id="325" name="Dove Real Beauty Sketches | You’re more beautiful than you think (3mins)" descr="Dove Real Beauty Sketches | You’re more beautiful than you think (3mins)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Dove Real Beauty Sketches | You’re more beautiful than you think (3mins)" aiw:author="Dove US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773345" y="657824"/>
            <a:ext cx="13609766" cy="102073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25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5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ENDER BENDER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478790">
              <a:defRPr spc="-615" sz="10266"/>
            </a:pPr>
            <a:r>
              <a:t>GENDER BENDER</a:t>
            </a:r>
          </a:p>
          <a:p>
            <a:pPr defTabSz="478790">
              <a:defRPr spc="-615" sz="10266"/>
            </a:pPr>
            <a:r>
              <a:t>ŽDÍMAČKA EMOCÍ </a:t>
            </a:r>
          </a:p>
          <a:p>
            <a:pPr defTabSz="478790">
              <a:defRPr spc="-615" sz="10266"/>
            </a:pPr>
            <a:r>
              <a:t>ČISTÁ RADOST</a:t>
            </a:r>
          </a:p>
          <a:p>
            <a:pPr defTabSz="478790">
              <a:defRPr spc="-615" sz="10266"/>
            </a:pPr>
            <a:r>
              <a:t>KRÁSA KÝČE</a:t>
            </a:r>
          </a:p>
          <a:p>
            <a:pPr defTabSz="478790">
              <a:defRPr spc="-615" sz="10266"/>
            </a:pPr>
            <a:r>
              <a:t>EMO REKLAMA NA MÝDLO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https://www.youtube.com/watch?v=CjB_oVeq8Lo&amp;t=7s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1621028" y="11709278"/>
            <a:ext cx="10168891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https://www.youtube.com/watch?v=CjB_oVeq8Lo&amp;t=7s</a:t>
            </a:r>
          </a:p>
        </p:txBody>
      </p:sp>
      <p:sp>
        <p:nvSpPr>
          <p:cNvPr id="330" name="Fireman…"/>
          <p:cNvSpPr txBox="1"/>
          <p:nvPr/>
        </p:nvSpPr>
        <p:spPr>
          <a:xfrm>
            <a:off x="1162273" y="1450678"/>
            <a:ext cx="4478529" cy="881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Fireman</a:t>
            </a:r>
          </a:p>
          <a:p>
            <a:pPr algn="l">
              <a:defRPr spc="-426" sz="7100"/>
            </a:pPr>
            <a:r>
              <a:t>Saves</a:t>
            </a:r>
          </a:p>
          <a:p>
            <a:pPr algn="l">
              <a:defRPr spc="-426" sz="7100"/>
            </a:pPr>
            <a:r>
              <a:t>Kitten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GoPro 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45 005 159  </a:t>
            </a:r>
          </a:p>
          <a:p>
            <a:pPr algn="l">
              <a:defRPr spc="-426" sz="7100"/>
            </a:pPr>
            <a:r>
              <a:t>2013</a:t>
            </a:r>
          </a:p>
        </p:txBody>
      </p:sp>
      <p:pic>
        <p:nvPicPr>
          <p:cNvPr id="331" name="GoPro: Fireman Saves Kitten" descr="GoPro: Fireman Saves Kitten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GoPro: Fireman Saves Kitten" aiw:author="GoPro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09271" y="1630516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3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KOČIČKY KRALUJÍ NAD FORMOU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478790">
              <a:defRPr spc="-615" sz="10266"/>
            </a:pPr>
          </a:p>
          <a:p>
            <a:pPr defTabSz="478790">
              <a:defRPr spc="-615" sz="10266"/>
            </a:pPr>
            <a:r>
              <a:t>KOČIČKY KRALUJÍ NAD FORMOU</a:t>
            </a:r>
          </a:p>
          <a:p>
            <a:pPr defTabSz="478790">
              <a:defRPr spc="-615" sz="10266"/>
            </a:pPr>
          </a:p>
          <a:p>
            <a:pPr defTabSz="478790">
              <a:defRPr spc="-615" sz="10266"/>
            </a:pPr>
            <a:r>
              <a:t>DOKUMENTÁRNÍ AUTENTICITA</a:t>
            </a:r>
          </a:p>
          <a:p>
            <a:pPr defTabSz="478790">
              <a:defRPr spc="-615" sz="10266"/>
            </a:pPr>
            <a:r>
              <a:t>HE A HERO 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https://www.youtube.com/watch?v=h4s0llOpKrU&amp;t=33s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1582737" y="11709278"/>
            <a:ext cx="10245472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https://www.youtube.com/watch?v=h4s0llOpKrU&amp;t=33s</a:t>
            </a:r>
          </a:p>
        </p:txBody>
      </p:sp>
      <p:sp>
        <p:nvSpPr>
          <p:cNvPr id="336" name="MISS…"/>
          <p:cNvSpPr txBox="1"/>
          <p:nvPr/>
        </p:nvSpPr>
        <p:spPr>
          <a:xfrm>
            <a:off x="881351" y="1154013"/>
            <a:ext cx="5122343" cy="7720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pc="-426" sz="7100"/>
            </a:pPr>
            <a:r>
              <a:t>MISS</a:t>
            </a:r>
          </a:p>
          <a:p>
            <a:pPr algn="l">
              <a:defRPr spc="-426" sz="7100"/>
            </a:pPr>
            <a:r>
              <a:t>DIOR</a:t>
            </a:r>
          </a:p>
          <a:p>
            <a:pPr algn="l">
              <a:defRPr spc="-426" sz="7100"/>
            </a:pPr>
          </a:p>
          <a:p>
            <a:pPr algn="l">
              <a:defRPr spc="-426" sz="7100"/>
            </a:pPr>
          </a:p>
          <a:p>
            <a:pPr algn="l">
              <a:defRPr spc="-426" sz="7100"/>
            </a:pPr>
          </a:p>
          <a:p>
            <a:pPr algn="l">
              <a:defRPr spc="-426" sz="7100"/>
            </a:pPr>
            <a:r>
              <a:t>106 515 820   </a:t>
            </a:r>
          </a:p>
          <a:p>
            <a:pPr algn="l">
              <a:defRPr spc="-426" sz="7100"/>
            </a:pPr>
            <a:r>
              <a:t>2017</a:t>
            </a:r>
          </a:p>
        </p:txBody>
      </p:sp>
      <p:pic>
        <p:nvPicPr>
          <p:cNvPr id="337" name="MISS DIOR – The new Eau de Parfum" descr="MISS DIOR – The new Eau de Parfum"/>
          <p:cNvPicPr>
            <a:picLocks noChangeAspect="0"/>
          </p:cNvPicPr>
          <p:nvPr>
            <a:videoFile xmlns:mc="http://schemas.openxmlformats.org/markup-compatibility/2006" xmlns:aiw="http://developer.apple.com/namespaces/iwork" r:link="rId4" mc:Ignorable="aiw" aiw:title="MISS DIOR – The new Eau de Parfum" aiw:author="Christian Dior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109271" y="1106128"/>
            <a:ext cx="16256001" cy="9144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3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7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DIOR JEDE 10 LET…"/>
          <p:cNvSpPr txBox="1"/>
          <p:nvPr>
            <p:ph type="title"/>
          </p:nvPr>
        </p:nvSpPr>
        <p:spPr>
          <a:xfrm>
            <a:off x="1778000" y="2863762"/>
            <a:ext cx="20828000" cy="8312064"/>
          </a:xfrm>
          <a:prstGeom prst="rect">
            <a:avLst/>
          </a:prstGeom>
        </p:spPr>
        <p:txBody>
          <a:bodyPr anchor="t"/>
          <a:lstStyle/>
          <a:p>
            <a:pPr defTabSz="478790">
              <a:defRPr spc="-615" sz="10266"/>
            </a:pPr>
            <a:r>
              <a:t>DIOR JEDE 10 LET</a:t>
            </a:r>
          </a:p>
          <a:p>
            <a:pPr defTabSz="478790">
              <a:defRPr spc="-615" sz="10266"/>
            </a:pPr>
            <a:r>
              <a:t>POŘÁD TO SAMÉ</a:t>
            </a:r>
          </a:p>
          <a:p>
            <a:pPr defTabSz="478790">
              <a:defRPr spc="-615" sz="10266"/>
            </a:pPr>
          </a:p>
          <a:p>
            <a:pPr defTabSz="478790">
              <a:defRPr spc="-615" sz="10266"/>
            </a:pPr>
            <a:r>
              <a:t>BĚHÁNÍ A JEŽDĚNÍ PO PLÁŽI</a:t>
            </a:r>
          </a:p>
          <a:p>
            <a:pPr defTabSz="478790">
              <a:defRPr spc="-615" sz="10266"/>
            </a:pPr>
            <a:r>
              <a:t>VZDYCHÁNÍ, POHLEDY, LÁSKA </a:t>
            </a:r>
            <a:endParaRPr b="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AKŽE VIRÁL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TAKŽE VIRÁL?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8220" y="74199"/>
            <a:ext cx="1373397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VĚT"/>
          <p:cNvSpPr txBox="1"/>
          <p:nvPr/>
        </p:nvSpPr>
        <p:spPr>
          <a:xfrm>
            <a:off x="497566" y="570533"/>
            <a:ext cx="3724352" cy="178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/>
            </a:lvl1pPr>
          </a:lstStyle>
          <a:p>
            <a:pPr/>
            <a:r>
              <a:t>SVĚT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ZNAKY VIRÁLU"/>
          <p:cNvSpPr txBox="1"/>
          <p:nvPr>
            <p:ph type="ctrTitle"/>
          </p:nvPr>
        </p:nvSpPr>
        <p:spPr>
          <a:xfrm>
            <a:off x="1778000" y="-1915125"/>
            <a:ext cx="20828000" cy="4648201"/>
          </a:xfrm>
          <a:prstGeom prst="rect">
            <a:avLst/>
          </a:prstGeom>
        </p:spPr>
        <p:txBody>
          <a:bodyPr/>
          <a:lstStyle/>
          <a:p>
            <a:pPr/>
            <a:r>
              <a:t>ZNAKY VIRÁLU</a:t>
            </a:r>
          </a:p>
        </p:txBody>
      </p:sp>
      <p:sp>
        <p:nvSpPr>
          <p:cNvPr id="344" name="?"/>
          <p:cNvSpPr txBox="1"/>
          <p:nvPr>
            <p:ph type="subTitle" idx="1"/>
          </p:nvPr>
        </p:nvSpPr>
        <p:spPr>
          <a:xfrm>
            <a:off x="1635893" y="6193678"/>
            <a:ext cx="21112214" cy="8454690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ZNAKY VIRÁLU"/>
          <p:cNvSpPr txBox="1"/>
          <p:nvPr>
            <p:ph type="ctrTitle"/>
          </p:nvPr>
        </p:nvSpPr>
        <p:spPr>
          <a:xfrm>
            <a:off x="1778000" y="-1915125"/>
            <a:ext cx="20828000" cy="4648201"/>
          </a:xfrm>
          <a:prstGeom prst="rect">
            <a:avLst/>
          </a:prstGeom>
        </p:spPr>
        <p:txBody>
          <a:bodyPr/>
          <a:lstStyle/>
          <a:p>
            <a:pPr/>
            <a:r>
              <a:t>ZNAKY VIRÁLU</a:t>
            </a:r>
          </a:p>
        </p:txBody>
      </p:sp>
      <p:sp>
        <p:nvSpPr>
          <p:cNvPr id="347" name="JEDNODUCHOST A JASNOST KONCEPTU &gt; OBECNÉ PROHLÁŠENÍ…"/>
          <p:cNvSpPr txBox="1"/>
          <p:nvPr>
            <p:ph type="subTitle" idx="1"/>
          </p:nvPr>
        </p:nvSpPr>
        <p:spPr>
          <a:xfrm>
            <a:off x="1635893" y="3646655"/>
            <a:ext cx="21112214" cy="8454690"/>
          </a:xfrm>
          <a:prstGeom prst="rect">
            <a:avLst/>
          </a:prstGeom>
        </p:spPr>
        <p:txBody>
          <a:bodyPr/>
          <a:lstStyle/>
          <a:p>
            <a:pPr defTabSz="693419">
              <a:defRPr sz="4535"/>
            </a:pPr>
          </a:p>
          <a:p>
            <a:pPr defTabSz="693419">
              <a:defRPr sz="4535"/>
            </a:pPr>
            <a:r>
              <a:t>JEDNODUCHOST A JASNOST KONCEPTU &gt; OBECNÉ PROHLÁŠENÍ</a:t>
            </a:r>
          </a:p>
          <a:p>
            <a:pPr defTabSz="693419">
              <a:defRPr sz="4535"/>
            </a:pPr>
          </a:p>
          <a:p>
            <a:pPr defTabSz="693419">
              <a:defRPr sz="4535"/>
            </a:pPr>
            <a:r>
              <a:t>NEŘEŠIT DETAILNÍ VLASTNOSTI A BENEFITY PRODUKTU</a:t>
            </a:r>
          </a:p>
          <a:p>
            <a:pPr defTabSz="693419">
              <a:defRPr sz="4535"/>
            </a:pPr>
          </a:p>
          <a:p>
            <a:pPr defTabSz="693419">
              <a:defRPr sz="4535"/>
            </a:pPr>
            <a:r>
              <a:t>JÍT S DAVEM - BÝT VÍTĚZNÝM BRANDEM “MY”</a:t>
            </a:r>
          </a:p>
          <a:p>
            <a:pPr defTabSz="693419">
              <a:defRPr sz="4535"/>
            </a:pPr>
          </a:p>
          <a:p>
            <a:pPr defTabSz="693419">
              <a:defRPr sz="4535"/>
            </a:pPr>
          </a:p>
          <a:p>
            <a:pPr defTabSz="693419">
              <a:defRPr b="1" sz="4535"/>
            </a:pPr>
            <a:r>
              <a:t>VARIACE NA:</a:t>
            </a:r>
          </a:p>
          <a:p>
            <a:pPr defTabSz="693419">
              <a:defRPr sz="4535"/>
            </a:pPr>
          </a:p>
          <a:p>
            <a:pPr defTabSz="693419">
              <a:defRPr sz="4535"/>
            </a:pPr>
            <a:r>
              <a:t> </a:t>
            </a:r>
            <a:r>
              <a:rPr b="1">
                <a:solidFill>
                  <a:srgbClr val="FF2600"/>
                </a:solidFill>
              </a:rPr>
              <a:t>HUMOR</a:t>
            </a:r>
            <a:r>
              <a:t> (BIZÁR) X </a:t>
            </a:r>
            <a:r>
              <a:rPr b="1">
                <a:solidFill>
                  <a:srgbClr val="FF2600"/>
                </a:solidFill>
              </a:rPr>
              <a:t>EMOCE</a:t>
            </a:r>
            <a:r>
              <a:t> (DOJETÍ) X </a:t>
            </a:r>
            <a:r>
              <a:rPr b="1">
                <a:solidFill>
                  <a:srgbClr val="FF2600"/>
                </a:solidFill>
              </a:rPr>
              <a:t>HUDBA</a:t>
            </a:r>
            <a:r>
              <a:t> (TANEC)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ALE NEVÍM!"/>
          <p:cNvSpPr txBox="1"/>
          <p:nvPr>
            <p:ph type="title"/>
          </p:nvPr>
        </p:nvSpPr>
        <p:spPr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</p:spPr>
        <p:txBody>
          <a:bodyPr/>
          <a:lstStyle>
            <a:lvl1pPr algn="ctr"/>
          </a:lstStyle>
          <a:p>
            <a:pPr/>
            <a:r>
              <a:t>ALE NEVÍM!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1190" y="211376"/>
            <a:ext cx="10121620" cy="12847878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ČESKO"/>
          <p:cNvSpPr txBox="1"/>
          <p:nvPr/>
        </p:nvSpPr>
        <p:spPr>
          <a:xfrm>
            <a:off x="572947" y="551805"/>
            <a:ext cx="5146752" cy="178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200"/>
            </a:lvl1pPr>
          </a:lstStyle>
          <a:p>
            <a:pPr/>
            <a:r>
              <a:t>ČESKO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2:24/den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693419">
              <a:defRPr spc="-892" sz="14867"/>
            </a:pPr>
            <a:r>
              <a:t>2:24/den</a:t>
            </a:r>
          </a:p>
          <a:p>
            <a:pPr defTabSz="693419">
              <a:defRPr spc="-892" sz="14867"/>
            </a:pPr>
            <a:r>
              <a:t>na všech sockách</a:t>
            </a:r>
          </a:p>
        </p:txBody>
      </p:sp>
      <p:sp>
        <p:nvSpPr>
          <p:cNvPr id="143" name="Od 16 do 70 = 5,6 let života :D"/>
          <p:cNvSpPr txBox="1"/>
          <p:nvPr/>
        </p:nvSpPr>
        <p:spPr>
          <a:xfrm>
            <a:off x="18237305" y="12061015"/>
            <a:ext cx="569290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Od 16 do 70 = 5,6 let života :D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