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6" r:id="rId5"/>
    <p:sldId id="269" r:id="rId6"/>
    <p:sldId id="272" r:id="rId7"/>
    <p:sldId id="275" r:id="rId8"/>
    <p:sldId id="276" r:id="rId9"/>
    <p:sldId id="277" r:id="rId10"/>
    <p:sldId id="268" r:id="rId11"/>
    <p:sldId id="278" r:id="rId12"/>
    <p:sldId id="270" r:id="rId13"/>
    <p:sldId id="273" r:id="rId14"/>
    <p:sldId id="27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4" autoAdjust="0"/>
    <p:restoredTop sz="94660"/>
  </p:normalViewPr>
  <p:slideViewPr>
    <p:cSldViewPr>
      <p:cViewPr varScale="1">
        <p:scale>
          <a:sx n="60" d="100"/>
          <a:sy n="60" d="100"/>
        </p:scale>
        <p:origin x="147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70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29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21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92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40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85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84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4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74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61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88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542FC-FF24-4D8A-9846-A2670095F0F2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C65F-14C3-4B67-873B-208DF5DBED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65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ndsolidarity.army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spevky.cz/zamestnanci/vysluhovy-prispevek-vysluh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kariera.army.cz/plat-a-priplatk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nisluzba.army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Součásti sociální politiky </a:t>
            </a:r>
            <a:br>
              <a:rPr lang="cs-CZ" dirty="0"/>
            </a:br>
            <a:r>
              <a:rPr lang="cs-CZ" dirty="0"/>
              <a:t>v obranné police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Eduard Bakoš, Ph.D.</a:t>
            </a:r>
          </a:p>
        </p:txBody>
      </p:sp>
      <p:pic>
        <p:nvPicPr>
          <p:cNvPr id="6" name="Obrázek 5" descr="Obsah obrázku text, hodiny&#10;&#10;Popis byl vytvořen automaticky">
            <a:extLst>
              <a:ext uri="{FF2B5EF4-FFF2-40B4-BE49-F238E27FC236}">
                <a16:creationId xmlns:a16="http://schemas.microsoft.com/office/drawing/2014/main" id="{D6A67948-D5C7-49E6-8EB0-4330956DF2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836471"/>
            <a:ext cx="1290831" cy="9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603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Občanská práva a vojenské kazaňské 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Shromažďovací právo</a:t>
            </a:r>
          </a:p>
          <a:p>
            <a:r>
              <a:rPr lang="cs-CZ" dirty="0"/>
              <a:t>Sdružovací právo</a:t>
            </a:r>
          </a:p>
          <a:p>
            <a:r>
              <a:rPr lang="cs-CZ" dirty="0"/>
              <a:t>Právo svobodně projevovat víru a náboženství</a:t>
            </a:r>
          </a:p>
          <a:p>
            <a:r>
              <a:rPr lang="cs-CZ" dirty="0"/>
              <a:t>Hospodářská a sociální práva (právo soukromé výdělečné činnosti)</a:t>
            </a:r>
          </a:p>
        </p:txBody>
      </p:sp>
    </p:spTree>
    <p:extLst>
      <p:ext uri="{BB962C8B-B14F-4D97-AF65-F5344CB8AC3E}">
        <p14:creationId xmlns:p14="http://schemas.microsoft.com/office/powerpoint/2010/main" val="1997562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92A99-B76D-4B79-A19E-9302D019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Vojenský fond solidarity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D9FF4F-4BD4-4BBB-A510-998A03C5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cs-CZ" dirty="0">
                <a:hlinkClick r:id="rId2"/>
              </a:rPr>
              <a:t>http://www.fondsolidarity.army.cz/</a:t>
            </a:r>
            <a:r>
              <a:rPr lang="cs-CZ" dirty="0"/>
              <a:t> - pomoc lidem v tíživé situaci</a:t>
            </a:r>
          </a:p>
          <a:p>
            <a:r>
              <a:rPr lang="cs-CZ" dirty="0"/>
              <a:t>CELKOVÝ STAV ÚČTU VOJENSKÉHO FONDU SOLIDARITY KE DNI 28. 2. 2021:</a:t>
            </a:r>
          </a:p>
          <a:p>
            <a:pPr algn="ctr"/>
            <a:r>
              <a:rPr lang="cs-CZ" dirty="0"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19 414 677,49 Kč</a:t>
            </a:r>
          </a:p>
          <a:p>
            <a:r>
              <a:rPr lang="cs-CZ" dirty="0"/>
              <a:t>Je to moc nebo málo?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076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 x náměty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plat</a:t>
            </a:r>
            <a:r>
              <a:rPr lang="cs-CZ" dirty="0"/>
              <a:t> – optimální výše (jak?) a co zohlednit – riziko povolání? (např. letec x lékař x pedagog)</a:t>
            </a:r>
          </a:p>
          <a:p>
            <a:r>
              <a:rPr lang="cs-CZ" dirty="0">
                <a:solidFill>
                  <a:srgbClr val="FF0000"/>
                </a:solidFill>
              </a:rPr>
              <a:t>náhrady jak finanční tak materiální </a:t>
            </a:r>
            <a:r>
              <a:rPr lang="cs-CZ" dirty="0"/>
              <a:t>– jak stanovit a proč? příspěvky na bydlení, na cestovné apod.</a:t>
            </a:r>
          </a:p>
          <a:p>
            <a:r>
              <a:rPr lang="cs-CZ" dirty="0">
                <a:solidFill>
                  <a:srgbClr val="FF0000"/>
                </a:solidFill>
              </a:rPr>
              <a:t>výsluhy</a:t>
            </a:r>
            <a:r>
              <a:rPr lang="cs-CZ" dirty="0"/>
              <a:t> (jak proč a jak je počítat) a co ostatní bezpečnostní sbory – hasiči a policie</a:t>
            </a:r>
          </a:p>
          <a:p>
            <a:r>
              <a:rPr lang="cs-CZ" dirty="0">
                <a:hlinkClick r:id="rId2"/>
              </a:rPr>
              <a:t>https://www.prispevky.cz/zamestnanci/vysluhovy-prispevek-vysluha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0000"/>
                </a:solidFill>
              </a:rPr>
              <a:t>úmrtí vojáka – </a:t>
            </a:r>
            <a:r>
              <a:rPr lang="cs-CZ" dirty="0"/>
              <a:t>co s tím, jak to pojmout a co pozůstalí – jaké náhrady v jaké výši</a:t>
            </a:r>
          </a:p>
          <a:p>
            <a:r>
              <a:rPr lang="cs-CZ" dirty="0">
                <a:solidFill>
                  <a:srgbClr val="FF0000"/>
                </a:solidFill>
              </a:rPr>
              <a:t>srovnání se zahraničím </a:t>
            </a:r>
            <a:r>
              <a:rPr lang="cs-CZ" dirty="0"/>
              <a:t>(Slovensko, Polsko, USA, Velká Británie, Francie apod.)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081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Specifické otázky „obrany“ a vazba na sociální politiku (náměty pro zamyšlení)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aktivní zálohy </a:t>
            </a:r>
            <a:r>
              <a:rPr lang="cs-CZ" dirty="0"/>
              <a:t>– co to je a k čemu slouží, jaké má výhody a nevýhody</a:t>
            </a:r>
          </a:p>
          <a:p>
            <a:r>
              <a:rPr lang="cs-CZ" dirty="0">
                <a:solidFill>
                  <a:srgbClr val="FF0000"/>
                </a:solidFill>
              </a:rPr>
              <a:t>využití vojáků v krizovém řízení </a:t>
            </a:r>
            <a:r>
              <a:rPr lang="cs-CZ" dirty="0"/>
              <a:t>(např. katastrofy) za jakých podmínek </a:t>
            </a:r>
          </a:p>
          <a:p>
            <a:r>
              <a:rPr lang="cs-CZ" dirty="0">
                <a:solidFill>
                  <a:srgbClr val="FF0000"/>
                </a:solidFill>
              </a:rPr>
              <a:t>branná povinnost včetně základní vojenské služby </a:t>
            </a:r>
            <a:r>
              <a:rPr lang="cs-CZ" dirty="0"/>
              <a:t>x </a:t>
            </a:r>
            <a:r>
              <a:rPr lang="cs-CZ" dirty="0">
                <a:solidFill>
                  <a:srgbClr val="0070C0"/>
                </a:solidFill>
              </a:rPr>
              <a:t>dobrovolnictví </a:t>
            </a:r>
            <a:r>
              <a:rPr lang="cs-CZ" dirty="0"/>
              <a:t>– je tam nějaká vazba </a:t>
            </a:r>
            <a:br>
              <a:rPr lang="cs-CZ" dirty="0"/>
            </a:br>
            <a:r>
              <a:rPr lang="cs-CZ" dirty="0"/>
              <a:t>a pokud ano jaká – jak to zohlednit?</a:t>
            </a:r>
          </a:p>
          <a:p>
            <a:r>
              <a:rPr lang="cs-CZ" dirty="0">
                <a:solidFill>
                  <a:srgbClr val="FF0000"/>
                </a:solidFill>
              </a:rPr>
              <a:t>vojákyně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(jak zohlednit specifika)</a:t>
            </a:r>
          </a:p>
          <a:p>
            <a:r>
              <a:rPr lang="cs-CZ" dirty="0">
                <a:solidFill>
                  <a:srgbClr val="FF0000"/>
                </a:solidFill>
              </a:rPr>
              <a:t>veteráni </a:t>
            </a:r>
            <a:r>
              <a:rPr lang="cs-CZ" dirty="0"/>
              <a:t>– co s nimi jak je zohlednit v systému sociálního zabezpečení</a:t>
            </a:r>
          </a:p>
          <a:p>
            <a:r>
              <a:rPr lang="cs-CZ" dirty="0">
                <a:solidFill>
                  <a:srgbClr val="FF0000"/>
                </a:solidFill>
              </a:rPr>
              <a:t>bývalí vojáci </a:t>
            </a:r>
            <a:r>
              <a:rPr lang="cs-CZ" dirty="0"/>
              <a:t>(výsluha x důchod x práce v civilu)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99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  <a:p>
            <a:pPr algn="ctr"/>
            <a:r>
              <a:rPr lang="cs-CZ" dirty="0"/>
              <a:t>Dotazy?</a:t>
            </a:r>
          </a:p>
        </p:txBody>
      </p:sp>
      <p:pic>
        <p:nvPicPr>
          <p:cNvPr id="6" name="Obrázek 5" descr="Obsah obrázku text, hodiny&#10;&#10;Popis byl vytvořen automaticky">
            <a:extLst>
              <a:ext uri="{FF2B5EF4-FFF2-40B4-BE49-F238E27FC236}">
                <a16:creationId xmlns:a16="http://schemas.microsoft.com/office/drawing/2014/main" id="{1A98233E-3A55-4BB7-A848-5979DF4DBB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584" y="2996952"/>
            <a:ext cx="1290831" cy="9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07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Obranná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Přirozená a trvalá součást bezpečnostního úsilí státu. Určuje a realizuje politické přístupy </a:t>
            </a:r>
            <a:br>
              <a:rPr lang="cs-CZ" i="1" dirty="0"/>
            </a:br>
            <a:r>
              <a:rPr lang="cs-CZ" i="1" dirty="0"/>
              <a:t>k poslání ozbrojených sil v souladu se zájmy ČR definovanými Bezpečnostní strategií ČR. Základní opatření obranné a vojenské politiky jsou zveřejňována a aktualizována v programových prohlášeních vlády ČR</a:t>
            </a:r>
          </a:p>
          <a:p>
            <a:r>
              <a:rPr lang="cs-CZ" dirty="0"/>
              <a:t>(Terminologický slovník krizového řízení a plánování obrany státu)</a:t>
            </a:r>
          </a:p>
        </p:txBody>
      </p:sp>
      <p:cxnSp>
        <p:nvCxnSpPr>
          <p:cNvPr id="4" name="Straight Connector 15"/>
          <p:cNvCxnSpPr/>
          <p:nvPr/>
        </p:nvCxnSpPr>
        <p:spPr>
          <a:xfrm>
            <a:off x="467544" y="1412776"/>
            <a:ext cx="824388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5"/>
          <p:cNvCxnSpPr/>
          <p:nvPr/>
        </p:nvCxnSpPr>
        <p:spPr>
          <a:xfrm>
            <a:off x="467543" y="6093296"/>
            <a:ext cx="824388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56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Článek 7 – Bezpečnostní strategie ČR (2015)</a:t>
            </a:r>
          </a:p>
          <a:p>
            <a:r>
              <a:rPr lang="cs-CZ" dirty="0">
                <a:solidFill>
                  <a:srgbClr val="FF0000"/>
                </a:solidFill>
              </a:rPr>
              <a:t>Bezpečnost ČR je založena na principu zajištění bezpečnosti jednotlivce, ochrany jeho života, zdraví, svobody, lidské důstojnosti a majetku</a:t>
            </a:r>
            <a:r>
              <a:rPr lang="cs-CZ" dirty="0"/>
              <a:t>. K úspěšnému uplatňování tohoto principu je nezbytné zajišťovat bezpečnost státních institucí včetně jejich plné funkčnosti a rozvíjet procesy a nástroje sloužící k posilování bezpečnosti a ochrany obyvatelstva. </a:t>
            </a:r>
            <a:r>
              <a:rPr lang="cs-CZ" dirty="0">
                <a:solidFill>
                  <a:srgbClr val="0070C0"/>
                </a:solidFill>
              </a:rPr>
              <a:t>Ačkoli je za zajišťování bezpečnosti primárně odpovědná vláda, pro snižování rizik naplnění hrozeb je žádoucí aktivní spolupráce občanů ČR, právnických a fyzických osob a orgánů veřejné správy.</a:t>
            </a:r>
            <a:r>
              <a:rPr lang="cs-CZ" dirty="0"/>
              <a:t> Tímto způsobem dochází k posílení celkové odolnosti společnosti vůči bezpečnostním hrozbám.</a:t>
            </a:r>
          </a:p>
          <a:p>
            <a:endParaRPr lang="cs-CZ" dirty="0"/>
          </a:p>
        </p:txBody>
      </p:sp>
      <p:cxnSp>
        <p:nvCxnSpPr>
          <p:cNvPr id="4" name="Straight Connector 15"/>
          <p:cNvCxnSpPr/>
          <p:nvPr/>
        </p:nvCxnSpPr>
        <p:spPr>
          <a:xfrm>
            <a:off x="467544" y="1412776"/>
            <a:ext cx="824388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5"/>
          <p:cNvCxnSpPr/>
          <p:nvPr/>
        </p:nvCxnSpPr>
        <p:spPr>
          <a:xfrm>
            <a:off x="467543" y="6093296"/>
            <a:ext cx="824388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41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Zákon o vojácích z povolání č. 221/1999 Sb. včetně všech následných novel. </a:t>
            </a:r>
          </a:p>
          <a:p>
            <a:pPr marL="0" indent="0">
              <a:buNone/>
            </a:pPr>
            <a:r>
              <a:rPr lang="cs-CZ" dirty="0"/>
              <a:t>    (viz komentář k němu v průběhu přednášky)!</a:t>
            </a:r>
          </a:p>
          <a:p>
            <a:r>
              <a:rPr lang="cs-CZ" dirty="0"/>
              <a:t>Zákon č. 361/2003 Sb. Zákon o služebním poměru příslušníků bezpečnostních sborů včetně všech následných novel.</a:t>
            </a:r>
          </a:p>
          <a:p>
            <a:r>
              <a:rPr lang="cs-CZ" dirty="0"/>
              <a:t>Příslušné nařízení vlády</a:t>
            </a:r>
          </a:p>
          <a:p>
            <a:r>
              <a:rPr lang="cs-CZ" dirty="0"/>
              <a:t>Příslušné „resortní“ nařízení (Rozkazy Ministra obrany) </a:t>
            </a:r>
          </a:p>
          <a:p>
            <a:r>
              <a:rPr lang="cs-CZ" dirty="0">
                <a:solidFill>
                  <a:srgbClr val="FF0000"/>
                </a:solidFill>
              </a:rPr>
              <a:t>Pozor na každoroční novelu ve vztahu 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k minimální mzdě!</a:t>
            </a:r>
          </a:p>
        </p:txBody>
      </p:sp>
    </p:spTree>
    <p:extLst>
      <p:ext uri="{BB962C8B-B14F-4D97-AF65-F5344CB8AC3E}">
        <p14:creationId xmlns:p14="http://schemas.microsoft.com/office/powerpoint/2010/main" val="140872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„Výhody“ vojenské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plat (viz dále)</a:t>
            </a:r>
          </a:p>
          <a:p>
            <a:r>
              <a:rPr lang="cs-CZ" dirty="0"/>
              <a:t>náborový, kvalifikační a stabilizační příspěvek</a:t>
            </a:r>
          </a:p>
          <a:p>
            <a:r>
              <a:rPr lang="cs-CZ" dirty="0"/>
              <a:t>služební příspěvek na bydlení</a:t>
            </a:r>
          </a:p>
          <a:p>
            <a:r>
              <a:rPr lang="cs-CZ" dirty="0"/>
              <a:t>rekreace</a:t>
            </a:r>
          </a:p>
          <a:p>
            <a:r>
              <a:rPr lang="cs-CZ" dirty="0"/>
              <a:t>jednorázová peněžitá výpomoc</a:t>
            </a:r>
          </a:p>
          <a:p>
            <a:r>
              <a:rPr lang="cs-CZ" dirty="0"/>
              <a:t>rekvalifikace</a:t>
            </a:r>
          </a:p>
          <a:p>
            <a:r>
              <a:rPr lang="cs-CZ" dirty="0"/>
              <a:t>příspěvek na pohřeb voják a pohřeb </a:t>
            </a:r>
            <a:br>
              <a:rPr lang="cs-CZ" dirty="0"/>
            </a:br>
            <a:r>
              <a:rPr lang="cs-CZ" dirty="0"/>
              <a:t>s vojenskými poctami</a:t>
            </a:r>
          </a:p>
          <a:p>
            <a:r>
              <a:rPr lang="cs-CZ" dirty="0"/>
              <a:t>náhrady (bolestné, léčení,  pozůstalým apod.)</a:t>
            </a:r>
          </a:p>
          <a:p>
            <a:r>
              <a:rPr lang="cs-CZ" dirty="0"/>
              <a:t>výsluhy (odbytné, odchodné, úmrtné)</a:t>
            </a:r>
          </a:p>
          <a:p>
            <a:r>
              <a:rPr lang="cs-CZ" dirty="0"/>
              <a:t>Další výhody (např. výstrojné, náhrady za služební cesty, služba v zahraničí)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„Nevýhody“ vojenské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svobod (viz dále)</a:t>
            </a:r>
          </a:p>
          <a:p>
            <a:r>
              <a:rPr lang="cs-CZ" dirty="0"/>
              <a:t>přísaha věrnosti ČR (i v zahraničních misích) – povinná služba, přemísťování apod.</a:t>
            </a:r>
          </a:p>
          <a:p>
            <a:r>
              <a:rPr lang="cs-CZ" dirty="0"/>
              <a:t>vojenský řád (může být i výhoda) a uniforma</a:t>
            </a:r>
          </a:p>
          <a:p>
            <a:r>
              <a:rPr lang="cs-CZ" dirty="0"/>
              <a:t>příslušnost k jisté skupině (někdy pejorativně označováno „zelený mozek“)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6488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B6423-14BC-46DD-A1D3-5A8930990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 v roku 2021 (1.1.)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1230C4-AA2D-45AA-BA54-05754C60A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https://kariera.army.cz/plat-a-priplatky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38A7EE9-B4DD-4020-9299-AED4406769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2135970"/>
            <a:ext cx="8172450" cy="4448175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E0026AF4-2E9F-4E52-BEC1-C001BEB15C19}"/>
              </a:ext>
            </a:extLst>
          </p:cNvPr>
          <p:cNvSpPr/>
          <p:nvPr/>
        </p:nvSpPr>
        <p:spPr>
          <a:xfrm>
            <a:off x="2411760" y="2996952"/>
            <a:ext cx="72008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826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8E4B3-EFB5-41B0-BED7-C4EB699C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služba v působnosti MO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D9876-DBE0-49D6-997E-397EBBF78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http://www.statnisluzba.army.cz/</a:t>
            </a:r>
            <a:r>
              <a:rPr lang="cs-CZ" dirty="0"/>
              <a:t> </a:t>
            </a:r>
          </a:p>
          <a:p>
            <a:r>
              <a:rPr lang="cs-CZ" dirty="0"/>
              <a:t>- výběrové řízení a konkrétní podmínky (např. úřednické zkoušky)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37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C0C79-9F0D-4F6B-B8CA-80D19E24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počtu osob v MO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180FA4D-3FDA-4A2D-953C-E523E94DB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30710"/>
            <a:ext cx="8712968" cy="4342884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0619266-A792-4E59-851C-685CD56E2ACF}"/>
              </a:ext>
            </a:extLst>
          </p:cNvPr>
          <p:cNvSpPr txBox="1"/>
          <p:nvPr/>
        </p:nvSpPr>
        <p:spPr>
          <a:xfrm>
            <a:off x="755576" y="5937031"/>
            <a:ext cx="69127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Pramen: </a:t>
            </a:r>
            <a:r>
              <a:rPr lang="cs-CZ" i="1" dirty="0"/>
              <a:t>https://www.mocr.army.cz/scripts/detail.php?id=129653</a:t>
            </a:r>
          </a:p>
        </p:txBody>
      </p:sp>
    </p:spTree>
    <p:extLst>
      <p:ext uri="{BB962C8B-B14F-4D97-AF65-F5344CB8AC3E}">
        <p14:creationId xmlns:p14="http://schemas.microsoft.com/office/powerpoint/2010/main" val="29618480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708</Words>
  <Application>Microsoft Office PowerPoint</Application>
  <PresentationFormat>Předvádění na obrazovce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tahoma</vt:lpstr>
      <vt:lpstr>Motiv systému Office</vt:lpstr>
      <vt:lpstr>Součásti sociální politiky  v obranné police</vt:lpstr>
      <vt:lpstr>Obranná politika</vt:lpstr>
      <vt:lpstr>Bezpečnost</vt:lpstr>
      <vt:lpstr>Legislativa</vt:lpstr>
      <vt:lpstr>„Výhody“ vojenské služby</vt:lpstr>
      <vt:lpstr>„Nevýhody“ vojenské služby</vt:lpstr>
      <vt:lpstr>Plat v roku 2021 (1.1.)</vt:lpstr>
      <vt:lpstr>Státní služba v působnosti MO</vt:lpstr>
      <vt:lpstr>Vývoj počtu osob v MO</vt:lpstr>
      <vt:lpstr>Občanská práva a vojenské kazaňské  právo</vt:lpstr>
      <vt:lpstr>Vojenský fond solidarity</vt:lpstr>
      <vt:lpstr>Diskuze x náměty</vt:lpstr>
      <vt:lpstr>Specifické otázky „obrany“ a vazba na sociální politiku (náměty pro zamyšlení)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Součásti sociální politiky  v obranné police</dc:title>
  <dc:creator>Bakos Eduard</dc:creator>
  <cp:lastModifiedBy>Mirka Wildmannová</cp:lastModifiedBy>
  <cp:revision>17</cp:revision>
  <dcterms:created xsi:type="dcterms:W3CDTF">2015-03-24T10:04:05Z</dcterms:created>
  <dcterms:modified xsi:type="dcterms:W3CDTF">2023-03-17T18:49:20Z</dcterms:modified>
</cp:coreProperties>
</file>