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334" r:id="rId3"/>
    <p:sldId id="347" r:id="rId4"/>
    <p:sldId id="348" r:id="rId5"/>
    <p:sldId id="351" r:id="rId6"/>
    <p:sldId id="258" r:id="rId7"/>
    <p:sldId id="259" r:id="rId8"/>
    <p:sldId id="260" r:id="rId9"/>
    <p:sldId id="261" r:id="rId10"/>
    <p:sldId id="333" r:id="rId11"/>
    <p:sldId id="337" r:id="rId12"/>
    <p:sldId id="276" r:id="rId13"/>
    <p:sldId id="267" r:id="rId14"/>
    <p:sldId id="274" r:id="rId15"/>
    <p:sldId id="268" r:id="rId16"/>
    <p:sldId id="269" r:id="rId17"/>
    <p:sldId id="270" r:id="rId18"/>
    <p:sldId id="271" r:id="rId19"/>
    <p:sldId id="272" r:id="rId20"/>
    <p:sldId id="344" r:id="rId21"/>
    <p:sldId id="278" r:id="rId22"/>
    <p:sldId id="279" r:id="rId23"/>
    <p:sldId id="303" r:id="rId24"/>
    <p:sldId id="304" r:id="rId25"/>
    <p:sldId id="305" r:id="rId26"/>
    <p:sldId id="306" r:id="rId27"/>
    <p:sldId id="307" r:id="rId28"/>
    <p:sldId id="282" r:id="rId29"/>
    <p:sldId id="283" r:id="rId30"/>
    <p:sldId id="308" r:id="rId31"/>
    <p:sldId id="345" r:id="rId32"/>
    <p:sldId id="346" r:id="rId33"/>
    <p:sldId id="277" r:id="rId34"/>
    <p:sldId id="343" r:id="rId35"/>
    <p:sldId id="338" r:id="rId36"/>
    <p:sldId id="339" r:id="rId37"/>
    <p:sldId id="294" r:id="rId38"/>
    <p:sldId id="342" r:id="rId39"/>
    <p:sldId id="295" r:id="rId40"/>
    <p:sldId id="341" r:id="rId41"/>
    <p:sldId id="310" r:id="rId42"/>
    <p:sldId id="340" r:id="rId43"/>
    <p:sldId id="309" r:id="rId44"/>
    <p:sldId id="349" r:id="rId45"/>
    <p:sldId id="350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1D80F0-240C-484D-9CC1-B5BA5C66E581}" v="10" dt="2023-02-13T18:49:50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93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C51D80F0-240C-484D-9CC1-B5BA5C66E581}"/>
    <pc:docChg chg="custSel addSld delSld modSld">
      <pc:chgData name="Martina Sponerová" userId="ccc0f243-98c2-4971-ae6b-3630abf27fc2" providerId="ADAL" clId="{C51D80F0-240C-484D-9CC1-B5BA5C66E581}" dt="2023-02-13T18:50:04.249" v="240" actId="47"/>
      <pc:docMkLst>
        <pc:docMk/>
      </pc:docMkLst>
      <pc:sldChg chg="delSp modSp mod">
        <pc:chgData name="Martina Sponerová" userId="ccc0f243-98c2-4971-ae6b-3630abf27fc2" providerId="ADAL" clId="{C51D80F0-240C-484D-9CC1-B5BA5C66E581}" dt="2023-02-13T18:41:52.915" v="220" actId="113"/>
        <pc:sldMkLst>
          <pc:docMk/>
          <pc:sldMk cId="1949752515" sldId="276"/>
        </pc:sldMkLst>
        <pc:spChg chg="del">
          <ac:chgData name="Martina Sponerová" userId="ccc0f243-98c2-4971-ae6b-3630abf27fc2" providerId="ADAL" clId="{C51D80F0-240C-484D-9CC1-B5BA5C66E581}" dt="2023-02-13T18:41:39.600" v="219" actId="478"/>
          <ac:spMkLst>
            <pc:docMk/>
            <pc:sldMk cId="1949752515" sldId="276"/>
            <ac:spMk id="2" creationId="{AE680736-66A8-4E90-B413-C4A04BACF1A5}"/>
          </ac:spMkLst>
        </pc:spChg>
        <pc:spChg chg="mod ord">
          <ac:chgData name="Martina Sponerová" userId="ccc0f243-98c2-4971-ae6b-3630abf27fc2" providerId="ADAL" clId="{C51D80F0-240C-484D-9CC1-B5BA5C66E581}" dt="2023-02-13T18:41:52.915" v="220" actId="113"/>
          <ac:spMkLst>
            <pc:docMk/>
            <pc:sldMk cId="1949752515" sldId="276"/>
            <ac:spMk id="5" creationId="{962BDBAB-94C3-42AD-8916-B33241B45517}"/>
          </ac:spMkLst>
        </pc:spChg>
      </pc:sldChg>
      <pc:sldChg chg="modSp mod">
        <pc:chgData name="Martina Sponerová" userId="ccc0f243-98c2-4971-ae6b-3630abf27fc2" providerId="ADAL" clId="{C51D80F0-240C-484D-9CC1-B5BA5C66E581}" dt="2023-02-13T18:48:39.569" v="237" actId="20577"/>
        <pc:sldMkLst>
          <pc:docMk/>
          <pc:sldMk cId="2933684599" sldId="283"/>
        </pc:sldMkLst>
        <pc:spChg chg="mod">
          <ac:chgData name="Martina Sponerová" userId="ccc0f243-98c2-4971-ae6b-3630abf27fc2" providerId="ADAL" clId="{C51D80F0-240C-484D-9CC1-B5BA5C66E581}" dt="2023-02-13T18:48:39.569" v="237" actId="20577"/>
          <ac:spMkLst>
            <pc:docMk/>
            <pc:sldMk cId="2933684599" sldId="283"/>
            <ac:spMk id="3" creationId="{00000000-0000-0000-0000-000000000000}"/>
          </ac:spMkLst>
        </pc:spChg>
      </pc:sldChg>
      <pc:sldChg chg="del">
        <pc:chgData name="Martina Sponerová" userId="ccc0f243-98c2-4971-ae6b-3630abf27fc2" providerId="ADAL" clId="{C51D80F0-240C-484D-9CC1-B5BA5C66E581}" dt="2023-02-13T18:50:04.249" v="240" actId="47"/>
        <pc:sldMkLst>
          <pc:docMk/>
          <pc:sldMk cId="107973050" sldId="296"/>
        </pc:sldMkLst>
      </pc:sldChg>
      <pc:sldChg chg="addSp delSp modSp mod">
        <pc:chgData name="Martina Sponerová" userId="ccc0f243-98c2-4971-ae6b-3630abf27fc2" providerId="ADAL" clId="{C51D80F0-240C-484D-9CC1-B5BA5C66E581}" dt="2023-02-13T18:49:50.774" v="239"/>
        <pc:sldMkLst>
          <pc:docMk/>
          <pc:sldMk cId="956944643" sldId="308"/>
        </pc:sldMkLst>
        <pc:picChg chg="del">
          <ac:chgData name="Martina Sponerová" userId="ccc0f243-98c2-4971-ae6b-3630abf27fc2" providerId="ADAL" clId="{C51D80F0-240C-484D-9CC1-B5BA5C66E581}" dt="2023-02-13T18:49:49.472" v="238" actId="478"/>
          <ac:picMkLst>
            <pc:docMk/>
            <pc:sldMk cId="956944643" sldId="308"/>
            <ac:picMk id="2" creationId="{B48F471E-AA01-4B86-8E20-8AFD1F2FB6E9}"/>
          </ac:picMkLst>
        </pc:picChg>
        <pc:picChg chg="add mod">
          <ac:chgData name="Martina Sponerová" userId="ccc0f243-98c2-4971-ae6b-3630abf27fc2" providerId="ADAL" clId="{C51D80F0-240C-484D-9CC1-B5BA5C66E581}" dt="2023-02-13T18:49:50.774" v="239"/>
          <ac:picMkLst>
            <pc:docMk/>
            <pc:sldMk cId="956944643" sldId="308"/>
            <ac:picMk id="4" creationId="{E6CF5978-F0A1-D38C-760E-23B81CEB20E6}"/>
          </ac:picMkLst>
        </pc:picChg>
      </pc:sldChg>
      <pc:sldChg chg="modNotesTx">
        <pc:chgData name="Martina Sponerová" userId="ccc0f243-98c2-4971-ae6b-3630abf27fc2" providerId="ADAL" clId="{C51D80F0-240C-484D-9CC1-B5BA5C66E581}" dt="2023-02-13T16:33:08.388" v="1" actId="20577"/>
        <pc:sldMkLst>
          <pc:docMk/>
          <pc:sldMk cId="175246167" sldId="347"/>
        </pc:sldMkLst>
      </pc:sldChg>
      <pc:sldChg chg="modNotesTx">
        <pc:chgData name="Martina Sponerová" userId="ccc0f243-98c2-4971-ae6b-3630abf27fc2" providerId="ADAL" clId="{C51D80F0-240C-484D-9CC1-B5BA5C66E581}" dt="2023-02-13T16:36:54.500" v="68" actId="20577"/>
        <pc:sldMkLst>
          <pc:docMk/>
          <pc:sldMk cId="684399911" sldId="348"/>
        </pc:sldMkLst>
      </pc:sldChg>
      <pc:sldChg chg="addSp delSp modSp add mod modClrScheme chgLayout modNotesTx">
        <pc:chgData name="Martina Sponerová" userId="ccc0f243-98c2-4971-ae6b-3630abf27fc2" providerId="ADAL" clId="{C51D80F0-240C-484D-9CC1-B5BA5C66E581}" dt="2023-02-13T16:50:35.690" v="215" actId="478"/>
        <pc:sldMkLst>
          <pc:docMk/>
          <pc:sldMk cId="1542457149" sldId="351"/>
        </pc:sldMkLst>
        <pc:spChg chg="mod">
          <ac:chgData name="Martina Sponerová" userId="ccc0f243-98c2-4971-ae6b-3630abf27fc2" providerId="ADAL" clId="{C51D80F0-240C-484D-9CC1-B5BA5C66E581}" dt="2023-02-13T16:50:30.627" v="214" actId="26606"/>
          <ac:spMkLst>
            <pc:docMk/>
            <pc:sldMk cId="1542457149" sldId="351"/>
            <ac:spMk id="3" creationId="{7D94E4F3-B3FD-4A2D-9F01-53A0B6B15E04}"/>
          </ac:spMkLst>
        </pc:spChg>
        <pc:spChg chg="del mod">
          <ac:chgData name="Martina Sponerová" userId="ccc0f243-98c2-4971-ae6b-3630abf27fc2" providerId="ADAL" clId="{C51D80F0-240C-484D-9CC1-B5BA5C66E581}" dt="2023-02-13T16:49:50.625" v="207" actId="26606"/>
          <ac:spMkLst>
            <pc:docMk/>
            <pc:sldMk cId="1542457149" sldId="351"/>
            <ac:spMk id="4" creationId="{3D1F1F90-E05C-4D87-953A-CA7423770AB6}"/>
          </ac:spMkLst>
        </pc:spChg>
        <pc:spChg chg="del mod">
          <ac:chgData name="Martina Sponerová" userId="ccc0f243-98c2-4971-ae6b-3630abf27fc2" providerId="ADAL" clId="{C51D80F0-240C-484D-9CC1-B5BA5C66E581}" dt="2023-02-13T16:49:50.625" v="207" actId="26606"/>
          <ac:spMkLst>
            <pc:docMk/>
            <pc:sldMk cId="1542457149" sldId="351"/>
            <ac:spMk id="5" creationId="{962BDBAB-94C3-42AD-8916-B33241B45517}"/>
          </ac:spMkLst>
        </pc:spChg>
        <pc:spChg chg="add del">
          <ac:chgData name="Martina Sponerová" userId="ccc0f243-98c2-4971-ae6b-3630abf27fc2" providerId="ADAL" clId="{C51D80F0-240C-484D-9CC1-B5BA5C66E581}" dt="2023-02-13T16:50:10.009" v="213" actId="478"/>
          <ac:spMkLst>
            <pc:docMk/>
            <pc:sldMk cId="1542457149" sldId="351"/>
            <ac:spMk id="11" creationId="{CAE2F539-0EA6-A117-19C2-DCDF9973BB5E}"/>
          </ac:spMkLst>
        </pc:spChg>
        <pc:spChg chg="add del">
          <ac:chgData name="Martina Sponerová" userId="ccc0f243-98c2-4971-ae6b-3630abf27fc2" providerId="ADAL" clId="{C51D80F0-240C-484D-9CC1-B5BA5C66E581}" dt="2023-02-13T16:50:30.627" v="214" actId="26606"/>
          <ac:spMkLst>
            <pc:docMk/>
            <pc:sldMk cId="1542457149" sldId="351"/>
            <ac:spMk id="13" creationId="{57FEBA2C-9A2E-AE16-CB1F-10C6E045BD43}"/>
          </ac:spMkLst>
        </pc:spChg>
        <pc:spChg chg="add del mod">
          <ac:chgData name="Martina Sponerová" userId="ccc0f243-98c2-4971-ae6b-3630abf27fc2" providerId="ADAL" clId="{C51D80F0-240C-484D-9CC1-B5BA5C66E581}" dt="2023-02-13T16:50:35.690" v="215" actId="478"/>
          <ac:spMkLst>
            <pc:docMk/>
            <pc:sldMk cId="1542457149" sldId="351"/>
            <ac:spMk id="18" creationId="{58CC9761-45E7-031F-222F-4E9F9FCDEE4D}"/>
          </ac:spMkLst>
        </pc:spChg>
        <pc:graphicFrameChg chg="add mod modGraphic">
          <ac:chgData name="Martina Sponerová" userId="ccc0f243-98c2-4971-ae6b-3630abf27fc2" providerId="ADAL" clId="{C51D80F0-240C-484D-9CC1-B5BA5C66E581}" dt="2023-02-13T16:50:30.627" v="214" actId="26606"/>
          <ac:graphicFrameMkLst>
            <pc:docMk/>
            <pc:sldMk cId="1542457149" sldId="351"/>
            <ac:graphicFrameMk id="7" creationId="{06B7B1D2-3175-8036-08DF-AF63C90BF12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B8C937-0517-42E0-B324-E07C2C72D772}" type="doc">
      <dgm:prSet loTypeId="urn:microsoft.com/office/officeart/2005/8/layout/vProcess5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820602-1B23-4F0B-BE9A-1E83E3DB4737}">
      <dgm:prSet/>
      <dgm:spPr/>
      <dgm:t>
        <a:bodyPr/>
        <a:lstStyle/>
        <a:p>
          <a:r>
            <a:rPr lang="cs-CZ" dirty="0"/>
            <a:t>Asymetrické informace</a:t>
          </a:r>
          <a:endParaRPr lang="en-US" dirty="0"/>
        </a:p>
      </dgm:t>
    </dgm:pt>
    <dgm:pt modelId="{A2C156EF-9909-46FC-8507-206F2D1B6E41}" type="parTrans" cxnId="{3AFE15A9-C50B-4A57-97FB-210325A469FE}">
      <dgm:prSet/>
      <dgm:spPr/>
      <dgm:t>
        <a:bodyPr/>
        <a:lstStyle/>
        <a:p>
          <a:endParaRPr lang="en-US"/>
        </a:p>
      </dgm:t>
    </dgm:pt>
    <dgm:pt modelId="{5D8E252F-45AA-4CB3-AB85-C686A22F880A}" type="sibTrans" cxnId="{3AFE15A9-C50B-4A57-97FB-210325A469FE}">
      <dgm:prSet/>
      <dgm:spPr/>
      <dgm:t>
        <a:bodyPr/>
        <a:lstStyle/>
        <a:p>
          <a:endParaRPr lang="en-US"/>
        </a:p>
      </dgm:t>
    </dgm:pt>
    <dgm:pt modelId="{15F4A43E-2E24-4F6D-9C77-9BE2F61A8CAD}">
      <dgm:prSet/>
      <dgm:spPr/>
      <dgm:t>
        <a:bodyPr/>
        <a:lstStyle/>
        <a:p>
          <a:r>
            <a:rPr lang="cs-CZ"/>
            <a:t>Dlužník vs. věřitel</a:t>
          </a:r>
          <a:endParaRPr lang="en-US"/>
        </a:p>
      </dgm:t>
    </dgm:pt>
    <dgm:pt modelId="{3BE28675-2333-40A5-AA17-39A9E826F259}" type="parTrans" cxnId="{A76104C1-C75B-41EB-B53F-3F44F05FD72E}">
      <dgm:prSet/>
      <dgm:spPr/>
      <dgm:t>
        <a:bodyPr/>
        <a:lstStyle/>
        <a:p>
          <a:endParaRPr lang="en-US"/>
        </a:p>
      </dgm:t>
    </dgm:pt>
    <dgm:pt modelId="{70539D5B-58CA-4409-93BE-BE91D840B519}" type="sibTrans" cxnId="{A76104C1-C75B-41EB-B53F-3F44F05FD72E}">
      <dgm:prSet/>
      <dgm:spPr/>
      <dgm:t>
        <a:bodyPr/>
        <a:lstStyle/>
        <a:p>
          <a:endParaRPr lang="en-US"/>
        </a:p>
      </dgm:t>
    </dgm:pt>
    <dgm:pt modelId="{D110BCD6-50A1-4288-A4B5-60F9EBC90BB9}">
      <dgm:prSet/>
      <dgm:spPr/>
      <dgm:t>
        <a:bodyPr/>
        <a:lstStyle/>
        <a:p>
          <a:r>
            <a:rPr lang="cs-CZ"/>
            <a:t>Moral hazard</a:t>
          </a:r>
        </a:p>
        <a:p>
          <a:r>
            <a:rPr lang="cs-CZ"/>
            <a:t>Adverse selection</a:t>
          </a:r>
          <a:endParaRPr lang="en-US"/>
        </a:p>
      </dgm:t>
    </dgm:pt>
    <dgm:pt modelId="{163B23B1-F982-4F8E-9F61-5AD6496424D7}" type="parTrans" cxnId="{9CA7B88D-481D-43EB-927B-F5C6861A12F7}">
      <dgm:prSet/>
      <dgm:spPr/>
      <dgm:t>
        <a:bodyPr/>
        <a:lstStyle/>
        <a:p>
          <a:endParaRPr lang="en-US"/>
        </a:p>
      </dgm:t>
    </dgm:pt>
    <dgm:pt modelId="{DB00D043-B42D-49D5-8109-89EAA4EE2C37}" type="sibTrans" cxnId="{9CA7B88D-481D-43EB-927B-F5C6861A12F7}">
      <dgm:prSet/>
      <dgm:spPr/>
      <dgm:t>
        <a:bodyPr/>
        <a:lstStyle/>
        <a:p>
          <a:endParaRPr lang="en-US"/>
        </a:p>
      </dgm:t>
    </dgm:pt>
    <dgm:pt modelId="{DB2F0FBE-6951-49F6-9E0E-3CD3C6DF32D0}" type="pres">
      <dgm:prSet presAssocID="{84B8C937-0517-42E0-B324-E07C2C72D772}" presName="outerComposite" presStyleCnt="0">
        <dgm:presLayoutVars>
          <dgm:chMax val="5"/>
          <dgm:dir/>
          <dgm:resizeHandles val="exact"/>
        </dgm:presLayoutVars>
      </dgm:prSet>
      <dgm:spPr/>
    </dgm:pt>
    <dgm:pt modelId="{F58A839A-88E7-4A42-A01E-2FC349C7AC4C}" type="pres">
      <dgm:prSet presAssocID="{84B8C937-0517-42E0-B324-E07C2C72D772}" presName="dummyMaxCanvas" presStyleCnt="0">
        <dgm:presLayoutVars/>
      </dgm:prSet>
      <dgm:spPr/>
    </dgm:pt>
    <dgm:pt modelId="{9307A47D-A6B0-4D35-8CBB-27C2190AC602}" type="pres">
      <dgm:prSet presAssocID="{84B8C937-0517-42E0-B324-E07C2C72D772}" presName="TwoNodes_1" presStyleLbl="node1" presStyleIdx="0" presStyleCnt="2">
        <dgm:presLayoutVars>
          <dgm:bulletEnabled val="1"/>
        </dgm:presLayoutVars>
      </dgm:prSet>
      <dgm:spPr/>
    </dgm:pt>
    <dgm:pt modelId="{E075F735-2BB9-4A69-B977-3F733258B36B}" type="pres">
      <dgm:prSet presAssocID="{84B8C937-0517-42E0-B324-E07C2C72D772}" presName="TwoNodes_2" presStyleLbl="node1" presStyleIdx="1" presStyleCnt="2">
        <dgm:presLayoutVars>
          <dgm:bulletEnabled val="1"/>
        </dgm:presLayoutVars>
      </dgm:prSet>
      <dgm:spPr/>
    </dgm:pt>
    <dgm:pt modelId="{A88B7446-3015-413C-A456-9B4CB978BB19}" type="pres">
      <dgm:prSet presAssocID="{84B8C937-0517-42E0-B324-E07C2C72D772}" presName="TwoConn_1-2" presStyleLbl="fgAccFollowNode1" presStyleIdx="0" presStyleCnt="1">
        <dgm:presLayoutVars>
          <dgm:bulletEnabled val="1"/>
        </dgm:presLayoutVars>
      </dgm:prSet>
      <dgm:spPr/>
    </dgm:pt>
    <dgm:pt modelId="{C788853B-2C81-4C18-96A3-71FEAC83F492}" type="pres">
      <dgm:prSet presAssocID="{84B8C937-0517-42E0-B324-E07C2C72D772}" presName="TwoNodes_1_text" presStyleLbl="node1" presStyleIdx="1" presStyleCnt="2">
        <dgm:presLayoutVars>
          <dgm:bulletEnabled val="1"/>
        </dgm:presLayoutVars>
      </dgm:prSet>
      <dgm:spPr/>
    </dgm:pt>
    <dgm:pt modelId="{597F83B8-3D93-49E6-BC3A-8F757575742E}" type="pres">
      <dgm:prSet presAssocID="{84B8C937-0517-42E0-B324-E07C2C72D772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B99AA409-2C61-4B10-9C4B-BAF16375724B}" type="presOf" srcId="{8A820602-1B23-4F0B-BE9A-1E83E3DB4737}" destId="{C788853B-2C81-4C18-96A3-71FEAC83F492}" srcOrd="1" destOrd="0" presId="urn:microsoft.com/office/officeart/2005/8/layout/vProcess5"/>
    <dgm:cxn modelId="{C21AF435-08EE-4B7C-8B7A-E7872DAA8B10}" type="presOf" srcId="{D110BCD6-50A1-4288-A4B5-60F9EBC90BB9}" destId="{597F83B8-3D93-49E6-BC3A-8F757575742E}" srcOrd="1" destOrd="0" presId="urn:microsoft.com/office/officeart/2005/8/layout/vProcess5"/>
    <dgm:cxn modelId="{63508780-A567-4A4A-9692-0E1161E1F34D}" type="presOf" srcId="{D110BCD6-50A1-4288-A4B5-60F9EBC90BB9}" destId="{E075F735-2BB9-4A69-B977-3F733258B36B}" srcOrd="0" destOrd="0" presId="urn:microsoft.com/office/officeart/2005/8/layout/vProcess5"/>
    <dgm:cxn modelId="{2051CF81-504B-4A39-85C2-694A12AA47E5}" type="presOf" srcId="{15F4A43E-2E24-4F6D-9C77-9BE2F61A8CAD}" destId="{9307A47D-A6B0-4D35-8CBB-27C2190AC602}" srcOrd="0" destOrd="1" presId="urn:microsoft.com/office/officeart/2005/8/layout/vProcess5"/>
    <dgm:cxn modelId="{2CA8D587-3D7D-4D62-BA85-7A106BAA2458}" type="presOf" srcId="{15F4A43E-2E24-4F6D-9C77-9BE2F61A8CAD}" destId="{C788853B-2C81-4C18-96A3-71FEAC83F492}" srcOrd="1" destOrd="1" presId="urn:microsoft.com/office/officeart/2005/8/layout/vProcess5"/>
    <dgm:cxn modelId="{9CA7B88D-481D-43EB-927B-F5C6861A12F7}" srcId="{84B8C937-0517-42E0-B324-E07C2C72D772}" destId="{D110BCD6-50A1-4288-A4B5-60F9EBC90BB9}" srcOrd="1" destOrd="0" parTransId="{163B23B1-F982-4F8E-9F61-5AD6496424D7}" sibTransId="{DB00D043-B42D-49D5-8109-89EAA4EE2C37}"/>
    <dgm:cxn modelId="{52F9EA91-5C2D-48D4-8124-0318DBABC7A0}" type="presOf" srcId="{8A820602-1B23-4F0B-BE9A-1E83E3DB4737}" destId="{9307A47D-A6B0-4D35-8CBB-27C2190AC602}" srcOrd="0" destOrd="0" presId="urn:microsoft.com/office/officeart/2005/8/layout/vProcess5"/>
    <dgm:cxn modelId="{AC7C7096-76B6-4446-89A9-44ED4EC34702}" type="presOf" srcId="{84B8C937-0517-42E0-B324-E07C2C72D772}" destId="{DB2F0FBE-6951-49F6-9E0E-3CD3C6DF32D0}" srcOrd="0" destOrd="0" presId="urn:microsoft.com/office/officeart/2005/8/layout/vProcess5"/>
    <dgm:cxn modelId="{3AFE15A9-C50B-4A57-97FB-210325A469FE}" srcId="{84B8C937-0517-42E0-B324-E07C2C72D772}" destId="{8A820602-1B23-4F0B-BE9A-1E83E3DB4737}" srcOrd="0" destOrd="0" parTransId="{A2C156EF-9909-46FC-8507-206F2D1B6E41}" sibTransId="{5D8E252F-45AA-4CB3-AB85-C686A22F880A}"/>
    <dgm:cxn modelId="{A76104C1-C75B-41EB-B53F-3F44F05FD72E}" srcId="{8A820602-1B23-4F0B-BE9A-1E83E3DB4737}" destId="{15F4A43E-2E24-4F6D-9C77-9BE2F61A8CAD}" srcOrd="0" destOrd="0" parTransId="{3BE28675-2333-40A5-AA17-39A9E826F259}" sibTransId="{70539D5B-58CA-4409-93BE-BE91D840B519}"/>
    <dgm:cxn modelId="{A753A3C9-EC3A-4F74-97BA-FCA57752DE11}" type="presOf" srcId="{5D8E252F-45AA-4CB3-AB85-C686A22F880A}" destId="{A88B7446-3015-413C-A456-9B4CB978BB19}" srcOrd="0" destOrd="0" presId="urn:microsoft.com/office/officeart/2005/8/layout/vProcess5"/>
    <dgm:cxn modelId="{C1850274-28A6-427D-BD46-1A60E1458BBB}" type="presParOf" srcId="{DB2F0FBE-6951-49F6-9E0E-3CD3C6DF32D0}" destId="{F58A839A-88E7-4A42-A01E-2FC349C7AC4C}" srcOrd="0" destOrd="0" presId="urn:microsoft.com/office/officeart/2005/8/layout/vProcess5"/>
    <dgm:cxn modelId="{BDA2BDB7-F63C-455C-919F-77EB608A5301}" type="presParOf" srcId="{DB2F0FBE-6951-49F6-9E0E-3CD3C6DF32D0}" destId="{9307A47D-A6B0-4D35-8CBB-27C2190AC602}" srcOrd="1" destOrd="0" presId="urn:microsoft.com/office/officeart/2005/8/layout/vProcess5"/>
    <dgm:cxn modelId="{9A2F3293-EF01-4A99-9C61-4DB4296C1885}" type="presParOf" srcId="{DB2F0FBE-6951-49F6-9E0E-3CD3C6DF32D0}" destId="{E075F735-2BB9-4A69-B977-3F733258B36B}" srcOrd="2" destOrd="0" presId="urn:microsoft.com/office/officeart/2005/8/layout/vProcess5"/>
    <dgm:cxn modelId="{3CCE2A8B-8494-48A9-B8B5-07A9CECD2B67}" type="presParOf" srcId="{DB2F0FBE-6951-49F6-9E0E-3CD3C6DF32D0}" destId="{A88B7446-3015-413C-A456-9B4CB978BB19}" srcOrd="3" destOrd="0" presId="urn:microsoft.com/office/officeart/2005/8/layout/vProcess5"/>
    <dgm:cxn modelId="{343DD810-1467-4613-987C-97E791A4A9BD}" type="presParOf" srcId="{DB2F0FBE-6951-49F6-9E0E-3CD3C6DF32D0}" destId="{C788853B-2C81-4C18-96A3-71FEAC83F492}" srcOrd="4" destOrd="0" presId="urn:microsoft.com/office/officeart/2005/8/layout/vProcess5"/>
    <dgm:cxn modelId="{8455E140-CE43-42F0-B88C-3AF08BD3B293}" type="presParOf" srcId="{DB2F0FBE-6951-49F6-9E0E-3CD3C6DF32D0}" destId="{597F83B8-3D93-49E6-BC3A-8F757575742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7A47D-A6B0-4D35-8CBB-27C2190AC602}">
      <dsp:nvSpPr>
        <dsp:cNvPr id="0" name=""/>
        <dsp:cNvSpPr/>
      </dsp:nvSpPr>
      <dsp:spPr>
        <a:xfrm>
          <a:off x="0" y="0"/>
          <a:ext cx="9140220" cy="2312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Asymetrické informace</a:t>
          </a:r>
          <a:endParaRPr lang="en-US" sz="4900" kern="1200" dirty="0"/>
        </a:p>
        <a:p>
          <a:pPr marL="285750" lvl="1" indent="-285750" algn="l" defTabSz="1689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800" kern="1200"/>
            <a:t>Dlužník vs. věřitel</a:t>
          </a:r>
          <a:endParaRPr lang="en-US" sz="3800" kern="1200"/>
        </a:p>
      </dsp:txBody>
      <dsp:txXfrm>
        <a:off x="67743" y="67743"/>
        <a:ext cx="6749624" cy="2177446"/>
      </dsp:txXfrm>
    </dsp:sp>
    <dsp:sp modelId="{E075F735-2BB9-4A69-B977-3F733258B36B}">
      <dsp:nvSpPr>
        <dsp:cNvPr id="0" name=""/>
        <dsp:cNvSpPr/>
      </dsp:nvSpPr>
      <dsp:spPr>
        <a:xfrm>
          <a:off x="1612979" y="2826917"/>
          <a:ext cx="9140220" cy="23129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Moral hazard</a:t>
          </a:r>
        </a:p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Adverse selection</a:t>
          </a:r>
          <a:endParaRPr lang="en-US" sz="4900" kern="1200"/>
        </a:p>
      </dsp:txBody>
      <dsp:txXfrm>
        <a:off x="1680722" y="2894660"/>
        <a:ext cx="5888347" cy="2177446"/>
      </dsp:txXfrm>
    </dsp:sp>
    <dsp:sp modelId="{A88B7446-3015-413C-A456-9B4CB978BB19}">
      <dsp:nvSpPr>
        <dsp:cNvPr id="0" name=""/>
        <dsp:cNvSpPr/>
      </dsp:nvSpPr>
      <dsp:spPr>
        <a:xfrm>
          <a:off x="7636813" y="1818221"/>
          <a:ext cx="1503406" cy="150340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75079" y="1818221"/>
        <a:ext cx="826874" cy="1131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9700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0393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46034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2425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8063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389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20960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51262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20668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6229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9836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79352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6535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0376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5133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05375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8214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07709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39625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39700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52258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6252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Běžná činnost – většina podniků také půjčuje své prostředky odběratelům a přijímá úvěry od dodavatelů</a:t>
            </a:r>
          </a:p>
          <a:p>
            <a:r>
              <a:rPr lang="cs-CZ" dirty="0"/>
              <a:t>Kombinace poskytování úvěrů a přijímání vkladů je typická pro obchodní banky.</a:t>
            </a:r>
          </a:p>
          <a:p>
            <a:r>
              <a:rPr lang="cs-CZ" dirty="0"/>
              <a:t>- Efektivní alokace spotřeby domácností a efektivní alokace fyzického kapitálu k jeho nejproduktivnějšímu využití v podnikatelském sektoru.</a:t>
            </a:r>
          </a:p>
          <a:p>
            <a:r>
              <a:rPr lang="cs-CZ" dirty="0"/>
              <a:t>Banky postupně měnily svou činnost vzhledem k rostoucí konkurenci v rámci bankovního sektoru a také mimo něj – restrukturalizace, diverzifikace, efektivnost, absorpce vyššího rizika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73838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53739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68117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8213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9078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464112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86698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939616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83553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49437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0247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Směna peněz – směna mezi různými měnami</a:t>
            </a:r>
          </a:p>
          <a:p>
            <a:pPr marL="171450" indent="-171450">
              <a:buFontTx/>
              <a:buChar char="-"/>
            </a:pPr>
            <a:r>
              <a:rPr lang="cs-CZ" dirty="0"/>
              <a:t>Historicky první aktivita banky – řecký název „</a:t>
            </a:r>
            <a:r>
              <a:rPr lang="cs-CZ" dirty="0" err="1"/>
              <a:t>trapeza</a:t>
            </a:r>
            <a:r>
              <a:rPr lang="cs-CZ" dirty="0"/>
              <a:t>“ – původně vážili mince, aby zjistili jejich hodnotu, italské označení „</a:t>
            </a:r>
            <a:r>
              <a:rPr lang="cs-CZ" dirty="0" err="1"/>
              <a:t>banco</a:t>
            </a:r>
            <a:r>
              <a:rPr lang="cs-CZ" dirty="0"/>
              <a:t>“ stůl, na kterém se směňovalo.</a:t>
            </a:r>
          </a:p>
          <a:p>
            <a:pPr marL="171450" indent="-171450">
              <a:buFontTx/>
              <a:buChar char="-"/>
            </a:pPr>
            <a:r>
              <a:rPr lang="cs-CZ" dirty="0"/>
              <a:t>Dříve banky držely depozita v trezorech, nulový výnos, pokud se rozhodly směnit mince za méně likvidní formu peněz, potom pouze kvůli nejistotě ze ztráty v případě okradení. Nepůjčovaly, proto byly bank méně rizikové. </a:t>
            </a:r>
          </a:p>
          <a:p>
            <a:pPr marL="171450" indent="-171450">
              <a:buFontTx/>
              <a:buChar char="-"/>
            </a:pPr>
            <a:r>
              <a:rPr lang="cs-CZ" dirty="0"/>
              <a:t>Kvalita mincí - výzva</a:t>
            </a:r>
          </a:p>
          <a:p>
            <a:r>
              <a:rPr lang="cs-CZ" dirty="0"/>
              <a:t>Poskytování platebních služeb – správa účtů, provádění plateb</a:t>
            </a:r>
          </a:p>
          <a:p>
            <a:pPr marL="171450" indent="-171450">
              <a:buFontTx/>
              <a:buChar char="-"/>
            </a:pPr>
            <a:r>
              <a:rPr lang="cs-CZ" dirty="0"/>
              <a:t>Vzdálenost obchodníků, velký objem hotovosti – banky nabývaly důležitosti na konci 19. století</a:t>
            </a:r>
          </a:p>
          <a:p>
            <a:pPr marL="171450" indent="-171450">
              <a:buFontTx/>
              <a:buChar char="-"/>
            </a:pPr>
            <a:r>
              <a:rPr lang="cs-CZ" dirty="0"/>
              <a:t>Bezpečnost a efektivnost byl zásadní problém pro stát a centrální banky od počátku deregulace a internacionalizace finančních trhů</a:t>
            </a:r>
          </a:p>
          <a:p>
            <a:pPr marL="0" indent="0">
              <a:buFontTx/>
              <a:buNone/>
            </a:pPr>
            <a:r>
              <a:rPr lang="cs-CZ" dirty="0"/>
              <a:t>Výhoda denominace – různý objem vkladů, úvěrů na různou dobu</a:t>
            </a:r>
          </a:p>
          <a:p>
            <a:pPr marL="0" indent="0">
              <a:buFontTx/>
              <a:buNone/>
            </a:pPr>
            <a:r>
              <a:rPr lang="cs-CZ" dirty="0"/>
              <a:t>Transformace kvality - bankovní vklady nabízejí lepší charakteristiky rizika a výnosu než přímé investice (v důsledku nemožnost diverzifikace nebo asymetrické informace)</a:t>
            </a:r>
          </a:p>
          <a:p>
            <a:pPr marL="0" indent="0">
              <a:buFontTx/>
              <a:buNone/>
            </a:pPr>
            <a:r>
              <a:rPr lang="cs-CZ" dirty="0"/>
              <a:t>Maturity </a:t>
            </a:r>
            <a:r>
              <a:rPr lang="cs-CZ" dirty="0" err="1"/>
              <a:t>transformation</a:t>
            </a:r>
            <a:r>
              <a:rPr lang="cs-CZ" dirty="0"/>
              <a:t> a také 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err="1"/>
              <a:t>transformation</a:t>
            </a:r>
            <a:r>
              <a:rPr lang="cs-CZ" dirty="0"/>
              <a:t>, risk </a:t>
            </a:r>
            <a:r>
              <a:rPr lang="cs-CZ" dirty="0" err="1"/>
              <a:t>information</a:t>
            </a:r>
            <a:r>
              <a:rPr lang="cs-CZ" dirty="0"/>
              <a:t> (default vs. </a:t>
            </a:r>
            <a:r>
              <a:rPr lang="cs-CZ" dirty="0" err="1"/>
              <a:t>price</a:t>
            </a:r>
            <a:r>
              <a:rPr lang="cs-CZ" dirty="0"/>
              <a:t>) - banka transformuje depozita s krátkou splatností nabízené vkladatelům na dlouhou splatnost pro dlužníky → riziko likvidity</a:t>
            </a:r>
          </a:p>
          <a:p>
            <a:pPr marL="0" indent="0">
              <a:buFontTx/>
              <a:buNone/>
            </a:pPr>
            <a:r>
              <a:rPr lang="cs-CZ" dirty="0"/>
              <a:t>Úrokové a likviditní riziko – banka transformuje splatnosti či přijímá likvidní vklady zaručené nelikvidními úvěry</a:t>
            </a:r>
          </a:p>
          <a:p>
            <a:pPr marL="171450" indent="-171450">
              <a:buFontTx/>
              <a:buChar char="-"/>
            </a:pPr>
            <a:r>
              <a:rPr lang="cs-CZ" dirty="0"/>
              <a:t>Náklady na finanční prostředky mohou vzrůst nad úrokový výnos</a:t>
            </a:r>
          </a:p>
          <a:p>
            <a:pPr marL="171450" indent="-171450">
              <a:buFontTx/>
              <a:buChar char="-"/>
            </a:pPr>
            <a:r>
              <a:rPr lang="cs-CZ" dirty="0"/>
              <a:t>Run na banku – banka hledá dražší zdroje financování</a:t>
            </a:r>
          </a:p>
          <a:p>
            <a:pPr marL="0" indent="0">
              <a:buFontTx/>
              <a:buNone/>
            </a:pPr>
            <a:r>
              <a:rPr lang="cs-CZ" dirty="0"/>
              <a:t>Mimobilanční financování – BZ, L/C, přísliby úvěrů, deriváty, úpis cenných papírů</a:t>
            </a:r>
          </a:p>
          <a:p>
            <a:pPr marL="0" indent="0">
              <a:buFontTx/>
              <a:buNone/>
            </a:pPr>
            <a:r>
              <a:rPr lang="cs-CZ" dirty="0"/>
              <a:t>Monitoring a zpracování informaci o dlužnících </a:t>
            </a:r>
          </a:p>
          <a:p>
            <a:pPr marL="171450" indent="-171450">
              <a:buFontTx/>
              <a:buChar char="-"/>
            </a:pPr>
            <a:r>
              <a:rPr lang="cs-CZ" dirty="0"/>
              <a:t>Nedokonalé informace o dlužnících</a:t>
            </a:r>
          </a:p>
          <a:p>
            <a:pPr marL="171450" indent="-171450">
              <a:buFontTx/>
              <a:buChar char="-"/>
            </a:pPr>
            <a:r>
              <a:rPr lang="cs-CZ" dirty="0"/>
              <a:t>Banky investují do technologií, které jim umožňují prověřovat půjčky žadatele o půjčku a sledovat jejich projekty.</a:t>
            </a:r>
          </a:p>
          <a:p>
            <a:pPr marL="171450" indent="-171450">
              <a:buFontTx/>
              <a:buChar char="-"/>
            </a:pPr>
            <a:r>
              <a:rPr lang="cs-CZ" dirty="0"/>
              <a:t>→ Firmy a finanční zprostředkovatelé navazují dlouhodobé vztahy, tím se zmírňují účinky morálního hazardu.</a:t>
            </a:r>
          </a:p>
          <a:p>
            <a:pPr marL="171450" indent="-171450">
              <a:buFontTx/>
              <a:buChar char="-"/>
            </a:pPr>
            <a:r>
              <a:rPr lang="cs-CZ" dirty="0"/>
              <a:t>V porovnání s investicemi do cenných papírů je hodnota bankovního úvěru výsledkem tohoto dlouhodobého vztahu a je a priori neznámá, a to jak pro banky, tak pro investory. trhu i regulátorovi.</a:t>
            </a:r>
          </a:p>
          <a:p>
            <a:pPr marL="171450" indent="-171450">
              <a:buFontTx/>
              <a:buChar char="-"/>
            </a:pPr>
            <a:r>
              <a:rPr lang="cs-CZ" dirty="0"/>
              <a:t>Zde se projevuje informační asymetrie. Pokud mají věřitelé pochybnosti o úvěruschopnosti dlužníků, budou více důvěřovat těm dlužníkům, které lépe znají.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5006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35054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31530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15975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60841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dirty="0"/>
              <a:t>Finanční inovace – finanční produkt, který již existuje v jiné zemi – hypotéky s variabilní ÚS</a:t>
            </a:r>
          </a:p>
          <a:p>
            <a:pPr marL="0" indent="0">
              <a:buFontTx/>
              <a:buNone/>
            </a:pPr>
            <a:r>
              <a:rPr lang="cs-CZ" dirty="0"/>
              <a:t>- Způsobené finanční nestabilitou, finanční regulací a technologickou inovací</a:t>
            </a:r>
          </a:p>
          <a:p>
            <a:pPr marL="0" indent="0">
              <a:buFontTx/>
              <a:buNone/>
            </a:pPr>
            <a:r>
              <a:rPr lang="cs-CZ" dirty="0"/>
              <a:t>Finanční nestabilita  - </a:t>
            </a:r>
            <a:r>
              <a:rPr lang="cs-CZ" dirty="0" err="1"/>
              <a:t>volatilní</a:t>
            </a:r>
            <a:r>
              <a:rPr lang="cs-CZ" dirty="0"/>
              <a:t> a nepředvídatelná inflace, rostoucí ÚS, růst poptávky po nových produktech, které zajistí tato rizika</a:t>
            </a:r>
          </a:p>
          <a:p>
            <a:pPr marL="0" indent="0">
              <a:buFontTx/>
              <a:buNone/>
            </a:pPr>
            <a:r>
              <a:rPr lang="cs-CZ" dirty="0"/>
              <a:t>Dotační efekt – růst ÚS doprovázený růstem inflace zvyšovaly marže, vzhledem k tomu, že BÚ nebyly úročené. Tzn. Depozita generovaly úrok na úrovni základní sazby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1035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3406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Moral</a:t>
            </a:r>
            <a:r>
              <a:rPr lang="cs-CZ" dirty="0"/>
              <a:t> hazard - riziko, že se dlužník zapojí do činností, které snižují pravděpodobnost splacení úvěru.</a:t>
            </a:r>
          </a:p>
          <a:p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- vzhledem k nedostatku informací může věřitel vybrat projekty, které jsou špatné v tom smyslu, že nabízejí nižší šanci na dosažení výsledků stanovených dlužníkem, než půjčky na jiné životaschopnější projekty, které jsou odmítnuty.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544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2296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7885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2680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3328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menova-politika/mp-nastroj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cs/financni-trhy/penezni-trh/pribor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trh a bankovní systém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Centrální banka (obecně)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Banka, která se nějakým způsobem odlišuje od ostatních bank v dané zemi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Zpravidla má nějakou „extra“ funkci, 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provádí opatření a činnosti, která žádná jiná banka v zemi provádět nesmí (nemůže)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Definiční znaky </a:t>
            </a:r>
            <a:r>
              <a:rPr lang="cs-CZ" altLang="cs-CZ" dirty="0" err="1"/>
              <a:t>CB</a:t>
            </a:r>
            <a:endParaRPr lang="cs-CZ" altLang="cs-CZ" dirty="0"/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altLang="cs-CZ" sz="2000" dirty="0"/>
              <a:t>Emisní monopol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altLang="cs-CZ" sz="2000" dirty="0"/>
              <a:t>Provádění měnové politiky</a:t>
            </a:r>
          </a:p>
          <a:p>
            <a:pPr marL="1200150" lvl="2" indent="-285750">
              <a:lnSpc>
                <a:spcPts val="3100"/>
              </a:lnSpc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altLang="cs-CZ" sz="2000" dirty="0"/>
              <a:t>Regulace bankovního systému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Důvody vzniku centrální banky?</a:t>
            </a:r>
          </a:p>
        </p:txBody>
      </p:sp>
    </p:spTree>
    <p:extLst>
      <p:ext uri="{BB962C8B-B14F-4D97-AF65-F5344CB8AC3E}">
        <p14:creationId xmlns:p14="http://schemas.microsoft.com/office/powerpoint/2010/main" val="4104261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Důvody vzniku CB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Historicky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Vedení účtů pro stát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Úvěrování státních institucí (často deformováno do podoby dodávání chybějících peněz na krytí výdajů panovníka, vlády)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Nutnost centralizovat emisi bankovek a mincí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Tři hlavní způsoby vzniku CB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Přeměnou obchodní banky (</a:t>
            </a:r>
            <a:r>
              <a:rPr lang="cs-CZ" altLang="cs-CZ" sz="1400" dirty="0" err="1"/>
              <a:t>Sveriges</a:t>
            </a:r>
            <a:r>
              <a:rPr lang="cs-CZ" altLang="cs-CZ" sz="1400" dirty="0"/>
              <a:t> </a:t>
            </a:r>
            <a:r>
              <a:rPr lang="cs-CZ" altLang="cs-CZ" sz="1400" dirty="0" err="1"/>
              <a:t>Riksbank</a:t>
            </a:r>
            <a:r>
              <a:rPr lang="cs-CZ" altLang="cs-CZ" sz="1400" dirty="0"/>
              <a:t> v roce 1967)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Přidělením práva na emisi bankovek (</a:t>
            </a:r>
            <a:r>
              <a:rPr lang="cs-CZ" altLang="cs-CZ" sz="1400" dirty="0" err="1"/>
              <a:t>Banca</a:t>
            </a:r>
            <a:r>
              <a:rPr lang="cs-CZ" altLang="cs-CZ" sz="1400" dirty="0"/>
              <a:t> </a:t>
            </a:r>
            <a:r>
              <a:rPr lang="cs-CZ" altLang="cs-CZ" sz="1400" dirty="0" err="1"/>
              <a:t>D´Italia</a:t>
            </a:r>
            <a:r>
              <a:rPr lang="cs-CZ" altLang="cs-CZ" sz="1400" dirty="0"/>
              <a:t> 1926)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sz="1400" dirty="0"/>
              <a:t>Založením CB jako nové instituce (Bank </a:t>
            </a:r>
            <a:r>
              <a:rPr lang="cs-CZ" altLang="cs-CZ" sz="1400" dirty="0" err="1"/>
              <a:t>of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England</a:t>
            </a:r>
            <a:r>
              <a:rPr lang="cs-CZ" altLang="cs-CZ" sz="1400" dirty="0"/>
              <a:t> 1694)</a:t>
            </a:r>
          </a:p>
          <a:p>
            <a:pPr algn="just"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Na českém území, resp. v Rakousku-Uhersku – první CB Privilegovaná rakouská národní banka (1816). Po vzniku samostatného Československa – Národní banka Československá (1926), Státní banka Československá (1950), Česká národní banka (1993).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59150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b="1" dirty="0"/>
              <a:t>Základní faktor determinující úspěšnost regulace, nebo-</a:t>
            </a:r>
            <a:r>
              <a:rPr lang="cs-CZ" altLang="cs-CZ" sz="2000" b="1" dirty="0" err="1"/>
              <a:t>li</a:t>
            </a:r>
            <a:r>
              <a:rPr lang="cs-CZ" altLang="cs-CZ" sz="2000" b="1" dirty="0"/>
              <a:t> měnové politiky.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dirty="0"/>
              <a:t>Samostatnost je chápána ve smyslu nezávislosti na vládě a jejím rozhodování.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b="1" dirty="0"/>
              <a:t>Znaky samostatnosti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Personální nezávislost (bankovní radu jmenuje prezident a odvolat člena je možné pouze na základě zákonných podmínek)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Institucionální nezávislost (bankovní rada nesmí při rozhodování přijímat žádné pokyny od kohokoliv)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Funkční nezávislost (autonomie při realizování inflačních cílů a nástrojů)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Finanční nezávislost (zákaz financování veřejného sektoru)</a:t>
            </a:r>
          </a:p>
          <a:p>
            <a:pPr lvl="1">
              <a:lnSpc>
                <a:spcPts val="3100"/>
              </a:lnSpc>
              <a:spcAft>
                <a:spcPts val="600"/>
              </a:spcAft>
            </a:pPr>
            <a:r>
              <a:rPr lang="cs-CZ" altLang="cs-CZ" dirty="0"/>
              <a:t>Transparentnost (veřejné informace, které jsou pravidelně zveřejňovány)</a:t>
            </a:r>
          </a:p>
          <a:p>
            <a:pPr>
              <a:lnSpc>
                <a:spcPts val="3100"/>
              </a:lnSpc>
              <a:spcAft>
                <a:spcPts val="600"/>
              </a:spcAft>
            </a:pPr>
            <a:r>
              <a:rPr lang="cs-CZ" altLang="cs-CZ" sz="2000" b="1" dirty="0"/>
              <a:t>Absolutní samostatnost však neexistuje! CB musí respektovat existující ekonomickou situaci a celkovou hospodářskou politiku.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Samostatnost a nezávislost 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752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ČNB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b="1" dirty="0"/>
              <a:t>Řídící orgán ČNB: bankovní rada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Členové bankovní rady: 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000" dirty="0"/>
              <a:t>guvernér (Aleš Michl), 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000" dirty="0"/>
              <a:t>dva </a:t>
            </a:r>
            <a:r>
              <a:rPr lang="cs-CZ" altLang="cs-CZ" sz="2000" dirty="0" err="1"/>
              <a:t>víceguvernéři</a:t>
            </a:r>
            <a:r>
              <a:rPr lang="cs-CZ" altLang="cs-CZ" sz="2000" dirty="0"/>
              <a:t> (Eva Zamrazilová a Jan </a:t>
            </a:r>
            <a:r>
              <a:rPr lang="cs-CZ" altLang="cs-CZ" sz="2000" dirty="0" err="1"/>
              <a:t>Frait</a:t>
            </a:r>
            <a:r>
              <a:rPr lang="cs-CZ" altLang="cs-CZ" sz="2000" dirty="0"/>
              <a:t>) </a:t>
            </a:r>
          </a:p>
          <a:p>
            <a:pPr lvl="2" algn="just">
              <a:lnSpc>
                <a:spcPct val="100000"/>
              </a:lnSpc>
            </a:pPr>
            <a:r>
              <a:rPr lang="cs-CZ" altLang="cs-CZ" sz="2000" dirty="0"/>
              <a:t>a další čtyři členové (Tomáš Holub, Karina Kubelková, Jan Kubíček a Jan Procházka)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Všichni jmenováni prezidentem ČR na šestileté období</a:t>
            </a:r>
          </a:p>
          <a:p>
            <a:pPr algn="just"/>
            <a:r>
              <a:rPr lang="cs-CZ" altLang="cs-CZ" sz="2000" b="1" dirty="0"/>
              <a:t>Cíle ČNB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Primární cíl: </a:t>
            </a:r>
            <a:r>
              <a:rPr lang="cs-CZ" altLang="cs-CZ" b="1" dirty="0"/>
              <a:t>péče o cenovou stabilitu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Sekundární cíl: 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2000" dirty="0"/>
              <a:t>podporovat obecnou hospodářskou politiku vlády vedoucí k udržitelnému hospodářskému růstu (růst HDP, nízká nezaměstnanost,…)</a:t>
            </a:r>
          </a:p>
        </p:txBody>
      </p:sp>
    </p:spTree>
    <p:extLst>
      <p:ext uri="{BB962C8B-B14F-4D97-AF65-F5344CB8AC3E}">
        <p14:creationId xmlns:p14="http://schemas.microsoft.com/office/powerpoint/2010/main" val="270102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ČNB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V souladu se svým hlavním cílem ČNB: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Emituje hotovostní peníze (bankovky a mince)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Určuje a provádí měnovou politiku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Zajišťuje regulaci a dohled nad finančním trhem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Provádí analýzy vývoje finančního systému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Poskytuje bankovní služby státu a veřejnému sektoru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Zpracovává a vytváří statistické informace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Provádí operace spojené s emisemi státních dluhopisů a investicemi na finančních trzích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Povoluje činnost nově vznikajícím bankám na našem území</a:t>
            </a:r>
          </a:p>
          <a:p>
            <a:pPr marL="324000" lvl="1" indent="0" algn="just">
              <a:lnSpc>
                <a:spcPct val="150000"/>
              </a:lnSpc>
              <a:buNone/>
            </a:pPr>
            <a:endParaRPr lang="cs-CZ" altLang="cs-CZ" dirty="0"/>
          </a:p>
          <a:p>
            <a:pPr marL="72000" indent="0"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728840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Makroekonomické funkce</a:t>
            </a:r>
          </a:p>
          <a:p>
            <a:pPr>
              <a:defRPr/>
            </a:pPr>
            <a:r>
              <a:rPr lang="cs-CZ" sz="1700" b="1" dirty="0"/>
              <a:t>Provádění měnové politiky</a:t>
            </a:r>
          </a:p>
          <a:p>
            <a:pPr lvl="1">
              <a:defRPr/>
            </a:pPr>
            <a:r>
              <a:rPr lang="cs-CZ" sz="1700" dirty="0"/>
              <a:t>Expanzivní vs. restriktivní – implikace pro reálnou ekonomiku ??</a:t>
            </a:r>
          </a:p>
          <a:p>
            <a:pPr lvl="1">
              <a:defRPr/>
            </a:pPr>
            <a:r>
              <a:rPr lang="cs-CZ" sz="1700" dirty="0"/>
              <a:t>Nástroje: přímé vs. nepřímé (více později)</a:t>
            </a:r>
          </a:p>
          <a:p>
            <a:pPr>
              <a:defRPr/>
            </a:pPr>
            <a:r>
              <a:rPr lang="cs-CZ" sz="1700" b="1" dirty="0"/>
              <a:t>Emise hotovostních peněz</a:t>
            </a:r>
          </a:p>
          <a:p>
            <a:pPr lvl="1">
              <a:defRPr/>
            </a:pPr>
            <a:r>
              <a:rPr lang="cs-CZ" sz="1700" dirty="0"/>
              <a:t>Emisní monopol – ČNB má výhradní právo na vydávání bankovek a mincí</a:t>
            </a:r>
          </a:p>
          <a:p>
            <a:pPr lvl="1">
              <a:defRPr/>
            </a:pPr>
            <a:r>
              <a:rPr lang="cs-CZ" sz="1700" dirty="0"/>
              <a:t>ČNB stanovuje nominální hodnotu, rozměry hmotnost, materiál a vzhled</a:t>
            </a:r>
          </a:p>
          <a:p>
            <a:pPr lvl="1">
              <a:defRPr/>
            </a:pPr>
            <a:r>
              <a:rPr lang="cs-CZ" sz="1700" dirty="0"/>
              <a:t>Dozoruje ochranu, bezpečnost ale i ničení vyřazených peněz</a:t>
            </a:r>
          </a:p>
          <a:p>
            <a:pPr lvl="1">
              <a:defRPr/>
            </a:pPr>
            <a:r>
              <a:rPr lang="cs-CZ" sz="1700" dirty="0"/>
              <a:t>Vývoj nových ochranných prvků</a:t>
            </a:r>
          </a:p>
          <a:p>
            <a:pPr>
              <a:defRPr/>
            </a:pPr>
            <a:r>
              <a:rPr lang="cs-CZ" sz="1700" b="1" dirty="0"/>
              <a:t>Devizová politika</a:t>
            </a:r>
          </a:p>
          <a:p>
            <a:pPr lvl="1">
              <a:defRPr/>
            </a:pPr>
            <a:r>
              <a:rPr lang="cs-CZ" sz="1700" dirty="0"/>
              <a:t>ČNB spravuje devizové rezervy státu</a:t>
            </a:r>
          </a:p>
          <a:p>
            <a:pPr lvl="2">
              <a:defRPr/>
            </a:pPr>
            <a:r>
              <a:rPr lang="cs-CZ" sz="1700" dirty="0"/>
              <a:t>Udržuje hodnoty devizových rezerv</a:t>
            </a:r>
          </a:p>
          <a:p>
            <a:pPr lvl="2">
              <a:defRPr/>
            </a:pPr>
            <a:r>
              <a:rPr lang="cs-CZ" sz="1700" dirty="0"/>
              <a:t>Ovlivňuje úroveň a pohyb měnového kurzu domácí měny</a:t>
            </a:r>
          </a:p>
          <a:p>
            <a:pPr lvl="1">
              <a:defRPr/>
            </a:pPr>
            <a:r>
              <a:rPr lang="cs-CZ" sz="1700" dirty="0"/>
              <a:t>ČNB obchoduje se zlatem a dalšími devizovými prostředky</a:t>
            </a:r>
          </a:p>
          <a:p>
            <a:pPr lvl="1">
              <a:defRPr/>
            </a:pPr>
            <a:r>
              <a:rPr lang="cs-CZ" sz="1700" dirty="0"/>
              <a:t>Povoluje výkon směnárenské činnosti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14306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None/>
              <a:defRPr/>
            </a:pPr>
            <a:r>
              <a:rPr lang="cs-CZ" sz="2000" b="1" u="sng" dirty="0"/>
              <a:t>Mikroekonomické funkce</a:t>
            </a:r>
          </a:p>
          <a:p>
            <a:pPr algn="just">
              <a:defRPr/>
            </a:pPr>
            <a:r>
              <a:rPr lang="cs-CZ" sz="1700" b="1" dirty="0"/>
              <a:t>Banka bank </a:t>
            </a:r>
            <a:r>
              <a:rPr lang="cs-CZ" sz="1700" dirty="0"/>
              <a:t>– ČNB vystupuje vůči ostatním bankám jako jejich bankéř</a:t>
            </a:r>
          </a:p>
          <a:p>
            <a:pPr lvl="1" algn="just">
              <a:defRPr/>
            </a:pPr>
            <a:r>
              <a:rPr lang="cs-CZ" sz="1700" dirty="0"/>
              <a:t>Přijímá vklady od bank a poskytuje jim úvěry (více později v rámci nástrojů </a:t>
            </a:r>
            <a:r>
              <a:rPr lang="cs-CZ" sz="1700" dirty="0" err="1"/>
              <a:t>CB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700" dirty="0"/>
              <a:t>Vede bankám účty a provádí zúčtování mezi nimi (clearingové centrum)</a:t>
            </a:r>
          </a:p>
          <a:p>
            <a:pPr lvl="1" algn="just">
              <a:defRPr/>
            </a:pPr>
            <a:r>
              <a:rPr lang="cs-CZ" sz="1700" dirty="0"/>
              <a:t>Povinnost bank ukládat u </a:t>
            </a:r>
            <a:r>
              <a:rPr lang="cs-CZ" sz="1700" dirty="0" err="1"/>
              <a:t>CB</a:t>
            </a:r>
            <a:r>
              <a:rPr lang="cs-CZ" sz="1700" dirty="0"/>
              <a:t> </a:t>
            </a:r>
            <a:r>
              <a:rPr lang="cs-CZ" sz="1700" dirty="0" err="1"/>
              <a:t>PMR</a:t>
            </a:r>
            <a:r>
              <a:rPr lang="cs-CZ" sz="1700" dirty="0"/>
              <a:t> (regulace množství disponibilních vkladů) – více viz </a:t>
            </a:r>
            <a:r>
              <a:rPr lang="cs-CZ" sz="1700" dirty="0" err="1"/>
              <a:t>Mankiw</a:t>
            </a:r>
            <a:r>
              <a:rPr lang="cs-CZ" sz="1700" dirty="0"/>
              <a:t>: multiplikátor depozit</a:t>
            </a:r>
          </a:p>
          <a:p>
            <a:pPr lvl="1" algn="just">
              <a:defRPr/>
            </a:pPr>
            <a:r>
              <a:rPr lang="cs-CZ" sz="1700" dirty="0"/>
              <a:t>Úvěry od ČNB jsou formou bezhotovostních peněz – proč je KB poptávají ??</a:t>
            </a:r>
          </a:p>
          <a:p>
            <a:pPr lvl="2" algn="just">
              <a:defRPr/>
            </a:pPr>
            <a:r>
              <a:rPr lang="cs-CZ" sz="1700" dirty="0"/>
              <a:t>Úroková sazba je relativně nízká</a:t>
            </a:r>
          </a:p>
          <a:p>
            <a:pPr lvl="2" algn="just">
              <a:defRPr/>
            </a:pPr>
            <a:r>
              <a:rPr lang="cs-CZ" sz="1700" dirty="0"/>
              <a:t>Úvěr od ČNB je levnější než úvěr z mezibankovního trhu (sazba </a:t>
            </a:r>
            <a:r>
              <a:rPr lang="cs-CZ" sz="1700" dirty="0" err="1"/>
              <a:t>PRIBOR</a:t>
            </a:r>
            <a:r>
              <a:rPr lang="cs-CZ" sz="1700" dirty="0"/>
              <a:t>)</a:t>
            </a:r>
          </a:p>
          <a:p>
            <a:pPr algn="just">
              <a:defRPr/>
            </a:pPr>
            <a:r>
              <a:rPr lang="cs-CZ" sz="1700" b="1" dirty="0"/>
              <a:t>Banka státu (vlády)</a:t>
            </a:r>
          </a:p>
          <a:p>
            <a:pPr lvl="1" algn="just">
              <a:defRPr/>
            </a:pPr>
            <a:r>
              <a:rPr lang="cs-CZ" sz="1700" dirty="0"/>
              <a:t>ČNB vede účty státního rozpočtu</a:t>
            </a:r>
          </a:p>
          <a:p>
            <a:pPr lvl="1" algn="just">
              <a:defRPr/>
            </a:pPr>
            <a:r>
              <a:rPr lang="cs-CZ" sz="1700" dirty="0"/>
              <a:t>Spravuje státní dluh (poskytuje a splácí úvěry státu, platí úroky, emituje pokladniční poukázky </a:t>
            </a:r>
            <a:br>
              <a:rPr lang="cs-CZ" sz="1700" dirty="0"/>
            </a:br>
            <a:r>
              <a:rPr lang="cs-CZ" sz="1700" dirty="0"/>
              <a:t>a dluhopisy)</a:t>
            </a:r>
          </a:p>
          <a:p>
            <a:pPr lvl="1" algn="just">
              <a:defRPr/>
            </a:pPr>
            <a:r>
              <a:rPr lang="cs-CZ" sz="1700" dirty="0"/>
              <a:t>Poskytuje úvěry státnímu rozpočtu (pozn. porovnat s monetizací dluhu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68947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centrální banky (ČNB)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>
              <a:defRPr/>
            </a:pPr>
            <a:r>
              <a:rPr lang="cs-CZ" sz="2000" b="1" dirty="0"/>
              <a:t>Regulace a dohled nad bankovním sektorem</a:t>
            </a:r>
          </a:p>
          <a:p>
            <a:pPr lvl="1">
              <a:defRPr/>
            </a:pPr>
            <a:r>
              <a:rPr lang="cs-CZ" dirty="0"/>
              <a:t>Dohled na činností bank a nad bezpečným fungováním bankovního systému</a:t>
            </a:r>
          </a:p>
          <a:p>
            <a:pPr lvl="1">
              <a:defRPr/>
            </a:pPr>
            <a:r>
              <a:rPr lang="cs-CZ" dirty="0"/>
              <a:t>Uděluje bankám povolení k podnikání</a:t>
            </a:r>
          </a:p>
          <a:p>
            <a:pPr lvl="1">
              <a:defRPr/>
            </a:pPr>
            <a:r>
              <a:rPr lang="cs-CZ" dirty="0"/>
              <a:t>Kontroluje dodržování předpisů, při dlouhodobém nedodržování může bankám pozastavit činnost či zrušit oprávnění</a:t>
            </a:r>
            <a:endParaRPr lang="cs-CZ" altLang="cs-CZ" dirty="0"/>
          </a:p>
          <a:p>
            <a:pPr algn="just"/>
            <a:r>
              <a:rPr lang="cs-CZ" altLang="cs-CZ" sz="2000" b="1" dirty="0"/>
              <a:t>Reprezentace státu v měnové oblasti</a:t>
            </a:r>
          </a:p>
          <a:p>
            <a:pPr lvl="1" algn="just"/>
            <a:r>
              <a:rPr lang="cs-CZ" altLang="cs-CZ" dirty="0"/>
              <a:t>Reprezentace státu v otázkách měnové politiky (</a:t>
            </a:r>
            <a:r>
              <a:rPr lang="cs-CZ" altLang="cs-CZ" dirty="0" err="1"/>
              <a:t>IMF</a:t>
            </a:r>
            <a:r>
              <a:rPr lang="cs-CZ" altLang="cs-CZ" dirty="0"/>
              <a:t>, </a:t>
            </a:r>
            <a:r>
              <a:rPr lang="cs-CZ" altLang="cs-CZ" dirty="0" err="1"/>
              <a:t>WB</a:t>
            </a:r>
            <a:r>
              <a:rPr lang="cs-CZ" altLang="cs-CZ" dirty="0"/>
              <a:t>,…)</a:t>
            </a:r>
          </a:p>
          <a:p>
            <a:pPr lvl="1" algn="just"/>
            <a:r>
              <a:rPr lang="cs-CZ" altLang="cs-CZ" dirty="0"/>
              <a:t>Informuje veřejnost o měnovém vývoji, o hlavních problémech </a:t>
            </a:r>
            <a:br>
              <a:rPr lang="cs-CZ" altLang="cs-CZ" dirty="0"/>
            </a:br>
            <a:r>
              <a:rPr lang="cs-CZ" altLang="cs-CZ" dirty="0"/>
              <a:t>a způsobech řešení</a:t>
            </a:r>
          </a:p>
        </p:txBody>
      </p:sp>
    </p:spTree>
    <p:extLst>
      <p:ext uri="{BB962C8B-B14F-4D97-AF65-F5344CB8AC3E}">
        <p14:creationId xmlns:p14="http://schemas.microsoft.com/office/powerpoint/2010/main" val="2569266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400" dirty="0"/>
              <a:t>Zajímavost</a:t>
            </a:r>
          </a:p>
          <a:p>
            <a:pPr lvl="1" algn="just"/>
            <a:r>
              <a:rPr lang="cs-CZ" altLang="cs-CZ" dirty="0"/>
              <a:t>Často se setkáte s názorem, že (česká) monetární politika je chápána jako protiinflační – tzn., že je orientována na cíl v podobě stabilní cenové hladiny</a:t>
            </a:r>
          </a:p>
          <a:p>
            <a:pPr lvl="1" algn="just"/>
            <a:r>
              <a:rPr lang="cs-CZ" altLang="cs-CZ" dirty="0"/>
              <a:t>Jestlipak víte, jaká je definice cenové stability dle ČNB ???</a:t>
            </a:r>
            <a:endParaRPr lang="cs-CZ" altLang="cs-CZ" sz="2400" dirty="0"/>
          </a:p>
          <a:p>
            <a:pPr algn="just"/>
            <a:r>
              <a:rPr lang="cs-CZ" altLang="cs-CZ" sz="2400" dirty="0"/>
              <a:t>Dělení nástrojů ČNB:</a:t>
            </a:r>
          </a:p>
          <a:p>
            <a:pPr lvl="1" algn="just"/>
            <a:r>
              <a:rPr lang="cs-CZ" altLang="cs-CZ" b="1" dirty="0"/>
              <a:t>Přímé (administrativní)</a:t>
            </a:r>
            <a:r>
              <a:rPr lang="cs-CZ" altLang="cs-CZ" dirty="0"/>
              <a:t> – silné regulační zásahy do fungování ekonomiky, tržně nekonformní a zřídka používané</a:t>
            </a:r>
          </a:p>
          <a:p>
            <a:pPr lvl="2" algn="just"/>
            <a:endParaRPr lang="cs-CZ" altLang="cs-CZ" sz="1600" dirty="0"/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Pravidla likvidity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Úvěrové stropy (kontingenty)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Limity úrokových sazeb</a:t>
            </a:r>
          </a:p>
          <a:p>
            <a:pPr lvl="2" algn="just">
              <a:lnSpc>
                <a:spcPct val="150000"/>
              </a:lnSpc>
            </a:pPr>
            <a:r>
              <a:rPr lang="cs-CZ" altLang="cs-CZ" sz="1800" b="1" dirty="0"/>
              <a:t>Povinné vklady (cíl: získat kontrolu nad pohybem peněžních prostředků bank)</a:t>
            </a:r>
          </a:p>
        </p:txBody>
      </p:sp>
    </p:spTree>
    <p:extLst>
      <p:ext uri="{BB962C8B-B14F-4D97-AF65-F5344CB8AC3E}">
        <p14:creationId xmlns:p14="http://schemas.microsoft.com/office/powerpoint/2010/main" val="3404811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Nepřímé nástroje – tržně konformní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 err="1"/>
              <a:t>PMR</a:t>
            </a:r>
            <a:r>
              <a:rPr lang="cs-CZ" altLang="cs-CZ" dirty="0"/>
              <a:t> – každá banka musí držet určité procento z vkladů jako rezervu </a:t>
            </a:r>
            <a:br>
              <a:rPr lang="cs-CZ" altLang="cs-CZ" dirty="0"/>
            </a:br>
            <a:r>
              <a:rPr lang="cs-CZ" altLang="cs-CZ" dirty="0"/>
              <a:t>na účtech </a:t>
            </a:r>
            <a:r>
              <a:rPr lang="cs-CZ" altLang="cs-CZ" dirty="0" err="1"/>
              <a:t>CB</a:t>
            </a:r>
            <a:r>
              <a:rPr lang="cs-CZ" altLang="cs-CZ" dirty="0"/>
              <a:t> (v ČR 2%) s cílem ovlivnit peněžní multiplikátory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Povinné pro domácí i  zahraniční banky a jejich pobočky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Diskontní nástroje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Diskontní sazba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2T </a:t>
            </a:r>
            <a:r>
              <a:rPr lang="cs-CZ" altLang="cs-CZ" sz="2000" dirty="0" err="1"/>
              <a:t>repo</a:t>
            </a:r>
            <a:r>
              <a:rPr lang="cs-CZ" altLang="cs-CZ" sz="2000" dirty="0"/>
              <a:t> sazba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Lombardní sazba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Operace na volném trhu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/>
              <a:t>Nákup  a prodej vládních </a:t>
            </a:r>
            <a:r>
              <a:rPr lang="cs-CZ" altLang="cs-CZ" sz="2000" dirty="0" err="1"/>
              <a:t>CP</a:t>
            </a:r>
            <a:r>
              <a:rPr lang="cs-CZ" altLang="cs-CZ" sz="2000" dirty="0"/>
              <a:t> (klasicky dluhopisy) od soukromých subjektů 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Devizové intervence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Dohody, výzvy, doporučení</a:t>
            </a:r>
          </a:p>
        </p:txBody>
      </p:sp>
    </p:spTree>
    <p:extLst>
      <p:ext uri="{BB962C8B-B14F-4D97-AF65-F5344CB8AC3E}">
        <p14:creationId xmlns:p14="http://schemas.microsoft.com/office/powerpoint/2010/main" val="195049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dirty="0"/>
              <a:t>Střetává se zde nabídka a poptávka po penězích.</a:t>
            </a:r>
          </a:p>
          <a:p>
            <a:r>
              <a:rPr lang="cs-CZ" sz="2400" dirty="0"/>
              <a:t>Většina subjektů v ekonomice je velmi často vystavována situaci, kdy má buď přebytek finančních prostředků nebo jejich nedostatek.</a:t>
            </a:r>
          </a:p>
          <a:p>
            <a:r>
              <a:rPr lang="cs-CZ" sz="2400" dirty="0"/>
              <a:t>Finanční trh umožňuje alokaci finančních prostředků od přebytkových subjektů k deficitním.</a:t>
            </a:r>
          </a:p>
          <a:p>
            <a:r>
              <a:rPr lang="cs-CZ" sz="2400" dirty="0"/>
              <a:t>Finanční zprostředkovatelé</a:t>
            </a:r>
          </a:p>
          <a:p>
            <a:pPr lvl="1"/>
            <a:r>
              <a:rPr lang="cs-CZ" sz="1600" dirty="0"/>
              <a:t>Bankovní finanční zprostředkovatelé – bankovní instituce</a:t>
            </a:r>
          </a:p>
          <a:p>
            <a:pPr lvl="1"/>
            <a:r>
              <a:rPr lang="cs-CZ" sz="1600" dirty="0"/>
              <a:t>Nebankovní finanční zprostředkovatelé – instituce, které nemají bankovní licenci – pojišťovny, penzijní fondy, podílové fondy apod.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Finanční trh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5992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Nástroje CB v oblasti měnové politiky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cs-CZ" altLang="cs-CZ" b="1" dirty="0"/>
              <a:t>Operace na volném trhu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Nákup  a prodej vládních CP (klasicky dluhopisy) od soukromých subjektů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Nákup CP centrální bankou zvyšuje rezervy banky a měnovou bázi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Prodej CP centrální bankou snižuje rezervy banky a měnovou bázi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/>
              <a:t>Monetární agregáty</a:t>
            </a: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endParaRPr lang="cs-CZ" altLang="cs-CZ" b="1" dirty="0"/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Devizové intervence</a:t>
            </a:r>
          </a:p>
          <a:p>
            <a:pPr lvl="1">
              <a:lnSpc>
                <a:spcPct val="150000"/>
              </a:lnSpc>
            </a:pPr>
            <a:r>
              <a:rPr lang="cs-CZ" altLang="cs-CZ" b="1" dirty="0"/>
              <a:t>Dohody, výzvy, doporučení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7DDA462-E6AF-40C6-B9AD-FAEEC5CF0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79863"/>
              </p:ext>
            </p:extLst>
          </p:nvPr>
        </p:nvGraphicFramePr>
        <p:xfrm>
          <a:off x="1823713" y="3617795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43">
                  <a:extLst>
                    <a:ext uri="{9D8B030D-6E8A-4147-A177-3AD203B41FA5}">
                      <a16:colId xmlns:a16="http://schemas.microsoft.com/office/drawing/2014/main" val="1611314470"/>
                    </a:ext>
                  </a:extLst>
                </a:gridCol>
                <a:gridCol w="7601357">
                  <a:extLst>
                    <a:ext uri="{9D8B030D-6E8A-4147-A177-3AD203B41FA5}">
                      <a16:colId xmlns:a16="http://schemas.microsoft.com/office/drawing/2014/main" val="3125655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Úzké peníze</a:t>
                      </a:r>
                    </a:p>
                    <a:p>
                      <a:r>
                        <a:rPr lang="cs-CZ" sz="16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oběživo + vklady na běžných účtech v bankách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5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Střední peníze</a:t>
                      </a:r>
                    </a:p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M1 + termínované vklady v bankách + ostatní vklady v bankách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831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Široké peníze</a:t>
                      </a:r>
                    </a:p>
                    <a:p>
                      <a:r>
                        <a:rPr lang="cs-CZ" sz="1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= M2 + krátkodobé cenné papíry nebankovních subjektů v domácí měně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19519"/>
                  </a:ext>
                </a:extLst>
              </a:tr>
            </a:tbl>
          </a:graphicData>
        </a:graphic>
      </p:graphicFrame>
      <p:sp>
        <p:nvSpPr>
          <p:cNvPr id="7" name="Rovnoramenný trojúhelník 6">
            <a:extLst>
              <a:ext uri="{FF2B5EF4-FFF2-40B4-BE49-F238E27FC236}">
                <a16:creationId xmlns:a16="http://schemas.microsoft.com/office/drawing/2014/main" id="{B243A1C9-9E7C-40E4-8D31-AE949DB5A9AB}"/>
              </a:ext>
            </a:extLst>
          </p:cNvPr>
          <p:cNvSpPr/>
          <p:nvPr/>
        </p:nvSpPr>
        <p:spPr bwMode="auto">
          <a:xfrm>
            <a:off x="1015068" y="3617795"/>
            <a:ext cx="578840" cy="173736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Stabilita</a:t>
            </a:r>
          </a:p>
        </p:txBody>
      </p:sp>
      <p:sp>
        <p:nvSpPr>
          <p:cNvPr id="8" name="Rovnoramenný trojúhelník 7">
            <a:extLst>
              <a:ext uri="{FF2B5EF4-FFF2-40B4-BE49-F238E27FC236}">
                <a16:creationId xmlns:a16="http://schemas.microsoft.com/office/drawing/2014/main" id="{D1B8CE87-9BDE-4712-B3A3-B892334CF7FB}"/>
              </a:ext>
            </a:extLst>
          </p:cNvPr>
          <p:cNvSpPr/>
          <p:nvPr/>
        </p:nvSpPr>
        <p:spPr bwMode="auto">
          <a:xfrm rot="10800000">
            <a:off x="8967830" y="3617792"/>
            <a:ext cx="734805" cy="173735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vert270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Likvidita</a:t>
            </a:r>
          </a:p>
        </p:txBody>
      </p:sp>
    </p:spTree>
    <p:extLst>
      <p:ext uri="{BB962C8B-B14F-4D97-AF65-F5344CB8AC3E}">
        <p14:creationId xmlns:p14="http://schemas.microsoft.com/office/powerpoint/2010/main" val="1925818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DISKONTNÍ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Úrokové míry patří k důležitým ekonomickým ukazatelům.</a:t>
            </a:r>
          </a:p>
          <a:p>
            <a:pPr>
              <a:spcAft>
                <a:spcPts val="1200"/>
              </a:spcAft>
            </a:pPr>
            <a:r>
              <a:rPr lang="cs-CZ" sz="2000" dirty="0"/>
              <a:t>CB zpravidla vyhlašují tři oficiální sazby.</a:t>
            </a:r>
          </a:p>
          <a:p>
            <a:r>
              <a:rPr lang="cs-CZ" sz="2000" b="1" dirty="0"/>
              <a:t>ČR – základní sazby ČNB</a:t>
            </a:r>
          </a:p>
          <a:p>
            <a:pPr lvl="1"/>
            <a:r>
              <a:rPr lang="cs-CZ" dirty="0"/>
              <a:t>diskontní sazba 6,00 % (od 23.6.2022)</a:t>
            </a:r>
          </a:p>
          <a:p>
            <a:pPr lvl="1"/>
            <a:r>
              <a:rPr lang="cs-CZ" dirty="0"/>
              <a:t>2T </a:t>
            </a:r>
            <a:r>
              <a:rPr lang="cs-CZ" dirty="0" err="1"/>
              <a:t>Repo</a:t>
            </a:r>
            <a:r>
              <a:rPr lang="cs-CZ" dirty="0"/>
              <a:t> sazba 7,00 % (od 23.6.2022)</a:t>
            </a:r>
          </a:p>
          <a:p>
            <a:pPr lvl="1"/>
            <a:r>
              <a:rPr lang="cs-CZ" dirty="0"/>
              <a:t>lombardní sazba 8,00 % (od 23.6.2022)</a:t>
            </a:r>
          </a:p>
          <a:p>
            <a:pPr marL="365760" lvl="1" indent="0">
              <a:buNone/>
            </a:pPr>
            <a:endParaRPr lang="cs-CZ" dirty="0"/>
          </a:p>
          <a:p>
            <a:pPr lvl="1"/>
            <a:r>
              <a:rPr lang="cs-CZ" dirty="0">
                <a:hlinkClick r:id="rId3"/>
              </a:rPr>
              <a:t>https://www.cnb.cz/cs/menova-politika/mp-nastroje/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8555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Diskontní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dirty="0"/>
              <a:t>Depozitní facilita poskytuje bankám možnost uložit přes noc u ČNB bez zajištění svou přebytečnou likviditu.</a:t>
            </a:r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r>
              <a:rPr lang="cs-CZ" sz="2400" dirty="0"/>
              <a:t>Diskontní sazba proto zpravidla představuje dolní mez pro pohyb krátkodobých úrokových sazeb na peněžním trhu.</a:t>
            </a:r>
          </a:p>
          <a:p>
            <a:pPr algn="just">
              <a:lnSpc>
                <a:spcPct val="90000"/>
              </a:lnSpc>
            </a:pPr>
            <a:endParaRPr lang="cs-CZ" altLang="cs-CZ" sz="2400" dirty="0"/>
          </a:p>
          <a:p>
            <a:pPr algn="just">
              <a:lnSpc>
                <a:spcPct val="90000"/>
              </a:lnSpc>
            </a:pPr>
            <a:r>
              <a:rPr lang="cs-CZ" altLang="cs-CZ" sz="2400" dirty="0"/>
              <a:t>Problém při změně diskontní úrokové sazby</a:t>
            </a:r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Snaha o regulaci množství peněz v oběhu</a:t>
            </a:r>
          </a:p>
          <a:p>
            <a:pPr lvl="2" algn="just">
              <a:lnSpc>
                <a:spcPct val="90000"/>
              </a:lnSpc>
            </a:pPr>
            <a:r>
              <a:rPr lang="cs-CZ" altLang="cs-CZ" sz="1800" dirty="0"/>
              <a:t>↑ diskontní sazby → záměr snížit množství peněz v oběhu → ↑ úrokových sazeb KB → ↑ přílivu kapitálu do země → růst množství peněz v oběhu → v rozporu s původním záměrem CB</a:t>
            </a:r>
          </a:p>
          <a:p>
            <a:pPr lvl="1" algn="just">
              <a:lnSpc>
                <a:spcPct val="90000"/>
              </a:lnSpc>
            </a:pPr>
            <a:endParaRPr lang="cs-CZ" altLang="cs-CZ" dirty="0"/>
          </a:p>
          <a:p>
            <a:pPr lvl="1" algn="just">
              <a:lnSpc>
                <a:spcPct val="90000"/>
              </a:lnSpc>
            </a:pPr>
            <a:r>
              <a:rPr lang="cs-CZ" altLang="cs-CZ" dirty="0"/>
              <a:t>Diskontní sazba v dlouhodobém horizontu nepředstavuje operativní nástroj měnové politiky.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93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4FA5F-D3FC-4AE2-9274-77592B2B7D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23</a:t>
            </a:fld>
            <a:endParaRPr lang="cs-CZ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A61C69C-E93B-4CA8-F567-1C3A4C3FA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274" y="692150"/>
            <a:ext cx="9954651" cy="513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302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Repo</a:t>
            </a:r>
            <a:r>
              <a:rPr lang="cs-CZ" altLang="cs-CZ" dirty="0"/>
              <a:t>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Hlavní měnový nástroj</a:t>
            </a:r>
            <a:r>
              <a:rPr lang="cs-CZ" sz="2000" i="1" dirty="0"/>
              <a:t> </a:t>
            </a:r>
            <a:r>
              <a:rPr lang="cs-CZ" sz="2000" dirty="0"/>
              <a:t>má podobu </a:t>
            </a:r>
            <a:r>
              <a:rPr lang="cs-CZ" sz="2000" dirty="0" err="1"/>
              <a:t>repo</a:t>
            </a:r>
            <a:r>
              <a:rPr lang="cs-CZ" sz="2000" dirty="0"/>
              <a:t> operací prováděných formou tendrů. Při </a:t>
            </a:r>
            <a:r>
              <a:rPr lang="cs-CZ" sz="2000" dirty="0" err="1"/>
              <a:t>repo</a:t>
            </a:r>
            <a:r>
              <a:rPr lang="cs-CZ" sz="2000" dirty="0"/>
              <a:t> operacích ČNB přijímá od bank přebytečnou likviditu a bankám předává jako kolaterál dohodnuté cenné papíry. Obě strany se zároveň zavazují, že po uplynutí doby splatnosti proběhne reverzní transakce, v níž ČNB jako dlužník vrátí věřitelské bance zapůjčenou jistinu zvýšenou o dohodnutý úrok a věřitelská banka vrátí ČNB poskytnutý kolaterál. Základní doba trvání těchto operací je stanovena na 14 dní, proto je z hlediska měnové politiky chápána jako klíčová dvoutýdenní </a:t>
            </a:r>
            <a:r>
              <a:rPr lang="cs-CZ" sz="2000" dirty="0" err="1"/>
              <a:t>repo</a:t>
            </a:r>
            <a:r>
              <a:rPr lang="cs-CZ" sz="2000" dirty="0"/>
              <a:t> sazba (2T </a:t>
            </a:r>
            <a:r>
              <a:rPr lang="cs-CZ" sz="2000" dirty="0" err="1"/>
              <a:t>repo</a:t>
            </a:r>
            <a:r>
              <a:rPr lang="cs-CZ" sz="2000" dirty="0"/>
              <a:t> sazba). </a:t>
            </a:r>
            <a:r>
              <a:rPr lang="cs-CZ" altLang="cs-CZ" sz="2000" dirty="0"/>
              <a:t>Slouží k odčerpání přebytečné likvidity na finančním trhu!</a:t>
            </a:r>
            <a:endParaRPr lang="en-US" altLang="cs-CZ" sz="2000" dirty="0"/>
          </a:p>
          <a:p>
            <a:r>
              <a:rPr lang="cs-CZ" sz="2000" dirty="0"/>
              <a:t>Vzhledem k systémovému přebytku likvidity v bankovním sektoru slouží </a:t>
            </a:r>
            <a:r>
              <a:rPr lang="cs-CZ" sz="2000" dirty="0" err="1"/>
              <a:t>repo</a:t>
            </a:r>
            <a:r>
              <a:rPr lang="cs-CZ" sz="2000" dirty="0"/>
              <a:t> tendry především k odčerpávání likvidity. </a:t>
            </a:r>
          </a:p>
        </p:txBody>
      </p:sp>
    </p:spTree>
    <p:extLst>
      <p:ext uri="{BB962C8B-B14F-4D97-AF65-F5344CB8AC3E}">
        <p14:creationId xmlns:p14="http://schemas.microsoft.com/office/powerpoint/2010/main" val="2626293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67A264-FAC3-499F-A19A-7DE26351E5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25</a:t>
            </a:fld>
            <a:endParaRPr lang="cs-CZ" altLang="cs-CZ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DDBE480-5188-0C8E-8756-9E2C2AF36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27" y="692150"/>
            <a:ext cx="10442545" cy="5139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3961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Lombardní sazba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1" dirty="0"/>
              <a:t>Marginální zápůjční facilita </a:t>
            </a:r>
            <a:r>
              <a:rPr lang="cs-CZ" sz="2000" dirty="0"/>
              <a:t>poskytuje bankám, které mají s ČNB uzavřenou rámcovou </a:t>
            </a:r>
            <a:r>
              <a:rPr lang="cs-CZ" sz="2000" dirty="0" err="1"/>
              <a:t>repo</a:t>
            </a:r>
            <a:r>
              <a:rPr lang="cs-CZ" sz="2000" dirty="0"/>
              <a:t> smlouvu, možnost vypůjčit si přes noc od ČNB formou </a:t>
            </a:r>
            <a:r>
              <a:rPr lang="cs-CZ" sz="2000" dirty="0" err="1"/>
              <a:t>repo</a:t>
            </a:r>
            <a:r>
              <a:rPr lang="cs-CZ" sz="2000" dirty="0"/>
              <a:t> operace likviditu. </a:t>
            </a:r>
          </a:p>
          <a:p>
            <a:pPr algn="just">
              <a:lnSpc>
                <a:spcPct val="100000"/>
              </a:lnSpc>
            </a:pPr>
            <a:endParaRPr lang="cs-CZ" altLang="cs-CZ" sz="2000" dirty="0"/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Minimální objem lombardního úvěru 10 mil. Kč</a:t>
            </a:r>
          </a:p>
          <a:p>
            <a:pPr algn="just">
              <a:lnSpc>
                <a:spcPct val="100000"/>
              </a:lnSpc>
            </a:pP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Vzhledem k trvalému přebytku likvidity je tato facilita bankami využívána minimálně.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Lombardní sazba představuje horní mez pro pohyb krátkodobých úrokových sazeb na peněžním trhu. 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ČNB je kdykoliv oprávněna z mimořádných měnově politických důvodů dočasně omezit nebo zcela pozastavit poskytování lombardních úvěrů.</a:t>
            </a:r>
          </a:p>
        </p:txBody>
      </p:sp>
    </p:spTree>
    <p:extLst>
      <p:ext uri="{BB962C8B-B14F-4D97-AF65-F5344CB8AC3E}">
        <p14:creationId xmlns:p14="http://schemas.microsoft.com/office/powerpoint/2010/main" val="2837546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109B95-901D-498D-95A2-BDDB7BCC03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27</a:t>
            </a:fld>
            <a:endParaRPr lang="cs-CZ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1365EC6-8997-361D-DBB3-6383BD6A6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814867"/>
            <a:ext cx="10753200" cy="489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5046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MEZIBANKOVNÍ ÚROKOVÉ SAZBY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Úrokové sazby jsou sjednávány individuálně mezi jednotlivými komerčními bankami. </a:t>
            </a:r>
          </a:p>
          <a:p>
            <a:pPr algn="just">
              <a:spcAft>
                <a:spcPts val="1200"/>
              </a:spcAft>
            </a:pPr>
            <a:r>
              <a:rPr lang="cs-CZ" sz="2000" dirty="0"/>
              <a:t>Referenční banky kotují sazby </a:t>
            </a:r>
            <a:r>
              <a:rPr lang="cs-CZ" sz="2000" b="1" dirty="0"/>
              <a:t>„</a:t>
            </a:r>
            <a:r>
              <a:rPr lang="cs-CZ" sz="2000" b="1" dirty="0" err="1"/>
              <a:t>bid</a:t>
            </a:r>
            <a:r>
              <a:rPr lang="cs-CZ" sz="2000" b="1" dirty="0"/>
              <a:t>“ </a:t>
            </a:r>
            <a:r>
              <a:rPr lang="cs-CZ" sz="2000" dirty="0"/>
              <a:t>a </a:t>
            </a:r>
            <a:r>
              <a:rPr lang="cs-CZ" sz="2000" b="1" dirty="0"/>
              <a:t>„</a:t>
            </a:r>
            <a:r>
              <a:rPr lang="cs-CZ" sz="2000" b="1" dirty="0" err="1"/>
              <a:t>offer</a:t>
            </a:r>
            <a:r>
              <a:rPr lang="cs-CZ" sz="2000" b="1" dirty="0"/>
              <a:t>“ </a:t>
            </a:r>
            <a:r>
              <a:rPr lang="cs-CZ" sz="2000" dirty="0"/>
              <a:t>– jejich vývoj ovlivňuje v konečném důsledku do jisté míry vývoj sazeb klientských (depozit, úvěrů).</a:t>
            </a:r>
          </a:p>
          <a:p>
            <a:pPr algn="just"/>
            <a:r>
              <a:rPr lang="cs-CZ" sz="2000" b="1" dirty="0"/>
              <a:t>Sazba „</a:t>
            </a:r>
            <a:r>
              <a:rPr lang="cs-CZ" sz="2000" b="1" dirty="0" err="1"/>
              <a:t>bid</a:t>
            </a:r>
            <a:r>
              <a:rPr lang="cs-CZ" sz="2000" b="1" dirty="0"/>
              <a:t>“ </a:t>
            </a:r>
            <a:r>
              <a:rPr lang="cs-CZ" sz="2000" dirty="0"/>
              <a:t>– referenční banky jsou za ni ochotny přijímat od jiných referenčních bank mezibankovní depozita.</a:t>
            </a:r>
          </a:p>
          <a:p>
            <a:pPr algn="just"/>
            <a:r>
              <a:rPr lang="cs-CZ" sz="2000" b="1" dirty="0"/>
              <a:t>Sazba „</a:t>
            </a:r>
            <a:r>
              <a:rPr lang="cs-CZ" sz="2000" b="1" dirty="0" err="1"/>
              <a:t>offer</a:t>
            </a:r>
            <a:r>
              <a:rPr lang="cs-CZ" sz="2000" b="1" dirty="0"/>
              <a:t>“ </a:t>
            </a:r>
            <a:r>
              <a:rPr lang="cs-CZ" sz="2000" dirty="0"/>
              <a:t>– referenční banky jsou za ni ochotny prodat mezibankovní depozitum.</a:t>
            </a:r>
          </a:p>
          <a:p>
            <a:pPr algn="just"/>
            <a:r>
              <a:rPr lang="cs-CZ" sz="2000" dirty="0"/>
              <a:t>Ve skutečnosti by se obě sazby měly rovnat, protože realizovaný mezibankovní úvěr a depozitum je jedno a totéž, rozdíl je pouze v opačném pohledu obou stran obchodu.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285543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MEZIBANKOVNÍ ÚROKOVÉ SAZBY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PRIBOR – Prague Interbank </a:t>
            </a:r>
            <a:r>
              <a:rPr lang="cs-CZ" b="1" dirty="0" err="1"/>
              <a:t>Offered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endParaRPr lang="cs-CZ" b="1" dirty="0"/>
          </a:p>
          <a:p>
            <a:pPr lvl="1" algn="just"/>
            <a:r>
              <a:rPr lang="cs-CZ" dirty="0"/>
              <a:t>průměrná sazba, za kterou banky nabízí českém mezibankovním trhu peníze (likviditu)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PRIBOR se používá často jako referenční sazba, tj. úrokové sazby u některých úvěrů komerčních bank jsou buď úplně, a nebo z části na sazbu PRIBOR vázané a odvíjí se od ní </a:t>
            </a:r>
          </a:p>
          <a:p>
            <a:pPr lvl="1" algn="just"/>
            <a:endParaRPr lang="cs-CZ" sz="1800" b="1" dirty="0"/>
          </a:p>
          <a:p>
            <a:r>
              <a:rPr lang="cs-CZ" b="1" dirty="0"/>
              <a:t>EURIBOR</a:t>
            </a:r>
          </a:p>
          <a:p>
            <a:r>
              <a:rPr lang="cs-CZ" b="1" dirty="0"/>
              <a:t>SOFR, Sonia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https://www.cnb.cz/cs/financni-trhy/penezni-trh/pribor/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368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dirty="0"/>
              <a:t>Bankovní operace mohou být různorodé a složité, ale jednoduchá definice banky, obvykle využívaná regulačními orgány je následující:</a:t>
            </a:r>
          </a:p>
          <a:p>
            <a:pPr marL="72000" indent="0" algn="ctr">
              <a:buNone/>
            </a:pPr>
            <a:r>
              <a:rPr lang="cs-CZ" sz="2400" b="1" dirty="0"/>
              <a:t>„Banka je instituce, jejíž běžná činnost spočívá v poskytování úvěrů a přijímání vkladů od veřejnosti.“</a:t>
            </a:r>
          </a:p>
          <a:p>
            <a:r>
              <a:rPr lang="cs-CZ" sz="2400" dirty="0"/>
              <a:t>Běžná činnost</a:t>
            </a:r>
          </a:p>
          <a:p>
            <a:r>
              <a:rPr lang="cs-CZ" sz="2400" dirty="0"/>
              <a:t>Kombinace poskytování úvěrů a přijímání vkladů</a:t>
            </a:r>
          </a:p>
          <a:p>
            <a:endParaRPr lang="cs-CZ" sz="2400" dirty="0"/>
          </a:p>
          <a:p>
            <a:r>
              <a:rPr lang="cs-CZ" sz="2400" dirty="0"/>
              <a:t>Bankovní regulace</a:t>
            </a:r>
          </a:p>
          <a:p>
            <a:r>
              <a:rPr lang="cs-CZ" sz="2400" dirty="0"/>
              <a:t>Alokace kapitálu</a:t>
            </a:r>
          </a:p>
          <a:p>
            <a:endParaRPr lang="cs-CZ" sz="2400" dirty="0"/>
          </a:p>
          <a:p>
            <a:pPr marL="72000" indent="0">
              <a:buNone/>
            </a:pPr>
            <a:endParaRPr lang="cs-CZ" sz="1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Co je to banka?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246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ACDC5-4969-46F4-B7B9-0FE69DDE41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CF5978-F0A1-D38C-760E-23B81CEB20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777214"/>
            <a:ext cx="10753200" cy="49697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6944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Netradiční nástroje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/>
              <a:t>Kvantitativní uvolňování</a:t>
            </a:r>
          </a:p>
          <a:p>
            <a:pPr algn="just"/>
            <a:r>
              <a:rPr lang="cs-CZ" sz="2000" dirty="0"/>
              <a:t>nástrojem měnové politiky centrálních bank k oživení ekonomiky.</a:t>
            </a:r>
            <a:endParaRPr lang="cs-CZ" sz="2000" b="1" dirty="0"/>
          </a:p>
          <a:p>
            <a:pPr algn="just"/>
            <a:r>
              <a:rPr lang="cs-CZ" sz="2000" dirty="0"/>
              <a:t>masivní nákup finančních aktiv centrální bankou od obchodních bank nebo jiných institucí s cílem navýšení množství peněž v oběhu (navýšení měnové báze). Odlišná politika od standardních nástrojů, nákupu státních dluhopisů s cílem snížení úrokových sazeb a úrokových nástrojů (expanzní politika). Důvodem využití je skutečnost selhání tradičních měnových nástrojů, úrokové sazby jsou velmi nízké nebo nulové. Kvantitativní uvolňování může vyvolat riziko akcelerace inflace a možnosti neúčinnosti tohoto nástroje a zpožďování kroků centrální banky v čase působení. </a:t>
            </a:r>
            <a:endParaRPr lang="cs-CZ" sz="20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91638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Netradiční nástroje měnové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Záporné úrokové sazby</a:t>
            </a:r>
          </a:p>
          <a:p>
            <a:pPr algn="just"/>
            <a:r>
              <a:rPr lang="cs-CZ" sz="1800" dirty="0"/>
              <a:t>Využití záporné úrokové sazby stanovené centrální bankou neodpovídá klasickým finančním a ekonomickým teoriím. Jde o nástroj měnové politiky k omezení (zastavení) ukládání peněz bankami u centrální banky a </a:t>
            </a:r>
            <a:r>
              <a:rPr lang="cs-CZ" sz="1800" b="1" dirty="0"/>
              <a:t>vyvolání tlaku na banky k uvolňování peněz do ekonomiky</a:t>
            </a:r>
            <a:r>
              <a:rPr lang="cs-CZ" sz="1800" dirty="0"/>
              <a:t>. Tento tlak může být v rozporu s omezenou možností úvěrové expanze obchodních bank do ekonomiky vlivem krizových jevů ovlivňujících nedostatek bonitních subjektů (budoucích dlužníků) v ekonomice.</a:t>
            </a:r>
            <a:endParaRPr lang="cs-CZ" sz="1800" b="1" dirty="0"/>
          </a:p>
          <a:p>
            <a:pPr algn="just"/>
            <a:r>
              <a:rPr lang="cs-CZ" sz="1800" dirty="0"/>
              <a:t>V situaci kdy banka „platí za uložení peněz u centrální banky“, zatím nedošlo k dopadu záporných úrokových sazeb do vkladů retailových klientů bank. Vládní dluhopisy se záporným výnosem (např. Německo) omezují riziko investorů ještě větších ztrát z jiných instrumentů i možnost reálného zhodnocení investice pro investory vlivem deflace. </a:t>
            </a:r>
            <a:endParaRPr lang="cs-CZ" sz="18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58547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a dohled v bankovním sektoru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Jedna z nejdůležitějších činností centrálních bank</a:t>
            </a:r>
          </a:p>
          <a:p>
            <a:r>
              <a:rPr lang="cs-CZ" sz="2000" dirty="0"/>
              <a:t>Koncipování a prosazovaní pravidel činnosti bankovních institucí, sledování jejich dodržování a stanovení sankcí při jejich neplnění.</a:t>
            </a:r>
          </a:p>
          <a:p>
            <a:r>
              <a:rPr lang="cs-CZ" sz="2000" dirty="0"/>
              <a:t>Oblasti</a:t>
            </a:r>
          </a:p>
          <a:p>
            <a:pPr lvl="1"/>
            <a:r>
              <a:rPr lang="cs-CZ" dirty="0"/>
              <a:t>Podmínky vstupu do bankovnictví</a:t>
            </a:r>
          </a:p>
          <a:p>
            <a:pPr lvl="1"/>
            <a:r>
              <a:rPr lang="cs-CZ" dirty="0"/>
              <a:t>Plnění základních povinností bank (přiměřenost kapitálu, likvidita, úvěrová angažovanost, poskytování informací a transparentnost, ochrana před nelegálními praktikami),</a:t>
            </a:r>
          </a:p>
          <a:p>
            <a:pPr lvl="1"/>
            <a:r>
              <a:rPr lang="cs-CZ" dirty="0"/>
              <a:t>Povinné pojištění vkladů bank</a:t>
            </a:r>
          </a:p>
          <a:p>
            <a:pPr lvl="1"/>
            <a:r>
              <a:rPr lang="cs-CZ" dirty="0"/>
              <a:t>Banka poslední instance (kdy může CB pomoci bance v případě problémů s financemi)</a:t>
            </a:r>
          </a:p>
          <a:p>
            <a:r>
              <a:rPr lang="cs-CZ" sz="2000" dirty="0"/>
              <a:t>Dohled na místě vs. dohled na dálku</a:t>
            </a:r>
          </a:p>
        </p:txBody>
      </p:sp>
    </p:spTree>
    <p:extLst>
      <p:ext uri="{BB962C8B-B14F-4D97-AF65-F5344CB8AC3E}">
        <p14:creationId xmlns:p14="http://schemas.microsoft.com/office/powerpoint/2010/main" val="27941847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regulaci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Využívání především cizích zdrojů</a:t>
            </a:r>
          </a:p>
          <a:p>
            <a:r>
              <a:rPr lang="cs-CZ" sz="2000" dirty="0"/>
              <a:t>Úpadky bank mají mnohem horší důsledky pro ekonomiku než úpadky průmyslových podniků</a:t>
            </a:r>
          </a:p>
          <a:p>
            <a:r>
              <a:rPr lang="cs-CZ" sz="2000" dirty="0"/>
              <a:t>Informační asymetrie</a:t>
            </a:r>
          </a:p>
          <a:p>
            <a:pPr lvl="1"/>
            <a:r>
              <a:rPr lang="cs-CZ" sz="1600" dirty="0"/>
              <a:t>Negativní výběr</a:t>
            </a:r>
          </a:p>
          <a:p>
            <a:pPr lvl="1"/>
            <a:r>
              <a:rPr lang="cs-CZ" sz="1600" dirty="0"/>
              <a:t>Morální hazard</a:t>
            </a:r>
          </a:p>
          <a:p>
            <a:pPr lvl="1"/>
            <a:r>
              <a:rPr lang="cs-CZ" sz="1600" dirty="0"/>
              <a:t>Povinnost bank zveřejňovat základní údaje o činnosti</a:t>
            </a:r>
          </a:p>
          <a:p>
            <a:r>
              <a:rPr lang="cs-CZ" sz="2000" dirty="0"/>
              <a:t>Vysoká zadluženost banky</a:t>
            </a:r>
          </a:p>
          <a:p>
            <a:r>
              <a:rPr lang="cs-CZ" sz="2000" dirty="0"/>
              <a:t>Systémové riziko</a:t>
            </a:r>
          </a:p>
          <a:p>
            <a:pPr lvl="1"/>
            <a:r>
              <a:rPr lang="cs-CZ" sz="1600" dirty="0"/>
              <a:t>Pravděpodobnost kolapsu finančního systému bankovního i nebankovního</a:t>
            </a:r>
          </a:p>
        </p:txBody>
      </p:sp>
    </p:spTree>
    <p:extLst>
      <p:ext uri="{BB962C8B-B14F-4D97-AF65-F5344CB8AC3E}">
        <p14:creationId xmlns:p14="http://schemas.microsoft.com/office/powerpoint/2010/main" val="32027964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Regulace podmínek vstupu do bankovní sféry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  <a:p>
            <a:r>
              <a:rPr lang="cs-CZ" sz="2000" dirty="0"/>
              <a:t>Bankovní licence</a:t>
            </a:r>
          </a:p>
          <a:p>
            <a:r>
              <a:rPr lang="cs-CZ" sz="2000" dirty="0"/>
              <a:t>Minimální výše základního kapitálu</a:t>
            </a:r>
          </a:p>
          <a:p>
            <a:r>
              <a:rPr lang="cs-CZ" sz="2000" dirty="0"/>
              <a:t>Stanovení možných právní forem vlastnictví a minimální počet zakladatelů</a:t>
            </a:r>
          </a:p>
          <a:p>
            <a:r>
              <a:rPr lang="cs-CZ" sz="2000" dirty="0"/>
              <a:t>Kvalifikační a morální způsobilost osob ve vedení banky</a:t>
            </a:r>
          </a:p>
          <a:p>
            <a:r>
              <a:rPr lang="cs-CZ" sz="2000" dirty="0"/>
              <a:t>Kvalitní a podrobně zpracovaný program činnosti na nejbližší období (např. tři roky)</a:t>
            </a:r>
          </a:p>
          <a:p>
            <a:r>
              <a:rPr lang="cs-CZ" sz="2000" dirty="0"/>
              <a:t>Adekvátní zabezpečení činnosti banky (prostory, technické a technologické vybavení, bezpečnostní opatření)</a:t>
            </a:r>
          </a:p>
          <a:p>
            <a:r>
              <a:rPr lang="cs-CZ" sz="2000" dirty="0"/>
              <a:t>Adekvátní kontrolní a účetní systém v bance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729119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Základní pravidla činnosti bank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Přiměřenost kapitálu (BASEL)</a:t>
            </a:r>
          </a:p>
          <a:p>
            <a:r>
              <a:rPr lang="cs-CZ" sz="2000" dirty="0"/>
              <a:t>Přiměřenost likvidity</a:t>
            </a:r>
          </a:p>
          <a:p>
            <a:r>
              <a:rPr lang="cs-CZ" sz="2000" dirty="0"/>
              <a:t>Pravidla angažovanosti</a:t>
            </a:r>
          </a:p>
          <a:p>
            <a:pPr lvl="1"/>
            <a:r>
              <a:rPr lang="cs-CZ" sz="1600" dirty="0"/>
              <a:t>Diverzifikace bankovních aktiv v obchodním a investičním portfoliu banky</a:t>
            </a:r>
          </a:p>
          <a:p>
            <a:pPr lvl="1"/>
            <a:r>
              <a:rPr lang="cs-CZ" sz="1600" dirty="0"/>
              <a:t>Limity pohledávek vůči jednomu klientovi, ESSK</a:t>
            </a:r>
          </a:p>
          <a:p>
            <a:r>
              <a:rPr lang="cs-CZ" sz="2000" dirty="0"/>
              <a:t>Poskytování informací</a:t>
            </a:r>
          </a:p>
          <a:p>
            <a:r>
              <a:rPr lang="cs-CZ" sz="2000" dirty="0"/>
              <a:t>Pravidla ochrany před nelegálním praktikami</a:t>
            </a:r>
          </a:p>
          <a:p>
            <a:pPr lvl="1"/>
            <a:r>
              <a:rPr lang="cs-CZ" sz="1600" dirty="0"/>
              <a:t>Insider </a:t>
            </a:r>
            <a:r>
              <a:rPr lang="cs-CZ" sz="1600" dirty="0" err="1"/>
              <a:t>trading</a:t>
            </a:r>
            <a:endParaRPr lang="cs-CZ" sz="1600" dirty="0"/>
          </a:p>
          <a:p>
            <a:pPr lvl="1"/>
            <a:r>
              <a:rPr lang="cs-CZ" sz="1600" dirty="0"/>
              <a:t>Praní špinavých peněz</a:t>
            </a:r>
          </a:p>
          <a:p>
            <a:r>
              <a:rPr lang="cs-CZ" sz="2000" dirty="0"/>
              <a:t>Povinné minimální rezervy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93969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Fond pojištění vkladů </a:t>
            </a:r>
            <a:r>
              <a:rPr lang="cs-CZ" sz="1800" dirty="0"/>
              <a:t>zřízen zákonem v roce 1994 (zákon č. 156/1994 Sb.) za účelem zajištění stability finančního trhu.</a:t>
            </a:r>
          </a:p>
          <a:p>
            <a:endParaRPr lang="cs-CZ" sz="1800" dirty="0"/>
          </a:p>
          <a:p>
            <a:r>
              <a:rPr lang="cs-CZ" sz="1800" dirty="0"/>
              <a:t>Od 1. 1. 2016 tuto odpovědnost přebírá </a:t>
            </a:r>
            <a:r>
              <a:rPr lang="cs-CZ" sz="1800" b="1" dirty="0"/>
              <a:t>Garanční systém </a:t>
            </a:r>
            <a:r>
              <a:rPr lang="cs-CZ" sz="1800" dirty="0"/>
              <a:t>a Fond pojištění vkladů se stává majetkově oddělenou účetní jednotkou Garančního systému.</a:t>
            </a:r>
          </a:p>
          <a:p>
            <a:endParaRPr lang="cs-CZ" sz="1800" dirty="0"/>
          </a:p>
          <a:p>
            <a:r>
              <a:rPr lang="cs-CZ" sz="1800" dirty="0"/>
              <a:t>Výše náhrady se vypočítá z celkového objemu pojištěných pohledávek z vkladů jednotlivého vkladatele u dotčené banky nebo družstevní záložny a poskytuje se ve výši 100 % tohoto objemu, maximálně však do výše ekvivalentu 100 000 EUR pro jednoho vkladatele u jedné banky nebo družstevní záložny.</a:t>
            </a:r>
          </a:p>
        </p:txBody>
      </p:sp>
    </p:spTree>
    <p:extLst>
      <p:ext uri="{BB962C8B-B14F-4D97-AF65-F5344CB8AC3E}">
        <p14:creationId xmlns:p14="http://schemas.microsoft.com/office/powerpoint/2010/main" val="39695628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Zákon o bankách zakotvuje od 1. 1. 2016 možnost výplaty zvýšené náhrady za pojištěné pohledávky z vkladů fyzických osob ve výši až 200 000 EUR pro jednu oprávněnou osobu u jedné banky nebo družstevní záložny, pokud jde např. o vklady plynoucí z dědictví, vypořádání společného jmění manželů při rozvodu manželství, prodeje nemovitosti určené k bydlení, odstupného, odbytného nebo odchodného vyplaceného při skončení pracovního nebo služebního poměru, jednorázového vyrovnání z penzijního připojištění se státním příspěvkem nebo doplňkového penzijního spoření nebo pojistného plnění pro případ úrazu, nemoci, invalidity nebo smrti. K takovému vkladu musí dojít během tří měsíců před rozhodným dnem.</a:t>
            </a:r>
          </a:p>
        </p:txBody>
      </p:sp>
    </p:spTree>
    <p:extLst>
      <p:ext uri="{BB962C8B-B14F-4D97-AF65-F5344CB8AC3E}">
        <p14:creationId xmlns:p14="http://schemas.microsoft.com/office/powerpoint/2010/main" val="22736815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Ne všechny vklady jsou pojištěné!</a:t>
            </a:r>
          </a:p>
          <a:p>
            <a:r>
              <a:rPr lang="cs-CZ" sz="1800" dirty="0"/>
              <a:t>Pojištěné </a:t>
            </a:r>
            <a:r>
              <a:rPr lang="cs-CZ" sz="1800" b="1" dirty="0"/>
              <a:t>nejsou </a:t>
            </a:r>
            <a:r>
              <a:rPr lang="cs-CZ" sz="1800" dirty="0"/>
              <a:t>např. penzijní připojištění, doplňkové penzijní spoření, životní pojištění a kapitálové pojištění a dále pak:</a:t>
            </a:r>
          </a:p>
          <a:p>
            <a:r>
              <a:rPr lang="cs-CZ" sz="1800" dirty="0"/>
              <a:t>směnky a cenné papíry (například akcie, dluhopisy, podílové listy),</a:t>
            </a:r>
          </a:p>
          <a:p>
            <a:r>
              <a:rPr lang="cs-CZ" sz="1800" dirty="0"/>
              <a:t>vklady bank (mezibankovní vklady), finančních institucí (např. investičních společností, penzijních fondů, podílových fondů, pojišťoven), zdravotních pojišťoven a státních fondů,</a:t>
            </a:r>
          </a:p>
          <a:p>
            <a:r>
              <a:rPr lang="cs-CZ" sz="1800" dirty="0"/>
              <a:t>podřízené dluhy (vklady, které je pojištěná instituce oprávněna zčásti zahrnout do svého kapitálu),</a:t>
            </a:r>
          </a:p>
          <a:p>
            <a:r>
              <a:rPr lang="cs-CZ" sz="1800" dirty="0"/>
              <a:t>předplacené platební karty nespojené s žádným účtem, vydané ve formě elektronických peněz (např. Blesk peněženka, </a:t>
            </a:r>
            <a:r>
              <a:rPr lang="cs-CZ" sz="1800" dirty="0" err="1"/>
              <a:t>Cool</a:t>
            </a:r>
            <a:r>
              <a:rPr lang="cs-CZ" sz="1800" dirty="0"/>
              <a:t> karta, </a:t>
            </a:r>
            <a:r>
              <a:rPr lang="cs-CZ" sz="1800" dirty="0" err="1"/>
              <a:t>Napka</a:t>
            </a:r>
            <a:r>
              <a:rPr lang="cs-CZ" sz="1800" dirty="0"/>
              <a:t>, my </a:t>
            </a:r>
            <a:r>
              <a:rPr lang="cs-CZ" sz="1800" dirty="0" err="1"/>
              <a:t>paysafecard</a:t>
            </a:r>
            <a:r>
              <a:rPr lang="cs-CZ" sz="1800" dirty="0"/>
              <a:t> apod.).</a:t>
            </a:r>
          </a:p>
        </p:txBody>
      </p:sp>
    </p:spTree>
    <p:extLst>
      <p:ext uri="{BB962C8B-B14F-4D97-AF65-F5344CB8AC3E}">
        <p14:creationId xmlns:p14="http://schemas.microsoft.com/office/powerpoint/2010/main" val="322582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dirty="0"/>
              <a:t>Nabídka likvidity a platebních služeb</a:t>
            </a:r>
          </a:p>
          <a:p>
            <a:pPr lvl="1"/>
            <a:r>
              <a:rPr lang="cs-CZ" sz="1600" dirty="0"/>
              <a:t>Řízení </a:t>
            </a:r>
            <a:r>
              <a:rPr lang="cs-CZ" sz="1600" dirty="0" err="1"/>
              <a:t>fiat</a:t>
            </a:r>
            <a:r>
              <a:rPr lang="cs-CZ" sz="1600" dirty="0"/>
              <a:t> peněz:</a:t>
            </a:r>
          </a:p>
          <a:p>
            <a:pPr marL="1085850" lvl="2" indent="-1714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100" dirty="0"/>
              <a:t>Směna peněz</a:t>
            </a:r>
          </a:p>
          <a:p>
            <a:pPr marL="1085850" lvl="2" indent="-1714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sz="1100" dirty="0"/>
              <a:t>Poskytování platebních služeb</a:t>
            </a:r>
          </a:p>
          <a:p>
            <a:r>
              <a:rPr lang="cs-CZ" sz="2400" dirty="0"/>
              <a:t>Transformace aktiv</a:t>
            </a:r>
          </a:p>
          <a:p>
            <a:pPr lvl="1"/>
            <a:r>
              <a:rPr lang="cs-CZ" sz="1600" dirty="0"/>
              <a:t>Výhoda denominace</a:t>
            </a:r>
          </a:p>
          <a:p>
            <a:pPr lvl="1"/>
            <a:r>
              <a:rPr lang="cs-CZ" sz="1600" dirty="0"/>
              <a:t>Transformace kvality</a:t>
            </a:r>
          </a:p>
          <a:p>
            <a:pPr lvl="1"/>
            <a:r>
              <a:rPr lang="cs-CZ" sz="1600" dirty="0"/>
              <a:t>Transformace splatnosti</a:t>
            </a:r>
          </a:p>
          <a:p>
            <a:r>
              <a:rPr lang="cs-CZ" sz="2400" dirty="0"/>
              <a:t>Řízení rizik</a:t>
            </a:r>
          </a:p>
          <a:p>
            <a:pPr lvl="1"/>
            <a:r>
              <a:rPr lang="cs-CZ" sz="1600" dirty="0"/>
              <a:t>Úvěrové riziko</a:t>
            </a:r>
          </a:p>
          <a:p>
            <a:pPr lvl="1"/>
            <a:r>
              <a:rPr lang="cs-CZ" sz="1600" dirty="0"/>
              <a:t>Úrokové a likviditní riziko</a:t>
            </a:r>
          </a:p>
          <a:p>
            <a:pPr lvl="1"/>
            <a:r>
              <a:rPr lang="cs-CZ" sz="1600" dirty="0"/>
              <a:t>Tržní riziko</a:t>
            </a:r>
          </a:p>
          <a:p>
            <a:pPr lvl="1"/>
            <a:r>
              <a:rPr lang="cs-CZ" sz="1600" dirty="0"/>
              <a:t>Mimobilanční finanční operace</a:t>
            </a:r>
          </a:p>
          <a:p>
            <a:pPr lvl="1"/>
            <a:r>
              <a:rPr lang="cs-CZ" sz="1600" dirty="0"/>
              <a:t>Operační riziko</a:t>
            </a:r>
          </a:p>
          <a:p>
            <a:r>
              <a:rPr lang="cs-CZ" sz="2400" dirty="0"/>
              <a:t>Zpracování informací a monitoring dlužníků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Hlavní funkce bank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43999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Co když je vklad vedený v pobočce zahraniční banky?</a:t>
            </a:r>
          </a:p>
          <a:p>
            <a:r>
              <a:rPr lang="cs-CZ" sz="1800" dirty="0"/>
              <a:t>Tyto vklady jsou také pojištěny, ale u systému pojištění vkladů v zemi, ve které má sídlo mateřská banka. I zde však platí limit 100 000 eur. </a:t>
            </a:r>
          </a:p>
          <a:p>
            <a:endParaRPr lang="cs-CZ" sz="1800" dirty="0"/>
          </a:p>
          <a:p>
            <a:r>
              <a:rPr lang="cs-CZ" sz="1800" dirty="0"/>
              <a:t>Povinnost účastnit se na českém systému pojištění vkladů mají i pobočky bank se sídlem mimo členské státy EU. </a:t>
            </a:r>
          </a:p>
          <a:p>
            <a:endParaRPr lang="cs-CZ" sz="1800" dirty="0"/>
          </a:p>
          <a:p>
            <a:r>
              <a:rPr lang="cs-CZ" sz="1800" dirty="0"/>
              <a:t>Vklady poboček zahraničních bank ze členských států EU působících v ČR jsou pojištěny v systému domovské země mateřské banky. 	</a:t>
            </a:r>
          </a:p>
        </p:txBody>
      </p:sp>
    </p:spTree>
    <p:extLst>
      <p:ext uri="{BB962C8B-B14F-4D97-AF65-F5344CB8AC3E}">
        <p14:creationId xmlns:p14="http://schemas.microsoft.com/office/powerpoint/2010/main" val="8505915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Průběh náhrady</a:t>
            </a:r>
          </a:p>
          <a:p>
            <a:r>
              <a:rPr lang="cs-CZ" sz="1800" dirty="0"/>
              <a:t>rozhodný den = den, kdy Česká národní banka doručí Fondu pojištění vkladů Garančního systému finančního trhu oznámení o neschopnosti určité banky splácet své závazky,</a:t>
            </a:r>
          </a:p>
          <a:p>
            <a:r>
              <a:rPr lang="cs-CZ" sz="1800" dirty="0"/>
              <a:t>do 3 pracovních dnů od rozhodného dne předá zástupce této banky Fondu pojištění vkladů informace potřebné pro účely náhrady,</a:t>
            </a:r>
          </a:p>
          <a:p>
            <a:r>
              <a:rPr lang="cs-CZ" sz="1800" dirty="0"/>
              <a:t>do 6 pracovních dnů od rozhodného dne Fond Garančního systému finančního trhu stanoví den zahájení, místo a způsob vyplácení náhrad,</a:t>
            </a:r>
          </a:p>
          <a:p>
            <a:r>
              <a:rPr lang="cs-CZ" sz="1800" dirty="0"/>
              <a:t>do 7 pracovních dnů od rozhodného dne musí být Fond schopen začít vyplácet náhradu.</a:t>
            </a:r>
          </a:p>
        </p:txBody>
      </p:sp>
    </p:spTree>
    <p:extLst>
      <p:ext uri="{BB962C8B-B14F-4D97-AF65-F5344CB8AC3E}">
        <p14:creationId xmlns:p14="http://schemas.microsoft.com/office/powerpoint/2010/main" val="9969357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CB jako věřitel poslední instance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Podpora bezpečnosti, důvěryhodnosti a efektivnosti bankovního systému</a:t>
            </a:r>
          </a:p>
          <a:p>
            <a:r>
              <a:rPr lang="cs-CZ" sz="2000" dirty="0"/>
              <a:t>Možnost (ale ne nutnost) pomoci ohroženým bankám</a:t>
            </a:r>
          </a:p>
          <a:p>
            <a:r>
              <a:rPr lang="cs-CZ" sz="2000" dirty="0"/>
              <a:t>Systémové riziko</a:t>
            </a:r>
          </a:p>
          <a:p>
            <a:r>
              <a:rPr lang="cs-CZ" sz="2000" dirty="0"/>
              <a:t>„</a:t>
            </a:r>
            <a:r>
              <a:rPr lang="cs-CZ" sz="2000" dirty="0" err="1"/>
              <a:t>too</a:t>
            </a:r>
            <a:r>
              <a:rPr lang="cs-CZ" sz="2000" dirty="0"/>
              <a:t>-big-to-</a:t>
            </a:r>
            <a:r>
              <a:rPr lang="cs-CZ" sz="2000" dirty="0" err="1"/>
              <a:t>fail</a:t>
            </a:r>
            <a:r>
              <a:rPr lang="cs-CZ" sz="2000" dirty="0"/>
              <a:t>“</a:t>
            </a:r>
          </a:p>
          <a:p>
            <a:r>
              <a:rPr lang="cs-CZ" sz="2000" dirty="0"/>
              <a:t>Úvěrová pomoc</a:t>
            </a:r>
          </a:p>
          <a:p>
            <a:pPr lvl="1"/>
            <a:r>
              <a:rPr lang="cs-CZ" sz="1600" dirty="0"/>
              <a:t>Lombardní úvěr</a:t>
            </a:r>
          </a:p>
          <a:p>
            <a:pPr lvl="1"/>
            <a:r>
              <a:rPr lang="cs-CZ" sz="1600" dirty="0"/>
              <a:t>Dlouhodobý úvěr na doplnění likvidity</a:t>
            </a:r>
          </a:p>
          <a:p>
            <a:r>
              <a:rPr lang="cs-CZ" sz="2000" dirty="0"/>
              <a:t>Neúvěrová pomoc</a:t>
            </a:r>
          </a:p>
          <a:p>
            <a:pPr lvl="1"/>
            <a:r>
              <a:rPr lang="cs-CZ" sz="1600" dirty="0"/>
              <a:t>Nákup CP od ohrožené banky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047924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72C6DF-9200-4B8E-B870-31BF74950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8BBB73-8569-4875-A701-6107547EA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Regulace a dohled v ČR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54F004A-0E75-4BD1-9DC8-BF2CDA67E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Od roku 2006 vykonává dohled nad finančním trhem ČNB podle zákona č. 6/1993 Sb., o České národní bance, ve znění pozdějších předpisů.</a:t>
            </a:r>
          </a:p>
          <a:p>
            <a:r>
              <a:rPr lang="cs-CZ" sz="2000" dirty="0"/>
              <a:t>Provádí tedy dohled nad:</a:t>
            </a:r>
          </a:p>
          <a:p>
            <a:pPr lvl="1"/>
            <a:r>
              <a:rPr lang="cs-CZ" dirty="0"/>
              <a:t>Bankovním sektorem</a:t>
            </a:r>
          </a:p>
          <a:p>
            <a:pPr lvl="1"/>
            <a:r>
              <a:rPr lang="cs-CZ" dirty="0"/>
              <a:t>Družstevními záložnami, </a:t>
            </a:r>
          </a:p>
          <a:p>
            <a:pPr lvl="1"/>
            <a:r>
              <a:rPr lang="cs-CZ" dirty="0"/>
              <a:t>Kapitálovým trhem</a:t>
            </a:r>
          </a:p>
          <a:p>
            <a:pPr lvl="1"/>
            <a:r>
              <a:rPr lang="cs-CZ" dirty="0"/>
              <a:t>Pojišťovnictvím</a:t>
            </a:r>
          </a:p>
          <a:p>
            <a:pPr lvl="1"/>
            <a:r>
              <a:rPr lang="cs-CZ" dirty="0"/>
              <a:t>Penzijními společnostmi a fondy penzijních společností,</a:t>
            </a:r>
          </a:p>
          <a:p>
            <a:pPr lvl="1"/>
            <a:r>
              <a:rPr lang="cs-CZ" dirty="0"/>
              <a:t>Směnárnami</a:t>
            </a:r>
          </a:p>
          <a:p>
            <a:pPr lvl="1"/>
            <a:r>
              <a:rPr lang="cs-CZ" dirty="0"/>
              <a:t>A institucemi v oblasti platebního styku.</a:t>
            </a:r>
          </a:p>
          <a:p>
            <a:r>
              <a:rPr lang="cs-CZ" sz="2000" dirty="0"/>
              <a:t>Každoročně uveřejňuje „Zprávu o výkonu dohledu nad finančním trhem“ a „Zprávu o finanční stabilitě“</a:t>
            </a:r>
          </a:p>
        </p:txBody>
      </p:sp>
    </p:spTree>
    <p:extLst>
      <p:ext uri="{BB962C8B-B14F-4D97-AF65-F5344CB8AC3E}">
        <p14:creationId xmlns:p14="http://schemas.microsoft.com/office/powerpoint/2010/main" val="38318861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b="1" dirty="0"/>
              <a:t>Deregulace</a:t>
            </a:r>
          </a:p>
          <a:p>
            <a:pPr marL="324000" lvl="1" indent="0">
              <a:buNone/>
            </a:pPr>
            <a:r>
              <a:rPr lang="cs-CZ" sz="1600" dirty="0"/>
              <a:t>Tři fáze deregulace </a:t>
            </a:r>
          </a:p>
          <a:p>
            <a:pPr lvl="1"/>
            <a:r>
              <a:rPr lang="cs-CZ" sz="1600" dirty="0"/>
              <a:t>odstranění právních a kvantitativních omezení činnosti bank,</a:t>
            </a:r>
          </a:p>
          <a:p>
            <a:pPr lvl="1"/>
            <a:r>
              <a:rPr lang="cs-CZ" sz="1600" dirty="0"/>
              <a:t>zrušení uměle vytvořených překážek mezi finančními zprostředkovateli a finančními službami,</a:t>
            </a:r>
          </a:p>
          <a:p>
            <a:pPr lvl="1"/>
            <a:r>
              <a:rPr lang="cs-CZ" sz="1600" dirty="0"/>
              <a:t>podpora větší konkurence ze strany nebankovních finančních zprostředkovatelů.</a:t>
            </a:r>
          </a:p>
          <a:p>
            <a:r>
              <a:rPr lang="cs-CZ" sz="2400" b="1" dirty="0"/>
              <a:t>Finanční inovace</a:t>
            </a:r>
          </a:p>
          <a:p>
            <a:r>
              <a:rPr lang="cs-CZ" sz="2400" b="1" dirty="0"/>
              <a:t>Globalizace</a:t>
            </a:r>
          </a:p>
          <a:p>
            <a:pPr lvl="1"/>
            <a:r>
              <a:rPr lang="cs-CZ" sz="1600" dirty="0"/>
              <a:t>Globalizace bankovnictví probíhá souběžně s globalizací finančního systému a růstem nadnárodních společností.</a:t>
            </a:r>
          </a:p>
          <a:p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Globální bankovní krize zaměřila regulaci na riziko v oblasti bankovnictví a nové regulace.</a:t>
            </a:r>
            <a:endParaRPr lang="cs-CZ" sz="1100" dirty="0"/>
          </a:p>
          <a:p>
            <a:endParaRPr lang="cs-CZ" sz="2400" dirty="0"/>
          </a:p>
          <a:p>
            <a:pPr marL="72000" indent="0">
              <a:buNone/>
            </a:pPr>
            <a:endParaRPr lang="cs-CZ" sz="1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Trendy v bankovnictví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39543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sz="2400" b="1" dirty="0"/>
              <a:t>Profitabilita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Sílící konkurence uvolněné deregulací způsobila, že banky bojují o udržení ziskovosti.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Růst bilanční sumy – snížení ROA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Dotační efekt</a:t>
            </a:r>
          </a:p>
          <a:p>
            <a:pPr lvl="2">
              <a:lnSpc>
                <a:spcPct val="150000"/>
              </a:lnSpc>
            </a:pPr>
            <a:r>
              <a:rPr lang="cs-CZ" sz="2000" b="1" dirty="0"/>
              <a:t>Dotační efekt = NIM - NIS</a:t>
            </a:r>
          </a:p>
          <a:p>
            <a:pPr lvl="2">
              <a:lnSpc>
                <a:spcPct val="150000"/>
              </a:lnSpc>
            </a:pPr>
            <a:r>
              <a:rPr lang="cs-CZ" sz="2000" dirty="0"/>
              <a:t>NIM (čistá marže) = čistý úrokový výnos/</a:t>
            </a:r>
            <a:r>
              <a:rPr lang="cs-CZ" sz="2000" dirty="0" err="1"/>
              <a:t>interest-earning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endParaRPr lang="cs-CZ" sz="2000" dirty="0"/>
          </a:p>
          <a:p>
            <a:pPr lvl="2">
              <a:lnSpc>
                <a:spcPct val="150000"/>
              </a:lnSpc>
            </a:pPr>
            <a:r>
              <a:rPr lang="cs-CZ" sz="2000" dirty="0"/>
              <a:t>NIS (čistý spread) = úrokový výnos z </a:t>
            </a:r>
            <a:r>
              <a:rPr lang="cs-CZ" sz="2000" dirty="0" err="1"/>
              <a:t>interest-earning</a:t>
            </a:r>
            <a:r>
              <a:rPr lang="cs-CZ" sz="2000" dirty="0"/>
              <a:t> </a:t>
            </a:r>
            <a:r>
              <a:rPr lang="cs-CZ" sz="2000" dirty="0" err="1"/>
              <a:t>assets</a:t>
            </a:r>
            <a:r>
              <a:rPr lang="cs-CZ" sz="2000" dirty="0"/>
              <a:t> – úrokové náklady na </a:t>
            </a:r>
            <a:r>
              <a:rPr lang="cs-CZ" sz="2000" dirty="0" err="1"/>
              <a:t>interest-earning</a:t>
            </a:r>
            <a:r>
              <a:rPr lang="cs-CZ" sz="2000" dirty="0"/>
              <a:t> </a:t>
            </a:r>
            <a:r>
              <a:rPr lang="cs-CZ" sz="2000" dirty="0" err="1"/>
              <a:t>deposits</a:t>
            </a:r>
            <a:endParaRPr lang="cs-CZ" sz="2000" dirty="0"/>
          </a:p>
          <a:p>
            <a:pPr marL="72000" indent="0">
              <a:buNone/>
            </a:pPr>
            <a:endParaRPr lang="cs-CZ" sz="1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Trendy v bankovnictví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413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06B7B1D2-3175-8036-08DF-AF63C90BF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614515"/>
              </p:ext>
            </p:extLst>
          </p:nvPr>
        </p:nvGraphicFramePr>
        <p:xfrm>
          <a:off x="720000" y="692150"/>
          <a:ext cx="10753200" cy="51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245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systém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2000" dirty="0"/>
              <a:t>Soustava tvořená všemi bankovními institucemi na území daného státu, jejich vzájemnými vztahy i vztahy s okolím (např. domácnostmi).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Čím je ovlivněna funkčnost a správnost jeho fungování?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Ekonomickým systémem dané země, rozvinutostí finančního trhu, měnovou stabilitou, mírou zapojení země do mezinárodních organizací a také způsobem regulace bankovních aktivit.</a:t>
            </a:r>
          </a:p>
          <a:p>
            <a:pPr lvl="1" algn="just">
              <a:lnSpc>
                <a:spcPct val="150000"/>
              </a:lnSpc>
            </a:pPr>
            <a:r>
              <a:rPr lang="cs-CZ" altLang="cs-CZ" dirty="0"/>
              <a:t>Právní, daňové a regulační prostředí</a:t>
            </a:r>
          </a:p>
          <a:p>
            <a:pPr lvl="1" algn="just">
              <a:lnSpc>
                <a:spcPct val="150000"/>
              </a:lnSpc>
            </a:pPr>
            <a:endParaRPr lang="cs-CZ" altLang="cs-CZ" dirty="0"/>
          </a:p>
          <a:p>
            <a:pPr algn="just"/>
            <a:r>
              <a:rPr lang="cs-CZ" altLang="cs-CZ" sz="2000" b="1" dirty="0"/>
              <a:t>Banka jako významný finanční zprostředkovatel je součástí finančního trhu a podílí se na jeho celkovém fungování.</a:t>
            </a:r>
          </a:p>
        </p:txBody>
      </p:sp>
    </p:spTree>
    <p:extLst>
      <p:ext uri="{BB962C8B-B14F-4D97-AF65-F5344CB8AC3E}">
        <p14:creationId xmlns:p14="http://schemas.microsoft.com/office/powerpoint/2010/main" val="338975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Různé podoby bankovního systému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Jednostupňový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Dvoustupňový</a:t>
            </a:r>
          </a:p>
          <a:p>
            <a:r>
              <a:rPr lang="cs-CZ" altLang="cs-CZ" sz="2000" b="1" dirty="0"/>
              <a:t>Univerzální</a:t>
            </a:r>
            <a:r>
              <a:rPr lang="cs-CZ" altLang="cs-CZ" sz="2000" dirty="0"/>
              <a:t> model vs. model </a:t>
            </a:r>
            <a:r>
              <a:rPr lang="cs-CZ" altLang="cs-CZ" sz="2000" b="1" dirty="0"/>
              <a:t>odděleného bankovnictví</a:t>
            </a:r>
            <a:endParaRPr lang="cs-CZ" altLang="cs-CZ" sz="2000" dirty="0"/>
          </a:p>
          <a:p>
            <a:pPr lvl="1">
              <a:lnSpc>
                <a:spcPct val="150000"/>
              </a:lnSpc>
            </a:pPr>
            <a:r>
              <a:rPr lang="cs-CZ" altLang="cs-CZ" dirty="0"/>
              <a:t>Univerzální model</a:t>
            </a:r>
          </a:p>
          <a:p>
            <a:pPr lvl="2">
              <a:lnSpc>
                <a:spcPct val="150000"/>
              </a:lnSpc>
            </a:pPr>
            <a:r>
              <a:rPr lang="cs-CZ" altLang="cs-CZ" sz="2000" dirty="0"/>
              <a:t>Výhody vs. nevýhody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Oddělené bankovnictví</a:t>
            </a:r>
          </a:p>
          <a:p>
            <a:pPr lvl="2">
              <a:lnSpc>
                <a:spcPct val="150000"/>
              </a:lnSpc>
            </a:pPr>
            <a:r>
              <a:rPr lang="cs-CZ" altLang="cs-CZ" sz="2000" dirty="0"/>
              <a:t>Výhody vs. Nevýhody</a:t>
            </a:r>
          </a:p>
          <a:p>
            <a:pPr lvl="2"/>
            <a:endParaRPr lang="cs-CZ" altLang="cs-CZ" sz="2000" dirty="0"/>
          </a:p>
          <a:p>
            <a:r>
              <a:rPr lang="cs-CZ" altLang="cs-CZ" sz="2000" dirty="0"/>
              <a:t>Na základě otevřenosti vůči zahraničním bankám:</a:t>
            </a:r>
          </a:p>
          <a:p>
            <a:pPr lvl="1"/>
            <a:r>
              <a:rPr lang="cs-CZ" altLang="cs-CZ" b="1" dirty="0"/>
              <a:t>Vysoce otevřený </a:t>
            </a:r>
            <a:r>
              <a:rPr lang="cs-CZ" altLang="cs-CZ" dirty="0"/>
              <a:t>vs. </a:t>
            </a:r>
            <a:r>
              <a:rPr lang="cs-CZ" altLang="cs-CZ" b="1" dirty="0"/>
              <a:t>málo otevřený</a:t>
            </a:r>
          </a:p>
          <a:p>
            <a:pPr lvl="1"/>
            <a:endParaRPr lang="cs-CZ" altLang="cs-CZ" b="1" dirty="0"/>
          </a:p>
          <a:p>
            <a:r>
              <a:rPr lang="cs-CZ" altLang="cs-CZ" sz="2000" b="1" dirty="0"/>
              <a:t>Pobočkový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unitární</a:t>
            </a:r>
            <a:r>
              <a:rPr lang="cs-CZ" altLang="cs-CZ" sz="2000" dirty="0"/>
              <a:t> vs. </a:t>
            </a:r>
            <a:r>
              <a:rPr lang="cs-CZ" altLang="cs-CZ" sz="2000" b="1" dirty="0"/>
              <a:t>propojený</a:t>
            </a:r>
            <a:r>
              <a:rPr lang="cs-CZ" altLang="cs-CZ" sz="2000" dirty="0"/>
              <a:t> bankovní systém</a:t>
            </a:r>
          </a:p>
        </p:txBody>
      </p:sp>
    </p:spTree>
    <p:extLst>
      <p:ext uri="{BB962C8B-B14F-4D97-AF65-F5344CB8AC3E}">
        <p14:creationId xmlns:p14="http://schemas.microsoft.com/office/powerpoint/2010/main" val="3752920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Bankovní soustava v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r>
              <a:rPr lang="cs-CZ" altLang="cs-CZ" sz="2000" b="1" dirty="0"/>
              <a:t>Dvoustupňová</a:t>
            </a:r>
          </a:p>
          <a:p>
            <a:pPr lvl="1"/>
            <a:r>
              <a:rPr lang="cs-CZ" altLang="cs-CZ" dirty="0" err="1"/>
              <a:t>CB</a:t>
            </a:r>
            <a:endParaRPr lang="cs-CZ" altLang="cs-CZ" dirty="0"/>
          </a:p>
          <a:p>
            <a:pPr lvl="1"/>
            <a:r>
              <a:rPr lang="cs-CZ" altLang="cs-CZ" dirty="0"/>
              <a:t>Ostatní banky – obchodní, investiční, hypoteční, spořitelny,…</a:t>
            </a:r>
          </a:p>
          <a:p>
            <a:r>
              <a:rPr lang="cs-CZ" altLang="cs-CZ" sz="2000" b="1" dirty="0"/>
              <a:t>Univerzální model</a:t>
            </a:r>
          </a:p>
          <a:p>
            <a:r>
              <a:rPr lang="cs-CZ" altLang="cs-CZ" sz="2000" b="1" dirty="0"/>
              <a:t>Pobočkový model</a:t>
            </a:r>
          </a:p>
          <a:p>
            <a:r>
              <a:rPr lang="cs-CZ" altLang="cs-CZ" sz="2000" b="1" dirty="0"/>
              <a:t>Otevřený model</a:t>
            </a:r>
          </a:p>
          <a:p>
            <a:pPr lvl="1"/>
            <a:r>
              <a:rPr lang="cs-CZ" altLang="cs-CZ" dirty="0"/>
              <a:t>Celkem 45 bank a poboček (včetně stavebních spořitelen)</a:t>
            </a:r>
          </a:p>
          <a:p>
            <a:pPr lvl="2"/>
            <a:r>
              <a:rPr lang="cs-CZ" altLang="cs-CZ" sz="1800" dirty="0"/>
              <a:t>Podle záznamů ČNB (údaje platné k 30.9.2022):</a:t>
            </a:r>
          </a:p>
          <a:p>
            <a:pPr lvl="3"/>
            <a:r>
              <a:rPr lang="cs-CZ" altLang="cs-CZ" sz="1600" dirty="0"/>
              <a:t>11 bank s rozhodující českou účastí,</a:t>
            </a:r>
          </a:p>
          <a:p>
            <a:pPr lvl="3"/>
            <a:r>
              <a:rPr lang="cs-CZ" altLang="cs-CZ" sz="1600" dirty="0"/>
              <a:t> - z toho 2 banky se státní účastí, 9 s rozhodující českou účastí</a:t>
            </a:r>
          </a:p>
          <a:p>
            <a:pPr lvl="3"/>
            <a:r>
              <a:rPr lang="cs-CZ" altLang="cs-CZ" sz="1600" dirty="0"/>
              <a:t>10 bank s rozhodující zahraniční účastí, </a:t>
            </a:r>
          </a:p>
          <a:p>
            <a:pPr lvl="3"/>
            <a:r>
              <a:rPr lang="cs-CZ" altLang="cs-CZ" sz="1600" dirty="0"/>
              <a:t>24 poboček zahraničních bank</a:t>
            </a:r>
          </a:p>
          <a:p>
            <a:pPr lvl="3"/>
            <a:endParaRPr lang="cs-CZ" altLang="cs-CZ" sz="1400" dirty="0"/>
          </a:p>
          <a:p>
            <a:pPr lvl="1"/>
            <a:r>
              <a:rPr lang="cs-CZ" altLang="cs-CZ" dirty="0"/>
              <a:t>Zajímavost - Slovensko s polovičním trhem má 34 bank a poboček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067353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680736-66A8-4E90-B413-C4A04BACF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94E4F3-B3FD-4A2D-9F01-53A0B6B15E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1F1F90-E05C-4D87-953A-CA7423770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Zajímavost	</a:t>
            </a:r>
            <a:endParaRPr lang="en-US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62BDBAB-94C3-42AD-8916-B33241B45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235"/>
            <a:ext cx="10438330" cy="4796765"/>
          </a:xfrm>
        </p:spPr>
        <p:txBody>
          <a:bodyPr/>
          <a:lstStyle/>
          <a:p>
            <a:pPr algn="just"/>
            <a:r>
              <a:rPr lang="cs-CZ" altLang="cs-CZ" sz="1800" dirty="0"/>
              <a:t>11 „českých“ bank:</a:t>
            </a:r>
          </a:p>
          <a:p>
            <a:pPr lvl="1" algn="just"/>
            <a:r>
              <a:rPr lang="cs-CZ" altLang="cs-CZ" sz="1800" b="1" dirty="0"/>
              <a:t>Pouze 4 z nich ryze české </a:t>
            </a:r>
          </a:p>
          <a:p>
            <a:pPr lvl="1" algn="just"/>
            <a:r>
              <a:rPr lang="cs-CZ" altLang="cs-CZ" sz="1400" b="1" dirty="0"/>
              <a:t>ČEB, ČMZRB </a:t>
            </a:r>
            <a:r>
              <a:rPr lang="cs-CZ" altLang="cs-CZ" sz="1400" dirty="0"/>
              <a:t>– vlastněné z majoritní většiny státem</a:t>
            </a:r>
          </a:p>
          <a:p>
            <a:pPr lvl="1" algn="just"/>
            <a:r>
              <a:rPr lang="cs-CZ" altLang="cs-CZ" sz="1400" b="1" dirty="0"/>
              <a:t>Fio banka </a:t>
            </a:r>
            <a:r>
              <a:rPr lang="cs-CZ" altLang="cs-CZ" sz="1400" dirty="0"/>
              <a:t>–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Fio holding (100 %)</a:t>
            </a:r>
          </a:p>
          <a:p>
            <a:pPr lvl="1" algn="just"/>
            <a:r>
              <a:rPr lang="cs-CZ" altLang="cs-CZ" sz="1400" b="1" dirty="0"/>
              <a:t>Banka </a:t>
            </a:r>
            <a:r>
              <a:rPr lang="cs-CZ" altLang="cs-CZ" sz="1400" b="1" dirty="0" err="1"/>
              <a:t>Creditas</a:t>
            </a:r>
            <a:r>
              <a:rPr lang="cs-CZ" altLang="cs-CZ" sz="1400" b="1" dirty="0"/>
              <a:t> </a:t>
            </a:r>
            <a:r>
              <a:rPr lang="cs-CZ" altLang="cs-CZ" sz="1400" dirty="0"/>
              <a:t>– 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Pavel Hubáček (81,82 %)</a:t>
            </a:r>
          </a:p>
          <a:p>
            <a:pPr lvl="1" algn="just"/>
            <a:endParaRPr lang="cs-CZ" altLang="cs-CZ" sz="1800" dirty="0"/>
          </a:p>
          <a:p>
            <a:pPr lvl="1" algn="just"/>
            <a:r>
              <a:rPr lang="cs-CZ" altLang="cs-CZ" sz="1800" dirty="0"/>
              <a:t>Další se sice tváří jako české, ale nejsou, víte proč?</a:t>
            </a:r>
          </a:p>
          <a:p>
            <a:pPr lvl="1" algn="just"/>
            <a:r>
              <a:rPr lang="cs-CZ" altLang="cs-CZ" sz="1400" dirty="0"/>
              <a:t>Je u nich uváděn jako rozhodující vlastník český subjekt, tzn., že podíl domácího vlastníka</a:t>
            </a:r>
            <a:br>
              <a:rPr lang="cs-CZ" altLang="cs-CZ" sz="1400" dirty="0"/>
            </a:br>
            <a:r>
              <a:rPr lang="cs-CZ" altLang="cs-CZ" sz="1400" dirty="0"/>
              <a:t>na základním kapitálu je vyšší než 50%, </a:t>
            </a:r>
            <a:r>
              <a:rPr lang="cs-CZ" altLang="cs-CZ" sz="1400" b="1" dirty="0"/>
              <a:t>jenže</a:t>
            </a:r>
            <a:r>
              <a:rPr lang="cs-CZ" altLang="cs-CZ" sz="1400" dirty="0"/>
              <a:t>:</a:t>
            </a:r>
          </a:p>
          <a:p>
            <a:pPr lvl="1" algn="just"/>
            <a:r>
              <a:rPr lang="cs-CZ" altLang="cs-CZ" sz="1400" b="1" u="sng" dirty="0"/>
              <a:t>J&amp;T Banka</a:t>
            </a:r>
            <a:r>
              <a:rPr lang="cs-CZ" altLang="cs-CZ" sz="1400" dirty="0"/>
              <a:t> – jediným akcionářem J&amp;T FINANCE GROUP SE, která skutečně je  zapsaná v českém obchodním rejstříku, jenže dále spadá do </a:t>
            </a:r>
            <a:r>
              <a:rPr lang="cs-CZ" altLang="cs-CZ" sz="1400" b="1" dirty="0"/>
              <a:t>slovenské</a:t>
            </a:r>
            <a:r>
              <a:rPr lang="cs-CZ" altLang="cs-CZ" sz="1400" dirty="0"/>
              <a:t> skupiny J&amp;T podnikatele Tkáče</a:t>
            </a:r>
          </a:p>
          <a:p>
            <a:pPr lvl="1" algn="just"/>
            <a:r>
              <a:rPr lang="cs-CZ" altLang="cs-CZ" sz="1400" b="1" u="sng" dirty="0"/>
              <a:t>Hypoteční banka </a:t>
            </a:r>
            <a:r>
              <a:rPr lang="cs-CZ" altLang="cs-CZ" sz="1400" dirty="0"/>
              <a:t>– 100% ČSOB, kterou však vlastní </a:t>
            </a:r>
            <a:r>
              <a:rPr lang="cs-CZ" altLang="cs-CZ" sz="1400" b="1" dirty="0"/>
              <a:t>KBC Bank</a:t>
            </a:r>
          </a:p>
          <a:p>
            <a:pPr lvl="1" algn="just"/>
            <a:r>
              <a:rPr lang="cs-CZ" altLang="cs-CZ" sz="1400" b="1" u="sng" dirty="0"/>
              <a:t>Stavební spořitelna České spořitelny </a:t>
            </a:r>
            <a:r>
              <a:rPr lang="cs-CZ" altLang="cs-CZ" sz="1400" dirty="0"/>
              <a:t>– z 95% vlastněna Českou spořitelnou, která je součástí </a:t>
            </a:r>
            <a:r>
              <a:rPr lang="cs-CZ" altLang="cs-CZ" sz="1400" b="1" dirty="0"/>
              <a:t>rakouské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Erste</a:t>
            </a:r>
            <a:r>
              <a:rPr lang="cs-CZ" altLang="cs-CZ" sz="1400" dirty="0"/>
              <a:t> Group</a:t>
            </a:r>
          </a:p>
          <a:p>
            <a:pPr lvl="1" algn="just"/>
            <a:r>
              <a:rPr lang="cs-CZ" altLang="cs-CZ" sz="1400" b="1" u="sng" dirty="0"/>
              <a:t>Modrá pyramida stavební spořitelna</a:t>
            </a:r>
            <a:r>
              <a:rPr lang="cs-CZ" altLang="cs-CZ" sz="1400" b="1" dirty="0"/>
              <a:t> </a:t>
            </a:r>
            <a:r>
              <a:rPr lang="cs-CZ" altLang="cs-CZ" sz="1400" dirty="0"/>
              <a:t>– jediným vlastníkem KB, v té ale nadpoloviční většinu ovládá </a:t>
            </a:r>
            <a:r>
              <a:rPr lang="cs-CZ" altLang="cs-CZ" sz="1400" b="1" dirty="0"/>
              <a:t>francouzská</a:t>
            </a:r>
            <a:r>
              <a:rPr lang="cs-CZ" altLang="cs-CZ" sz="1400" dirty="0"/>
              <a:t> skupina </a:t>
            </a:r>
            <a:r>
              <a:rPr lang="cs-CZ" altLang="cs-CZ" sz="1400" dirty="0" err="1"/>
              <a:t>Société</a:t>
            </a:r>
            <a:r>
              <a:rPr lang="cs-CZ" altLang="cs-CZ" sz="1400" dirty="0"/>
              <a:t> </a:t>
            </a:r>
            <a:r>
              <a:rPr lang="cs-CZ" altLang="cs-CZ" sz="1400" dirty="0" err="1"/>
              <a:t>Générale</a:t>
            </a:r>
            <a:endParaRPr lang="cs-CZ" altLang="cs-CZ" sz="1400" dirty="0"/>
          </a:p>
          <a:p>
            <a:pPr lvl="1" algn="just"/>
            <a:r>
              <a:rPr lang="cs-CZ" altLang="cs-CZ" sz="1400" b="1" u="sng" dirty="0"/>
              <a:t>ČSOB stavební spořitelna </a:t>
            </a:r>
            <a:r>
              <a:rPr lang="cs-CZ" altLang="cs-CZ" sz="1400" dirty="0"/>
              <a:t>– 55% vlastní ČSOB, stoprocentní </a:t>
            </a:r>
            <a:r>
              <a:rPr lang="cs-CZ" altLang="cs-CZ" sz="1400" dirty="0" err="1"/>
              <a:t>dceřinná</a:t>
            </a:r>
            <a:r>
              <a:rPr lang="cs-CZ" altLang="cs-CZ" sz="1400" dirty="0"/>
              <a:t> společnost </a:t>
            </a:r>
            <a:r>
              <a:rPr lang="cs-CZ" altLang="cs-CZ" sz="1400" b="1" dirty="0"/>
              <a:t>belgické</a:t>
            </a:r>
            <a:r>
              <a:rPr lang="cs-CZ" altLang="cs-CZ" sz="1400" dirty="0"/>
              <a:t> KBC Bank</a:t>
            </a:r>
          </a:p>
          <a:p>
            <a:pPr lvl="1" algn="just"/>
            <a:r>
              <a:rPr lang="cs-CZ" altLang="cs-CZ" sz="1400" b="1" u="sng" dirty="0" err="1"/>
              <a:t>Raiffeisen</a:t>
            </a:r>
            <a:r>
              <a:rPr lang="cs-CZ" altLang="cs-CZ" sz="1400" b="1" u="sng" dirty="0"/>
              <a:t> stavební spořitelna </a:t>
            </a:r>
            <a:r>
              <a:rPr lang="cs-CZ" altLang="cs-CZ" sz="1400" dirty="0"/>
              <a:t>– 100% </a:t>
            </a:r>
            <a:r>
              <a:rPr lang="cs-CZ" altLang="cs-CZ" sz="1400" dirty="0" err="1"/>
              <a:t>Raiffeisen</a:t>
            </a:r>
            <a:r>
              <a:rPr lang="cs-CZ" altLang="cs-CZ" sz="1400" dirty="0"/>
              <a:t> bank, a.s. – 90% </a:t>
            </a:r>
            <a:r>
              <a:rPr lang="cs-CZ" altLang="cs-CZ" sz="1400" b="1" dirty="0"/>
              <a:t>rakouský </a:t>
            </a:r>
            <a:r>
              <a:rPr lang="cs-CZ" sz="1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Raiffeisen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1400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Bausparkassen</a:t>
            </a:r>
            <a:r>
              <a:rPr lang="cs-CZ" sz="1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Holding</a:t>
            </a:r>
          </a:p>
          <a:p>
            <a:pPr lvl="1" algn="just"/>
            <a:r>
              <a:rPr lang="cs-CZ" altLang="cs-CZ" sz="1400" b="1" u="sng" dirty="0"/>
              <a:t>MONETA Stavební spořitelna </a:t>
            </a:r>
            <a:r>
              <a:rPr lang="cs-CZ" altLang="cs-CZ" sz="1400" dirty="0"/>
              <a:t>(bývalá Wüstenrot – stavební spořitelna) – 100% Moneta Money Bank – drobní akcionáři různého původu</a:t>
            </a:r>
          </a:p>
        </p:txBody>
      </p:sp>
    </p:spTree>
    <p:extLst>
      <p:ext uri="{BB962C8B-B14F-4D97-AF65-F5344CB8AC3E}">
        <p14:creationId xmlns:p14="http://schemas.microsoft.com/office/powerpoint/2010/main" val="4514409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167</TotalTime>
  <Words>4011</Words>
  <Application>Microsoft Office PowerPoint</Application>
  <PresentationFormat>Širokoúhlá obrazovka</PresentationFormat>
  <Paragraphs>504</Paragraphs>
  <Slides>45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Tahoma</vt:lpstr>
      <vt:lpstr>Wingdings</vt:lpstr>
      <vt:lpstr>Prezentace_MU_CZ</vt:lpstr>
      <vt:lpstr>Finanční trh a bankovní systém </vt:lpstr>
      <vt:lpstr>Finanční trh</vt:lpstr>
      <vt:lpstr>Co je to banka?</vt:lpstr>
      <vt:lpstr>Hlavní funkce bank</vt:lpstr>
      <vt:lpstr>Prezentace aplikace PowerPoint</vt:lpstr>
      <vt:lpstr>Bankovní systém</vt:lpstr>
      <vt:lpstr>Různé podoby bankovního systému</vt:lpstr>
      <vt:lpstr>Bankovní soustava v ČR</vt:lpstr>
      <vt:lpstr>Zajímavost </vt:lpstr>
      <vt:lpstr>Centrální banka (obecně)</vt:lpstr>
      <vt:lpstr>Důvody vzniku CB</vt:lpstr>
      <vt:lpstr>Samostatnost a nezávislost CB</vt:lpstr>
      <vt:lpstr>ČNB</vt:lpstr>
      <vt:lpstr>ČNB</vt:lpstr>
      <vt:lpstr>Funkce centrální banky (ČNB)</vt:lpstr>
      <vt:lpstr>Funkce centrální banky (ČNB)</vt:lpstr>
      <vt:lpstr>Funkce centrální banky (ČNB)</vt:lpstr>
      <vt:lpstr>Nástroje CB v oblasti měnové politiky</vt:lpstr>
      <vt:lpstr>Nástroje CB v oblasti měnové politiky</vt:lpstr>
      <vt:lpstr>Nástroje CB v oblasti měnové politiky</vt:lpstr>
      <vt:lpstr>DISKONTNÍ NÁSTROJE</vt:lpstr>
      <vt:lpstr>Diskontní sazba</vt:lpstr>
      <vt:lpstr>Prezentace aplikace PowerPoint</vt:lpstr>
      <vt:lpstr>Repo sazba</vt:lpstr>
      <vt:lpstr>Prezentace aplikace PowerPoint</vt:lpstr>
      <vt:lpstr>Lombardní sazba</vt:lpstr>
      <vt:lpstr>Prezentace aplikace PowerPoint</vt:lpstr>
      <vt:lpstr>MEZIBANKOVNÍ ÚROKOVÉ SAZBY</vt:lpstr>
      <vt:lpstr>MEZIBANKOVNÍ ÚROKOVÉ SAZBY</vt:lpstr>
      <vt:lpstr>Prezentace aplikace PowerPoint</vt:lpstr>
      <vt:lpstr>Netradiční nástroje měnové politiky</vt:lpstr>
      <vt:lpstr>Netradiční nástroje měnové politiky</vt:lpstr>
      <vt:lpstr>Regulace a dohled v bankovním sektoru</vt:lpstr>
      <vt:lpstr>Důvody pro regulaci bank</vt:lpstr>
      <vt:lpstr>1. Regulace podmínek vstupu do bankovní sféry</vt:lpstr>
      <vt:lpstr>2. Základní pravidla činnosti bank</vt:lpstr>
      <vt:lpstr>3. Povinné pojištění vkladů</vt:lpstr>
      <vt:lpstr>Povinné pojištění vkladů</vt:lpstr>
      <vt:lpstr>Povinné pojištění vkladů</vt:lpstr>
      <vt:lpstr>Povinné pojištění vkladů</vt:lpstr>
      <vt:lpstr>Povinné pojištění vkladů</vt:lpstr>
      <vt:lpstr>4. CB jako věřitel poslední instance</vt:lpstr>
      <vt:lpstr>Regulace a dohled v ČR</vt:lpstr>
      <vt:lpstr>Trendy v bankovnictví</vt:lpstr>
      <vt:lpstr>Trendy v bankovnictví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32</cp:revision>
  <cp:lastPrinted>2023-02-13T16:58:15Z</cp:lastPrinted>
  <dcterms:created xsi:type="dcterms:W3CDTF">2019-10-20T17:16:57Z</dcterms:created>
  <dcterms:modified xsi:type="dcterms:W3CDTF">2023-02-13T18:50:10Z</dcterms:modified>
</cp:coreProperties>
</file>