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7"/>
  </p:notesMasterIdLst>
  <p:handoutMasterIdLst>
    <p:handoutMasterId r:id="rId48"/>
  </p:handoutMasterIdLst>
  <p:sldIdLst>
    <p:sldId id="256" r:id="rId2"/>
    <p:sldId id="320" r:id="rId3"/>
    <p:sldId id="464" r:id="rId4"/>
    <p:sldId id="465" r:id="rId5"/>
    <p:sldId id="466" r:id="rId6"/>
    <p:sldId id="467" r:id="rId7"/>
    <p:sldId id="468" r:id="rId8"/>
    <p:sldId id="469" r:id="rId9"/>
    <p:sldId id="470" r:id="rId10"/>
    <p:sldId id="471" r:id="rId11"/>
    <p:sldId id="472" r:id="rId12"/>
    <p:sldId id="473" r:id="rId13"/>
    <p:sldId id="474" r:id="rId14"/>
    <p:sldId id="475" r:id="rId15"/>
    <p:sldId id="476" r:id="rId16"/>
    <p:sldId id="478" r:id="rId17"/>
    <p:sldId id="477" r:id="rId18"/>
    <p:sldId id="479" r:id="rId19"/>
    <p:sldId id="480" r:id="rId20"/>
    <p:sldId id="481" r:id="rId21"/>
    <p:sldId id="482" r:id="rId22"/>
    <p:sldId id="483" r:id="rId23"/>
    <p:sldId id="484" r:id="rId24"/>
    <p:sldId id="485" r:id="rId25"/>
    <p:sldId id="506" r:id="rId26"/>
    <p:sldId id="507" r:id="rId27"/>
    <p:sldId id="508" r:id="rId28"/>
    <p:sldId id="509" r:id="rId29"/>
    <p:sldId id="510" r:id="rId30"/>
    <p:sldId id="511" r:id="rId31"/>
    <p:sldId id="513" r:id="rId32"/>
    <p:sldId id="514" r:id="rId33"/>
    <p:sldId id="515" r:id="rId34"/>
    <p:sldId id="516" r:id="rId35"/>
    <p:sldId id="517" r:id="rId36"/>
    <p:sldId id="518" r:id="rId37"/>
    <p:sldId id="519" r:id="rId38"/>
    <p:sldId id="520" r:id="rId39"/>
    <p:sldId id="521" r:id="rId40"/>
    <p:sldId id="522" r:id="rId41"/>
    <p:sldId id="523" r:id="rId42"/>
    <p:sldId id="524" r:id="rId43"/>
    <p:sldId id="525" r:id="rId44"/>
    <p:sldId id="526" r:id="rId45"/>
    <p:sldId id="527" r:id="rId4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540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Sponerová" userId="ccc0f243-98c2-4971-ae6b-3630abf27fc2" providerId="ADAL" clId="{3B7DB4F0-E6AC-42F1-85DA-AFFC6B88309E}"/>
  </pc:docChgLst>
  <pc:docChgLst>
    <pc:chgData name="Martina Sponerová" userId="ccc0f243-98c2-4971-ae6b-3630abf27fc2" providerId="ADAL" clId="{FBBCAA22-0819-44B6-BE0E-E51AE9DD8FDA}"/>
  </pc:docChgLst>
  <pc:docChgLst>
    <pc:chgData name="Martina Sponerová" userId="ccc0f243-98c2-4971-ae6b-3630abf27fc2" providerId="ADAL" clId="{EE85D17D-5E97-4ECF-887A-11F8F326C3D9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407835-F81D-479E-BC76-9FC18468D6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Martina Sponerová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74D0B9-0477-47D2-BB97-22A5A069A7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C58648-ACFE-426C-A517-328ECD990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Finanční analýza II.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2C2A405-E89C-44BE-90A4-EEFF98AD95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Poměrové ukazatele likvidity, aktivity, zadluženosti, moderní metody hodnocení finanční situace podniku</a:t>
            </a:r>
          </a:p>
        </p:txBody>
      </p:sp>
    </p:spTree>
    <p:extLst>
      <p:ext uri="{BB962C8B-B14F-4D97-AF65-F5344CB8AC3E}">
        <p14:creationId xmlns:p14="http://schemas.microsoft.com/office/powerpoint/2010/main" val="3210843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likvidity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b="1" dirty="0"/>
              <a:t>Okamžitá likvidita </a:t>
            </a:r>
            <a:r>
              <a:rPr lang="cs-CZ" sz="2400" dirty="0"/>
              <a:t>(Cash Ratio, likvidita 1. stupně)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hodnotí likviditu podniku nejpřísněji, </a:t>
            </a:r>
            <a:r>
              <a:rPr lang="cs-CZ" sz="2000" b="1" dirty="0"/>
              <a:t>poměřuje pouze nejlikvidnější část oběžných aktiv s krátkodobými závazky.</a:t>
            </a:r>
            <a:r>
              <a:rPr lang="cs-CZ" sz="2000" dirty="0"/>
              <a:t> </a:t>
            </a:r>
          </a:p>
          <a:p>
            <a:pPr marL="72000" indent="0" algn="ctr">
              <a:buNone/>
            </a:pPr>
            <a:r>
              <a:rPr lang="cs-CZ" sz="2000" b="1" dirty="0"/>
              <a:t>Okamžitá likvidita = Peněžní prostředky/KTD závazky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Vyjadřuje okamžitou schopnost podniku uhradit určitou výši běžných závazků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Do krátkodobého finančního majetku spadá hotovost, prostředky na běžných účtech, směnky, šeky a krátkodobé cenné papíry. Doporučený interval hodnot je 0,2 – 0,5.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8999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zadluženosti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Ukazatele zadluženosti ukazují, jak moc podnik využívá cizí zdroje, tedy jak moc je zadlužen.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Zadlužení může podniku do určité míry snížit průměrné náklady na kapitál, než kdyby používal pouze vlastní zdroje (ty jsou pro podnik nejdražší, protože vlastníci jsou vystaveni většímu riziku než věřitelé).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51536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zadluženosti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Zadluženost tedy nemusí nezbytně znamenat negativní dopad na podnik. Pokud je však podnik zadlužen příliš, dojde k opětovnému nárůstu průměrných nákladů na kapitál a zadluženost je potřeba snížit.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Ukazatele zadluženosti tedy poskytují cenné informace o tom, co by měl podnik udělat, aby se přiblížil vhodnému složení své kapitálové struktury a maximalizoval tak hodnotu podniku.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59468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zadluženosti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Ukazatel celkové zadluženosti </a:t>
            </a:r>
          </a:p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Míra zadluženosti</a:t>
            </a:r>
          </a:p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Finanční páka</a:t>
            </a:r>
          </a:p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Ukazatel úrokového krytí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93816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zadluženosti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Celková zadluženost </a:t>
            </a:r>
            <a:r>
              <a:rPr lang="cs-CZ" sz="2400" dirty="0"/>
              <a:t>(</a:t>
            </a:r>
            <a:r>
              <a:rPr lang="cs-CZ" sz="2400" dirty="0" err="1"/>
              <a:t>Debt</a:t>
            </a:r>
            <a:r>
              <a:rPr lang="cs-CZ" sz="2400" dirty="0"/>
              <a:t> Ratio),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nazývána také věřitelským rizikem, je podílem cizích zdrojů na celkových aktivech. Čím vyšší je ukazatel zadluženosti, tím nižší finanční stability podnik dosahuje.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Optimální hodnota závisí na odvětví, ve kterém podnik působí, a také na jeho schopnosti hradit úroky.</a:t>
            </a:r>
          </a:p>
          <a:p>
            <a:pPr marL="72000" indent="0" algn="ctr">
              <a:buNone/>
            </a:pPr>
            <a:r>
              <a:rPr lang="cs-CZ" sz="2400" b="1" dirty="0"/>
              <a:t>Celková zadluženost = Cizí zdroje/Aktiva * 100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sz="2400" dirty="0"/>
          </a:p>
          <a:p>
            <a:pPr algn="just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17345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zadluženosti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Míra zadluženosti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ukazatel poměřuje cizí a vlastní kapitál.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Pro jeho posuzování je důležitý jeho časový vývoj, zda se podíl cizích zdrojů zvyšuje, či snižuje.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Ukazatel signalizuje, do jaké míry by mohly být ohroženy nároky věřitelů.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sz="2400" dirty="0"/>
          </a:p>
          <a:p>
            <a:pPr algn="just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8F665ED-0025-42C9-A4A7-66FFF7D73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587" y="4645638"/>
            <a:ext cx="5481532" cy="86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90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zadluženosti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Finanční páka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0" i="0" dirty="0">
                <a:solidFill>
                  <a:srgbClr val="000000"/>
                </a:solidFill>
                <a:effectLst/>
              </a:rPr>
              <a:t>efekt zvyšování rentability vlastního kapitálu použitím cizího kapitálu v kapitálové struktuře podniku:</a:t>
            </a:r>
            <a:br>
              <a:rPr lang="cs-CZ" sz="2000" dirty="0"/>
            </a:br>
            <a:endParaRPr lang="cs-CZ" sz="2000" dirty="0"/>
          </a:p>
          <a:p>
            <a:pPr marL="72000" indent="0" algn="ctr">
              <a:buNone/>
            </a:pPr>
            <a:r>
              <a:rPr lang="cs-CZ" sz="2000" b="1" i="0" dirty="0">
                <a:solidFill>
                  <a:srgbClr val="FF0000"/>
                </a:solidFill>
                <a:effectLst/>
              </a:rPr>
              <a:t>Je-li úroková míra nižší než výnosnost aktiv, potom použití cizího kapitálu zvyšuje výnosnost vlastního kapitálu.</a:t>
            </a:r>
          </a:p>
          <a:p>
            <a:pPr marL="72000" indent="0" algn="ctr">
              <a:buNone/>
            </a:pPr>
            <a:endParaRPr lang="cs-CZ" sz="2000" b="1" dirty="0">
              <a:solidFill>
                <a:srgbClr val="FF0000"/>
              </a:solidFill>
            </a:endParaRPr>
          </a:p>
          <a:p>
            <a:pPr marL="72000" indent="0" algn="ctr">
              <a:buNone/>
            </a:pPr>
            <a:r>
              <a:rPr lang="cs-CZ" sz="2400" b="1" dirty="0"/>
              <a:t>Finanční páka = Aktiva/Vlastní kapitál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sz="2400" dirty="0"/>
          </a:p>
          <a:p>
            <a:pPr algn="just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03760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zadluženosti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2000" b="1" dirty="0"/>
              <a:t>Úrokové krytí </a:t>
            </a:r>
            <a:r>
              <a:rPr lang="cs-CZ" sz="2000" dirty="0"/>
              <a:t>(</a:t>
            </a:r>
            <a:r>
              <a:rPr lang="cs-CZ" sz="2000" dirty="0" err="1"/>
              <a:t>Interest</a:t>
            </a:r>
            <a:r>
              <a:rPr lang="cs-CZ" sz="2000" dirty="0"/>
              <a:t> </a:t>
            </a:r>
            <a:r>
              <a:rPr lang="cs-CZ" sz="2000" dirty="0" err="1"/>
              <a:t>Coverage</a:t>
            </a:r>
            <a:r>
              <a:rPr lang="cs-CZ" sz="2000" dirty="0"/>
              <a:t>)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poměr zisku před úroky a zdaněním a nákladových úroků.</a:t>
            </a:r>
          </a:p>
          <a:p>
            <a:pPr marL="72000" indent="0" algn="just">
              <a:buNone/>
            </a:pPr>
            <a:r>
              <a:rPr lang="cs-CZ" sz="2000" b="1" dirty="0"/>
              <a:t>Úrokové krytí = EBIT/nákladové úroky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Charakterizuje schopnost podniku tvořit zdroje na úhradu úroků. Akcionáře informuje o tom, zda je podnik schopen platit úroky z dluhů a věřitele informuje o míře zajištění jejich pohledávek.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Čím vyšších hodnot ukazatel dosahuje, tím vyšší je schopnost společnosti splácet úroky. Doporučená hodnota je udávána v rozmezí 3–6, za optimum je považována hodnota 8 a více. Pod hranicí 3 jsou na místě obavy o schopnost společnosti obsluhovat své dluhy.</a:t>
            </a:r>
          </a:p>
        </p:txBody>
      </p:sp>
    </p:spTree>
    <p:extLst>
      <p:ext uri="{BB962C8B-B14F-4D97-AF65-F5344CB8AC3E}">
        <p14:creationId xmlns:p14="http://schemas.microsoft.com/office/powerpoint/2010/main" val="2718632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aktivity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Ukazatele aktivity odpovídají na otázku, jak dobře využívá podnik svá aktiva.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Pokud má podnik nadbytek aktiv, znamená to, že má i zbytečně vysoké náklady.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Opačně, pokud má podnik příliš málo aktiv, může to pro něj znamenat ušlé příležitosti a nízké výnosy.</a:t>
            </a:r>
          </a:p>
        </p:txBody>
      </p:sp>
    </p:spTree>
    <p:extLst>
      <p:ext uri="{BB962C8B-B14F-4D97-AF65-F5344CB8AC3E}">
        <p14:creationId xmlns:p14="http://schemas.microsoft.com/office/powerpoint/2010/main" val="49467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aktivity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Ukazatele aktivity lze vyjádřit buď jako dobu obratu nebo jako rychlost obratu.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b="1" dirty="0"/>
              <a:t>Doba obratu </a:t>
            </a:r>
            <a:r>
              <a:rPr lang="cs-CZ" sz="2400" dirty="0"/>
              <a:t>je charakterizována jako doba, za kterou se jednotlivé položky aktiv přemění na peníze. Doba obratu proto bývá vyjádřena počtem dní. 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b="1" dirty="0"/>
              <a:t>Rychlost obratu </a:t>
            </a:r>
            <a:r>
              <a:rPr lang="cs-CZ" sz="2400" dirty="0"/>
              <a:t>vystihuje, kolikrát jsou aktiva přeměněna během určeného období. Tímto obdobím bývá většinou jeden rok. Obecně platí, že čím je rychlost obratu nižší, tím je počet dní potřebný k přeměně vyšší.</a:t>
            </a:r>
          </a:p>
        </p:txBody>
      </p:sp>
    </p:spTree>
    <p:extLst>
      <p:ext uri="{BB962C8B-B14F-4D97-AF65-F5344CB8AC3E}">
        <p14:creationId xmlns:p14="http://schemas.microsoft.com/office/powerpoint/2010/main" val="2133201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Analýza poměrových ukazatelů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Poměrové ukazatele představují podíl dvou položek účetních výkazů.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Navazují na horizontální a vertikální analýzu a pomáhají nám vytvořit si poměrně rychlý a spolehlivý obraz o hospodaření podniku.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Počítají pouze s daty, které jsou veřejně dostupné ze základních účetních výkazů a poskytují možnost srovnání s konkurenčními podniky. Proto se jedná o velmi oblíbené ukazatele při hodnocení výkonnosti podniku. </a:t>
            </a:r>
          </a:p>
          <a:p>
            <a:pPr marL="457200" lvl="1" indent="0"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aktivity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Rychlost obratu celkových aktiv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Total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Assets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Turnover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Doba obratu zásob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Days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Sales 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of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Inventory)</a:t>
            </a:r>
          </a:p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Doba obratu pohledávek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Days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Receivable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Outstanding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 </a:t>
            </a:r>
          </a:p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Doba obratu závazků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Days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Payable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Outstanding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9706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aktivity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Rychlost obratu celkových aktiv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Total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Assets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Turnover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</a:t>
            </a:r>
          </a:p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cs-CZ" sz="2400" dirty="0">
                <a:solidFill>
                  <a:srgbClr val="000000"/>
                </a:solidFill>
                <a:latin typeface="Arial"/>
              </a:rPr>
              <a:t> 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univerzální ukazatel, který měří efektivnost nakládání s aktivy podniku. Spolu s ukazatelem ziskové marže a finanční páky má určující vliv na rentabilitu celkového kapitálu.</a:t>
            </a:r>
          </a:p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Udává, kolikrát se aktiva obrátí v tržbách za jeden rok. </a:t>
            </a:r>
          </a:p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cs-CZ" sz="2000" dirty="0">
                <a:solidFill>
                  <a:srgbClr val="000000"/>
                </a:solidFill>
                <a:latin typeface="Arial"/>
              </a:rPr>
              <a:t> 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Jedná se tedy o poměr tržeb a celkových aktiv. Čím vyšších hodnot dosahuje, tím pro podnik lépe. Optimální hodnoty ukazatele se liší v závislosti na odvětví, minimální doporučená úroveň je obecně uváděna ve výši 1.</a:t>
            </a:r>
          </a:p>
          <a:p>
            <a:pPr marL="0" marR="0" lvl="0" indent="0" algn="ctr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None/>
              <a:tabLst/>
              <a:defRPr/>
            </a:pPr>
            <a:r>
              <a:rPr lang="cs-CZ" sz="2000" b="1" dirty="0">
                <a:solidFill>
                  <a:srgbClr val="000000"/>
                </a:solidFill>
                <a:latin typeface="Arial"/>
              </a:rPr>
              <a:t>Rychlost obratu aktiv = Tržby/Aktiva</a:t>
            </a:r>
            <a:endParaRPr kumimoji="0" lang="cs-CZ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3519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aktivity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Doba obratu zásob </a:t>
            </a:r>
            <a:r>
              <a:rPr lang="cs-CZ" sz="2400" dirty="0"/>
              <a:t>(</a:t>
            </a:r>
            <a:r>
              <a:rPr lang="cs-CZ" sz="2400" dirty="0" err="1"/>
              <a:t>Days</a:t>
            </a:r>
            <a:r>
              <a:rPr lang="cs-CZ" sz="2400" dirty="0"/>
              <a:t> Sales </a:t>
            </a:r>
            <a:r>
              <a:rPr lang="cs-CZ" sz="2400" dirty="0" err="1"/>
              <a:t>of</a:t>
            </a:r>
            <a:r>
              <a:rPr lang="cs-CZ" sz="2400" dirty="0"/>
              <a:t> Inventory)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udává počet dní, po které jsou aktiva vázána ve formě zásob, resp. za kolik dní dojde k uhrazení zásob z dosahovaných tržeb.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000" b="1" dirty="0">
              <a:solidFill>
                <a:srgbClr val="000000"/>
              </a:solidFill>
              <a:latin typeface="Arial"/>
            </a:endParaRPr>
          </a:p>
          <a:p>
            <a:pPr marL="72000" indent="0" algn="ctr">
              <a:buNone/>
            </a:pPr>
            <a:r>
              <a:rPr lang="cs-CZ" sz="2400" b="1" dirty="0"/>
              <a:t>Doba obratu zásob = (Zásoby/Tržby) * 360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02484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aktivity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Doba obratu pohledávek </a:t>
            </a:r>
            <a:r>
              <a:rPr lang="cs-CZ" sz="2400" dirty="0"/>
              <a:t>(</a:t>
            </a:r>
            <a:r>
              <a:rPr lang="cs-CZ" sz="2400" dirty="0" err="1"/>
              <a:t>Days</a:t>
            </a:r>
            <a:r>
              <a:rPr lang="cs-CZ" sz="2400" dirty="0"/>
              <a:t> </a:t>
            </a:r>
            <a:r>
              <a:rPr lang="cs-CZ" sz="2400" dirty="0" err="1"/>
              <a:t>Receivable</a:t>
            </a:r>
            <a:r>
              <a:rPr lang="cs-CZ" sz="2400" dirty="0"/>
              <a:t> </a:t>
            </a:r>
            <a:r>
              <a:rPr lang="cs-CZ" sz="2400" dirty="0" err="1"/>
              <a:t>Outstanding</a:t>
            </a:r>
            <a:r>
              <a:rPr lang="cs-CZ" sz="2400" dirty="0"/>
              <a:t>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Vypovídá o počtu dní, za které se pohledávky přemění na peněžní prostředky, resp. o době, za niž byly pohledávky v průměru uhrazovány (tzv. průměrné inkasní období).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Doba obratu pohledávek by měla dosahovat co nejnižších hodnot.</a:t>
            </a:r>
          </a:p>
          <a:p>
            <a:pPr marL="72000" indent="0" algn="ctr">
              <a:buNone/>
            </a:pPr>
            <a:endParaRPr lang="cs-CZ" sz="2000" b="1" dirty="0"/>
          </a:p>
          <a:p>
            <a:pPr marL="72000" indent="0" algn="ctr">
              <a:buNone/>
            </a:pPr>
            <a:r>
              <a:rPr lang="cs-CZ" sz="2000" b="1" dirty="0"/>
              <a:t>Doba obratu pohledávek = (KTD pohledávky z obchodního styku/Tržby) * 360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183706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aktivity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Doba obratu závazků </a:t>
            </a:r>
            <a:r>
              <a:rPr lang="cs-CZ" sz="2400" dirty="0"/>
              <a:t>(</a:t>
            </a:r>
            <a:r>
              <a:rPr lang="cs-CZ" sz="2400" dirty="0" err="1"/>
              <a:t>Days</a:t>
            </a:r>
            <a:r>
              <a:rPr lang="cs-CZ" sz="2400" dirty="0"/>
              <a:t> </a:t>
            </a:r>
            <a:r>
              <a:rPr lang="cs-CZ" sz="2400" dirty="0" err="1"/>
              <a:t>Payable</a:t>
            </a:r>
            <a:r>
              <a:rPr lang="cs-CZ" sz="2400" dirty="0"/>
              <a:t> </a:t>
            </a:r>
            <a:r>
              <a:rPr lang="cs-CZ" sz="2400" dirty="0" err="1"/>
              <a:t>Outstanding</a:t>
            </a:r>
            <a:r>
              <a:rPr lang="cs-CZ" sz="2400" dirty="0"/>
              <a:t>)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udává, za jakou dobu jsou v průměru závazky podniku uhrazovány.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Optimální je zvyšování doby splatnosti závazků (a snižování rychlosti jejich obratu), neboť tak dochází k prodloužení doby, po kterou je čerpán obchodní úvěr, a podnik tak může získat levný zdroj financování.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  <a:p>
            <a:pPr marL="72000" indent="0" algn="ctr">
              <a:buNone/>
            </a:pPr>
            <a:r>
              <a:rPr lang="cs-CZ" sz="2400" b="1" dirty="0"/>
              <a:t>Doba obratu závazků = (KTD závazky z obchodního styku/Tržby) * 360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94512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Souhrnné indexy hodnocení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Vytváří souhrnnou charakteristiku celkové finančně-ekonomické situace podniku pomocí jednoho čísla.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Nižší vypovídací schopnost než podrobná finanční analýza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Rychlé, globální srovnání řady podniků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Orientační podklad pro hodnocení</a:t>
            </a:r>
          </a:p>
        </p:txBody>
      </p:sp>
    </p:spTree>
    <p:extLst>
      <p:ext uri="{BB962C8B-B14F-4D97-AF65-F5344CB8AC3E}">
        <p14:creationId xmlns:p14="http://schemas.microsoft.com/office/powerpoint/2010/main" val="25427167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Souhrnné indexy hodnocení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Účelově vybrané skupiny ukazatelů, jejichž cílem je předpovědět finanční situaci.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Bankrotní modely</a:t>
            </a:r>
            <a:r>
              <a:rPr lang="cs-CZ" dirty="0"/>
              <a:t>, které odpovídají na otázku, zda je podnik ohrožen bankrotem</a:t>
            </a:r>
          </a:p>
          <a:p>
            <a:pPr lvl="2" algn="just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Altmanovo Z-scóre</a:t>
            </a:r>
          </a:p>
          <a:p>
            <a:pPr lvl="2" algn="just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Model IN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Bonitní modely</a:t>
            </a:r>
            <a:r>
              <a:rPr lang="cs-CZ" dirty="0"/>
              <a:t>, které bodovým ohodnocením stanovují bonitu podniku</a:t>
            </a:r>
          </a:p>
          <a:p>
            <a:pPr lvl="2" algn="just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§"/>
            </a:pPr>
            <a:r>
              <a:rPr lang="cs-CZ" sz="2000" dirty="0" err="1"/>
              <a:t>Kralickův</a:t>
            </a:r>
            <a:r>
              <a:rPr lang="cs-CZ" sz="2000" dirty="0"/>
              <a:t> </a:t>
            </a:r>
            <a:r>
              <a:rPr lang="cs-CZ" sz="2000" dirty="0" err="1"/>
              <a:t>Quicktest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175115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Altmanovo Z-scóre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25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algn="just"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Součet hodnot pěti běžných poměrových ukazatelů, jimž je přiřazena různá váha</a:t>
                </a:r>
              </a:p>
              <a:p>
                <a:pPr algn="just">
                  <a:buFont typeface="Wingdings" panose="05000000000000000000" pitchFamily="2" charset="2"/>
                  <a:buChar char="§"/>
                </a:pPr>
                <a:endParaRPr lang="cs-CZ" sz="2000" dirty="0"/>
              </a:p>
              <a:p>
                <a:pPr algn="just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000" b="1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𝐙</m:t>
                        </m:r>
                      </m:e>
                      <m:sub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𝟏𝟗𝟖𝟑</m:t>
                        </m:r>
                      </m:sub>
                    </m:sSub>
                    <m:r>
                      <a:rPr lang="en-US" sz="2000" b="1" i="0">
                        <a:solidFill>
                          <a:srgbClr val="00000A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2000" b="1" dirty="0">
                    <a:solidFill>
                      <a:srgbClr val="00000A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2000" b="1" dirty="0">
                    <a:solidFill>
                      <a:srgbClr val="00000A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(0,717 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𝐗</m:t>
                        </m:r>
                      </m:e>
                      <m:sub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GB" sz="2000" b="1" dirty="0">
                    <a:solidFill>
                      <a:srgbClr val="00000A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) + (0,847 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𝐗</m:t>
                        </m:r>
                      </m:e>
                      <m:sub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GB" sz="2000" b="1" dirty="0">
                    <a:solidFill>
                      <a:srgbClr val="00000A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+ (3,107 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𝐗</m:t>
                        </m:r>
                      </m:e>
                      <m:sub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GB" sz="2000" b="1" dirty="0">
                    <a:solidFill>
                      <a:srgbClr val="00000A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+ (0,42 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𝐗</m:t>
                        </m:r>
                      </m:e>
                      <m:sub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GB" sz="2000" b="1" dirty="0">
                    <a:solidFill>
                      <a:srgbClr val="00000A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+ (0,998 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𝐗</m:t>
                        </m:r>
                      </m:e>
                      <m:sub>
                        <m:r>
                          <a:rPr lang="en-US" sz="2000" b="1" i="0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sub>
                    </m:sSub>
                  </m:oMath>
                </a14:m>
                <a:r>
                  <a:rPr lang="en-GB" sz="2000" b="1" dirty="0">
                    <a:solidFill>
                      <a:srgbClr val="00000A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cs-CZ" sz="2000" b="1" dirty="0">
                  <a:solidFill>
                    <a:srgbClr val="00000A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2000" indent="0" algn="just">
                  <a:buNone/>
                </a:pPr>
                <a:r>
                  <a:rPr lang="cs-CZ" sz="1800" dirty="0">
                    <a:solidFill>
                      <a:srgbClr val="00000A"/>
                    </a:solidFill>
                    <a:cs typeface="Times New Roman" panose="02020603050405020304" pitchFamily="18" charset="0"/>
                  </a:rPr>
                  <a:t>Kde:</a:t>
                </a:r>
              </a:p>
              <a:p>
                <a:pPr marL="72000" indent="0" algn="just">
                  <a:buNone/>
                </a:pPr>
                <a:r>
                  <a:rPr lang="cs-CZ" sz="1800" dirty="0"/>
                  <a:t>X1 = ČPK/A</a:t>
                </a:r>
              </a:p>
              <a:p>
                <a:pPr marL="72000" indent="0" algn="just">
                  <a:buNone/>
                </a:pPr>
                <a:r>
                  <a:rPr lang="cs-CZ" sz="1800" dirty="0"/>
                  <a:t>X2 = Nerozdělený zisk/A</a:t>
                </a:r>
              </a:p>
              <a:p>
                <a:pPr marL="72000" indent="0" algn="just">
                  <a:buNone/>
                </a:pPr>
                <a:r>
                  <a:rPr lang="cs-CZ" sz="1800" dirty="0"/>
                  <a:t>X3 = EBIT/A</a:t>
                </a:r>
              </a:p>
              <a:p>
                <a:pPr marL="72000" indent="0" algn="just">
                  <a:buNone/>
                </a:pPr>
                <a:r>
                  <a:rPr lang="cs-CZ" sz="1800" dirty="0"/>
                  <a:t>X4 = VK/CZ</a:t>
                </a:r>
              </a:p>
              <a:p>
                <a:pPr marL="72000" indent="0" algn="just">
                  <a:buNone/>
                </a:pPr>
                <a:r>
                  <a:rPr lang="cs-CZ" sz="1800" dirty="0"/>
                  <a:t>X5 = Tržby/A</a:t>
                </a:r>
              </a:p>
              <a:p>
                <a:pPr marL="72000" indent="0" algn="just">
                  <a:buNone/>
                </a:pPr>
                <a:endParaRPr lang="cs-CZ" sz="2000" dirty="0"/>
              </a:p>
            </p:txBody>
          </p:sp>
        </mc:Choice>
        <mc:Fallback xmlns="">
          <p:sp>
            <p:nvSpPr>
              <p:cNvPr id="962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6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ovéPole 1">
            <a:extLst>
              <a:ext uri="{FF2B5EF4-FFF2-40B4-BE49-F238E27FC236}">
                <a16:creationId xmlns:a16="http://schemas.microsoft.com/office/drawing/2014/main" id="{1E32E478-8962-4264-8101-AD91464C0411}"/>
              </a:ext>
            </a:extLst>
          </p:cNvPr>
          <p:cNvSpPr txBox="1"/>
          <p:nvPr/>
        </p:nvSpPr>
        <p:spPr>
          <a:xfrm>
            <a:off x="5829005" y="3783469"/>
            <a:ext cx="564299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latin typeface="+mn-lt"/>
              </a:rPr>
              <a:t>Interpretace: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+mn-lt"/>
              </a:rPr>
              <a:t>Z-scóre &gt; 2,9 pásmo prosperity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+mn-lt"/>
              </a:rPr>
              <a:t>1,2 &lt; Z-scóre &lt; 2,9 pásmo šedé zóny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+mn-lt"/>
              </a:rPr>
              <a:t>Z-scóre &lt; 1,2 pásmo bankrotu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2720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Model IN – Index důvěryhodnosti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25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algn="just"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Model byl zpracován manžely </a:t>
                </a:r>
                <a:r>
                  <a:rPr lang="cs-CZ" sz="2000" dirty="0" err="1"/>
                  <a:t>Neumaierovými</a:t>
                </a:r>
                <a:r>
                  <a:rPr lang="cs-CZ" sz="2000" dirty="0"/>
                  <a:t> s cílem vyhodnotit zdraví českých firem v českém prostředí. Tři verze IN97, IN99, IN05.</a:t>
                </a:r>
              </a:p>
              <a:p>
                <a:pPr algn="just">
                  <a:buFont typeface="Wingdings" panose="05000000000000000000" pitchFamily="2" charset="2"/>
                  <a:buChar char="§"/>
                </a:pPr>
                <a:endParaRPr lang="cs-CZ" sz="2000" dirty="0"/>
              </a:p>
              <a:p>
                <a:pPr marL="72000" indent="0" algn="just">
                  <a:buNone/>
                </a:pPr>
                <a:r>
                  <a:rPr lang="cs-CZ" sz="1800" b="1" dirty="0">
                    <a:solidFill>
                      <a:srgbClr val="00000A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000A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𝟎𝟓</m:t>
                    </m:r>
                    <m:r>
                      <a:rPr lang="en-US" sz="1800" b="1" i="1" smtClean="0">
                        <a:solidFill>
                          <a:srgbClr val="00000A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cs-CZ" sz="1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𝟏𝟑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sSub>
                          <m:sSubPr>
                            <m:ctrlPr>
                              <a:rPr lang="cs-CZ" sz="14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rgbClr val="00000A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000A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en-US" sz="1800" b="1" i="1">
                        <a:solidFill>
                          <a:srgbClr val="00000A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d>
                      <m:dPr>
                        <m:ctrlPr>
                          <a:rPr lang="cs-CZ" sz="1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𝟎𝟒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sSub>
                          <m:sSubPr>
                            <m:ctrlPr>
                              <a:rPr lang="cs-CZ" sz="14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rgbClr val="00000A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000A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en-US" sz="1800" b="1" i="1">
                        <a:solidFill>
                          <a:srgbClr val="00000A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d>
                      <m:dPr>
                        <m:ctrlPr>
                          <a:rPr lang="cs-CZ" sz="1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𝟗𝟕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sSub>
                          <m:sSubPr>
                            <m:ctrlPr>
                              <a:rPr lang="cs-CZ" sz="14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rgbClr val="00000A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000A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b>
                        </m:sSub>
                      </m:e>
                    </m:d>
                    <m:r>
                      <a:rPr lang="en-US" sz="1800" b="1" i="1">
                        <a:solidFill>
                          <a:srgbClr val="00000A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d>
                      <m:dPr>
                        <m:ctrlPr>
                          <a:rPr lang="cs-CZ" sz="1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𝟐𝟏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sSub>
                          <m:sSubPr>
                            <m:ctrlPr>
                              <a:rPr lang="cs-CZ" sz="14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rgbClr val="00000A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000A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b>
                        </m:sSub>
                      </m:e>
                    </m:d>
                    <m:r>
                      <a:rPr lang="en-US" sz="1800" b="1" i="1">
                        <a:solidFill>
                          <a:srgbClr val="00000A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d>
                      <m:dPr>
                        <m:ctrlPr>
                          <a:rPr lang="cs-CZ" sz="1400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𝟎𝟗</m:t>
                        </m:r>
                        <m:r>
                          <a:rPr lang="en-US" sz="1800" b="1" i="1">
                            <a:solidFill>
                              <a:srgbClr val="00000A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sSub>
                          <m:sSubPr>
                            <m:ctrlPr>
                              <a:rPr lang="cs-CZ" sz="1400" b="1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rgbClr val="00000A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000A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𝟓</m:t>
                            </m:r>
                          </m:sub>
                        </m:sSub>
                      </m:e>
                    </m:d>
                  </m:oMath>
                </a14:m>
                <a:endParaRPr lang="cs-CZ" sz="2000" b="1" dirty="0"/>
              </a:p>
              <a:p>
                <a:pPr marL="72000" indent="0" algn="just">
                  <a:buNone/>
                </a:pPr>
                <a:r>
                  <a:rPr lang="cs-CZ" sz="1800" dirty="0"/>
                  <a:t>Kde:</a:t>
                </a:r>
              </a:p>
              <a:p>
                <a:pPr marL="72000" indent="0" algn="just">
                  <a:buNone/>
                </a:pPr>
                <a:r>
                  <a:rPr lang="cs-CZ" sz="1800" dirty="0"/>
                  <a:t>X1 = A/CZ</a:t>
                </a:r>
              </a:p>
              <a:p>
                <a:pPr marL="72000" indent="0" algn="just">
                  <a:buNone/>
                </a:pPr>
                <a:r>
                  <a:rPr lang="cs-CZ" sz="1800" dirty="0"/>
                  <a:t>X2 = EBIT/Úrokové náklady</a:t>
                </a:r>
              </a:p>
              <a:p>
                <a:pPr marL="72000" indent="0" algn="just">
                  <a:buNone/>
                </a:pPr>
                <a:r>
                  <a:rPr lang="cs-CZ" sz="1800" dirty="0"/>
                  <a:t>X3 = EBIT/A</a:t>
                </a:r>
              </a:p>
              <a:p>
                <a:pPr marL="72000" indent="0" algn="just">
                  <a:buNone/>
                </a:pPr>
                <a:r>
                  <a:rPr lang="cs-CZ" sz="1800" dirty="0"/>
                  <a:t>X4 = Tržby/A</a:t>
                </a:r>
              </a:p>
              <a:p>
                <a:pPr marL="72000" indent="0" algn="just">
                  <a:buNone/>
                </a:pPr>
                <a:r>
                  <a:rPr lang="cs-CZ" sz="1800" dirty="0"/>
                  <a:t>X5 = OA/KTD CZ</a:t>
                </a:r>
              </a:p>
            </p:txBody>
          </p:sp>
        </mc:Choice>
        <mc:Fallback xmlns="">
          <p:sp>
            <p:nvSpPr>
              <p:cNvPr id="962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680" r="-1474" b="-50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>
            <a:extLst>
              <a:ext uri="{FF2B5EF4-FFF2-40B4-BE49-F238E27FC236}">
                <a16:creationId xmlns:a16="http://schemas.microsoft.com/office/drawing/2014/main" id="{C7C9E39E-C9B7-48C5-A64F-3C198D8DB3A3}"/>
              </a:ext>
            </a:extLst>
          </p:cNvPr>
          <p:cNvSpPr txBox="1"/>
          <p:nvPr/>
        </p:nvSpPr>
        <p:spPr>
          <a:xfrm>
            <a:off x="4278385" y="3762001"/>
            <a:ext cx="719361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latin typeface="+mn-lt"/>
              </a:rPr>
              <a:t>Interpretace: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+mn-lt"/>
              </a:rPr>
              <a:t>IN05 &gt; 1,77 podnik s pravděpodobností 67% tvoří hodnotu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latin typeface="+mn-lt"/>
              </a:rPr>
              <a:t>IN05 &lt; 0,75 podnik spěje k bankrotu s 86% pravděpodobností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14524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 smtClean="0"/>
              <a:pPr/>
              <a:t>29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/>
              <a:t>Kralickův Quicktest</a:t>
            </a:r>
            <a:endParaRPr lang="cs-CZ" sz="3600" b="1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1800"/>
              <a:t>Skládá se ze 4 rovnic, z nichž dvě hodnotí finanční stabilitu a dvě výnosovou situaci firmy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/>
              <a:t>R1 = VK/A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/>
              <a:t>R2 = (CZ – peněžní prostředky)/provozní cash flow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/>
              <a:t>R3 = EBIT/A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/>
              <a:t>R4 = provozní cash flow/tržby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/>
              <a:t>K výsledkům se přiřadí bodové hodnocení dle tabulky: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1800" dirty="0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216BAF8C-D276-4603-8B01-B3D050E3A8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337305"/>
              </p:ext>
            </p:extLst>
          </p:nvPr>
        </p:nvGraphicFramePr>
        <p:xfrm>
          <a:off x="3144786" y="4345602"/>
          <a:ext cx="6245794" cy="20068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299">
                  <a:extLst>
                    <a:ext uri="{9D8B030D-6E8A-4147-A177-3AD203B41FA5}">
                      <a16:colId xmlns:a16="http://schemas.microsoft.com/office/drawing/2014/main" val="1297701350"/>
                    </a:ext>
                  </a:extLst>
                </a:gridCol>
                <a:gridCol w="1145552">
                  <a:extLst>
                    <a:ext uri="{9D8B030D-6E8A-4147-A177-3AD203B41FA5}">
                      <a16:colId xmlns:a16="http://schemas.microsoft.com/office/drawing/2014/main" val="569361331"/>
                    </a:ext>
                  </a:extLst>
                </a:gridCol>
                <a:gridCol w="1145552">
                  <a:extLst>
                    <a:ext uri="{9D8B030D-6E8A-4147-A177-3AD203B41FA5}">
                      <a16:colId xmlns:a16="http://schemas.microsoft.com/office/drawing/2014/main" val="4108968945"/>
                    </a:ext>
                  </a:extLst>
                </a:gridCol>
                <a:gridCol w="1145552">
                  <a:extLst>
                    <a:ext uri="{9D8B030D-6E8A-4147-A177-3AD203B41FA5}">
                      <a16:colId xmlns:a16="http://schemas.microsoft.com/office/drawing/2014/main" val="1704659910"/>
                    </a:ext>
                  </a:extLst>
                </a:gridCol>
                <a:gridCol w="1145552">
                  <a:extLst>
                    <a:ext uri="{9D8B030D-6E8A-4147-A177-3AD203B41FA5}">
                      <a16:colId xmlns:a16="http://schemas.microsoft.com/office/drawing/2014/main" val="1859030095"/>
                    </a:ext>
                  </a:extLst>
                </a:gridCol>
                <a:gridCol w="1146287">
                  <a:extLst>
                    <a:ext uri="{9D8B030D-6E8A-4147-A177-3AD203B41FA5}">
                      <a16:colId xmlns:a16="http://schemas.microsoft.com/office/drawing/2014/main" val="2084798489"/>
                    </a:ext>
                  </a:extLst>
                </a:gridCol>
              </a:tblGrid>
              <a:tr h="4013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 bodů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1 bod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2 body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3 body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4 body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0538481"/>
                  </a:ext>
                </a:extLst>
              </a:tr>
              <a:tr h="4013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R1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&lt; 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0 - 0,1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0,1 - 0,2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0,2 – 0,3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&gt; 0,3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4431441"/>
                  </a:ext>
                </a:extLst>
              </a:tr>
              <a:tr h="4013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R2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&lt; 3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3 - 5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5 – 12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12 – 30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&gt; 30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8330870"/>
                  </a:ext>
                </a:extLst>
              </a:tr>
              <a:tr h="4013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R3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&lt; 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 – 0,08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0,08 – 0,12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0,12 – 0,15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&gt; 0,15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6587328"/>
                  </a:ext>
                </a:extLst>
              </a:tr>
              <a:tr h="4013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R4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&lt; 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 – 0,05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0,05 – 0,08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0,08 – 0,1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&gt; 0,1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5208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795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Analýza poměrových ukazatelů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Poměrové ukazatele však neposkytují komplexní obraz o hospodaření firmy a neměly by být konečným bodem analýzy.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Výsledky poměrových ukazatelů je vhodné použít pro další rozbor a zaměřit se více do hloubky na identifikované potencionálně problémové oblasti. </a:t>
            </a:r>
          </a:p>
          <a:p>
            <a:pPr marL="457200" lvl="1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304777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 smtClean="0"/>
              <a:pPr/>
              <a:t>30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/>
              <a:t>Kralickův Quicktest</a:t>
            </a:r>
            <a:endParaRPr lang="cs-CZ" sz="3600" b="1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000" b="1" dirty="0"/>
              <a:t>Hodnocení</a:t>
            </a:r>
            <a:r>
              <a:rPr lang="cs-CZ" sz="2000" dirty="0"/>
              <a:t> je provedeno ve třech krocích: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Zhodnotíme finanční stabilitu (součet bodové hodnoty R1 a R2 dělený 2)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Zhodnotíme výnosovou situaci (součet bodové hodnoty R3 a R4 dělený 2)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Následně zhodnotíme finanční situaci jako celek (součet bodové hodnoty finanční stability a výnosové situace dělený 2)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b="1" dirty="0"/>
              <a:t>Interpretace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Hodnoty &gt; 3 = bonitní podnik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Hodnoty v intervalu 1 – 3 = šedá zóna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Hodnoty &lt; 1 signalizují potíže ve finančním hospodaření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761233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dirty="0"/>
              <a:t>Výkonnost podniku </a:t>
            </a:r>
            <a:endParaRPr lang="cs-CZ" sz="3600" b="1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Historický vývoj měření výkonnosti podniku: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1. generace – Zisková marže (zisk / tržby)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2. generace – Růst zisku = maximalizace zisku (80. léta)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3. generace – Výnosnost kapitálu = ROE, ROI, ROCE (90. léta)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4. generace – Tvorba hodnoty pro vlastníky = EVA (současnost)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008961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Tradiční ukazatele měření výkonnosti podniku: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vycházejí zejména z maximalizace zisku jako základního cíle podnikání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ukazatele zisku a rentability je nutné doplnit o další ukazatele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značné množství ukazatelů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možnost ovlivnění pomocí účetních postupů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nezohledňují časovou hodnotu peněz a riziko investorů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některá aktiva, resp. zdroje jejich krytí jsou využívána, ale nejsou v ukazatelích zahrnuta (majetek v leasingu, aktiva ve vlastnictví podnikatele, zaměstnanců…)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47895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Moderní ukazatele měření výkonnosti podniku: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snaží se o propojení všech činností v podniku i lidí účastnících se podnikových procesů, tak aby byla zvýšena hodnota vložených prostředků vlastníky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orientují se na růst hodnoty podniku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měří výkonnost podniku z pohledu zvýšení jeho hodnoty pro vlastníky (zohledňují koncepci řízení hodnoty a ekonomický zisk)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246951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Moderní ukazatele měření výkonnosti podniku: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by měly splňovat tyto kritéria: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umožňovat využít co nejvíce informací z účetních údajů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být vhodné jak pro řízení podniku, tak k jeho oceňování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vygenerovat konkrétní parametr, který by stanovil, zda podnik vytváří hodnotu pro vlastníky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mít co nejužší vazbu na cenu akcií podniku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uvažovat pouze hodnoty vytvářené provozní (hlavní) činností podniku </a:t>
            </a:r>
            <a:endParaRPr lang="cs-CZ" sz="1800" dirty="0"/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653997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sz="24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je měřítkem ekonomické výkonnosti podniku orientovaným na hodnocení růstu hodnoty společnosti,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ukazatel EVA byl vytvořen v 90. letech společností Stern Stewart &amp; Co.,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na rozdíl od ukazatelů finanční analýzy se neorientuje na účetní ale na </a:t>
            </a:r>
            <a:r>
              <a:rPr lang="cs-CZ" sz="2400" b="1" dirty="0"/>
              <a:t>ekonomický zisk</a:t>
            </a:r>
            <a:r>
              <a:rPr lang="cs-CZ" sz="2400" dirty="0"/>
              <a:t>, který v sobě zahrnuje veškeré náklady včetně nákladů na investovaný kapitál, reflektuje tak i náklady obětované příležitosti,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ukazuje, jakou hodnotu podnik dokázal vytvořit svojí činností navíc, než by vložený kapitál vydělal jinde při stejné rizikovosti.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7132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25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endParaRPr lang="cs-CZ" sz="2400" b="1" dirty="0"/>
              </a:p>
              <a:p>
                <a:pPr>
                  <a:lnSpc>
                    <a:spcPct val="110000"/>
                  </a:lnSpc>
                  <a:buFont typeface="Wingdings" panose="05000000000000000000" pitchFamily="2" charset="2"/>
                  <a:buChar char="§"/>
                </a:pPr>
                <a:r>
                  <a:rPr lang="en-US" sz="2000" b="1" dirty="0"/>
                  <a:t>EVA (Economic Value Added)</a:t>
                </a:r>
                <a:r>
                  <a:rPr lang="cs-CZ" sz="2000" b="1" dirty="0"/>
                  <a:t> – ekonomická přidaná hodnota</a:t>
                </a:r>
              </a:p>
              <a:p>
                <a:pPr marL="914338" lvl="8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𝐄𝐕𝐀</m:t>
                      </m:r>
                      <m:r>
                        <a:rPr lang="cs-CZ" sz="2000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𝐍𝐎𝐏𝐀𝐓</m:t>
                      </m:r>
                      <m:r>
                        <a:rPr lang="cs-CZ" sz="2000" b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𝐖𝐀𝐂𝐂</m:t>
                      </m:r>
                      <m:r>
                        <a:rPr lang="cs-CZ" sz="2000" b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𝐂</m:t>
                      </m:r>
                    </m:oMath>
                  </m:oMathPara>
                </a14:m>
                <a:endParaRPr lang="cs-CZ" sz="2000" b="1" dirty="0"/>
              </a:p>
              <a:p>
                <a:pPr marL="72000" indent="0">
                  <a:lnSpc>
                    <a:spcPct val="120000"/>
                  </a:lnSpc>
                  <a:buNone/>
                </a:pPr>
                <a:r>
                  <a:rPr lang="cs-CZ" sz="2000" dirty="0"/>
                  <a:t>alternativně:</a:t>
                </a:r>
              </a:p>
              <a:p>
                <a:pPr marL="0" lvl="6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𝐄𝐕𝐀</m:t>
                      </m:r>
                      <m:r>
                        <a:rPr lang="cs-CZ" sz="2000" b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2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000" b="1" i="1">
                                  <a:latin typeface="Cambria Math" panose="02040503050406030204" pitchFamily="18" charset="0"/>
                                </a:rPr>
                                <m:t>𝐍𝐎𝐏𝐀𝐓</m:t>
                              </m:r>
                            </m:num>
                            <m:den>
                              <m:r>
                                <a:rPr lang="cs-CZ" sz="2000" b="1" i="1">
                                  <a:latin typeface="Cambria Math" panose="02040503050406030204" pitchFamily="18" charset="0"/>
                                </a:rPr>
                                <m:t>𝐂</m:t>
                              </m:r>
                            </m:den>
                          </m:f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𝐖𝐀𝐂𝐂</m:t>
                          </m:r>
                        </m:e>
                      </m:d>
                      <m:r>
                        <a:rPr lang="cs-CZ" sz="2000" b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𝐂</m:t>
                      </m:r>
                    </m:oMath>
                  </m:oMathPara>
                </a14:m>
                <a:endParaRPr lang="cs-CZ" sz="2000" b="1" dirty="0"/>
              </a:p>
              <a:p>
                <a:pPr marL="72000" indent="0">
                  <a:lnSpc>
                    <a:spcPct val="120000"/>
                  </a:lnSpc>
                  <a:buNone/>
                </a:pPr>
                <a:r>
                  <a:rPr lang="cs-CZ" sz="2000" dirty="0"/>
                  <a:t>Kde:</a:t>
                </a:r>
              </a:p>
              <a:p>
                <a:pPr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NOPAT</a:t>
                </a:r>
                <a:r>
                  <a:rPr lang="cs-CZ" sz="2000" dirty="0"/>
                  <a:t> (Net </a:t>
                </a:r>
                <a:r>
                  <a:rPr lang="cs-CZ" sz="2000" dirty="0" err="1"/>
                  <a:t>Operating</a:t>
                </a:r>
                <a:r>
                  <a:rPr lang="cs-CZ" sz="2000" dirty="0"/>
                  <a:t> Profit </a:t>
                </a:r>
                <a:r>
                  <a:rPr lang="cs-CZ" sz="2000" dirty="0" err="1"/>
                  <a:t>After</a:t>
                </a:r>
                <a:r>
                  <a:rPr lang="cs-CZ" sz="2000" dirty="0"/>
                  <a:t> </a:t>
                </a:r>
                <a:r>
                  <a:rPr lang="cs-CZ" sz="2000" dirty="0" err="1"/>
                  <a:t>Taxes</a:t>
                </a:r>
                <a:r>
                  <a:rPr lang="cs-CZ" sz="2000" dirty="0"/>
                  <a:t>) = zisk z hlavní provozní činnosti po zdanění</a:t>
                </a:r>
              </a:p>
              <a:p>
                <a:pPr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C</a:t>
                </a:r>
                <a:r>
                  <a:rPr lang="cs-CZ" sz="2000" dirty="0"/>
                  <a:t> (</a:t>
                </a:r>
                <a:r>
                  <a:rPr lang="cs-CZ" sz="2000" dirty="0" err="1"/>
                  <a:t>Capital</a:t>
                </a:r>
                <a:r>
                  <a:rPr lang="cs-CZ" sz="2000" dirty="0"/>
                  <a:t>) = kapitál vázány v aktivech, která slouží hlavní provozní činnosti podniku</a:t>
                </a:r>
              </a:p>
              <a:p>
                <a:pPr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WACC</a:t>
                </a:r>
                <a:r>
                  <a:rPr lang="cs-CZ" sz="2000" dirty="0"/>
                  <a:t> (</a:t>
                </a:r>
                <a:r>
                  <a:rPr lang="cs-CZ" sz="2000" dirty="0" err="1"/>
                  <a:t>Weighted</a:t>
                </a:r>
                <a:r>
                  <a:rPr lang="cs-CZ" sz="2000" dirty="0"/>
                  <a:t> </a:t>
                </a:r>
                <a:r>
                  <a:rPr lang="cs-CZ" sz="2000" dirty="0" err="1"/>
                  <a:t>Average</a:t>
                </a:r>
                <a:r>
                  <a:rPr lang="cs-CZ" sz="2000" dirty="0"/>
                  <a:t> </a:t>
                </a:r>
                <a:r>
                  <a:rPr lang="cs-CZ" sz="2000" dirty="0" err="1"/>
                  <a:t>Cost</a:t>
                </a:r>
                <a:r>
                  <a:rPr lang="cs-CZ" sz="2000" dirty="0"/>
                  <a:t> </a:t>
                </a:r>
                <a:r>
                  <a:rPr lang="cs-CZ" sz="2000" dirty="0" err="1"/>
                  <a:t>of</a:t>
                </a:r>
                <a:r>
                  <a:rPr lang="cs-CZ" sz="2000" dirty="0"/>
                  <a:t> </a:t>
                </a:r>
                <a:r>
                  <a:rPr lang="cs-CZ" sz="2000" dirty="0" err="1"/>
                  <a:t>Capital</a:t>
                </a:r>
                <a:r>
                  <a:rPr lang="cs-CZ" sz="2000" dirty="0"/>
                  <a:t>) = průměrné vážené náklady kapitálu</a:t>
                </a:r>
              </a:p>
              <a:p>
                <a:pPr marL="72000" indent="0" algn="just"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962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7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8833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sz="24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EVA měří to, jak podnik svojí činností přispěl ke zvýšení nebo snížení hodnoty pro své vlastníky,</a:t>
            </a:r>
            <a:r>
              <a:rPr lang="en-US" sz="2000" dirty="0"/>
              <a:t> </a:t>
            </a: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je rozdílem mezi ziskem z hlavní provozní činnosti podniku a náklady na kapitál,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je-li EVA kladná, pak podnik tvoří hodnotu, pokud je EVA záporná, podnik hodnotu ztrácí,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při výpočtu EVA je nezbytné provést úpravu vstupních účetních dat, aby odpovídala ekonomické realitě podniku.</a:t>
            </a:r>
          </a:p>
          <a:p>
            <a:pPr marL="7200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197411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25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endParaRPr lang="cs-CZ" sz="2400" b="1" dirty="0"/>
              </a:p>
              <a:p>
                <a:pPr marL="342877" lvl="8" indent="-342877" algn="just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EVA je absolutním ukazatelem, je tak ovlivňován velikostí podniku, a proto jej nelze přímo využít pro komparaci s ostatními podniky. Pro mezipodnikové srovnávání nebo pro sledování vývoje v čase je možné využít relativní ukazatel tzv. </a:t>
                </a:r>
                <a:r>
                  <a:rPr lang="cs-CZ" sz="2000" b="1" dirty="0"/>
                  <a:t>hodnotového rozpětí </a:t>
                </a:r>
                <a:r>
                  <a:rPr lang="cs-CZ" sz="2000" dirty="0"/>
                  <a:t>(</a:t>
                </a:r>
                <a:r>
                  <a:rPr lang="cs-CZ" sz="2000" dirty="0" err="1"/>
                  <a:t>Value</a:t>
                </a:r>
                <a:r>
                  <a:rPr lang="cs-CZ" sz="2000" dirty="0"/>
                  <a:t> Spread):</a:t>
                </a:r>
              </a:p>
              <a:p>
                <a:pPr marL="914338" lvl="8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>
                          <a:latin typeface="Cambria Math" panose="02040503050406030204" pitchFamily="18" charset="0"/>
                        </a:rPr>
                        <m:t>𝐕𝐚𝐥𝐮𝐞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𝐒𝐩𝐫𝐞𝐚𝐝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800" b="1">
                              <a:latin typeface="Cambria Math" panose="02040503050406030204" pitchFamily="18" charset="0"/>
                            </a:rPr>
                            <m:t>𝐍𝐎𝐏𝐀𝐓</m:t>
                          </m:r>
                        </m:num>
                        <m:den>
                          <m:r>
                            <a:rPr lang="cs-CZ" sz="1800" b="1">
                              <a:latin typeface="Cambria Math" panose="02040503050406030204" pitchFamily="18" charset="0"/>
                            </a:rPr>
                            <m:t>𝐂</m:t>
                          </m:r>
                        </m:den>
                      </m:f>
                      <m:r>
                        <a:rPr lang="cs-CZ" sz="1800" b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𝐖𝐀𝐂𝐂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𝐑𝐎𝐍𝐀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𝐖𝐀𝐂𝐂</m:t>
                      </m:r>
                    </m:oMath>
                  </m:oMathPara>
                </a14:m>
                <a:endParaRPr lang="cs-CZ" sz="1800" b="1" dirty="0"/>
              </a:p>
              <a:p>
                <a:pPr marL="342877" lvl="8" indent="-342877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výraz </a:t>
                </a:r>
                <a:r>
                  <a:rPr lang="cs-CZ" sz="2000" b="1" dirty="0"/>
                  <a:t>NOPAT/C</a:t>
                </a:r>
                <a:r>
                  <a:rPr lang="cs-CZ" sz="2000" dirty="0"/>
                  <a:t> označuje rentabilitu čistých operativních aktiv (Return On Net </a:t>
                </a:r>
                <a:r>
                  <a:rPr lang="cs-CZ" sz="2000" dirty="0" err="1"/>
                  <a:t>Operating</a:t>
                </a:r>
                <a:r>
                  <a:rPr lang="cs-CZ" sz="2000" dirty="0"/>
                  <a:t> </a:t>
                </a:r>
                <a:r>
                  <a:rPr lang="cs-CZ" sz="2000" dirty="0" err="1"/>
                  <a:t>Assets</a:t>
                </a:r>
                <a:r>
                  <a:rPr lang="cs-CZ" sz="2000" dirty="0"/>
                  <a:t>, </a:t>
                </a:r>
                <a:r>
                  <a:rPr lang="cs-CZ" sz="2000" b="1" dirty="0"/>
                  <a:t>RONA</a:t>
                </a:r>
                <a:r>
                  <a:rPr lang="cs-CZ" sz="2000" dirty="0"/>
                  <a:t>) </a:t>
                </a:r>
              </a:p>
              <a:p>
                <a:pPr marL="342877" lvl="8" indent="-342877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hodnotové rozpětí udává rozdíl mezi rentabilitou čistých provozních aktiv a náklady kapitálu</a:t>
                </a:r>
              </a:p>
              <a:p>
                <a:pPr marL="342877" lvl="8" indent="-342877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vyjadřuje tak ekonomickou rentabilitu (resp. ekonomickou přidanou hodnotu v procentech).</a:t>
                </a:r>
              </a:p>
              <a:p>
                <a:pPr marL="72000" indent="0" algn="just"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962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1361" r="-1474" b="-189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69111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sz="2400" b="1" dirty="0"/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/>
              <a:t>NOPAT -</a:t>
            </a:r>
            <a:r>
              <a:rPr lang="cs-CZ" sz="2000" dirty="0"/>
              <a:t> čistý zisk z provozní činnosti je zisk, který podnik vytvořil v souvislosti se svojí hlavní činností po odečtení upravených daní,</a:t>
            </a:r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pro jeho výpočet je nutné provést několik úprav výsledku hospodaření, aby zachycoval skutečný ekonomický přínos podniku jeho vlastníkům,</a:t>
            </a:r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při úpravách musí být zajištěn soulad mezi čistými operačními aktivy a čistým operačním ziskem.</a:t>
            </a:r>
          </a:p>
          <a:p>
            <a:pPr marL="7200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41090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Analýza poměrových ukazatelů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Ukazatele rentability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dirty="0"/>
              <a:t>Ukazatele likvidity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dirty="0"/>
              <a:t>Ukazatele zadluženosti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dirty="0"/>
              <a:t>Ukazatele aktivity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168081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25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endParaRPr lang="cs-CZ" sz="2400" b="1" dirty="0"/>
              </a:p>
              <a:p>
                <a:pPr marL="342877" lvl="8" indent="-342877">
                  <a:lnSpc>
                    <a:spcPct val="13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NOPAT</a:t>
                </a:r>
                <a:r>
                  <a:rPr lang="cs-CZ" sz="2000" dirty="0"/>
                  <a:t> - můžeme vypočítat zjednodušeným způsobem, a to z ukazatele EBIT vynásobeného koeficientem (1–t), kde t je sazba daně z příjmů právnických osob:</a:t>
                </a:r>
              </a:p>
              <a:p>
                <a:pPr marL="914338" lvl="8">
                  <a:lnSpc>
                    <a:spcPct val="120000"/>
                  </a:lnSpc>
                </a:pPr>
                <a:endParaRPr lang="cs-CZ" sz="1800" b="1" dirty="0"/>
              </a:p>
              <a:p>
                <a:pPr marL="914338" lvl="8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>
                          <a:latin typeface="Cambria Math" panose="02040503050406030204" pitchFamily="18" charset="0"/>
                        </a:rPr>
                        <m:t>𝐍𝐎𝐏𝐀𝐓</m:t>
                      </m:r>
                      <m:r>
                        <a:rPr lang="cs-CZ" sz="2400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1">
                          <a:latin typeface="Cambria Math" panose="02040503050406030204" pitchFamily="18" charset="0"/>
                        </a:rPr>
                        <m:t>𝐄𝐁𝐈𝐓</m:t>
                      </m:r>
                      <m:r>
                        <a:rPr lang="cs-CZ" sz="2400" b="1">
                          <a:latin typeface="Cambria Math" panose="02040503050406030204" pitchFamily="18" charset="0"/>
                        </a:rPr>
                        <m:t>×(</m:t>
                      </m:r>
                      <m:r>
                        <a:rPr lang="cs-CZ" sz="2400" b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cs-CZ" sz="2400" b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2400" b="1">
                          <a:latin typeface="Cambria Math" panose="02040503050406030204" pitchFamily="18" charset="0"/>
                        </a:rPr>
                        <m:t>𝐭</m:t>
                      </m:r>
                      <m:r>
                        <a:rPr lang="cs-CZ" sz="2400" b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400" b="1" dirty="0"/>
              </a:p>
              <a:p>
                <a:pPr marL="72000" indent="0" algn="just"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962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13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36613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sz="2400" b="1" dirty="0"/>
          </a:p>
          <a:p>
            <a:pPr marL="342877" lvl="8" indent="-342877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/>
              <a:t>Kapitál C</a:t>
            </a:r>
            <a:r>
              <a:rPr lang="cs-CZ" sz="2000" dirty="0"/>
              <a:t> představuje zpoplatněný kapitál vložený investory a věřiteli do podniku. Tento kapitál financuje čistá operativní aktiva (Net </a:t>
            </a:r>
            <a:r>
              <a:rPr lang="cs-CZ" sz="2000" dirty="0" err="1"/>
              <a:t>Operating</a:t>
            </a:r>
            <a:r>
              <a:rPr lang="cs-CZ" sz="2000" dirty="0"/>
              <a:t> </a:t>
            </a:r>
            <a:r>
              <a:rPr lang="cs-CZ" sz="2000" dirty="0" err="1"/>
              <a:t>Assets</a:t>
            </a:r>
            <a:r>
              <a:rPr lang="cs-CZ" sz="2000" dirty="0"/>
              <a:t>, NOA), tedy aktiva sloužící k hlavní provozní činnosti podniku. Kapitál je obvykle počítán z údajů k počátku sledovaného období.</a:t>
            </a:r>
          </a:p>
          <a:p>
            <a:pPr marL="342877" lvl="8" indent="-342877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Při výpočtu </a:t>
            </a:r>
            <a:r>
              <a:rPr lang="cs-CZ" sz="2000" b="1" dirty="0"/>
              <a:t>NOA</a:t>
            </a:r>
            <a:r>
              <a:rPr lang="cs-CZ" sz="2000" dirty="0"/>
              <a:t> je nutné provést několik úprav účetních dat, je třeba vyloučit neoperativní aktiva (např. portfoliové finanční investice, krátkodobý finanční majetek, nedokončené investice, nevyužitý majetek..), aktivovat v tržním ocenění položky, které v aktivech nejsou vykazovány (např. leasing, goodwill, náklady na výzkum a vývoj, na marketing,…) a snížit pasiva o neúročený cizí kapitál (zejména krátkodobé závazky)</a:t>
            </a:r>
          </a:p>
          <a:p>
            <a:pPr marL="7200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912380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25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endParaRPr lang="cs-CZ" sz="2400" b="1" dirty="0"/>
              </a:p>
              <a:p>
                <a:pPr marL="342877" lvl="8" indent="-342877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velikost investovaného kapitálu C </a:t>
                </a:r>
                <a:r>
                  <a:rPr lang="cs-CZ" sz="2000" dirty="0"/>
                  <a:t>lze určit dvěma způsoby:</a:t>
                </a:r>
              </a:p>
              <a:p>
                <a:pPr marL="342877" lvl="8" indent="-342877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první způsob vychází ze strany aktiv podle následujícího vztahu:</a:t>
                </a:r>
              </a:p>
              <a:p>
                <a:pPr marL="914338" lvl="8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dlouhodob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ý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majetek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+č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ist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ý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pracovn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í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kapit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á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l</m:t>
                      </m:r>
                    </m:oMath>
                  </m:oMathPara>
                </a14:m>
                <a:endParaRPr lang="cs-CZ" sz="2400" dirty="0"/>
              </a:p>
              <a:p>
                <a:pPr marL="342877" lvl="8" indent="-342877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Druhým způsobem je výpočet z pasiv dle vztahu:</a:t>
                </a:r>
              </a:p>
              <a:p>
                <a:pPr marL="914338" lvl="8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pasiva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kr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á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tkodob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é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á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vazky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z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obchodn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í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ho</m:t>
                      </m:r>
                      <m:r>
                        <a:rPr lang="cs-CZ" sz="24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 panose="02040503050406030204" pitchFamily="18" charset="0"/>
                        </a:rPr>
                        <m:t>styku</m:t>
                      </m:r>
                    </m:oMath>
                  </m:oMathPara>
                </a14:m>
                <a:endParaRPr lang="cs-CZ" sz="2400" dirty="0"/>
              </a:p>
              <a:p>
                <a:pPr marL="72000" indent="0" algn="just"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962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13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04750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25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endParaRPr lang="cs-CZ" sz="2400" b="1" dirty="0"/>
              </a:p>
              <a:p>
                <a:pPr marL="342877" lvl="8" indent="-342877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WACC</a:t>
                </a:r>
                <a:r>
                  <a:rPr lang="cs-CZ" sz="2000" dirty="0"/>
                  <a:t> - průměrné vážené náklady kapitálu, se vypočítají pomocí vzorce:</a:t>
                </a:r>
              </a:p>
              <a:p>
                <a:pPr marL="72000" indent="0" algn="just">
                  <a:lnSpc>
                    <a:spcPct val="110000"/>
                  </a:lnSpc>
                  <a:spcBef>
                    <a:spcPts val="726"/>
                  </a:spcBef>
                  <a:spcAft>
                    <a:spcPts val="726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>
                          <a:latin typeface="Cambria Math" panose="02040503050406030204" pitchFamily="18" charset="0"/>
                        </a:rPr>
                        <m:t>𝐖𝐀𝐂𝐂</m:t>
                      </m:r>
                      <m:r>
                        <a:rPr lang="cs-CZ" sz="2000" b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𝐫</m:t>
                          </m:r>
                        </m:e>
                        <m:sub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𝐝</m:t>
                          </m:r>
                        </m:sub>
                      </m:sSub>
                      <m:r>
                        <a:rPr lang="cs-CZ" sz="2000" b="1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𝐃</m:t>
                          </m:r>
                        </m:num>
                        <m:den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𝐂</m:t>
                          </m:r>
                        </m:den>
                      </m:f>
                      <m:r>
                        <a:rPr lang="cs-CZ" sz="2000" b="1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𝐭</m:t>
                          </m:r>
                        </m:e>
                      </m:d>
                      <m:r>
                        <a:rPr lang="cs-CZ" sz="2000" b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𝐫</m:t>
                          </m:r>
                        </m:e>
                        <m:sub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𝐞</m:t>
                          </m:r>
                        </m:sub>
                      </m:sSub>
                      <m:r>
                        <a:rPr lang="cs-CZ" sz="2000" b="1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𝐄</m:t>
                          </m:r>
                        </m:num>
                        <m:den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𝐂</m:t>
                          </m:r>
                        </m:den>
                      </m:f>
                    </m:oMath>
                  </m:oMathPara>
                </a14:m>
                <a:endParaRPr lang="cs-CZ" sz="2000" b="1" dirty="0"/>
              </a:p>
              <a:p>
                <a:pPr marL="72000" indent="0">
                  <a:lnSpc>
                    <a:spcPct val="120000"/>
                  </a:lnSpc>
                  <a:buNone/>
                </a:pPr>
                <a:r>
                  <a:rPr lang="cs-CZ" sz="2000" dirty="0"/>
                  <a:t>Kde:</a:t>
                </a:r>
              </a:p>
              <a:p>
                <a:pPr marL="342877" lvl="8" indent="-342877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 err="1"/>
                  <a:t>rd</a:t>
                </a:r>
                <a:r>
                  <a:rPr lang="cs-CZ" sz="2000" dirty="0"/>
                  <a:t> = náklad na cizí kapitál (</a:t>
                </a:r>
                <a:r>
                  <a:rPr lang="cs-CZ" sz="2000" dirty="0" err="1"/>
                  <a:t>Cost</a:t>
                </a:r>
                <a:r>
                  <a:rPr lang="cs-CZ" sz="2000" dirty="0"/>
                  <a:t> </a:t>
                </a:r>
                <a:r>
                  <a:rPr lang="cs-CZ" sz="2000" dirty="0" err="1"/>
                  <a:t>of</a:t>
                </a:r>
                <a:r>
                  <a:rPr lang="cs-CZ" sz="2000" dirty="0"/>
                  <a:t> </a:t>
                </a:r>
                <a:r>
                  <a:rPr lang="cs-CZ" sz="2000" dirty="0" err="1"/>
                  <a:t>Debt</a:t>
                </a:r>
                <a:r>
                  <a:rPr lang="cs-CZ" sz="2000" dirty="0"/>
                  <a:t>)</a:t>
                </a:r>
              </a:p>
              <a:p>
                <a:pPr marL="342877" lvl="8" indent="-342877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D</a:t>
                </a:r>
                <a:r>
                  <a:rPr lang="cs-CZ" sz="2000" dirty="0"/>
                  <a:t> = cizí úročený kapitál (</a:t>
                </a:r>
                <a:r>
                  <a:rPr lang="cs-CZ" sz="2000" dirty="0" err="1"/>
                  <a:t>Debt</a:t>
                </a:r>
                <a:r>
                  <a:rPr lang="cs-CZ" sz="2000" dirty="0"/>
                  <a:t>)</a:t>
                </a:r>
              </a:p>
              <a:p>
                <a:pPr marL="342877" lvl="8" indent="-342877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E</a:t>
                </a:r>
                <a:r>
                  <a:rPr lang="cs-CZ" sz="2000" dirty="0"/>
                  <a:t> = vlastní kapitál (</a:t>
                </a:r>
                <a:r>
                  <a:rPr lang="cs-CZ" sz="2000" dirty="0" err="1"/>
                  <a:t>Equity</a:t>
                </a:r>
                <a:r>
                  <a:rPr lang="cs-CZ" sz="2000" dirty="0"/>
                  <a:t>)</a:t>
                </a:r>
              </a:p>
              <a:p>
                <a:pPr marL="342877" lvl="8" indent="-342877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re</a:t>
                </a:r>
                <a:r>
                  <a:rPr lang="cs-CZ" sz="2000" dirty="0"/>
                  <a:t> = náklad na vlastní kapitál (</a:t>
                </a:r>
                <a:r>
                  <a:rPr lang="cs-CZ" sz="2000" dirty="0" err="1"/>
                  <a:t>Cost</a:t>
                </a:r>
                <a:r>
                  <a:rPr lang="cs-CZ" sz="2000" dirty="0"/>
                  <a:t> </a:t>
                </a:r>
                <a:r>
                  <a:rPr lang="cs-CZ" sz="2000" dirty="0" err="1"/>
                  <a:t>of</a:t>
                </a:r>
                <a:r>
                  <a:rPr lang="cs-CZ" sz="2000" dirty="0"/>
                  <a:t> </a:t>
                </a:r>
                <a:r>
                  <a:rPr lang="cs-CZ" sz="2000" dirty="0" err="1"/>
                  <a:t>Equity</a:t>
                </a:r>
                <a:r>
                  <a:rPr lang="cs-CZ" sz="2000" dirty="0"/>
                  <a:t>), resp. očekávaná výnosnost vlastního kapitálu</a:t>
                </a:r>
              </a:p>
              <a:p>
                <a:pPr marL="342877" lvl="8" indent="-342877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C </a:t>
                </a:r>
                <a:r>
                  <a:rPr lang="cs-CZ" sz="2000" dirty="0"/>
                  <a:t>= kapitál celkem (</a:t>
                </a:r>
                <a:r>
                  <a:rPr lang="cs-CZ" sz="2000" dirty="0" err="1"/>
                  <a:t>Capital</a:t>
                </a:r>
                <a:r>
                  <a:rPr lang="cs-CZ" sz="2000" dirty="0"/>
                  <a:t>) = D + E</a:t>
                </a:r>
              </a:p>
              <a:p>
                <a:pPr marL="342877" lvl="8" indent="-342877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b="1" dirty="0"/>
                  <a:t>t</a:t>
                </a:r>
                <a:r>
                  <a:rPr lang="cs-CZ" sz="2000" dirty="0"/>
                  <a:t> = sazba daně z příjmů právnických osob (Tax)</a:t>
                </a:r>
              </a:p>
              <a:p>
                <a:pPr marL="72000" indent="0" algn="just"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962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1361" r="-510" b="-42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0562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sz="2400" b="1" dirty="0"/>
          </a:p>
          <a:p>
            <a:pPr marL="0" lvl="8">
              <a:lnSpc>
                <a:spcPct val="150000"/>
              </a:lnSpc>
            </a:pPr>
            <a:r>
              <a:rPr lang="pl-PL" sz="2000" b="1" dirty="0"/>
              <a:t>Výhody EVA:</a:t>
            </a:r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pomáhá manažerům zlepšovat provozní, finanční i investiční rozhodování </a:t>
            </a:r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vhodný nástroj pro řízení firmy a přijímání rozhodnutí</a:t>
            </a:r>
            <a:endParaRPr lang="pl-PL" sz="2000" dirty="0"/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2000" dirty="0"/>
              <a:t>obsahuje v sobě vyjádření všech cílů a ůkolů finančního řízení</a:t>
            </a:r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2000" dirty="0"/>
              <a:t>je vhodná jako komunikační nástroj (jednoduše ukazuje, kdy je podnik úspěšný)</a:t>
            </a:r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2000" dirty="0"/>
              <a:t>je vhodná jako metoda pro hodnocení investičních projektů a při oceňování podniků</a:t>
            </a:r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2000" dirty="0"/>
              <a:t>využívá se i jako koncept odměňování a motivace </a:t>
            </a:r>
            <a:r>
              <a:rPr lang="cs-CZ" sz="2000" dirty="0"/>
              <a:t>manažerů i zaměstnanců </a:t>
            </a:r>
          </a:p>
          <a:p>
            <a:pPr marL="7200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05015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3600" b="1" dirty="0"/>
              <a:t>EVA (Economic Value Added)</a:t>
            </a:r>
            <a:r>
              <a:rPr lang="cs-CZ" sz="3600" b="1" dirty="0"/>
              <a:t> – ekonomická přidaná hodnota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sz="2400" b="1" dirty="0"/>
          </a:p>
          <a:p>
            <a:pPr marL="0" lvl="8">
              <a:lnSpc>
                <a:spcPct val="150000"/>
              </a:lnSpc>
            </a:pPr>
            <a:r>
              <a:rPr lang="pl-PL" sz="2000" b="1" dirty="0"/>
              <a:t>Nevýhody EVA:</a:t>
            </a:r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potřeba rozsáhlých úprav účetních dat</a:t>
            </a:r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nevýhodou je také náročnost výpočtu nákladů na kapitál (především vlastního)</a:t>
            </a:r>
          </a:p>
          <a:p>
            <a:pPr marL="342877" lvl="8" indent="-342877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jedná o absolutní ukazatel, a proto jej nelze přímo využít pro komparaci s ostatními podniky</a:t>
            </a:r>
          </a:p>
          <a:p>
            <a:pPr marL="7200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13442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likvidity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b="1" dirty="0"/>
              <a:t>Likvidita</a:t>
            </a:r>
            <a:r>
              <a:rPr lang="cs-CZ" sz="2400" dirty="0"/>
              <a:t> představuje schopnost firmy dostát svým závazkům.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b="1" dirty="0"/>
              <a:t>Likvidnost</a:t>
            </a:r>
            <a:r>
              <a:rPr lang="cs-CZ" sz="2400" dirty="0"/>
              <a:t> znamená, jak rychle je podnik schopen přeměnit svá aktiva na peníze. 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b="1" dirty="0"/>
              <a:t>Ukazatele likvidity </a:t>
            </a:r>
            <a:r>
              <a:rPr lang="cs-CZ" sz="2400" dirty="0"/>
              <a:t>porovnávají to, co je možno uhradit s tím, co je nutno uhradit, tedy zda je podnik schopen plnit své povinnosti vůči věřitelům. 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80563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likvidity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b="1" dirty="0"/>
              <a:t>Řízení likvidity </a:t>
            </a:r>
            <a:r>
              <a:rPr lang="cs-CZ" sz="2400" dirty="0"/>
              <a:t>je velmi důležité, protože pro management představuje dostatečná likvidita nejen snížení rizika, ale také volné prostředky, které mohou být použity pro příležitostné investice. 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dirty="0"/>
              <a:t>Pro vlastníky však finanční prostředky vázané v krátkodobých aktivech znamenají nižší zhodnocení. Podnik se tedy musí snažit dosáhnout stavu, kdy zhodnocení prostředků bude maximální, a přitom likvidita bude dostačující.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6365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likvidity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V praxi se nejčastěji uplatňují tři ukazatele, které jsou odstupňovány podle míry likvidy, kterou vyjadřují: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b="1" dirty="0"/>
              <a:t>Běžná likvidita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b="1" dirty="0"/>
              <a:t>Pohotová likvidita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b="1" dirty="0"/>
              <a:t>Okamžitá likvidita - solventnost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7171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likvidity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Běžná likvidita </a:t>
            </a:r>
            <a:r>
              <a:rPr lang="cs-CZ" sz="2400" dirty="0"/>
              <a:t>(</a:t>
            </a:r>
            <a:r>
              <a:rPr lang="cs-CZ" sz="2400" dirty="0" err="1"/>
              <a:t>Working</a:t>
            </a:r>
            <a:r>
              <a:rPr lang="cs-CZ" sz="2400" dirty="0"/>
              <a:t> </a:t>
            </a:r>
            <a:r>
              <a:rPr lang="cs-CZ" sz="2400" dirty="0" err="1"/>
              <a:t>Capital</a:t>
            </a:r>
            <a:r>
              <a:rPr lang="cs-CZ" sz="2400" dirty="0"/>
              <a:t> Ratio, </a:t>
            </a:r>
            <a:r>
              <a:rPr lang="cs-CZ" sz="2400" dirty="0" err="1"/>
              <a:t>Current</a:t>
            </a:r>
            <a:r>
              <a:rPr lang="cs-CZ" sz="2400" dirty="0"/>
              <a:t> Ratio),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označovaná také jako likvidita 3. stupně</a:t>
            </a:r>
          </a:p>
          <a:p>
            <a:pPr marL="72000" indent="0" algn="ctr">
              <a:buNone/>
            </a:pPr>
            <a:r>
              <a:rPr lang="cs-CZ" sz="2000" b="1" dirty="0"/>
              <a:t>Běžná likvidita = Oběžná aktiva/KTD závazky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Běžná likvidita udává, kolikrát je schopen podnik uspokojit své věřitele, kdyby proměnil veškerá OA v hotovost.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Platí, že čím vyšší je hodnota ukazatele, tím má podnik vyšší schopnost dostát svým závazkům.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Doporučená úroveň ukazatele je v pásmu 1,5 – 2,5, konkrétní hodnota však závisí na oboru podnikání a vývoji ekonomického cyklu.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8951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3600" b="1" dirty="0"/>
              <a:t>Ukazatele likvidity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b="1" dirty="0"/>
              <a:t>Pohotová likvidita </a:t>
            </a:r>
            <a:r>
              <a:rPr lang="cs-CZ" sz="2400" dirty="0"/>
              <a:t>(</a:t>
            </a:r>
            <a:r>
              <a:rPr lang="cs-CZ" sz="2400" dirty="0" err="1"/>
              <a:t>Quick</a:t>
            </a:r>
            <a:r>
              <a:rPr lang="cs-CZ" sz="2400" dirty="0"/>
              <a:t> Ratio, Acid Test, likvidita 2. stupně)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vylučuje z oběžných aktiv zásoby, jejich nejméně likvidní složku. </a:t>
            </a:r>
            <a:r>
              <a:rPr lang="cs-CZ" sz="2000" b="1" dirty="0"/>
              <a:t>Jedná se tedy o poměr oběžných aktiv snížených o zásoby a krátkodobých závazků.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000" b="1" dirty="0"/>
          </a:p>
          <a:p>
            <a:pPr marL="72000" indent="0" algn="ctr">
              <a:buNone/>
            </a:pPr>
            <a:r>
              <a:rPr lang="cs-CZ" sz="2000" b="1" dirty="0"/>
              <a:t>Pohotová likvidita = (Oběžná aktiva – Zásoby)/KTD závazky</a:t>
            </a: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Doporučené hodnoty jsou v rozmezí 1 – 1,5, přičemž jako optimum je uváděna hodnota 1,0. Vysoké hodnoty jsou příznivé z hlediska věřitelů, ale nevýhodné z hlediska podnikové rentability.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2698631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0</TotalTime>
  <Words>3033</Words>
  <Application>Microsoft Office PowerPoint</Application>
  <PresentationFormat>Širokoúhlá obrazovka</PresentationFormat>
  <Paragraphs>353</Paragraphs>
  <Slides>45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2" baseType="lpstr">
      <vt:lpstr>Arial</vt:lpstr>
      <vt:lpstr>Calibri</vt:lpstr>
      <vt:lpstr>Cambria Math</vt:lpstr>
      <vt:lpstr>Tahoma</vt:lpstr>
      <vt:lpstr>Times New Roman</vt:lpstr>
      <vt:lpstr>Wingdings</vt:lpstr>
      <vt:lpstr>Prezentace_MU_CZ</vt:lpstr>
      <vt:lpstr>Finanční analýza II. </vt:lpstr>
      <vt:lpstr>Analýza poměrových ukazatelů </vt:lpstr>
      <vt:lpstr>Analýza poměrových ukazatelů </vt:lpstr>
      <vt:lpstr>Analýza poměrových ukazatelů </vt:lpstr>
      <vt:lpstr>Ukazatele likvidity </vt:lpstr>
      <vt:lpstr>Ukazatele likvidity </vt:lpstr>
      <vt:lpstr>Ukazatele likvidity </vt:lpstr>
      <vt:lpstr>Ukazatele likvidity </vt:lpstr>
      <vt:lpstr>Ukazatele likvidity </vt:lpstr>
      <vt:lpstr>Ukazatele likvidity </vt:lpstr>
      <vt:lpstr>Ukazatele zadluženosti </vt:lpstr>
      <vt:lpstr>Ukazatele zadluženosti </vt:lpstr>
      <vt:lpstr>Ukazatele zadluženosti </vt:lpstr>
      <vt:lpstr>Ukazatele zadluženosti </vt:lpstr>
      <vt:lpstr>Ukazatele zadluženosti </vt:lpstr>
      <vt:lpstr>Ukazatele zadluženosti </vt:lpstr>
      <vt:lpstr>Ukazatele zadluženosti </vt:lpstr>
      <vt:lpstr>Ukazatele aktivity </vt:lpstr>
      <vt:lpstr>Ukazatele aktivity </vt:lpstr>
      <vt:lpstr>Ukazatele aktivity </vt:lpstr>
      <vt:lpstr>Ukazatele aktivity </vt:lpstr>
      <vt:lpstr>Ukazatele aktivity </vt:lpstr>
      <vt:lpstr>Ukazatele aktivity </vt:lpstr>
      <vt:lpstr>Ukazatele aktivity </vt:lpstr>
      <vt:lpstr>Souhrnné indexy hodnocení</vt:lpstr>
      <vt:lpstr>Souhrnné indexy hodnocení</vt:lpstr>
      <vt:lpstr>Altmanovo Z-scóre</vt:lpstr>
      <vt:lpstr>Model IN – Index důvěryhodnosti</vt:lpstr>
      <vt:lpstr>Kralickův Quicktest</vt:lpstr>
      <vt:lpstr>Kralickův Quicktest</vt:lpstr>
      <vt:lpstr>Výkonnost podniku </vt:lpstr>
      <vt:lpstr>Tradiční ukazatele měření výkonnosti podniku:</vt:lpstr>
      <vt:lpstr>Moderní ukazatele měření výkonnosti podniku:</vt:lpstr>
      <vt:lpstr>Moderní ukazatele měření výkonnosti podniku:</vt:lpstr>
      <vt:lpstr>EVA (Economic Value Added) – ekonomická přidaná hodnota</vt:lpstr>
      <vt:lpstr>EVA (Economic Value Added) – ekonomická přidaná hodnota</vt:lpstr>
      <vt:lpstr>EVA (Economic Value Added) – ekonomická přidaná hodnota</vt:lpstr>
      <vt:lpstr>EVA (Economic Value Added) – ekonomická přidaná hodnota</vt:lpstr>
      <vt:lpstr>EVA (Economic Value Added) – ekonomická přidaná hodnota</vt:lpstr>
      <vt:lpstr>EVA (Economic Value Added) – ekonomická přidaná hodnota</vt:lpstr>
      <vt:lpstr>EVA (Economic Value Added) – ekonomická přidaná hodnota</vt:lpstr>
      <vt:lpstr>EVA (Economic Value Added) – ekonomická přidaná hodnota</vt:lpstr>
      <vt:lpstr>EVA (Economic Value Added) – ekonomická přidaná hodnota</vt:lpstr>
      <vt:lpstr>EVA (Economic Value Added) – ekonomická přidaná hodnota</vt:lpstr>
      <vt:lpstr>EVA (Economic Value Added) – ekonomická přidaná hodnota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Sponerová Martina</cp:lastModifiedBy>
  <cp:revision>7</cp:revision>
  <cp:lastPrinted>1601-01-01T00:00:00Z</cp:lastPrinted>
  <dcterms:created xsi:type="dcterms:W3CDTF">2019-10-20T17:16:57Z</dcterms:created>
  <dcterms:modified xsi:type="dcterms:W3CDTF">2022-03-16T13:01:12Z</dcterms:modified>
</cp:coreProperties>
</file>