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5"/>
  </p:notesMasterIdLst>
  <p:sldIdLst>
    <p:sldId id="257" r:id="rId6"/>
    <p:sldId id="548" r:id="rId7"/>
    <p:sldId id="304" r:id="rId8"/>
    <p:sldId id="310" r:id="rId9"/>
    <p:sldId id="292" r:id="rId10"/>
    <p:sldId id="297" r:id="rId11"/>
    <p:sldId id="384" r:id="rId12"/>
    <p:sldId id="385" r:id="rId13"/>
    <p:sldId id="386" r:id="rId14"/>
    <p:sldId id="387" r:id="rId15"/>
    <p:sldId id="549" r:id="rId16"/>
    <p:sldId id="550" r:id="rId17"/>
    <p:sldId id="389" r:id="rId18"/>
    <p:sldId id="326" r:id="rId19"/>
    <p:sldId id="328" r:id="rId20"/>
    <p:sldId id="325" r:id="rId21"/>
    <p:sldId id="419" r:id="rId22"/>
    <p:sldId id="327" r:id="rId23"/>
    <p:sldId id="41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Produktivita nebo nižší náklady mohou pomoct záměru projektu (lepší publikace)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baseline="0" dirty="0"/>
              <a:t> to </a:t>
            </a:r>
            <a:r>
              <a:rPr lang="cs-CZ" baseline="0" dirty="0" err="1"/>
              <a:t>plan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?</a:t>
            </a:r>
            <a:endParaRPr lang="cs-CZ" dirty="0"/>
          </a:p>
          <a:p>
            <a:r>
              <a:rPr lang="cs-CZ" b="1" dirty="0" err="1"/>
              <a:t>Example</a:t>
            </a:r>
            <a:r>
              <a:rPr lang="cs-CZ" b="1" dirty="0"/>
              <a:t>: </a:t>
            </a:r>
            <a:r>
              <a:rPr lang="cs-CZ" dirty="0" err="1"/>
              <a:t>We</a:t>
            </a:r>
            <a:r>
              <a:rPr lang="cs-CZ" baseline="0" dirty="0"/>
              <a:t> </a:t>
            </a:r>
            <a:r>
              <a:rPr lang="cs-CZ" baseline="0" dirty="0" err="1"/>
              <a:t>need</a:t>
            </a:r>
            <a:r>
              <a:rPr lang="cs-CZ" baseline="0" dirty="0"/>
              <a:t> to transport </a:t>
            </a:r>
            <a:r>
              <a:rPr lang="cs-CZ" baseline="0" dirty="0" err="1"/>
              <a:t>all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equipment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workshop – has to </a:t>
            </a:r>
            <a:r>
              <a:rPr lang="cs-CZ" baseline="0" dirty="0" err="1"/>
              <a:t>be</a:t>
            </a:r>
            <a:r>
              <a:rPr lang="cs-CZ" baseline="0" dirty="0"/>
              <a:t> </a:t>
            </a:r>
            <a:r>
              <a:rPr lang="cs-CZ" baseline="0" dirty="0" err="1"/>
              <a:t>defined</a:t>
            </a:r>
            <a:r>
              <a:rPr lang="cs-CZ" baseline="0" dirty="0"/>
              <a:t> </a:t>
            </a:r>
            <a:r>
              <a:rPr lang="cs-CZ" baseline="0" dirty="0" err="1"/>
              <a:t>clearly</a:t>
            </a:r>
            <a:r>
              <a:rPr lang="cs-CZ" baseline="0" dirty="0"/>
              <a:t> – </a:t>
            </a:r>
            <a:r>
              <a:rPr lang="cs-CZ" baseline="0" dirty="0" err="1"/>
              <a:t>roll-ups</a:t>
            </a:r>
            <a:r>
              <a:rPr lang="cs-CZ" baseline="0" dirty="0"/>
              <a:t> </a:t>
            </a:r>
            <a:r>
              <a:rPr lang="cs-CZ" baseline="0" dirty="0" err="1"/>
              <a:t>won´t</a:t>
            </a:r>
            <a:r>
              <a:rPr lang="cs-CZ" baseline="0" dirty="0"/>
              <a:t> fit </a:t>
            </a:r>
            <a:r>
              <a:rPr lang="cs-CZ" baseline="0" dirty="0" err="1"/>
              <a:t>into</a:t>
            </a:r>
            <a:r>
              <a:rPr lang="cs-CZ" baseline="0" dirty="0"/>
              <a:t> </a:t>
            </a:r>
            <a:r>
              <a:rPr lang="cs-CZ" baseline="0" dirty="0" err="1"/>
              <a:t>small</a:t>
            </a:r>
            <a:r>
              <a:rPr lang="cs-CZ" baseline="0" dirty="0"/>
              <a:t> car</a:t>
            </a:r>
            <a:endParaRPr lang="cs-CZ" dirty="0"/>
          </a:p>
          <a:p>
            <a:r>
              <a:rPr lang="cs-CZ" dirty="0" err="1"/>
              <a:t>Estimates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(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10</a:t>
            </a:r>
            <a:r>
              <a:rPr lang="cs-CZ" baseline="0" dirty="0"/>
              <a:t> </a:t>
            </a:r>
            <a:r>
              <a:rPr lang="cs-CZ" baseline="0" dirty="0" err="1"/>
              <a:t>laptops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– </a:t>
            </a:r>
            <a:r>
              <a:rPr lang="cs-CZ" baseline="0" dirty="0" err="1"/>
              <a:t>how</a:t>
            </a:r>
            <a:r>
              <a:rPr lang="cs-CZ" baseline="0" dirty="0"/>
              <a:t> much </a:t>
            </a:r>
            <a:r>
              <a:rPr lang="cs-CZ" baseline="0" dirty="0" err="1"/>
              <a:t>does</a:t>
            </a:r>
            <a:r>
              <a:rPr lang="cs-CZ" baseline="0" dirty="0"/>
              <a:t>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average</a:t>
            </a:r>
            <a:r>
              <a:rPr lang="cs-CZ" baseline="0" dirty="0"/>
              <a:t> laptop </a:t>
            </a:r>
            <a:r>
              <a:rPr lang="cs-CZ" baseline="0" dirty="0" err="1"/>
              <a:t>cost</a:t>
            </a:r>
            <a:r>
              <a:rPr lang="cs-CZ" baseline="0" dirty="0"/>
              <a:t>? But </a:t>
            </a:r>
            <a:r>
              <a:rPr lang="cs-CZ" baseline="0" dirty="0" err="1"/>
              <a:t>they</a:t>
            </a:r>
            <a:r>
              <a:rPr lang="cs-CZ" baseline="0" dirty="0"/>
              <a:t> </a:t>
            </a:r>
            <a:r>
              <a:rPr lang="cs-CZ" baseline="0" dirty="0" err="1"/>
              <a:t>needed</a:t>
            </a:r>
            <a:r>
              <a:rPr lang="cs-CZ" baseline="0" dirty="0"/>
              <a:t> to use software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architects</a:t>
            </a:r>
            <a:r>
              <a:rPr lang="cs-CZ" baseline="0" dirty="0"/>
              <a:t> – </a:t>
            </a:r>
            <a:r>
              <a:rPr lang="cs-CZ" baseline="0" dirty="0" err="1"/>
              <a:t>additional</a:t>
            </a:r>
            <a:r>
              <a:rPr lang="cs-CZ" baseline="0" dirty="0"/>
              <a:t> </a:t>
            </a:r>
            <a:r>
              <a:rPr lang="cs-CZ" baseline="0" dirty="0" err="1"/>
              <a:t>demands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memory</a:t>
            </a:r>
            <a:r>
              <a:rPr lang="cs-CZ" baseline="0" dirty="0"/>
              <a:t>, </a:t>
            </a:r>
            <a:r>
              <a:rPr lang="cs-CZ" baseline="0" dirty="0" err="1"/>
              <a:t>graphic</a:t>
            </a:r>
            <a:r>
              <a:rPr lang="cs-CZ" baseline="0" dirty="0"/>
              <a:t> </a:t>
            </a:r>
            <a:r>
              <a:rPr lang="cs-CZ" baseline="0" dirty="0" err="1"/>
              <a:t>card</a:t>
            </a:r>
            <a:r>
              <a:rPr lang="cs-CZ" baseline="0" dirty="0"/>
              <a:t> </a:t>
            </a:r>
            <a:r>
              <a:rPr lang="cs-CZ" baseline="0" dirty="0" err="1"/>
              <a:t>etc</a:t>
            </a:r>
            <a:r>
              <a:rPr lang="cs-CZ" baseline="0" dirty="0"/>
              <a:t>.)</a:t>
            </a:r>
          </a:p>
          <a:p>
            <a:r>
              <a:rPr lang="cs-CZ" b="1" baseline="0" dirty="0" err="1"/>
              <a:t>Scope</a:t>
            </a:r>
            <a:r>
              <a:rPr lang="cs-CZ" b="1" baseline="0" dirty="0"/>
              <a:t> </a:t>
            </a:r>
            <a:r>
              <a:rPr lang="cs-CZ" b="1" baseline="0" dirty="0" err="1"/>
              <a:t>creep</a:t>
            </a:r>
            <a:r>
              <a:rPr lang="cs-CZ" b="1" baseline="0" dirty="0"/>
              <a:t> </a:t>
            </a:r>
            <a:r>
              <a:rPr lang="cs-CZ" baseline="0" dirty="0"/>
              <a:t>– </a:t>
            </a:r>
            <a:r>
              <a:rPr lang="cs-CZ" baseline="0" dirty="0" err="1"/>
              <a:t>slow</a:t>
            </a:r>
            <a:r>
              <a:rPr lang="cs-CZ" baseline="0" dirty="0"/>
              <a:t> </a:t>
            </a:r>
            <a:r>
              <a:rPr lang="cs-CZ" baseline="0" dirty="0" err="1"/>
              <a:t>increase</a:t>
            </a:r>
            <a:r>
              <a:rPr lang="cs-CZ" baseline="0" dirty="0"/>
              <a:t> in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scope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7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5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8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2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51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89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22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400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005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5189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lpova@econ.muni.cz" TargetMode="External"/><Relationship Id="rId2" Type="http://schemas.openxmlformats.org/officeDocument/2006/relationships/hyperlink" Target="mailto:erwin@mail.muni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Základy projektového řízení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Analýza zainteresovaných stran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/>
              <a:t>jedinci nebo organizace, kteří jsou zapojeni do projektu anebo jejichž zájmy jsou ovlivněny realizací projektu</a:t>
            </a:r>
          </a:p>
          <a:p>
            <a:pPr>
              <a:lnSpc>
                <a:spcPct val="80000"/>
              </a:lnSpc>
            </a:pPr>
            <a:endParaRPr lang="cs-CZ" altLang="cs-CZ"/>
          </a:p>
          <a:p>
            <a:pPr>
              <a:lnSpc>
                <a:spcPct val="80000"/>
              </a:lnSpc>
            </a:pPr>
            <a:r>
              <a:rPr lang="cs-CZ" altLang="cs-CZ"/>
              <a:t>mohou mít zcela rozdílné zájmy a mnohdy jejich sladění bývá výrazným problémem projektového řízení</a:t>
            </a:r>
          </a:p>
          <a:p>
            <a:pPr>
              <a:lnSpc>
                <a:spcPct val="80000"/>
              </a:lnSpc>
            </a:pPr>
            <a:endParaRPr lang="cs-CZ" altLang="cs-CZ"/>
          </a:p>
          <a:p>
            <a:pPr>
              <a:lnSpc>
                <a:spcPct val="80000"/>
              </a:lnSpc>
            </a:pPr>
            <a:r>
              <a:rPr lang="cs-CZ" altLang="cs-CZ"/>
              <a:t>smyslem je identifikovat </a:t>
            </a:r>
            <a:r>
              <a:rPr lang="cs-CZ" altLang="cs-CZ" err="1"/>
              <a:t>zaint</a:t>
            </a:r>
            <a:r>
              <a:rPr lang="cs-CZ" altLang="cs-CZ"/>
              <a:t>. strany, vyhodnotit a seřadit podle důležitosti a nastavit si pravidla práce s nimi</a:t>
            </a:r>
          </a:p>
          <a:p>
            <a:pPr>
              <a:lnSpc>
                <a:spcPct val="80000"/>
              </a:lnSpc>
            </a:pPr>
            <a:endParaRPr lang="cs-CZ" altLang="cs-CZ"/>
          </a:p>
          <a:p>
            <a:pPr>
              <a:lnSpc>
                <a:spcPct val="80000"/>
              </a:lnSpc>
            </a:pPr>
            <a:endParaRPr lang="cs-CZ" altLang="cs-CZ"/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9F2142-DA88-4DA1-88CD-BD7FAC651BBE}"/>
              </a:ext>
            </a:extLst>
          </p:cNvPr>
          <p:cNvSpPr txBox="1"/>
          <p:nvPr/>
        </p:nvSpPr>
        <p:spPr>
          <a:xfrm>
            <a:off x="9878124" y="28331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>
                <a:solidFill>
                  <a:schemeClr val="tx1"/>
                </a:solidFill>
              </a:rPr>
              <a:t>Analýza </a:t>
            </a:r>
            <a:r>
              <a:rPr lang="cs-CZ" sz="2000" b="1" i="1" err="1">
                <a:solidFill>
                  <a:schemeClr val="tx1"/>
                </a:solidFill>
              </a:rPr>
              <a:t>stakeholderů</a:t>
            </a:r>
            <a:endParaRPr lang="cs-CZ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0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Zainteresované strany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kdo je důležitý a proč?</a:t>
            </a:r>
          </a:p>
          <a:p>
            <a:r>
              <a:rPr lang="cs-CZ"/>
              <a:t>co u nich sledovat?</a:t>
            </a:r>
          </a:p>
          <a:p>
            <a:r>
              <a:rPr lang="cs-CZ"/>
              <a:t>vliv, zájem</a:t>
            </a:r>
          </a:p>
          <a:p>
            <a:r>
              <a:rPr lang="cs-CZ"/>
              <a:t>strategie, komunikace</a:t>
            </a: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858874" y="9035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>
                <a:solidFill>
                  <a:schemeClr val="tx1"/>
                </a:solidFill>
              </a:rPr>
              <a:t>Analýza </a:t>
            </a:r>
            <a:r>
              <a:rPr lang="cs-CZ" sz="2000" b="1" i="1" err="1">
                <a:solidFill>
                  <a:schemeClr val="tx1"/>
                </a:solidFill>
              </a:rPr>
              <a:t>stakeholderů</a:t>
            </a:r>
            <a:endParaRPr lang="cs-CZ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0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Registr zainteresovaných stran</a:t>
            </a:r>
            <a:br>
              <a:rPr lang="cs-CZ"/>
            </a:b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92878" y="1794867"/>
          <a:ext cx="11206246" cy="4291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644">
                <a:tc>
                  <a:txBody>
                    <a:bodyPr/>
                    <a:lstStyle/>
                    <a:p>
                      <a:r>
                        <a:rPr lang="cs-CZ" sz="1700" b="1" err="1"/>
                        <a:t>Stakeholder</a:t>
                      </a:r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Očekávání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Vliv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Zájem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Strategie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Odpovědnost</a:t>
                      </a:r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994"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519"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551">
                <a:tc>
                  <a:txBody>
                    <a:bodyPr/>
                    <a:lstStyle/>
                    <a:p>
                      <a:r>
                        <a:rPr lang="cs-CZ" sz="1700"/>
                        <a:t>…</a:t>
                      </a:r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765D87-4B79-43D5-900F-CCB7EF2CB2A5}"/>
              </a:ext>
            </a:extLst>
          </p:cNvPr>
          <p:cNvSpPr txBox="1"/>
          <p:nvPr/>
        </p:nvSpPr>
        <p:spPr>
          <a:xfrm>
            <a:off x="9804148" y="371551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>
                <a:solidFill>
                  <a:schemeClr val="tx1"/>
                </a:solidFill>
              </a:rPr>
              <a:t>Analýza </a:t>
            </a:r>
            <a:r>
              <a:rPr lang="cs-CZ" sz="2000" b="1" i="1" err="1">
                <a:solidFill>
                  <a:schemeClr val="tx1"/>
                </a:solidFill>
              </a:rPr>
              <a:t>stakeholderů</a:t>
            </a:r>
            <a:endParaRPr lang="cs-CZ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Zainteresované strany – matice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686884" y="1916560"/>
          <a:ext cx="8388770" cy="353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385">
                  <a:extLst>
                    <a:ext uri="{9D8B030D-6E8A-4147-A177-3AD203B41FA5}">
                      <a16:colId xmlns:a16="http://schemas.microsoft.com/office/drawing/2014/main" val="843159305"/>
                    </a:ext>
                  </a:extLst>
                </a:gridCol>
                <a:gridCol w="4194385">
                  <a:extLst>
                    <a:ext uri="{9D8B030D-6E8A-4147-A177-3AD203B41FA5}">
                      <a16:colId xmlns:a16="http://schemas.microsoft.com/office/drawing/2014/main" val="273686669"/>
                    </a:ext>
                  </a:extLst>
                </a:gridCol>
              </a:tblGrid>
              <a:tr h="1767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Keep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them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satisfied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Manage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very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closely</a:t>
                      </a:r>
                      <a:endParaRPr lang="cs-CZ" sz="2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432145"/>
                  </a:ext>
                </a:extLst>
              </a:tr>
              <a:tr h="1767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  <a:endParaRPr lang="cs-CZ" sz="2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Keep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informed</a:t>
                      </a:r>
                      <a:endParaRPr lang="cs-CZ" sz="2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243031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5046170" y="5735213"/>
            <a:ext cx="167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Míra zájmu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 rot="16200000">
            <a:off x="-327457" y="3335231"/>
            <a:ext cx="26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/>
              <a:t>Míra vlivu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805088" y="6382862"/>
            <a:ext cx="1260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1800" i="1"/>
              <a:t>Zdroj: PMI</a:t>
            </a:r>
            <a:endParaRPr lang="cs-CZ" sz="1800" i="1"/>
          </a:p>
        </p:txBody>
      </p:sp>
    </p:spTree>
    <p:extLst>
      <p:ext uri="{BB962C8B-B14F-4D97-AF65-F5344CB8AC3E}">
        <p14:creationId xmlns:p14="http://schemas.microsoft.com/office/powerpoint/2010/main" val="8054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a 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projekt má určité množství rizik, se kterými je třeba pracovat (a spoustu, se kterými to třeba není)</a:t>
            </a:r>
          </a:p>
          <a:p>
            <a:r>
              <a:rPr lang="cs-CZ" dirty="0"/>
              <a:t>risk management neboli řízení rizik – identifikace, analýza a zvolení strategie/práce s rizikem</a:t>
            </a:r>
          </a:p>
          <a:p>
            <a:r>
              <a:rPr lang="cs-CZ" dirty="0"/>
              <a:t>cílem je minimalizace negativních rizik a snaha o využití pozitivních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5FD40E-BE77-4051-89A5-7B1EEFAAB656}"/>
              </a:ext>
            </a:extLst>
          </p:cNvPr>
          <p:cNvSpPr txBox="1"/>
          <p:nvPr/>
        </p:nvSpPr>
        <p:spPr>
          <a:xfrm>
            <a:off x="9858874" y="903525"/>
            <a:ext cx="1894976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4418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project manageme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3" y="1260554"/>
            <a:ext cx="10819408" cy="3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8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může nejít podle plánu? Co se může pokazit? Jaké jsou příležitosti?</a:t>
            </a:r>
          </a:p>
          <a:p>
            <a:r>
              <a:rPr lang="cs-CZ" dirty="0"/>
              <a:t>externí, interní</a:t>
            </a:r>
          </a:p>
          <a:p>
            <a:r>
              <a:rPr lang="cs-CZ" dirty="0"/>
              <a:t>zdroje informací: minulé projekty (je k dispozici?), myšlenkové mapy,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jasná formulace rizika</a:t>
            </a:r>
          </a:p>
          <a:p>
            <a:r>
              <a:rPr lang="cs-CZ" dirty="0"/>
              <a:t>hrozba – scénář - dopad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E4720C-6DEF-402E-BA96-4730EF645F13}"/>
              </a:ext>
            </a:extLst>
          </p:cNvPr>
          <p:cNvSpPr txBox="1"/>
          <p:nvPr/>
        </p:nvSpPr>
        <p:spPr>
          <a:xfrm>
            <a:off x="9858874" y="903525"/>
            <a:ext cx="1894976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262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AA3624-C3E2-437A-9797-6539C73FA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4BD10A-69EA-4796-9B06-C6258B321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5E48E16-1792-4C2B-AAAB-5E54AE74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11" t="23179" r="12136" b="25706"/>
          <a:stretch/>
        </p:blipFill>
        <p:spPr>
          <a:xfrm>
            <a:off x="1328286" y="415698"/>
            <a:ext cx="9365381" cy="52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riziky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Vyhnout se </a:t>
            </a:r>
          </a:p>
          <a:p>
            <a:r>
              <a:rPr lang="cs-CZ" b="1" dirty="0"/>
              <a:t>Přesunout, sdílet</a:t>
            </a:r>
          </a:p>
          <a:p>
            <a:r>
              <a:rPr lang="cs-CZ" b="1" dirty="0"/>
              <a:t>Zmírnit</a:t>
            </a:r>
          </a:p>
          <a:p>
            <a:r>
              <a:rPr lang="cs-CZ" b="1" dirty="0"/>
              <a:t>Akceptovat</a:t>
            </a:r>
          </a:p>
          <a:p>
            <a:r>
              <a:rPr lang="cs-CZ" b="1" dirty="0"/>
              <a:t>„Plán B“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6E6649-E4B4-4E0C-A6F0-9AE1FB895A54}"/>
              </a:ext>
            </a:extLst>
          </p:cNvPr>
          <p:cNvSpPr txBox="1"/>
          <p:nvPr/>
        </p:nvSpPr>
        <p:spPr>
          <a:xfrm>
            <a:off x="9858874" y="903525"/>
            <a:ext cx="1894976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264363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Žák								Sylva Žáková Talpová</a:t>
            </a:r>
          </a:p>
          <a:p>
            <a:r>
              <a:rPr lang="cs-CZ" dirty="0">
                <a:hlinkClick r:id="rId2"/>
              </a:rPr>
              <a:t>erwin@mail.muni.cz</a:t>
            </a:r>
            <a:r>
              <a:rPr lang="cs-CZ" dirty="0"/>
              <a:t>						         </a:t>
            </a:r>
            <a:r>
              <a:rPr lang="cs-CZ" dirty="0">
                <a:hlinkClick r:id="rId3"/>
              </a:rPr>
              <a:t> talpova@econ.muni.cz</a:t>
            </a:r>
            <a:r>
              <a:rPr lang="cs-CZ" dirty="0"/>
              <a:t> </a:t>
            </a:r>
          </a:p>
          <a:p>
            <a:r>
              <a:rPr lang="cs-CZ" dirty="0"/>
              <a:t>									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771B8B2-352D-4107-B4F0-72008E3C32F1}"/>
              </a:ext>
            </a:extLst>
          </p:cNvPr>
          <p:cNvSpPr txBox="1">
            <a:spLocks/>
          </p:cNvSpPr>
          <p:nvPr/>
        </p:nvSpPr>
        <p:spPr>
          <a:xfrm>
            <a:off x="872400" y="18444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Příklady:</a:t>
            </a:r>
          </a:p>
          <a:p>
            <a:r>
              <a:rPr lang="cs-CZ" kern="0" dirty="0" err="1"/>
              <a:t>Work</a:t>
            </a:r>
            <a:r>
              <a:rPr lang="cs-CZ" kern="0" dirty="0"/>
              <a:t> </a:t>
            </a:r>
            <a:r>
              <a:rPr lang="cs-CZ" kern="0" dirty="0" err="1"/>
              <a:t>Breakdown</a:t>
            </a:r>
            <a:r>
              <a:rPr lang="cs-CZ" kern="0" dirty="0"/>
              <a:t> </a:t>
            </a:r>
            <a:r>
              <a:rPr lang="cs-CZ" kern="0" dirty="0" err="1"/>
              <a:t>Structure</a:t>
            </a:r>
            <a:endParaRPr lang="cs-CZ" kern="0" dirty="0"/>
          </a:p>
          <a:p>
            <a:r>
              <a:rPr lang="cs-CZ" kern="0" dirty="0"/>
              <a:t>Logická rámcová matice</a:t>
            </a:r>
          </a:p>
          <a:p>
            <a:r>
              <a:rPr lang="cs-CZ" kern="0" dirty="0"/>
              <a:t>Analýza rizik</a:t>
            </a:r>
          </a:p>
          <a:p>
            <a:r>
              <a:rPr lang="cs-CZ" kern="0" dirty="0"/>
              <a:t>Analýza stakeholderů </a:t>
            </a:r>
          </a:p>
          <a:p>
            <a:r>
              <a:rPr lang="cs-CZ" kern="0" dirty="0"/>
              <a:t>Rady k realizační části úkolu v aplikaci Promis</a:t>
            </a: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rozsahu =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Breakdown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(WBS)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CO </a:t>
            </a:r>
            <a:r>
              <a:rPr lang="cs-CZ" dirty="0"/>
              <a:t>chceme v projektu udělat? (ne JAK)</a:t>
            </a:r>
          </a:p>
          <a:p>
            <a:r>
              <a:rPr lang="cs-CZ" dirty="0"/>
              <a:t>hranice projektu</a:t>
            </a:r>
          </a:p>
          <a:p>
            <a:r>
              <a:rPr lang="cs-CZ" dirty="0"/>
              <a:t>definuje 100 % rozsahu projektu</a:t>
            </a:r>
          </a:p>
          <a:p>
            <a:r>
              <a:rPr lang="cs-CZ" dirty="0"/>
              <a:t>na základě toho zjišťujeme JAK</a:t>
            </a:r>
          </a:p>
          <a:p>
            <a:r>
              <a:rPr lang="cs-CZ" sz="4000" dirty="0"/>
              <a:t>cíl </a:t>
            </a:r>
            <a:r>
              <a:rPr lang="cs-CZ" dirty="0"/>
              <a:t>→ </a:t>
            </a:r>
            <a:r>
              <a:rPr lang="cs-CZ" sz="3700" dirty="0"/>
              <a:t>výstupy</a:t>
            </a:r>
            <a:r>
              <a:rPr lang="cs-CZ" dirty="0"/>
              <a:t> → pracovní balíky</a:t>
            </a:r>
          </a:p>
          <a:p>
            <a:r>
              <a:rPr lang="cs-CZ" dirty="0"/>
              <a:t>obrana proti „přetečení“ obsahu (</a:t>
            </a:r>
            <a:r>
              <a:rPr lang="cs-CZ" dirty="0" err="1"/>
              <a:t>scope</a:t>
            </a:r>
            <a:r>
              <a:rPr lang="cs-CZ" dirty="0"/>
              <a:t> </a:t>
            </a:r>
            <a:r>
              <a:rPr lang="cs-CZ" dirty="0" err="1"/>
              <a:t>creep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4719F7-0B5A-45E9-BF85-35A6ACCB1045}"/>
              </a:ext>
            </a:extLst>
          </p:cNvPr>
          <p:cNvSpPr txBox="1"/>
          <p:nvPr/>
        </p:nvSpPr>
        <p:spPr>
          <a:xfrm>
            <a:off x="10261599" y="417928"/>
            <a:ext cx="1678517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</p:spTree>
    <p:extLst>
      <p:ext uri="{BB962C8B-B14F-4D97-AF65-F5344CB8AC3E}">
        <p14:creationId xmlns:p14="http://schemas.microsoft.com/office/powerpoint/2010/main" val="129422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vaše WBS správně?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nejnižší úrovni je vše, co je potřeba udělat k naplnění projektového cíle</a:t>
            </a:r>
          </a:p>
          <a:p>
            <a:r>
              <a:rPr lang="cs-CZ" dirty="0"/>
              <a:t>je možné přiřadit odpovědnost za pracovní balíky</a:t>
            </a:r>
          </a:p>
          <a:p>
            <a:r>
              <a:rPr lang="cs-CZ" dirty="0"/>
              <a:t>lze odhadnout náklady a čas pracovních balíků</a:t>
            </a:r>
          </a:p>
          <a:p>
            <a:r>
              <a:rPr lang="cs-CZ" dirty="0"/>
              <a:t>lze měřit dokončenost pracovních balíků</a:t>
            </a:r>
          </a:p>
          <a:p>
            <a:r>
              <a:rPr lang="cs-CZ" dirty="0"/>
              <a:t>zahrnuje náklady na Vás (projektového manažera)! (řízení a administraci projektu)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299387-5FB4-4CEA-A7DC-3AA049E6B193}"/>
              </a:ext>
            </a:extLst>
          </p:cNvPr>
          <p:cNvSpPr txBox="1"/>
          <p:nvPr/>
        </p:nvSpPr>
        <p:spPr>
          <a:xfrm>
            <a:off x="10261599" y="417928"/>
            <a:ext cx="1678517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</p:spTree>
    <p:extLst>
      <p:ext uri="{BB962C8B-B14F-4D97-AF65-F5344CB8AC3E}">
        <p14:creationId xmlns:p14="http://schemas.microsoft.com/office/powerpoint/2010/main" val="318081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Logická rámcová matice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využívána při stanovování cíle projektu</a:t>
            </a:r>
          </a:p>
          <a:p>
            <a:r>
              <a:rPr lang="cs-CZ" dirty="0"/>
              <a:t>umožňuje sjednocení pohledu na projekt různých zainteresovaných stran</a:t>
            </a:r>
          </a:p>
          <a:p>
            <a:r>
              <a:rPr lang="cs-CZ" dirty="0"/>
              <a:t>lze použít v různých fázích projektu, ale nejúčelnější je na začátku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403392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Logická rámcová matice - omezení</a:t>
            </a:r>
            <a:br>
              <a:rPr lang="cs-CZ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nenahrazuje jiné analýzy ani odborné znalosti členů týmu</a:t>
            </a:r>
          </a:p>
          <a:p>
            <a:r>
              <a:rPr lang="cs-CZ"/>
              <a:t>proces vytvoření vyžaduje dobré schopnosti facilitace, umět získat názory ostatních</a:t>
            </a:r>
          </a:p>
          <a:p>
            <a:r>
              <a:rPr lang="cs-CZ"/>
              <a:t>je to práce minimálně na několik hodin</a:t>
            </a:r>
          </a:p>
          <a:p>
            <a:endParaRPr lang="en-US"/>
          </a:p>
          <a:p>
            <a:endParaRPr lang="en-US"/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2BCAFE-6BA0-4E43-B2FF-58B5835F0A98}"/>
              </a:ext>
            </a:extLst>
          </p:cNvPr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359482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 – proč jej využívat?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pomáhá pokládat správné otázky</a:t>
            </a:r>
          </a:p>
          <a:p>
            <a:r>
              <a:rPr lang="cs-CZ"/>
              <a:t>je poměrně snadný na pochopení a použití</a:t>
            </a:r>
          </a:p>
          <a:p>
            <a:r>
              <a:rPr lang="cs-CZ"/>
              <a:t>umožňuje (</a:t>
            </a:r>
            <a:r>
              <a:rPr lang="cs-CZ" err="1"/>
              <a:t>facilituje</a:t>
            </a:r>
            <a:r>
              <a:rPr lang="cs-CZ"/>
              <a:t>) pochopení a sjednocení pohledu na projekt různých zainteresovaných stran </a:t>
            </a:r>
          </a:p>
          <a:p>
            <a:r>
              <a:rPr lang="cs-CZ"/>
              <a:t>v rámci svého postupu pracuje i s předpoklady a riziky</a:t>
            </a:r>
          </a:p>
          <a:p>
            <a:r>
              <a:rPr lang="cs-CZ"/>
              <a:t>lze dobře využít při stanovování cíle projektu a jeho validaci</a:t>
            </a:r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B2F637-CE07-4EAD-AF1E-76E7A2FE2BF7}"/>
              </a:ext>
            </a:extLst>
          </p:cNvPr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38022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 – proč jej využívat?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pomáhá udržet kontinuitu směřování projektu při obměně projektového týmu</a:t>
            </a:r>
          </a:p>
          <a:p>
            <a:r>
              <a:rPr lang="cs-CZ"/>
              <a:t>pomáhá sjednotit pojmy</a:t>
            </a:r>
          </a:p>
          <a:p>
            <a:r>
              <a:rPr lang="cs-CZ"/>
              <a:t>je aplikací dobré praxe a umožňuje využívat poučení z minulosti </a:t>
            </a:r>
          </a:p>
          <a:p>
            <a:r>
              <a:rPr lang="cs-CZ"/>
              <a:t>v důsledku nepřidává, ale naopak šetří čas související s řízením projektu 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E3FB8D-765F-4A7D-A120-D52BB9ECBEAC}"/>
              </a:ext>
            </a:extLst>
          </p:cNvPr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90508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7991" y="1429175"/>
          <a:ext cx="10422832" cy="4878756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0" indent="-101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Popis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Objektivně měřitelné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ukazatele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Zdroje informací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 ověření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Předpoklady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Záměr 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74647" marR="74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Výstupy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kern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Aktivity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Zdroje</a:t>
                      </a:r>
                    </a:p>
                    <a:p>
                      <a:pPr marL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Časový rámec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8" name="TextovéPole 5"/>
          <p:cNvSpPr txBox="1">
            <a:spLocks noChangeArrowheads="1"/>
          </p:cNvSpPr>
          <p:nvPr/>
        </p:nvSpPr>
        <p:spPr bwMode="auto">
          <a:xfrm>
            <a:off x="8303685" y="6378450"/>
            <a:ext cx="3647018" cy="4638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49" tIns="54424" rIns="108849" bIns="54424">
            <a:spAutoFit/>
          </a:bodyPr>
          <a:lstStyle/>
          <a:p>
            <a:r>
              <a:rPr lang="cs-CZ" sz="2300">
                <a:solidFill>
                  <a:schemeClr val="tx2"/>
                </a:solidFill>
                <a:latin typeface="Calibri" pitchFamily="34" charset="0"/>
              </a:rPr>
              <a:t>Předběžné podmínky: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3503713" y="3939631"/>
            <a:ext cx="566420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634318" y="4869160"/>
            <a:ext cx="566420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3647018" y="6019800"/>
            <a:ext cx="4656667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3644901" y="3141663"/>
            <a:ext cx="566420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48100" y="5949280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778251" y="4725144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778251" y="3933825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552769" y="6381971"/>
            <a:ext cx="6382950" cy="4638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849" tIns="54424" rIns="108849" bIns="54424">
            <a:spAutoFit/>
          </a:bodyPr>
          <a:lstStyle/>
          <a:p>
            <a:r>
              <a:rPr lang="cs-CZ" sz="2300">
                <a:solidFill>
                  <a:schemeClr val="tx2"/>
                </a:solidFill>
                <a:latin typeface="Calibri" pitchFamily="34" charset="0"/>
              </a:rPr>
              <a:t>Věci neřešené projektem:</a:t>
            </a:r>
          </a:p>
        </p:txBody>
      </p:sp>
    </p:spTree>
    <p:extLst>
      <p:ext uri="{BB962C8B-B14F-4D97-AF65-F5344CB8AC3E}">
        <p14:creationId xmlns:p14="http://schemas.microsoft.com/office/powerpoint/2010/main" val="28070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1_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67213-DA86-4483-B00B-A84E373447A2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db466b21-9f8e-4555-b4b4-3f204fa426c7"/>
    <ds:schemaRef ds:uri="http://purl.org/dc/dcmitype/"/>
    <ds:schemaRef ds:uri="http://schemas.openxmlformats.org/package/2006/metadata/core-properties"/>
    <ds:schemaRef ds:uri="e8312105-d3eb-4165-b016-0d7be4344c6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836</Words>
  <Application>Microsoft Office PowerPoint</Application>
  <PresentationFormat>Širokoúhlá obrazovka</PresentationFormat>
  <Paragraphs>183</Paragraphs>
  <Slides>19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prezentace-econ-cz</vt:lpstr>
      <vt:lpstr>1_prezentace-econ-cz</vt:lpstr>
      <vt:lpstr>Základy projektového řízení</vt:lpstr>
      <vt:lpstr>Plán pro dnešek</vt:lpstr>
      <vt:lpstr>Plánování rozsahu = Work Breakdown Structure (WBS)</vt:lpstr>
      <vt:lpstr>Je vaše WBS správně?</vt:lpstr>
      <vt:lpstr>Logická rámcová matice </vt:lpstr>
      <vt:lpstr>Logická rámcová matice - omezení </vt:lpstr>
      <vt:lpstr>Logický rámec – proč jej využívat?</vt:lpstr>
      <vt:lpstr>Logický rámec – proč jej využívat?</vt:lpstr>
      <vt:lpstr>Logický rámec</vt:lpstr>
      <vt:lpstr>Analýza zainteresovaných stran</vt:lpstr>
      <vt:lpstr>Zainteresované strany</vt:lpstr>
      <vt:lpstr>Registr zainteresovaných stran </vt:lpstr>
      <vt:lpstr>Zainteresované strany – matice</vt:lpstr>
      <vt:lpstr>Analýza a řízení rizik</vt:lpstr>
      <vt:lpstr>Prezentace aplikace PowerPoint</vt:lpstr>
      <vt:lpstr>Identifikace rizika</vt:lpstr>
      <vt:lpstr>Prezentace aplikace PowerPoint</vt:lpstr>
      <vt:lpstr>Práce s riziky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Jan Žák</cp:lastModifiedBy>
  <cp:revision>33</cp:revision>
  <dcterms:created xsi:type="dcterms:W3CDTF">2020-10-07T06:45:54Z</dcterms:created>
  <dcterms:modified xsi:type="dcterms:W3CDTF">2023-04-14T09:54:29Z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