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9"/>
  </p:handoutMasterIdLst>
  <p:sldIdLst>
    <p:sldId id="256" r:id="rId2"/>
    <p:sldId id="257" r:id="rId3"/>
    <p:sldId id="304" r:id="rId4"/>
    <p:sldId id="370" r:id="rId5"/>
    <p:sldId id="371" r:id="rId6"/>
    <p:sldId id="372" r:id="rId7"/>
    <p:sldId id="374" r:id="rId8"/>
    <p:sldId id="373" r:id="rId9"/>
    <p:sldId id="376" r:id="rId10"/>
    <p:sldId id="335" r:id="rId11"/>
    <p:sldId id="353" r:id="rId12"/>
    <p:sldId id="377" r:id="rId13"/>
    <p:sldId id="378" r:id="rId14"/>
    <p:sldId id="379" r:id="rId15"/>
    <p:sldId id="337" r:id="rId16"/>
    <p:sldId id="339" r:id="rId17"/>
    <p:sldId id="380" r:id="rId18"/>
    <p:sldId id="382" r:id="rId19"/>
    <p:sldId id="354" r:id="rId20"/>
    <p:sldId id="367" r:id="rId21"/>
    <p:sldId id="383" r:id="rId22"/>
    <p:sldId id="366" r:id="rId23"/>
    <p:sldId id="340" r:id="rId24"/>
    <p:sldId id="381" r:id="rId25"/>
    <p:sldId id="287" r:id="rId26"/>
    <p:sldId id="292" r:id="rId27"/>
    <p:sldId id="305" r:id="rId28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" initials="a" lastIdx="0" clrIdx="0">
    <p:extLst>
      <p:ext uri="{19B8F6BF-5375-455C-9EA6-DF929625EA0E}">
        <p15:presenceInfo xmlns:p15="http://schemas.microsoft.com/office/powerpoint/2012/main" userId="ad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7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84297-7E23-44A9-9E52-94C644AC7910}" type="datetimeFigureOut">
              <a:rPr lang="cs-CZ" smtClean="0"/>
              <a:t>18.04.2023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C0ED6-92B8-4CE6-9B58-84861B958F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5162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18.04.2023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18.04.2023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18.04.2023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18.04.2023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vam.ac.uk/__data/assets/image/0005/185225/2007BM5740_michelangelo_david_plaster_c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03915" cy="5705872"/>
          </a:xfrm>
          <a:prstGeom prst="rect">
            <a:avLst/>
          </a:prstGeom>
          <a:noFill/>
        </p:spPr>
      </p:pic>
      <p:pic>
        <p:nvPicPr>
          <p:cNvPr id="1030" name="Picture 6" descr="http://www.martinfukan.wz.cz/images/noty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93704"/>
            <a:ext cx="4262874" cy="2664296"/>
          </a:xfrm>
          <a:prstGeom prst="rect">
            <a:avLst/>
          </a:prstGeom>
          <a:noFill/>
        </p:spPr>
      </p:pic>
      <p:pic>
        <p:nvPicPr>
          <p:cNvPr id="1034" name="Picture 10" descr="http://img.blesk.cz/img/1/full/421423-img-michael-jackson-andy-warhol-cro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9432" y="3501008"/>
            <a:ext cx="2906704" cy="3356992"/>
          </a:xfrm>
          <a:prstGeom prst="rect">
            <a:avLst/>
          </a:prstGeom>
          <a:noFill/>
        </p:spPr>
      </p:pic>
      <p:pic>
        <p:nvPicPr>
          <p:cNvPr id="1032" name="Picture 8" descr="http://www.slezskabrana.cz/gallery/gal37_obr1250750936_1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9435" y="2465512"/>
            <a:ext cx="3874565" cy="4392488"/>
          </a:xfrm>
          <a:prstGeom prst="rect">
            <a:avLst/>
          </a:prstGeom>
          <a:noFill/>
        </p:spPr>
      </p:pic>
      <p:pic>
        <p:nvPicPr>
          <p:cNvPr id="1028" name="Picture 4" descr="http://obrazky.4ever.sk/data/download/ine/stara-kniha-2188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99418" y="0"/>
            <a:ext cx="5944582" cy="3906937"/>
          </a:xfrm>
          <a:prstGeom prst="rect">
            <a:avLst/>
          </a:prstGeom>
          <a:noFill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636912"/>
            <a:ext cx="91440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2420888"/>
            <a:ext cx="8568952" cy="2160240"/>
          </a:xfrm>
        </p:spPr>
        <p:txBody>
          <a:bodyPr>
            <a:normAutofit/>
          </a:bodyPr>
          <a:lstStyle/>
          <a:p>
            <a:r>
              <a:rPr lang="en-GB" sz="3600" b="1" cap="all" dirty="0"/>
              <a:t>Investment in culture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http://www.cz.artfans.eu/images/citajici-ze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14338" name="Picture 2" descr="http://www.slavneobrazy.cz/obr/pict/15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4572000" cy="6936321"/>
          </a:xfrm>
          <a:prstGeom prst="rect">
            <a:avLst/>
          </a:prstGeom>
          <a:noFill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2856"/>
            <a:ext cx="91440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3600" b="1" cap="all" dirty="0"/>
              <a:t>4.</a:t>
            </a:r>
            <a:r>
              <a:rPr lang="en-GB" sz="3600" dirty="0"/>
              <a:t> </a:t>
            </a:r>
            <a:r>
              <a:rPr lang="en-GB" sz="3600" b="1" dirty="0"/>
              <a:t>AUCTIONS</a:t>
            </a:r>
            <a:endParaRPr lang="en-GB" sz="3600" b="1" cap="al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35292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en-GB" dirty="0"/>
              <a:t>English auction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M</a:t>
            </a:r>
            <a:r>
              <a:rPr lang="en-US" dirty="0" err="1"/>
              <a:t>ost</a:t>
            </a:r>
            <a:r>
              <a:rPr lang="en-US" dirty="0"/>
              <a:t> common form of auction</a:t>
            </a:r>
            <a:endParaRPr lang="cs-CZ" dirty="0"/>
          </a:p>
          <a:p>
            <a:r>
              <a:rPr lang="cs-CZ" dirty="0"/>
              <a:t>P</a:t>
            </a:r>
            <a:r>
              <a:rPr lang="en-US" dirty="0"/>
              <a:t>rice starts low and increases as buyers bid for the item</a:t>
            </a:r>
            <a:endParaRPr lang="cs-CZ" dirty="0"/>
          </a:p>
          <a:p>
            <a:pPr lvl="1"/>
            <a:r>
              <a:rPr lang="cs-CZ" dirty="0"/>
              <a:t>U</a:t>
            </a:r>
            <a:r>
              <a:rPr lang="en-US" dirty="0" err="1"/>
              <a:t>ntil</a:t>
            </a:r>
            <a:r>
              <a:rPr lang="en-US" dirty="0"/>
              <a:t> one buyer is left willing to pay a certain amount and a higher bid isn't received during the given time period</a:t>
            </a:r>
            <a:endParaRPr lang="cs-CZ" dirty="0"/>
          </a:p>
          <a:p>
            <a:r>
              <a:rPr lang="en-US" dirty="0"/>
              <a:t>The auction is overseen by an auctioneer who announces prices and makes sure all bidders have the opportunity to increase the price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9703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35292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en-GB" dirty="0"/>
              <a:t>Dutch auction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An auction process where the auctioneer or seller starts with a high asking price</a:t>
            </a:r>
          </a:p>
          <a:p>
            <a:r>
              <a:rPr lang="en-GB" dirty="0"/>
              <a:t>Type of auction in which the price of an item is lowered until it gets a bid</a:t>
            </a:r>
          </a:p>
          <a:p>
            <a:pPr lvl="1"/>
            <a:r>
              <a:rPr lang="en-GB" dirty="0"/>
              <a:t>First bit win</a:t>
            </a:r>
          </a:p>
          <a:p>
            <a:r>
              <a:rPr lang="en-GB" dirty="0"/>
              <a:t>Relict of auction of tulip in Dutch</a:t>
            </a:r>
          </a:p>
          <a:p>
            <a:pPr lvl="1"/>
            <a:r>
              <a:rPr lang="en-GB" dirty="0"/>
              <a:t>In general perishable goods</a:t>
            </a:r>
          </a:p>
        </p:txBody>
      </p:sp>
    </p:spTree>
    <p:extLst>
      <p:ext uri="{BB962C8B-B14F-4D97-AF65-F5344CB8AC3E}">
        <p14:creationId xmlns:p14="http://schemas.microsoft.com/office/powerpoint/2010/main" val="2411858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35292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Envelopment auction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Bids are submit in envelopments</a:t>
            </a:r>
          </a:p>
          <a:p>
            <a:r>
              <a:rPr lang="en-GB" dirty="0"/>
              <a:t>Bids aren't known for others</a:t>
            </a:r>
            <a:r>
              <a:rPr lang="cs-CZ" dirty="0"/>
              <a:t> </a:t>
            </a:r>
            <a:r>
              <a:rPr lang="cs-CZ" dirty="0" err="1"/>
              <a:t>buyers</a:t>
            </a:r>
            <a:endParaRPr lang="en-GB" dirty="0"/>
          </a:p>
          <a:p>
            <a:pPr lvl="1"/>
            <a:r>
              <a:rPr lang="en-GB" dirty="0"/>
              <a:t>Motivation for giving higher bids</a:t>
            </a:r>
          </a:p>
          <a:p>
            <a:r>
              <a:rPr lang="en-GB" dirty="0"/>
              <a:t>Highest bid win</a:t>
            </a:r>
          </a:p>
        </p:txBody>
      </p:sp>
    </p:spTree>
    <p:extLst>
      <p:ext uri="{BB962C8B-B14F-4D97-AF65-F5344CB8AC3E}">
        <p14:creationId xmlns:p14="http://schemas.microsoft.com/office/powerpoint/2010/main" val="3239676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35292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en-GB" dirty="0" err="1"/>
              <a:t>Vickrey</a:t>
            </a:r>
            <a:r>
              <a:rPr lang="en-GB" dirty="0"/>
              <a:t> auction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Bidders submit written bids without knowing the bid of the other people in the auction</a:t>
            </a:r>
          </a:p>
          <a:p>
            <a:r>
              <a:rPr lang="en-GB" dirty="0"/>
              <a:t>The highest bidder wins</a:t>
            </a:r>
          </a:p>
          <a:p>
            <a:r>
              <a:rPr lang="en-GB" dirty="0"/>
              <a:t>The price paid is the second-highest bid</a:t>
            </a:r>
          </a:p>
          <a:p>
            <a:pPr lvl="1"/>
            <a:r>
              <a:rPr lang="en-GB" dirty="0"/>
              <a:t>Motivation for giving higher bids</a:t>
            </a:r>
          </a:p>
        </p:txBody>
      </p:sp>
    </p:spTree>
    <p:extLst>
      <p:ext uri="{BB962C8B-B14F-4D97-AF65-F5344CB8AC3E}">
        <p14:creationId xmlns:p14="http://schemas.microsoft.com/office/powerpoint/2010/main" val="3198086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http://www.cz.artfans.eu/images/citajici-ze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14338" name="Picture 2" descr="http://www.slavneobrazy.cz/obr/pict/15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4572000" cy="6936321"/>
          </a:xfrm>
          <a:prstGeom prst="rect">
            <a:avLst/>
          </a:prstGeom>
          <a:noFill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2856"/>
            <a:ext cx="91440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600" b="1" cap="all" dirty="0"/>
              <a:t>5.</a:t>
            </a:r>
            <a:r>
              <a:rPr lang="en-US" sz="3600" dirty="0"/>
              <a:t> </a:t>
            </a:r>
            <a:r>
              <a:rPr lang="en-GB" sz="3600" b="1" dirty="0"/>
              <a:t>FINAL AUCTION PRICE</a:t>
            </a:r>
            <a:endParaRPr lang="en-GB" sz="3600" b="1" cap="al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35292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8" y="47930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3208" y="208211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br>
              <a:rPr lang="cs-CZ" dirty="0"/>
            </a:br>
            <a:r>
              <a:rPr lang="en-GB" dirty="0"/>
              <a:t>Final auction price</a:t>
            </a:r>
            <a:endParaRPr lang="en-GB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Hammer price</a:t>
            </a:r>
          </a:p>
          <a:p>
            <a:pPr lvl="1"/>
            <a:r>
              <a:rPr lang="en-GB" dirty="0"/>
              <a:t>The winning bid for a lot at auction. It is the price upon which the auctioneer’s hammer falls, determining the sale price, but does not include the buyer's premium</a:t>
            </a:r>
          </a:p>
          <a:p>
            <a:r>
              <a:rPr lang="en-GB" dirty="0"/>
              <a:t>Buyers premium</a:t>
            </a:r>
          </a:p>
          <a:p>
            <a:pPr lvl="1"/>
            <a:r>
              <a:rPr lang="en-GB" dirty="0"/>
              <a:t>The amount above the hammer price that is paid as part of the total purchase price</a:t>
            </a:r>
          </a:p>
          <a:p>
            <a:pPr lvl="1"/>
            <a:r>
              <a:rPr lang="en-GB" dirty="0"/>
              <a:t>Often between 5 % -25 % of hammer price</a:t>
            </a:r>
          </a:p>
          <a:p>
            <a:r>
              <a:rPr lang="en-GB" dirty="0"/>
              <a:t>Sale price</a:t>
            </a:r>
          </a:p>
          <a:p>
            <a:pPr lvl="1"/>
            <a:r>
              <a:rPr lang="en-GB" dirty="0"/>
              <a:t>Total price which consist hammer price and buyers premium</a:t>
            </a:r>
          </a:p>
          <a:p>
            <a:r>
              <a:rPr lang="en-GB" dirty="0"/>
              <a:t>Sellers commission</a:t>
            </a:r>
          </a:p>
          <a:p>
            <a:pPr lvl="1"/>
            <a:r>
              <a:rPr lang="en-GB" dirty="0"/>
              <a:t>A commission paid by the consignor to the auction house, which is deducted from the hammer price</a:t>
            </a:r>
          </a:p>
          <a:p>
            <a:endParaRPr lang="cs-CZ" dirty="0"/>
          </a:p>
          <a:p>
            <a:pPr lvl="1"/>
            <a:endParaRPr lang="cs-CZ" dirty="0"/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030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799"/>
            <a:ext cx="8352928" cy="4854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8" y="47930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3208" y="208211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br>
              <a:rPr lang="cs-CZ" dirty="0"/>
            </a:br>
            <a:r>
              <a:rPr lang="en-GB" dirty="0"/>
              <a:t>Final auction price</a:t>
            </a:r>
            <a:endParaRPr lang="en-GB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r>
              <a:rPr lang="cs-CZ" dirty="0"/>
              <a:t>			</a:t>
            </a:r>
          </a:p>
          <a:p>
            <a:pPr marL="0" lvl="0" indent="0">
              <a:buNone/>
            </a:pPr>
            <a:r>
              <a:rPr lang="cs-CZ" dirty="0"/>
              <a:t>		</a:t>
            </a:r>
          </a:p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r>
              <a:rPr lang="cs-CZ" dirty="0"/>
              <a:t>															</a:t>
            </a:r>
            <a:r>
              <a:rPr lang="cs-CZ" sz="1300" dirty="0"/>
              <a:t>source: Hasoňová, </a:t>
            </a:r>
            <a:r>
              <a:rPr lang="cs-CZ" sz="1300" dirty="0" err="1"/>
              <a:t>S.,2010</a:t>
            </a:r>
            <a:r>
              <a:rPr lang="cs-CZ" sz="1300" dirty="0"/>
              <a:t>.</a:t>
            </a:r>
            <a:endParaRPr lang="en-US" sz="13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208" y="1650900"/>
            <a:ext cx="5262621" cy="486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04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799"/>
            <a:ext cx="8352928" cy="4854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8" y="47930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3208" y="208211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br>
              <a:rPr lang="cs-CZ" dirty="0"/>
            </a:br>
            <a:r>
              <a:rPr lang="en-GB" dirty="0"/>
              <a:t>Final auction price</a:t>
            </a:r>
            <a:endParaRPr lang="en-GB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r>
              <a:rPr lang="cs-CZ" dirty="0"/>
              <a:t>			</a:t>
            </a:r>
          </a:p>
          <a:p>
            <a:pPr marL="0" lvl="0" indent="0">
              <a:buNone/>
            </a:pPr>
            <a:r>
              <a:rPr lang="cs-CZ" dirty="0"/>
              <a:t>		</a:t>
            </a:r>
          </a:p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r>
              <a:rPr lang="cs-CZ" dirty="0"/>
              <a:t>															</a:t>
            </a:r>
            <a:endParaRPr lang="en-US" sz="13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1536789"/>
            <a:ext cx="6496979" cy="503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195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http://www.cz.artfans.eu/images/citajici-ze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14338" name="Picture 2" descr="http://www.slavneobrazy.cz/obr/pict/15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4572000" cy="6936321"/>
          </a:xfrm>
          <a:prstGeom prst="rect">
            <a:avLst/>
          </a:prstGeom>
          <a:noFill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2856"/>
            <a:ext cx="91440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600" b="1" cap="all" dirty="0"/>
              <a:t>6.</a:t>
            </a:r>
            <a:r>
              <a:rPr lang="cs-CZ" sz="3600" dirty="0"/>
              <a:t> </a:t>
            </a:r>
            <a:r>
              <a:rPr lang="en-GB" sz="3600" b="1" dirty="0"/>
              <a:t>AUCTION IN THE WORLD</a:t>
            </a:r>
            <a:endParaRPr lang="en-GB" sz="3600" b="1" cap="all" dirty="0"/>
          </a:p>
        </p:txBody>
      </p:sp>
    </p:spTree>
    <p:extLst>
      <p:ext uri="{BB962C8B-B14F-4D97-AF65-F5344CB8AC3E}">
        <p14:creationId xmlns:p14="http://schemas.microsoft.com/office/powerpoint/2010/main" val="1503916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http://www.cz.artfans.eu/images/citajici-ze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14338" name="Picture 2" descr="http://www.slavneobrazy.cz/obr/pict/15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4572000" cy="6936321"/>
          </a:xfrm>
          <a:prstGeom prst="rect">
            <a:avLst/>
          </a:prstGeom>
          <a:noFill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2856"/>
            <a:ext cx="91440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600" b="1" cap="all" dirty="0"/>
              <a:t>1.</a:t>
            </a:r>
            <a:r>
              <a:rPr lang="en-US" sz="3600" dirty="0"/>
              <a:t> </a:t>
            </a:r>
            <a:r>
              <a:rPr lang="en-GB" sz="3600" b="1" cap="all" dirty="0"/>
              <a:t>investment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Turnover and market share in auctions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9AB1925-D596-D8D8-095F-B82CCF04C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99071AF-8F22-365E-DADB-E7D782C47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862" y="1228891"/>
            <a:ext cx="8180547" cy="562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51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Turnover and market share in auctions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9AB1925-D596-D8D8-095F-B82CCF04C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4983827-36CA-E57D-8DEE-9EAEC9ACE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8567104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317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Goods sold in auction according categories</a:t>
            </a:r>
          </a:p>
        </p:txBody>
      </p:sp>
      <p:pic>
        <p:nvPicPr>
          <p:cNvPr id="7" name="Zástupný symbol pro obsah 6" descr="Auction turnover per category (medium)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00200"/>
            <a:ext cx="727280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0308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http://www.cz.artfans.eu/images/citajici-ze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14338" name="Picture 2" descr="http://www.slavneobrazy.cz/obr/pict/15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4572000" cy="6936321"/>
          </a:xfrm>
          <a:prstGeom prst="rect">
            <a:avLst/>
          </a:prstGeom>
          <a:noFill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2856"/>
            <a:ext cx="91440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600" b="1" cap="all" dirty="0"/>
              <a:t>7.</a:t>
            </a:r>
            <a:r>
              <a:rPr lang="en-US" sz="3600" dirty="0"/>
              <a:t> </a:t>
            </a:r>
            <a:r>
              <a:rPr lang="en-GB" sz="3600" b="1" dirty="0"/>
              <a:t>Investment in culture</a:t>
            </a:r>
            <a:endParaRPr lang="en-GB" sz="3600" b="1" cap="all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Investment in culture goods in USA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6C22DFC-10A9-BF9D-B320-7EA9D531F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512795"/>
            <a:ext cx="7884368" cy="534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390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monarosa.eu/files/8813/2575/6151/L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0852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68960"/>
            <a:ext cx="91440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564904"/>
            <a:ext cx="7772400" cy="1728192"/>
          </a:xfrm>
        </p:spPr>
        <p:txBody>
          <a:bodyPr>
            <a:normAutofit/>
          </a:bodyPr>
          <a:lstStyle/>
          <a:p>
            <a:br>
              <a:rPr lang="cs-CZ" dirty="0"/>
            </a:br>
            <a:r>
              <a:rPr lang="en-US" dirty="0"/>
              <a:t>Conclusion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monarosa.eu/files/8813/2575/6151/L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0852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828092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en-US" dirty="0"/>
              <a:t>Conclusion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3"/>
          </a:xfrm>
        </p:spPr>
        <p:txBody>
          <a:bodyPr>
            <a:normAutofit/>
          </a:bodyPr>
          <a:lstStyle/>
          <a:p>
            <a:r>
              <a:rPr lang="en-GB" sz="2000" dirty="0"/>
              <a:t>Investment in culture goods is specific kind of investment</a:t>
            </a:r>
          </a:p>
          <a:p>
            <a:pPr lvl="1"/>
            <a:r>
              <a:rPr lang="en-GB" sz="1600" dirty="0"/>
              <a:t>In general it is long term investment</a:t>
            </a:r>
          </a:p>
          <a:p>
            <a:r>
              <a:rPr lang="en-GB" sz="2000" dirty="0"/>
              <a:t>Profitability of investment depend on the characteristics of culture good</a:t>
            </a:r>
          </a:p>
          <a:p>
            <a:pPr lvl="1"/>
            <a:r>
              <a:rPr lang="en-GB" sz="1600" dirty="0"/>
              <a:t>Durability of culture goods (material, age, condition,…)</a:t>
            </a:r>
          </a:p>
          <a:p>
            <a:r>
              <a:rPr lang="en-GB" sz="2000" dirty="0"/>
              <a:t>Culture goods has low liquidity</a:t>
            </a:r>
          </a:p>
          <a:p>
            <a:pPr lvl="1"/>
            <a:r>
              <a:rPr lang="en-GB" sz="1600" dirty="0"/>
              <a:t>Because of</a:t>
            </a:r>
          </a:p>
          <a:p>
            <a:pPr lvl="2"/>
            <a:r>
              <a:rPr lang="en-GB" sz="1200" dirty="0"/>
              <a:t>Specific of objects </a:t>
            </a:r>
          </a:p>
          <a:p>
            <a:pPr lvl="2"/>
            <a:r>
              <a:rPr lang="en-GB" sz="1200" dirty="0"/>
              <a:t>Specifics of market</a:t>
            </a:r>
          </a:p>
          <a:p>
            <a:pPr lvl="2"/>
            <a:r>
              <a:rPr lang="en-GB" sz="1200" dirty="0"/>
              <a:t>Specific of sales method</a:t>
            </a:r>
          </a:p>
          <a:p>
            <a:r>
              <a:rPr lang="en-GB" sz="2000" dirty="0"/>
              <a:t>Auction is popular kind of sales method of culture goods</a:t>
            </a:r>
          </a:p>
          <a:p>
            <a:pPr lvl="1"/>
            <a:r>
              <a:rPr lang="en-GB" sz="1600" dirty="0"/>
              <a:t>It exists several types of auctions</a:t>
            </a:r>
          </a:p>
          <a:p>
            <a:pPr lvl="1"/>
            <a:r>
              <a:rPr lang="en-GB" sz="1600" dirty="0"/>
              <a:t>In auction is not the hammer price the final price for buyers and sellers</a:t>
            </a:r>
          </a:p>
          <a:p>
            <a:pPr lvl="1"/>
            <a:endParaRPr lang="en-US" sz="16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9.cz/iR/importprodukt-orig/721/72152f9156285dfd5168381c586206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82979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28092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en-US" dirty="0"/>
              <a:t>Use full links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cs-CZ" dirty="0"/>
          </a:p>
          <a:p>
            <a:pPr lvl="1"/>
            <a:r>
              <a:rPr lang="cs-CZ" dirty="0"/>
              <a:t>https://</a:t>
            </a:r>
            <a:r>
              <a:rPr lang="cs-CZ" dirty="0" err="1"/>
              <a:t>www.artprice.com</a:t>
            </a:r>
            <a:r>
              <a:rPr lang="cs-CZ" dirty="0"/>
              <a:t>/</a:t>
            </a:r>
          </a:p>
          <a:p>
            <a:pPr marL="457200" lvl="1" indent="0">
              <a:buNone/>
            </a:pPr>
            <a:endParaRPr lang="cs-CZ" dirty="0"/>
          </a:p>
          <a:p>
            <a:pPr marL="971550" lvl="1" indent="-514350">
              <a:buFont typeface="+mj-lt"/>
              <a:buAutoNum type="arabicPeriod"/>
            </a:pPr>
            <a:endParaRPr lang="cs-CZ" dirty="0"/>
          </a:p>
          <a:p>
            <a:pPr marL="971550" lvl="1" indent="-514350">
              <a:buFont typeface="+mj-lt"/>
              <a:buAutoNum type="arabicPeriod"/>
            </a:pP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5903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35292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 err="1"/>
              <a:t>Investment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Term </a:t>
            </a:r>
            <a:r>
              <a:rPr lang="cs-CZ" dirty="0" err="1"/>
              <a:t>investment</a:t>
            </a:r>
            <a:endParaRPr lang="cs-CZ" dirty="0"/>
          </a:p>
          <a:p>
            <a:pPr marL="57150" indent="-457200"/>
            <a:r>
              <a:rPr lang="cs-CZ" dirty="0" err="1"/>
              <a:t>Definitions</a:t>
            </a:r>
            <a:r>
              <a:rPr lang="cs-CZ" dirty="0"/>
              <a:t>:</a:t>
            </a:r>
            <a:endParaRPr lang="en-US" dirty="0"/>
          </a:p>
          <a:p>
            <a:pPr lvl="1"/>
            <a:r>
              <a:rPr lang="en-US" dirty="0"/>
              <a:t>„the action or process of investing money for profit “</a:t>
            </a:r>
            <a:r>
              <a:rPr lang="cs-CZ" dirty="0"/>
              <a:t>(Oxford </a:t>
            </a:r>
            <a:r>
              <a:rPr lang="cs-CZ" dirty="0" err="1"/>
              <a:t>dictionary</a:t>
            </a:r>
            <a:r>
              <a:rPr lang="cs-CZ" dirty="0"/>
              <a:t>)</a:t>
            </a:r>
            <a:endParaRPr lang="en-US" dirty="0"/>
          </a:p>
          <a:p>
            <a:pPr lvl="1"/>
            <a:r>
              <a:rPr lang="en-US" dirty="0"/>
              <a:t>„the act of putting money, effort, time, etc. into something to make a profit or get an advantage, or the money, effort, time, etc.“ (Cambridge dictionary)</a:t>
            </a:r>
          </a:p>
        </p:txBody>
      </p:sp>
    </p:spTree>
    <p:extLst>
      <p:ext uri="{BB962C8B-B14F-4D97-AF65-F5344CB8AC3E}">
        <p14:creationId xmlns:p14="http://schemas.microsoft.com/office/powerpoint/2010/main" val="145731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http://www.cz.artfans.eu/images/citajici-ze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14338" name="Picture 2" descr="http://www.slavneobrazy.cz/obr/pict/15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4572000" cy="6936321"/>
          </a:xfrm>
          <a:prstGeom prst="rect">
            <a:avLst/>
          </a:prstGeom>
          <a:noFill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2856"/>
            <a:ext cx="91440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600" b="1" cap="all" dirty="0"/>
              <a:t>2.</a:t>
            </a:r>
            <a:r>
              <a:rPr lang="en-US" sz="3600" dirty="0"/>
              <a:t> </a:t>
            </a:r>
            <a:r>
              <a:rPr lang="en-GB" sz="3600" b="1" cap="all" dirty="0"/>
              <a:t>Liquidity</a:t>
            </a:r>
          </a:p>
        </p:txBody>
      </p:sp>
    </p:spTree>
    <p:extLst>
      <p:ext uri="{BB962C8B-B14F-4D97-AF65-F5344CB8AC3E}">
        <p14:creationId xmlns:p14="http://schemas.microsoft.com/office/powerpoint/2010/main" val="3187331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35292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en-GB" dirty="0"/>
              <a:t>Liquidity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Term liquidity</a:t>
            </a:r>
          </a:p>
          <a:p>
            <a:pPr marL="57150" indent="-457200"/>
            <a:r>
              <a:rPr lang="en-GB" dirty="0"/>
              <a:t>Definitions:</a:t>
            </a:r>
          </a:p>
          <a:p>
            <a:pPr lvl="1"/>
            <a:r>
              <a:rPr lang="en-GB" dirty="0"/>
              <a:t>„Liquidity refers to the ease with which an asset, or security, can be converted into ready cash without affecting its market price“(Investopedia)</a:t>
            </a:r>
          </a:p>
          <a:p>
            <a:pPr lvl="1"/>
            <a:r>
              <a:rPr lang="en-GB" dirty="0"/>
              <a:t>„the fact of being available in the form of money, rather than investments or property, or of being able to be changed into money easily“ (Cambridge dictionary)</a:t>
            </a:r>
          </a:p>
        </p:txBody>
      </p:sp>
    </p:spTree>
    <p:extLst>
      <p:ext uri="{BB962C8B-B14F-4D97-AF65-F5344CB8AC3E}">
        <p14:creationId xmlns:p14="http://schemas.microsoft.com/office/powerpoint/2010/main" val="2597351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35292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en-GB" dirty="0"/>
              <a:t>Liquidity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Liquidity of culture goods</a:t>
            </a:r>
          </a:p>
          <a:p>
            <a:pPr marL="57150" indent="-457200"/>
            <a:r>
              <a:rPr lang="en-GB" dirty="0"/>
              <a:t>In general the culture goods has low liquidity</a:t>
            </a:r>
          </a:p>
          <a:p>
            <a:pPr lvl="1"/>
            <a:r>
              <a:rPr lang="en-GB" dirty="0"/>
              <a:t>The time between the decision of capitalization the culture good and real sell can be affected by:</a:t>
            </a:r>
          </a:p>
          <a:p>
            <a:pPr lvl="2"/>
            <a:r>
              <a:rPr lang="en-GB" dirty="0"/>
              <a:t>Physical characteristics of culture good (size, weight, material…)</a:t>
            </a:r>
          </a:p>
          <a:p>
            <a:pPr lvl="2"/>
            <a:r>
              <a:rPr lang="en-GB" dirty="0"/>
              <a:t>Specific market (specific group of buyers)</a:t>
            </a:r>
          </a:p>
          <a:p>
            <a:pPr lvl="2"/>
            <a:r>
              <a:rPr lang="en-GB" dirty="0"/>
              <a:t>Time to care about the culture good and its valuation by professionals</a:t>
            </a:r>
          </a:p>
        </p:txBody>
      </p:sp>
    </p:spTree>
    <p:extLst>
      <p:ext uri="{BB962C8B-B14F-4D97-AF65-F5344CB8AC3E}">
        <p14:creationId xmlns:p14="http://schemas.microsoft.com/office/powerpoint/2010/main" val="3045693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http://www.cz.artfans.eu/images/citajici-ze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14338" name="Picture 2" descr="http://www.slavneobrazy.cz/obr/pict/15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4572000" cy="6936321"/>
          </a:xfrm>
          <a:prstGeom prst="rect">
            <a:avLst/>
          </a:prstGeom>
          <a:noFill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2856"/>
            <a:ext cx="91440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600" b="1" cap="all" dirty="0"/>
              <a:t>3.</a:t>
            </a:r>
            <a:r>
              <a:rPr lang="en-US" sz="3600" dirty="0"/>
              <a:t> </a:t>
            </a:r>
            <a:r>
              <a:rPr lang="cs-CZ" sz="3600" b="1" dirty="0"/>
              <a:t>SALES METHODS</a:t>
            </a:r>
            <a:endParaRPr lang="cs-CZ" sz="3600" b="1" cap="all" dirty="0"/>
          </a:p>
        </p:txBody>
      </p:sp>
    </p:spTree>
    <p:extLst>
      <p:ext uri="{BB962C8B-B14F-4D97-AF65-F5344CB8AC3E}">
        <p14:creationId xmlns:p14="http://schemas.microsoft.com/office/powerpoint/2010/main" val="41783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35292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Sales methods of culture goods and services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" indent="-457200"/>
            <a:r>
              <a:rPr lang="en-GB" dirty="0"/>
              <a:t>Direct sale</a:t>
            </a:r>
          </a:p>
          <a:p>
            <a:pPr marL="57150" indent="-457200"/>
            <a:r>
              <a:rPr lang="en-GB" dirty="0"/>
              <a:t>Commission sale</a:t>
            </a:r>
          </a:p>
          <a:p>
            <a:pPr marL="57150" indent="-457200"/>
            <a:r>
              <a:rPr lang="en-GB" dirty="0"/>
              <a:t>Auction</a:t>
            </a:r>
          </a:p>
          <a:p>
            <a:pPr marL="57150" indent="-457200"/>
            <a:r>
              <a:rPr lang="en-GB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2159447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35292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Sales methods of culture goods and services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" indent="-457200"/>
            <a:r>
              <a:rPr lang="en-GB" dirty="0"/>
              <a:t>Primary market</a:t>
            </a:r>
          </a:p>
          <a:p>
            <a:pPr marL="914400" lvl="3" indent="-457200"/>
            <a:r>
              <a:rPr lang="en-GB" sz="2400" dirty="0"/>
              <a:t>Culture goods are sold by artists</a:t>
            </a:r>
          </a:p>
          <a:p>
            <a:pPr marL="1371600" lvl="4" indent="-457200"/>
            <a:r>
              <a:rPr lang="en-GB" sz="2400" dirty="0"/>
              <a:t>Production for potential buyers</a:t>
            </a:r>
          </a:p>
          <a:p>
            <a:pPr marL="1371600" lvl="4" indent="-457200"/>
            <a:r>
              <a:rPr lang="en-GB" sz="2400" dirty="0"/>
              <a:t>Culture goods and services are created on the basis of current demand</a:t>
            </a:r>
          </a:p>
          <a:p>
            <a:pPr marL="57150" lvl="1" indent="-457200">
              <a:buFont typeface="Arial" pitchFamily="34" charset="0"/>
              <a:buChar char="•"/>
            </a:pPr>
            <a:r>
              <a:rPr lang="en-GB" sz="3200" dirty="0"/>
              <a:t>Secondary market</a:t>
            </a:r>
          </a:p>
          <a:p>
            <a:pPr marL="914400" lvl="3" indent="-457200"/>
            <a:r>
              <a:rPr lang="en-GB" sz="2400" dirty="0"/>
              <a:t>Culture goods are sold by owners</a:t>
            </a:r>
          </a:p>
          <a:p>
            <a:pPr marL="1371600" lvl="4" indent="-457200"/>
            <a:r>
              <a:rPr lang="en-GB" sz="2400" dirty="0"/>
              <a:t>Market with culture goods that have been produced in past and are sold again</a:t>
            </a:r>
          </a:p>
        </p:txBody>
      </p:sp>
    </p:spTree>
    <p:extLst>
      <p:ext uri="{BB962C8B-B14F-4D97-AF65-F5344CB8AC3E}">
        <p14:creationId xmlns:p14="http://schemas.microsoft.com/office/powerpoint/2010/main" val="310901437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3006</TotalTime>
  <Words>737</Words>
  <Application>Microsoft Office PowerPoint</Application>
  <PresentationFormat>Předvádění na obrazovce (4:3)</PresentationFormat>
  <Paragraphs>118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0" baseType="lpstr">
      <vt:lpstr>Arial</vt:lpstr>
      <vt:lpstr>Calibri</vt:lpstr>
      <vt:lpstr>Motiv sady Office</vt:lpstr>
      <vt:lpstr>Investment in culture</vt:lpstr>
      <vt:lpstr>1. investment</vt:lpstr>
      <vt:lpstr> Investment</vt:lpstr>
      <vt:lpstr>2. Liquidity</vt:lpstr>
      <vt:lpstr> Liquidity</vt:lpstr>
      <vt:lpstr> Liquidity</vt:lpstr>
      <vt:lpstr>3. SALES METHODS</vt:lpstr>
      <vt:lpstr> Sales methods of culture goods and services</vt:lpstr>
      <vt:lpstr> Sales methods of culture goods and services</vt:lpstr>
      <vt:lpstr>4. AUCTIONS</vt:lpstr>
      <vt:lpstr> English auction</vt:lpstr>
      <vt:lpstr> Dutch auction</vt:lpstr>
      <vt:lpstr> Envelopment auction</vt:lpstr>
      <vt:lpstr> Vickrey auction</vt:lpstr>
      <vt:lpstr>5. FINAL AUCTION PRICE</vt:lpstr>
      <vt:lpstr> Final auction price</vt:lpstr>
      <vt:lpstr> Final auction price</vt:lpstr>
      <vt:lpstr> Final auction price</vt:lpstr>
      <vt:lpstr>6. AUCTION IN THE WORLD</vt:lpstr>
      <vt:lpstr>Turnover and market share in auctions</vt:lpstr>
      <vt:lpstr>Turnover and market share in auctions</vt:lpstr>
      <vt:lpstr>Goods sold in auction according categories</vt:lpstr>
      <vt:lpstr>7. Investment in culture</vt:lpstr>
      <vt:lpstr>Investment in culture goods in USA</vt:lpstr>
      <vt:lpstr> Conclusion</vt:lpstr>
      <vt:lpstr> Conclusion</vt:lpstr>
      <vt:lpstr> Use full 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Dušan</dc:creator>
  <cp:lastModifiedBy>Müllner Vojtěch</cp:lastModifiedBy>
  <cp:revision>101</cp:revision>
  <cp:lastPrinted>2020-03-10T08:34:46Z</cp:lastPrinted>
  <dcterms:created xsi:type="dcterms:W3CDTF">2016-02-19T15:27:11Z</dcterms:created>
  <dcterms:modified xsi:type="dcterms:W3CDTF">2023-04-18T08:11:24Z</dcterms:modified>
</cp:coreProperties>
</file>