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8"/>
  </p:notesMasterIdLst>
  <p:handoutMasterIdLst>
    <p:handoutMasterId r:id="rId9"/>
  </p:handoutMasterIdLst>
  <p:sldIdLst>
    <p:sldId id="256" r:id="rId2"/>
    <p:sldId id="434" r:id="rId3"/>
    <p:sldId id="436" r:id="rId4"/>
    <p:sldId id="435" r:id="rId5"/>
    <p:sldId id="437" r:id="rId6"/>
    <p:sldId id="438" r:id="rId7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96" d="100"/>
          <a:sy n="96" d="100"/>
        </p:scale>
        <p:origin x="78" y="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5"/>
            <a:ext cx="11361600" cy="2178490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4. úkol z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br>
              <a:rPr lang="cs-CZ" altLang="cs-CZ" dirty="0"/>
            </a:br>
            <a:r>
              <a:rPr lang="cs-CZ" altLang="cs-CZ" dirty="0"/>
              <a:t>Komunikační/PR audit organizace </a:t>
            </a:r>
            <a:br>
              <a:rPr lang="cs-CZ" altLang="cs-CZ" dirty="0"/>
            </a:br>
            <a:br>
              <a:rPr lang="cs-CZ" altLang="cs-CZ" dirty="0"/>
            </a:br>
            <a:r>
              <a:rPr lang="cs-CZ" altLang="cs-CZ" sz="3600" b="0" dirty="0"/>
              <a:t>SIMONA ŠKARABELOVÁ</a:t>
            </a:r>
            <a:br>
              <a:rPr lang="cs-CZ" altLang="cs-CZ" sz="3600" b="0" dirty="0"/>
            </a:br>
            <a:r>
              <a:rPr lang="cs-CZ" altLang="cs-CZ" sz="3600" b="0" dirty="0"/>
              <a:t>FILIP HRŮZA</a:t>
            </a:r>
            <a:br>
              <a:rPr lang="cs-CZ" altLang="cs-CZ" sz="3600" b="0" dirty="0"/>
            </a:br>
            <a:r>
              <a:rPr lang="cs-CZ" altLang="cs-CZ" sz="3600" b="0" dirty="0"/>
              <a:t>						</a:t>
            </a:r>
            <a:br>
              <a:rPr lang="cs-CZ" dirty="0"/>
            </a:br>
            <a:br>
              <a:rPr lang="cs-CZ" dirty="0"/>
            </a:br>
            <a:br>
              <a:rPr lang="cs-CZ" dirty="0"/>
            </a:br>
            <a:br>
              <a:rPr lang="cs-CZ" dirty="0"/>
            </a:br>
            <a:r>
              <a:rPr lang="cs-CZ" sz="2400" b="0" dirty="0"/>
              <a:t>SIMONA ŠKARABELOVÁ</a:t>
            </a:r>
            <a:br>
              <a:rPr lang="cs-CZ" sz="2400" b="0" dirty="0"/>
            </a:br>
            <a:r>
              <a:rPr lang="cs-CZ" sz="2400" b="0" dirty="0"/>
              <a:t>FILIP HRŮZA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Calisto MT" panose="02040603050505030304" pitchFamily="18" charset="0"/>
              </a:rPr>
              <a:t>KOMUNIKAČNÍ/PR – AUDIT</a:t>
            </a:r>
            <a:r>
              <a:rPr lang="cs-CZ" altLang="cs-CZ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Proveďte komunikační, resp. PR audit vámi zkoumané organizace/projektu</a:t>
            </a:r>
          </a:p>
          <a:p>
            <a:pPr algn="just" eaLnBrk="1" hangingPunct="1">
              <a:lnSpc>
                <a:spcPct val="90000"/>
              </a:lnSpc>
            </a:pPr>
            <a:endParaRPr lang="cs-CZ" altLang="cs-CZ" dirty="0"/>
          </a:p>
          <a:p>
            <a:pPr algn="just" eaLnBrk="1" hangingPunct="1">
              <a:lnSpc>
                <a:spcPct val="90000"/>
              </a:lnSpc>
            </a:pPr>
            <a:r>
              <a:rPr lang="cs-CZ" altLang="cs-CZ" dirty="0"/>
              <a:t>Pokud jde o připravovaný projekt, zaměřte se jen na komunikace daného problému (týká se především projektů MČ)</a:t>
            </a:r>
          </a:p>
        </p:txBody>
      </p:sp>
    </p:spTree>
    <p:extLst>
      <p:ext uri="{BB962C8B-B14F-4D97-AF65-F5344CB8AC3E}">
        <p14:creationId xmlns:p14="http://schemas.microsoft.com/office/powerpoint/2010/main" val="367287308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b="1">
                <a:latin typeface="Calisto MT" panose="02040603050505030304" pitchFamily="18" charset="0"/>
              </a:rPr>
              <a:t>KOMUNIKAČNÍ/PR – AUDIT</a:t>
            </a:r>
            <a:r>
              <a:rPr lang="cs-CZ" altLang="cs-CZ">
                <a:latin typeface="Calisto MT" panose="02040603050505030304" pitchFamily="18" charset="0"/>
              </a:rPr>
              <a:t> 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definuje zájmy, role, poslání organizace a od ní odvozených veřejností (tj. cílových skupin pro komunikaci),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určuje cílové skupiny, jejich zájmy, potřeby, očekávání,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vytváří seznam cílů vůči těmto skupinám, 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volí pro ně nejvhodnější prostředky PR,</a:t>
            </a:r>
          </a:p>
          <a:p>
            <a:pPr algn="just" eaLnBrk="1" hangingPunct="1">
              <a:lnSpc>
                <a:spcPct val="150000"/>
              </a:lnSpc>
            </a:pPr>
            <a:r>
              <a:rPr lang="cs-CZ" altLang="cs-CZ" dirty="0"/>
              <a:t>odhaduje náklady, realizovatelnost plánu PR a jeho dalších prvků.</a:t>
            </a:r>
          </a:p>
          <a:p>
            <a:pPr eaLnBrk="1" hangingPunct="1">
              <a:lnSpc>
                <a:spcPct val="90000"/>
              </a:lnSpc>
            </a:pPr>
            <a:endParaRPr lang="cs-CZ" altLang="cs-CZ" dirty="0">
              <a:latin typeface="Calisto MT" panose="0204060305050503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9180988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Nadpis 1"/>
          <p:cNvSpPr>
            <a:spLocks noGrp="1"/>
          </p:cNvSpPr>
          <p:nvPr>
            <p:ph type="title"/>
          </p:nvPr>
        </p:nvSpPr>
        <p:spPr>
          <a:xfrm>
            <a:off x="679453" y="877825"/>
            <a:ext cx="10782180" cy="566928"/>
          </a:xfrm>
        </p:spPr>
        <p:txBody>
          <a:bodyPr/>
          <a:lstStyle/>
          <a:p>
            <a:r>
              <a:rPr lang="cs-CZ" altLang="cs-CZ" dirty="0"/>
              <a:t>Kroky při PR/Komunikačním auditu</a:t>
            </a:r>
          </a:p>
        </p:txBody>
      </p:sp>
      <p:sp>
        <p:nvSpPr>
          <p:cNvPr id="36867" name="Zástupný symbol pro obsah 4"/>
          <p:cNvSpPr>
            <a:spLocks noGrp="1"/>
          </p:cNvSpPr>
          <p:nvPr>
            <p:ph idx="1"/>
          </p:nvPr>
        </p:nvSpPr>
        <p:spPr>
          <a:xfrm>
            <a:off x="1202267" y="1628775"/>
            <a:ext cx="10365317" cy="4679950"/>
          </a:xfrm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cs-CZ" altLang="cs-CZ" dirty="0"/>
              <a:t>Vymezení veřejností, např. u obce Kunín:</a:t>
            </a:r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514350" indent="-514350">
              <a:buFont typeface="+mj-lt"/>
              <a:buAutoNum type="arabicPeriod"/>
            </a:pPr>
            <a:endParaRPr lang="cs-CZ" altLang="cs-CZ" dirty="0"/>
          </a:p>
          <a:p>
            <a:pPr marL="0" indent="0">
              <a:buNone/>
            </a:pPr>
            <a:endParaRPr lang="cs-CZ" altLang="cs-CZ" dirty="0"/>
          </a:p>
        </p:txBody>
      </p:sp>
      <p:pic>
        <p:nvPicPr>
          <p:cNvPr id="3686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3267" y="2060576"/>
            <a:ext cx="9313333" cy="4056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03102615"/>
      </p:ext>
    </p:extLst>
  </p:cSld>
  <p:clrMapOvr>
    <a:masterClrMapping/>
  </p:clrMapOvr>
  <p:transition spd="slow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9F0B18D-C5E1-4E23-9F88-25BA982F58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Kroky při Komunikačním auditu</a:t>
            </a:r>
            <a:endParaRPr lang="cs-CZ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FADF6F6-0735-48DE-9027-293B3063B9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340528"/>
            <a:ext cx="10753200" cy="4491472"/>
          </a:xfrm>
        </p:spPr>
        <p:txBody>
          <a:bodyPr/>
          <a:lstStyle/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Vymezení cílů vůči těmto veřejnostem/</a:t>
            </a:r>
            <a:r>
              <a:rPr lang="cs-CZ" altLang="cs-CZ" dirty="0" err="1"/>
              <a:t>cíl.skup</a:t>
            </a:r>
            <a:r>
              <a:rPr lang="cs-CZ" altLang="cs-CZ" dirty="0"/>
              <a:t>. </a:t>
            </a:r>
            <a:r>
              <a:rPr lang="cs-CZ" altLang="cs-CZ" sz="2000" dirty="0">
                <a:solidFill>
                  <a:schemeClr val="accent1"/>
                </a:solidFill>
              </a:rPr>
              <a:t>(např. obec – turisté)</a:t>
            </a:r>
            <a:endParaRPr lang="cs-CZ" altLang="cs-CZ" dirty="0">
              <a:solidFill>
                <a:schemeClr val="accent1"/>
              </a:solidFill>
            </a:endParaRP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Informace o památkách, zajímavostech, mapy, koupání, ubytování, stravování, vyžití pro rodiny s dětmi, atp.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Definice toho, co očekávají veřejnosti od organizace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Kvalitní a pravdivé informace o trávení volného času, dopravním spojení, možnost dát zpětnou vazbu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Jaké prostředky komunikace/PR nyní organizace používá?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Webové stránky obce, certifikát kvality některé ze služeb (Cyklisté vítáni), ubytování přes </a:t>
            </a:r>
            <a:r>
              <a:rPr lang="cs-CZ" altLang="cs-CZ" dirty="0" err="1">
                <a:solidFill>
                  <a:schemeClr val="accent1"/>
                </a:solidFill>
              </a:rPr>
              <a:t>booking</a:t>
            </a:r>
            <a:r>
              <a:rPr lang="cs-CZ" altLang="cs-CZ" dirty="0">
                <a:solidFill>
                  <a:schemeClr val="accent1"/>
                </a:solidFill>
              </a:rPr>
              <a:t>, aj. 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Jsou vyhovující?</a:t>
            </a:r>
          </a:p>
          <a:p>
            <a:pPr marL="914400" lvl="1" indent="-514350">
              <a:lnSpc>
                <a:spcPct val="150000"/>
              </a:lnSpc>
            </a:pPr>
            <a:r>
              <a:rPr lang="cs-CZ" altLang="cs-CZ" dirty="0">
                <a:solidFill>
                  <a:schemeClr val="accent1"/>
                </a:solidFill>
              </a:rPr>
              <a:t>Jaké je věkové složení turistů? Stačí web? Nevyplatilo by se spolupracovat s centy cestovního ruchu, nebo využívat soc. sítě?</a:t>
            </a:r>
          </a:p>
          <a:p>
            <a:pPr marL="514350" indent="-514350">
              <a:lnSpc>
                <a:spcPct val="150000"/>
              </a:lnSpc>
              <a:buFont typeface="+mj-lt"/>
              <a:buAutoNum type="arabicPeriod" startAt="2"/>
            </a:pPr>
            <a:r>
              <a:rPr lang="cs-CZ" altLang="cs-CZ" dirty="0"/>
              <a:t>Co mohu zlepšit?</a:t>
            </a:r>
          </a:p>
          <a:p>
            <a:pPr lvl="1">
              <a:lnSpc>
                <a:spcPct val="150000"/>
              </a:lnSpc>
            </a:pPr>
            <a:r>
              <a:rPr lang="cs-CZ" dirty="0">
                <a:solidFill>
                  <a:schemeClr val="accent1"/>
                </a:solidFill>
              </a:rPr>
              <a:t>Návrhy na zlepšení + odhad nákladů na tato zlepšení (úsporné řešení vs. maximalistické řešení)</a:t>
            </a:r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DBCC42A-8B64-4618-AFEE-B08920BBB46E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7075958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8866C50E-2E52-417F-9B60-2308FA785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 audit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5B8A1898-5B9D-4499-B0F4-1569D410FCA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8800" y="1562470"/>
            <a:ext cx="10753200" cy="4269530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cs-CZ" dirty="0"/>
              <a:t>Jak chci být jako organizace vnímám svými cílovými skupinami?</a:t>
            </a:r>
          </a:p>
          <a:p>
            <a:pPr>
              <a:lnSpc>
                <a:spcPct val="150000"/>
              </a:lnSpc>
            </a:pPr>
            <a:r>
              <a:rPr lang="cs-CZ" dirty="0"/>
              <a:t>Jak jsem reálně vnímán?</a:t>
            </a:r>
          </a:p>
          <a:p>
            <a:pPr lvl="1">
              <a:lnSpc>
                <a:spcPct val="150000"/>
              </a:lnSpc>
            </a:pPr>
            <a:r>
              <a:rPr lang="cs-CZ" sz="1800" dirty="0"/>
              <a:t>Často jen za realizace marketingového výzkumu….</a:t>
            </a:r>
          </a:p>
          <a:p>
            <a:pPr>
              <a:lnSpc>
                <a:spcPct val="150000"/>
              </a:lnSpc>
            </a:pPr>
            <a:r>
              <a:rPr lang="cs-CZ" dirty="0"/>
              <a:t>Kdo toto vnímání způsobuje? – není to jen malá skupinka v rámci více cílových skupin?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Pokud ano, vyplatí se komunikovat napřímo s touto cílovou skupinou, než realizovat kampaň</a:t>
            </a:r>
          </a:p>
          <a:p>
            <a:pPr lvl="1">
              <a:lnSpc>
                <a:spcPct val="150000"/>
              </a:lnSpc>
            </a:pPr>
            <a:r>
              <a:rPr lang="cs-CZ" dirty="0"/>
              <a:t>Jinak můžeme jít do PR kampaně, pozor – nákladná.</a:t>
            </a:r>
          </a:p>
          <a:p>
            <a:pPr marL="457200" lvl="1" indent="0">
              <a:buNone/>
            </a:pPr>
            <a:endParaRPr lang="cs-CZ" dirty="0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894F8B2F-2D24-4BF4-8198-337589DCA4B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91797092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3644</TotalTime>
  <Words>365</Words>
  <Application>Microsoft Office PowerPoint</Application>
  <PresentationFormat>Širokoúhlá obrazovka</PresentationFormat>
  <Paragraphs>37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1" baseType="lpstr">
      <vt:lpstr>Arial</vt:lpstr>
      <vt:lpstr>Calisto MT</vt:lpstr>
      <vt:lpstr>Tahoma</vt:lpstr>
      <vt:lpstr>Wingdings</vt:lpstr>
      <vt:lpstr>Presentation_MU_EN</vt:lpstr>
      <vt:lpstr> Zadání pro 4. úkol z MVVS  Komunikační/PR audit organizace   SIMONA ŠKARABELOVÁ FILIP HRŮZA           SIMONA ŠKARABELOVÁ FILIP HRŮZA</vt:lpstr>
      <vt:lpstr>KOMUNIKAČNÍ/PR – AUDIT </vt:lpstr>
      <vt:lpstr>KOMUNIKAČNÍ/PR – AUDIT </vt:lpstr>
      <vt:lpstr>Kroky při PR/Komunikačním auditu</vt:lpstr>
      <vt:lpstr>Kroky při Komunikačním auditu</vt:lpstr>
      <vt:lpstr>PR audit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408</cp:revision>
  <cp:lastPrinted>1601-01-01T00:00:00Z</cp:lastPrinted>
  <dcterms:created xsi:type="dcterms:W3CDTF">2018-10-30T11:08:00Z</dcterms:created>
  <dcterms:modified xsi:type="dcterms:W3CDTF">2023-03-22T09:02:01Z</dcterms:modified>
</cp:coreProperties>
</file>