
<file path=[Content_Types].xml><?xml version="1.0" encoding="utf-8"?>
<Types xmlns="http://schemas.openxmlformats.org/package/2006/content-types">
  <Default Extension="emf" ContentType="image/x-em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bookmarkIdSeed="7">
  <p:sldMasterIdLst>
    <p:sldMasterId id="2147483657" r:id="rId1"/>
  </p:sldMasterIdLst>
  <p:notesMasterIdLst>
    <p:notesMasterId r:id="rId10"/>
  </p:notesMasterIdLst>
  <p:handoutMasterIdLst>
    <p:handoutMasterId r:id="rId11"/>
  </p:handoutMasterIdLst>
  <p:sldIdLst>
    <p:sldId id="256" r:id="rId2"/>
    <p:sldId id="438" r:id="rId3"/>
    <p:sldId id="439" r:id="rId4"/>
    <p:sldId id="440" r:id="rId5"/>
    <p:sldId id="469" r:id="rId6"/>
    <p:sldId id="470" r:id="rId7"/>
    <p:sldId id="471" r:id="rId8"/>
    <p:sldId id="473" r:id="rId9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01928"/>
    <a:srgbClr val="B9006E"/>
    <a:srgbClr val="46C8FF"/>
    <a:srgbClr val="0000DC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6754" autoAdjust="0"/>
  </p:normalViewPr>
  <p:slideViewPr>
    <p:cSldViewPr snapToGrid="0">
      <p:cViewPr varScale="1">
        <p:scale>
          <a:sx n="66" d="100"/>
          <a:sy n="66" d="100"/>
        </p:scale>
        <p:origin x="632" y="3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handoutMaster" Target="handoutMasters/handoutMaster1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r>
              <a:rPr lang="cs-CZ" altLang="cs-CZ"/>
              <a:t>Financování vysokých škol jako nástroj prosperity České republiky</a:t>
            </a:r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845144964"/>
      </p:ext>
    </p:extLst>
  </p:cSld>
  <p:clrMap bg1="lt1" tx1="dk1" bg2="lt2" tx2="dk2" accent1="accent1" accent2="accent2" accent3="accent3" accent4="accent4" accent5="accent5" accent6="accent6" hlink="hlink" folHlink="folHlink"/>
  <p:hf hd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r>
              <a:rPr lang="cs-CZ" altLang="cs-CZ"/>
              <a:t>Financování vysokých škol jako nástroj prosperity České republiky</a:t>
            </a:r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138811148"/>
      </p:ext>
    </p:extLst>
  </p:cSld>
  <p:clrMap bg1="lt1" tx1="dk1" bg2="lt2" tx2="dk2" accent1="accent1" accent2="accent2" accent3="accent3" accent4="accent4" accent5="accent5" accent6="accent6" hlink="hlink" folHlink="folHlink"/>
  <p:hf hdr="0" dt="0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en-GB" noProof="0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GB" noProof="0" dirty="0"/>
              <a:t>Click here to insert subtitle.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C36484A1-5FE2-4AC7-B186-C1E15EE774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3609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5384140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mages, text – two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id="{9622FDD6-5C71-4DE9-BFBE-6443A2855E5C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8D903DEB-B441-46DB-8462-2640DC8DB3E8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id="{66F1D7B9-D1BE-446E-87CA-6AD81AFA8389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id="{3947EF07-8AF7-4904-8565-F5D81E4282DE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334B9440-7A06-4BF8-9532-C11248171B0C}"/>
              </a:ext>
            </a:extLst>
          </p:cNvPr>
          <p:cNvSpPr>
            <a:spLocks noGrp="1"/>
          </p:cNvSpPr>
          <p:nvPr>
            <p:ph type="body" sz="quarter" idx="22" hasCustomPrompt="1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id="{263AA377-982D-4CA3-B9BD-C61AF6524812}"/>
              </a:ext>
            </a:extLst>
          </p:cNvPr>
          <p:cNvSpPr>
            <a:spLocks noGrp="1"/>
          </p:cNvSpPr>
          <p:nvPr>
            <p:ph sz="quarter" idx="25" hasCustomPrompt="1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16" name="Obrázek 15">
            <a:extLst>
              <a:ext uri="{FF2B5EF4-FFF2-40B4-BE49-F238E27FC236}">
                <a16:creationId xmlns:a16="http://schemas.microsoft.com/office/drawing/2014/main" id="{1FF7BBC3-4942-4748-BDEB-393A88A26C12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72298664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Empty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5" name="Obrázek 4">
            <a:extLst>
              <a:ext uri="{FF2B5EF4-FFF2-40B4-BE49-F238E27FC236}">
                <a16:creationId xmlns:a16="http://schemas.microsoft.com/office/drawing/2014/main" id="{A17F7BCE-DD2D-4B15-B525-A4DDC38CFBA5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3890779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se slide with imag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 hasCustomPrompt="1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 err="1"/>
              <a:t>Click</a:t>
            </a:r>
            <a:r>
              <a:rPr lang="cs-CZ" dirty="0"/>
              <a:t> on </a:t>
            </a:r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icon</a:t>
            </a:r>
            <a:r>
              <a:rPr lang="cs-CZ" dirty="0"/>
              <a:t> to insert image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id="{92E47129-CD29-4FAB-AAFF-2F8F08274DEE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77426" y="6050485"/>
            <a:ext cx="883410" cy="59760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64211764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ECON slid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id="{5CF0005C-D689-4DD6-A5D8-EA2023146079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23135" y="2019299"/>
            <a:ext cx="4199887" cy="2841099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B9006E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300970397"/>
      </p:ext>
    </p:extLst>
  </p:cSld>
  <p:clrMapOvr>
    <a:masterClrMapping/>
  </p:clrMapOvr>
  <p:hf sldNum="0" hdr="0" ftr="0" dt="0"/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MUNI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Obrázek 1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44028" y="2285079"/>
            <a:ext cx="8890088" cy="2304838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id="{C44CE881-5C32-4D94-BD5B-1353FF61C8A8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2">
            <a:extLst>
              <a:ext uri="{FF2B5EF4-FFF2-40B4-BE49-F238E27FC236}">
                <a16:creationId xmlns:a16="http://schemas.microsoft.com/office/drawing/2014/main" id="{AE4DA97F-66A7-4782-958D-53BB7E421A13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  <p:hf sldNum="0" hdr="0" ftr="0" dt="0"/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>
            <a:lvl1pPr marL="342900" indent="-342900">
              <a:buClr>
                <a:srgbClr val="00287D"/>
              </a:buClr>
              <a:buSzPct val="100000"/>
              <a:buFont typeface="Wingdings" panose="05000000000000000000" pitchFamily="2" charset="2"/>
              <a:buChar char="§"/>
              <a:defRPr/>
            </a:lvl1pPr>
            <a:lvl2pPr marL="742950" indent="-285750">
              <a:buClr>
                <a:srgbClr val="00287D"/>
              </a:buClr>
              <a:buFont typeface="Wingdings" panose="05000000000000000000" pitchFamily="2" charset="2"/>
              <a:buChar char="§"/>
              <a:defRPr/>
            </a:lvl2pPr>
            <a:lvl3pPr marL="914400" indent="0">
              <a:buNone/>
              <a:defRPr/>
            </a:lvl3pPr>
          </a:lstStyle>
          <a:p>
            <a:pPr lvl="0"/>
            <a:r>
              <a:rPr lang="cs-CZ" dirty="0"/>
              <a:t>Kliknutím lze upravit styly předlohy textu.</a:t>
            </a:r>
          </a:p>
          <a:p>
            <a:pPr lvl="1"/>
            <a:r>
              <a:rPr lang="cs-CZ" dirty="0"/>
              <a:t>Druhá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val="20214942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Title slide – inverse">
    <p:bg>
      <p:bgPr>
        <a:solidFill>
          <a:srgbClr val="B9006E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/>
              <a:t>Define footer – presentation title / department</a:t>
            </a:r>
            <a:endParaRPr lang="en-US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id="{322FA9F0-97E4-45C3-84A8-592F85A6A3A2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en-US" dirty="0"/>
              <a:t>Click here to insert title.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dirty="0"/>
              <a:t>Click here to insert subtitle.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7D02BBC8-BA18-446A-A9BA-BD711450F1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287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9481167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id="{FE4ED1EA-6D6D-4751-96EE-A54F4980D16F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1229579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7E8EB499-B5B8-4411-8A5F-E98450293E57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3442829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 and 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6" hasCustomPrompt="1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27" hasCustomPrompt="1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98AAC756-AFD3-4AD9-9CB6-A2C9F5EEBCA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17168426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content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1695074"/>
            <a:ext cx="5218413" cy="3896711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id="{ABDE9BC5-EE25-44B2-8081-F2B94BAA680C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 hasCustomPrompt="1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 baseline="0"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id="{D06ABEBC-1414-4D9D-9456-64352E0AEAC0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6673959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Heading, subheading and three column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id="{548D6DE9-EB16-4D0A-9F96-DD69C3E97213}"/>
              </a:ext>
            </a:extLst>
          </p:cNvPr>
          <p:cNvSpPr>
            <a:spLocks noGrp="1"/>
          </p:cNvSpPr>
          <p:nvPr>
            <p:ph sz="quarter" idx="22" hasCustomPrompt="1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id="{C2D097E9-9E99-4F02-A434-E69D713D0FBC}"/>
              </a:ext>
            </a:extLst>
          </p:cNvPr>
          <p:cNvSpPr>
            <a:spLocks noGrp="1"/>
          </p:cNvSpPr>
          <p:nvPr>
            <p:ph type="body" sz="quarter" idx="12" hasCustomPrompt="1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id="{7E169087-A2FD-4849-9AAC-BD41AA07A5EA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id="{E14CE5FF-FB97-4634-9714-4B5C0FDA3862}"/>
              </a:ext>
            </a:extLst>
          </p:cNvPr>
          <p:cNvSpPr>
            <a:spLocks noGrp="1"/>
          </p:cNvSpPr>
          <p:nvPr>
            <p:ph type="body" sz="quarter" idx="15" hasCustomPrompt="1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id="{DD220DBF-2B26-4E32-826A-79839FF51027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id="{AD9E96F9-7F56-4453-A9FC-693AF7E57BB4}"/>
              </a:ext>
            </a:extLst>
          </p:cNvPr>
          <p:cNvSpPr>
            <a:spLocks noGrp="1"/>
          </p:cNvSpPr>
          <p:nvPr>
            <p:ph type="body" sz="quarter" idx="20" hasCustomPrompt="1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id="{88362389-3E8C-4129-819C-75F0F7922D0F}"/>
              </a:ext>
            </a:extLst>
          </p:cNvPr>
          <p:cNvSpPr>
            <a:spLocks noGrp="1"/>
          </p:cNvSpPr>
          <p:nvPr>
            <p:ph type="body" sz="quarter" idx="21" hasCustomPrompt="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en-US" dirty="0"/>
              <a:t>Click here to insert text.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id="{DE897ACA-C285-471C-BF3F-2886D04C7F9F}"/>
              </a:ext>
            </a:extLst>
          </p:cNvPr>
          <p:cNvSpPr>
            <a:spLocks noGrp="1"/>
          </p:cNvSpPr>
          <p:nvPr>
            <p:ph sz="quarter" idx="23" hasCustomPrompt="1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id="{9AF93628-9CF3-4CB5-A8C7-735B527D49B2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id="{9F610B39-FB78-4767-BA31-C3D4E7D5586C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id="{6B0440B8-6781-4DF7-853B-03D5855A8CB8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pic>
        <p:nvPicPr>
          <p:cNvPr id="22" name="Obrázek 21">
            <a:extLst>
              <a:ext uri="{FF2B5EF4-FFF2-40B4-BE49-F238E27FC236}">
                <a16:creationId xmlns:a16="http://schemas.microsoft.com/office/drawing/2014/main" id="{1511ED70-4159-4340-8610-715880E63A2A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1374107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and tex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dirty="0"/>
              <a:t>Second level</a:t>
            </a:r>
            <a:endParaRPr lang="cs-CZ" dirty="0"/>
          </a:p>
          <a:p>
            <a:pPr lvl="2"/>
            <a:r>
              <a:rPr lang="en-GB" dirty="0"/>
              <a:t>Third level</a:t>
            </a:r>
            <a:endParaRPr lang="cs-CZ" dirty="0"/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id="{83517C49-9C06-4658-8660-E0D21D83CE29}"/>
              </a:ext>
            </a:extLst>
          </p:cNvPr>
          <p:cNvSpPr>
            <a:spLocks noGrp="1"/>
          </p:cNvSpPr>
          <p:nvPr>
            <p:ph sz="quarter" idx="24" hasCustomPrompt="1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en-GB" noProof="0" dirty="0"/>
              <a:t>Click here to insert text.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id="{F7FD9E97-5F69-494E-8672-595752783306}"/>
              </a:ext>
            </a:extLst>
          </p:cNvPr>
          <p:cNvSpPr>
            <a:spLocks noGrp="1"/>
          </p:cNvSpPr>
          <p:nvPr>
            <p:ph type="body" sz="quarter" idx="19" hasCustomPrompt="1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en-GB" noProof="0" dirty="0"/>
              <a:t>Click here to insert text.</a:t>
            </a:r>
          </a:p>
        </p:txBody>
      </p:sp>
      <p:pic>
        <p:nvPicPr>
          <p:cNvPr id="8" name="Obrázek 7">
            <a:extLst>
              <a:ext uri="{FF2B5EF4-FFF2-40B4-BE49-F238E27FC236}">
                <a16:creationId xmlns:a16="http://schemas.microsoft.com/office/drawing/2014/main" id="{1B8642D8-D658-40BB-B4D2-E29CAE3850C1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7383761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Content without head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en-GB" noProof="0" dirty="0"/>
              <a:t>Click here to insert text.</a:t>
            </a:r>
          </a:p>
          <a:p>
            <a:pPr lvl="1"/>
            <a:r>
              <a:rPr lang="en-GB" noProof="0" dirty="0"/>
              <a:t>Second level</a:t>
            </a:r>
          </a:p>
          <a:p>
            <a:pPr lvl="2"/>
            <a:r>
              <a:rPr lang="en-GB" noProof="0" dirty="0"/>
              <a:t>Third level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772743CB-F148-49FE-83DC-5E159625F4AB}"/>
              </a:ext>
            </a:extLst>
          </p:cNvPr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0891922" y="6059508"/>
            <a:ext cx="858752" cy="58092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4975528"/>
      </p:ext>
    </p:extLst>
  </p:cSld>
  <p:clrMapOvr>
    <a:masterClrMapping/>
  </p:clrMapOvr>
  <p:extLst>
    <p:ext uri="{DCECCB84-F9BA-43D5-87BE-67443E8EF086}">
      <p15:sldGuideLst xmlns:p15="http://schemas.microsoft.com/office/powerpoint/2012/main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image" Target="../media/image1.emf"/><Relationship Id="rId2" Type="http://schemas.openxmlformats.org/officeDocument/2006/relationships/slideLayout" Target="../slideLayouts/slideLayout2.xml"/><Relationship Id="rId16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en-GB" noProof="0"/>
              <a:t>Define footer – presentation title / department</a:t>
            </a:r>
            <a:endParaRPr lang="en-GB" noProof="0" dirty="0"/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en-GB" noProof="0" dirty="0"/>
              <a:t>Click here to insert heading.</a:t>
            </a:r>
            <a:endParaRPr lang="cs-CZ" dirty="0"/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en-GB" noProof="0" dirty="0"/>
              <a:t>Click here insert text.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90" r:id="rId2"/>
    <p:sldLayoutId id="2147483684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4" r:id="rId12"/>
    <p:sldLayoutId id="2147483692" r:id="rId13"/>
    <p:sldLayoutId id="2147483693" r:id="rId14"/>
    <p:sldLayoutId id="2147483700" r:id="rId15"/>
  </p:sldLayoutIdLst>
  <p:hf hd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7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>
    <p:ext uri="{27BBF7A9-308A-43DC-89C8-2F10F3537804}">
      <p15:sldGuideLst xmlns:p15="http://schemas.microsoft.com/office/powerpoint/2012/main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5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15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5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15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398502" y="1893454"/>
            <a:ext cx="11361600" cy="3220083"/>
          </a:xfrm>
        </p:spPr>
        <p:txBody>
          <a:bodyPr/>
          <a:lstStyle/>
          <a:p>
            <a:br>
              <a:rPr lang="cs-CZ" altLang="cs-CZ" dirty="0"/>
            </a:br>
            <a: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Zadání pro 5. seminář MVVS</a:t>
            </a:r>
            <a:b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 </a:t>
            </a:r>
            <a:br>
              <a:rPr lang="cs-CZ" dirty="0">
                <a:effectLst>
                  <a:outerShdw blurRad="38100" dist="38100" dir="2700000" algn="tl">
                    <a:srgbClr val="FFFFFF"/>
                  </a:outerShdw>
                </a:effectLst>
              </a:rPr>
            </a:br>
            <a:r>
              <a:rPr lang="cs-CZ" b="0" dirty="0">
                <a:effectLst>
                  <a:outerShdw blurRad="38100" dist="38100" dir="2700000" algn="tl">
                    <a:srgbClr val="FFFFFF"/>
                  </a:outerShdw>
                </a:effectLst>
              </a:rPr>
              <a:t>Navrhněte komunikační kampaň, popř. kampaň PR a/nebo mediální plán</a:t>
            </a:r>
            <a:br>
              <a:rPr lang="cs-CZ" altLang="cs-CZ" b="0" dirty="0"/>
            </a:br>
            <a:br>
              <a:rPr lang="cs-CZ" altLang="cs-CZ" b="0" dirty="0"/>
            </a:br>
            <a:br>
              <a:rPr lang="cs-CZ" altLang="cs-CZ" dirty="0"/>
            </a:br>
            <a:r>
              <a:rPr lang="cs-CZ" altLang="cs-CZ" sz="2800" b="0" dirty="0"/>
              <a:t>SIMONA ŠKARABELOVÁ</a:t>
            </a:r>
            <a:br>
              <a:rPr lang="cs-CZ" altLang="cs-CZ" sz="2800" b="0" dirty="0"/>
            </a:br>
            <a:r>
              <a:rPr lang="cs-CZ" altLang="cs-CZ" sz="2800" b="0" dirty="0"/>
              <a:t>FILIP HRŮZA</a:t>
            </a:r>
            <a:br>
              <a:rPr lang="cs-CZ" altLang="cs-CZ" sz="3600" b="0" dirty="0"/>
            </a:br>
            <a:br>
              <a:rPr lang="cs-CZ" altLang="cs-CZ" dirty="0"/>
            </a:br>
            <a:br>
              <a:rPr lang="cs-CZ" altLang="cs-CZ" dirty="0"/>
            </a:br>
            <a:endParaRPr lang="cs-CZ" sz="2400" b="0" dirty="0"/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398502" y="6236313"/>
            <a:ext cx="7920000" cy="252000"/>
          </a:xfrm>
        </p:spPr>
        <p:txBody>
          <a:bodyPr/>
          <a:lstStyle/>
          <a:p>
            <a:r>
              <a:rPr lang="cs-CZ" altLang="cs-CZ" dirty="0"/>
              <a:t>Jaro 2023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00224320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FCCE4E1-ABCF-4F5D-BF07-EFB1B1F25C69}" type="slidenum">
              <a:rPr lang="cs-CZ" altLang="cs-CZ"/>
              <a:pPr/>
              <a:t>2</a:t>
            </a:fld>
            <a:endParaRPr lang="cs-CZ" altLang="cs-CZ"/>
          </a:p>
        </p:txBody>
      </p:sp>
      <p:sp>
        <p:nvSpPr>
          <p:cNvPr id="962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r>
              <a:rPr lang="cs-CZ" altLang="cs-CZ" dirty="0"/>
              <a:t>Úkol na 5. seminář:</a:t>
            </a:r>
          </a:p>
        </p:txBody>
      </p:sp>
      <p:sp>
        <p:nvSpPr>
          <p:cNvPr id="96259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>
              <a:lnSpc>
                <a:spcPct val="90000"/>
              </a:lnSpc>
            </a:pPr>
            <a:r>
              <a:rPr lang="cs-CZ" sz="1800" dirty="0"/>
              <a:t>Spáruje se s teorií ke komunikaci, PR a reklamě </a:t>
            </a:r>
          </a:p>
          <a:p>
            <a:pPr>
              <a:lnSpc>
                <a:spcPct val="90000"/>
              </a:lnSpc>
            </a:pPr>
            <a:r>
              <a:rPr lang="cs-CZ" altLang="cs-CZ" sz="1800" dirty="0"/>
              <a:t>Navrhněte komunikační (guerilla) kampaň nebo mediální plán/integrovanou marketingovou komunikaci</a:t>
            </a:r>
          </a:p>
          <a:p>
            <a:pPr>
              <a:lnSpc>
                <a:spcPct val="90000"/>
              </a:lnSpc>
            </a:pPr>
            <a:r>
              <a:rPr lang="cs-CZ" sz="1800" dirty="0"/>
              <a:t>Lze zohlednit i komunikační model A.I.D.A. + S.(</a:t>
            </a:r>
            <a:r>
              <a:rPr lang="cs-CZ" sz="1800" dirty="0" err="1"/>
              <a:t>satisfaction</a:t>
            </a:r>
            <a:r>
              <a:rPr lang="cs-CZ" sz="1800" dirty="0"/>
              <a:t>)</a:t>
            </a:r>
          </a:p>
          <a:p>
            <a:pPr lvl="1">
              <a:lnSpc>
                <a:spcPct val="90000"/>
              </a:lnSpc>
            </a:pPr>
            <a:endParaRPr lang="cs-CZ" sz="1800" dirty="0"/>
          </a:p>
          <a:p>
            <a:pPr>
              <a:lnSpc>
                <a:spcPct val="90000"/>
              </a:lnSpc>
            </a:pPr>
            <a:endParaRPr lang="cs-CZ" altLang="cs-CZ" sz="1800" dirty="0"/>
          </a:p>
        </p:txBody>
      </p:sp>
      <p:pic>
        <p:nvPicPr>
          <p:cNvPr id="2" name="Obrázek 1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04328" y="3205274"/>
            <a:ext cx="6815836" cy="286215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21579568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205" y="671895"/>
            <a:ext cx="10782180" cy="647700"/>
          </a:xfrm>
        </p:spPr>
        <p:txBody>
          <a:bodyPr/>
          <a:lstStyle/>
          <a:p>
            <a:r>
              <a:rPr lang="cs-CZ" dirty="0"/>
              <a:t>Komunikační (guerilla) kampaň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5205" y="1485423"/>
            <a:ext cx="10776428" cy="4114800"/>
          </a:xfrm>
        </p:spPr>
        <p:txBody>
          <a:bodyPr/>
          <a:lstStyle/>
          <a:p>
            <a:endParaRPr lang="cs-CZ" altLang="cs-CZ" sz="2000" b="1" dirty="0"/>
          </a:p>
          <a:p>
            <a:r>
              <a:rPr lang="cs-CZ" dirty="0"/>
              <a:t>Co je cílem kampaně</a:t>
            </a:r>
          </a:p>
          <a:p>
            <a:endParaRPr lang="cs-CZ" dirty="0"/>
          </a:p>
          <a:p>
            <a:r>
              <a:rPr lang="cs-CZ" dirty="0"/>
              <a:t>Na jakou cílovou skupinu míří</a:t>
            </a:r>
          </a:p>
          <a:p>
            <a:endParaRPr lang="cs-CZ" dirty="0"/>
          </a:p>
          <a:p>
            <a:r>
              <a:rPr lang="cs-CZ" dirty="0"/>
              <a:t>Kreativní nápad a provedení, vč. odhadu nákladů</a:t>
            </a:r>
          </a:p>
          <a:p>
            <a:endParaRPr lang="cs-CZ" dirty="0"/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3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val="321489072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685205" y="671895"/>
            <a:ext cx="10782180" cy="1004505"/>
          </a:xfrm>
        </p:spPr>
        <p:txBody>
          <a:bodyPr/>
          <a:lstStyle/>
          <a:p>
            <a:r>
              <a:rPr lang="cs-CZ" dirty="0"/>
              <a:t>Mediální plán/integrovaná marketingová komunikace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85205" y="1485423"/>
            <a:ext cx="10776428" cy="4114800"/>
          </a:xfrm>
        </p:spPr>
        <p:txBody>
          <a:bodyPr/>
          <a:lstStyle/>
          <a:p>
            <a:endParaRPr lang="cs-CZ" dirty="0"/>
          </a:p>
          <a:p>
            <a:r>
              <a:rPr lang="cs-CZ" dirty="0"/>
              <a:t>Pro jeho sestavení je nutné zobrazit komunikační prostředí.</a:t>
            </a:r>
          </a:p>
          <a:p>
            <a:r>
              <a:rPr lang="cs-CZ" dirty="0"/>
              <a:t>Předpokládá, že má organizace dostatek financí na PR...</a:t>
            </a:r>
          </a:p>
        </p:txBody>
      </p:sp>
      <p:sp>
        <p:nvSpPr>
          <p:cNvPr id="4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7E028F59-B1F6-4801-94DB-4C8B6157CAC0}" type="slidenum">
              <a:rPr lang="cs-CZ" altLang="cs-CZ"/>
              <a:pPr/>
              <a:t>4</a:t>
            </a:fld>
            <a:endParaRPr lang="cs-CZ" altLang="cs-CZ"/>
          </a:p>
        </p:txBody>
      </p:sp>
      <p:pic>
        <p:nvPicPr>
          <p:cNvPr id="3" name="Obrázek 2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5907162" y="3239719"/>
            <a:ext cx="4579760" cy="25158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800921850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562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Calisto MT" pitchFamily="18" charset="0"/>
              </a:rPr>
              <a:t>Mediální plán </a:t>
            </a:r>
          </a:p>
        </p:txBody>
      </p:sp>
      <p:sp>
        <p:nvSpPr>
          <p:cNvPr id="66563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00" y="1872000"/>
            <a:ext cx="10753200" cy="4377880"/>
          </a:xfrm>
        </p:spPr>
        <p:txBody>
          <a:bodyPr/>
          <a:lstStyle/>
          <a:p>
            <a:pPr eaLnBrk="1" hangingPunct="1">
              <a:lnSpc>
                <a:spcPct val="200000"/>
              </a:lnSpc>
            </a:pPr>
            <a:r>
              <a:rPr lang="cs-CZ" altLang="cs-CZ" dirty="0">
                <a:latin typeface="Calisto MT" pitchFamily="18" charset="0"/>
              </a:rPr>
              <a:t>Lze ho definovat jako dokument určující, jaká média a kdy se nakoupí, za jakou cenu a jaké by měla přinést výsledky.</a:t>
            </a:r>
          </a:p>
          <a:p>
            <a:pPr eaLnBrk="1" hangingPunct="1">
              <a:lnSpc>
                <a:spcPct val="200000"/>
              </a:lnSpc>
            </a:pPr>
            <a:r>
              <a:rPr lang="cs-CZ" altLang="cs-CZ" dirty="0">
                <a:latin typeface="Calisto MT" pitchFamily="18" charset="0"/>
              </a:rPr>
              <a:t>Zahrnuje průběhové diagramy, názvy konkrétních časopisů, odhad dosahu a frekvence a také rozpočet. </a:t>
            </a:r>
          </a:p>
          <a:p>
            <a:pPr eaLnBrk="1" hangingPunct="1">
              <a:lnSpc>
                <a:spcPct val="200000"/>
              </a:lnSpc>
            </a:pPr>
            <a:r>
              <a:rPr lang="cs-CZ" altLang="cs-CZ" dirty="0">
                <a:latin typeface="Calisto MT" pitchFamily="18" charset="0"/>
              </a:rPr>
              <a:t>Pro jeho sestavení je nutné zobrazit komunikační prostředí.</a:t>
            </a:r>
          </a:p>
        </p:txBody>
      </p:sp>
    </p:spTree>
    <p:extLst>
      <p:ext uri="{BB962C8B-B14F-4D97-AF65-F5344CB8AC3E}">
        <p14:creationId xmlns:p14="http://schemas.microsoft.com/office/powerpoint/2010/main" val="1464607356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586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Calisto MT" pitchFamily="18" charset="0"/>
              </a:rPr>
              <a:t>Fáze procesu mediálního plánování</a:t>
            </a:r>
          </a:p>
        </p:txBody>
      </p:sp>
      <p:sp>
        <p:nvSpPr>
          <p:cNvPr id="59395" name="Rectangle 4"/>
          <p:cNvSpPr>
            <a:spLocks noChangeArrowheads="1"/>
          </p:cNvSpPr>
          <p:nvPr/>
        </p:nvSpPr>
        <p:spPr bwMode="auto">
          <a:xfrm>
            <a:off x="3556000" y="1905000"/>
            <a:ext cx="5588000" cy="6096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000" dirty="0">
                <a:latin typeface="Tahoma" pitchFamily="34" charset="0"/>
              </a:rPr>
              <a:t>Posouzení prostředí pro komunikaci</a:t>
            </a:r>
          </a:p>
        </p:txBody>
      </p:sp>
      <p:sp>
        <p:nvSpPr>
          <p:cNvPr id="59396" name="Rectangle 5"/>
          <p:cNvSpPr>
            <a:spLocks noChangeArrowheads="1"/>
          </p:cNvSpPr>
          <p:nvPr/>
        </p:nvSpPr>
        <p:spPr bwMode="auto">
          <a:xfrm>
            <a:off x="3556000" y="2743200"/>
            <a:ext cx="5588000" cy="6858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400" dirty="0">
                <a:latin typeface="Tahoma" pitchFamily="34" charset="0"/>
              </a:rPr>
              <a:t>Popis cílového publika</a:t>
            </a:r>
          </a:p>
        </p:txBody>
      </p:sp>
      <p:sp>
        <p:nvSpPr>
          <p:cNvPr id="59397" name="Rectangle 6"/>
          <p:cNvSpPr>
            <a:spLocks noChangeArrowheads="1"/>
          </p:cNvSpPr>
          <p:nvPr/>
        </p:nvSpPr>
        <p:spPr bwMode="auto">
          <a:xfrm>
            <a:off x="3556000" y="3581400"/>
            <a:ext cx="5588000" cy="6858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400">
                <a:latin typeface="Tahoma" pitchFamily="34" charset="0"/>
              </a:rPr>
              <a:t>Stanovení mediálních cílů</a:t>
            </a:r>
          </a:p>
        </p:txBody>
      </p:sp>
      <p:sp>
        <p:nvSpPr>
          <p:cNvPr id="59398" name="Rectangle 7"/>
          <p:cNvSpPr>
            <a:spLocks noChangeArrowheads="1"/>
          </p:cNvSpPr>
          <p:nvPr/>
        </p:nvSpPr>
        <p:spPr bwMode="auto">
          <a:xfrm>
            <a:off x="3657600" y="4495800"/>
            <a:ext cx="5486400" cy="6096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400" dirty="0">
                <a:latin typeface="Tahoma" pitchFamily="34" charset="0"/>
              </a:rPr>
              <a:t>Výběr mediálního mixu</a:t>
            </a:r>
          </a:p>
        </p:txBody>
      </p:sp>
      <p:sp>
        <p:nvSpPr>
          <p:cNvPr id="59399" name="Rectangle 8"/>
          <p:cNvSpPr>
            <a:spLocks noChangeArrowheads="1"/>
          </p:cNvSpPr>
          <p:nvPr/>
        </p:nvSpPr>
        <p:spPr bwMode="auto">
          <a:xfrm>
            <a:off x="3657600" y="5410200"/>
            <a:ext cx="5486400" cy="762000"/>
          </a:xfrm>
          <a:prstGeom prst="rect">
            <a:avLst/>
          </a:prstGeom>
          <a:solidFill>
            <a:schemeClr val="tx2">
              <a:lumMod val="25000"/>
              <a:lumOff val="75000"/>
            </a:schemeClr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</p:spPr>
        <p:txBody>
          <a:bodyPr wrap="none" anchor="ctr"/>
          <a:lstStyle>
            <a:lvl1pPr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800">
                <a:solidFill>
                  <a:schemeClr val="tx1"/>
                </a:solidFill>
                <a:latin typeface="Trebuchet MS" pitchFamily="34" charset="0"/>
              </a:defRPr>
            </a:lvl1pPr>
            <a:lvl2pPr marL="742950" indent="-28575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600">
                <a:solidFill>
                  <a:schemeClr val="tx1"/>
                </a:solidFill>
                <a:latin typeface="Trebuchet MS" pitchFamily="34" charset="0"/>
              </a:defRPr>
            </a:lvl2pPr>
            <a:lvl3pPr marL="11430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n"/>
              <a:defRPr sz="2300">
                <a:solidFill>
                  <a:schemeClr val="tx1"/>
                </a:solidFill>
                <a:latin typeface="Trebuchet MS" pitchFamily="34" charset="0"/>
              </a:defRPr>
            </a:lvl3pPr>
            <a:lvl4pPr marL="16002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4pPr>
            <a:lvl5pPr marL="2057400" indent="-228600" algn="l" eaLnBrk="0" hangingPunct="0">
              <a:spcBef>
                <a:spcPct val="20000"/>
              </a:spcBef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lr>
                <a:srgbClr val="7D1E1E"/>
              </a:buClr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Trebuchet MS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ClrTx/>
              <a:buFontTx/>
              <a:buNone/>
              <a:defRPr/>
            </a:pPr>
            <a:r>
              <a:rPr lang="cs-CZ" altLang="cs-CZ" sz="2400">
                <a:latin typeface="Tahoma" pitchFamily="34" charset="0"/>
              </a:rPr>
              <a:t>Nákup médií</a:t>
            </a:r>
          </a:p>
        </p:txBody>
      </p:sp>
      <p:sp>
        <p:nvSpPr>
          <p:cNvPr id="67592" name="Line 9"/>
          <p:cNvSpPr>
            <a:spLocks noChangeShapeType="1"/>
          </p:cNvSpPr>
          <p:nvPr/>
        </p:nvSpPr>
        <p:spPr bwMode="auto">
          <a:xfrm>
            <a:off x="6197600" y="25146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7593" name="Line 10"/>
          <p:cNvSpPr>
            <a:spLocks noChangeShapeType="1"/>
          </p:cNvSpPr>
          <p:nvPr/>
        </p:nvSpPr>
        <p:spPr bwMode="auto">
          <a:xfrm>
            <a:off x="6197600" y="3429000"/>
            <a:ext cx="0" cy="1524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7594" name="Line 11"/>
          <p:cNvSpPr>
            <a:spLocks noChangeShapeType="1"/>
          </p:cNvSpPr>
          <p:nvPr/>
        </p:nvSpPr>
        <p:spPr bwMode="auto">
          <a:xfrm>
            <a:off x="6197600" y="4267200"/>
            <a:ext cx="0" cy="2286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  <p:sp>
        <p:nvSpPr>
          <p:cNvPr id="67595" name="Line 12"/>
          <p:cNvSpPr>
            <a:spLocks noChangeShapeType="1"/>
          </p:cNvSpPr>
          <p:nvPr/>
        </p:nvSpPr>
        <p:spPr bwMode="auto">
          <a:xfrm>
            <a:off x="6197600" y="5105400"/>
            <a:ext cx="0" cy="304800"/>
          </a:xfrm>
          <a:prstGeom prst="line">
            <a:avLst/>
          </a:prstGeom>
          <a:noFill/>
          <a:ln w="9525">
            <a:solidFill>
              <a:schemeClr val="tx1"/>
            </a:solidFill>
            <a:miter lim="800000"/>
            <a:headEnd/>
            <a:tailEnd type="triangle" w="med" len="med"/>
          </a:ln>
          <a:effectLst/>
          <a:extLst>
            <a:ext uri="{909E8E84-426E-40DD-AFC4-6F175D3DCCD1}">
              <a14:hiddenFill xmlns:a14="http://schemas.microsoft.com/office/drawing/2010/main">
                <a:noFill/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/>
          <a:lstStyle/>
          <a:p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355521298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610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 dirty="0">
                <a:latin typeface="Calisto MT" pitchFamily="18" charset="0"/>
              </a:rPr>
              <a:t> Mediální cíle</a:t>
            </a:r>
          </a:p>
        </p:txBody>
      </p:sp>
      <p:sp>
        <p:nvSpPr>
          <p:cNvPr id="68611" name="Rectangle 3"/>
          <p:cNvSpPr>
            <a:spLocks noGrp="1" noChangeArrowheads="1"/>
          </p:cNvSpPr>
          <p:nvPr>
            <p:ph type="body" idx="1"/>
          </p:nvPr>
        </p:nvSpPr>
        <p:spPr/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Frekvence – </a:t>
            </a:r>
            <a:r>
              <a:rPr lang="cs-CZ" altLang="cs-CZ" sz="2000" dirty="0">
                <a:latin typeface="Calisto MT" pitchFamily="18" charset="0"/>
              </a:rPr>
              <a:t>kolikrát bude příjemce v cílové skupině vystaven reklamě v určitém časovém období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Dosah (zásah) a váha – </a:t>
            </a:r>
            <a:r>
              <a:rPr lang="cs-CZ" altLang="cs-CZ" sz="2000" dirty="0">
                <a:latin typeface="Calisto MT" pitchFamily="18" charset="0"/>
              </a:rPr>
              <a:t>počet lidí, kteří byli vystaveni působení reklamy během určitého období. Důležité je však je více to, kolik lidí z cílové skupiny vidělo tuto reklamu.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Kontinuita – </a:t>
            </a:r>
            <a:r>
              <a:rPr lang="cs-CZ" altLang="cs-CZ" sz="2000" dirty="0">
                <a:latin typeface="Calisto MT" pitchFamily="18" charset="0"/>
              </a:rPr>
              <a:t>trvale působící, pulsující či nepravidelný harmonogram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Pokrytí – </a:t>
            </a:r>
            <a:r>
              <a:rPr lang="cs-CZ" altLang="cs-CZ" sz="2000" dirty="0">
                <a:latin typeface="Calisto MT" pitchFamily="18" charset="0"/>
              </a:rPr>
              <a:t>potenciál veřejnosti, jež by mohla být vystavena působení určitého média.</a:t>
            </a:r>
            <a:endParaRPr lang="cs-CZ" altLang="cs-CZ" dirty="0">
              <a:latin typeface="Calisto MT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Náklady – </a:t>
            </a:r>
            <a:r>
              <a:rPr lang="cs-CZ" altLang="cs-CZ" sz="2000" dirty="0">
                <a:latin typeface="Calisto MT" pitchFamily="18" charset="0"/>
              </a:rPr>
              <a:t>náklady na zasažení tisíce osob.</a:t>
            </a:r>
          </a:p>
        </p:txBody>
      </p:sp>
    </p:spTree>
    <p:extLst>
      <p:ext uri="{BB962C8B-B14F-4D97-AF65-F5344CB8AC3E}">
        <p14:creationId xmlns:p14="http://schemas.microsoft.com/office/powerpoint/2010/main" val="55337929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065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cs-CZ" altLang="cs-CZ">
                <a:latin typeface="Calisto MT" pitchFamily="18" charset="0"/>
              </a:rPr>
              <a:t>Výběr mediálního mixu:</a:t>
            </a:r>
          </a:p>
        </p:txBody>
      </p:sp>
      <p:sp>
        <p:nvSpPr>
          <p:cNvPr id="70659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718800" y="1362937"/>
            <a:ext cx="10753200" cy="5313071"/>
          </a:xfrm>
        </p:spPr>
        <p:txBody>
          <a:bodyPr/>
          <a:lstStyle/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Noviny – </a:t>
            </a:r>
            <a:r>
              <a:rPr lang="cs-CZ" altLang="cs-CZ" sz="2000" dirty="0">
                <a:latin typeface="Calisto MT" pitchFamily="18" charset="0"/>
              </a:rPr>
              <a:t>v krátkém čase zasáhne hodně lidí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Časopisy – </a:t>
            </a:r>
            <a:r>
              <a:rPr lang="cs-CZ" altLang="cs-CZ" sz="2000" dirty="0">
                <a:latin typeface="Calisto MT" pitchFamily="18" charset="0"/>
              </a:rPr>
              <a:t>velký zásah, navíc specializovaná cílová skupina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Podomní reklama – </a:t>
            </a:r>
            <a:r>
              <a:rPr lang="cs-CZ" altLang="cs-CZ" sz="2000" dirty="0">
                <a:latin typeface="Calisto MT" pitchFamily="18" charset="0"/>
              </a:rPr>
              <a:t>nízké náklady, </a:t>
            </a:r>
            <a:r>
              <a:rPr lang="cs-CZ" altLang="cs-CZ" sz="2000" dirty="0" err="1">
                <a:latin typeface="Calisto MT" pitchFamily="18" charset="0"/>
              </a:rPr>
              <a:t>rychlost,ale</a:t>
            </a:r>
            <a:r>
              <a:rPr lang="cs-CZ" altLang="cs-CZ" sz="2000" dirty="0">
                <a:latin typeface="Calisto MT" pitchFamily="18" charset="0"/>
              </a:rPr>
              <a:t> malá selektivnost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Televize – </a:t>
            </a:r>
            <a:r>
              <a:rPr lang="cs-CZ" altLang="cs-CZ" sz="2000" dirty="0">
                <a:latin typeface="Calisto MT" pitchFamily="18" charset="0"/>
              </a:rPr>
              <a:t>audiovizuální sdělení, ideální pro komunikaci image a značky, nákladné</a:t>
            </a:r>
            <a:endParaRPr lang="cs-CZ" altLang="cs-CZ" dirty="0">
              <a:latin typeface="Calisto MT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Kino – </a:t>
            </a:r>
            <a:r>
              <a:rPr lang="cs-CZ" altLang="cs-CZ" sz="2000" dirty="0">
                <a:latin typeface="Calisto MT" pitchFamily="18" charset="0"/>
              </a:rPr>
              <a:t>nákladné, ale</a:t>
            </a:r>
            <a:r>
              <a:rPr lang="cs-CZ" altLang="cs-CZ" dirty="0">
                <a:latin typeface="Calisto MT" pitchFamily="18" charset="0"/>
              </a:rPr>
              <a:t> </a:t>
            </a:r>
            <a:r>
              <a:rPr lang="cs-CZ" altLang="cs-CZ" sz="2000" dirty="0">
                <a:latin typeface="Calisto MT" pitchFamily="18" charset="0"/>
              </a:rPr>
              <a:t>selektivní, pozitivní naladění</a:t>
            </a:r>
            <a:endParaRPr lang="cs-CZ" altLang="cs-CZ" dirty="0">
              <a:latin typeface="Calisto MT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Rozhlas – </a:t>
            </a:r>
            <a:r>
              <a:rPr lang="cs-CZ" altLang="cs-CZ" sz="2000" dirty="0">
                <a:latin typeface="Calisto MT" pitchFamily="18" charset="0"/>
              </a:rPr>
              <a:t>potenciálně velký dosah, ale malá selektivnost, role rádia jako zvukové kulisy</a:t>
            </a:r>
            <a:endParaRPr lang="cs-CZ" altLang="cs-CZ" dirty="0">
              <a:latin typeface="Calisto MT" pitchFamily="18" charset="0"/>
            </a:endParaRP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latin typeface="Calisto MT" pitchFamily="18" charset="0"/>
              </a:rPr>
              <a:t>Venkovní reklama – </a:t>
            </a:r>
            <a:r>
              <a:rPr lang="cs-CZ" altLang="cs-CZ" sz="2000" dirty="0">
                <a:latin typeface="Calisto MT" pitchFamily="18" charset="0"/>
              </a:rPr>
              <a:t>velký dosah, ale nízká efektivita sdělení, omezený rozsah</a:t>
            </a:r>
          </a:p>
          <a:p>
            <a:pPr eaLnBrk="1" hangingPunct="1">
              <a:lnSpc>
                <a:spcPct val="150000"/>
              </a:lnSpc>
            </a:pPr>
            <a:r>
              <a:rPr lang="cs-CZ" altLang="cs-CZ" dirty="0">
                <a:highlight>
                  <a:srgbClr val="00FF00"/>
                </a:highlight>
                <a:latin typeface="Calisto MT" pitchFamily="18" charset="0"/>
              </a:rPr>
              <a:t>Sociální sítě </a:t>
            </a:r>
            <a:r>
              <a:rPr lang="cs-CZ" altLang="cs-CZ" sz="2000" dirty="0">
                <a:highlight>
                  <a:srgbClr val="00FF00"/>
                </a:highlight>
                <a:latin typeface="Calisto MT" pitchFamily="18" charset="0"/>
              </a:rPr>
              <a:t>– on-line reklama, resp. marketing</a:t>
            </a:r>
            <a:endParaRPr lang="cs-CZ" altLang="cs-CZ" dirty="0">
              <a:highlight>
                <a:srgbClr val="00FF00"/>
              </a:highlight>
              <a:latin typeface="Calisto MT" pitchFamily="18" charset="0"/>
            </a:endParaRPr>
          </a:p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endParaRPr lang="cs-CZ" altLang="cs-CZ" dirty="0">
              <a:latin typeface="Calisto MT" pitchFamily="18" charset="0"/>
            </a:endParaRPr>
          </a:p>
        </p:txBody>
      </p:sp>
      <p:pic>
        <p:nvPicPr>
          <p:cNvPr id="70660" name="Picture 1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208433" y="528639"/>
            <a:ext cx="3896784" cy="13049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3734758410"/>
      </p:ext>
    </p:extLst>
  </p:cSld>
  <p:clrMapOvr>
    <a:masterClrMapping/>
  </p:clrMapOvr>
</p:sld>
</file>

<file path=ppt/theme/theme1.xml><?xml version="1.0" encoding="utf-8"?>
<a:theme xmlns:a="http://schemas.openxmlformats.org/drawingml/2006/main" name="Presentation_MU_EN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Prezentace-ECON-EN.potx" id="{E90BA73B-8971-454E-A601-134050038A0D}" vid="{B4AB2C69-B4CE-47B3-99DB-010B5AFDBCE5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Prezentace-ECON-EN</Template>
  <TotalTime>3605</TotalTime>
  <Words>378</Words>
  <Application>Microsoft Office PowerPoint</Application>
  <PresentationFormat>Widescreen</PresentationFormat>
  <Paragraphs>45</Paragraphs>
  <Slides>8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8</vt:i4>
      </vt:variant>
    </vt:vector>
  </HeadingPairs>
  <TitlesOfParts>
    <vt:vector size="13" baseType="lpstr">
      <vt:lpstr>Arial</vt:lpstr>
      <vt:lpstr>Calisto MT</vt:lpstr>
      <vt:lpstr>Tahoma</vt:lpstr>
      <vt:lpstr>Wingdings</vt:lpstr>
      <vt:lpstr>Presentation_MU_EN</vt:lpstr>
      <vt:lpstr> Zadání pro 5. seminář MVVS   Navrhněte komunikační kampaň, popř. kampaň PR a/nebo mediální plán   SIMONA ŠKARABELOVÁ FILIP HRŮZA   </vt:lpstr>
      <vt:lpstr>Úkol na 5. seminář:</vt:lpstr>
      <vt:lpstr>Komunikační (guerilla) kampaň</vt:lpstr>
      <vt:lpstr>Mediální plán/integrovaná marketingová komunikace</vt:lpstr>
      <vt:lpstr>Mediální plán </vt:lpstr>
      <vt:lpstr>Fáze procesu mediálního plánování</vt:lpstr>
      <vt:lpstr> Mediální cíle</vt:lpstr>
      <vt:lpstr>Výběr mediálního mixu: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Prezentace aplikace PowerPoint</dc:title>
  <dc:creator>Hrůza Filip</dc:creator>
  <cp:lastModifiedBy>Filip Hrůza</cp:lastModifiedBy>
  <cp:revision>408</cp:revision>
  <cp:lastPrinted>1601-01-01T00:00:00Z</cp:lastPrinted>
  <dcterms:created xsi:type="dcterms:W3CDTF">2018-10-30T11:08:00Z</dcterms:created>
  <dcterms:modified xsi:type="dcterms:W3CDTF">2023-04-05T08:10:49Z</dcterms:modified>
</cp:coreProperties>
</file>