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60"/>
  </p:notesMasterIdLst>
  <p:sldIdLst>
    <p:sldId id="305" r:id="rId2"/>
    <p:sldId id="263" r:id="rId3"/>
    <p:sldId id="264" r:id="rId4"/>
    <p:sldId id="338" r:id="rId5"/>
    <p:sldId id="339" r:id="rId6"/>
    <p:sldId id="261" r:id="rId7"/>
    <p:sldId id="262" r:id="rId8"/>
    <p:sldId id="257" r:id="rId9"/>
    <p:sldId id="282" r:id="rId10"/>
    <p:sldId id="306" r:id="rId11"/>
    <p:sldId id="311" r:id="rId12"/>
    <p:sldId id="320" r:id="rId13"/>
    <p:sldId id="314" r:id="rId14"/>
    <p:sldId id="315" r:id="rId15"/>
    <p:sldId id="316" r:id="rId16"/>
    <p:sldId id="317" r:id="rId17"/>
    <p:sldId id="329" r:id="rId18"/>
    <p:sldId id="330" r:id="rId19"/>
    <p:sldId id="331" r:id="rId20"/>
    <p:sldId id="333" r:id="rId21"/>
    <p:sldId id="334" r:id="rId22"/>
    <p:sldId id="335" r:id="rId23"/>
    <p:sldId id="336" r:id="rId24"/>
    <p:sldId id="337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13" r:id="rId33"/>
    <p:sldId id="292" r:id="rId34"/>
    <p:sldId id="284" r:id="rId35"/>
    <p:sldId id="288" r:id="rId36"/>
    <p:sldId id="286" r:id="rId37"/>
    <p:sldId id="287" r:id="rId38"/>
    <p:sldId id="309" r:id="rId39"/>
    <p:sldId id="310" r:id="rId40"/>
    <p:sldId id="266" r:id="rId41"/>
    <p:sldId id="267" r:id="rId42"/>
    <p:sldId id="283" r:id="rId43"/>
    <p:sldId id="318" r:id="rId44"/>
    <p:sldId id="319" r:id="rId45"/>
    <p:sldId id="312" r:id="rId46"/>
    <p:sldId id="321" r:id="rId47"/>
    <p:sldId id="340" r:id="rId48"/>
    <p:sldId id="268" r:id="rId49"/>
    <p:sldId id="341" r:id="rId50"/>
    <p:sldId id="269" r:id="rId51"/>
    <p:sldId id="279" r:id="rId52"/>
    <p:sldId id="281" r:id="rId53"/>
    <p:sldId id="302" r:id="rId54"/>
    <p:sldId id="342" r:id="rId55"/>
    <p:sldId id="303" r:id="rId56"/>
    <p:sldId id="304" r:id="rId57"/>
    <p:sldId id="271" r:id="rId58"/>
    <p:sldId id="297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6B2981-8F05-4235-A62F-4BCD2A0601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8284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802D25-EB48-4E78-85D6-D0F990AB7EA7}" type="slidenum">
              <a:rPr lang="cs-CZ" altLang="cs-CZ"/>
              <a:pPr eaLnBrk="1" hangingPunct="1"/>
              <a:t>36</a:t>
            </a:fld>
            <a:endParaRPr lang="cs-CZ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83% of SCC member who responded to survey have benchmarked</a:t>
            </a:r>
          </a:p>
          <a:p>
            <a:pPr eaLnBrk="1" hangingPunct="1"/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54% of non SCC members who responded to survey have benchmarked</a:t>
            </a:r>
          </a:p>
        </p:txBody>
      </p:sp>
    </p:spTree>
    <p:extLst>
      <p:ext uri="{BB962C8B-B14F-4D97-AF65-F5344CB8AC3E}">
        <p14:creationId xmlns:p14="http://schemas.microsoft.com/office/powerpoint/2010/main" val="16699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676F7D-F46D-4673-AC67-617C96A60741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6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00" y="414003"/>
            <a:ext cx="2350392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5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00" y="718716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60" y="718716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4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6731" y="6129339"/>
            <a:ext cx="1126771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8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443" y="2477312"/>
            <a:ext cx="567127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44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49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D368E-5638-4887-BAF0-777894DA1C2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7776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CFE0D-4B96-46AD-93D3-AD99F2DC38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885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77A35-137E-4915-91FD-46629156E52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5077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168ED-2904-4578-BFD4-860598221AF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4751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A50447-79FE-48AF-B164-5D4FA18F4875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7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AF27E-25AC-4CB2-BCF2-FBF620D6E24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4345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6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00" y="414003"/>
            <a:ext cx="2350469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8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0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5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5" y="1695078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23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2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2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1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5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8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8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1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3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25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5" y="692154"/>
            <a:ext cx="391380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0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2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9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2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249B7C0B-AD6A-4115-BB8F-578FD4AC67BC}" type="slidenum">
              <a:rPr lang="cs-CZ" altLang="en-US" smtClean="0"/>
              <a:pPr/>
              <a:t>‹#›</a:t>
            </a:fld>
            <a:endParaRPr lang="cs-CZ" alt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1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92023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u.gov/pbm/pbmhandbook/apqc.pdf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600"/>
              <a:t>Měření výkonnosti logistiky a dodavatelského řetězce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Proč vytvářet systém sledování logistiky a SCM?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Účinnost (Effectiveness) vs. Hospodárnost (Efficiency)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Důvody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sledování výkonnosti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diagnostika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				Dvě skupiny ukazatelů: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Strukturní a rámcové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rozsah úkolů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Kapacity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časový rozměr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32363" y="4652963"/>
            <a:ext cx="3490912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sz="2400"/>
              <a:t>Operativní ukazatele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sz="2000"/>
              <a:t>- ukazatele produktivity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sz="2000"/>
              <a:t>- ukazatele hospodárnost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sz="2000"/>
              <a:t>- ukazatele kvality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48133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49213"/>
            <a:ext cx="471170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sz="2800"/>
              <a:t>Functional perspective on logistics measures includes these major categories</a:t>
            </a:r>
            <a:r>
              <a:rPr lang="cs-CZ" altLang="cs-CZ" sz="2800"/>
              <a:t> – alternativa k Schultemu</a:t>
            </a:r>
            <a:endParaRPr lang="en-US" altLang="cs-CZ" sz="28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76872"/>
            <a:ext cx="4042792" cy="3849291"/>
          </a:xfrm>
        </p:spPr>
        <p:txBody>
          <a:bodyPr/>
          <a:lstStyle/>
          <a:p>
            <a:pPr eaLnBrk="1" hangingPunct="1"/>
            <a:r>
              <a:rPr lang="en-US" altLang="cs-CZ" dirty="0"/>
              <a:t>Cost</a:t>
            </a:r>
          </a:p>
          <a:p>
            <a:pPr eaLnBrk="1" hangingPunct="1"/>
            <a:r>
              <a:rPr lang="en-US" altLang="cs-CZ" dirty="0"/>
              <a:t>Customer service</a:t>
            </a:r>
          </a:p>
          <a:p>
            <a:pPr eaLnBrk="1" hangingPunct="1"/>
            <a:r>
              <a:rPr lang="en-US" altLang="cs-CZ" dirty="0"/>
              <a:t>Quality</a:t>
            </a:r>
          </a:p>
          <a:p>
            <a:pPr eaLnBrk="1" hangingPunct="1"/>
            <a:r>
              <a:rPr lang="en-US" altLang="cs-CZ" dirty="0"/>
              <a:t>Productivity</a:t>
            </a:r>
          </a:p>
          <a:p>
            <a:pPr eaLnBrk="1" hangingPunct="1"/>
            <a:r>
              <a:rPr lang="en-US" altLang="cs-CZ" dirty="0"/>
              <a:t>Asset management	</a:t>
            </a:r>
          </a:p>
        </p:txBody>
      </p:sp>
      <p:pic>
        <p:nvPicPr>
          <p:cNvPr id="13316" name="Picture 5" descr="business_performance_management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048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850" y="6437313"/>
            <a:ext cx="1851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Zdroj: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Bowersox</a:t>
            </a:r>
            <a:endParaRPr lang="cs-CZ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Basic elements of customer service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cs-CZ" sz="2400"/>
              <a:t>Availability</a:t>
            </a:r>
          </a:p>
          <a:p>
            <a:pPr lvl="1" eaLnBrk="1" hangingPunct="1"/>
            <a:r>
              <a:rPr lang="en-US" altLang="cs-CZ" sz="2000"/>
              <a:t>Fill rates</a:t>
            </a:r>
          </a:p>
          <a:p>
            <a:pPr lvl="1" eaLnBrk="1" hangingPunct="1"/>
            <a:r>
              <a:rPr lang="en-US" altLang="cs-CZ" sz="2000"/>
              <a:t>Stockout frequency</a:t>
            </a:r>
          </a:p>
          <a:p>
            <a:pPr lvl="1" eaLnBrk="1" hangingPunct="1"/>
            <a:r>
              <a:rPr lang="en-US" altLang="cs-CZ" sz="2000"/>
              <a:t>Orders shipped complete</a:t>
            </a:r>
          </a:p>
          <a:p>
            <a:pPr eaLnBrk="1" hangingPunct="1"/>
            <a:r>
              <a:rPr lang="en-US" altLang="cs-CZ" sz="2400"/>
              <a:t>Operational Performance</a:t>
            </a:r>
          </a:p>
          <a:p>
            <a:pPr lvl="1" eaLnBrk="1" hangingPunct="1"/>
            <a:r>
              <a:rPr lang="en-US" altLang="cs-CZ" sz="2000"/>
              <a:t>Speed</a:t>
            </a:r>
          </a:p>
          <a:p>
            <a:pPr lvl="1" eaLnBrk="1" hangingPunct="1"/>
            <a:r>
              <a:rPr lang="en-US" altLang="cs-CZ" sz="2000"/>
              <a:t>Consistency </a:t>
            </a:r>
          </a:p>
          <a:p>
            <a:pPr lvl="1" eaLnBrk="1" hangingPunct="1"/>
            <a:r>
              <a:rPr lang="en-US" altLang="cs-CZ" sz="2000"/>
              <a:t>Flexibility</a:t>
            </a:r>
          </a:p>
          <a:p>
            <a:pPr lvl="1" eaLnBrk="1" hangingPunct="1"/>
            <a:r>
              <a:rPr lang="en-US" altLang="cs-CZ" sz="2000"/>
              <a:t>Malfunction recovery</a:t>
            </a:r>
          </a:p>
        </p:txBody>
      </p:sp>
      <p:sp>
        <p:nvSpPr>
          <p:cNvPr id="14340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cs-CZ" sz="2400"/>
              <a:t>Service Reliability</a:t>
            </a:r>
          </a:p>
          <a:p>
            <a:pPr lvl="1" eaLnBrk="1" hangingPunct="1"/>
            <a:r>
              <a:rPr lang="en-US" altLang="cs-CZ" sz="2000"/>
              <a:t>Damage free</a:t>
            </a:r>
          </a:p>
          <a:p>
            <a:pPr lvl="1" eaLnBrk="1" hangingPunct="1"/>
            <a:r>
              <a:rPr lang="en-US" altLang="cs-CZ" sz="2000"/>
              <a:t>Error-free invoices</a:t>
            </a:r>
          </a:p>
          <a:p>
            <a:pPr lvl="1" eaLnBrk="1" hangingPunct="1"/>
            <a:r>
              <a:rPr lang="en-US" altLang="cs-CZ" sz="2000"/>
              <a:t>Shipment matches order</a:t>
            </a:r>
          </a:p>
          <a:p>
            <a:pPr lvl="1" eaLnBrk="1" hangingPunct="1"/>
            <a:r>
              <a:rPr lang="en-US" altLang="cs-CZ" sz="2000"/>
              <a:t>Shipped to correct location</a:t>
            </a:r>
          </a:p>
          <a:p>
            <a:pPr lvl="1" eaLnBrk="1" hangingPunct="1"/>
            <a:r>
              <a:rPr lang="en-US" altLang="cs-CZ" sz="2000"/>
              <a:t>Etc.</a:t>
            </a:r>
          </a:p>
          <a:p>
            <a:pPr eaLnBrk="1" hangingPunct="1"/>
            <a:endParaRPr lang="en-US" altLang="cs-CZ" sz="240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91075" y="1628775"/>
            <a:ext cx="4314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 altLang="cs-CZ" sz="2800"/>
          </a:p>
        </p:txBody>
      </p:sp>
      <p:pic>
        <p:nvPicPr>
          <p:cNvPr id="14342" name="Picture 10" descr="customer servic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25050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850" y="6437313"/>
            <a:ext cx="1851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Zdroj: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Bowersox</a:t>
            </a:r>
            <a:endParaRPr lang="cs-CZ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/>
              <a:t>Availability is the capacity to have inventory when desired by a customer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eaLnBrk="1" hangingPunct="1"/>
            <a:r>
              <a:rPr lang="en-US" altLang="cs-CZ" sz="2000" b="1"/>
              <a:t>Fill rate</a:t>
            </a:r>
            <a:r>
              <a:rPr lang="en-US" altLang="cs-CZ" sz="2000"/>
              <a:t> measures the magnitude or impact of stockouts over time</a:t>
            </a:r>
          </a:p>
          <a:p>
            <a:pPr eaLnBrk="1" hangingPunct="1"/>
            <a:r>
              <a:rPr lang="en-US" altLang="cs-CZ" sz="2000" b="1"/>
              <a:t>Stockout</a:t>
            </a:r>
            <a:r>
              <a:rPr lang="en-US" altLang="cs-CZ" sz="2000"/>
              <a:t> occurs when a firm has no product available to fulfill customer demand</a:t>
            </a:r>
          </a:p>
          <a:p>
            <a:pPr eaLnBrk="1" hangingPunct="1"/>
            <a:r>
              <a:rPr lang="en-US" altLang="cs-CZ" sz="2000" b="1"/>
              <a:t>Orders shipped complete</a:t>
            </a:r>
            <a:r>
              <a:rPr lang="en-US" altLang="cs-CZ" sz="2000"/>
              <a:t> requires shipping everything that a customer orders to count as a complete shipment</a:t>
            </a:r>
          </a:p>
        </p:txBody>
      </p:sp>
      <p:pic>
        <p:nvPicPr>
          <p:cNvPr id="15364" name="Picture 5" descr="order fill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4"/>
          <a:stretch>
            <a:fillRect/>
          </a:stretch>
        </p:blipFill>
        <p:spPr bwMode="auto">
          <a:xfrm>
            <a:off x="4114800" y="2233613"/>
            <a:ext cx="48768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850" y="6437313"/>
            <a:ext cx="16652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Zdroj: </a:t>
            </a:r>
            <a:r>
              <a:rPr lang="cs-CZ" sz="1600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Bowersox</a:t>
            </a:r>
            <a:endParaRPr lang="cs-CZ" sz="1600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/>
              <a:t>Operational performance deals with the time required to deliver a customer’s order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cs-CZ" sz="2000" b="1"/>
              <a:t>Speed</a:t>
            </a:r>
            <a:r>
              <a:rPr lang="en-US" altLang="cs-CZ" sz="2000"/>
              <a:t> of the performance cycle is the elapsed time from when a customer established a need to order until the product is delivered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cs-CZ" sz="2000" b="1"/>
              <a:t>Consistency</a:t>
            </a:r>
            <a:r>
              <a:rPr lang="en-US" altLang="cs-CZ" sz="2000"/>
              <a:t> of the order cycle is measured by the number of times that actual cycles meet the time planned for completion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cs-CZ" sz="2000" b="1"/>
              <a:t>Flexibility</a:t>
            </a:r>
            <a:r>
              <a:rPr lang="en-US" altLang="cs-CZ" sz="2000"/>
              <a:t> is a firm’s ability to accommodate special situations and unusual or unexpected customer requests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cs-CZ" sz="2000" b="1"/>
              <a:t>Malfunction recovery</a:t>
            </a:r>
            <a:r>
              <a:rPr lang="en-US" altLang="cs-CZ" sz="2000"/>
              <a:t> is a firm’s ability to quickly implement contingency plans when a failure occurs in the supply chain</a:t>
            </a:r>
          </a:p>
        </p:txBody>
      </p:sp>
      <p:pic>
        <p:nvPicPr>
          <p:cNvPr id="16388" name="Picture 5" descr="time -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82800"/>
            <a:ext cx="2616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850" y="6437313"/>
            <a:ext cx="1851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Zdroj: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Bowersox</a:t>
            </a:r>
            <a:endParaRPr lang="cs-CZ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/>
              <a:t>Service reliability is a firm’s ability to perform all order-related activities and provide critical info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400"/>
              <a:t>Service reliability involves a combination of logistics attributes beyond simply availability and operational performance. For 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b="1"/>
              <a:t>Damage free</a:t>
            </a:r>
            <a:r>
              <a:rPr lang="en-US" altLang="cs-CZ" sz="2000"/>
              <a:t> measures how many shipments arrive without damaged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b="1"/>
              <a:t>Error-free invoices</a:t>
            </a:r>
            <a:r>
              <a:rPr lang="en-US" altLang="cs-CZ" sz="2000"/>
              <a:t> measures what percentage of invoices contain no errors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b="1"/>
              <a:t>Shipment matches</a:t>
            </a:r>
            <a:r>
              <a:rPr lang="en-US" altLang="cs-CZ" sz="2000"/>
              <a:t> order measures how many shipments contain the exact amount of product ordered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b="1"/>
              <a:t>Shipped to correct location</a:t>
            </a:r>
            <a:r>
              <a:rPr lang="en-US" altLang="cs-CZ" sz="2000"/>
              <a:t> measures how many shipments are made to the customer’s selected location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/>
              <a:t>Plus a capability and willingness to provide customers with accurate information regarding operations and order status</a:t>
            </a:r>
          </a:p>
          <a:p>
            <a:pPr lvl="1" eaLnBrk="1" hangingPunct="1">
              <a:lnSpc>
                <a:spcPct val="80000"/>
              </a:lnSpc>
            </a:pPr>
            <a:endParaRPr lang="en-US" altLang="cs-CZ" sz="2000"/>
          </a:p>
        </p:txBody>
      </p:sp>
      <p:sp>
        <p:nvSpPr>
          <p:cNvPr id="4" name="TextovéPole 3"/>
          <p:cNvSpPr txBox="1"/>
          <p:nvPr/>
        </p:nvSpPr>
        <p:spPr>
          <a:xfrm>
            <a:off x="323850" y="6437313"/>
            <a:ext cx="1851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Zdroj: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Bowersox</a:t>
            </a:r>
            <a:endParaRPr lang="cs-CZ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Cost of customer service</a:t>
            </a:r>
          </a:p>
        </p:txBody>
      </p:sp>
      <p:sp>
        <p:nvSpPr>
          <p:cNvPr id="614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DD08A1-32E1-4F97-B567-16D27ECA8E86}" type="slidenum">
              <a:rPr lang="cs-CZ" altLang="en-US"/>
              <a:pPr/>
              <a:t>17</a:t>
            </a:fld>
            <a:endParaRPr lang="cs-CZ" alt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048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5313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6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Specification of Customer Service Level</a:t>
            </a:r>
            <a:endParaRPr lang="cs-CZ" sz="28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4963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7200" y="2362200"/>
            <a:ext cx="167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chemeClr val="tx1"/>
                </a:solidFill>
              </a:rPr>
              <a:t>Cost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revenues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19400" y="2057400"/>
            <a:ext cx="1752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477000" y="3200400"/>
            <a:ext cx="1752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943600" y="4419600"/>
            <a:ext cx="1752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6" name="TextovéPole 10"/>
          <p:cNvSpPr txBox="1">
            <a:spLocks noChangeArrowheads="1"/>
          </p:cNvSpPr>
          <p:nvPr/>
        </p:nvSpPr>
        <p:spPr bwMode="auto">
          <a:xfrm>
            <a:off x="3048000" y="25146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/>
              <a:t>Revenues</a:t>
            </a:r>
          </a:p>
        </p:txBody>
      </p:sp>
      <p:sp>
        <p:nvSpPr>
          <p:cNvPr id="7177" name="TextovéPole 11"/>
          <p:cNvSpPr txBox="1">
            <a:spLocks noChangeArrowheads="1"/>
          </p:cNvSpPr>
          <p:nvPr/>
        </p:nvSpPr>
        <p:spPr bwMode="auto">
          <a:xfrm>
            <a:off x="6477000" y="3657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/>
              <a:t>Cost</a:t>
            </a:r>
          </a:p>
        </p:txBody>
      </p:sp>
      <p:sp>
        <p:nvSpPr>
          <p:cNvPr id="7178" name="TextovéPole 12"/>
          <p:cNvSpPr txBox="1">
            <a:spLocks noChangeArrowheads="1"/>
          </p:cNvSpPr>
          <p:nvPr/>
        </p:nvSpPr>
        <p:spPr bwMode="auto">
          <a:xfrm>
            <a:off x="6172200" y="48006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/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282944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7538" y="5832475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1275" rIns="84138" bIns="41275"/>
          <a:lstStyle/>
          <a:p>
            <a:pPr defTabSz="836613"/>
            <a:endParaRPr lang="cs-CZ" sz="9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65525" y="5832475"/>
            <a:ext cx="10985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1275" rIns="84138" bIns="41275"/>
          <a:lstStyle/>
          <a:p>
            <a:pPr algn="ctr" defTabSz="836613"/>
            <a:endParaRPr lang="cs-CZ" sz="16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006975" y="5761038"/>
            <a:ext cx="26050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1275" rIns="84138" bIns="41275"/>
          <a:lstStyle/>
          <a:p>
            <a:pPr algn="r" defTabSz="836613"/>
            <a:endParaRPr lang="cs-CZ" sz="80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191000" y="5562600"/>
            <a:ext cx="4494213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algn="ctr" defTabSz="836613">
              <a:defRPr/>
            </a:pPr>
            <a:r>
              <a:rPr 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customer service(%)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-76200" y="1981200"/>
            <a:ext cx="1754188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algn="ctr" defTabSz="836613">
              <a:defRPr/>
            </a:pPr>
            <a:r>
              <a:rPr 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flipV="1">
            <a:off x="1620838" y="2552700"/>
            <a:ext cx="5133975" cy="21050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 rot="20220000">
            <a:off x="4337050" y="2835275"/>
            <a:ext cx="2930525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algn="ctr" defTabSz="836613">
              <a:defRPr/>
            </a:pPr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Transportation, order processing, inventory carrying costs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 rot="20460000">
            <a:off x="3784600" y="2432050"/>
            <a:ext cx="1798638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550" tIns="41275" rIns="82550" bIns="41275">
            <a:spAutoFit/>
          </a:bodyPr>
          <a:lstStyle/>
          <a:p>
            <a:pPr algn="ctr" defTabSz="836613">
              <a:defRPr/>
            </a:pPr>
            <a:r>
              <a:rPr lang="en-US" sz="2000">
                <a:solidFill>
                  <a:srgbClr val="FF01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cost curve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4495800" y="3962400"/>
            <a:ext cx="1544638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550" tIns="41275" rIns="82550" bIns="41275">
            <a:spAutoFit/>
          </a:bodyPr>
          <a:lstStyle/>
          <a:p>
            <a:pPr algn="ctr" defTabSz="836613">
              <a:defRPr/>
            </a:pPr>
            <a:r>
              <a:rPr lang="en-US" sz="2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Lost sale cost</a:t>
            </a:r>
          </a:p>
        </p:txBody>
      </p:sp>
      <p:sp>
        <p:nvSpPr>
          <p:cNvPr id="82955" name="Freeform 11"/>
          <p:cNvSpPr>
            <a:spLocks/>
          </p:cNvSpPr>
          <p:nvPr/>
        </p:nvSpPr>
        <p:spPr bwMode="auto">
          <a:xfrm>
            <a:off x="1524000" y="2286000"/>
            <a:ext cx="5245100" cy="2816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3"/>
              </a:cxn>
              <a:cxn ang="0">
                <a:pos x="3303" y="1773"/>
              </a:cxn>
            </a:cxnLst>
            <a:rect l="0" t="0" r="r" b="b"/>
            <a:pathLst>
              <a:path w="3304" h="1774">
                <a:moveTo>
                  <a:pt x="0" y="0"/>
                </a:moveTo>
                <a:lnTo>
                  <a:pt x="0" y="1773"/>
                </a:lnTo>
                <a:lnTo>
                  <a:pt x="3303" y="1773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3246438" y="3267075"/>
            <a:ext cx="0" cy="132715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1671638" y="2055813"/>
            <a:ext cx="5113337" cy="1160462"/>
          </a:xfrm>
          <a:custGeom>
            <a:avLst/>
            <a:gdLst>
              <a:gd name="T0" fmla="*/ 0 w 3221"/>
              <a:gd name="T1" fmla="*/ 0 h 731"/>
              <a:gd name="T2" fmla="*/ 85685303 w 3221"/>
              <a:gd name="T3" fmla="*/ 196572087 h 731"/>
              <a:gd name="T4" fmla="*/ 171370606 w 3221"/>
              <a:gd name="T5" fmla="*/ 390623225 h 731"/>
              <a:gd name="T6" fmla="*/ 274696227 w 3221"/>
              <a:gd name="T7" fmla="*/ 572074436 h 731"/>
              <a:gd name="T8" fmla="*/ 378023385 w 3221"/>
              <a:gd name="T9" fmla="*/ 725804643 h 731"/>
              <a:gd name="T10" fmla="*/ 498990936 w 3221"/>
              <a:gd name="T11" fmla="*/ 874493153 h 731"/>
              <a:gd name="T12" fmla="*/ 619958387 w 3221"/>
              <a:gd name="T13" fmla="*/ 1005541178 h 731"/>
              <a:gd name="T14" fmla="*/ 740925839 w 3221"/>
              <a:gd name="T15" fmla="*/ 1111387659 h 731"/>
              <a:gd name="T16" fmla="*/ 861893489 w 3221"/>
              <a:gd name="T17" fmla="*/ 1209674472 h 731"/>
              <a:gd name="T18" fmla="*/ 947578767 w 3221"/>
              <a:gd name="T19" fmla="*/ 1290319410 h 731"/>
              <a:gd name="T20" fmla="*/ 1033264045 w 3221"/>
              <a:gd name="T21" fmla="*/ 1348282166 h 731"/>
              <a:gd name="T22" fmla="*/ 1118949323 w 3221"/>
              <a:gd name="T23" fmla="*/ 1398685252 h 731"/>
              <a:gd name="T24" fmla="*/ 1222274894 w 3221"/>
              <a:gd name="T25" fmla="*/ 1454128647 h 731"/>
              <a:gd name="T26" fmla="*/ 1446569504 w 3221"/>
              <a:gd name="T27" fmla="*/ 1585176672 h 731"/>
              <a:gd name="T28" fmla="*/ 1567536956 w 3221"/>
              <a:gd name="T29" fmla="*/ 1643141015 h 731"/>
              <a:gd name="T30" fmla="*/ 1706145097 w 3221"/>
              <a:gd name="T31" fmla="*/ 1701104168 h 731"/>
              <a:gd name="T32" fmla="*/ 1791830375 w 3221"/>
              <a:gd name="T33" fmla="*/ 1723786350 h 731"/>
              <a:gd name="T34" fmla="*/ 1877515653 w 3221"/>
              <a:gd name="T35" fmla="*/ 1741426637 h 731"/>
              <a:gd name="T36" fmla="*/ 2084168383 w 3221"/>
              <a:gd name="T37" fmla="*/ 1774189437 h 731"/>
              <a:gd name="T38" fmla="*/ 2147483647 w 3221"/>
              <a:gd name="T39" fmla="*/ 1799390980 h 731"/>
              <a:gd name="T40" fmla="*/ 2147483647 w 3221"/>
              <a:gd name="T41" fmla="*/ 1806950649 h 731"/>
              <a:gd name="T42" fmla="*/ 2147483647 w 3221"/>
              <a:gd name="T43" fmla="*/ 1814511906 h 731"/>
              <a:gd name="T44" fmla="*/ 2147483647 w 3221"/>
              <a:gd name="T45" fmla="*/ 1822071575 h 731"/>
              <a:gd name="T46" fmla="*/ 2147483647 w 3221"/>
              <a:gd name="T47" fmla="*/ 1832152192 h 731"/>
              <a:gd name="T48" fmla="*/ 2147483647 w 3221"/>
              <a:gd name="T49" fmla="*/ 1839713449 h 731"/>
              <a:gd name="T50" fmla="*/ 2147483647 w 3221"/>
              <a:gd name="T51" fmla="*/ 1839713449 h 731"/>
              <a:gd name="T52" fmla="*/ 2147483647 w 3221"/>
              <a:gd name="T53" fmla="*/ 1839713449 h 731"/>
              <a:gd name="T54" fmla="*/ 2147483647 w 3221"/>
              <a:gd name="T55" fmla="*/ 1832152192 h 731"/>
              <a:gd name="T56" fmla="*/ 2147483647 w 3221"/>
              <a:gd name="T57" fmla="*/ 1814511906 h 731"/>
              <a:gd name="T58" fmla="*/ 2147483647 w 3221"/>
              <a:gd name="T59" fmla="*/ 1799390980 h 731"/>
              <a:gd name="T60" fmla="*/ 2147483647 w 3221"/>
              <a:gd name="T61" fmla="*/ 1766628180 h 731"/>
              <a:gd name="T62" fmla="*/ 2147483647 w 3221"/>
              <a:gd name="T63" fmla="*/ 1741426637 h 731"/>
              <a:gd name="T64" fmla="*/ 2147483647 w 3221"/>
              <a:gd name="T65" fmla="*/ 1716225094 h 731"/>
              <a:gd name="T66" fmla="*/ 2147483647 w 3221"/>
              <a:gd name="T67" fmla="*/ 1643141015 h 731"/>
              <a:gd name="T68" fmla="*/ 2147483647 w 3221"/>
              <a:gd name="T69" fmla="*/ 1552415460 h 731"/>
              <a:gd name="T70" fmla="*/ 2147483647 w 3221"/>
              <a:gd name="T71" fmla="*/ 1446568978 h 731"/>
              <a:gd name="T72" fmla="*/ 2147483647 w 3221"/>
              <a:gd name="T73" fmla="*/ 1333161240 h 731"/>
              <a:gd name="T74" fmla="*/ 2147483647 w 3221"/>
              <a:gd name="T75" fmla="*/ 1267637227 h 731"/>
              <a:gd name="T76" fmla="*/ 2147483647 w 3221"/>
              <a:gd name="T77" fmla="*/ 1202113215 h 731"/>
              <a:gd name="T78" fmla="*/ 2147483647 w 3221"/>
              <a:gd name="T79" fmla="*/ 1053424904 h 731"/>
              <a:gd name="T80" fmla="*/ 2147483647 w 3221"/>
              <a:gd name="T81" fmla="*/ 889614079 h 731"/>
              <a:gd name="T82" fmla="*/ 2147483647 w 3221"/>
              <a:gd name="T83" fmla="*/ 725804643 h 731"/>
              <a:gd name="T84" fmla="*/ 2147483647 w 3221"/>
              <a:gd name="T85" fmla="*/ 637598448 h 731"/>
              <a:gd name="T86" fmla="*/ 2147483647 w 3221"/>
              <a:gd name="T87" fmla="*/ 539313223 h 731"/>
              <a:gd name="T88" fmla="*/ 2147483647 w 3221"/>
              <a:gd name="T89" fmla="*/ 325099213 h 731"/>
              <a:gd name="T90" fmla="*/ 2147483647 w 3221"/>
              <a:gd name="T91" fmla="*/ 229333349 h 731"/>
              <a:gd name="T92" fmla="*/ 2147483647 w 3221"/>
              <a:gd name="T93" fmla="*/ 131048074 h 731"/>
              <a:gd name="T94" fmla="*/ 2147483647 w 3221"/>
              <a:gd name="T95" fmla="*/ 55443420 h 731"/>
              <a:gd name="T96" fmla="*/ 2147483647 w 3221"/>
              <a:gd name="T97" fmla="*/ 0 h 7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21"/>
              <a:gd name="T148" fmla="*/ 0 h 731"/>
              <a:gd name="T149" fmla="*/ 3221 w 3221"/>
              <a:gd name="T150" fmla="*/ 731 h 7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21" h="731">
                <a:moveTo>
                  <a:pt x="0" y="0"/>
                </a:moveTo>
                <a:lnTo>
                  <a:pt x="34" y="78"/>
                </a:lnTo>
                <a:lnTo>
                  <a:pt x="68" y="155"/>
                </a:lnTo>
                <a:lnTo>
                  <a:pt x="109" y="227"/>
                </a:lnTo>
                <a:lnTo>
                  <a:pt x="150" y="288"/>
                </a:lnTo>
                <a:lnTo>
                  <a:pt x="198" y="347"/>
                </a:lnTo>
                <a:lnTo>
                  <a:pt x="246" y="399"/>
                </a:lnTo>
                <a:lnTo>
                  <a:pt x="294" y="441"/>
                </a:lnTo>
                <a:lnTo>
                  <a:pt x="342" y="480"/>
                </a:lnTo>
                <a:lnTo>
                  <a:pt x="376" y="512"/>
                </a:lnTo>
                <a:lnTo>
                  <a:pt x="410" y="535"/>
                </a:lnTo>
                <a:lnTo>
                  <a:pt x="444" y="555"/>
                </a:lnTo>
                <a:lnTo>
                  <a:pt x="485" y="577"/>
                </a:lnTo>
                <a:lnTo>
                  <a:pt x="574" y="629"/>
                </a:lnTo>
                <a:lnTo>
                  <a:pt x="622" y="652"/>
                </a:lnTo>
                <a:lnTo>
                  <a:pt x="677" y="675"/>
                </a:lnTo>
                <a:lnTo>
                  <a:pt x="711" y="684"/>
                </a:lnTo>
                <a:lnTo>
                  <a:pt x="745" y="691"/>
                </a:lnTo>
                <a:lnTo>
                  <a:pt x="827" y="704"/>
                </a:lnTo>
                <a:lnTo>
                  <a:pt x="902" y="714"/>
                </a:lnTo>
                <a:lnTo>
                  <a:pt x="937" y="717"/>
                </a:lnTo>
                <a:lnTo>
                  <a:pt x="964" y="720"/>
                </a:lnTo>
                <a:lnTo>
                  <a:pt x="984" y="723"/>
                </a:lnTo>
                <a:lnTo>
                  <a:pt x="998" y="727"/>
                </a:lnTo>
                <a:lnTo>
                  <a:pt x="1012" y="730"/>
                </a:lnTo>
                <a:lnTo>
                  <a:pt x="1019" y="730"/>
                </a:lnTo>
                <a:lnTo>
                  <a:pt x="1032" y="730"/>
                </a:lnTo>
                <a:lnTo>
                  <a:pt x="1046" y="727"/>
                </a:lnTo>
                <a:lnTo>
                  <a:pt x="1087" y="720"/>
                </a:lnTo>
                <a:lnTo>
                  <a:pt x="1128" y="714"/>
                </a:lnTo>
                <a:lnTo>
                  <a:pt x="1183" y="701"/>
                </a:lnTo>
                <a:lnTo>
                  <a:pt x="1217" y="691"/>
                </a:lnTo>
                <a:lnTo>
                  <a:pt x="1258" y="681"/>
                </a:lnTo>
                <a:lnTo>
                  <a:pt x="1354" y="652"/>
                </a:lnTo>
                <a:lnTo>
                  <a:pt x="1463" y="616"/>
                </a:lnTo>
                <a:lnTo>
                  <a:pt x="1586" y="574"/>
                </a:lnTo>
                <a:lnTo>
                  <a:pt x="1730" y="529"/>
                </a:lnTo>
                <a:lnTo>
                  <a:pt x="1805" y="503"/>
                </a:lnTo>
                <a:lnTo>
                  <a:pt x="1894" y="477"/>
                </a:lnTo>
                <a:lnTo>
                  <a:pt x="2071" y="418"/>
                </a:lnTo>
                <a:lnTo>
                  <a:pt x="2263" y="353"/>
                </a:lnTo>
                <a:lnTo>
                  <a:pt x="2454" y="288"/>
                </a:lnTo>
                <a:lnTo>
                  <a:pt x="2550" y="253"/>
                </a:lnTo>
                <a:lnTo>
                  <a:pt x="2659" y="214"/>
                </a:lnTo>
                <a:lnTo>
                  <a:pt x="2878" y="129"/>
                </a:lnTo>
                <a:lnTo>
                  <a:pt x="2988" y="91"/>
                </a:lnTo>
                <a:lnTo>
                  <a:pt x="3083" y="52"/>
                </a:lnTo>
                <a:lnTo>
                  <a:pt x="3158" y="22"/>
                </a:lnTo>
                <a:lnTo>
                  <a:pt x="3220" y="0"/>
                </a:lnTo>
              </a:path>
            </a:pathLst>
          </a:custGeom>
          <a:noFill/>
          <a:ln w="25400" cap="rnd" cmpd="sng">
            <a:solidFill>
              <a:srgbClr val="FF010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1674813" y="2287588"/>
            <a:ext cx="5033962" cy="1989137"/>
          </a:xfrm>
          <a:custGeom>
            <a:avLst/>
            <a:gdLst>
              <a:gd name="T0" fmla="*/ 0 w 3171"/>
              <a:gd name="T1" fmla="*/ 0 h 1253"/>
              <a:gd name="T2" fmla="*/ 0 w 3171"/>
              <a:gd name="T3" fmla="*/ 219252759 h 1253"/>
              <a:gd name="T4" fmla="*/ 15120938 w 3171"/>
              <a:gd name="T5" fmla="*/ 425905538 h 1253"/>
              <a:gd name="T6" fmla="*/ 50403117 w 3171"/>
              <a:gd name="T7" fmla="*/ 642638836 h 1253"/>
              <a:gd name="T8" fmla="*/ 118446551 w 3171"/>
              <a:gd name="T9" fmla="*/ 849291715 h 1253"/>
              <a:gd name="T10" fmla="*/ 236894690 w 3171"/>
              <a:gd name="T11" fmla="*/ 1066025013 h 1253"/>
              <a:gd name="T12" fmla="*/ 372983072 w 3171"/>
              <a:gd name="T13" fmla="*/ 1282758312 h 1253"/>
              <a:gd name="T14" fmla="*/ 544353727 w 3171"/>
              <a:gd name="T15" fmla="*/ 1489410992 h 1253"/>
              <a:gd name="T16" fmla="*/ 730845213 w 3171"/>
              <a:gd name="T17" fmla="*/ 1685983450 h 1253"/>
              <a:gd name="T18" fmla="*/ 919856260 w 3171"/>
              <a:gd name="T19" fmla="*/ 1859874914 h 1253"/>
              <a:gd name="T20" fmla="*/ 1106347746 w 3171"/>
              <a:gd name="T21" fmla="*/ 2013603553 h 1253"/>
              <a:gd name="T22" fmla="*/ 1328122993 w 3171"/>
              <a:gd name="T23" fmla="*/ 2147483647 h 1253"/>
              <a:gd name="T24" fmla="*/ 1582657877 w 3171"/>
              <a:gd name="T25" fmla="*/ 2147483647 h 1253"/>
              <a:gd name="T26" fmla="*/ 1854835038 w 3171"/>
              <a:gd name="T27" fmla="*/ 2147483647 h 1253"/>
              <a:gd name="T28" fmla="*/ 2147483647 w 3171"/>
              <a:gd name="T29" fmla="*/ 2147483647 h 1253"/>
              <a:gd name="T30" fmla="*/ 2147483647 w 3171"/>
              <a:gd name="T31" fmla="*/ 2147483647 h 1253"/>
              <a:gd name="T32" fmla="*/ 2147483647 w 3171"/>
              <a:gd name="T33" fmla="*/ 2147483647 h 1253"/>
              <a:gd name="T34" fmla="*/ 2147483647 w 3171"/>
              <a:gd name="T35" fmla="*/ 2147483647 h 1253"/>
              <a:gd name="T36" fmla="*/ 2147483647 w 3171"/>
              <a:gd name="T37" fmla="*/ 2147483647 h 1253"/>
              <a:gd name="T38" fmla="*/ 2147483647 w 3171"/>
              <a:gd name="T39" fmla="*/ 2147483647 h 1253"/>
              <a:gd name="T40" fmla="*/ 2147483647 w 3171"/>
              <a:gd name="T41" fmla="*/ 2147483647 h 1253"/>
              <a:gd name="T42" fmla="*/ 2147483647 w 3171"/>
              <a:gd name="T43" fmla="*/ 2147483647 h 1253"/>
              <a:gd name="T44" fmla="*/ 2147483647 w 3171"/>
              <a:gd name="T45" fmla="*/ 2147483647 h 1253"/>
              <a:gd name="T46" fmla="*/ 2147483647 w 3171"/>
              <a:gd name="T47" fmla="*/ 2147483647 h 1253"/>
              <a:gd name="T48" fmla="*/ 2147483647 w 3171"/>
              <a:gd name="T49" fmla="*/ 2147483647 h 1253"/>
              <a:gd name="T50" fmla="*/ 2147483647 w 3171"/>
              <a:gd name="T51" fmla="*/ 2147483647 h 1253"/>
              <a:gd name="T52" fmla="*/ 2147483647 w 3171"/>
              <a:gd name="T53" fmla="*/ 2147483647 h 1253"/>
              <a:gd name="T54" fmla="*/ 2147483647 w 3171"/>
              <a:gd name="T55" fmla="*/ 2147483647 h 1253"/>
              <a:gd name="T56" fmla="*/ 2147483647 w 3171"/>
              <a:gd name="T57" fmla="*/ 2147483647 h 1253"/>
              <a:gd name="T58" fmla="*/ 2147483647 w 3171"/>
              <a:gd name="T59" fmla="*/ 2147483647 h 1253"/>
              <a:gd name="T60" fmla="*/ 2147483647 w 3171"/>
              <a:gd name="T61" fmla="*/ 2147483647 h 1253"/>
              <a:gd name="T62" fmla="*/ 2147483647 w 3171"/>
              <a:gd name="T63" fmla="*/ 2147483647 h 1253"/>
              <a:gd name="T64" fmla="*/ 2147483647 w 3171"/>
              <a:gd name="T65" fmla="*/ 2147483647 h 1253"/>
              <a:gd name="T66" fmla="*/ 2147483647 w 3171"/>
              <a:gd name="T67" fmla="*/ 2147483647 h 12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71"/>
              <a:gd name="T103" fmla="*/ 0 h 1253"/>
              <a:gd name="T104" fmla="*/ 3171 w 3171"/>
              <a:gd name="T105" fmla="*/ 1253 h 125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71" h="1253">
                <a:moveTo>
                  <a:pt x="0" y="0"/>
                </a:moveTo>
                <a:lnTo>
                  <a:pt x="0" y="87"/>
                </a:lnTo>
                <a:lnTo>
                  <a:pt x="6" y="169"/>
                </a:lnTo>
                <a:lnTo>
                  <a:pt x="20" y="255"/>
                </a:lnTo>
                <a:lnTo>
                  <a:pt x="47" y="337"/>
                </a:lnTo>
                <a:lnTo>
                  <a:pt x="94" y="423"/>
                </a:lnTo>
                <a:lnTo>
                  <a:pt x="148" y="509"/>
                </a:lnTo>
                <a:lnTo>
                  <a:pt x="216" y="591"/>
                </a:lnTo>
                <a:lnTo>
                  <a:pt x="290" y="669"/>
                </a:lnTo>
                <a:lnTo>
                  <a:pt x="365" y="738"/>
                </a:lnTo>
                <a:lnTo>
                  <a:pt x="439" y="799"/>
                </a:lnTo>
                <a:lnTo>
                  <a:pt x="527" y="855"/>
                </a:lnTo>
                <a:lnTo>
                  <a:pt x="628" y="911"/>
                </a:lnTo>
                <a:lnTo>
                  <a:pt x="736" y="967"/>
                </a:lnTo>
                <a:lnTo>
                  <a:pt x="858" y="1014"/>
                </a:lnTo>
                <a:lnTo>
                  <a:pt x="987" y="1062"/>
                </a:lnTo>
                <a:lnTo>
                  <a:pt x="1108" y="1105"/>
                </a:lnTo>
                <a:lnTo>
                  <a:pt x="1216" y="1135"/>
                </a:lnTo>
                <a:lnTo>
                  <a:pt x="1318" y="1161"/>
                </a:lnTo>
                <a:lnTo>
                  <a:pt x="1426" y="1183"/>
                </a:lnTo>
                <a:lnTo>
                  <a:pt x="1534" y="1200"/>
                </a:lnTo>
                <a:lnTo>
                  <a:pt x="1649" y="1217"/>
                </a:lnTo>
                <a:lnTo>
                  <a:pt x="1757" y="1230"/>
                </a:lnTo>
                <a:lnTo>
                  <a:pt x="1818" y="1234"/>
                </a:lnTo>
                <a:lnTo>
                  <a:pt x="1892" y="1239"/>
                </a:lnTo>
                <a:lnTo>
                  <a:pt x="1973" y="1243"/>
                </a:lnTo>
                <a:lnTo>
                  <a:pt x="2068" y="1247"/>
                </a:lnTo>
                <a:lnTo>
                  <a:pt x="2176" y="1252"/>
                </a:lnTo>
                <a:lnTo>
                  <a:pt x="2298" y="1252"/>
                </a:lnTo>
                <a:lnTo>
                  <a:pt x="2426" y="1252"/>
                </a:lnTo>
                <a:lnTo>
                  <a:pt x="2562" y="1252"/>
                </a:lnTo>
                <a:lnTo>
                  <a:pt x="2710" y="1252"/>
                </a:lnTo>
                <a:lnTo>
                  <a:pt x="2859" y="1252"/>
                </a:lnTo>
                <a:lnTo>
                  <a:pt x="3170" y="1247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-5400000">
            <a:off x="3163888" y="4840288"/>
            <a:ext cx="149225" cy="73025"/>
          </a:xfrm>
          <a:prstGeom prst="rightArrow">
            <a:avLst>
              <a:gd name="adj1" fmla="val 50000"/>
              <a:gd name="adj2" fmla="val 510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Specification of Customer Service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62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Proč logistický controlling?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Běžný controlling: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Zaměřený na kalkulace nákladů na výrobní činnosti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Sledování pouze úseků (částí) log. nákladů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Nedostatečné zjišťování log. výkonů.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Nedostatečné propojení logistických nákladů vznikajících na různých místech (střediscích) organizace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Chybějící souvztažnosti log. nákladů s výrobky, odbytovými segmenty a zákazníky.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 i="1"/>
              <a:t>Podle Schulte, 1994!!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Příklad: jaká je dostupnost?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882087"/>
              </p:ext>
            </p:extLst>
          </p:nvPr>
        </p:nvGraphicFramePr>
        <p:xfrm>
          <a:off x="467544" y="3140968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Part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Demand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Shortage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No.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orders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Shortage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44126"/>
            <a:ext cx="29718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0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Measuring</a:t>
            </a:r>
            <a:r>
              <a:rPr lang="cs-CZ" dirty="0"/>
              <a:t> </a:t>
            </a:r>
            <a:r>
              <a:rPr lang="cs-CZ" dirty="0" err="1"/>
              <a:t>availability</a:t>
            </a:r>
            <a:endParaRPr lang="cs-CZ" dirty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CBAF0A-77BA-4A04-BE0E-9894F1E80581}" type="slidenum">
              <a:rPr lang="cs-CZ" altLang="en-US"/>
              <a:pPr/>
              <a:t>21</a:t>
            </a:fld>
            <a:endParaRPr lang="cs-CZ" alt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44126"/>
            <a:ext cx="29718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2" y="2132856"/>
            <a:ext cx="3581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41909"/>
            <a:ext cx="4603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3" y="2969948"/>
            <a:ext cx="79057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ovéPole 8"/>
          <p:cNvSpPr txBox="1">
            <a:spLocks noChangeArrowheads="1"/>
          </p:cNvSpPr>
          <p:nvPr/>
        </p:nvSpPr>
        <p:spPr bwMode="auto">
          <a:xfrm>
            <a:off x="1480145" y="5568424"/>
            <a:ext cx="569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Which measure of availability does the customer use?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3302" y="5951389"/>
            <a:ext cx="3810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 err="1"/>
              <a:t>Source</a:t>
            </a:r>
            <a:r>
              <a:rPr lang="cs-CZ" sz="1050" dirty="0"/>
              <a:t>: Tony </a:t>
            </a:r>
            <a:r>
              <a:rPr lang="cs-CZ" sz="1050" dirty="0" err="1"/>
              <a:t>Wild</a:t>
            </a:r>
            <a:r>
              <a:rPr lang="cs-CZ" sz="1050" dirty="0"/>
              <a:t>: </a:t>
            </a:r>
            <a:r>
              <a:rPr lang="en-US" sz="1050" dirty="0"/>
              <a:t>Best Practice in Inventory</a:t>
            </a:r>
            <a:r>
              <a:rPr lang="cs-CZ" sz="1050" dirty="0"/>
              <a:t> </a:t>
            </a:r>
            <a:r>
              <a:rPr lang="en-US" sz="1050" dirty="0"/>
              <a:t>Management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57391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1BD5DE-FF63-489C-B45F-DBFA756579FD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Availability policies</a:t>
            </a:r>
          </a:p>
        </p:txBody>
      </p:sp>
      <p:sp>
        <p:nvSpPr>
          <p:cNvPr id="30723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the same availability across all the products</a:t>
            </a:r>
          </a:p>
          <a:p>
            <a:pPr eaLnBrk="1" hangingPunct="1"/>
            <a:r>
              <a:rPr lang="en-US" sz="2400"/>
              <a:t>minimizing the total cost of service</a:t>
            </a:r>
            <a:endParaRPr lang="cs-CZ" sz="2400"/>
          </a:p>
          <a:p>
            <a:pPr eaLnBrk="1" hangingPunct="1"/>
            <a:r>
              <a:rPr lang="en-US" sz="2400"/>
              <a:t>concentrating on the most valuable customers</a:t>
            </a:r>
          </a:p>
          <a:p>
            <a:pPr eaLnBrk="1" hangingPunct="1"/>
            <a:r>
              <a:rPr lang="en-US" sz="2400"/>
              <a:t>enhancing the service on the most sensitive products</a:t>
            </a:r>
          </a:p>
          <a:p>
            <a:pPr eaLnBrk="1" hangingPunct="1"/>
            <a:r>
              <a:rPr lang="en-US" sz="2400"/>
              <a:t>greatest availability on the most profitable products, or</a:t>
            </a:r>
          </a:p>
          <a:p>
            <a:pPr eaLnBrk="1" hangingPunct="1"/>
            <a:r>
              <a:rPr lang="en-US" sz="2400"/>
              <a:t>better service on the major turnover items, reduced service on slow</a:t>
            </a:r>
            <a:r>
              <a:rPr lang="cs-CZ" sz="2400"/>
              <a:t> </a:t>
            </a:r>
            <a:r>
              <a:rPr lang="en-US" sz="2400"/>
              <a:t>movers</a:t>
            </a:r>
            <a:endParaRPr lang="cs-CZ" sz="2400"/>
          </a:p>
        </p:txBody>
      </p:sp>
      <p:sp>
        <p:nvSpPr>
          <p:cNvPr id="11" name="TextovéPole 10"/>
          <p:cNvSpPr txBox="1"/>
          <p:nvPr/>
        </p:nvSpPr>
        <p:spPr>
          <a:xfrm>
            <a:off x="533400" y="6019800"/>
            <a:ext cx="3810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 err="1"/>
              <a:t>Source</a:t>
            </a:r>
            <a:r>
              <a:rPr lang="cs-CZ" sz="1050" dirty="0"/>
              <a:t>: Tony </a:t>
            </a:r>
            <a:r>
              <a:rPr lang="cs-CZ" sz="1050" dirty="0" err="1"/>
              <a:t>Wild</a:t>
            </a:r>
            <a:r>
              <a:rPr lang="cs-CZ" sz="1050" dirty="0"/>
              <a:t>: </a:t>
            </a:r>
            <a:r>
              <a:rPr lang="en-US" sz="1050" dirty="0"/>
              <a:t>Best Practice in Inventory</a:t>
            </a:r>
            <a:r>
              <a:rPr lang="cs-CZ" sz="1050" dirty="0"/>
              <a:t> </a:t>
            </a:r>
            <a:r>
              <a:rPr lang="en-US" sz="1050" dirty="0"/>
              <a:t>Management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52910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5E1323-9C1E-43B0-AD60-D3E224BD55A7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3174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Back-order measurement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6752"/>
            <a:ext cx="631031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90" y="3675651"/>
            <a:ext cx="4191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33400" y="6019800"/>
            <a:ext cx="3810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 err="1"/>
              <a:t>Source</a:t>
            </a:r>
            <a:r>
              <a:rPr lang="cs-CZ" sz="1050" dirty="0"/>
              <a:t>: Tony </a:t>
            </a:r>
            <a:r>
              <a:rPr lang="cs-CZ" sz="1050" dirty="0" err="1"/>
              <a:t>Wild</a:t>
            </a:r>
            <a:r>
              <a:rPr lang="cs-CZ" sz="1050" dirty="0"/>
              <a:t>: </a:t>
            </a:r>
            <a:r>
              <a:rPr lang="en-US" sz="1050" dirty="0"/>
              <a:t>Best Practice in Inventory</a:t>
            </a:r>
            <a:r>
              <a:rPr lang="cs-CZ" sz="1050" dirty="0"/>
              <a:t> </a:t>
            </a:r>
            <a:r>
              <a:rPr lang="en-US" sz="1050" dirty="0"/>
              <a:t>Management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66791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/>
          <p:cNvSpPr>
            <a:spLocks noChangeShapeType="1"/>
          </p:cNvSpPr>
          <p:nvPr/>
        </p:nvSpPr>
        <p:spPr bwMode="auto">
          <a:xfrm>
            <a:off x="1714500" y="1838325"/>
            <a:ext cx="1588" cy="326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1714500" y="5102225"/>
            <a:ext cx="63531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4" name="Arc 4"/>
          <p:cNvSpPr>
            <a:spLocks/>
          </p:cNvSpPr>
          <p:nvPr/>
        </p:nvSpPr>
        <p:spPr bwMode="auto">
          <a:xfrm rot="-10740000">
            <a:off x="1741488" y="2070100"/>
            <a:ext cx="5851525" cy="3079750"/>
          </a:xfrm>
          <a:custGeom>
            <a:avLst/>
            <a:gdLst>
              <a:gd name="T0" fmla="*/ 5851525 w 21600"/>
              <a:gd name="T1" fmla="*/ 0 h 21600"/>
              <a:gd name="T2" fmla="*/ 0 w 21600"/>
              <a:gd name="T3" fmla="*/ 30797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371600" y="228600"/>
            <a:ext cx="6858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000066"/>
                </a:solidFill>
                <a:latin typeface="Arial" charset="0"/>
              </a:rPr>
              <a:t>ABC</a:t>
            </a:r>
            <a:r>
              <a:rPr lang="cs-CZ" sz="4400" b="1">
                <a:solidFill>
                  <a:srgbClr val="000066"/>
                </a:solidFill>
                <a:latin typeface="Arial" charset="0"/>
              </a:rPr>
              <a:t> analýza</a:t>
            </a:r>
            <a:endParaRPr lang="en-US" sz="4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061075" y="5565775"/>
            <a:ext cx="2625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Procento produktů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81000" y="949325"/>
            <a:ext cx="1311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cs-CZ" sz="1800">
                <a:solidFill>
                  <a:srgbClr val="000000"/>
                </a:solidFill>
                <a:latin typeface="Arial" charset="0"/>
              </a:rPr>
              <a:t>Procento tržeb</a:t>
            </a: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1714500" y="2092325"/>
            <a:ext cx="6034088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1714500" y="2492375"/>
            <a:ext cx="2881313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1714500" y="3235325"/>
            <a:ext cx="1203325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2914650" y="3263900"/>
            <a:ext cx="1588" cy="18573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681288" y="5167313"/>
            <a:ext cx="747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4600575" y="2535238"/>
            <a:ext cx="1588" cy="258603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362450" y="5164138"/>
            <a:ext cx="819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50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7281863" y="5181600"/>
            <a:ext cx="8715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H="1">
            <a:off x="7710488" y="2092325"/>
            <a:ext cx="4762" cy="30099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2109788" y="4097338"/>
            <a:ext cx="476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3367088" y="4097338"/>
            <a:ext cx="454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5867400" y="4097338"/>
            <a:ext cx="4746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035050" y="18700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100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1187450" y="3048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80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187450" y="2286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420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  <p:bldP spid="71684" grpId="0" animBg="1"/>
      <p:bldP spid="71686" grpId="0" autoUpdateAnimBg="0"/>
      <p:bldP spid="71687" grpId="0" autoUpdateAnimBg="0"/>
      <p:bldP spid="71688" grpId="0" animBg="1"/>
      <p:bldP spid="71689" grpId="0" animBg="1"/>
      <p:bldP spid="71690" grpId="0" animBg="1"/>
      <p:bldP spid="71691" grpId="0" animBg="1"/>
      <p:bldP spid="71692" grpId="0" autoUpdateAnimBg="0"/>
      <p:bldP spid="71693" grpId="0" animBg="1"/>
      <p:bldP spid="71694" grpId="0" autoUpdateAnimBg="0"/>
      <p:bldP spid="71695" grpId="0" autoUpdateAnimBg="0"/>
      <p:bldP spid="71696" grpId="0" animBg="1"/>
      <p:bldP spid="71697" grpId="0" autoUpdateAnimBg="0"/>
      <p:bldP spid="71698" grpId="0" autoUpdateAnimBg="0"/>
      <p:bldP spid="71699" grpId="0" autoUpdateAnimBg="0"/>
      <p:bldP spid="71700" grpId="0" autoUpdateAnimBg="0"/>
      <p:bldP spid="71701" grpId="0" autoUpdateAnimBg="0"/>
      <p:bldP spid="7170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The perfect order is the ultimate in logistics service levels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eaLnBrk="1" hangingPunct="1"/>
            <a:r>
              <a:rPr lang="en-US" sz="2800" b="1"/>
              <a:t>The perfect order</a:t>
            </a:r>
            <a:r>
              <a:rPr lang="en-US" sz="2800"/>
              <a:t> is an order that is</a:t>
            </a:r>
          </a:p>
          <a:p>
            <a:pPr lvl="1" eaLnBrk="1" hangingPunct="1"/>
            <a:r>
              <a:rPr lang="en-US" sz="2400"/>
              <a:t>Delivered complete</a:t>
            </a:r>
          </a:p>
          <a:p>
            <a:pPr lvl="1" eaLnBrk="1" hangingPunct="1"/>
            <a:r>
              <a:rPr lang="en-US" sz="2400"/>
              <a:t>Delivered on time</a:t>
            </a:r>
          </a:p>
          <a:p>
            <a:pPr lvl="1" eaLnBrk="1" hangingPunct="1"/>
            <a:r>
              <a:rPr lang="en-US" sz="2400"/>
              <a:t>Delivered at the right location</a:t>
            </a:r>
          </a:p>
          <a:p>
            <a:pPr lvl="1" eaLnBrk="1" hangingPunct="1"/>
            <a:r>
              <a:rPr lang="en-US" sz="2400"/>
              <a:t>Delivered in perfect condition</a:t>
            </a:r>
          </a:p>
          <a:p>
            <a:pPr lvl="1" eaLnBrk="1" hangingPunct="1"/>
            <a:r>
              <a:rPr lang="en-US" sz="2400"/>
              <a:t>Delivered with complete and accurate documentation</a:t>
            </a:r>
          </a:p>
          <a:p>
            <a:pPr eaLnBrk="1" hangingPunct="1"/>
            <a:r>
              <a:rPr lang="en-US" sz="2800"/>
              <a:t>This requires the total order cycle performance to be executed with zero defects</a:t>
            </a:r>
          </a:p>
        </p:txBody>
      </p:sp>
      <p:pic>
        <p:nvPicPr>
          <p:cNvPr id="19460" name="Picture 5" descr="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0"/>
            <a:ext cx="742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order 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damage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200"/>
            <a:ext cx="1346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accurate do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4572000" y="5257800"/>
            <a:ext cx="1371600" cy="1295400"/>
          </a:xfrm>
          <a:custGeom>
            <a:avLst/>
            <a:gdLst>
              <a:gd name="T0" fmla="*/ 43548300 w 21600"/>
              <a:gd name="T1" fmla="*/ 0 h 21600"/>
              <a:gd name="T2" fmla="*/ 12754039 w 21600"/>
              <a:gd name="T3" fmla="*/ 11376251 h 21600"/>
              <a:gd name="T4" fmla="*/ 0 w 21600"/>
              <a:gd name="T5" fmla="*/ 38844008 h 21600"/>
              <a:gd name="T6" fmla="*/ 12754039 w 21600"/>
              <a:gd name="T7" fmla="*/ 66311766 h 21600"/>
              <a:gd name="T8" fmla="*/ 43548300 w 21600"/>
              <a:gd name="T9" fmla="*/ 77688017 h 21600"/>
              <a:gd name="T10" fmla="*/ 74342625 w 21600"/>
              <a:gd name="T11" fmla="*/ 66311766 h 21600"/>
              <a:gd name="T12" fmla="*/ 87096600 w 21600"/>
              <a:gd name="T13" fmla="*/ 38844008 h 21600"/>
              <a:gd name="T14" fmla="*/ 74342625 w 21600"/>
              <a:gd name="T15" fmla="*/ 113762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2133600" y="5562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Arial Black" pitchFamily="34" charset="0"/>
              </a:rPr>
              <a:t>+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3962400" y="5562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Arial Black" pitchFamily="34" charset="0"/>
              </a:rPr>
              <a:t>+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6019800" y="5562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Arial Black" pitchFamily="34" charset="0"/>
              </a:rPr>
              <a:t>+</a:t>
            </a:r>
          </a:p>
        </p:txBody>
      </p:sp>
      <p:sp>
        <p:nvSpPr>
          <p:cNvPr id="19468" name="TextovéPole 11"/>
          <p:cNvSpPr txBox="1">
            <a:spLocks noChangeArrowheads="1"/>
          </p:cNvSpPr>
          <p:nvPr/>
        </p:nvSpPr>
        <p:spPr bwMode="auto">
          <a:xfrm>
            <a:off x="6934200" y="6259513"/>
            <a:ext cx="1430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/>
              <a:t>Source: Bowersox</a:t>
            </a:r>
          </a:p>
        </p:txBody>
      </p:sp>
    </p:spTree>
    <p:extLst>
      <p:ext uri="{BB962C8B-B14F-4D97-AF65-F5344CB8AC3E}">
        <p14:creationId xmlns:p14="http://schemas.microsoft.com/office/powerpoint/2010/main" val="2196065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81000" y="1600200"/>
            <a:ext cx="4800600" cy="4419600"/>
          </a:xfrm>
          <a:prstGeom prst="rightArrowCallout">
            <a:avLst>
              <a:gd name="adj1" fmla="val 98704"/>
              <a:gd name="adj2" fmla="val 49569"/>
              <a:gd name="adj3" fmla="val 17435"/>
              <a:gd name="adj4" fmla="val 837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/>
              <a:t>Example of zero-defect performance measurement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599565"/>
            <a:ext cx="4041648" cy="4061683"/>
          </a:xfrm>
        </p:spPr>
        <p:txBody>
          <a:bodyPr/>
          <a:lstStyle/>
          <a:p>
            <a:pPr eaLnBrk="1" hangingPunct="1"/>
            <a:r>
              <a:rPr lang="en-US" sz="1800" dirty="0"/>
              <a:t>Consider an order cycle that achieves the following performance levels for shipments </a:t>
            </a:r>
          </a:p>
          <a:p>
            <a:pPr lvl="1" eaLnBrk="1" hangingPunct="1"/>
            <a:r>
              <a:rPr lang="en-US" sz="1600" dirty="0"/>
              <a:t>97% delivered complete</a:t>
            </a:r>
          </a:p>
          <a:p>
            <a:pPr lvl="1" eaLnBrk="1" hangingPunct="1"/>
            <a:r>
              <a:rPr lang="en-US" sz="1600" dirty="0"/>
              <a:t>97% delivered on time</a:t>
            </a:r>
          </a:p>
          <a:p>
            <a:pPr lvl="1" eaLnBrk="1" hangingPunct="1"/>
            <a:r>
              <a:rPr lang="en-US" sz="1600" dirty="0"/>
              <a:t>97% delivered in perfect condition</a:t>
            </a:r>
          </a:p>
          <a:p>
            <a:pPr lvl="1" eaLnBrk="1" hangingPunct="1"/>
            <a:r>
              <a:rPr lang="en-US" sz="1600" dirty="0"/>
              <a:t>97% delivered with correct documentation</a:t>
            </a:r>
          </a:p>
          <a:p>
            <a:pPr eaLnBrk="1" hangingPunct="1"/>
            <a:r>
              <a:rPr lang="en-US" sz="1800" dirty="0"/>
              <a:t>Probability that any order will be delivered with no defects is only 88.5%</a:t>
            </a:r>
          </a:p>
          <a:p>
            <a:pPr lvl="1" eaLnBrk="1" hangingPunct="1"/>
            <a:r>
              <a:rPr lang="en-US" sz="1600" dirty="0"/>
              <a:t>P (zero defects) = .97 x .97 x .97 x .97 = .885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410200" y="3048000"/>
            <a:ext cx="3429000" cy="1295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/>
              <a:t>Therefore, the probability that any order has a problem is 11.5%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5410200" y="4610100"/>
            <a:ext cx="3429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/>
              <a:t>What resources are needed to achieve a zero-defect level?</a:t>
            </a:r>
          </a:p>
        </p:txBody>
      </p:sp>
      <p:sp>
        <p:nvSpPr>
          <p:cNvPr id="20487" name="TextovéPole 6"/>
          <p:cNvSpPr txBox="1">
            <a:spLocks noChangeArrowheads="1"/>
          </p:cNvSpPr>
          <p:nvPr/>
        </p:nvSpPr>
        <p:spPr bwMode="auto">
          <a:xfrm>
            <a:off x="6934200" y="6259513"/>
            <a:ext cx="1430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/>
              <a:t>Source: Bowersox</a:t>
            </a:r>
          </a:p>
        </p:txBody>
      </p:sp>
    </p:spTree>
    <p:extLst>
      <p:ext uri="{BB962C8B-B14F-4D97-AF65-F5344CB8AC3E}">
        <p14:creationId xmlns:p14="http://schemas.microsoft.com/office/powerpoint/2010/main" val="3692502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/>
              <a:t>The basic service platform is a commitment to perform each basic element at a given level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eaLnBrk="1" hangingPunct="1"/>
            <a:r>
              <a:rPr lang="en-US" sz="2000"/>
              <a:t>Availability level = Medium</a:t>
            </a:r>
          </a:p>
          <a:p>
            <a:pPr eaLnBrk="1" hangingPunct="1"/>
            <a:r>
              <a:rPr lang="en-US" sz="2000"/>
              <a:t>Operational performance = High</a:t>
            </a:r>
          </a:p>
          <a:p>
            <a:pPr eaLnBrk="1" hangingPunct="1"/>
            <a:r>
              <a:rPr lang="en-US" sz="2000"/>
              <a:t>Service reliability = Above average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eaLnBrk="1" hangingPunct="1"/>
            <a:r>
              <a:rPr lang="en-US" sz="2000"/>
              <a:t>Availability level = Low</a:t>
            </a:r>
          </a:p>
          <a:p>
            <a:pPr eaLnBrk="1" hangingPunct="1"/>
            <a:r>
              <a:rPr lang="en-US" sz="2000"/>
              <a:t>Operational performance = Medium</a:t>
            </a:r>
          </a:p>
          <a:p>
            <a:pPr eaLnBrk="1" hangingPunct="1"/>
            <a:r>
              <a:rPr lang="en-US" sz="2000"/>
              <a:t>Service reliability = Average</a:t>
            </a:r>
          </a:p>
        </p:txBody>
      </p:sp>
      <p:sp>
        <p:nvSpPr>
          <p:cNvPr id="21509" name="Content Placeholder 2"/>
          <p:cNvSpPr>
            <a:spLocks/>
          </p:cNvSpPr>
          <p:nvPr/>
        </p:nvSpPr>
        <p:spPr bwMode="auto">
          <a:xfrm>
            <a:off x="457200" y="16002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Service platform for customer A</a:t>
            </a: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4648200" y="16002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Service platform for customer B</a:t>
            </a:r>
          </a:p>
        </p:txBody>
      </p:sp>
      <p:grpSp>
        <p:nvGrpSpPr>
          <p:cNvPr id="21511" name="Group 8"/>
          <p:cNvGrpSpPr>
            <a:grpSpLocks/>
          </p:cNvGrpSpPr>
          <p:nvPr/>
        </p:nvGrpSpPr>
        <p:grpSpPr bwMode="auto">
          <a:xfrm>
            <a:off x="1219200" y="3352800"/>
            <a:ext cx="5581650" cy="3352800"/>
            <a:chOff x="1008" y="1059"/>
            <a:chExt cx="3768" cy="2733"/>
          </a:xfrm>
        </p:grpSpPr>
        <p:sp>
          <p:nvSpPr>
            <p:cNvPr id="21513" name="AutoShape 9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b="1"/>
                <a:t>Basic Service Platform</a:t>
              </a:r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/>
                <a:t>Availability Level</a:t>
              </a: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/>
                <a:t>Operational Performance Level</a:t>
              </a: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/>
                <a:t>Service Reliability Level</a:t>
              </a:r>
            </a:p>
          </p:txBody>
        </p:sp>
      </p:grpSp>
      <p:sp>
        <p:nvSpPr>
          <p:cNvPr id="21512" name="TextovéPole 11"/>
          <p:cNvSpPr txBox="1">
            <a:spLocks noChangeArrowheads="1"/>
          </p:cNvSpPr>
          <p:nvPr/>
        </p:nvSpPr>
        <p:spPr bwMode="auto">
          <a:xfrm>
            <a:off x="6934200" y="6259513"/>
            <a:ext cx="1430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/>
              <a:t>Source: Bowersox</a:t>
            </a:r>
          </a:p>
        </p:txBody>
      </p:sp>
    </p:spTree>
    <p:extLst>
      <p:ext uri="{BB962C8B-B14F-4D97-AF65-F5344CB8AC3E}">
        <p14:creationId xmlns:p14="http://schemas.microsoft.com/office/powerpoint/2010/main" val="1339311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/>
              <a:t>How much basic service should the supply chain provide?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Many firms establish their basic service platforms using two factors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Competitor or industry acceptable practice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Minimum and average service performance levels have emerged in most industries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The firm’s overall marketing strategy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High service levels needed to compete on basis of logistics competency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Low service levels are more common when competing on the basis of price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Zero-defect approach is not taken across the board for all customers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Establish internal performance standards for each service component to reflect industry practice, cost and resource requirements</a:t>
            </a:r>
          </a:p>
        </p:txBody>
      </p:sp>
      <p:pic>
        <p:nvPicPr>
          <p:cNvPr id="22532" name="Picture 4" descr="deci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857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ovéPole 4"/>
          <p:cNvSpPr txBox="1">
            <a:spLocks noChangeArrowheads="1"/>
          </p:cNvSpPr>
          <p:nvPr/>
        </p:nvSpPr>
        <p:spPr bwMode="auto">
          <a:xfrm>
            <a:off x="6934200" y="6259513"/>
            <a:ext cx="1430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/>
              <a:t>Source: Bowersox</a:t>
            </a:r>
          </a:p>
        </p:txBody>
      </p:sp>
    </p:spTree>
    <p:extLst>
      <p:ext uri="{BB962C8B-B14F-4D97-AF65-F5344CB8AC3E}">
        <p14:creationId xmlns:p14="http://schemas.microsoft.com/office/powerpoint/2010/main" val="66747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customer satisfaction?</a:t>
            </a:r>
            <a:endParaRPr lang="en-US" sz="4200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Expectancy disconfirmation</a:t>
            </a:r>
            <a:r>
              <a:rPr lang="en-US" sz="2400"/>
              <a:t> states if a customer’s expectations of a supplier’s performance are met or exceeded, the customer will be satisfied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If Perceived Performance &gt; = Expectations, then Satisfaction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If Perceived Performance &lt; Expectations, then Dissatisfaction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762000" y="5649913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/>
              <a:t>“Customers will be satisfied if a supplier meets or exceeds the customer’s expectations”</a:t>
            </a:r>
          </a:p>
        </p:txBody>
      </p:sp>
      <p:pic>
        <p:nvPicPr>
          <p:cNvPr id="26629" name="Picture 8" descr="customer satisf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048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ovéPole 5"/>
          <p:cNvSpPr txBox="1">
            <a:spLocks noChangeArrowheads="1"/>
          </p:cNvSpPr>
          <p:nvPr/>
        </p:nvSpPr>
        <p:spPr bwMode="auto">
          <a:xfrm>
            <a:off x="6934200" y="6399213"/>
            <a:ext cx="1430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/>
              <a:t>Source: </a:t>
            </a:r>
            <a:r>
              <a:rPr lang="cs-CZ" sz="1200" dirty="0" err="1"/>
              <a:t>Bowersox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7939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300"/>
              <a:t>Hlavní úkoly účetnictví logistických nákladů a výkonů orientovaného na rozhodování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12194" y="2276872"/>
            <a:ext cx="735516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b="1" dirty="0"/>
              <a:t>Kontrola nákladových středisek</a:t>
            </a:r>
            <a:r>
              <a:rPr lang="cs-CZ" altLang="cs-CZ" sz="2600" dirty="0"/>
              <a:t> – </a:t>
            </a:r>
            <a:r>
              <a:rPr lang="cs-CZ" altLang="cs-CZ" sz="2600" i="1" dirty="0"/>
              <a:t>odchylky v zaměstnanosti, spotřebě, v postupech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b="1" dirty="0"/>
              <a:t>Kalkulace log. výkonů</a:t>
            </a:r>
            <a:r>
              <a:rPr lang="cs-CZ" altLang="cs-CZ" sz="2600" dirty="0"/>
              <a:t> – pro předběžnou a výslednou kalkulaci, kalkulaci výkonů log. </a:t>
            </a:r>
            <a:r>
              <a:rPr lang="cs-CZ" altLang="cs-CZ" sz="2600" dirty="0" err="1"/>
              <a:t>služeb,plánování</a:t>
            </a:r>
            <a:r>
              <a:rPr lang="cs-CZ" altLang="cs-CZ" sz="2600" dirty="0"/>
              <a:t> odbytových a výrobních programů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b="1" dirty="0"/>
              <a:t>Volba postupů</a:t>
            </a:r>
            <a:r>
              <a:rPr lang="cs-CZ" altLang="cs-CZ" sz="2600" dirty="0"/>
              <a:t> – sklady, vnitropodniková doprava, distribuce (vnější sklady – ano x ne), vlastní x cizí výkony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b="1" dirty="0"/>
              <a:t>Investiční rozhodování</a:t>
            </a:r>
            <a:r>
              <a:rPr lang="cs-CZ" altLang="cs-CZ" sz="2600" dirty="0"/>
              <a:t> – skladové systémy, dopravní systémy.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customer satisfaction is not sufficient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Satisfied customers may not be happy with the supplier’s performance</a:t>
            </a:r>
          </a:p>
          <a:p>
            <a:pPr lvl="1" eaLnBrk="1" hangingPunct="1"/>
            <a:r>
              <a:rPr lang="en-US" sz="2000"/>
              <a:t>Customer satisfaction focuses on expectations - not customer’s real requirements</a:t>
            </a:r>
          </a:p>
          <a:p>
            <a:pPr eaLnBrk="1" hangingPunct="1"/>
            <a:r>
              <a:rPr lang="en-US" sz="2400"/>
              <a:t>Considerable research suggests that “satisfied” customers still are likely to defect</a:t>
            </a:r>
          </a:p>
        </p:txBody>
      </p:sp>
      <p:pic>
        <p:nvPicPr>
          <p:cNvPr id="26628" name="Picture 8" descr="customer expect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/>
          <a:stretch>
            <a:fillRect/>
          </a:stretch>
        </p:blipFill>
        <p:spPr>
          <a:xfrm>
            <a:off x="5257800" y="1600200"/>
            <a:ext cx="3429000" cy="226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800600" y="4114800"/>
            <a:ext cx="4038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What satisfies one customer may not satisfy other, much less all, customers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There is a tendency by companies to treat all customers as being equal and identical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52400" y="6399213"/>
            <a:ext cx="1430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/>
              <a:t>Source: </a:t>
            </a:r>
            <a:r>
              <a:rPr lang="cs-CZ" sz="1200" dirty="0" err="1"/>
              <a:t>Bowersox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7395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Low expectations always result in satisfied customers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971800"/>
            <a:ext cx="8112125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0" y="6477000"/>
            <a:ext cx="5334000" cy="304800"/>
          </a:xfrm>
          <a:prstGeom prst="rect">
            <a:avLst/>
          </a:prstGeom>
          <a:solidFill>
            <a:srgbClr val="9BB7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Figure 3.2 Satisfaction Is Not the Same as Happiness</a:t>
            </a:r>
          </a:p>
        </p:txBody>
      </p:sp>
      <p:sp>
        <p:nvSpPr>
          <p:cNvPr id="27653" name="Oval 8"/>
          <p:cNvSpPr>
            <a:spLocks noChangeArrowheads="1"/>
          </p:cNvSpPr>
          <p:nvPr/>
        </p:nvSpPr>
        <p:spPr bwMode="auto">
          <a:xfrm>
            <a:off x="3276600" y="3200400"/>
            <a:ext cx="1676400" cy="2209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4" name="AutoShape 9"/>
          <p:cNvSpPr>
            <a:spLocks/>
          </p:cNvSpPr>
          <p:nvPr/>
        </p:nvSpPr>
        <p:spPr bwMode="auto">
          <a:xfrm>
            <a:off x="228600" y="1828800"/>
            <a:ext cx="2362200" cy="1066800"/>
          </a:xfrm>
          <a:prstGeom prst="accentBorderCallout1">
            <a:avLst>
              <a:gd name="adj1" fmla="val 10713"/>
              <a:gd name="adj2" fmla="val 103227"/>
              <a:gd name="adj3" fmla="val 147917"/>
              <a:gd name="adj4" fmla="val 144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/>
              <a:t>But what if customer requirements are not met?</a:t>
            </a:r>
          </a:p>
        </p:txBody>
      </p:sp>
      <p:sp>
        <p:nvSpPr>
          <p:cNvPr id="7" name="TextovéPole 5"/>
          <p:cNvSpPr txBox="1">
            <a:spLocks noChangeArrowheads="1"/>
          </p:cNvSpPr>
          <p:nvPr/>
        </p:nvSpPr>
        <p:spPr bwMode="auto">
          <a:xfrm>
            <a:off x="7467600" y="6277801"/>
            <a:ext cx="1430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/>
              <a:t>Source: </a:t>
            </a:r>
            <a:r>
              <a:rPr lang="cs-CZ" sz="1200" dirty="0" err="1"/>
              <a:t>Bowersox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38373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04813"/>
            <a:ext cx="7524750" cy="57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ovéPole 2"/>
          <p:cNvSpPr txBox="1">
            <a:spLocks noChangeArrowheads="1"/>
          </p:cNvSpPr>
          <p:nvPr/>
        </p:nvSpPr>
        <p:spPr bwMode="auto">
          <a:xfrm>
            <a:off x="684213" y="6223000"/>
            <a:ext cx="691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/>
              <a:t>Hausman, Warren H. (2002), Supply chain performance metrics, Corey Billington, Terry H., Hau L., </a:t>
            </a:r>
          </a:p>
          <a:p>
            <a:pPr eaLnBrk="1" hangingPunct="1"/>
            <a:r>
              <a:rPr lang="en-US" altLang="cs-CZ" sz="1200"/>
              <a:t>and Hohn N. (Ed.), The practice of supply chain management, Kluwer Academic Publishier</a:t>
            </a:r>
            <a:endParaRPr lang="cs-CZ" altLang="cs-CZ"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Evolution of </a:t>
            </a:r>
            <a:br>
              <a:rPr lang="en-US" altLang="cs-CZ"/>
            </a:br>
            <a:r>
              <a:rPr lang="en-US" altLang="cs-CZ"/>
              <a:t>Metrics Utilization</a:t>
            </a:r>
            <a:endParaRPr lang="en-US" altLang="cs-CZ" i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Most organizations go through several phases in the development of meaningful metrics:</a:t>
            </a:r>
          </a:p>
          <a:p>
            <a:pPr lvl="1" eaLnBrk="1" hangingPunct="1"/>
            <a:r>
              <a:rPr lang="en-US" altLang="cs-CZ"/>
              <a:t>Stage 1 – awareness of the importance of 		     using the appropriate metric</a:t>
            </a:r>
          </a:p>
          <a:p>
            <a:pPr lvl="1" eaLnBrk="1" hangingPunct="1"/>
            <a:r>
              <a:rPr lang="en-US" altLang="cs-CZ"/>
              <a:t>Stage 2 – developing the actual metric</a:t>
            </a:r>
          </a:p>
          <a:p>
            <a:pPr lvl="1" eaLnBrk="1" hangingPunct="1"/>
            <a:r>
              <a:rPr lang="en-US" altLang="cs-CZ"/>
              <a:t>Stage 3 – performance improvement</a:t>
            </a:r>
          </a:p>
          <a:p>
            <a:pPr lvl="1" eaLnBrk="1" hangingPunct="1"/>
            <a:r>
              <a:rPr lang="en-US" altLang="cs-CZ"/>
              <a:t>Stage 4 – integration internally and across 		     the supply chain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Benchmarking – co podniky sledují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002588" cy="4530725"/>
          </a:xfrm>
        </p:spPr>
        <p:txBody>
          <a:bodyPr/>
          <a:lstStyle/>
          <a:p>
            <a:pPr eaLnBrk="1" hangingPunct="1"/>
            <a:r>
              <a:rPr lang="en-US" altLang="cs-CZ" sz="2200"/>
              <a:t>Jointly sponsored research: </a:t>
            </a:r>
          </a:p>
          <a:p>
            <a:pPr lvl="1" eaLnBrk="1" hangingPunct="1"/>
            <a:r>
              <a:rPr lang="en-US" altLang="cs-CZ" sz="2000"/>
              <a:t>Penn State’s CSCR and the Supply Chain Council</a:t>
            </a:r>
          </a:p>
          <a:p>
            <a:pPr eaLnBrk="1" hangingPunct="1"/>
            <a:r>
              <a:rPr lang="en-US" altLang="cs-CZ" sz="2200"/>
              <a:t>Survey sent to 1,221 CLM executives</a:t>
            </a:r>
          </a:p>
          <a:p>
            <a:pPr eaLnBrk="1" hangingPunct="1"/>
            <a:r>
              <a:rPr lang="en-US" altLang="cs-CZ" sz="2200"/>
              <a:t>126 useable responses</a:t>
            </a:r>
          </a:p>
          <a:p>
            <a:pPr lvl="1" eaLnBrk="1" hangingPunct="1"/>
            <a:r>
              <a:rPr lang="en-US" altLang="cs-CZ" sz="2000"/>
              <a:t>10.3% response rate</a:t>
            </a:r>
          </a:p>
          <a:p>
            <a:pPr eaLnBrk="1" hangingPunct="1"/>
            <a:r>
              <a:rPr lang="en-US" altLang="cs-CZ" sz="2200"/>
              <a:t>75 benchmarking firms (59.5%)</a:t>
            </a:r>
            <a:endParaRPr lang="cs-CZ" altLang="cs-CZ" sz="2200"/>
          </a:p>
        </p:txBody>
      </p:sp>
      <p:sp>
        <p:nvSpPr>
          <p:cNvPr id="20484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259388" y="3357563"/>
            <a:ext cx="3884612" cy="15414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700"/>
              <a:t>Dr. Robert A. Novack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700"/>
              <a:t>Dr. William L. Grenoble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700"/>
              <a:t>Center for Supply Chain Research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700"/>
              <a:t>Penn State University</a:t>
            </a:r>
            <a:endParaRPr lang="cs-CZ" altLang="cs-CZ" sz="1700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808038" y="5727700"/>
            <a:ext cx="429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>
                <a:hlinkClick r:id="rId2"/>
              </a:rPr>
              <a:t>The Benchmarking Code of Conduct</a:t>
            </a:r>
            <a:endParaRPr lang="cs-CZ" altLang="cs-CZ" sz="2000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539750" y="530066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600" dirty="0"/>
              <a:t>Which Areas In the Supply Chain Were Benchmarked?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90612" y="2708275"/>
          <a:ext cx="69627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703280" imgH="2893086" progId="MSGraph.Chart.8">
                  <p:embed followColorScheme="full"/>
                </p:oleObj>
              </mc:Choice>
              <mc:Fallback>
                <p:oleObj name="Chart" r:id="rId2" imgW="8703280" imgH="289308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2" y="2708275"/>
                        <a:ext cx="6962775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400"/>
              <a:t>Have You Conducted Benchmarking Activities in the Past?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518311"/>
          <a:ext cx="4038600" cy="269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619823" imgH="5084111" progId="MSGraph.Chart.8">
                  <p:embed followColorScheme="full"/>
                </p:oleObj>
              </mc:Choice>
              <mc:Fallback>
                <p:oleObj name="Chart" r:id="rId3" imgW="7619823" imgH="508411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8311"/>
                        <a:ext cx="4038600" cy="2694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518311"/>
          <a:ext cx="4038600" cy="269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7619823" imgH="5084111" progId="MSGraph.Chart.8">
                  <p:embed followColorScheme="full"/>
                </p:oleObj>
              </mc:Choice>
              <mc:Fallback>
                <p:oleObj name="Chart" r:id="rId5" imgW="7619823" imgH="508411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18311"/>
                        <a:ext cx="4038600" cy="2694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800"/>
              <a:t>Reasons Firms Do </a:t>
            </a:r>
            <a:r>
              <a:rPr lang="en-US" altLang="cs-CZ" sz="3800" b="1"/>
              <a:t>Not</a:t>
            </a:r>
            <a:r>
              <a:rPr lang="en-US" altLang="cs-CZ" sz="3800"/>
              <a:t> Undertake Supply Chain Benchmarking</a:t>
            </a:r>
          </a:p>
        </p:txBody>
      </p:sp>
      <p:graphicFrame>
        <p:nvGraphicFramePr>
          <p:cNvPr id="23557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0" y="1831975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19823" imgH="5084111" progId="MSGraph.Chart.8">
                  <p:embed followColorScheme="full"/>
                </p:oleObj>
              </mc:Choice>
              <mc:Fallback>
                <p:oleObj name="Chart" r:id="rId2" imgW="7619823" imgH="5084111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31975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267200" y="6096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971800" y="762000"/>
            <a:ext cx="324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cs-CZ" altLang="cs-CZ" sz="2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300" b="1" dirty="0" err="1"/>
              <a:t>Survey</a:t>
            </a:r>
            <a:r>
              <a:rPr lang="cs-CZ" altLang="cs-CZ" sz="3300" b="1" dirty="0"/>
              <a:t> </a:t>
            </a:r>
            <a:r>
              <a:rPr lang="cs-CZ" altLang="cs-CZ" sz="3300" b="1" dirty="0" err="1"/>
              <a:t>of</a:t>
            </a:r>
            <a:r>
              <a:rPr lang="cs-CZ" altLang="cs-CZ" sz="3300" b="1" dirty="0"/>
              <a:t> top </a:t>
            </a:r>
            <a:r>
              <a:rPr lang="cs-CZ" altLang="cs-CZ" sz="3300" b="1" dirty="0" err="1"/>
              <a:t>performers</a:t>
            </a:r>
            <a:r>
              <a:rPr lang="cs-CZ" altLang="cs-CZ" sz="3300" b="1" dirty="0"/>
              <a:t> - </a:t>
            </a:r>
            <a:r>
              <a:rPr lang="en-US" altLang="cs-CZ" sz="3300" b="1" dirty="0"/>
              <a:t>The Performance Measurement Group (PMG)</a:t>
            </a:r>
            <a:endParaRPr lang="cs-CZ" altLang="cs-CZ" sz="33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100" dirty="0"/>
              <a:t>While typical companies realize </a:t>
            </a:r>
            <a:r>
              <a:rPr lang="en-US" altLang="cs-CZ" sz="2100" b="1" dirty="0"/>
              <a:t>forecast accuracies</a:t>
            </a:r>
            <a:r>
              <a:rPr lang="en-US" altLang="cs-CZ" sz="2100" dirty="0"/>
              <a:t> of 75%-80%, best performers </a:t>
            </a:r>
            <a:r>
              <a:rPr lang="en-US" altLang="cs-CZ" sz="2100" b="1" dirty="0"/>
              <a:t>exceed 95%,</a:t>
            </a:r>
            <a:r>
              <a:rPr lang="en-US" altLang="cs-CZ" sz="2100" dirty="0"/>
              <a:t> which allows them to optimize the balance between costs and service.</a:t>
            </a:r>
            <a:endParaRPr lang="cs-CZ" altLang="cs-CZ" sz="21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100" dirty="0"/>
              <a:t>Best performers </a:t>
            </a:r>
            <a:r>
              <a:rPr lang="en-US" altLang="cs-CZ" sz="2100" b="1" dirty="0"/>
              <a:t>fulfill their customers’ orders five times faster</a:t>
            </a:r>
            <a:r>
              <a:rPr lang="en-US" altLang="cs-CZ" sz="2100" dirty="0"/>
              <a:t> than average companies, thus providing superior service and delivery-to-request performance.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100" dirty="0"/>
              <a:t>Leading companies have </a:t>
            </a:r>
            <a:r>
              <a:rPr lang="en-US" altLang="cs-CZ" sz="2100" b="1" dirty="0"/>
              <a:t>cut their supply-chain management costs to between 4% and 5% of sales</a:t>
            </a:r>
            <a:r>
              <a:rPr lang="en-US" altLang="cs-CZ" sz="2100" dirty="0"/>
              <a:t>. They are adopting innovative practices such as exploiting the Internet to integrate information and decision-making around the globe.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100" dirty="0"/>
              <a:t>Best performers consistently operate with </a:t>
            </a:r>
            <a:r>
              <a:rPr lang="en-US" altLang="cs-CZ" sz="2100" b="1" dirty="0"/>
              <a:t>leaner cost structures</a:t>
            </a:r>
            <a:r>
              <a:rPr lang="en-US" altLang="cs-CZ" sz="2100" dirty="0"/>
              <a:t>. Their costs are over 50% lower than those of average companies—an equivalent of some six percent of revenue.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300" b="1"/>
              <a:t>Survey of top performers - </a:t>
            </a:r>
            <a:r>
              <a:rPr lang="en-US" altLang="cs-CZ" sz="3300" b="1"/>
              <a:t>The Performance Measurement Group (PMG)</a:t>
            </a:r>
            <a:endParaRPr lang="cs-CZ" altLang="cs-CZ" sz="33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100" dirty="0"/>
              <a:t>Best performers operate their supply chains with </a:t>
            </a:r>
            <a:r>
              <a:rPr lang="en-US" altLang="cs-CZ" sz="2100" b="1" dirty="0"/>
              <a:t>inventory levels that are 65% lower</a:t>
            </a:r>
            <a:r>
              <a:rPr lang="en-US" altLang="cs-CZ" sz="2100" dirty="0"/>
              <a:t> than their counterparts. This gives them a significant advantage in the overall performance of working capital, as reflected in the cash-to-cash cycle time.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100" b="1" dirty="0"/>
              <a:t>Cash-to-cash cycle time</a:t>
            </a:r>
            <a:r>
              <a:rPr lang="en-US" altLang="cs-CZ" sz="2100" dirty="0"/>
              <a:t> for best-in-class companies </a:t>
            </a:r>
            <a:r>
              <a:rPr lang="en-US" altLang="cs-CZ" sz="2100" b="1" dirty="0"/>
              <a:t>is less than 30 days</a:t>
            </a:r>
            <a:r>
              <a:rPr lang="en-US" altLang="cs-CZ" sz="2100" dirty="0"/>
              <a:t>. Companies pay their suppliers quickly, collect from </a:t>
            </a:r>
            <a:r>
              <a:rPr lang="en-US" altLang="cs-CZ" sz="2100" dirty="0" err="1"/>
              <a:t>thier</a:t>
            </a:r>
            <a:r>
              <a:rPr lang="en-US" altLang="cs-CZ" sz="2100" dirty="0"/>
              <a:t> customers just as quickly and move inventory continuously.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100" dirty="0"/>
              <a:t>Best-in-class upside production flexibility has dipped below two weeks and in some industries it is less than a week.</a:t>
            </a:r>
            <a:endParaRPr lang="cs-CZ" altLang="cs-CZ" sz="2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 dirty="0"/>
              <a:t>R</a:t>
            </a:r>
            <a:r>
              <a:rPr lang="en-US" altLang="cs-CZ" sz="2100" dirty="0" err="1"/>
              <a:t>esults</a:t>
            </a:r>
            <a:r>
              <a:rPr lang="en-US" altLang="cs-CZ" sz="2100" dirty="0"/>
              <a:t> are based on data from 110 subscriber </a:t>
            </a:r>
            <a:r>
              <a:rPr lang="en-US" altLang="cs-CZ" sz="2100" dirty="0" err="1"/>
              <a:t>organisations</a:t>
            </a:r>
            <a:r>
              <a:rPr lang="en-US" altLang="cs-CZ" sz="2100" dirty="0"/>
              <a:t> from America, Europe, and Asia</a:t>
            </a:r>
            <a:r>
              <a:rPr lang="cs-CZ" altLang="cs-CZ" sz="21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F79B9-85FF-4D71-8B7D-ACEAFA5C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A84A9-B0B4-4F66-BBB6-0742C48D2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80FA55-F04A-4B38-A9D5-D1EF4346B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66750"/>
            <a:ext cx="88392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08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SCM: mezipodnikový pohled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Oblasti ukazatelů:</a:t>
            </a:r>
          </a:p>
          <a:p>
            <a:pPr eaLnBrk="1" hangingPunct="1"/>
            <a:r>
              <a:rPr lang="cs-CZ" altLang="cs-CZ" sz="2600" b="1"/>
              <a:t>funkční oblasti</a:t>
            </a:r>
            <a:r>
              <a:rPr lang="cs-CZ" altLang="cs-CZ" sz="2600"/>
              <a:t> (výroba, logistika, atd.) – ve kterých funkčních oblastech firma musí vylepšit svou činnost;</a:t>
            </a:r>
          </a:p>
          <a:p>
            <a:pPr eaLnBrk="1" hangingPunct="1"/>
            <a:r>
              <a:rPr lang="cs-CZ" altLang="cs-CZ" sz="2600" b="1"/>
              <a:t>výkonnosti procesů v rámci firmy</a:t>
            </a:r>
            <a:r>
              <a:rPr lang="cs-CZ" altLang="cs-CZ" sz="2600"/>
              <a:t> – jak efektivní jsou procesy v podniku, které překračují jednotlivé funkční oblasti;</a:t>
            </a:r>
          </a:p>
          <a:p>
            <a:pPr eaLnBrk="1" hangingPunct="1"/>
            <a:r>
              <a:rPr lang="cs-CZ" altLang="cs-CZ" sz="2600" b="1"/>
              <a:t>výkonnosti spolupráce firmy s dodavateli a odběrateli</a:t>
            </a:r>
            <a:r>
              <a:rPr lang="cs-CZ" altLang="cs-CZ" sz="260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900"/>
              <a:t>Proč je potřeba speciálních ukazatelů o mezipodnikových vztazích pro řízení dodavatelského řetězce?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40002" y="2420888"/>
            <a:ext cx="8064900" cy="3411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Nezbytná perspektiva celého dodavatelského řetězce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Potřeba vymezení vzájemného vztahu mezi podnikovým výkonem a výkonem celého řetězce;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Požadavek sjednotit aktivity a sdílet informace o celkovém výkonu k implementaci strategie, která umožní dosahovat cílů celého řetězce;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Potřeba odlišit řetězec od konkurenčních řetězců a získání konkurenční výhody;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Záměr podněcovat spolupráci napříč podnikovými funkcemi a podniky v řetězci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 dirty="0"/>
              <a:t>Příklad: Compaq – sleduje úroveň zásob svou ale také u odběratelů, tj. v distribučním kanálu. Informaci využívá pro plánování.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Čeho se mají týkat ukazatele SCM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b="1"/>
              <a:t>Integrace dodavatelů</a:t>
            </a:r>
            <a:r>
              <a:rPr lang="cs-CZ" altLang="cs-CZ" sz="1900"/>
              <a:t> – efektivní integrace (tj.správa záruk; návrhy a systémy realizace výroby aj.) dodavatelů do SC, slouží jako klíčový faktor pomáhající společnostem k dosahování konkurenční 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b="1"/>
              <a:t>Řízení vztahů se zákazníky a dodavateli</a:t>
            </a:r>
            <a:r>
              <a:rPr lang="cs-CZ" altLang="cs-CZ" sz="1900"/>
              <a:t> – je realizováno v oblastech návrhu, tvorby a realizace procesů, systémů a vztahů se zákazníky či dodavateli, tj. ve spojení a s efektivitou jejich řízení. Tímto způsobem pak dochází k prognózování; řízení skladů; tvorby procesů plnění závazků; zavádění informačních technologií; SCM apod.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b="1"/>
              <a:t>Efektivita procesu, objednávání a nákupu</a:t>
            </a:r>
            <a:r>
              <a:rPr lang="cs-CZ" altLang="cs-CZ" sz="1900"/>
              <a:t> – ve svých požadavcích a důsledcích dnešních informačních a komunikačních technologií představuje zej. nutnost přepracovaní procesu nákupu; procesní mapy nákupu, stejně jako zavádění strategie vývoje nových programů el. nákupu a el. objednávání (tzv. e-procurement).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/>
              <a:t>Zdroj: Vladimír Bartošek. Možné přístupy k návrhu a konstrukci systému měření výkonnosti v SC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900"/>
              <a:t>Komplikace se zaváděním controllingu (BSC) na úrovni dodavatelského řetězce</a:t>
            </a:r>
            <a:br>
              <a:rPr lang="cs-CZ" altLang="cs-CZ" sz="2900"/>
            </a:br>
            <a:r>
              <a:rPr lang="cs-CZ" altLang="cs-CZ" sz="1900"/>
              <a:t>(Brewer, Speh)</a:t>
            </a:r>
            <a:r>
              <a:rPr lang="cs-CZ" altLang="cs-CZ" sz="340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/>
              <a:t>Nedostatek důvěry mezi členy SC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Nejednotnost a neznalost interních metrik mezi podniky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Neexistence standardů pro výkonnostní ukazatele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Management by měl byt hodnocen podle ukazatelů, které nemůže plně ovlivnit (tj. výkonnost ostatních podniků v SC)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Zavedením SC metrik vznikají nové ukazatele, které má management sledovat. Ztrácí se tím jasné zacílení.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Staré, nevyužívané metriky se stále vyhotovují, tj. zapomíná se je zrušit v systému controllingu.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Požadavky na IS – sběr a sdílení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Je obtížné nadefinovat ukazatele tak, aby měly vazbu na tvorbu hodnoty pro zákazníka.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Komplikace se zaváděním controllingu na úrovni dodavatelského řetězce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100"/>
              <a:t>Pokud se subjekty nemohou domluvit na společných metrikách, je žádoucí, aby podnik znal ukazatele, které používají obchodní partneři, a to včetně jejich přesné definice.</a:t>
            </a:r>
          </a:p>
          <a:p>
            <a:pPr eaLnBrk="1" hangingPunct="1"/>
            <a:r>
              <a:rPr lang="cs-CZ" altLang="cs-CZ" sz="2100"/>
              <a:t>Je obtížné domluvit spolupráci na úrovni celého dodavatelského řetězce. Navíc, dodavatelský řetězec má nejčastěji podobu sítě. Proto se doporučuje využívat uvedené nástroje v rámci dvojic podniků – dodavatel+odběratel, které jsou součástí dodavatelského řetězce (sítě) (Lambert)</a:t>
            </a:r>
          </a:p>
          <a:p>
            <a:pPr eaLnBrk="1" hangingPunct="1"/>
            <a:r>
              <a:rPr lang="cs-CZ" altLang="cs-CZ" sz="2100"/>
              <a:t>Jednotlivé přístupy (ABC, BSC, EVA) nebo jejich nástroje lze kombinovat</a:t>
            </a:r>
          </a:p>
          <a:p>
            <a:pPr eaLnBrk="1" hangingPunct="1"/>
            <a:endParaRPr lang="cs-CZ" altLang="cs-CZ" sz="21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Využívané metriky SCM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Cash-to-Cash </a:t>
            </a:r>
            <a:r>
              <a:rPr lang="cs-CZ" altLang="cs-CZ" dirty="0" err="1"/>
              <a:t>Cycle</a:t>
            </a:r>
            <a:r>
              <a:rPr lang="cs-CZ" altLang="cs-CZ" dirty="0"/>
              <a:t> (</a:t>
            </a:r>
            <a:r>
              <a:rPr lang="cs-CZ" altLang="cs-CZ" dirty="0" err="1"/>
              <a:t>Conversion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Supply </a:t>
            </a:r>
            <a:r>
              <a:rPr lang="cs-CZ" altLang="cs-CZ" dirty="0" err="1"/>
              <a:t>Chain</a:t>
            </a:r>
            <a:r>
              <a:rPr lang="cs-CZ" altLang="cs-CZ" dirty="0"/>
              <a:t> Inventory </a:t>
            </a:r>
            <a:r>
              <a:rPr lang="cs-CZ" altLang="cs-CZ" dirty="0" err="1"/>
              <a:t>Days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Supply</a:t>
            </a:r>
          </a:p>
          <a:p>
            <a:pPr eaLnBrk="1" hangingPunct="1"/>
            <a:r>
              <a:rPr lang="cs-CZ" altLang="cs-CZ" dirty="0" err="1"/>
              <a:t>Dwell</a:t>
            </a:r>
            <a:r>
              <a:rPr lang="cs-CZ" altLang="cs-CZ" dirty="0"/>
              <a:t> Time</a:t>
            </a:r>
          </a:p>
          <a:p>
            <a:pPr eaLnBrk="1" hangingPunct="1"/>
            <a:r>
              <a:rPr lang="cs-CZ" altLang="cs-CZ" dirty="0"/>
              <a:t>On-</a:t>
            </a:r>
            <a:r>
              <a:rPr lang="cs-CZ" altLang="cs-CZ" dirty="0" err="1"/>
              <a:t>Shelf</a:t>
            </a:r>
            <a:r>
              <a:rPr lang="cs-CZ" altLang="cs-CZ" dirty="0"/>
              <a:t> in-</a:t>
            </a:r>
            <a:r>
              <a:rPr lang="cs-CZ" altLang="cs-CZ" dirty="0" err="1"/>
              <a:t>Stock</a:t>
            </a:r>
            <a:r>
              <a:rPr lang="cs-CZ" altLang="cs-CZ" dirty="0"/>
              <a:t> </a:t>
            </a:r>
            <a:r>
              <a:rPr lang="cs-CZ" altLang="cs-CZ" dirty="0" err="1"/>
              <a:t>Percent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Total</a:t>
            </a:r>
            <a:r>
              <a:rPr lang="cs-CZ" altLang="cs-CZ" dirty="0"/>
              <a:t> Supply </a:t>
            </a:r>
            <a:r>
              <a:rPr lang="cs-CZ" altLang="cs-CZ" dirty="0" err="1"/>
              <a:t>Chain</a:t>
            </a:r>
            <a:r>
              <a:rPr lang="cs-CZ" altLang="cs-CZ" dirty="0"/>
              <a:t> </a:t>
            </a:r>
            <a:r>
              <a:rPr lang="cs-CZ" altLang="cs-CZ" dirty="0" err="1"/>
              <a:t>Cost</a:t>
            </a:r>
            <a:endParaRPr lang="cs-CZ" altLang="cs-CZ" dirty="0"/>
          </a:p>
          <a:p>
            <a:pPr eaLnBrk="1" hangingPunct="1"/>
            <a:r>
              <a:rPr lang="cs-CZ" altLang="cs-CZ" dirty="0"/>
              <a:t>Supply </a:t>
            </a:r>
            <a:r>
              <a:rPr lang="cs-CZ" altLang="cs-CZ" dirty="0" err="1"/>
              <a:t>Chain</a:t>
            </a:r>
            <a:r>
              <a:rPr lang="cs-CZ" altLang="cs-CZ" dirty="0"/>
              <a:t> Response Time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/>
              <a:t>Supply chain comprehensive metrics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cs-CZ" sz="2000"/>
              <a:t>Cash-to-cash conversion time</a:t>
            </a:r>
          </a:p>
          <a:p>
            <a:pPr lvl="1" eaLnBrk="1" hangingPunct="1"/>
            <a:r>
              <a:rPr lang="en-US" altLang="cs-CZ" sz="1800"/>
              <a:t>Time required to convert a dollar spent on inventory into a dollar of sales revenue</a:t>
            </a:r>
          </a:p>
          <a:p>
            <a:pPr eaLnBrk="1" hangingPunct="1"/>
            <a:r>
              <a:rPr lang="en-US" altLang="cs-CZ" sz="2000"/>
              <a:t>Inventory days of supply</a:t>
            </a:r>
          </a:p>
          <a:p>
            <a:pPr lvl="1" eaLnBrk="1" hangingPunct="1"/>
            <a:r>
              <a:rPr lang="en-US" altLang="cs-CZ" sz="1800"/>
              <a:t>Calendar days of sales available based on recent sales activity</a:t>
            </a:r>
          </a:p>
          <a:p>
            <a:pPr eaLnBrk="1" hangingPunct="1"/>
            <a:r>
              <a:rPr lang="en-US" altLang="cs-CZ" sz="2000"/>
              <a:t>Dwell time</a:t>
            </a:r>
          </a:p>
          <a:p>
            <a:pPr lvl="1" eaLnBrk="1" hangingPunct="1"/>
            <a:r>
              <a:rPr lang="en-US" altLang="cs-CZ" sz="1800"/>
              <a:t>Ratio of days inventory sits idle to the days it is productively used or positioned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cs-CZ" sz="2000"/>
              <a:t>On-shelf in-stock percentage</a:t>
            </a:r>
          </a:p>
          <a:p>
            <a:pPr lvl="1" eaLnBrk="1" hangingPunct="1"/>
            <a:r>
              <a:rPr lang="en-US" altLang="cs-CZ" sz="1800"/>
              <a:t>Percentage of time a product is available on the shelf in a store</a:t>
            </a:r>
          </a:p>
          <a:p>
            <a:pPr eaLnBrk="1" hangingPunct="1"/>
            <a:r>
              <a:rPr lang="en-US" altLang="cs-CZ" sz="2000"/>
              <a:t>Total supply chain cost</a:t>
            </a:r>
          </a:p>
          <a:p>
            <a:pPr lvl="1" eaLnBrk="1" hangingPunct="1"/>
            <a:r>
              <a:rPr lang="en-US" altLang="cs-CZ" sz="1800"/>
              <a:t>Sum of costs across all firms in the supply chain</a:t>
            </a:r>
          </a:p>
          <a:p>
            <a:pPr eaLnBrk="1" hangingPunct="1"/>
            <a:r>
              <a:rPr lang="en-US" altLang="cs-CZ" sz="2000"/>
              <a:t>Supply chain response time</a:t>
            </a:r>
          </a:p>
          <a:p>
            <a:pPr lvl="1" eaLnBrk="1" hangingPunct="1"/>
            <a:r>
              <a:rPr lang="en-US" altLang="cs-CZ" sz="1800"/>
              <a:t>Time required for all firms to recognize a fundamental shift in demand, internalize that finding, replan, and adjust output to meet that demand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850" y="6437313"/>
            <a:ext cx="1851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Zdroj: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Bowersox</a:t>
            </a:r>
            <a:endParaRPr lang="cs-CZ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40AEB-3929-443F-AC97-073D6B6A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650C8-E25C-4B9E-8A1D-FF9540F46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B56FA5-E3CE-4B6C-AB8E-CFBB2A8CB3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7ACE3B-1CD2-453F-BB9D-04471024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5688632" cy="27658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D655370-2E97-412C-822A-4C45F31B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0" y="3510587"/>
            <a:ext cx="5129014" cy="30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3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Možnosti měření výkonnosti dodavatelských řetězců (Cokins, 1999)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/>
              <a:t>Activity Based Costing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tradiční nákladové účetnictví sleduje funkční oblasti, přičemž logistika a SCM jsou průřezové disciplíny, stejně jako procesní přístup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ABC popisuje stav, nepoukazuje na činnosti (a náklady), které nepřidávají hodnotu pro zákazníka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Zaměřuje se na výrobní náklady, přitom strategicky významné náklady jako je vývoj nebo podpora prodeje jsou v pozadí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ABC je vhodná pro popis současného stavu, nenapoví o strategických záměrech podniku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Při ABC vstupuje do hry subjektivita (rozhodnutí o cost drivers)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Balanced scorecard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Ekonomická přidaná hodnota (EVA)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100"/>
              <a:t>Supply chain operations reference model (SCOR) </a:t>
            </a:r>
            <a:endParaRPr lang="cs-CZ" altLang="cs-CZ" sz="2100"/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3325F-32BD-48F1-A020-E2A8798D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DA5C2-7680-4C15-B8BD-3E99DEF2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07337F-DAA3-4ACA-978D-2332F9CF0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732123"/>
            <a:ext cx="4901496" cy="33937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E06FB2-8AE8-471B-8F5E-6AF8AA403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91" y="2209659"/>
            <a:ext cx="4020727" cy="28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C39D8-1DCF-4C26-ACC6-788DA73F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F8E3A-48E4-412E-B12F-08BD6F4A6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4D0840-78FD-467A-A238-144A3986C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-5961"/>
            <a:ext cx="6585917" cy="64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3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7086600" y="2057400"/>
            <a:ext cx="2057400" cy="1752600"/>
          </a:xfrm>
        </p:spPr>
        <p:txBody>
          <a:bodyPr/>
          <a:lstStyle/>
          <a:p>
            <a:pPr eaLnBrk="1" hangingPunct="1"/>
            <a:r>
              <a:rPr lang="en-US" altLang="cs-CZ" sz="2100"/>
              <a:t>Key Performance Indicators</a:t>
            </a:r>
            <a:endParaRPr lang="en-US" altLang="cs-CZ" sz="2100" b="1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62800" y="3962400"/>
            <a:ext cx="19812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 i="1"/>
              <a:t>Source: 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/>
              <a:t>Robert Kaplan and David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/>
              <a:t>Norton, </a:t>
            </a:r>
            <a:r>
              <a:rPr lang="en-US" altLang="cs-CZ" sz="1100" i="1"/>
              <a:t>Strategy Maps: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 i="1"/>
              <a:t>Converting Intangible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 i="1"/>
              <a:t>Assets into Tangible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 i="1"/>
              <a:t>Outcomes </a:t>
            </a:r>
            <a:r>
              <a:rPr lang="en-US" altLang="cs-CZ" sz="1100"/>
              <a:t>(Boston: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/>
              <a:t>Harvard Business School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/>
              <a:t>Press, 2004), Figure 3-2,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cs-CZ" sz="1100"/>
              <a:t>p. 67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6705600" cy="6392863"/>
          </a:xfrm>
          <a:noFill/>
          <a:ln w="25400" cap="flat" algn="ctr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Povinně ledované KPI na úrovni závodů – Siemens VDO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77975"/>
            <a:ext cx="76327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9144000" cy="62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BSC a Supply chain</a:t>
            </a:r>
            <a:br>
              <a:rPr lang="cs-CZ" altLang="cs-CZ"/>
            </a:br>
            <a:r>
              <a:rPr lang="cs-CZ" altLang="cs-CZ" sz="2100"/>
              <a:t>(Brewer, Speh, 2000)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638"/>
            <a:ext cx="9144000" cy="55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6EB21-16B3-405B-8908-5D813478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Dashboardy, </a:t>
            </a:r>
            <a:r>
              <a:rPr lang="cs-CZ" dirty="0" err="1"/>
              <a:t>Scorecardy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32AB5FD-8112-4C3C-BDC5-2B300AD07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34" y="4699898"/>
            <a:ext cx="6484024" cy="1969118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36DFD9-0515-412E-A79F-CC9473C7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84" y="1412776"/>
            <a:ext cx="3798827" cy="16079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092F4F-0054-4DBF-B6E4-7CCF29E7C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49" y="2986023"/>
            <a:ext cx="6484024" cy="18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5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EVA a SCM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Výkonnost dodavatelského řetězce (a logistiky) lze podle řady autorů měřit pomocí Ekonomické přidané hodnoty – ukazatele EVA. To proto, že SCM má vliv na:</a:t>
            </a:r>
          </a:p>
          <a:p>
            <a:pPr marL="866775" lvl="1" indent="-327025" eaLnBrk="1" hangingPunct="1">
              <a:lnSpc>
                <a:spcPct val="90000"/>
              </a:lnSpc>
            </a:pPr>
            <a:r>
              <a:rPr lang="cs-CZ" altLang="cs-CZ" sz="2000"/>
              <a:t>Tempo růstu tržeb</a:t>
            </a:r>
          </a:p>
          <a:p>
            <a:pPr marL="866775" lvl="1" indent="-327025" eaLnBrk="1" hangingPunct="1">
              <a:lnSpc>
                <a:spcPct val="90000"/>
              </a:lnSpc>
            </a:pPr>
            <a:r>
              <a:rPr lang="cs-CZ" altLang="cs-CZ" sz="2000"/>
              <a:t>Snižování provozních nákladů</a:t>
            </a:r>
          </a:p>
          <a:p>
            <a:pPr marL="866775" lvl="1" indent="-327025" eaLnBrk="1" hangingPunct="1">
              <a:lnSpc>
                <a:spcPct val="90000"/>
              </a:lnSpc>
            </a:pPr>
            <a:r>
              <a:rPr lang="cs-CZ" altLang="cs-CZ" sz="2000"/>
              <a:t>Efektivnost stálých aktiv</a:t>
            </a:r>
          </a:p>
          <a:p>
            <a:pPr marL="866775" lvl="1" indent="-327025" eaLnBrk="1" hangingPunct="1">
              <a:lnSpc>
                <a:spcPct val="90000"/>
              </a:lnSpc>
            </a:pPr>
            <a:r>
              <a:rPr lang="cs-CZ" altLang="cs-CZ" sz="2000"/>
              <a:t>Efektivnost oběžných aktiv</a:t>
            </a:r>
          </a:p>
          <a:p>
            <a:pPr marL="866775" lvl="1" indent="-3270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Měření EVA na úrovni celého SC není příliš reálné, proto následující doporučení: Efekty spolupráce (její odraz do EVA) by měly a mohly měřit dvojice podniků– dodavatel-odběratel  - v dodavatelském řetězci. Došlo by k částeční optimalizaci SC.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logistika a SCM ovlivňují EVA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921625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49788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5003800" y="188913"/>
            <a:ext cx="41402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1) Zdokonalená spolupráce v dod. řetězci zlepší zákaznický servis, což umožní zvýšit cenu za produkt. Vyšší cena má přímý vliv na čistý zisk a tím i koeficient EVA. Příkladem dílčího ukazatele pro oblast prodeje je příjem na jednotku produkce.</a:t>
            </a:r>
          </a:p>
          <a:p>
            <a:pPr eaLnBrk="1" hangingPunct="1"/>
            <a:r>
              <a:rPr lang="cs-CZ" altLang="cs-CZ" sz="1600"/>
              <a:t>2) Jedním z projevů spolupráce může být růst produktivity ve výrobě, což zvyšuje hodnotu EVA. Ukazatelem je např. produktivita práce.</a:t>
            </a:r>
          </a:p>
          <a:p>
            <a:pPr eaLnBrk="1" hangingPunct="1"/>
            <a:r>
              <a:rPr lang="cs-CZ" altLang="cs-CZ" sz="1600"/>
              <a:t>3) Sdílením informací lze zpřesňovat odhady prodejů, což v důsledku snižuje celkové výdaje. Příkladem ukazatele je rozdíl odhadovaných a následných skutečných hodnot prodejů.</a:t>
            </a:r>
          </a:p>
          <a:p>
            <a:pPr eaLnBrk="1" hangingPunct="1"/>
            <a:endParaRPr lang="cs-CZ" altLang="cs-CZ" sz="1600"/>
          </a:p>
          <a:p>
            <a:pPr eaLnBrk="1" hangingPunct="1"/>
            <a:r>
              <a:rPr lang="cs-CZ" altLang="cs-CZ" sz="1600"/>
              <a:t>4) SCM by mělo snižovat množství zásob (tím i množství vázaného kapitálu s pozitivním dopadem na EVA). Ukazatelem je nejčastěji obrátka zásob.</a:t>
            </a:r>
          </a:p>
          <a:p>
            <a:pPr eaLnBrk="1" hangingPunct="1"/>
            <a:r>
              <a:rPr lang="cs-CZ" altLang="cs-CZ" sz="1600"/>
              <a:t>5) V rámci dodavatelského řetězce je možné efektivně přerozdělit některé činnosti mezi ostatní členy řetězce. Může tak dojít k outsourcingu spojeným s odprodejem aktiv. Měřítkem je využití kapacity stálých aktiv.</a:t>
            </a: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95288" y="549275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Ekonomická přidaná hodnota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8001000" cy="1385887"/>
          </a:xfrm>
        </p:spPr>
        <p:txBody>
          <a:bodyPr/>
          <a:lstStyle/>
          <a:p>
            <a:pPr eaLnBrk="1" hangingPunct="1"/>
            <a:r>
              <a:rPr lang="en-US" altLang="cs-CZ"/>
              <a:t>The Supply Chain Operations Reference (SCOR) Model</a:t>
            </a:r>
            <a:endParaRPr lang="en-US" altLang="cs-CZ" i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17713"/>
            <a:ext cx="7964488" cy="4114800"/>
          </a:xfrm>
        </p:spPr>
        <p:txBody>
          <a:bodyPr/>
          <a:lstStyle/>
          <a:p>
            <a:pPr eaLnBrk="1" hangingPunct="1"/>
            <a:r>
              <a:rPr lang="en-US" altLang="cs-CZ" sz="2300"/>
              <a:t>This model was attempts to integrate well known concepts of process reengineering, benchmarking, and process measurement into a cross functional relationship by:</a:t>
            </a:r>
          </a:p>
          <a:p>
            <a:pPr lvl="1" eaLnBrk="1" hangingPunct="1"/>
            <a:r>
              <a:rPr lang="en-US" altLang="cs-CZ" sz="2100"/>
              <a:t>Capturing the “as is” state of a process and derive the “to be” future state (</a:t>
            </a:r>
            <a:r>
              <a:rPr lang="en-US" altLang="cs-CZ" sz="2100" b="1"/>
              <a:t>reengineering</a:t>
            </a:r>
            <a:r>
              <a:rPr lang="en-US" altLang="cs-CZ" sz="2100"/>
              <a:t>);</a:t>
            </a:r>
          </a:p>
          <a:p>
            <a:pPr lvl="1" eaLnBrk="1" hangingPunct="1"/>
            <a:r>
              <a:rPr lang="en-US" altLang="cs-CZ" sz="2100"/>
              <a:t>Quantify the operational performance of similar companies and establish “best of class” performance (</a:t>
            </a:r>
            <a:r>
              <a:rPr lang="en-US" altLang="cs-CZ" sz="2100" b="1"/>
              <a:t>benchmarking</a:t>
            </a:r>
            <a:r>
              <a:rPr lang="en-US" altLang="cs-CZ" sz="2100"/>
              <a:t>); and,</a:t>
            </a:r>
          </a:p>
          <a:p>
            <a:pPr lvl="1" eaLnBrk="1" hangingPunct="1"/>
            <a:r>
              <a:rPr lang="en-US" altLang="cs-CZ" sz="2100"/>
              <a:t>Characterize and describe the management processes that will result in “best in class” performance (</a:t>
            </a:r>
            <a:r>
              <a:rPr lang="en-US" altLang="cs-CZ" sz="2100" b="1"/>
              <a:t>best practice analysis</a:t>
            </a:r>
            <a:r>
              <a:rPr lang="en-US" altLang="cs-CZ" sz="2100"/>
              <a:t>).</a:t>
            </a:r>
            <a:r>
              <a:rPr lang="en-US" altLang="cs-CZ" sz="22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Úkoly logistického controllingu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71625"/>
            <a:ext cx="7775575" cy="458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Postupy controllingu logistiky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36688"/>
            <a:ext cx="6045200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Měření výkonnosti logistiky – komplikace při konstrukci ukazatelů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0002" y="2348880"/>
            <a:ext cx="8064900" cy="413999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Příliš obecné výkonové ukazatele</a:t>
            </a:r>
            <a:r>
              <a:rPr lang="cs-CZ" altLang="cs-CZ" sz="1900" dirty="0"/>
              <a:t> – jednoduché ukazatele příliš obecné – těžko vyvozovat opatření (např. spokojenost zákazníků)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Snadno využitelné ukazatele nejsou často přímo měřitelné</a:t>
            </a:r>
            <a:r>
              <a:rPr lang="cs-CZ" altLang="cs-CZ" sz="1900" dirty="0"/>
              <a:t> – místo toho nezbytné komplexní či nepřesné měření (měření flexibility).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Zásah do samotných procesů</a:t>
            </a:r>
            <a:r>
              <a:rPr lang="cs-CZ" altLang="cs-CZ" sz="1900" dirty="0"/>
              <a:t> – měření může ovlivnit proces a tím zkreslovat výsledky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Vypovídací schopnost</a:t>
            </a:r>
            <a:r>
              <a:rPr lang="cs-CZ" altLang="cs-CZ" sz="1900" dirty="0"/>
              <a:t> ukazatelů často až v podobě časové řady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Porovnatelnost ukazatelů</a:t>
            </a:r>
            <a:r>
              <a:rPr lang="cs-CZ" altLang="cs-CZ" sz="1900" dirty="0"/>
              <a:t> – výpočet musí být stejný (problém při mezipodnikovém při benchmarkingu – např. využití množstevních (kusy) či hodnotových (cena) údajů v ukazatelích).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Potřeba využívat ukazatele v rámci logistických řetězců (sítí) </a:t>
            </a:r>
            <a:r>
              <a:rPr lang="cs-CZ" altLang="cs-CZ" sz="1900" dirty="0"/>
              <a:t>– důležitost výše uvedených komplikací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Nutnost porovnat náklady na měření versus efekty </a:t>
            </a:r>
            <a:r>
              <a:rPr lang="cs-CZ" altLang="cs-CZ" sz="1900" dirty="0"/>
              <a:t>– v praxi proto často přednost jednodušší ukazatele (při vyhodnocování je následně nutné přijmout vícero předpokladů)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Vlastnosti vhodných ukazatelů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47800"/>
            <a:ext cx="7410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-4-3" id="{3D7D153C-E6C1-42F9-AD62-5BCA90937599}" vid="{7EBF0560-594B-4807-8311-6520C7A704F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1006</TotalTime>
  <Words>2936</Words>
  <Application>Microsoft Office PowerPoint</Application>
  <PresentationFormat>Předvádění na obrazovce (4:3)</PresentationFormat>
  <Paragraphs>341</Paragraphs>
  <Slides>58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Arial Black</vt:lpstr>
      <vt:lpstr>Tahoma</vt:lpstr>
      <vt:lpstr>Times New Roman</vt:lpstr>
      <vt:lpstr>Wingdings</vt:lpstr>
      <vt:lpstr>Prezentace_MU_CZ</vt:lpstr>
      <vt:lpstr>Chart</vt:lpstr>
      <vt:lpstr>Měření výkonnosti logistiky a dodavatelského řetězce</vt:lpstr>
      <vt:lpstr>Proč logistický controlling?</vt:lpstr>
      <vt:lpstr>Hlavní úkoly účetnictví logistických nákladů a výkonů orientovaného na rozhodování</vt:lpstr>
      <vt:lpstr>Prezentace aplikace PowerPoint</vt:lpstr>
      <vt:lpstr>Prezentace aplikace PowerPoint</vt:lpstr>
      <vt:lpstr>Úkoly logistického controllingu</vt:lpstr>
      <vt:lpstr>Postupy controllingu logistiky</vt:lpstr>
      <vt:lpstr>Měření výkonnosti logistiky – komplikace při konstrukci ukazatelů</vt:lpstr>
      <vt:lpstr>Vlastnosti vhodných ukazatelů</vt:lpstr>
      <vt:lpstr>Proč vytvářet systém sledování logistiky a SCM?</vt:lpstr>
      <vt:lpstr>Prezentace aplikace PowerPoint</vt:lpstr>
      <vt:lpstr>Functional perspective on logistics measures includes these major categories – alternativa k Schultemu</vt:lpstr>
      <vt:lpstr>Basic elements of customer service</vt:lpstr>
      <vt:lpstr>Availability is the capacity to have inventory when desired by a customer </vt:lpstr>
      <vt:lpstr>Operational performance deals with the time required to deliver a customer’s order</vt:lpstr>
      <vt:lpstr>Service reliability is a firm’s ability to perform all order-related activities and provide critical info</vt:lpstr>
      <vt:lpstr>Cost of customer service</vt:lpstr>
      <vt:lpstr>Specification of Customer Service Level</vt:lpstr>
      <vt:lpstr>Specification of Customer Service Level</vt:lpstr>
      <vt:lpstr>Příklad: jaká je dostupnost?</vt:lpstr>
      <vt:lpstr>Measuring availability</vt:lpstr>
      <vt:lpstr>Availability policies</vt:lpstr>
      <vt:lpstr>Back-order measurement</vt:lpstr>
      <vt:lpstr>Prezentace aplikace PowerPoint</vt:lpstr>
      <vt:lpstr>The perfect order is the ultimate in logistics service levels</vt:lpstr>
      <vt:lpstr>Example of zero-defect performance measurement</vt:lpstr>
      <vt:lpstr>The basic service platform is a commitment to perform each basic element at a given level</vt:lpstr>
      <vt:lpstr>How much basic service should the supply chain provide?</vt:lpstr>
      <vt:lpstr>What is customer satisfaction?</vt:lpstr>
      <vt:lpstr>Why customer satisfaction is not sufficient</vt:lpstr>
      <vt:lpstr>Low expectations always result in satisfied customers</vt:lpstr>
      <vt:lpstr>Prezentace aplikace PowerPoint</vt:lpstr>
      <vt:lpstr>Evolution of  Metrics Utilization</vt:lpstr>
      <vt:lpstr>Benchmarking – co podniky sledují</vt:lpstr>
      <vt:lpstr>Which Areas In the Supply Chain Were Benchmarked?</vt:lpstr>
      <vt:lpstr>Have You Conducted Benchmarking Activities in the Past?</vt:lpstr>
      <vt:lpstr>Reasons Firms Do Not Undertake Supply Chain Benchmarking</vt:lpstr>
      <vt:lpstr>Survey of top performers - The Performance Measurement Group (PMG)</vt:lpstr>
      <vt:lpstr>Survey of top performers - The Performance Measurement Group (PMG)</vt:lpstr>
      <vt:lpstr>SCM: mezipodnikový pohled</vt:lpstr>
      <vt:lpstr>Proč je potřeba speciálních ukazatelů o mezipodnikových vztazích pro řízení dodavatelského řetězce?</vt:lpstr>
      <vt:lpstr>Čeho se mají týkat ukazatele SCM</vt:lpstr>
      <vt:lpstr>Komplikace se zaváděním controllingu (BSC) na úrovni dodavatelského řetězce (Brewer, Speh) </vt:lpstr>
      <vt:lpstr>Komplikace se zaváděním controllingu na úrovni dodavatelského řetězce</vt:lpstr>
      <vt:lpstr>Využívané metriky SCM</vt:lpstr>
      <vt:lpstr>Supply chain comprehensive metrics</vt:lpstr>
      <vt:lpstr>Prezentace aplikace PowerPoint</vt:lpstr>
      <vt:lpstr>Možnosti měření výkonnosti dodavatelských řetězců (Cokins, 1999)</vt:lpstr>
      <vt:lpstr>Prezentace aplikace PowerPoint</vt:lpstr>
      <vt:lpstr>Key Performance Indicators</vt:lpstr>
      <vt:lpstr>Povinně ledované KPI na úrovni závodů – Siemens VDO</vt:lpstr>
      <vt:lpstr>Prezentace aplikace PowerPoint</vt:lpstr>
      <vt:lpstr>BSC a Supply chain (Brewer, Speh, 2000)</vt:lpstr>
      <vt:lpstr>Dashboardy, Scorecardy</vt:lpstr>
      <vt:lpstr>EVA a SCM</vt:lpstr>
      <vt:lpstr>Jak logistika a SCM ovlivňují EVA</vt:lpstr>
      <vt:lpstr>Prezentace aplikace PowerPoint</vt:lpstr>
      <vt:lpstr>The Supply Chain Operations Reference (SCOR) Model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výkonnosti logistiky - komplikace</dc:title>
  <dc:creator>skapa</dc:creator>
  <cp:lastModifiedBy>Eva Švandová</cp:lastModifiedBy>
  <cp:revision>75</cp:revision>
  <dcterms:created xsi:type="dcterms:W3CDTF">2007-11-10T06:00:05Z</dcterms:created>
  <dcterms:modified xsi:type="dcterms:W3CDTF">2021-04-28T07:34:27Z</dcterms:modified>
</cp:coreProperties>
</file>