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744" r:id="rId5"/>
    <p:sldMasterId id="2147483756" r:id="rId6"/>
  </p:sldMasterIdLst>
  <p:notesMasterIdLst>
    <p:notesMasterId r:id="rId43"/>
  </p:notesMasterIdLst>
  <p:sldIdLst>
    <p:sldId id="334" r:id="rId7"/>
    <p:sldId id="328" r:id="rId8"/>
    <p:sldId id="290" r:id="rId9"/>
    <p:sldId id="297" r:id="rId10"/>
    <p:sldId id="299" r:id="rId11"/>
    <p:sldId id="335" r:id="rId12"/>
    <p:sldId id="314" r:id="rId13"/>
    <p:sldId id="263" r:id="rId14"/>
    <p:sldId id="315" r:id="rId15"/>
    <p:sldId id="330" r:id="rId16"/>
    <p:sldId id="302" r:id="rId17"/>
    <p:sldId id="316" r:id="rId18"/>
    <p:sldId id="308" r:id="rId19"/>
    <p:sldId id="333" r:id="rId20"/>
    <p:sldId id="317" r:id="rId21"/>
    <p:sldId id="331" r:id="rId22"/>
    <p:sldId id="320" r:id="rId23"/>
    <p:sldId id="313" r:id="rId24"/>
    <p:sldId id="307" r:id="rId25"/>
    <p:sldId id="319" r:id="rId26"/>
    <p:sldId id="332" r:id="rId27"/>
    <p:sldId id="305" r:id="rId28"/>
    <p:sldId id="303" r:id="rId29"/>
    <p:sldId id="327" r:id="rId30"/>
    <p:sldId id="304" r:id="rId31"/>
    <p:sldId id="318" r:id="rId32"/>
    <p:sldId id="323" r:id="rId33"/>
    <p:sldId id="326" r:id="rId34"/>
    <p:sldId id="309" r:id="rId35"/>
    <p:sldId id="280" r:id="rId36"/>
    <p:sldId id="311" r:id="rId37"/>
    <p:sldId id="312" r:id="rId38"/>
    <p:sldId id="325" r:id="rId39"/>
    <p:sldId id="322" r:id="rId40"/>
    <p:sldId id="321" r:id="rId41"/>
    <p:sldId id="298" r:id="rId4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BF4DC98F-BE6E-4B47-860E-3871BDB29A11}">
          <p14:sldIdLst>
            <p14:sldId id="334"/>
            <p14:sldId id="328"/>
            <p14:sldId id="290"/>
            <p14:sldId id="297"/>
            <p14:sldId id="299"/>
            <p14:sldId id="335"/>
            <p14:sldId id="314"/>
            <p14:sldId id="263"/>
            <p14:sldId id="315"/>
            <p14:sldId id="330"/>
            <p14:sldId id="302"/>
            <p14:sldId id="316"/>
            <p14:sldId id="308"/>
            <p14:sldId id="333"/>
            <p14:sldId id="317"/>
            <p14:sldId id="331"/>
            <p14:sldId id="320"/>
            <p14:sldId id="313"/>
            <p14:sldId id="307"/>
            <p14:sldId id="319"/>
            <p14:sldId id="332"/>
            <p14:sldId id="305"/>
            <p14:sldId id="303"/>
            <p14:sldId id="327"/>
            <p14:sldId id="304"/>
            <p14:sldId id="318"/>
            <p14:sldId id="323"/>
            <p14:sldId id="326"/>
            <p14:sldId id="309"/>
            <p14:sldId id="280"/>
            <p14:sldId id="311"/>
            <p14:sldId id="312"/>
            <p14:sldId id="325"/>
            <p14:sldId id="322"/>
            <p14:sldId id="321"/>
            <p14:sldId id="29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ukáčová Eva" initials="LE" lastIdx="22" clrIdx="0"/>
  <p:cmAuthor id="1" name="Puncocharova Eva" initials="PE" lastIdx="10" clrIdx="1"/>
  <p:cmAuthor id="2" name="Wachsmuthova" initials="W" lastIdx="1" clrIdx="2"/>
  <p:cmAuthor id="3" name="Pojslova Blanka" initials="PB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1414"/>
    <a:srgbClr val="81D9B7"/>
    <a:srgbClr val="5C92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A107856-5554-42FB-B03E-39F5DBC370BA}" styleName="Střední styl 4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Střední styl 4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5737" autoAdjust="0"/>
  </p:normalViewPr>
  <p:slideViewPr>
    <p:cSldViewPr>
      <p:cViewPr>
        <p:scale>
          <a:sx n="73" d="100"/>
          <a:sy n="73" d="100"/>
        </p:scale>
        <p:origin x="-1074" y="-7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72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1141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slide" Target="slides/slide36.xml"/><Relationship Id="rId47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slide" Target="slides/slide35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42BDDE-127A-47CC-BA56-26714A6FD8A5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08248-FB05-44A4-9C7D-3325E141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3404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708248-FB05-44A4-9C7D-3325E1411C32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6205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708248-FB05-44A4-9C7D-3325E1411C3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5620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/>
              <a:t>24.09.2020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2243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/>
              <a:t>24.09.2020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8647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/>
              <a:t>24.09.2020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89312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24.09.2020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4244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24.09.2020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4284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24.09.2020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3948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24.09.2020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3079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24.09.2020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3004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24.09.2020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2309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24.09.2020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1358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24.09.2020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706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/>
              <a:t>24.09.2020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32339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24.09.2020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2840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24.09.2020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7177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24.09.2020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0426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24.09.2020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9734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24.09.2020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3142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24.09.2020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98823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24.09.2020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379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24.09.2020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98856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24.09.2020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20099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24.09.2020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074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/>
              <a:t>24.09.2020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786923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24.09.2020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08924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24.09.2020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2067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24.09.2020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92699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24.09.2020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898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/>
              <a:t>24.09.2020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6342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/>
              <a:t>24.09.2020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6909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/>
              <a:t>24.09.2020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502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/>
              <a:t>24.09.2020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2241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/>
              <a:t>24.09.2020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2956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/>
              <a:t>24.09.2020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1983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335EE-668C-4EB9-B497-D3BD2D72EC67}" type="datetimeFigureOut">
              <a:rPr lang="cs-CZ" smtClean="0"/>
              <a:t>24.09.2020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7033-3CB6-4486-9624-2145DEAAE3C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951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24.09.2020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931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24.09.2020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848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467544" y="1700808"/>
            <a:ext cx="8208912" cy="468052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b="1" i="1" dirty="0" smtClean="0">
                <a:latin typeface="Georgia" panose="02040502050405020303" pitchFamily="18" charset="0"/>
              </a:rPr>
              <a:t>The presentation is divided into three levels:</a:t>
            </a:r>
          </a:p>
          <a:p>
            <a:pPr marL="0" indent="0">
              <a:buNone/>
            </a:pPr>
            <a:endParaRPr lang="en-GB" sz="1800" b="1" i="1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GB" sz="1800" b="1" i="1" dirty="0" smtClean="0">
              <a:latin typeface="Georgia" panose="02040502050405020303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GB" sz="2400" b="1" i="1" dirty="0" smtClean="0">
                <a:latin typeface="Georgia" panose="02040502050405020303" pitchFamily="18" charset="0"/>
              </a:rPr>
              <a:t>		</a:t>
            </a:r>
            <a:r>
              <a:rPr lang="en-GB" sz="2400" i="1" dirty="0" smtClean="0">
                <a:latin typeface="Georgia" panose="02040502050405020303" pitchFamily="18" charset="0"/>
              </a:rPr>
              <a:t>= Lower-intermediate/Intermediate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400" i="1" dirty="0" smtClean="0">
                <a:latin typeface="Georgia" panose="02040502050405020303" pitchFamily="18" charset="0"/>
              </a:rPr>
              <a:t>		= Upper-intermediate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400" i="1" dirty="0" smtClean="0">
                <a:latin typeface="Georgia" panose="02040502050405020303" pitchFamily="18" charset="0"/>
              </a:rPr>
              <a:t>		= Advanced</a:t>
            </a:r>
            <a:endParaRPr lang="en-GB" dirty="0">
              <a:latin typeface="Georgia" panose="02040502050405020303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453852" y="423450"/>
            <a:ext cx="8229600" cy="1143000"/>
          </a:xfrm>
        </p:spPr>
        <p:txBody>
          <a:bodyPr/>
          <a:lstStyle/>
          <a:p>
            <a:r>
              <a:rPr lang="en-GB" b="1" dirty="0">
                <a:latin typeface="Georgia" panose="02040502050405020303" pitchFamily="18" charset="0"/>
              </a:rPr>
              <a:t> Overview of </a:t>
            </a:r>
            <a:r>
              <a:rPr lang="en-GB" b="1" dirty="0" smtClean="0">
                <a:latin typeface="Georgia" panose="02040502050405020303" pitchFamily="18" charset="0"/>
              </a:rPr>
              <a:t>tenses</a:t>
            </a:r>
            <a:endParaRPr lang="en-GB" b="1" dirty="0">
              <a:latin typeface="Georgia" panose="02040502050405020303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07504" y="116632"/>
            <a:ext cx="8928992" cy="6624736"/>
          </a:xfrm>
          <a:prstGeom prst="rect">
            <a:avLst/>
          </a:prstGeom>
          <a:noFill/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2" name="Ovál 11"/>
          <p:cNvSpPr/>
          <p:nvPr/>
        </p:nvSpPr>
        <p:spPr>
          <a:xfrm>
            <a:off x="1763688" y="2816932"/>
            <a:ext cx="504056" cy="504056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5" name="Ovál 14"/>
          <p:cNvSpPr/>
          <p:nvPr/>
        </p:nvSpPr>
        <p:spPr>
          <a:xfrm>
            <a:off x="1763688" y="3420001"/>
            <a:ext cx="504056" cy="504056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6" name="Ovál 15"/>
          <p:cNvSpPr/>
          <p:nvPr/>
        </p:nvSpPr>
        <p:spPr>
          <a:xfrm>
            <a:off x="1763688" y="4030447"/>
            <a:ext cx="504056" cy="504056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82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-9939" y="2433"/>
            <a:ext cx="9153939" cy="504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GB" sz="2000" b="1" dirty="0" smtClean="0">
                <a:solidFill>
                  <a:prstClr val="white"/>
                </a:solidFill>
                <a:latin typeface="Georgia" pitchFamily="18" charset="0"/>
              </a:rPr>
              <a:t>  </a:t>
            </a:r>
            <a:r>
              <a:rPr lang="en-GB" sz="2000" b="1" dirty="0" smtClean="0">
                <a:solidFill>
                  <a:schemeClr val="bg1"/>
                </a:solidFill>
                <a:latin typeface="Georgia" pitchFamily="18" charset="0"/>
              </a:rPr>
              <a:t>Overview of tenses	</a:t>
            </a:r>
            <a:r>
              <a:rPr lang="en-GB" sz="2000" b="1" dirty="0" smtClean="0">
                <a:solidFill>
                  <a:prstClr val="white"/>
                </a:solidFill>
                <a:latin typeface="Georgia" pitchFamily="18" charset="0"/>
              </a:rPr>
              <a:t>	</a:t>
            </a:r>
            <a:endParaRPr lang="en-GB" sz="24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-9939" y="6522909"/>
            <a:ext cx="9157183" cy="33855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marL="92075"/>
            <a:r>
              <a:rPr lang="en-GB" sz="1600" b="1" dirty="0">
                <a:solidFill>
                  <a:schemeClr val="bg1"/>
                </a:solidFill>
                <a:latin typeface="Georgia" panose="02040502050405020303" pitchFamily="18" charset="0"/>
              </a:rPr>
              <a:t>Lower-intermediate/Intermediate level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2520"/>
            <a:ext cx="8229600" cy="895118"/>
          </a:xfrm>
        </p:spPr>
        <p:txBody>
          <a:bodyPr/>
          <a:lstStyle/>
          <a:p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practice</a:t>
            </a:r>
            <a:endParaRPr lang="en-GB" b="1" dirty="0">
              <a:solidFill>
                <a:schemeClr val="accent6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395536" y="1600200"/>
            <a:ext cx="8424936" cy="4781128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GB" sz="1800" b="1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Read the present perfect sentences and complete them with the correct word. Use each word only once.</a:t>
            </a:r>
          </a:p>
          <a:p>
            <a:pPr marL="0" lvl="0" indent="0">
              <a:buNone/>
            </a:pPr>
            <a:endParaRPr lang="en-GB" sz="1800" b="1" dirty="0" smtClean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marL="0" lvl="0" indent="0">
              <a:buNone/>
            </a:pPr>
            <a:r>
              <a:rPr lang="en-GB" sz="2200" b="1" cap="small" dirty="0" smtClean="0">
                <a:solidFill>
                  <a:prstClr val="black"/>
                </a:solidFill>
                <a:latin typeface="Georgia" panose="02040502050405020303" pitchFamily="18" charset="0"/>
              </a:rPr>
              <a:t>already, ever, for, never, since, yet</a:t>
            </a:r>
          </a:p>
          <a:p>
            <a:pPr marL="0" lvl="0" indent="0">
              <a:buNone/>
            </a:pPr>
            <a:endParaRPr lang="en-GB" sz="1800" b="1" dirty="0" smtClean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GB" sz="2000" dirty="0" smtClean="0">
                <a:solidFill>
                  <a:prstClr val="black"/>
                </a:solidFill>
                <a:latin typeface="Georgia" panose="02040502050405020303" pitchFamily="18" charset="0"/>
              </a:rPr>
              <a:t>We haven’t received any complaints</a:t>
            </a:r>
            <a:r>
              <a:rPr lang="cs-CZ" sz="2000" dirty="0" smtClean="0">
                <a:solidFill>
                  <a:prstClr val="black"/>
                </a:solidFill>
                <a:latin typeface="Georgia" panose="02040502050405020303" pitchFamily="18" charset="0"/>
              </a:rPr>
              <a:t> </a:t>
            </a:r>
            <a:r>
              <a:rPr lang="en-GB" sz="2000" dirty="0" smtClean="0">
                <a:solidFill>
                  <a:prstClr val="black"/>
                </a:solidFill>
                <a:latin typeface="Georgia" panose="02040502050405020303" pitchFamily="18" charset="0"/>
              </a:rPr>
              <a:t>________.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GB" sz="2000" dirty="0" smtClean="0">
                <a:solidFill>
                  <a:prstClr val="black"/>
                </a:solidFill>
                <a:latin typeface="Georgia" panose="02040502050405020303" pitchFamily="18" charset="0"/>
              </a:rPr>
              <a:t>She’s ________ finished the report. She’s a quick worker.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GB" sz="2000" dirty="0" smtClean="0">
                <a:solidFill>
                  <a:prstClr val="black"/>
                </a:solidFill>
                <a:latin typeface="Georgia" panose="02040502050405020303" pitchFamily="18" charset="0"/>
              </a:rPr>
              <a:t>They’ve been in France ________ five months.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GB" sz="2000" dirty="0" smtClean="0">
                <a:solidFill>
                  <a:prstClr val="black"/>
                </a:solidFill>
                <a:latin typeface="Georgia" panose="02040502050405020303" pitchFamily="18" charset="0"/>
              </a:rPr>
              <a:t>Have you ________ worked for a German company?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GB" sz="2000" dirty="0" smtClean="0">
                <a:solidFill>
                  <a:prstClr val="black"/>
                </a:solidFill>
                <a:latin typeface="Georgia" panose="02040502050405020303" pitchFamily="18" charset="0"/>
              </a:rPr>
              <a:t>I’ve known Charles ________ he joined our company.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GB" sz="2000" dirty="0" smtClean="0">
                <a:solidFill>
                  <a:prstClr val="black"/>
                </a:solidFill>
                <a:latin typeface="Georgia" panose="02040502050405020303" pitchFamily="18" charset="0"/>
              </a:rPr>
              <a:t>I’ve ________ given a presentation </a:t>
            </a:r>
            <a:r>
              <a:rPr lang="cs-CZ" sz="2000" dirty="0" smtClean="0">
                <a:solidFill>
                  <a:prstClr val="black"/>
                </a:solidFill>
                <a:latin typeface="Georgia" panose="02040502050405020303" pitchFamily="18" charset="0"/>
              </a:rPr>
              <a:t>in front </a:t>
            </a:r>
            <a:r>
              <a:rPr lang="en-GB" sz="2000" dirty="0" smtClean="0">
                <a:solidFill>
                  <a:prstClr val="black"/>
                </a:solidFill>
                <a:latin typeface="Georgia" panose="02040502050405020303" pitchFamily="18" charset="0"/>
              </a:rPr>
              <a:t>of</a:t>
            </a:r>
            <a:r>
              <a:rPr lang="cs-CZ" sz="2000" dirty="0" smtClean="0">
                <a:solidFill>
                  <a:prstClr val="black"/>
                </a:solidFill>
                <a:latin typeface="Georgia" panose="02040502050405020303" pitchFamily="18" charset="0"/>
              </a:rPr>
              <a:t> </a:t>
            </a:r>
            <a:r>
              <a:rPr lang="en-GB" sz="2000" dirty="0" smtClean="0">
                <a:solidFill>
                  <a:prstClr val="black"/>
                </a:solidFill>
                <a:latin typeface="Georgia" panose="02040502050405020303" pitchFamily="18" charset="0"/>
              </a:rPr>
              <a:t>so many people. This is the first time for me.</a:t>
            </a:r>
          </a:p>
          <a:p>
            <a:pPr marL="457200" lvl="0" indent="-457200">
              <a:buFont typeface="+mj-lt"/>
              <a:buAutoNum type="arabicPeriod"/>
            </a:pPr>
            <a:endParaRPr lang="en-GB" sz="2000" dirty="0" smtClean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GB" sz="2400" b="1" dirty="0" smtClean="0">
              <a:solidFill>
                <a:prstClr val="black"/>
              </a:solidFill>
              <a:latin typeface="Georgia" panose="02040502050405020303" pitchFamily="18" charset="0"/>
            </a:endParaRPr>
          </a:p>
        </p:txBody>
      </p:sp>
      <p:pic>
        <p:nvPicPr>
          <p:cNvPr id="14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56702"/>
            <a:ext cx="2230235" cy="579222"/>
          </a:xfrm>
          <a:prstGeom prst="rect">
            <a:avLst/>
          </a:prstGeom>
        </p:spPr>
      </p:pic>
      <p:sp>
        <p:nvSpPr>
          <p:cNvPr id="12" name="TextovéPole 11"/>
          <p:cNvSpPr txBox="1"/>
          <p:nvPr/>
        </p:nvSpPr>
        <p:spPr>
          <a:xfrm>
            <a:off x="5220072" y="3264979"/>
            <a:ext cx="6177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i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yet</a:t>
            </a:r>
            <a:endParaRPr lang="en-GB" sz="2000" b="1" i="1" dirty="0">
              <a:solidFill>
                <a:schemeClr val="accent6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1578006" y="3645024"/>
            <a:ext cx="12354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i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already</a:t>
            </a:r>
            <a:endParaRPr lang="en-GB" sz="2000" b="1" i="1" dirty="0">
              <a:solidFill>
                <a:schemeClr val="accent6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3833640" y="3994193"/>
            <a:ext cx="6177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i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for</a:t>
            </a:r>
            <a:endParaRPr lang="en-GB" sz="2000" b="1" i="1" dirty="0">
              <a:solidFill>
                <a:schemeClr val="accent6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2195737" y="4353605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i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ever</a:t>
            </a:r>
            <a:endParaRPr lang="en-GB" sz="2000" b="1" i="1" dirty="0">
              <a:solidFill>
                <a:schemeClr val="accent6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3318253" y="4725692"/>
            <a:ext cx="9657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i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since</a:t>
            </a:r>
            <a:endParaRPr lang="en-GB" sz="2000" b="1" i="1" dirty="0">
              <a:solidFill>
                <a:schemeClr val="accent6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1492078" y="5089428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i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never</a:t>
            </a:r>
            <a:endParaRPr lang="en-GB" sz="2000" b="1" i="1" dirty="0">
              <a:solidFill>
                <a:schemeClr val="accent6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995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8" grpId="0"/>
      <p:bldP spid="24" grpId="0"/>
      <p:bldP spid="25" grpId="0"/>
      <p:bldP spid="26" grpId="0"/>
      <p:bldP spid="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-12923" y="0"/>
            <a:ext cx="9153939" cy="5184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  <a:latin typeface="Georgia" pitchFamily="18" charset="0"/>
              </a:rPr>
              <a:t>  Overview of tenses	</a:t>
            </a:r>
            <a:endParaRPr lang="en-GB" sz="2400" b="1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-9939" y="6522908"/>
            <a:ext cx="9157183" cy="34822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marL="92075"/>
            <a:r>
              <a:rPr lang="en-GB" sz="1600" b="1" dirty="0">
                <a:solidFill>
                  <a:schemeClr val="bg1"/>
                </a:solidFill>
                <a:latin typeface="Georgia" panose="02040502050405020303" pitchFamily="18" charset="0"/>
              </a:rPr>
              <a:t>Lower-intermediate/Intermediate level</a:t>
            </a: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467544" y="1700808"/>
            <a:ext cx="8352928" cy="2736304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b="1" i="1" dirty="0" smtClean="0">
                <a:latin typeface="Georgia" panose="02040502050405020303" pitchFamily="18" charset="0"/>
              </a:rPr>
              <a:t>Look at the sample sentences:</a:t>
            </a:r>
          </a:p>
          <a:p>
            <a:pPr marL="457200" indent="-457200">
              <a:buFont typeface="+mj-lt"/>
              <a:buAutoNum type="alphaLcParenR"/>
            </a:pPr>
            <a:r>
              <a:rPr lang="en-GB" sz="2200" i="1" dirty="0" smtClean="0">
                <a:latin typeface="Georgia" panose="02040502050405020303" pitchFamily="18" charset="0"/>
              </a:rPr>
              <a:t>I</a:t>
            </a:r>
            <a:r>
              <a:rPr lang="en-GB" sz="2200" b="1" i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’ve</a:t>
            </a:r>
            <a:r>
              <a:rPr lang="en-GB" sz="2200" i="1" dirty="0" smtClean="0">
                <a:latin typeface="Georgia" panose="02040502050405020303" pitchFamily="18" charset="0"/>
              </a:rPr>
              <a:t> </a:t>
            </a:r>
            <a:r>
              <a:rPr lang="en-GB" sz="2200" b="1" i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spent</a:t>
            </a:r>
            <a:r>
              <a:rPr lang="en-GB" sz="2200" i="1" dirty="0" smtClean="0">
                <a:latin typeface="Georgia" panose="02040502050405020303" pitchFamily="18" charset="0"/>
              </a:rPr>
              <a:t> a semester in Greece.</a:t>
            </a:r>
            <a:endParaRPr lang="cs-CZ" sz="2200" i="1" dirty="0" smtClean="0">
              <a:latin typeface="Georgia" panose="02040502050405020303" pitchFamily="18" charset="0"/>
            </a:endParaRPr>
          </a:p>
          <a:p>
            <a:pPr marL="457200" indent="-457200">
              <a:buFont typeface="+mj-lt"/>
              <a:buAutoNum type="alphaLcParenR"/>
            </a:pPr>
            <a:r>
              <a:rPr lang="en-GB" sz="2200" i="1" dirty="0" smtClean="0">
                <a:latin typeface="Georgia" panose="02040502050405020303" pitchFamily="18" charset="0"/>
              </a:rPr>
              <a:t>In 2002, I </a:t>
            </a:r>
            <a:r>
              <a:rPr lang="en-GB" sz="2200" b="1" i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spent</a:t>
            </a:r>
            <a:r>
              <a:rPr lang="en-GB" sz="2200" i="1" dirty="0" smtClean="0">
                <a:latin typeface="Georgia" panose="02040502050405020303" pitchFamily="18" charset="0"/>
              </a:rPr>
              <a:t> a semester in Greece.</a:t>
            </a:r>
            <a:endParaRPr lang="cs-CZ" sz="2200" i="1" dirty="0" smtClean="0">
              <a:latin typeface="Georgia" panose="02040502050405020303" pitchFamily="18" charset="0"/>
            </a:endParaRPr>
          </a:p>
          <a:p>
            <a:pPr marL="457200" indent="-457200">
              <a:buFont typeface="+mj-lt"/>
              <a:buAutoNum type="alphaLcParenR"/>
            </a:pPr>
            <a:r>
              <a:rPr lang="en-GB" sz="2200" i="1" dirty="0" smtClean="0">
                <a:latin typeface="Georgia" panose="02040502050405020303" pitchFamily="18" charset="0"/>
              </a:rPr>
              <a:t>He</a:t>
            </a:r>
            <a:r>
              <a:rPr lang="en-GB" sz="2200" b="1" i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’s been married </a:t>
            </a:r>
            <a:r>
              <a:rPr lang="en-GB" sz="2200" i="1" dirty="0" smtClean="0">
                <a:latin typeface="Georgia" panose="02040502050405020303" pitchFamily="18" charset="0"/>
              </a:rPr>
              <a:t>for 30 years and is still very happy.</a:t>
            </a:r>
            <a:endParaRPr lang="cs-CZ" sz="2200" i="1" dirty="0" smtClean="0">
              <a:latin typeface="Georgia" panose="02040502050405020303" pitchFamily="18" charset="0"/>
            </a:endParaRPr>
          </a:p>
          <a:p>
            <a:pPr marL="457200" indent="-457200">
              <a:buFont typeface="+mj-lt"/>
              <a:buAutoNum type="alphaLcParenR"/>
            </a:pPr>
            <a:r>
              <a:rPr lang="en-GB" sz="2200" i="1" dirty="0" smtClean="0">
                <a:latin typeface="Georgia" panose="02040502050405020303" pitchFamily="18" charset="0"/>
              </a:rPr>
              <a:t>He </a:t>
            </a:r>
            <a:r>
              <a:rPr lang="en-GB" sz="2200" b="1" i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was married</a:t>
            </a:r>
            <a:r>
              <a:rPr lang="en-GB" sz="2200" i="1" dirty="0" smtClean="0">
                <a:latin typeface="Georgia" panose="02040502050405020303" pitchFamily="18" charset="0"/>
              </a:rPr>
              <a:t> for 30 years and then got divorced.</a:t>
            </a:r>
          </a:p>
          <a:p>
            <a:pPr marL="0" indent="0">
              <a:buNone/>
            </a:pPr>
            <a:endParaRPr lang="en-GB" sz="2400" b="1" dirty="0">
              <a:latin typeface="Georgia" panose="02040502050405020303" pitchFamily="18" charset="0"/>
            </a:endParaRPr>
          </a:p>
        </p:txBody>
      </p:sp>
      <p:pic>
        <p:nvPicPr>
          <p:cNvPr id="14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56703"/>
            <a:ext cx="2230235" cy="595771"/>
          </a:xfrm>
          <a:prstGeom prst="rect">
            <a:avLst/>
          </a:prstGeom>
        </p:spPr>
      </p:pic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5184566"/>
              </p:ext>
            </p:extLst>
          </p:nvPr>
        </p:nvGraphicFramePr>
        <p:xfrm>
          <a:off x="932248" y="4293096"/>
          <a:ext cx="7272808" cy="197510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672408"/>
                <a:gridCol w="3600400"/>
              </a:tblGrid>
              <a:tr h="376210"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 smtClean="0"/>
                        <a:t>present perfect</a:t>
                      </a:r>
                      <a:endParaRPr lang="en-GB" noProof="0" dirty="0"/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 smtClean="0"/>
                        <a:t>past simple</a:t>
                      </a:r>
                      <a:endParaRPr lang="en-GB" noProof="0" dirty="0"/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658368">
                <a:tc>
                  <a:txBody>
                    <a:bodyPr/>
                    <a:lstStyle/>
                    <a:p>
                      <a:pPr algn="ctr"/>
                      <a:endParaRPr lang="en-GB" b="1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noProof="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GB" b="1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</a:tr>
              <a:tr h="940526">
                <a:tc>
                  <a:txBody>
                    <a:bodyPr/>
                    <a:lstStyle/>
                    <a:p>
                      <a:pPr algn="ctr"/>
                      <a:endParaRPr lang="en-GB" b="1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="1" noProof="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="1" noProof="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1" noProof="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5" y="423450"/>
            <a:ext cx="8926978" cy="1175658"/>
          </a:xfrm>
        </p:spPr>
        <p:txBody>
          <a:bodyPr>
            <a:noAutofit/>
          </a:bodyPr>
          <a:lstStyle/>
          <a:p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present perfect vs past simple</a:t>
            </a:r>
            <a:endParaRPr lang="en-GB" b="1" dirty="0">
              <a:solidFill>
                <a:schemeClr val="accent6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680012" y="4676556"/>
            <a:ext cx="3492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with words that describe finished times, e.g. </a:t>
            </a:r>
            <a:r>
              <a:rPr lang="en-GB" b="1" i="1" dirty="0" smtClean="0">
                <a:solidFill>
                  <a:schemeClr val="bg1"/>
                </a:solidFill>
              </a:rPr>
              <a:t>yesterday</a:t>
            </a:r>
            <a:r>
              <a:rPr lang="en-GB" b="1" dirty="0" smtClean="0">
                <a:solidFill>
                  <a:schemeClr val="bg1"/>
                </a:solidFill>
              </a:rPr>
              <a:t>, </a:t>
            </a:r>
            <a:r>
              <a:rPr lang="en-GB" b="1" i="1" dirty="0" smtClean="0">
                <a:solidFill>
                  <a:schemeClr val="bg1"/>
                </a:solidFill>
              </a:rPr>
              <a:t>last</a:t>
            </a:r>
            <a:r>
              <a:rPr lang="en-GB" b="1" dirty="0" smtClean="0">
                <a:solidFill>
                  <a:schemeClr val="bg1"/>
                </a:solidFill>
              </a:rPr>
              <a:t> </a:t>
            </a:r>
            <a:r>
              <a:rPr lang="en-GB" b="1" i="1" dirty="0" smtClean="0">
                <a:solidFill>
                  <a:schemeClr val="bg1"/>
                </a:solidFill>
              </a:rPr>
              <a:t>week</a:t>
            </a:r>
            <a:r>
              <a:rPr lang="cs-CZ" b="1" i="1" dirty="0">
                <a:solidFill>
                  <a:schemeClr val="bg1"/>
                </a:solidFill>
              </a:rPr>
              <a:t> </a:t>
            </a:r>
            <a:r>
              <a:rPr lang="cs-CZ" b="1" i="1" dirty="0" smtClean="0">
                <a:solidFill>
                  <a:schemeClr val="bg1"/>
                </a:solidFill>
              </a:rPr>
              <a:t>(b)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4680012" y="5343742"/>
            <a:ext cx="34923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with </a:t>
            </a:r>
            <a:r>
              <a:rPr lang="en-GB" b="1" i="1" dirty="0" smtClean="0">
                <a:solidFill>
                  <a:schemeClr val="bg1"/>
                </a:solidFill>
              </a:rPr>
              <a:t>for</a:t>
            </a:r>
            <a:r>
              <a:rPr lang="en-GB" b="1" dirty="0" smtClean="0">
                <a:solidFill>
                  <a:schemeClr val="bg1"/>
                </a:solidFill>
              </a:rPr>
              <a:t>, to talk about action that </a:t>
            </a:r>
            <a:r>
              <a:rPr lang="en-GB" dirty="0" smtClean="0">
                <a:solidFill>
                  <a:schemeClr val="bg1"/>
                </a:solidFill>
              </a:rPr>
              <a:t>happened</a:t>
            </a:r>
            <a:r>
              <a:rPr lang="en-GB" b="1" dirty="0" smtClean="0">
                <a:solidFill>
                  <a:schemeClr val="bg1"/>
                </a:solidFill>
              </a:rPr>
              <a:t> during a period of time and has finished</a:t>
            </a:r>
            <a:r>
              <a:rPr lang="cs-CZ" b="1" dirty="0" smtClean="0">
                <a:solidFill>
                  <a:schemeClr val="bg1"/>
                </a:solidFill>
              </a:rPr>
              <a:t> </a:t>
            </a:r>
            <a:r>
              <a:rPr lang="cs-CZ" b="1" i="1" dirty="0" smtClean="0">
                <a:solidFill>
                  <a:schemeClr val="bg1"/>
                </a:solidFill>
              </a:rPr>
              <a:t>(d)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1019897" y="4653136"/>
            <a:ext cx="35251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past action when you do not say when exactly it happened</a:t>
            </a:r>
            <a:r>
              <a:rPr lang="cs-CZ" b="1" dirty="0" smtClean="0">
                <a:solidFill>
                  <a:schemeClr val="bg1"/>
                </a:solidFill>
              </a:rPr>
              <a:t> </a:t>
            </a:r>
            <a:r>
              <a:rPr lang="cs-CZ" b="1" i="1" dirty="0">
                <a:solidFill>
                  <a:schemeClr val="bg1"/>
                </a:solidFill>
              </a:rPr>
              <a:t>(a)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1019897" y="5373216"/>
            <a:ext cx="35152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with </a:t>
            </a:r>
            <a:r>
              <a:rPr lang="en-GB" b="1" i="1" dirty="0" smtClean="0">
                <a:solidFill>
                  <a:schemeClr val="bg1"/>
                </a:solidFill>
              </a:rPr>
              <a:t>for</a:t>
            </a:r>
            <a:r>
              <a:rPr lang="en-GB" b="1" dirty="0" smtClean="0">
                <a:solidFill>
                  <a:schemeClr val="bg1"/>
                </a:solidFill>
              </a:rPr>
              <a:t>, to talk about action that started in the past and still continues</a:t>
            </a:r>
            <a:r>
              <a:rPr lang="cs-CZ" b="1" dirty="0" smtClean="0">
                <a:solidFill>
                  <a:schemeClr val="bg1"/>
                </a:solidFill>
              </a:rPr>
              <a:t> </a:t>
            </a:r>
            <a:r>
              <a:rPr lang="cs-CZ" b="1" i="1" dirty="0" smtClean="0">
                <a:solidFill>
                  <a:schemeClr val="bg1"/>
                </a:solidFill>
              </a:rPr>
              <a:t>(c)</a:t>
            </a:r>
            <a:endParaRPr lang="en-GB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728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  <p:bldP spid="4" grpId="0"/>
      <p:bldP spid="10" grpId="0"/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-9939" y="2433"/>
            <a:ext cx="9153939" cy="504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GB" sz="2000" b="1" dirty="0" smtClean="0">
                <a:solidFill>
                  <a:prstClr val="white"/>
                </a:solidFill>
                <a:latin typeface="Georgia" pitchFamily="18" charset="0"/>
              </a:rPr>
              <a:t>  </a:t>
            </a:r>
            <a:r>
              <a:rPr lang="en-GB" sz="2000" b="1" dirty="0" smtClean="0">
                <a:solidFill>
                  <a:schemeClr val="bg1"/>
                </a:solidFill>
                <a:latin typeface="Georgia" pitchFamily="18" charset="0"/>
              </a:rPr>
              <a:t>Overview of tenses	</a:t>
            </a:r>
            <a:r>
              <a:rPr lang="en-GB" sz="2000" b="1" dirty="0" smtClean="0">
                <a:solidFill>
                  <a:prstClr val="white"/>
                </a:solidFill>
                <a:latin typeface="Georgia" pitchFamily="18" charset="0"/>
              </a:rPr>
              <a:t>	</a:t>
            </a:r>
            <a:endParaRPr lang="en-GB" sz="24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-9939" y="6522909"/>
            <a:ext cx="9157183" cy="33855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marL="92075"/>
            <a:r>
              <a:rPr lang="en-GB" sz="1600" b="1" dirty="0">
                <a:solidFill>
                  <a:schemeClr val="bg1"/>
                </a:solidFill>
                <a:latin typeface="Georgia" panose="02040502050405020303" pitchFamily="18" charset="0"/>
              </a:rPr>
              <a:t>Lower-intermediate/Intermediate level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1" y="522520"/>
            <a:ext cx="8854971" cy="895118"/>
          </a:xfrm>
        </p:spPr>
        <p:txBody>
          <a:bodyPr>
            <a:noAutofit/>
          </a:bodyPr>
          <a:lstStyle/>
          <a:p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practice</a:t>
            </a:r>
            <a:endParaRPr lang="en-GB" b="1" dirty="0">
              <a:solidFill>
                <a:schemeClr val="accent6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395536" y="1600200"/>
            <a:ext cx="8424936" cy="4781128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GB" sz="1800" b="1" i="1" dirty="0">
                <a:solidFill>
                  <a:prstClr val="black"/>
                </a:solidFill>
                <a:latin typeface="Georgia" panose="02040502050405020303" pitchFamily="18" charset="0"/>
              </a:rPr>
              <a:t>Read the sentences and complete them with the correct form of the present perfect or the</a:t>
            </a:r>
            <a:r>
              <a:rPr lang="cs-CZ" sz="1800" b="1" i="1" dirty="0">
                <a:solidFill>
                  <a:prstClr val="black"/>
                </a:solidFill>
                <a:latin typeface="Georgia" panose="02040502050405020303" pitchFamily="18" charset="0"/>
              </a:rPr>
              <a:t> </a:t>
            </a:r>
            <a:r>
              <a:rPr lang="en-GB" sz="1800" b="1" i="1" dirty="0">
                <a:solidFill>
                  <a:prstClr val="black"/>
                </a:solidFill>
                <a:latin typeface="Georgia" panose="02040502050405020303" pitchFamily="18" charset="0"/>
              </a:rPr>
              <a:t>past simple.</a:t>
            </a:r>
          </a:p>
          <a:p>
            <a:pPr marL="0" lvl="0" indent="0">
              <a:buNone/>
            </a:pPr>
            <a:endParaRPr lang="en-GB" sz="1800" b="1" dirty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GB" sz="2000" dirty="0">
                <a:solidFill>
                  <a:prstClr val="black"/>
                </a:solidFill>
                <a:latin typeface="Georgia" panose="02040502050405020303" pitchFamily="18" charset="0"/>
              </a:rPr>
              <a:t>I ______________ (</a:t>
            </a:r>
            <a:r>
              <a:rPr lang="en-GB" sz="2000" i="1" dirty="0">
                <a:solidFill>
                  <a:prstClr val="black"/>
                </a:solidFill>
                <a:latin typeface="Georgia" panose="02040502050405020303" pitchFamily="18" charset="0"/>
              </a:rPr>
              <a:t>not email</a:t>
            </a:r>
            <a:r>
              <a:rPr lang="en-GB" sz="2000" dirty="0">
                <a:solidFill>
                  <a:prstClr val="black"/>
                </a:solidFill>
                <a:latin typeface="Georgia" panose="02040502050405020303" pitchFamily="18" charset="0"/>
              </a:rPr>
              <a:t>) him yet.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GB" sz="2000" dirty="0" smtClean="0">
                <a:solidFill>
                  <a:prstClr val="black"/>
                </a:solidFill>
                <a:latin typeface="Georgia" panose="02040502050405020303" pitchFamily="18" charset="0"/>
              </a:rPr>
              <a:t>You don’t have to introduce us. We ______ (</a:t>
            </a:r>
            <a:r>
              <a:rPr lang="en-GB" sz="2000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meet</a:t>
            </a:r>
            <a:r>
              <a:rPr lang="en-GB" sz="2000" dirty="0" smtClean="0">
                <a:solidFill>
                  <a:prstClr val="black"/>
                </a:solidFill>
                <a:latin typeface="Georgia" panose="02040502050405020303" pitchFamily="18" charset="0"/>
              </a:rPr>
              <a:t>).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GB" sz="2000" dirty="0" smtClean="0">
                <a:solidFill>
                  <a:prstClr val="black"/>
                </a:solidFill>
                <a:latin typeface="Georgia" panose="02040502050405020303" pitchFamily="18" charset="0"/>
              </a:rPr>
              <a:t>Last year I __________  (</a:t>
            </a:r>
            <a:r>
              <a:rPr lang="en-GB" sz="2000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go</a:t>
            </a:r>
            <a:r>
              <a:rPr lang="en-GB" sz="2000" dirty="0" smtClean="0">
                <a:solidFill>
                  <a:prstClr val="black"/>
                </a:solidFill>
                <a:latin typeface="Georgia" panose="02040502050405020303" pitchFamily="18" charset="0"/>
              </a:rPr>
              <a:t>) to Milan for a trade fair.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GB" sz="2000" dirty="0" smtClean="0">
                <a:solidFill>
                  <a:prstClr val="black"/>
                </a:solidFill>
                <a:latin typeface="Georgia" panose="02040502050405020303" pitchFamily="18" charset="0"/>
              </a:rPr>
              <a:t>__________ you ever __________ (</a:t>
            </a:r>
            <a:r>
              <a:rPr lang="en-GB" sz="2000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speak</a:t>
            </a:r>
            <a:r>
              <a:rPr lang="en-GB" sz="2000" dirty="0" smtClean="0">
                <a:solidFill>
                  <a:prstClr val="black"/>
                </a:solidFill>
                <a:latin typeface="Georgia" panose="02040502050405020303" pitchFamily="18" charset="0"/>
              </a:rPr>
              <a:t>) in front of a large audience?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GB" sz="2000" dirty="0" smtClean="0">
                <a:solidFill>
                  <a:prstClr val="black"/>
                </a:solidFill>
                <a:latin typeface="Georgia" panose="02040502050405020303" pitchFamily="18" charset="0"/>
              </a:rPr>
              <a:t>The company __________  (</a:t>
            </a:r>
            <a:r>
              <a:rPr lang="en-GB" sz="2000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grow</a:t>
            </a:r>
            <a:r>
              <a:rPr lang="en-GB" sz="2000" dirty="0" smtClean="0">
                <a:solidFill>
                  <a:prstClr val="black"/>
                </a:solidFill>
                <a:latin typeface="Georgia" panose="02040502050405020303" pitchFamily="18" charset="0"/>
              </a:rPr>
              <a:t>) a lot since they __________  (</a:t>
            </a:r>
            <a:r>
              <a:rPr lang="en-GB" sz="2000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start</a:t>
            </a:r>
            <a:r>
              <a:rPr lang="en-GB" sz="2000" dirty="0" smtClean="0">
                <a:solidFill>
                  <a:prstClr val="black"/>
                </a:solidFill>
                <a:latin typeface="Georgia" panose="02040502050405020303" pitchFamily="18" charset="0"/>
              </a:rPr>
              <a:t>) in 2010.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>
                <a:solidFill>
                  <a:prstClr val="black"/>
                </a:solidFill>
                <a:latin typeface="Georgia" panose="02040502050405020303" pitchFamily="18" charset="0"/>
              </a:rPr>
              <a:t>Steve Jobs _______ (</a:t>
            </a:r>
            <a:r>
              <a:rPr lang="en-GB" sz="2000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be</a:t>
            </a:r>
            <a:r>
              <a:rPr lang="en-GB" sz="2000" dirty="0" smtClean="0">
                <a:solidFill>
                  <a:prstClr val="black"/>
                </a:solidFill>
                <a:latin typeface="Georgia" panose="02040502050405020303" pitchFamily="18" charset="0"/>
              </a:rPr>
              <a:t>) CEO of Apple for 14 years. He ________ (</a:t>
            </a:r>
            <a:r>
              <a:rPr lang="en-GB" sz="2000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die</a:t>
            </a:r>
            <a:r>
              <a:rPr lang="en-GB" sz="2000" dirty="0" smtClean="0">
                <a:solidFill>
                  <a:prstClr val="black"/>
                </a:solidFill>
                <a:latin typeface="Georgia" panose="02040502050405020303" pitchFamily="18" charset="0"/>
              </a:rPr>
              <a:t>) in 2011. </a:t>
            </a:r>
          </a:p>
          <a:p>
            <a:pPr marL="0" indent="0">
              <a:buNone/>
            </a:pPr>
            <a:endParaRPr lang="en-GB" sz="2400" b="1" dirty="0" smtClean="0">
              <a:solidFill>
                <a:prstClr val="black"/>
              </a:solidFill>
              <a:latin typeface="Georgia" panose="02040502050405020303" pitchFamily="18" charset="0"/>
            </a:endParaRPr>
          </a:p>
        </p:txBody>
      </p:sp>
      <p:pic>
        <p:nvPicPr>
          <p:cNvPr id="14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56702"/>
            <a:ext cx="2230235" cy="579222"/>
          </a:xfrm>
          <a:prstGeom prst="rect">
            <a:avLst/>
          </a:prstGeom>
        </p:spPr>
      </p:pic>
      <p:sp>
        <p:nvSpPr>
          <p:cNvPr id="12" name="TextovéPole 11"/>
          <p:cNvSpPr txBox="1"/>
          <p:nvPr/>
        </p:nvSpPr>
        <p:spPr>
          <a:xfrm>
            <a:off x="4781153" y="2909065"/>
            <a:ext cx="12354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i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’ve met</a:t>
            </a:r>
            <a:endParaRPr lang="en-GB" sz="2000" b="1" i="1" dirty="0">
              <a:solidFill>
                <a:schemeClr val="accent6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2278076" y="3263741"/>
            <a:ext cx="10224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i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went</a:t>
            </a:r>
            <a:endParaRPr lang="en-GB" sz="2000" b="1" i="1" dirty="0">
              <a:solidFill>
                <a:schemeClr val="accent6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2490027" y="4293096"/>
            <a:ext cx="16210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i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has grown</a:t>
            </a:r>
            <a:endParaRPr lang="en-GB" sz="2000" b="1" i="1" dirty="0">
              <a:solidFill>
                <a:schemeClr val="accent6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6923830" y="4293096"/>
            <a:ext cx="12395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i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started</a:t>
            </a:r>
            <a:endParaRPr lang="en-GB" sz="2000" b="1" i="1" dirty="0">
              <a:solidFill>
                <a:schemeClr val="accent6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2245503" y="4975889"/>
            <a:ext cx="8149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i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was</a:t>
            </a:r>
            <a:endParaRPr lang="en-GB" sz="2000" b="1" i="1" dirty="0">
              <a:solidFill>
                <a:schemeClr val="accent6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1071135" y="2536607"/>
            <a:ext cx="23487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i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haven’t emailed</a:t>
            </a:r>
            <a:endParaRPr lang="en-GB" sz="2000" b="1" i="1" dirty="0">
              <a:solidFill>
                <a:schemeClr val="accent6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7371320" y="4975889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i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died</a:t>
            </a:r>
            <a:endParaRPr lang="en-GB" sz="2000" b="1" i="1" dirty="0">
              <a:solidFill>
                <a:schemeClr val="accent6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1039225" y="3634383"/>
            <a:ext cx="10224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i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Have</a:t>
            </a:r>
            <a:endParaRPr lang="en-GB" sz="2000" b="1" i="1" dirty="0">
              <a:solidFill>
                <a:schemeClr val="accent6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3858051" y="3634383"/>
            <a:ext cx="13035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i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spoken</a:t>
            </a:r>
            <a:endParaRPr lang="en-GB" sz="2000" b="1" i="1" dirty="0">
              <a:solidFill>
                <a:schemeClr val="accent6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6833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7" grpId="0"/>
      <p:bldP spid="19" grpId="0"/>
      <p:bldP spid="20" grpId="0"/>
      <p:bldP spid="21" grpId="0"/>
      <p:bldP spid="22" grpId="0"/>
      <p:bldP spid="23" grpId="0"/>
      <p:bldP spid="18" grpId="0"/>
      <p:bldP spid="2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-9939" y="2433"/>
            <a:ext cx="9153939" cy="504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GB" sz="2000" b="1" dirty="0" smtClean="0">
                <a:solidFill>
                  <a:prstClr val="white"/>
                </a:solidFill>
                <a:latin typeface="Georgia" pitchFamily="18" charset="0"/>
              </a:rPr>
              <a:t>  Overview of tenses	</a:t>
            </a:r>
            <a:endParaRPr lang="en-GB" sz="24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-9939" y="6522909"/>
            <a:ext cx="9157183" cy="33855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pPr marL="92075"/>
            <a:r>
              <a:rPr lang="en-US" sz="1600" b="1" dirty="0">
                <a:solidFill>
                  <a:prstClr val="white"/>
                </a:solidFill>
                <a:latin typeface="Georgia" panose="02040502050405020303" pitchFamily="18" charset="0"/>
              </a:rPr>
              <a:t>Upper-intermediate level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2520"/>
            <a:ext cx="8229600" cy="1250296"/>
          </a:xfrm>
        </p:spPr>
        <p:txBody>
          <a:bodyPr>
            <a:noAutofit/>
          </a:bodyPr>
          <a:lstStyle/>
          <a:p>
            <a:r>
              <a:rPr lang="en-GB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state verbs &amp; actions verbs</a:t>
            </a:r>
            <a:endParaRPr lang="en-GB" b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251520" y="1772815"/>
            <a:ext cx="8640960" cy="4032449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GB" sz="1800" b="1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Look at the sample sentence:</a:t>
            </a:r>
            <a:endParaRPr lang="en-GB" sz="1800" dirty="0" smtClean="0">
              <a:latin typeface="Georgia" panose="02040502050405020303" pitchFamily="18" charset="0"/>
            </a:endParaRPr>
          </a:p>
          <a:p>
            <a:pPr marL="457200" indent="-457200">
              <a:buFont typeface="+mj-lt"/>
              <a:buAutoNum type="alphaLcParenR"/>
            </a:pPr>
            <a:r>
              <a:rPr lang="en-GB" sz="2200" i="1" dirty="0" smtClean="0">
                <a:latin typeface="Georgia" panose="02040502050405020303" pitchFamily="18" charset="0"/>
              </a:rPr>
              <a:t>I </a:t>
            </a:r>
            <a:r>
              <a:rPr lang="en-GB" sz="22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need</a:t>
            </a:r>
            <a:r>
              <a:rPr lang="en-GB" sz="2200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 </a:t>
            </a:r>
            <a:r>
              <a:rPr lang="en-GB" sz="2200" i="1" dirty="0" smtClean="0">
                <a:latin typeface="Georgia" panose="02040502050405020303" pitchFamily="18" charset="0"/>
              </a:rPr>
              <a:t>a few days off.</a:t>
            </a:r>
          </a:p>
          <a:p>
            <a:pPr marL="0" indent="0">
              <a:buNone/>
            </a:pPr>
            <a:r>
              <a:rPr lang="en-GB" sz="2200" dirty="0" smtClean="0">
                <a:latin typeface="Georgia" panose="02040502050405020303" pitchFamily="18" charset="0"/>
              </a:rPr>
              <a:t>Some verbs are never or rarely used in continuous forms. These are called </a:t>
            </a:r>
            <a:r>
              <a:rPr lang="en-GB" sz="2200" b="1" dirty="0" smtClean="0">
                <a:latin typeface="Georgia" panose="02040502050405020303" pitchFamily="18" charset="0"/>
              </a:rPr>
              <a:t>state verbs</a:t>
            </a:r>
            <a:r>
              <a:rPr lang="en-GB" sz="2200" dirty="0" smtClean="0">
                <a:latin typeface="Georgia" panose="02040502050405020303" pitchFamily="18" charset="0"/>
              </a:rPr>
              <a:t>. They often refer to states rather than actions.</a:t>
            </a:r>
          </a:p>
          <a:p>
            <a:pPr marL="457200" indent="-457200">
              <a:buFont typeface="+mj-lt"/>
              <a:buAutoNum type="alphaLcParenR" startAt="2"/>
            </a:pPr>
            <a:r>
              <a:rPr lang="en-GB" sz="2200" i="1" dirty="0" smtClean="0">
                <a:latin typeface="Georgia" panose="02040502050405020303" pitchFamily="18" charset="0"/>
              </a:rPr>
              <a:t>I </a:t>
            </a:r>
            <a:r>
              <a:rPr lang="en-GB" sz="22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see </a:t>
            </a:r>
            <a:r>
              <a:rPr lang="en-GB" sz="2200" i="1" dirty="0" smtClean="0">
                <a:latin typeface="Georgia" panose="02040502050405020303" pitchFamily="18" charset="0"/>
              </a:rPr>
              <a:t>what you mean. </a:t>
            </a:r>
          </a:p>
          <a:p>
            <a:pPr marL="457200" indent="-457200">
              <a:buFont typeface="+mj-lt"/>
              <a:buAutoNum type="alphaLcParenR" startAt="2"/>
            </a:pPr>
            <a:r>
              <a:rPr lang="en-GB" sz="2200" i="1" dirty="0" smtClean="0">
                <a:latin typeface="Georgia" panose="02040502050405020303" pitchFamily="18" charset="0"/>
              </a:rPr>
              <a:t>I</a:t>
            </a:r>
            <a:r>
              <a:rPr lang="en-GB" sz="22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’m seeing </a:t>
            </a:r>
            <a:r>
              <a:rPr lang="en-GB" sz="2200" i="1" dirty="0" smtClean="0">
                <a:latin typeface="Georgia" panose="02040502050405020303" pitchFamily="18" charset="0"/>
              </a:rPr>
              <a:t>the doctor tomorrow. </a:t>
            </a:r>
          </a:p>
          <a:p>
            <a:pPr marL="0" lvl="4" indent="0">
              <a:buNone/>
            </a:pPr>
            <a:endParaRPr lang="en-GB" sz="2200" i="1" spc="-10" dirty="0" smtClean="0">
              <a:latin typeface="Georgia" panose="02040502050405020303" pitchFamily="18" charset="0"/>
            </a:endParaRPr>
          </a:p>
          <a:p>
            <a:pPr marL="0" lvl="4" indent="0">
              <a:buNone/>
            </a:pPr>
            <a:r>
              <a:rPr lang="en-GB" sz="2200" spc="-10" dirty="0" smtClean="0">
                <a:latin typeface="Georgia" panose="02040502050405020303" pitchFamily="18" charset="0"/>
              </a:rPr>
              <a:t>Some verbs are NOT used in continuous forms if they have certain meanings. They often refer to mental states or to perception.</a:t>
            </a:r>
            <a:endParaRPr lang="en-GB" sz="2200" dirty="0" smtClean="0">
              <a:latin typeface="Georgia" panose="02040502050405020303" pitchFamily="18" charset="0"/>
            </a:endParaRPr>
          </a:p>
          <a:p>
            <a:pPr marL="0" lvl="4" indent="0">
              <a:buNone/>
            </a:pPr>
            <a:endParaRPr lang="en-GB" sz="2200" dirty="0" smtClean="0">
              <a:latin typeface="Georgia" panose="02040502050405020303" pitchFamily="18" charset="0"/>
            </a:endParaRPr>
          </a:p>
        </p:txBody>
      </p:sp>
      <p:pic>
        <p:nvPicPr>
          <p:cNvPr id="14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56702"/>
            <a:ext cx="2230235" cy="579222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3504942" y="3239102"/>
            <a:ext cx="23632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>
                <a:latin typeface="Georgia" panose="02040502050405020303" pitchFamily="18" charset="0"/>
              </a:rPr>
              <a:t>= I understand it.</a:t>
            </a:r>
            <a:endParaRPr lang="en-GB" sz="2200" dirty="0">
              <a:latin typeface="Georgia" panose="02040502050405020303" pitchFamily="18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4953487" y="3646185"/>
            <a:ext cx="350694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>
                <a:latin typeface="Georgia" panose="02040502050405020303" pitchFamily="18" charset="0"/>
              </a:rPr>
              <a:t>= I have an appointment.</a:t>
            </a:r>
            <a:endParaRPr lang="en-GB" sz="22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1768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  <p:bldP spid="5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-9939" y="2433"/>
            <a:ext cx="9153939" cy="504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GB" sz="2000" b="1" dirty="0" smtClean="0">
                <a:solidFill>
                  <a:prstClr val="white"/>
                </a:solidFill>
                <a:latin typeface="Georgia" pitchFamily="18" charset="0"/>
              </a:rPr>
              <a:t>  Overview of tenses	</a:t>
            </a:r>
            <a:endParaRPr lang="en-GB" sz="24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-9939" y="6522909"/>
            <a:ext cx="9157183" cy="33855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pPr marL="92075"/>
            <a:r>
              <a:rPr lang="en-US" sz="1600" b="1" dirty="0">
                <a:solidFill>
                  <a:prstClr val="white"/>
                </a:solidFill>
                <a:latin typeface="Georgia" panose="02040502050405020303" pitchFamily="18" charset="0"/>
              </a:rPr>
              <a:t>Upper-intermediate level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2520"/>
            <a:ext cx="8229600" cy="1250296"/>
          </a:xfrm>
        </p:spPr>
        <p:txBody>
          <a:bodyPr>
            <a:noAutofit/>
          </a:bodyPr>
          <a:lstStyle/>
          <a:p>
            <a:r>
              <a:rPr lang="en-GB" b="1" dirty="0">
                <a:solidFill>
                  <a:srgbClr val="C00000"/>
                </a:solidFill>
                <a:latin typeface="Georgia" panose="02040502050405020303" pitchFamily="18" charset="0"/>
              </a:rPr>
              <a:t>state verbs &amp; actions verbs</a:t>
            </a: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251520" y="1772815"/>
            <a:ext cx="8640960" cy="4608513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GB" sz="1800" b="1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Look at the sample sentence:</a:t>
            </a:r>
            <a:endParaRPr lang="en-GB" sz="1800" dirty="0" smtClean="0">
              <a:latin typeface="Georgia" panose="02040502050405020303" pitchFamily="18" charset="0"/>
            </a:endParaRPr>
          </a:p>
          <a:p>
            <a:pPr marL="457200" indent="-457200">
              <a:buFont typeface="+mj-lt"/>
              <a:buAutoNum type="alphaLcParenR"/>
            </a:pPr>
            <a:r>
              <a:rPr lang="en-GB" sz="2200" i="1" dirty="0" smtClean="0">
                <a:latin typeface="Georgia" panose="02040502050405020303" pitchFamily="18" charset="0"/>
              </a:rPr>
              <a:t>I</a:t>
            </a:r>
            <a:r>
              <a:rPr lang="en-GB" sz="22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’m</a:t>
            </a:r>
            <a:r>
              <a:rPr lang="en-GB" sz="2200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 </a:t>
            </a:r>
            <a:r>
              <a:rPr lang="en-GB" sz="2200" i="1" dirty="0" smtClean="0">
                <a:latin typeface="Georgia" panose="02040502050405020303" pitchFamily="18" charset="0"/>
              </a:rPr>
              <a:t>just </a:t>
            </a:r>
            <a:r>
              <a:rPr lang="en-GB" sz="22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tasting</a:t>
            </a:r>
            <a:r>
              <a:rPr lang="en-GB" sz="2200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 </a:t>
            </a:r>
            <a:r>
              <a:rPr lang="en-GB" sz="2200" i="1" dirty="0" smtClean="0">
                <a:latin typeface="Georgia" panose="02040502050405020303" pitchFamily="18" charset="0"/>
              </a:rPr>
              <a:t>the sandwiches to see if they’re still OK.</a:t>
            </a:r>
          </a:p>
          <a:p>
            <a:pPr marL="457200" indent="-457200">
              <a:buFont typeface="+mj-lt"/>
              <a:buAutoNum type="alphaLcParenR"/>
            </a:pPr>
            <a:r>
              <a:rPr lang="en-GB" sz="2200" i="1" dirty="0" smtClean="0">
                <a:latin typeface="Georgia" panose="02040502050405020303" pitchFamily="18" charset="0"/>
              </a:rPr>
              <a:t>The cucumber sandwiches </a:t>
            </a:r>
            <a:r>
              <a:rPr lang="en-GB" sz="22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taste</a:t>
            </a:r>
            <a:r>
              <a:rPr lang="en-GB" sz="2200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 </a:t>
            </a:r>
            <a:r>
              <a:rPr lang="en-GB" sz="2200" i="1" dirty="0" smtClean="0">
                <a:latin typeface="Georgia" panose="02040502050405020303" pitchFamily="18" charset="0"/>
              </a:rPr>
              <a:t>wonderful.</a:t>
            </a:r>
          </a:p>
          <a:p>
            <a:pPr marL="457200" indent="-457200">
              <a:buFont typeface="+mj-lt"/>
              <a:buAutoNum type="alphaLcParenR"/>
            </a:pPr>
            <a:r>
              <a:rPr lang="en-GB" sz="2200" i="1" dirty="0" smtClean="0">
                <a:latin typeface="Georgia" panose="02040502050405020303" pitchFamily="18" charset="0"/>
              </a:rPr>
              <a:t>The area </a:t>
            </a:r>
            <a:r>
              <a:rPr lang="en-GB" sz="22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measures</a:t>
            </a:r>
            <a:r>
              <a:rPr lang="en-GB" sz="2200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 </a:t>
            </a:r>
            <a:r>
              <a:rPr lang="en-GB" sz="2200" i="1" dirty="0" smtClean="0">
                <a:latin typeface="Georgia" panose="02040502050405020303" pitchFamily="18" charset="0"/>
              </a:rPr>
              <a:t>five kilometres by three kilometres.</a:t>
            </a:r>
          </a:p>
          <a:p>
            <a:pPr marL="457200" indent="-457200">
              <a:buFont typeface="+mj-lt"/>
              <a:buAutoNum type="alphaLcParenR"/>
            </a:pPr>
            <a:r>
              <a:rPr lang="en-GB" sz="2200" i="1" dirty="0" smtClean="0">
                <a:latin typeface="Georgia" panose="02040502050405020303" pitchFamily="18" charset="0"/>
              </a:rPr>
              <a:t>They</a:t>
            </a:r>
            <a:r>
              <a:rPr lang="en-GB" sz="22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’re measuring </a:t>
            </a:r>
            <a:r>
              <a:rPr lang="en-GB" sz="2200" i="1" dirty="0" smtClean="0">
                <a:latin typeface="Georgia" panose="02040502050405020303" pitchFamily="18" charset="0"/>
              </a:rPr>
              <a:t>the size of the area. </a:t>
            </a:r>
          </a:p>
          <a:p>
            <a:pPr marL="0" lvl="4" indent="0">
              <a:buNone/>
            </a:pPr>
            <a:endParaRPr lang="en-GB" sz="2200" i="1" spc="-10" dirty="0" smtClean="0">
              <a:latin typeface="Georgia" panose="02040502050405020303" pitchFamily="18" charset="0"/>
            </a:endParaRPr>
          </a:p>
          <a:p>
            <a:pPr marL="0" lvl="4" indent="0">
              <a:buNone/>
            </a:pPr>
            <a:endParaRPr lang="en-GB" sz="2200" dirty="0" smtClean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marL="0" lvl="4" indent="0">
              <a:buNone/>
            </a:pPr>
            <a:r>
              <a:rPr lang="en-GB" sz="2200" dirty="0" smtClean="0">
                <a:solidFill>
                  <a:prstClr val="black"/>
                </a:solidFill>
                <a:latin typeface="Georgia" panose="02040502050405020303" pitchFamily="18" charset="0"/>
              </a:rPr>
              <a:t>These are</a:t>
            </a:r>
            <a:r>
              <a:rPr lang="en-GB" sz="2200" b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 </a:t>
            </a:r>
            <a:r>
              <a:rPr lang="en-GB" sz="2200" dirty="0" smtClean="0">
                <a:solidFill>
                  <a:prstClr val="black"/>
                </a:solidFill>
                <a:latin typeface="Georgia" panose="02040502050405020303" pitchFamily="18" charset="0"/>
              </a:rPr>
              <a:t>verbs that can be </a:t>
            </a:r>
            <a:r>
              <a:rPr lang="en-GB" sz="2200" b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both state and action verbs:</a:t>
            </a:r>
          </a:p>
          <a:p>
            <a:pPr marL="0" lvl="4" indent="0">
              <a:buNone/>
            </a:pPr>
            <a:r>
              <a:rPr lang="en-GB" sz="22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appear, feel, have, look, measure, see, taste, think, weigh…</a:t>
            </a:r>
          </a:p>
        </p:txBody>
      </p:sp>
      <p:pic>
        <p:nvPicPr>
          <p:cNvPr id="14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56702"/>
            <a:ext cx="2230235" cy="579222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8028384" y="255561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STATE</a:t>
            </a:r>
            <a:endParaRPr lang="en-GB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8036823" y="296591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STATE</a:t>
            </a:r>
            <a:endParaRPr lang="en-GB" b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8036823" y="3352045"/>
            <a:ext cx="944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ACTION</a:t>
            </a:r>
            <a:endParaRPr lang="en-GB" b="1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8028384" y="2156383"/>
            <a:ext cx="944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ACTION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298497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  <p:bldP spid="3" grpId="0"/>
      <p:bldP spid="10" grpId="0"/>
      <p:bldP spid="13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-9939" y="2433"/>
            <a:ext cx="9153939" cy="504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GB" sz="2000" b="1" dirty="0" smtClean="0">
                <a:solidFill>
                  <a:prstClr val="white"/>
                </a:solidFill>
                <a:latin typeface="Georgia" pitchFamily="18" charset="0"/>
              </a:rPr>
              <a:t>  </a:t>
            </a:r>
            <a:r>
              <a:rPr lang="en-GB" sz="2000" b="1" dirty="0" smtClean="0">
                <a:solidFill>
                  <a:schemeClr val="bg1"/>
                </a:solidFill>
                <a:latin typeface="Georgia" pitchFamily="18" charset="0"/>
              </a:rPr>
              <a:t>Overview of tenses	</a:t>
            </a:r>
            <a:r>
              <a:rPr lang="en-GB" sz="2000" b="1" dirty="0" smtClean="0">
                <a:solidFill>
                  <a:prstClr val="white"/>
                </a:solidFill>
                <a:latin typeface="Georgia" pitchFamily="18" charset="0"/>
              </a:rPr>
              <a:t>	</a:t>
            </a:r>
            <a:endParaRPr lang="en-GB" sz="24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-9939" y="6522909"/>
            <a:ext cx="9157183" cy="33855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pPr marL="92075"/>
            <a:r>
              <a:rPr lang="en-US" sz="1600" b="1" dirty="0">
                <a:solidFill>
                  <a:prstClr val="white"/>
                </a:solidFill>
                <a:latin typeface="Georgia" panose="02040502050405020303" pitchFamily="18" charset="0"/>
              </a:rPr>
              <a:t>Upper-intermediate level</a:t>
            </a: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395536" y="1556792"/>
            <a:ext cx="8424936" cy="4824536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GB" sz="1800" b="1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Complete the sentences with the correct form of the present tense. Use the continuous form when possible.</a:t>
            </a:r>
          </a:p>
          <a:p>
            <a:pPr marL="0" lvl="0" indent="0">
              <a:buNone/>
            </a:pPr>
            <a:endParaRPr lang="en-GB" sz="1800" b="1" dirty="0" smtClean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GB" sz="2000" dirty="0" smtClean="0">
                <a:solidFill>
                  <a:prstClr val="black"/>
                </a:solidFill>
                <a:latin typeface="Georgia" panose="02040502050405020303" pitchFamily="18" charset="0"/>
              </a:rPr>
              <a:t>I ______________ (</a:t>
            </a:r>
            <a:r>
              <a:rPr lang="en-GB" sz="2000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think</a:t>
            </a:r>
            <a:r>
              <a:rPr lang="en-GB" sz="2000" dirty="0" smtClean="0">
                <a:solidFill>
                  <a:prstClr val="black"/>
                </a:solidFill>
                <a:latin typeface="Georgia" panose="02040502050405020303" pitchFamily="18" charset="0"/>
              </a:rPr>
              <a:t>) </a:t>
            </a:r>
            <a:r>
              <a:rPr lang="en-GB" sz="2000" spc="-60" dirty="0" smtClean="0">
                <a:solidFill>
                  <a:prstClr val="black"/>
                </a:solidFill>
                <a:latin typeface="Georgia" panose="02040502050405020303" pitchFamily="18" charset="0"/>
              </a:rPr>
              <a:t>about changing my job</a:t>
            </a:r>
            <a:r>
              <a:rPr lang="en-GB" sz="2000" dirty="0" smtClean="0">
                <a:solidFill>
                  <a:prstClr val="black"/>
                </a:solidFill>
                <a:latin typeface="Georgia" panose="02040502050405020303" pitchFamily="18" charset="0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>
                <a:solidFill>
                  <a:prstClr val="black"/>
                </a:solidFill>
                <a:latin typeface="Georgia" panose="02040502050405020303" pitchFamily="18" charset="0"/>
              </a:rPr>
              <a:t>We ______________ (</a:t>
            </a:r>
            <a:r>
              <a:rPr lang="en-GB" sz="2000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have</a:t>
            </a:r>
            <a:r>
              <a:rPr lang="en-GB" sz="2000" dirty="0" smtClean="0">
                <a:solidFill>
                  <a:prstClr val="black"/>
                </a:solidFill>
                <a:latin typeface="Georgia" panose="02040502050405020303" pitchFamily="18" charset="0"/>
              </a:rPr>
              <a:t>) 35 members of staff at the moment.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GB" sz="2000" dirty="0" smtClean="0">
                <a:solidFill>
                  <a:prstClr val="black"/>
                </a:solidFill>
                <a:latin typeface="Georgia" panose="02040502050405020303" pitchFamily="18" charset="0"/>
              </a:rPr>
              <a:t>She ______________  (</a:t>
            </a:r>
            <a:r>
              <a:rPr lang="en-GB" sz="2000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have</a:t>
            </a:r>
            <a:r>
              <a:rPr lang="en-GB" sz="2000" dirty="0" smtClean="0">
                <a:solidFill>
                  <a:prstClr val="black"/>
                </a:solidFill>
                <a:latin typeface="Georgia" panose="02040502050405020303" pitchFamily="18" charset="0"/>
              </a:rPr>
              <a:t>) lunch with a customer.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GB" sz="2000" dirty="0" smtClean="0">
                <a:solidFill>
                  <a:prstClr val="black"/>
                </a:solidFill>
                <a:latin typeface="Georgia" panose="02040502050405020303" pitchFamily="18" charset="0"/>
              </a:rPr>
              <a:t>I’m sorry I _______________ (</a:t>
            </a:r>
            <a:r>
              <a:rPr lang="en-GB" sz="2000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not understand</a:t>
            </a:r>
            <a:r>
              <a:rPr lang="en-GB" sz="2000" dirty="0" smtClean="0">
                <a:solidFill>
                  <a:prstClr val="black"/>
                </a:solidFill>
                <a:latin typeface="Georgia" panose="02040502050405020303" pitchFamily="18" charset="0"/>
              </a:rPr>
              <a:t>) what you’re saying.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GB" sz="2000" dirty="0" smtClean="0">
                <a:solidFill>
                  <a:prstClr val="black"/>
                </a:solidFill>
                <a:latin typeface="Georgia" panose="02040502050405020303" pitchFamily="18" charset="0"/>
              </a:rPr>
              <a:t>They ______________ (</a:t>
            </a:r>
            <a:r>
              <a:rPr lang="en-GB" sz="2000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taste</a:t>
            </a:r>
            <a:r>
              <a:rPr lang="en-GB" sz="2000" dirty="0" smtClean="0">
                <a:solidFill>
                  <a:prstClr val="black"/>
                </a:solidFill>
                <a:latin typeface="Georgia" panose="02040502050405020303" pitchFamily="18" charset="0"/>
              </a:rPr>
              <a:t>) wine in wine cellars in Southern Moravia to choose new corporate wine gifts.</a:t>
            </a:r>
            <a:endParaRPr lang="en-GB" sz="2000" b="1" dirty="0" smtClean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GB" sz="2000" dirty="0" smtClean="0">
                <a:solidFill>
                  <a:prstClr val="black"/>
                </a:solidFill>
                <a:latin typeface="Georgia" panose="02040502050405020303" pitchFamily="18" charset="0"/>
              </a:rPr>
              <a:t>Your suitcase ______________ </a:t>
            </a:r>
            <a:r>
              <a:rPr lang="en-GB" sz="2000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(look)</a:t>
            </a:r>
            <a:r>
              <a:rPr lang="en-GB" sz="2000" dirty="0" smtClean="0">
                <a:solidFill>
                  <a:prstClr val="black"/>
                </a:solidFill>
                <a:latin typeface="Georgia" panose="02040502050405020303" pitchFamily="18" charset="0"/>
              </a:rPr>
              <a:t> really big. How much ______________ it ______________ </a:t>
            </a:r>
            <a:r>
              <a:rPr lang="en-GB" sz="2000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(weigh)</a:t>
            </a:r>
            <a:r>
              <a:rPr lang="en-GB" sz="2000" dirty="0" smtClean="0">
                <a:solidFill>
                  <a:prstClr val="black"/>
                </a:solidFill>
                <a:latin typeface="Georgia" panose="02040502050405020303" pitchFamily="18" charset="0"/>
              </a:rPr>
              <a:t>?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GB" sz="2000" dirty="0" smtClean="0">
                <a:solidFill>
                  <a:prstClr val="black"/>
                </a:solidFill>
                <a:latin typeface="Georgia" panose="02040502050405020303" pitchFamily="18" charset="0"/>
              </a:rPr>
              <a:t>David Beckham ______________ </a:t>
            </a:r>
            <a:r>
              <a:rPr lang="en-GB" sz="2000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(appear)</a:t>
            </a:r>
            <a:r>
              <a:rPr lang="en-GB" sz="2000" dirty="0" smtClean="0">
                <a:solidFill>
                  <a:prstClr val="black"/>
                </a:solidFill>
                <a:latin typeface="Georgia" panose="02040502050405020303" pitchFamily="18" charset="0"/>
              </a:rPr>
              <a:t> in </a:t>
            </a:r>
            <a:r>
              <a:rPr lang="en-GB" sz="2000" dirty="0" err="1" smtClean="0">
                <a:solidFill>
                  <a:prstClr val="black"/>
                </a:solidFill>
                <a:latin typeface="Georgia" panose="02040502050405020303" pitchFamily="18" charset="0"/>
              </a:rPr>
              <a:t>H&amp;M</a:t>
            </a:r>
            <a:r>
              <a:rPr lang="en-GB" sz="2000" dirty="0" smtClean="0">
                <a:solidFill>
                  <a:prstClr val="black"/>
                </a:solidFill>
                <a:latin typeface="Georgia" panose="02040502050405020303" pitchFamily="18" charset="0"/>
              </a:rPr>
              <a:t> commercials.</a:t>
            </a:r>
          </a:p>
        </p:txBody>
      </p:sp>
      <p:pic>
        <p:nvPicPr>
          <p:cNvPr id="14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56702"/>
            <a:ext cx="2230235" cy="579222"/>
          </a:xfrm>
          <a:prstGeom prst="rect">
            <a:avLst/>
          </a:prstGeom>
        </p:spPr>
      </p:pic>
      <p:sp>
        <p:nvSpPr>
          <p:cNvPr id="19" name="TextovéPole 18"/>
          <p:cNvSpPr txBox="1"/>
          <p:nvPr/>
        </p:nvSpPr>
        <p:spPr>
          <a:xfrm>
            <a:off x="971601" y="2492896"/>
            <a:ext cx="18001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’m thinking</a:t>
            </a:r>
            <a:endParaRPr lang="en-GB" sz="2000" b="1" i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1279388" y="3213857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’s having</a:t>
            </a:r>
            <a:endParaRPr lang="en-GB" sz="2000" b="1" i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1907704" y="2852936"/>
            <a:ext cx="8457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have</a:t>
            </a:r>
            <a:endParaRPr lang="en-GB" sz="2000" b="1" i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25" name="Nadpis 1"/>
          <p:cNvSpPr>
            <a:spLocks noGrp="1"/>
          </p:cNvSpPr>
          <p:nvPr>
            <p:ph type="title"/>
          </p:nvPr>
        </p:nvSpPr>
        <p:spPr>
          <a:xfrm>
            <a:off x="453852" y="594528"/>
            <a:ext cx="8229600" cy="890256"/>
          </a:xfrm>
        </p:spPr>
        <p:txBody>
          <a:bodyPr>
            <a:noAutofit/>
          </a:bodyPr>
          <a:lstStyle/>
          <a:p>
            <a:r>
              <a:rPr lang="en-GB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practice</a:t>
            </a:r>
            <a:endParaRPr lang="en-GB" b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2159732" y="3587841"/>
            <a:ext cx="27279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don’t understand</a:t>
            </a:r>
            <a:endParaRPr lang="en-GB" sz="2000" b="1" i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28" name="TextovéPole 27"/>
          <p:cNvSpPr txBox="1"/>
          <p:nvPr/>
        </p:nvSpPr>
        <p:spPr>
          <a:xfrm>
            <a:off x="1788762" y="4258001"/>
            <a:ext cx="19191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are tasting</a:t>
            </a:r>
            <a:endParaRPr lang="en-GB" sz="2000" b="1" i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3043905" y="4916760"/>
            <a:ext cx="9595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looks</a:t>
            </a:r>
            <a:endParaRPr lang="en-GB" sz="2000" b="1" i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1547664" y="5235012"/>
            <a:ext cx="9361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does</a:t>
            </a:r>
            <a:endParaRPr lang="en-GB" sz="2000" b="1" i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4032784" y="5235299"/>
            <a:ext cx="10717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weigh</a:t>
            </a:r>
            <a:endParaRPr lang="en-GB" sz="2000" b="1" i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2934721" y="5601422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is appearing</a:t>
            </a:r>
            <a:endParaRPr lang="en-GB" sz="2000" b="1" i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8545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4" grpId="0"/>
      <p:bldP spid="27" grpId="0"/>
      <p:bldP spid="28" grpId="0"/>
      <p:bldP spid="29" grpId="0"/>
      <p:bldP spid="30" grpId="0"/>
      <p:bldP spid="15" grpId="0"/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-9939" y="2433"/>
            <a:ext cx="9153939" cy="504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GB" sz="2000" b="1" dirty="0" smtClean="0">
                <a:solidFill>
                  <a:prstClr val="white"/>
                </a:solidFill>
                <a:latin typeface="Georgia" pitchFamily="18" charset="0"/>
              </a:rPr>
              <a:t>  Overview of tenses	</a:t>
            </a:r>
            <a:endParaRPr lang="en-GB" sz="24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-9939" y="6522909"/>
            <a:ext cx="9157183" cy="33855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pPr marL="92075"/>
            <a:r>
              <a:rPr lang="en-US" sz="1600" b="1" dirty="0">
                <a:solidFill>
                  <a:prstClr val="white"/>
                </a:solidFill>
                <a:latin typeface="Georgia" panose="02040502050405020303" pitchFamily="18" charset="0"/>
              </a:rPr>
              <a:t>Upper-intermediate level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2520"/>
            <a:ext cx="8229600" cy="1250296"/>
          </a:xfrm>
        </p:spPr>
        <p:txBody>
          <a:bodyPr>
            <a:noAutofit/>
          </a:bodyPr>
          <a:lstStyle/>
          <a:p>
            <a:r>
              <a:rPr lang="en-GB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used</a:t>
            </a:r>
            <a:r>
              <a:rPr lang="en-GB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 + infinitive</a:t>
            </a:r>
            <a:endParaRPr lang="en-GB" b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251520" y="1772815"/>
            <a:ext cx="8640960" cy="4608513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GB" sz="1800" b="1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Look at the sample sentence:</a:t>
            </a:r>
            <a:endParaRPr lang="en-GB" sz="1800" dirty="0" smtClean="0">
              <a:latin typeface="Georgia" panose="02040502050405020303" pitchFamily="18" charset="0"/>
            </a:endParaRPr>
          </a:p>
          <a:p>
            <a:pPr marL="360000" indent="-360000">
              <a:buFont typeface="+mj-lt"/>
              <a:buAutoNum type="alphaLcParenR"/>
            </a:pPr>
            <a:r>
              <a:rPr lang="en-GB" sz="2200" i="1" dirty="0" smtClean="0">
                <a:latin typeface="Georgia" panose="02040502050405020303" pitchFamily="18" charset="0"/>
              </a:rPr>
              <a:t>He </a:t>
            </a:r>
            <a:r>
              <a:rPr lang="en-GB" sz="22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used to work </a:t>
            </a:r>
            <a:r>
              <a:rPr lang="en-GB" sz="2200" i="1" dirty="0" smtClean="0">
                <a:latin typeface="Georgia" panose="02040502050405020303" pitchFamily="18" charset="0"/>
              </a:rPr>
              <a:t>as an accountant</a:t>
            </a:r>
            <a:r>
              <a:rPr lang="en-GB" sz="2200" dirty="0" smtClean="0">
                <a:latin typeface="Georgia" panose="02040502050405020303" pitchFamily="18" charset="0"/>
              </a:rPr>
              <a:t>. </a:t>
            </a:r>
            <a:r>
              <a:rPr lang="en-GB" sz="2200" spc="-90" dirty="0" smtClean="0">
                <a:latin typeface="Georgia" panose="02040502050405020303" pitchFamily="18" charset="0"/>
              </a:rPr>
              <a:t>(= He has a different job now.)</a:t>
            </a:r>
          </a:p>
          <a:p>
            <a:pPr marL="360000" indent="-360000">
              <a:buFont typeface="+mj-lt"/>
              <a:buAutoNum type="alphaLcParenR"/>
            </a:pPr>
            <a:r>
              <a:rPr lang="en-GB" sz="2200" i="1" dirty="0" smtClean="0">
                <a:latin typeface="Georgia" panose="02040502050405020303" pitchFamily="18" charset="0"/>
              </a:rPr>
              <a:t>What </a:t>
            </a:r>
            <a:r>
              <a:rPr lang="en-GB" sz="22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did you use to do</a:t>
            </a:r>
            <a:r>
              <a:rPr lang="en-GB" sz="2200" i="1" dirty="0" smtClean="0">
                <a:latin typeface="Georgia" panose="02040502050405020303" pitchFamily="18" charset="0"/>
              </a:rPr>
              <a:t> during the summer holidays when you were a child?</a:t>
            </a:r>
          </a:p>
          <a:p>
            <a:pPr marL="360000" indent="-360000">
              <a:buFont typeface="+mj-lt"/>
              <a:buAutoNum type="alphaLcParenR"/>
            </a:pPr>
            <a:r>
              <a:rPr lang="en-GB" sz="2200" i="1" dirty="0" smtClean="0">
                <a:latin typeface="Georgia" panose="02040502050405020303" pitchFamily="18" charset="0"/>
              </a:rPr>
              <a:t>I </a:t>
            </a:r>
            <a:r>
              <a:rPr lang="en-GB" sz="22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didn’t use to like</a:t>
            </a:r>
            <a:r>
              <a:rPr lang="en-GB" sz="2200" i="1" dirty="0" smtClean="0">
                <a:latin typeface="Georgia" panose="02040502050405020303" pitchFamily="18" charset="0"/>
              </a:rPr>
              <a:t> my boss, but now I do.</a:t>
            </a:r>
          </a:p>
          <a:p>
            <a:pPr marL="0" lvl="4" indent="0">
              <a:buNone/>
            </a:pPr>
            <a:endParaRPr lang="en-GB" sz="2200" i="1" dirty="0" smtClean="0">
              <a:latin typeface="Georgia" panose="02040502050405020303" pitchFamily="18" charset="0"/>
            </a:endParaRPr>
          </a:p>
          <a:p>
            <a:pPr marL="0" lvl="4" indent="0">
              <a:buNone/>
            </a:pPr>
            <a:r>
              <a:rPr lang="en-GB" sz="2200" i="1" spc="-10" dirty="0" smtClean="0">
                <a:latin typeface="Georgia" panose="02040502050405020303" pitchFamily="18" charset="0"/>
              </a:rPr>
              <a:t>Used </a:t>
            </a:r>
            <a:r>
              <a:rPr lang="en-GB" sz="2200" spc="-10" dirty="0" smtClean="0">
                <a:latin typeface="Georgia" panose="02040502050405020303" pitchFamily="18" charset="0"/>
              </a:rPr>
              <a:t>+ infinitive is used to talk about </a:t>
            </a:r>
            <a:r>
              <a:rPr lang="en-GB" sz="2200" b="1" spc="-10" dirty="0" smtClean="0">
                <a:latin typeface="Georgia" panose="02040502050405020303" pitchFamily="18" charset="0"/>
              </a:rPr>
              <a:t>past habits and repeated actions </a:t>
            </a:r>
            <a:r>
              <a:rPr lang="en-GB" sz="2200" spc="-10" dirty="0" smtClean="0">
                <a:latin typeface="Georgia" panose="02040502050405020303" pitchFamily="18" charset="0"/>
              </a:rPr>
              <a:t>that are no longer true and about </a:t>
            </a:r>
            <a:r>
              <a:rPr lang="en-GB" sz="2200" b="1" spc="-10" dirty="0" smtClean="0">
                <a:latin typeface="Georgia" panose="02040502050405020303" pitchFamily="18" charset="0"/>
              </a:rPr>
              <a:t>states</a:t>
            </a:r>
            <a:r>
              <a:rPr lang="en-GB" sz="2200" spc="-10" dirty="0" smtClean="0">
                <a:latin typeface="Georgia" panose="02040502050405020303" pitchFamily="18" charset="0"/>
              </a:rPr>
              <a:t> that have changed.</a:t>
            </a:r>
          </a:p>
          <a:p>
            <a:pPr marL="0" lvl="4" indent="0">
              <a:buNone/>
            </a:pPr>
            <a:r>
              <a:rPr lang="en-GB" sz="2200" spc="-10" dirty="0" smtClean="0">
                <a:latin typeface="Georgia" panose="02040502050405020303" pitchFamily="18" charset="0"/>
              </a:rPr>
              <a:t>It is NOT used for single events. </a:t>
            </a:r>
          </a:p>
          <a:p>
            <a:pPr marL="0" lvl="4" indent="0">
              <a:buNone/>
            </a:pPr>
            <a:r>
              <a:rPr lang="en-GB" sz="2200" dirty="0" smtClean="0">
                <a:latin typeface="Georgia" panose="02040502050405020303" pitchFamily="18" charset="0"/>
              </a:rPr>
              <a:t>The structure has </a:t>
            </a:r>
            <a:r>
              <a:rPr lang="en-GB" sz="2200" u="sng" dirty="0" smtClean="0">
                <a:latin typeface="Georgia" panose="02040502050405020303" pitchFamily="18" charset="0"/>
              </a:rPr>
              <a:t>no present form</a:t>
            </a:r>
            <a:r>
              <a:rPr lang="en-GB" sz="2200" dirty="0" smtClean="0">
                <a:latin typeface="Georgia" panose="02040502050405020303" pitchFamily="18" charset="0"/>
              </a:rPr>
              <a:t>. (For present habits, we use the present simple + </a:t>
            </a:r>
            <a:r>
              <a:rPr lang="en-GB" sz="2200" i="1" dirty="0" smtClean="0">
                <a:latin typeface="Georgia" panose="02040502050405020303" pitchFamily="18" charset="0"/>
              </a:rPr>
              <a:t>usually</a:t>
            </a:r>
            <a:r>
              <a:rPr lang="en-GB" sz="2200" dirty="0" smtClean="0">
                <a:latin typeface="Georgia" panose="02040502050405020303" pitchFamily="18" charset="0"/>
              </a:rPr>
              <a:t>, e.g</a:t>
            </a:r>
            <a:r>
              <a:rPr lang="en-GB" sz="2200" i="1" dirty="0" smtClean="0">
                <a:latin typeface="Georgia" panose="02040502050405020303" pitchFamily="18" charset="0"/>
              </a:rPr>
              <a:t>. I usually finish work at 5 pm.</a:t>
            </a:r>
            <a:r>
              <a:rPr lang="en-GB" sz="2200" dirty="0" smtClean="0">
                <a:latin typeface="Georgia" panose="02040502050405020303" pitchFamily="18" charset="0"/>
              </a:rPr>
              <a:t>)</a:t>
            </a:r>
            <a:endParaRPr lang="cs-CZ" sz="2200" i="1" dirty="0">
              <a:latin typeface="Georgia" panose="02040502050405020303" pitchFamily="18" charset="0"/>
            </a:endParaRPr>
          </a:p>
          <a:p>
            <a:pPr marL="0" lvl="4" indent="0">
              <a:buNone/>
            </a:pPr>
            <a:endParaRPr lang="en-GB" sz="2200" dirty="0" smtClean="0">
              <a:latin typeface="Georgia" panose="02040502050405020303" pitchFamily="18" charset="0"/>
            </a:endParaRPr>
          </a:p>
        </p:txBody>
      </p:sp>
      <p:pic>
        <p:nvPicPr>
          <p:cNvPr id="14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56702"/>
            <a:ext cx="2230235" cy="579222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179512" y="6022973"/>
            <a:ext cx="8712968" cy="430887"/>
          </a:xfrm>
          <a:prstGeom prst="rect">
            <a:avLst/>
          </a:prstGeom>
          <a:solidFill>
            <a:srgbClr val="C00000"/>
          </a:solidFill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>
                <a:solidFill>
                  <a:schemeClr val="bg1"/>
                </a:solidFill>
              </a:rPr>
              <a:t>Do NOT confuse with </a:t>
            </a:r>
            <a:r>
              <a:rPr lang="en-GB" sz="2200" b="1" i="1" dirty="0" smtClean="0">
                <a:solidFill>
                  <a:schemeClr val="bg1"/>
                </a:solidFill>
              </a:rPr>
              <a:t>be used to doing something (</a:t>
            </a:r>
            <a:r>
              <a:rPr lang="cs-CZ" sz="2200" b="1" i="1" dirty="0" smtClean="0">
                <a:solidFill>
                  <a:schemeClr val="bg1"/>
                </a:solidFill>
              </a:rPr>
              <a:t>být zvyklý dělat co</a:t>
            </a:r>
            <a:r>
              <a:rPr lang="en-GB" sz="2200" b="1" i="1" dirty="0" smtClean="0">
                <a:solidFill>
                  <a:schemeClr val="bg1"/>
                </a:solidFill>
              </a:rPr>
              <a:t>).</a:t>
            </a:r>
            <a:r>
              <a:rPr lang="en-GB" sz="2200" b="1" dirty="0" smtClean="0">
                <a:solidFill>
                  <a:schemeClr val="bg1"/>
                </a:solidFill>
              </a:rPr>
              <a:t> </a:t>
            </a:r>
            <a:endParaRPr lang="en-GB" sz="2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849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-9939" y="2433"/>
            <a:ext cx="9153939" cy="504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GB" sz="2000" b="1" dirty="0" smtClean="0">
                <a:solidFill>
                  <a:prstClr val="white"/>
                </a:solidFill>
                <a:latin typeface="Georgia" pitchFamily="18" charset="0"/>
              </a:rPr>
              <a:t>  Overview of tenses	</a:t>
            </a:r>
            <a:endParaRPr lang="en-GB" sz="24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-9939" y="6522909"/>
            <a:ext cx="9157183" cy="33855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pPr marL="92075"/>
            <a:r>
              <a:rPr lang="en-US" sz="1600" b="1" dirty="0">
                <a:solidFill>
                  <a:prstClr val="white"/>
                </a:solidFill>
                <a:latin typeface="Georgia" panose="02040502050405020303" pitchFamily="18" charset="0"/>
              </a:rPr>
              <a:t>Upper-intermediate level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2520"/>
            <a:ext cx="8229600" cy="1250296"/>
          </a:xfrm>
        </p:spPr>
        <p:txBody>
          <a:bodyPr>
            <a:noAutofit/>
          </a:bodyPr>
          <a:lstStyle/>
          <a:p>
            <a:r>
              <a:rPr lang="en-GB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practice</a:t>
            </a:r>
            <a:endParaRPr lang="en-GB" b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251520" y="1772815"/>
            <a:ext cx="8568952" cy="4608513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GB" sz="1800" b="1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Read the past simple sentences and decide whether </a:t>
            </a:r>
            <a:r>
              <a:rPr lang="en-GB" sz="1800" b="1" i="1" cap="small" dirty="0" smtClean="0">
                <a:solidFill>
                  <a:prstClr val="black"/>
                </a:solidFill>
                <a:latin typeface="Georgia" panose="02040502050405020303" pitchFamily="18" charset="0"/>
              </a:rPr>
              <a:t>used </a:t>
            </a:r>
            <a:r>
              <a:rPr lang="en-GB" sz="1800" b="1" cap="small" dirty="0" smtClean="0">
                <a:solidFill>
                  <a:prstClr val="black"/>
                </a:solidFill>
                <a:latin typeface="Georgia" panose="02040502050405020303" pitchFamily="18" charset="0"/>
              </a:rPr>
              <a:t>+ infinitive</a:t>
            </a:r>
            <a:r>
              <a:rPr lang="en-GB" sz="1800" b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 </a:t>
            </a:r>
            <a:r>
              <a:rPr lang="en-GB" sz="1800" b="1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is also suitable.</a:t>
            </a:r>
          </a:p>
          <a:p>
            <a:pPr marL="0" lvl="0" indent="0">
              <a:buNone/>
            </a:pPr>
            <a:endParaRPr lang="en-GB" sz="1800" b="1" i="1" dirty="0" smtClean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GB" sz="2200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I had a very important test last week.</a:t>
            </a:r>
          </a:p>
          <a:p>
            <a:pPr marL="0" lvl="0" indent="0">
              <a:buNone/>
            </a:pPr>
            <a:r>
              <a:rPr lang="en-GB" sz="2200" dirty="0" smtClean="0">
                <a:solidFill>
                  <a:prstClr val="black"/>
                </a:solidFill>
                <a:latin typeface="Georgia" panose="02040502050405020303" pitchFamily="18" charset="0"/>
              </a:rPr>
              <a:t>	 </a:t>
            </a:r>
            <a:r>
              <a:rPr lang="en-GB" sz="2000" dirty="0" smtClean="0">
                <a:solidFill>
                  <a:prstClr val="black"/>
                </a:solidFill>
                <a:latin typeface="Georgia" panose="02040502050405020303" pitchFamily="18" charset="0"/>
              </a:rPr>
              <a:t>(It was a one-time action.)</a:t>
            </a:r>
          </a:p>
          <a:p>
            <a:pPr marL="457200" lvl="0" indent="-457200">
              <a:buFont typeface="+mj-lt"/>
              <a:buAutoNum type="arabicPeriod" startAt="2"/>
            </a:pPr>
            <a:r>
              <a:rPr lang="en-GB" sz="2200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She had a PC but then she changed to a Mac.</a:t>
            </a:r>
          </a:p>
          <a:p>
            <a:pPr marL="0" indent="0">
              <a:buNone/>
            </a:pPr>
            <a:r>
              <a:rPr lang="en-GB" sz="2200" dirty="0" smtClean="0">
                <a:solidFill>
                  <a:prstClr val="black"/>
                </a:solidFill>
                <a:latin typeface="Georgia" panose="02040502050405020303" pitchFamily="18" charset="0"/>
              </a:rPr>
              <a:t>	</a:t>
            </a:r>
            <a:r>
              <a:rPr lang="en-GB" sz="2000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She </a:t>
            </a:r>
            <a:r>
              <a:rPr lang="en-GB" sz="20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used to have</a:t>
            </a:r>
            <a:r>
              <a:rPr lang="en-GB" sz="2000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 a PC but then she changed to a Mac.</a:t>
            </a:r>
          </a:p>
          <a:p>
            <a:pPr marL="457200" lvl="0" indent="-457200">
              <a:buFont typeface="+mj-lt"/>
              <a:buAutoNum type="arabicPeriod" startAt="3"/>
            </a:pPr>
            <a:r>
              <a:rPr lang="en-GB" sz="2200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Our previous boss held meetings several times a week.</a:t>
            </a:r>
          </a:p>
          <a:p>
            <a:pPr marL="0" lvl="0" indent="0">
              <a:buNone/>
            </a:pPr>
            <a:r>
              <a:rPr lang="en-GB" sz="2000" dirty="0" smtClean="0">
                <a:solidFill>
                  <a:prstClr val="black"/>
                </a:solidFill>
                <a:latin typeface="Georgia" panose="02040502050405020303" pitchFamily="18" charset="0"/>
              </a:rPr>
              <a:t>	</a:t>
            </a:r>
            <a:r>
              <a:rPr lang="en-GB" sz="2000" i="1" spc="-30" dirty="0" smtClean="0">
                <a:solidFill>
                  <a:prstClr val="black"/>
                </a:solidFill>
                <a:latin typeface="Georgia" panose="02040502050405020303" pitchFamily="18" charset="0"/>
              </a:rPr>
              <a:t>Our previous boss </a:t>
            </a:r>
            <a:r>
              <a:rPr lang="en-GB" sz="2000" b="1" i="1" spc="-30" dirty="0" smtClean="0">
                <a:solidFill>
                  <a:srgbClr val="C00000"/>
                </a:solidFill>
                <a:latin typeface="Georgia" panose="02040502050405020303" pitchFamily="18" charset="0"/>
              </a:rPr>
              <a:t>used to hold</a:t>
            </a:r>
            <a:r>
              <a:rPr lang="en-GB" sz="2000" i="1" spc="-30" dirty="0" smtClean="0">
                <a:solidFill>
                  <a:srgbClr val="C00000"/>
                </a:solidFill>
                <a:latin typeface="Georgia" panose="02040502050405020303" pitchFamily="18" charset="0"/>
              </a:rPr>
              <a:t> </a:t>
            </a:r>
            <a:r>
              <a:rPr lang="en-GB" sz="2000" i="1" spc="-30" dirty="0" smtClean="0">
                <a:solidFill>
                  <a:prstClr val="black"/>
                </a:solidFill>
                <a:latin typeface="Georgia" panose="02040502050405020303" pitchFamily="18" charset="0"/>
              </a:rPr>
              <a:t>meetings several times a week.</a:t>
            </a:r>
          </a:p>
          <a:p>
            <a:pPr marL="457200" lvl="0" indent="-457200">
              <a:buFont typeface="+mj-lt"/>
              <a:buAutoNum type="arabicPeriod" startAt="4"/>
            </a:pPr>
            <a:r>
              <a:rPr lang="en-GB" sz="2200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I worked very hard last year.</a:t>
            </a:r>
          </a:p>
          <a:p>
            <a:pPr marL="0" indent="0">
              <a:buNone/>
            </a:pPr>
            <a:r>
              <a:rPr lang="en-GB" sz="2000" dirty="0" smtClean="0">
                <a:solidFill>
                  <a:prstClr val="black"/>
                </a:solidFill>
                <a:latin typeface="Georgia" panose="02040502050405020303" pitchFamily="18" charset="0"/>
              </a:rPr>
              <a:t>	 (This does not describe a past habit or repeated actions.)</a:t>
            </a:r>
          </a:p>
          <a:p>
            <a:pPr marL="457200" lvl="0" indent="-457200">
              <a:buFont typeface="+mj-lt"/>
              <a:buAutoNum type="arabicPeriod" startAt="3"/>
            </a:pPr>
            <a:endParaRPr lang="en-GB" sz="2200" dirty="0" smtClean="0">
              <a:solidFill>
                <a:prstClr val="black"/>
              </a:solidFill>
              <a:latin typeface="Georgia" panose="02040502050405020303" pitchFamily="18" charset="0"/>
            </a:endParaRPr>
          </a:p>
        </p:txBody>
      </p:sp>
      <p:pic>
        <p:nvPicPr>
          <p:cNvPr id="14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56702"/>
            <a:ext cx="2230235" cy="579222"/>
          </a:xfrm>
          <a:prstGeom prst="rect">
            <a:avLst/>
          </a:prstGeom>
        </p:spPr>
      </p:pic>
      <p:pic>
        <p:nvPicPr>
          <p:cNvPr id="9" name="Picture 4" descr="http://smcc.fhi360.org/clients/scaleback/animjQuery_files/x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212976"/>
            <a:ext cx="259409" cy="259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http://smcc.fhi360.org/clients/scaleback/animjQuery_files/x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99" y="5564666"/>
            <a:ext cx="259409" cy="259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://images.onlinelabels.com/images/clip-art/Ryan_Taylor/Ryan_Taylor_Green_Tick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986" y="3933056"/>
            <a:ext cx="289738" cy="333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://images.onlinelabels.com/images/clip-art/Ryan_Taylor/Ryan_Taylor_Green_Tick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180" y="4725144"/>
            <a:ext cx="289738" cy="333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6803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-9939" y="2433"/>
            <a:ext cx="9153939" cy="504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GB" sz="2000" b="1" dirty="0" smtClean="0">
                <a:solidFill>
                  <a:prstClr val="white"/>
                </a:solidFill>
                <a:latin typeface="Georgia" pitchFamily="18" charset="0"/>
              </a:rPr>
              <a:t>  Overview of tenses	</a:t>
            </a:r>
            <a:endParaRPr lang="en-GB" sz="24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-13307" y="6518651"/>
            <a:ext cx="9157183" cy="33855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pPr marL="92075"/>
            <a:r>
              <a:rPr lang="en-US" sz="1600" b="1" dirty="0">
                <a:solidFill>
                  <a:prstClr val="white"/>
                </a:solidFill>
                <a:latin typeface="Georgia" panose="02040502050405020303" pitchFamily="18" charset="0"/>
              </a:rPr>
              <a:t>Upper-intermediate level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2520"/>
            <a:ext cx="8229600" cy="895118"/>
          </a:xfrm>
        </p:spPr>
        <p:txBody>
          <a:bodyPr/>
          <a:lstStyle/>
          <a:p>
            <a:r>
              <a:rPr lang="en-GB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present perfect simple</a:t>
            </a:r>
            <a:endParaRPr lang="en-GB" b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155576" y="1556792"/>
            <a:ext cx="5064496" cy="4156723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GB" sz="1800" b="1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Look at the sample sentences:</a:t>
            </a:r>
            <a:endParaRPr lang="en-GB" sz="1800" dirty="0" smtClean="0">
              <a:latin typeface="Georgia" panose="02040502050405020303" pitchFamily="18" charset="0"/>
            </a:endParaRPr>
          </a:p>
          <a:p>
            <a:pPr marL="457200" indent="-457200">
              <a:buFont typeface="+mj-lt"/>
              <a:buAutoNum type="alphaLcParenR"/>
            </a:pPr>
            <a:r>
              <a:rPr lang="en-GB" sz="2200" i="1" dirty="0" smtClean="0">
                <a:latin typeface="Georgia" panose="02040502050405020303" pitchFamily="18" charset="0"/>
              </a:rPr>
              <a:t>I</a:t>
            </a:r>
            <a:r>
              <a:rPr lang="en-GB" sz="22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 have been </a:t>
            </a:r>
            <a:r>
              <a:rPr lang="en-GB" sz="2200" i="1" dirty="0" smtClean="0">
                <a:latin typeface="Georgia" panose="02040502050405020303" pitchFamily="18" charset="0"/>
              </a:rPr>
              <a:t>to the USA.</a:t>
            </a:r>
          </a:p>
          <a:p>
            <a:pPr marL="457200" indent="-457200">
              <a:buFont typeface="+mj-lt"/>
              <a:buAutoNum type="alphaLcParenR"/>
            </a:pPr>
            <a:r>
              <a:rPr lang="en-GB" sz="2200" i="1" dirty="0" smtClean="0">
                <a:latin typeface="Georgia" panose="02040502050405020303" pitchFamily="18" charset="0"/>
              </a:rPr>
              <a:t>I</a:t>
            </a:r>
            <a:r>
              <a:rPr lang="en-GB" sz="22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’ve </a:t>
            </a:r>
            <a:r>
              <a:rPr lang="en-GB" sz="2200" b="1" i="1" dirty="0" smtClean="0">
                <a:latin typeface="Georgia" panose="02040502050405020303" pitchFamily="18" charset="0"/>
              </a:rPr>
              <a:t>just</a:t>
            </a:r>
            <a:r>
              <a:rPr lang="en-GB" sz="22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 seen </a:t>
            </a:r>
            <a:r>
              <a:rPr lang="en-GB" sz="2200" i="1" dirty="0" smtClean="0">
                <a:latin typeface="Georgia" panose="02040502050405020303" pitchFamily="18" charset="0"/>
              </a:rPr>
              <a:t>our new secretary.</a:t>
            </a:r>
          </a:p>
          <a:p>
            <a:pPr marL="457200" indent="-457200">
              <a:buFont typeface="+mj-lt"/>
              <a:buAutoNum type="alphaLcParenR"/>
            </a:pPr>
            <a:r>
              <a:rPr lang="en-GB" sz="2200" i="1" dirty="0" smtClean="0">
                <a:latin typeface="Georgia" panose="02040502050405020303" pitchFamily="18" charset="0"/>
              </a:rPr>
              <a:t>I </a:t>
            </a:r>
            <a:r>
              <a:rPr lang="en-GB" sz="22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haven’t seen</a:t>
            </a:r>
            <a:r>
              <a:rPr lang="en-GB" sz="2200" i="1" dirty="0" smtClean="0">
                <a:latin typeface="Georgia" panose="02040502050405020303" pitchFamily="18" charset="0"/>
              </a:rPr>
              <a:t> her </a:t>
            </a:r>
            <a:r>
              <a:rPr lang="en-GB" sz="2200" b="1" i="1" dirty="0" smtClean="0">
                <a:latin typeface="Georgia" panose="02040502050405020303" pitchFamily="18" charset="0"/>
              </a:rPr>
              <a:t>yet</a:t>
            </a:r>
            <a:r>
              <a:rPr lang="en-GB" sz="2200" i="1" dirty="0" smtClean="0">
                <a:latin typeface="Georgia" panose="02040502050405020303" pitchFamily="18" charset="0"/>
              </a:rPr>
              <a:t>.</a:t>
            </a:r>
          </a:p>
          <a:p>
            <a:pPr marL="457200" indent="-457200">
              <a:buFont typeface="+mj-lt"/>
              <a:buAutoNum type="alphaLcParenR"/>
            </a:pPr>
            <a:r>
              <a:rPr lang="en-GB" sz="2200" i="1" dirty="0" smtClean="0">
                <a:latin typeface="Georgia" panose="02040502050405020303" pitchFamily="18" charset="0"/>
              </a:rPr>
              <a:t>He</a:t>
            </a:r>
            <a:r>
              <a:rPr lang="en-GB" sz="22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’s been </a:t>
            </a:r>
            <a:r>
              <a:rPr lang="en-GB" sz="2200" i="1" dirty="0" smtClean="0">
                <a:latin typeface="Georgia" panose="02040502050405020303" pitchFamily="18" charset="0"/>
              </a:rPr>
              <a:t>in marketing </a:t>
            </a:r>
            <a:r>
              <a:rPr lang="en-GB" sz="2200" b="1" i="1" dirty="0" smtClean="0">
                <a:latin typeface="Georgia" panose="02040502050405020303" pitchFamily="18" charset="0"/>
              </a:rPr>
              <a:t>since</a:t>
            </a:r>
            <a:r>
              <a:rPr lang="en-GB" sz="2200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 </a:t>
            </a:r>
            <a:r>
              <a:rPr lang="en-GB" sz="2200" i="1" dirty="0" smtClean="0">
                <a:latin typeface="Georgia" panose="02040502050405020303" pitchFamily="18" charset="0"/>
              </a:rPr>
              <a:t>2002.</a:t>
            </a:r>
          </a:p>
          <a:p>
            <a:pPr marL="457200" indent="-457200">
              <a:buFont typeface="+mj-lt"/>
              <a:buAutoNum type="alphaLcParenR"/>
            </a:pPr>
            <a:r>
              <a:rPr lang="en-GB" sz="2200" i="1" dirty="0" smtClean="0">
                <a:latin typeface="Georgia" panose="02040502050405020303" pitchFamily="18" charset="0"/>
              </a:rPr>
              <a:t>I</a:t>
            </a:r>
            <a:r>
              <a:rPr lang="en-GB" sz="22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’ve known </a:t>
            </a:r>
            <a:r>
              <a:rPr lang="en-GB" sz="2200" i="1" dirty="0" smtClean="0">
                <a:latin typeface="Georgia" panose="02040502050405020303" pitchFamily="18" charset="0"/>
              </a:rPr>
              <a:t>him </a:t>
            </a:r>
            <a:r>
              <a:rPr lang="en-GB" sz="2200" b="1" i="1" dirty="0" smtClean="0">
                <a:latin typeface="Georgia" panose="02040502050405020303" pitchFamily="18" charset="0"/>
              </a:rPr>
              <a:t>for</a:t>
            </a:r>
            <a:r>
              <a:rPr lang="en-GB" sz="2200" i="1" dirty="0" smtClean="0">
                <a:latin typeface="Georgia" panose="02040502050405020303" pitchFamily="18" charset="0"/>
              </a:rPr>
              <a:t> 3 years.</a:t>
            </a:r>
          </a:p>
          <a:p>
            <a:pPr marL="457200" indent="-457200">
              <a:buFont typeface="+mj-lt"/>
              <a:buAutoNum type="alphaLcParenR"/>
            </a:pPr>
            <a:r>
              <a:rPr lang="en-GB" sz="2200" i="1" dirty="0" smtClean="0">
                <a:latin typeface="Georgia" panose="02040502050405020303" pitchFamily="18" charset="0"/>
              </a:rPr>
              <a:t>This is </a:t>
            </a:r>
            <a:r>
              <a:rPr lang="en-GB" sz="2200" b="1" i="1" dirty="0" smtClean="0">
                <a:latin typeface="Georgia" panose="02040502050405020303" pitchFamily="18" charset="0"/>
              </a:rPr>
              <a:t>the most boring</a:t>
            </a:r>
            <a:r>
              <a:rPr lang="en-GB" sz="2200" i="1" dirty="0" smtClean="0">
                <a:latin typeface="Georgia" panose="02040502050405020303" pitchFamily="18" charset="0"/>
              </a:rPr>
              <a:t> meeting I</a:t>
            </a:r>
            <a:r>
              <a:rPr lang="en-GB" sz="22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’ve attended</a:t>
            </a:r>
            <a:r>
              <a:rPr lang="en-GB" sz="2200" i="1" dirty="0" smtClean="0">
                <a:latin typeface="Georgia" panose="02040502050405020303" pitchFamily="18" charset="0"/>
              </a:rPr>
              <a:t>.</a:t>
            </a:r>
          </a:p>
          <a:p>
            <a:pPr marL="457200" indent="-457200">
              <a:buFont typeface="+mj-lt"/>
              <a:buAutoNum type="alphaLcParenR"/>
            </a:pPr>
            <a:r>
              <a:rPr lang="en-GB" sz="2200" i="1" dirty="0" smtClean="0">
                <a:latin typeface="Georgia" panose="02040502050405020303" pitchFamily="18" charset="0"/>
              </a:rPr>
              <a:t>They</a:t>
            </a:r>
            <a:r>
              <a:rPr lang="en-GB" sz="22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 have been fired</a:t>
            </a:r>
            <a:r>
              <a:rPr lang="en-GB" sz="2200" i="1" dirty="0" smtClean="0">
                <a:latin typeface="Georgia" panose="02040502050405020303" pitchFamily="18" charset="0"/>
              </a:rPr>
              <a:t>. </a:t>
            </a:r>
            <a:r>
              <a:rPr lang="en-GB" sz="2200" dirty="0" smtClean="0">
                <a:latin typeface="Georgia" panose="02040502050405020303" pitchFamily="18" charset="0"/>
              </a:rPr>
              <a:t>(= They have no job now.)</a:t>
            </a:r>
          </a:p>
          <a:p>
            <a:pPr marL="457200" indent="-457200">
              <a:buFont typeface="+mj-lt"/>
              <a:buAutoNum type="alphaLcParenR"/>
            </a:pPr>
            <a:endParaRPr lang="en-GB" sz="2200" i="1" dirty="0" smtClean="0">
              <a:latin typeface="Georgia" panose="02040502050405020303" pitchFamily="18" charset="0"/>
            </a:endParaRPr>
          </a:p>
          <a:p>
            <a:pPr marL="457200" indent="-457200">
              <a:buFont typeface="+mj-lt"/>
              <a:buAutoNum type="alphaLcParenR"/>
            </a:pPr>
            <a:endParaRPr lang="en-GB" sz="2200" i="1" dirty="0" smtClean="0">
              <a:latin typeface="Georgia" panose="02040502050405020303" pitchFamily="18" charset="0"/>
            </a:endParaRPr>
          </a:p>
          <a:p>
            <a:pPr marL="457200" indent="-457200">
              <a:buFont typeface="+mj-lt"/>
              <a:buAutoNum type="alphaLcParenR"/>
            </a:pPr>
            <a:endParaRPr lang="en-GB" sz="2200" i="1" dirty="0" smtClean="0">
              <a:latin typeface="Georgia" panose="02040502050405020303" pitchFamily="18" charset="0"/>
            </a:endParaRPr>
          </a:p>
          <a:p>
            <a:pPr marL="457200" indent="-457200">
              <a:buFont typeface="+mj-lt"/>
              <a:buAutoNum type="alphaLcParenR"/>
            </a:pPr>
            <a:endParaRPr lang="en-GB" sz="2400" dirty="0" smtClean="0">
              <a:latin typeface="Georgia" panose="02040502050405020303" pitchFamily="18" charset="0"/>
            </a:endParaRPr>
          </a:p>
          <a:p>
            <a:pPr marL="457200" indent="-457200">
              <a:buFont typeface="+mj-lt"/>
              <a:buAutoNum type="alphaLcParenR"/>
            </a:pPr>
            <a:endParaRPr lang="en-GB" sz="2400" b="1" dirty="0">
              <a:latin typeface="Georgia" panose="02040502050405020303" pitchFamily="18" charset="0"/>
            </a:endParaRPr>
          </a:p>
        </p:txBody>
      </p:sp>
      <p:pic>
        <p:nvPicPr>
          <p:cNvPr id="14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56702"/>
            <a:ext cx="2230235" cy="579222"/>
          </a:xfrm>
          <a:prstGeom prst="rect">
            <a:avLst/>
          </a:prstGeom>
        </p:spPr>
      </p:pic>
      <p:graphicFrame>
        <p:nvGraphicFramePr>
          <p:cNvPr id="12" name="Tabulk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7920816"/>
              </p:ext>
            </p:extLst>
          </p:nvPr>
        </p:nvGraphicFramePr>
        <p:xfrm>
          <a:off x="1043607" y="5874216"/>
          <a:ext cx="7056785" cy="5791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{21E4AEA4-8DFA-4A89-87EB-49C32662AFE0}</a:tableStyleId>
              </a:tblPr>
              <a:tblGrid>
                <a:gridCol w="705678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b="0" noProof="0" dirty="0" smtClean="0"/>
                        <a:t>subject</a:t>
                      </a:r>
                      <a:r>
                        <a:rPr lang="en-GB" sz="3200" noProof="0" dirty="0" smtClean="0"/>
                        <a:t> + </a:t>
                      </a:r>
                      <a:r>
                        <a:rPr lang="en-GB" sz="3200" i="1" noProof="0" dirty="0" smtClean="0"/>
                        <a:t>ha</a:t>
                      </a:r>
                      <a:r>
                        <a:rPr lang="cs-CZ" sz="3200" i="1" noProof="0" dirty="0" smtClean="0"/>
                        <a:t>ve/has (not)</a:t>
                      </a:r>
                      <a:r>
                        <a:rPr lang="en-GB" sz="3200" noProof="0" dirty="0" smtClean="0"/>
                        <a:t> + </a:t>
                      </a:r>
                      <a:r>
                        <a:rPr lang="cs-CZ" sz="3200" noProof="0" dirty="0" smtClean="0"/>
                        <a:t>past </a:t>
                      </a:r>
                      <a:r>
                        <a:rPr lang="en-GB" sz="3200" noProof="0" dirty="0" smtClean="0"/>
                        <a:t>participle</a:t>
                      </a:r>
                      <a:endParaRPr lang="en-GB" sz="3200" noProof="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9407769"/>
              </p:ext>
            </p:extLst>
          </p:nvPr>
        </p:nvGraphicFramePr>
        <p:xfrm>
          <a:off x="5220072" y="1556793"/>
          <a:ext cx="3744416" cy="3372197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744416"/>
              </a:tblGrid>
              <a:tr h="64807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93610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56388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26" name="TextovéPole 25"/>
          <p:cNvSpPr txBox="1"/>
          <p:nvPr/>
        </p:nvSpPr>
        <p:spPr>
          <a:xfrm>
            <a:off x="5220072" y="1556792"/>
            <a:ext cx="3704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past action when time is not mentioned </a:t>
            </a:r>
            <a:r>
              <a:rPr lang="en-GB" b="1" i="1" dirty="0" smtClean="0">
                <a:solidFill>
                  <a:schemeClr val="bg1"/>
                </a:solidFill>
              </a:rPr>
              <a:t>(a)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5226560" y="2276872"/>
            <a:ext cx="3704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with </a:t>
            </a:r>
            <a:r>
              <a:rPr lang="en-GB" b="1" i="1" dirty="0" smtClean="0">
                <a:solidFill>
                  <a:schemeClr val="bg1"/>
                </a:solidFill>
              </a:rPr>
              <a:t>just, already, yet (b, c)</a:t>
            </a:r>
            <a:endParaRPr lang="en-GB" b="1" i="1" dirty="0">
              <a:solidFill>
                <a:schemeClr val="bg1"/>
              </a:solidFill>
            </a:endParaRPr>
          </a:p>
        </p:txBody>
      </p:sp>
      <p:sp>
        <p:nvSpPr>
          <p:cNvPr id="28" name="TextovéPole 27"/>
          <p:cNvSpPr txBox="1"/>
          <p:nvPr/>
        </p:nvSpPr>
        <p:spPr>
          <a:xfrm>
            <a:off x="5226560" y="2708920"/>
            <a:ext cx="37379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with </a:t>
            </a:r>
            <a:r>
              <a:rPr lang="en-GB" b="1" i="1" dirty="0" smtClean="0">
                <a:solidFill>
                  <a:schemeClr val="bg1"/>
                </a:solidFill>
              </a:rPr>
              <a:t>for</a:t>
            </a:r>
            <a:r>
              <a:rPr lang="en-GB" b="1" dirty="0" smtClean="0">
                <a:solidFill>
                  <a:schemeClr val="bg1"/>
                </a:solidFill>
              </a:rPr>
              <a:t> and </a:t>
            </a:r>
            <a:r>
              <a:rPr lang="en-GB" b="1" i="1" dirty="0" smtClean="0">
                <a:solidFill>
                  <a:schemeClr val="bg1"/>
                </a:solidFill>
              </a:rPr>
              <a:t>since with </a:t>
            </a:r>
            <a:r>
              <a:rPr lang="en-GB" b="1" i="1" cap="small" dirty="0" smtClean="0">
                <a:solidFill>
                  <a:schemeClr val="bg1"/>
                </a:solidFill>
              </a:rPr>
              <a:t>stative verbs</a:t>
            </a:r>
            <a:r>
              <a:rPr lang="en-GB" b="1" i="1" dirty="0" smtClean="0">
                <a:solidFill>
                  <a:schemeClr val="bg1"/>
                </a:solidFill>
              </a:rPr>
              <a:t> </a:t>
            </a:r>
            <a:r>
              <a:rPr lang="en-GB" b="1" dirty="0" smtClean="0">
                <a:solidFill>
                  <a:schemeClr val="bg1"/>
                </a:solidFill>
              </a:rPr>
              <a:t>(to describe a state that started in the past and still continues) </a:t>
            </a:r>
            <a:r>
              <a:rPr lang="en-GB" b="1" i="1" dirty="0" smtClean="0">
                <a:solidFill>
                  <a:schemeClr val="bg1"/>
                </a:solidFill>
              </a:rPr>
              <a:t>(d, e)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32" name="TextovéPole 31"/>
          <p:cNvSpPr txBox="1"/>
          <p:nvPr/>
        </p:nvSpPr>
        <p:spPr>
          <a:xfrm>
            <a:off x="5259828" y="3645024"/>
            <a:ext cx="370466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with superlatives, </a:t>
            </a:r>
            <a:r>
              <a:rPr lang="en-GB" b="1" i="1" dirty="0" smtClean="0">
                <a:solidFill>
                  <a:schemeClr val="bg1"/>
                </a:solidFill>
              </a:rPr>
              <a:t>the first</a:t>
            </a:r>
            <a:r>
              <a:rPr lang="en-GB" b="1" dirty="0" smtClean="0">
                <a:solidFill>
                  <a:schemeClr val="bg1"/>
                </a:solidFill>
              </a:rPr>
              <a:t>, </a:t>
            </a:r>
            <a:r>
              <a:rPr lang="en-GB" b="1" i="1" dirty="0" smtClean="0">
                <a:solidFill>
                  <a:schemeClr val="bg1"/>
                </a:solidFill>
              </a:rPr>
              <a:t>the second </a:t>
            </a:r>
            <a:r>
              <a:rPr lang="en-GB" b="1" dirty="0" smtClean="0">
                <a:solidFill>
                  <a:schemeClr val="bg1"/>
                </a:solidFill>
              </a:rPr>
              <a:t>etc. </a:t>
            </a:r>
            <a:r>
              <a:rPr lang="en-GB" sz="2000" b="1" i="1" dirty="0" smtClean="0">
                <a:solidFill>
                  <a:schemeClr val="bg1"/>
                </a:solidFill>
              </a:rPr>
              <a:t>(f)</a:t>
            </a:r>
            <a:endParaRPr lang="en-GB" b="1" i="1" dirty="0">
              <a:solidFill>
                <a:schemeClr val="bg1"/>
              </a:solidFill>
            </a:endParaRPr>
          </a:p>
        </p:txBody>
      </p:sp>
      <p:sp>
        <p:nvSpPr>
          <p:cNvPr id="33" name="TextovéPole 32"/>
          <p:cNvSpPr txBox="1"/>
          <p:nvPr/>
        </p:nvSpPr>
        <p:spPr>
          <a:xfrm>
            <a:off x="5259828" y="4437112"/>
            <a:ext cx="3704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past action with a present result </a:t>
            </a:r>
            <a:r>
              <a:rPr lang="en-GB" b="1" i="1" dirty="0" smtClean="0">
                <a:solidFill>
                  <a:schemeClr val="bg1"/>
                </a:solidFill>
              </a:rPr>
              <a:t>(g)</a:t>
            </a:r>
            <a:endParaRPr lang="en-GB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525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  <p:bldP spid="26" grpId="0"/>
      <p:bldP spid="27" grpId="0"/>
      <p:bldP spid="28" grpId="0"/>
      <p:bldP spid="32" grpId="0"/>
      <p:bldP spid="3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-9939" y="2433"/>
            <a:ext cx="9153939" cy="504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GB" sz="2000" b="1" dirty="0" smtClean="0">
                <a:solidFill>
                  <a:prstClr val="white"/>
                </a:solidFill>
                <a:latin typeface="Georgia" pitchFamily="18" charset="0"/>
              </a:rPr>
              <a:t>  Overview of tenses	</a:t>
            </a:r>
            <a:endParaRPr lang="en-GB" sz="24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-9939" y="6522909"/>
            <a:ext cx="9157183" cy="33855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pPr marL="92075"/>
            <a:r>
              <a:rPr lang="en-US" sz="1600" b="1" dirty="0">
                <a:solidFill>
                  <a:prstClr val="white"/>
                </a:solidFill>
                <a:latin typeface="Georgia" panose="02040502050405020303" pitchFamily="18" charset="0"/>
              </a:rPr>
              <a:t>Upper-intermediate level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2520"/>
            <a:ext cx="8229600" cy="895118"/>
          </a:xfrm>
        </p:spPr>
        <p:txBody>
          <a:bodyPr/>
          <a:lstStyle/>
          <a:p>
            <a:r>
              <a:rPr lang="en-GB" b="1" dirty="0">
                <a:solidFill>
                  <a:srgbClr val="C00000"/>
                </a:solidFill>
                <a:latin typeface="Georgia" panose="02040502050405020303" pitchFamily="18" charset="0"/>
              </a:rPr>
              <a:t>present perfect continuous</a:t>
            </a: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155575" y="1700808"/>
            <a:ext cx="4920480" cy="3546282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GB" sz="1800" b="1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Look at the sample sentences:</a:t>
            </a:r>
            <a:endParaRPr lang="en-GB" sz="1800" dirty="0" smtClean="0">
              <a:latin typeface="Georgia" panose="02040502050405020303" pitchFamily="18" charset="0"/>
            </a:endParaRPr>
          </a:p>
          <a:p>
            <a:pPr marL="457200" indent="-457200">
              <a:buFont typeface="+mj-lt"/>
              <a:buAutoNum type="alphaLcParenR"/>
            </a:pPr>
            <a:r>
              <a:rPr lang="en-GB" sz="2200" i="1" dirty="0" smtClean="0">
                <a:latin typeface="Georgia" panose="02040502050405020303" pitchFamily="18" charset="0"/>
              </a:rPr>
              <a:t>How long </a:t>
            </a:r>
            <a:r>
              <a:rPr lang="en-GB" sz="22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have </a:t>
            </a:r>
            <a:r>
              <a:rPr lang="en-GB" sz="2200" i="1" dirty="0" smtClean="0">
                <a:latin typeface="Georgia" panose="02040502050405020303" pitchFamily="18" charset="0"/>
              </a:rPr>
              <a:t>you </a:t>
            </a:r>
            <a:r>
              <a:rPr lang="en-GB" sz="22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been running </a:t>
            </a:r>
            <a:r>
              <a:rPr lang="en-GB" sz="2200" i="1" dirty="0" smtClean="0">
                <a:latin typeface="Georgia" panose="02040502050405020303" pitchFamily="18" charset="0"/>
              </a:rPr>
              <a:t>the company?</a:t>
            </a:r>
          </a:p>
          <a:p>
            <a:pPr marL="457200" indent="-457200">
              <a:buFont typeface="+mj-lt"/>
              <a:buAutoNum type="alphaLcParenR"/>
            </a:pPr>
            <a:r>
              <a:rPr lang="en-GB" sz="2200" i="1" dirty="0" smtClean="0">
                <a:latin typeface="Georgia" panose="02040502050405020303" pitchFamily="18" charset="0"/>
              </a:rPr>
              <a:t>I</a:t>
            </a:r>
            <a:r>
              <a:rPr lang="en-GB" sz="22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’ve been running </a:t>
            </a:r>
            <a:r>
              <a:rPr lang="en-GB" sz="2200" i="1" dirty="0" smtClean="0">
                <a:latin typeface="Georgia" panose="02040502050405020303" pitchFamily="18" charset="0"/>
              </a:rPr>
              <a:t>the company </a:t>
            </a:r>
            <a:r>
              <a:rPr lang="en-GB" sz="2200" b="1" i="1" dirty="0" smtClean="0">
                <a:latin typeface="Georgia" panose="02040502050405020303" pitchFamily="18" charset="0"/>
              </a:rPr>
              <a:t>since</a:t>
            </a:r>
            <a:r>
              <a:rPr lang="en-GB" sz="2200" i="1" dirty="0" smtClean="0">
                <a:latin typeface="Georgia" panose="02040502050405020303" pitchFamily="18" charset="0"/>
              </a:rPr>
              <a:t> 1998.</a:t>
            </a:r>
          </a:p>
          <a:p>
            <a:pPr marL="457200" indent="-457200">
              <a:buFont typeface="+mj-lt"/>
              <a:buAutoNum type="alphaLcParenR"/>
            </a:pPr>
            <a:r>
              <a:rPr lang="en-GB" sz="2200" i="1" dirty="0" smtClean="0">
                <a:latin typeface="Georgia" panose="02040502050405020303" pitchFamily="18" charset="0"/>
              </a:rPr>
              <a:t>In the past few weeks, he </a:t>
            </a:r>
            <a:r>
              <a:rPr lang="en-GB" sz="22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hasn’t been working</a:t>
            </a:r>
            <a:r>
              <a:rPr lang="en-GB" sz="2200" i="1" dirty="0" smtClean="0">
                <a:latin typeface="Georgia" panose="02040502050405020303" pitchFamily="18" charset="0"/>
              </a:rPr>
              <a:t> hard enough.</a:t>
            </a:r>
          </a:p>
          <a:p>
            <a:pPr marL="457200" indent="-457200">
              <a:buFont typeface="+mj-lt"/>
              <a:buAutoNum type="alphaLcParenR"/>
            </a:pPr>
            <a:r>
              <a:rPr lang="en-GB" sz="2200" i="1" dirty="0" smtClean="0">
                <a:latin typeface="Georgia" panose="02040502050405020303" pitchFamily="18" charset="0"/>
              </a:rPr>
              <a:t>I</a:t>
            </a:r>
            <a:r>
              <a:rPr lang="en-GB" sz="22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’ve been writing </a:t>
            </a:r>
            <a:r>
              <a:rPr lang="en-GB" sz="2200" i="1" dirty="0" smtClean="0">
                <a:latin typeface="Georgia" panose="02040502050405020303" pitchFamily="18" charset="0"/>
              </a:rPr>
              <a:t>email</a:t>
            </a:r>
            <a:r>
              <a:rPr lang="cs-CZ" sz="2200" i="1" dirty="0" smtClean="0">
                <a:latin typeface="Georgia" panose="02040502050405020303" pitchFamily="18" charset="0"/>
              </a:rPr>
              <a:t>s</a:t>
            </a:r>
            <a:r>
              <a:rPr lang="en-GB" sz="2200" i="1" dirty="0" smtClean="0">
                <a:latin typeface="Georgia" panose="02040502050405020303" pitchFamily="18" charset="0"/>
              </a:rPr>
              <a:t> all morning. I’m exhausted.</a:t>
            </a:r>
            <a:endParaRPr lang="en-GB" sz="2400" b="1" dirty="0">
              <a:latin typeface="Georgia" panose="02040502050405020303" pitchFamily="18" charset="0"/>
            </a:endParaRPr>
          </a:p>
        </p:txBody>
      </p:sp>
      <p:pic>
        <p:nvPicPr>
          <p:cNvPr id="14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56702"/>
            <a:ext cx="2230235" cy="579222"/>
          </a:xfrm>
          <a:prstGeom prst="rect">
            <a:avLst/>
          </a:prstGeom>
        </p:spPr>
      </p:pic>
      <p:graphicFrame>
        <p:nvGraphicFramePr>
          <p:cNvPr id="12" name="Tabulk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8833837"/>
              </p:ext>
            </p:extLst>
          </p:nvPr>
        </p:nvGraphicFramePr>
        <p:xfrm>
          <a:off x="179511" y="5935176"/>
          <a:ext cx="8781733" cy="48768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{21E4AEA4-8DFA-4A89-87EB-49C32662AFE0}</a:tableStyleId>
              </a:tblPr>
              <a:tblGrid>
                <a:gridCol w="87817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600" b="0" noProof="0" dirty="0" smtClean="0"/>
                        <a:t>subject</a:t>
                      </a:r>
                      <a:r>
                        <a:rPr lang="en-GB" sz="2600" noProof="0" dirty="0" smtClean="0"/>
                        <a:t> + </a:t>
                      </a:r>
                      <a:r>
                        <a:rPr lang="en-GB" sz="2600" i="1" noProof="0" dirty="0" smtClean="0"/>
                        <a:t>have/has</a:t>
                      </a:r>
                      <a:r>
                        <a:rPr lang="cs-CZ" sz="2600" i="1" noProof="0" dirty="0" smtClean="0"/>
                        <a:t> (not)</a:t>
                      </a:r>
                      <a:r>
                        <a:rPr lang="en-GB" sz="2600" noProof="0" dirty="0" smtClean="0"/>
                        <a:t> + </a:t>
                      </a:r>
                      <a:r>
                        <a:rPr lang="en-GB" sz="2600" i="1" noProof="0" dirty="0" smtClean="0"/>
                        <a:t>been</a:t>
                      </a:r>
                      <a:r>
                        <a:rPr lang="en-GB" sz="2600" i="0" noProof="0" dirty="0" smtClean="0"/>
                        <a:t> </a:t>
                      </a:r>
                      <a:r>
                        <a:rPr lang="en-GB" sz="2600" noProof="0" dirty="0" smtClean="0"/>
                        <a:t>+ present participle </a:t>
                      </a:r>
                      <a:r>
                        <a:rPr lang="en-GB" sz="2600" b="0" noProof="0" dirty="0" smtClean="0"/>
                        <a:t>(</a:t>
                      </a:r>
                      <a:r>
                        <a:rPr lang="en-GB" sz="2600" b="0" i="1" noProof="0" dirty="0" smtClean="0"/>
                        <a:t>-ing</a:t>
                      </a:r>
                      <a:r>
                        <a:rPr lang="en-GB" sz="2600" b="0" noProof="0" dirty="0" smtClean="0"/>
                        <a:t> form)</a:t>
                      </a:r>
                      <a:endParaRPr lang="en-GB" sz="2600" b="0" noProof="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4311485"/>
              </p:ext>
            </p:extLst>
          </p:nvPr>
        </p:nvGraphicFramePr>
        <p:xfrm>
          <a:off x="4991819" y="3356992"/>
          <a:ext cx="3972669" cy="2376264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972669"/>
              </a:tblGrid>
              <a:tr h="93610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28" name="TextovéPole 27"/>
          <p:cNvSpPr txBox="1"/>
          <p:nvPr/>
        </p:nvSpPr>
        <p:spPr>
          <a:xfrm>
            <a:off x="5007292" y="3356992"/>
            <a:ext cx="39571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continuous activity that started in the past and is still true, with </a:t>
            </a:r>
            <a:r>
              <a:rPr lang="en-GB" b="1" i="1" dirty="0" smtClean="0">
                <a:solidFill>
                  <a:schemeClr val="bg1"/>
                </a:solidFill>
              </a:rPr>
              <a:t>for</a:t>
            </a:r>
            <a:r>
              <a:rPr lang="en-GB" b="1" dirty="0" smtClean="0">
                <a:solidFill>
                  <a:schemeClr val="bg1"/>
                </a:solidFill>
              </a:rPr>
              <a:t> and </a:t>
            </a:r>
            <a:r>
              <a:rPr lang="en-GB" b="1" i="1" dirty="0" smtClean="0">
                <a:solidFill>
                  <a:schemeClr val="bg1"/>
                </a:solidFill>
              </a:rPr>
              <a:t>since</a:t>
            </a:r>
            <a:r>
              <a:rPr lang="cs-CZ" b="1" i="1" dirty="0" smtClean="0">
                <a:solidFill>
                  <a:schemeClr val="bg1"/>
                </a:solidFill>
              </a:rPr>
              <a:t> (a, b)</a:t>
            </a:r>
            <a:r>
              <a:rPr lang="en-GB" b="1" i="1" dirty="0" smtClean="0">
                <a:solidFill>
                  <a:schemeClr val="bg1"/>
                </a:solidFill>
              </a:rPr>
              <a:t> 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32" name="TextovéPole 31"/>
          <p:cNvSpPr txBox="1"/>
          <p:nvPr/>
        </p:nvSpPr>
        <p:spPr>
          <a:xfrm>
            <a:off x="5010536" y="4366845"/>
            <a:ext cx="3953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with </a:t>
            </a:r>
            <a:r>
              <a:rPr lang="en-GB" b="1" i="1" dirty="0" smtClean="0">
                <a:solidFill>
                  <a:schemeClr val="bg1"/>
                </a:solidFill>
              </a:rPr>
              <a:t>in the past x days/weeks</a:t>
            </a:r>
            <a:r>
              <a:rPr lang="en-GB" b="1" dirty="0" smtClean="0">
                <a:solidFill>
                  <a:schemeClr val="bg1"/>
                </a:solidFill>
              </a:rPr>
              <a:t> etc., </a:t>
            </a:r>
            <a:r>
              <a:rPr lang="en-GB" b="1" i="1" dirty="0" smtClean="0">
                <a:solidFill>
                  <a:schemeClr val="bg1"/>
                </a:solidFill>
              </a:rPr>
              <a:t>recently</a:t>
            </a:r>
            <a:r>
              <a:rPr lang="cs-CZ" b="1" i="1" dirty="0" smtClean="0">
                <a:solidFill>
                  <a:schemeClr val="bg1"/>
                </a:solidFill>
              </a:rPr>
              <a:t> (c)</a:t>
            </a:r>
            <a:endParaRPr lang="en-GB" b="1" i="1" dirty="0">
              <a:solidFill>
                <a:schemeClr val="bg1"/>
              </a:solidFill>
            </a:endParaRPr>
          </a:p>
        </p:txBody>
      </p:sp>
      <p:sp>
        <p:nvSpPr>
          <p:cNvPr id="33" name="TextovéPole 32"/>
          <p:cNvSpPr txBox="1"/>
          <p:nvPr/>
        </p:nvSpPr>
        <p:spPr>
          <a:xfrm>
            <a:off x="4986947" y="5086925"/>
            <a:ext cx="39775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continuous activity that has just finished, often with a present result</a:t>
            </a:r>
            <a:r>
              <a:rPr lang="cs-CZ" b="1" dirty="0" smtClean="0">
                <a:solidFill>
                  <a:schemeClr val="bg1"/>
                </a:solidFill>
              </a:rPr>
              <a:t> </a:t>
            </a:r>
            <a:r>
              <a:rPr lang="cs-CZ" b="1" i="1" dirty="0" smtClean="0">
                <a:solidFill>
                  <a:schemeClr val="bg1"/>
                </a:solidFill>
              </a:rPr>
              <a:t>(d)</a:t>
            </a:r>
            <a:endParaRPr lang="en-GB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316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 animBg="1"/>
      <p:bldP spid="28" grpId="0"/>
      <p:bldP spid="32" grpId="0"/>
      <p:bldP spid="3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-12923" y="0"/>
            <a:ext cx="9153939" cy="504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  <a:latin typeface="Georgia" pitchFamily="18" charset="0"/>
              </a:rPr>
              <a:t>  Overview of tenses	</a:t>
            </a:r>
            <a:endParaRPr lang="en-GB" sz="2400" b="1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-9939" y="6522909"/>
            <a:ext cx="9157183" cy="33855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marL="92075"/>
            <a:r>
              <a:rPr lang="en-GB" sz="1600" b="1" dirty="0">
                <a:solidFill>
                  <a:schemeClr val="bg1"/>
                </a:solidFill>
                <a:latin typeface="Georgia" panose="02040502050405020303" pitchFamily="18" charset="0"/>
              </a:rPr>
              <a:t>Lower-intermediate/Intermediate level</a:t>
            </a: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467544" y="1700808"/>
            <a:ext cx="8352928" cy="2520279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b="1" i="1" dirty="0" smtClean="0">
                <a:latin typeface="Georgia" panose="02040502050405020303" pitchFamily="18" charset="0"/>
              </a:rPr>
              <a:t>Look at the sample sentences:</a:t>
            </a:r>
          </a:p>
          <a:p>
            <a:pPr marL="457200" indent="-457200">
              <a:buFont typeface="+mj-lt"/>
              <a:buAutoNum type="alphaLcParenR"/>
            </a:pPr>
            <a:r>
              <a:rPr lang="en-GB" sz="2200" i="1" dirty="0" smtClean="0">
                <a:latin typeface="Georgia" panose="02040502050405020303" pitchFamily="18" charset="0"/>
              </a:rPr>
              <a:t>He </a:t>
            </a:r>
            <a:r>
              <a:rPr lang="en-GB" sz="2200" b="1" i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does</a:t>
            </a:r>
            <a:r>
              <a:rPr lang="en-GB" sz="2200" i="1" dirty="0" smtClean="0">
                <a:latin typeface="Georgia" panose="02040502050405020303" pitchFamily="18" charset="0"/>
              </a:rPr>
              <a:t> English exercises every day.</a:t>
            </a:r>
            <a:endParaRPr lang="cs-CZ" sz="2200" i="1" dirty="0" smtClean="0">
              <a:latin typeface="Georgia" panose="02040502050405020303" pitchFamily="18" charset="0"/>
            </a:endParaRPr>
          </a:p>
          <a:p>
            <a:pPr marL="457200" indent="-457200">
              <a:buFont typeface="+mj-lt"/>
              <a:buAutoNum type="alphaLcParenR"/>
            </a:pPr>
            <a:r>
              <a:rPr lang="en-GB" sz="2200" i="1" dirty="0" smtClean="0">
                <a:latin typeface="Georgia" panose="02040502050405020303" pitchFamily="18" charset="0"/>
              </a:rPr>
              <a:t>He </a:t>
            </a:r>
            <a:r>
              <a:rPr lang="en-GB" sz="2200" b="1" i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is doing</a:t>
            </a:r>
            <a:r>
              <a:rPr lang="en-GB" sz="2200" i="1" dirty="0" smtClean="0">
                <a:latin typeface="Georgia" panose="02040502050405020303" pitchFamily="18" charset="0"/>
              </a:rPr>
              <a:t> English exercises now.</a:t>
            </a:r>
          </a:p>
          <a:p>
            <a:pPr marL="457200" indent="-457200">
              <a:buFont typeface="+mj-lt"/>
              <a:buAutoNum type="alphaLcParenR"/>
            </a:pPr>
            <a:r>
              <a:rPr lang="en-GB" sz="2200" i="1" dirty="0" smtClean="0">
                <a:latin typeface="Georgia" panose="02040502050405020303" pitchFamily="18" charset="0"/>
              </a:rPr>
              <a:t>I </a:t>
            </a:r>
            <a:r>
              <a:rPr lang="en-GB" sz="2200" b="1" i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work </a:t>
            </a:r>
            <a:r>
              <a:rPr lang="en-GB" sz="2200" i="1" dirty="0" smtClean="0">
                <a:latin typeface="Georgia" panose="02040502050405020303" pitchFamily="18" charset="0"/>
              </a:rPr>
              <a:t>at a bank.</a:t>
            </a:r>
            <a:endParaRPr lang="cs-CZ" sz="2200" i="1" dirty="0" smtClean="0">
              <a:latin typeface="Georgia" panose="02040502050405020303" pitchFamily="18" charset="0"/>
            </a:endParaRPr>
          </a:p>
          <a:p>
            <a:pPr marL="457200" indent="-457200">
              <a:buFont typeface="+mj-lt"/>
              <a:buAutoNum type="alphaLcParenR"/>
            </a:pPr>
            <a:r>
              <a:rPr lang="en-GB" sz="2200" i="1" dirty="0" smtClean="0">
                <a:latin typeface="Georgia" panose="02040502050405020303" pitchFamily="18" charset="0"/>
              </a:rPr>
              <a:t>I </a:t>
            </a:r>
            <a:r>
              <a:rPr lang="en-GB" sz="2200" b="1" i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am working</a:t>
            </a:r>
            <a:r>
              <a:rPr lang="en-GB" sz="2200" i="1" dirty="0" smtClean="0">
                <a:latin typeface="Georgia" panose="02040502050405020303" pitchFamily="18" charset="0"/>
              </a:rPr>
              <a:t> </a:t>
            </a:r>
            <a:r>
              <a:rPr lang="cs-CZ" sz="2200" i="1" dirty="0" smtClean="0">
                <a:latin typeface="Georgia" panose="02040502050405020303" pitchFamily="18" charset="0"/>
              </a:rPr>
              <a:t>on </a:t>
            </a:r>
            <a:r>
              <a:rPr lang="en-GB" sz="2200" i="1" dirty="0" smtClean="0">
                <a:latin typeface="Georgia" panose="02040502050405020303" pitchFamily="18" charset="0"/>
              </a:rPr>
              <a:t>a project at the moment.</a:t>
            </a:r>
            <a:endParaRPr lang="en-GB" sz="2400" b="1" dirty="0">
              <a:latin typeface="Georgia" panose="02040502050405020303" pitchFamily="18" charset="0"/>
            </a:endParaRPr>
          </a:p>
        </p:txBody>
      </p:sp>
      <p:pic>
        <p:nvPicPr>
          <p:cNvPr id="14" name="Zástupný symbol pro obsah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56702"/>
            <a:ext cx="2230235" cy="579222"/>
          </a:xfrm>
          <a:prstGeom prst="rect">
            <a:avLst/>
          </a:prstGeom>
        </p:spPr>
      </p:pic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4336774"/>
              </p:ext>
            </p:extLst>
          </p:nvPr>
        </p:nvGraphicFramePr>
        <p:xfrm>
          <a:off x="899592" y="4365104"/>
          <a:ext cx="7632848" cy="1112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816424"/>
                <a:gridCol w="38164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 smtClean="0"/>
                        <a:t>present simple</a:t>
                      </a:r>
                      <a:endParaRPr lang="en-GB" noProof="0" dirty="0"/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smtClean="0"/>
                        <a:t>present continuous</a:t>
                      </a:r>
                      <a:endParaRPr lang="en-GB" noProof="0" dirty="0"/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b="1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b="1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453852" y="423450"/>
            <a:ext cx="8229600" cy="1143000"/>
          </a:xfrm>
        </p:spPr>
        <p:txBody>
          <a:bodyPr/>
          <a:lstStyle/>
          <a:p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present tenses</a:t>
            </a:r>
            <a:endParaRPr lang="en-GB" b="1" dirty="0">
              <a:solidFill>
                <a:schemeClr val="accent6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977596" y="4750772"/>
            <a:ext cx="21542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repeated </a:t>
            </a:r>
            <a:r>
              <a:rPr lang="en-GB" b="1" dirty="0" smtClean="0">
                <a:solidFill>
                  <a:schemeClr val="bg1"/>
                </a:solidFill>
              </a:rPr>
              <a:t>actions</a:t>
            </a:r>
            <a:r>
              <a:rPr lang="cs-CZ" b="1" dirty="0" smtClean="0">
                <a:solidFill>
                  <a:schemeClr val="bg1"/>
                </a:solidFill>
              </a:rPr>
              <a:t> </a:t>
            </a:r>
            <a:r>
              <a:rPr lang="cs-CZ" b="1" i="1" dirty="0">
                <a:solidFill>
                  <a:schemeClr val="bg1"/>
                </a:solidFill>
              </a:rPr>
              <a:t>(a)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4716016" y="4749080"/>
            <a:ext cx="3744416" cy="4468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action at the moment of </a:t>
            </a:r>
            <a:r>
              <a:rPr lang="en-GB" b="1" dirty="0" smtClean="0">
                <a:solidFill>
                  <a:schemeClr val="bg1"/>
                </a:solidFill>
              </a:rPr>
              <a:t>speaking</a:t>
            </a:r>
            <a:r>
              <a:rPr lang="cs-CZ" b="1" dirty="0" smtClean="0">
                <a:solidFill>
                  <a:schemeClr val="bg1"/>
                </a:solidFill>
              </a:rPr>
              <a:t> </a:t>
            </a:r>
            <a:r>
              <a:rPr lang="cs-CZ" b="1" i="1" dirty="0" smtClean="0">
                <a:solidFill>
                  <a:schemeClr val="bg1"/>
                </a:solidFill>
              </a:rPr>
              <a:t>(b)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977596" y="5120104"/>
            <a:ext cx="28023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permanent activities</a:t>
            </a:r>
            <a:r>
              <a:rPr lang="cs-CZ" b="1" dirty="0" smtClean="0">
                <a:solidFill>
                  <a:schemeClr val="bg1"/>
                </a:solidFill>
              </a:rPr>
              <a:t> </a:t>
            </a:r>
            <a:r>
              <a:rPr lang="cs-CZ" b="1" i="1" dirty="0" smtClean="0">
                <a:solidFill>
                  <a:schemeClr val="bg1"/>
                </a:solidFill>
              </a:rPr>
              <a:t>(c)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4716016" y="5120104"/>
            <a:ext cx="37444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temporary activities</a:t>
            </a:r>
            <a:r>
              <a:rPr lang="cs-CZ" b="1" dirty="0" smtClean="0">
                <a:solidFill>
                  <a:schemeClr val="bg1"/>
                </a:solidFill>
              </a:rPr>
              <a:t> </a:t>
            </a:r>
            <a:r>
              <a:rPr lang="cs-CZ" b="1" i="1" dirty="0" smtClean="0">
                <a:solidFill>
                  <a:schemeClr val="bg1"/>
                </a:solidFill>
              </a:rPr>
              <a:t>(d)</a:t>
            </a:r>
            <a:endParaRPr lang="en-GB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279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2" grpId="0"/>
      <p:bldP spid="10" grpId="0"/>
      <p:bldP spid="4" grpId="0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-9939" y="2433"/>
            <a:ext cx="9153939" cy="504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GB" sz="2000" b="1" dirty="0" smtClean="0">
                <a:solidFill>
                  <a:prstClr val="white"/>
                </a:solidFill>
                <a:latin typeface="Georgia" pitchFamily="18" charset="0"/>
              </a:rPr>
              <a:t>  Overview of tenses	</a:t>
            </a:r>
            <a:endParaRPr lang="en-GB" sz="24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-9939" y="6522909"/>
            <a:ext cx="9157183" cy="33855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pPr marL="92075"/>
            <a:r>
              <a:rPr lang="en-US" sz="1600" b="1" dirty="0">
                <a:solidFill>
                  <a:prstClr val="white"/>
                </a:solidFill>
                <a:latin typeface="Georgia" panose="02040502050405020303" pitchFamily="18" charset="0"/>
              </a:rPr>
              <a:t>Upper-intermediate level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52128"/>
          </a:xfrm>
        </p:spPr>
        <p:txBody>
          <a:bodyPr>
            <a:noAutofit/>
          </a:bodyPr>
          <a:lstStyle/>
          <a:p>
            <a:r>
              <a:rPr lang="en-GB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present perfect </a:t>
            </a:r>
            <a:br>
              <a:rPr lang="en-GB" b="1" dirty="0" smtClean="0">
                <a:solidFill>
                  <a:srgbClr val="C00000"/>
                </a:solidFill>
                <a:latin typeface="Georgia" panose="02040502050405020303" pitchFamily="18" charset="0"/>
              </a:rPr>
            </a:br>
            <a:r>
              <a:rPr lang="en-GB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simple vs continuous</a:t>
            </a:r>
            <a:endParaRPr lang="en-GB" b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323528" y="2060848"/>
            <a:ext cx="8496944" cy="3888432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GB" sz="1800" b="1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Look at the sample sentences:</a:t>
            </a:r>
            <a:endParaRPr lang="en-GB" sz="1800" dirty="0" smtClean="0">
              <a:latin typeface="Georgia" panose="02040502050405020303" pitchFamily="18" charset="0"/>
            </a:endParaRPr>
          </a:p>
          <a:p>
            <a:pPr marL="457200" indent="-457200">
              <a:buFont typeface="+mj-lt"/>
              <a:buAutoNum type="alphaLcParenR"/>
            </a:pPr>
            <a:r>
              <a:rPr lang="en-GB" sz="2200" i="1" dirty="0" smtClean="0">
                <a:latin typeface="Georgia" panose="02040502050405020303" pitchFamily="18" charset="0"/>
              </a:rPr>
              <a:t>We </a:t>
            </a:r>
            <a:r>
              <a:rPr lang="en-GB" sz="22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have prepared </a:t>
            </a:r>
            <a:r>
              <a:rPr lang="en-GB" sz="2200" i="1" dirty="0" smtClean="0">
                <a:latin typeface="Georgia" panose="02040502050405020303" pitchFamily="18" charset="0"/>
              </a:rPr>
              <a:t>your contract.</a:t>
            </a:r>
          </a:p>
          <a:p>
            <a:pPr marL="457200" indent="-457200">
              <a:buFont typeface="+mj-lt"/>
              <a:buAutoNum type="alphaLcParenR"/>
            </a:pPr>
            <a:r>
              <a:rPr lang="en-GB" sz="2200" i="1" dirty="0" smtClean="0">
                <a:latin typeface="Georgia" panose="02040502050405020303" pitchFamily="18" charset="0"/>
              </a:rPr>
              <a:t>We </a:t>
            </a:r>
            <a:r>
              <a:rPr lang="en-GB" sz="22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have been preparing </a:t>
            </a:r>
            <a:r>
              <a:rPr lang="en-GB" sz="2200" i="1" dirty="0" smtClean="0">
                <a:latin typeface="Georgia" panose="02040502050405020303" pitchFamily="18" charset="0"/>
              </a:rPr>
              <a:t>your contract.</a:t>
            </a:r>
          </a:p>
          <a:p>
            <a:pPr marL="457200" lvl="4" indent="-457200">
              <a:buFont typeface="+mj-lt"/>
              <a:buAutoNum type="alphaLcParenR" startAt="3"/>
            </a:pPr>
            <a:r>
              <a:rPr lang="en-GB" sz="2200" i="1" dirty="0" smtClean="0">
                <a:latin typeface="Georgia" panose="02040502050405020303" pitchFamily="18" charset="0"/>
              </a:rPr>
              <a:t>I </a:t>
            </a:r>
            <a:r>
              <a:rPr lang="en-GB" sz="22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have written </a:t>
            </a:r>
            <a:r>
              <a:rPr lang="en-GB" sz="2200" i="1" u="sng" dirty="0" smtClean="0">
                <a:latin typeface="Georgia" panose="02040502050405020303" pitchFamily="18" charset="0"/>
              </a:rPr>
              <a:t>ten emails</a:t>
            </a:r>
            <a:r>
              <a:rPr lang="en-GB" sz="2200" i="1" dirty="0" smtClean="0">
                <a:latin typeface="Georgia" panose="02040502050405020303" pitchFamily="18" charset="0"/>
              </a:rPr>
              <a:t> this morning.</a:t>
            </a:r>
          </a:p>
          <a:p>
            <a:pPr marL="457200" lvl="4" indent="-457200">
              <a:buFont typeface="+mj-lt"/>
              <a:buAutoNum type="alphaLcParenR" startAt="3"/>
            </a:pPr>
            <a:r>
              <a:rPr lang="en-GB" sz="2200" i="1" dirty="0" smtClean="0">
                <a:latin typeface="Georgia" panose="02040502050405020303" pitchFamily="18" charset="0"/>
              </a:rPr>
              <a:t>I </a:t>
            </a:r>
            <a:r>
              <a:rPr lang="en-GB" sz="22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have been writing </a:t>
            </a:r>
            <a:r>
              <a:rPr lang="en-GB" sz="2200" i="1" dirty="0" smtClean="0">
                <a:latin typeface="Georgia" panose="02040502050405020303" pitchFamily="18" charset="0"/>
              </a:rPr>
              <a:t>emails </a:t>
            </a:r>
            <a:r>
              <a:rPr lang="en-GB" sz="2200" i="1" u="sng" dirty="0" smtClean="0">
                <a:latin typeface="Georgia" panose="02040502050405020303" pitchFamily="18" charset="0"/>
              </a:rPr>
              <a:t>all morning</a:t>
            </a:r>
            <a:r>
              <a:rPr lang="en-GB" sz="2200" i="1" dirty="0" smtClean="0">
                <a:latin typeface="Georgia" panose="02040502050405020303" pitchFamily="18" charset="0"/>
              </a:rPr>
              <a:t>.</a:t>
            </a:r>
          </a:p>
          <a:p>
            <a:pPr lvl="4">
              <a:buFont typeface="Arial" panose="020B0604020202020204" pitchFamily="34" charset="0"/>
              <a:buChar char="•"/>
            </a:pPr>
            <a:endParaRPr lang="en-GB" sz="2200" i="1" dirty="0">
              <a:latin typeface="Georgia" panose="02040502050405020303" pitchFamily="18" charset="0"/>
            </a:endParaRPr>
          </a:p>
        </p:txBody>
      </p:sp>
      <p:pic>
        <p:nvPicPr>
          <p:cNvPr id="14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56702"/>
            <a:ext cx="2230235" cy="579222"/>
          </a:xfrm>
          <a:prstGeom prst="rect">
            <a:avLst/>
          </a:prstGeom>
        </p:spPr>
      </p:pic>
      <p:graphicFrame>
        <p:nvGraphicFramePr>
          <p:cNvPr id="13" name="Tabulk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579015"/>
              </p:ext>
            </p:extLst>
          </p:nvPr>
        </p:nvGraphicFramePr>
        <p:xfrm>
          <a:off x="395533" y="4437110"/>
          <a:ext cx="8352930" cy="188302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76465"/>
                <a:gridCol w="4176465"/>
              </a:tblGrid>
              <a:tr h="576066"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 smtClean="0"/>
                        <a:t>present perfect simple</a:t>
                      </a:r>
                      <a:endParaRPr lang="en-GB" noProof="0" dirty="0"/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 smtClean="0"/>
                        <a:t>present perfect continuous</a:t>
                      </a:r>
                      <a:endParaRPr lang="en-GB" noProof="0" dirty="0"/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</a:tr>
              <a:tr h="417011">
                <a:tc>
                  <a:txBody>
                    <a:bodyPr/>
                    <a:lstStyle/>
                    <a:p>
                      <a:pPr algn="ctr"/>
                      <a:endParaRPr lang="en-GB" b="1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</a:tr>
              <a:tr h="889950">
                <a:tc>
                  <a:txBody>
                    <a:bodyPr/>
                    <a:lstStyle/>
                    <a:p>
                      <a:pPr algn="ctr"/>
                      <a:endParaRPr lang="en-GB" b="1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15" name="TextovéPole 14"/>
          <p:cNvSpPr txBox="1"/>
          <p:nvPr/>
        </p:nvSpPr>
        <p:spPr>
          <a:xfrm>
            <a:off x="467545" y="5015789"/>
            <a:ext cx="3996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past activity completed recently </a:t>
            </a:r>
            <a:r>
              <a:rPr lang="en-GB" b="1" i="1" dirty="0" smtClean="0">
                <a:solidFill>
                  <a:schemeClr val="bg1"/>
                </a:solidFill>
              </a:rPr>
              <a:t>(a)</a:t>
            </a:r>
            <a:endParaRPr lang="en-GB" b="1" i="1" dirty="0">
              <a:solidFill>
                <a:schemeClr val="bg1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4568652" y="5020191"/>
            <a:ext cx="3952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activity that is still going on </a:t>
            </a:r>
            <a:r>
              <a:rPr lang="en-GB" b="1" i="1" dirty="0" smtClean="0">
                <a:solidFill>
                  <a:schemeClr val="bg1"/>
                </a:solidFill>
              </a:rPr>
              <a:t>(b)</a:t>
            </a:r>
            <a:endParaRPr lang="en-GB" b="1" i="1" dirty="0">
              <a:solidFill>
                <a:schemeClr val="bg1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477465" y="5523620"/>
            <a:ext cx="40374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to give a number or a quantity as a result of an activity </a:t>
            </a:r>
            <a:r>
              <a:rPr lang="en-GB" b="1" i="1" dirty="0" smtClean="0">
                <a:solidFill>
                  <a:schemeClr val="bg1"/>
                </a:solidFill>
              </a:rPr>
              <a:t>(c)</a:t>
            </a:r>
            <a:endParaRPr lang="en-GB" b="1" i="1" dirty="0">
              <a:solidFill>
                <a:schemeClr val="bg1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4567030" y="5385121"/>
            <a:ext cx="41814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to emphasize duration of an activity, which may have finished but has a present result, or has not finished yet </a:t>
            </a:r>
            <a:r>
              <a:rPr lang="en-GB" b="1" i="1" dirty="0" smtClean="0">
                <a:solidFill>
                  <a:schemeClr val="bg1"/>
                </a:solidFill>
              </a:rPr>
              <a:t>(d)</a:t>
            </a:r>
            <a:endParaRPr lang="en-GB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904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15" grpId="0"/>
      <p:bldP spid="16" grpId="0"/>
      <p:bldP spid="17" grpId="0"/>
      <p:bldP spid="1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-9939" y="2433"/>
            <a:ext cx="9153939" cy="504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GB" sz="2000" b="1" dirty="0" smtClean="0">
                <a:solidFill>
                  <a:prstClr val="white"/>
                </a:solidFill>
                <a:latin typeface="Georgia" pitchFamily="18" charset="0"/>
              </a:rPr>
              <a:t>  </a:t>
            </a:r>
            <a:r>
              <a:rPr lang="en-GB" sz="2000" b="1" dirty="0" smtClean="0">
                <a:solidFill>
                  <a:schemeClr val="bg1"/>
                </a:solidFill>
                <a:latin typeface="Georgia" pitchFamily="18" charset="0"/>
              </a:rPr>
              <a:t>Overview of tenses	</a:t>
            </a:r>
            <a:r>
              <a:rPr lang="en-GB" sz="2000" b="1" dirty="0" smtClean="0">
                <a:solidFill>
                  <a:prstClr val="white"/>
                </a:solidFill>
                <a:latin typeface="Georgia" pitchFamily="18" charset="0"/>
              </a:rPr>
              <a:t>	</a:t>
            </a:r>
            <a:endParaRPr lang="en-GB" sz="24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-9939" y="6522909"/>
            <a:ext cx="9157183" cy="33855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pPr marL="92075"/>
            <a:r>
              <a:rPr lang="en-US" sz="1600" b="1" dirty="0">
                <a:solidFill>
                  <a:prstClr val="white"/>
                </a:solidFill>
                <a:latin typeface="Georgia" panose="02040502050405020303" pitchFamily="18" charset="0"/>
              </a:rPr>
              <a:t>Upper-intermediate level</a:t>
            </a: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395536" y="1556792"/>
            <a:ext cx="8424936" cy="4824536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GB" sz="1800" b="1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Read the sentences and complete them with the correct form of the present perfect simple or the present perfect continuous.</a:t>
            </a:r>
          </a:p>
          <a:p>
            <a:pPr marL="0" lvl="0" indent="0">
              <a:buNone/>
            </a:pPr>
            <a:endParaRPr lang="en-GB" sz="1800" b="1" dirty="0" smtClean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GB" sz="2000" dirty="0" smtClean="0">
                <a:solidFill>
                  <a:prstClr val="black"/>
                </a:solidFill>
                <a:latin typeface="Georgia" panose="02040502050405020303" pitchFamily="18" charset="0"/>
              </a:rPr>
              <a:t>Our company donates to a children’s home.  We ______________ (</a:t>
            </a:r>
            <a:r>
              <a:rPr lang="en-GB" sz="2000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contribute</a:t>
            </a:r>
            <a:r>
              <a:rPr lang="en-GB" sz="2000" dirty="0" smtClean="0">
                <a:solidFill>
                  <a:prstClr val="black"/>
                </a:solidFill>
                <a:latin typeface="Georgia" panose="02040502050405020303" pitchFamily="18" charset="0"/>
              </a:rPr>
              <a:t>) €500 this year.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GB" sz="2000" dirty="0" smtClean="0">
                <a:solidFill>
                  <a:prstClr val="black"/>
                </a:solidFill>
                <a:latin typeface="Georgia" panose="02040502050405020303" pitchFamily="18" charset="0"/>
              </a:rPr>
              <a:t>The car prices ______________ (</a:t>
            </a:r>
            <a:r>
              <a:rPr lang="en-GB" sz="2000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fall</a:t>
            </a:r>
            <a:r>
              <a:rPr lang="en-GB" sz="2000" dirty="0" smtClean="0">
                <a:solidFill>
                  <a:prstClr val="black"/>
                </a:solidFill>
                <a:latin typeface="Georgia" panose="02040502050405020303" pitchFamily="18" charset="0"/>
              </a:rPr>
              <a:t>) </a:t>
            </a:r>
            <a:r>
              <a:rPr lang="en-GB" sz="2000" spc="-60" dirty="0" smtClean="0">
                <a:solidFill>
                  <a:prstClr val="black"/>
                </a:solidFill>
                <a:latin typeface="Georgia" panose="02040502050405020303" pitchFamily="18" charset="0"/>
              </a:rPr>
              <a:t>ever since the EU </a:t>
            </a:r>
            <a:r>
              <a:rPr lang="en-GB" sz="2000" dirty="0" smtClean="0">
                <a:solidFill>
                  <a:prstClr val="black"/>
                </a:solidFill>
                <a:latin typeface="Georgia" panose="02040502050405020303" pitchFamily="18" charset="0"/>
              </a:rPr>
              <a:t>introduced new laws.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GB" sz="2000" dirty="0" smtClean="0">
                <a:solidFill>
                  <a:prstClr val="black"/>
                </a:solidFill>
                <a:latin typeface="Georgia" panose="02040502050405020303" pitchFamily="18" charset="0"/>
              </a:rPr>
              <a:t>Since August, our turnover ______________  (</a:t>
            </a:r>
            <a:r>
              <a:rPr lang="en-GB" sz="2000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increase</a:t>
            </a:r>
            <a:r>
              <a:rPr lang="en-GB" sz="2000" dirty="0" smtClean="0">
                <a:solidFill>
                  <a:prstClr val="black"/>
                </a:solidFill>
                <a:latin typeface="Georgia" panose="02040502050405020303" pitchFamily="18" charset="0"/>
              </a:rPr>
              <a:t>) by 10%.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GB" sz="2000" dirty="0" smtClean="0">
                <a:solidFill>
                  <a:prstClr val="black"/>
                </a:solidFill>
                <a:latin typeface="Georgia" panose="02040502050405020303" pitchFamily="18" charset="0"/>
              </a:rPr>
              <a:t>I’m sorry I’m so behind with my work but I _______________ (</a:t>
            </a:r>
            <a:r>
              <a:rPr lang="en-GB" sz="2000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travel</a:t>
            </a:r>
            <a:r>
              <a:rPr lang="en-GB" sz="2000" dirty="0" smtClean="0">
                <a:solidFill>
                  <a:prstClr val="black"/>
                </a:solidFill>
                <a:latin typeface="Georgia" panose="02040502050405020303" pitchFamily="18" charset="0"/>
              </a:rPr>
              <a:t>) so much recently that I______________ (</a:t>
            </a:r>
            <a:r>
              <a:rPr lang="en-GB" sz="2000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not have</a:t>
            </a:r>
            <a:r>
              <a:rPr lang="en-GB" sz="2000" dirty="0" smtClean="0">
                <a:solidFill>
                  <a:prstClr val="black"/>
                </a:solidFill>
                <a:latin typeface="Georgia" panose="02040502050405020303" pitchFamily="18" charset="0"/>
              </a:rPr>
              <a:t>) enough time to do anything.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GB" sz="2000" dirty="0" smtClean="0">
                <a:solidFill>
                  <a:prstClr val="black"/>
                </a:solidFill>
                <a:latin typeface="Georgia" panose="02040502050405020303" pitchFamily="18" charset="0"/>
              </a:rPr>
              <a:t>How long _________  you _________ (</a:t>
            </a:r>
            <a:r>
              <a:rPr lang="en-GB" sz="2000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use</a:t>
            </a:r>
            <a:r>
              <a:rPr lang="en-GB" sz="2000" dirty="0" smtClean="0">
                <a:solidFill>
                  <a:prstClr val="black"/>
                </a:solidFill>
                <a:latin typeface="Georgia" panose="02040502050405020303" pitchFamily="18" charset="0"/>
              </a:rPr>
              <a:t>) the new equipment?</a:t>
            </a:r>
            <a:endParaRPr lang="en-GB" sz="2400" b="1" dirty="0" smtClean="0">
              <a:solidFill>
                <a:prstClr val="black"/>
              </a:solidFill>
              <a:latin typeface="Georgia" panose="02040502050405020303" pitchFamily="18" charset="0"/>
            </a:endParaRPr>
          </a:p>
        </p:txBody>
      </p:sp>
      <p:pic>
        <p:nvPicPr>
          <p:cNvPr id="14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56702"/>
            <a:ext cx="2230235" cy="579222"/>
          </a:xfrm>
          <a:prstGeom prst="rect">
            <a:avLst/>
          </a:prstGeom>
        </p:spPr>
      </p:pic>
      <p:sp>
        <p:nvSpPr>
          <p:cNvPr id="19" name="TextovéPole 18"/>
          <p:cNvSpPr txBox="1"/>
          <p:nvPr/>
        </p:nvSpPr>
        <p:spPr>
          <a:xfrm>
            <a:off x="6300193" y="2492896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’ve contributed</a:t>
            </a:r>
            <a:endParaRPr lang="en-GB" sz="2000" b="1" i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4067945" y="3837298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has increased</a:t>
            </a:r>
            <a:endParaRPr lang="en-GB" sz="2000" b="1" i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2520479" y="3164718"/>
            <a:ext cx="2514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have been falling</a:t>
            </a:r>
            <a:endParaRPr lang="en-GB" sz="2000" b="1" i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25" name="Nadpis 1"/>
          <p:cNvSpPr>
            <a:spLocks noGrp="1"/>
          </p:cNvSpPr>
          <p:nvPr>
            <p:ph type="title"/>
          </p:nvPr>
        </p:nvSpPr>
        <p:spPr>
          <a:xfrm>
            <a:off x="453852" y="522520"/>
            <a:ext cx="8229600" cy="890256"/>
          </a:xfrm>
        </p:spPr>
        <p:txBody>
          <a:bodyPr>
            <a:noAutofit/>
          </a:bodyPr>
          <a:lstStyle/>
          <a:p>
            <a:r>
              <a:rPr lang="en-GB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practice</a:t>
            </a:r>
            <a:endParaRPr lang="en-GB" b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5668810" y="4196150"/>
            <a:ext cx="27279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’ve been travelling </a:t>
            </a:r>
            <a:endParaRPr lang="en-GB" sz="2000" b="1" i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28" name="TextovéPole 27"/>
          <p:cNvSpPr txBox="1"/>
          <p:nvPr/>
        </p:nvSpPr>
        <p:spPr>
          <a:xfrm>
            <a:off x="4568652" y="4497245"/>
            <a:ext cx="19191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haven’t had</a:t>
            </a:r>
            <a:endParaRPr lang="en-GB" sz="2000" b="1" i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2267744" y="5169067"/>
            <a:ext cx="9595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have</a:t>
            </a:r>
            <a:endParaRPr lang="en-GB" sz="2000" b="1" i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4067945" y="5169067"/>
            <a:ext cx="16561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been using</a:t>
            </a:r>
            <a:endParaRPr lang="en-GB" sz="2000" b="1" i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0960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4" grpId="0"/>
      <p:bldP spid="27" grpId="0"/>
      <p:bldP spid="28" grpId="0"/>
      <p:bldP spid="29" grpId="0"/>
      <p:bldP spid="3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-9939" y="2433"/>
            <a:ext cx="9153939" cy="504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GB" sz="2000" b="1" dirty="0" smtClean="0">
                <a:solidFill>
                  <a:prstClr val="white"/>
                </a:solidFill>
                <a:latin typeface="Georgia" pitchFamily="18" charset="0"/>
              </a:rPr>
              <a:t>  Overview of tenses	</a:t>
            </a:r>
            <a:endParaRPr lang="en-GB" sz="24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-9939" y="6522909"/>
            <a:ext cx="9157183" cy="33855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pPr marL="92075"/>
            <a:r>
              <a:rPr lang="en-US" sz="1600" b="1" dirty="0">
                <a:solidFill>
                  <a:prstClr val="white"/>
                </a:solidFill>
                <a:latin typeface="Georgia" panose="02040502050405020303" pitchFamily="18" charset="0"/>
              </a:rPr>
              <a:t>Upper-intermediate level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2520"/>
            <a:ext cx="8229600" cy="895118"/>
          </a:xfrm>
        </p:spPr>
        <p:txBody>
          <a:bodyPr/>
          <a:lstStyle/>
          <a:p>
            <a:r>
              <a:rPr lang="en-GB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past perfect</a:t>
            </a:r>
            <a:endParaRPr lang="en-GB" b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251520" y="1556792"/>
            <a:ext cx="8568952" cy="4156723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GB" sz="1800" b="1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Look at the sample sentences:</a:t>
            </a:r>
            <a:endParaRPr lang="en-GB" sz="1800" dirty="0" smtClean="0">
              <a:latin typeface="Georgia" panose="02040502050405020303" pitchFamily="18" charset="0"/>
            </a:endParaRPr>
          </a:p>
          <a:p>
            <a:r>
              <a:rPr lang="en-GB" sz="2200" i="1" dirty="0" smtClean="0">
                <a:latin typeface="Georgia" panose="02040502050405020303" pitchFamily="18" charset="0"/>
              </a:rPr>
              <a:t>When she </a:t>
            </a:r>
            <a:r>
              <a:rPr lang="en-GB" sz="22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arrived</a:t>
            </a:r>
            <a:r>
              <a:rPr lang="en-GB" sz="2200" i="1" dirty="0" smtClean="0">
                <a:latin typeface="Georgia" panose="02040502050405020303" pitchFamily="18" charset="0"/>
              </a:rPr>
              <a:t>, the meeting </a:t>
            </a:r>
            <a:r>
              <a:rPr lang="en-GB" sz="22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started</a:t>
            </a:r>
            <a:r>
              <a:rPr lang="en-GB" sz="2200" i="1" dirty="0" smtClean="0">
                <a:latin typeface="Georgia" panose="02040502050405020303" pitchFamily="18" charset="0"/>
              </a:rPr>
              <a:t>.</a:t>
            </a:r>
          </a:p>
          <a:p>
            <a:endParaRPr lang="en-GB" sz="2400" dirty="0" smtClean="0">
              <a:latin typeface="Georgia" panose="02040502050405020303" pitchFamily="18" charset="0"/>
            </a:endParaRPr>
          </a:p>
          <a:p>
            <a:endParaRPr lang="en-GB" sz="2400" dirty="0" smtClean="0">
              <a:latin typeface="Georgia" panose="02040502050405020303" pitchFamily="18" charset="0"/>
            </a:endParaRPr>
          </a:p>
          <a:p>
            <a:endParaRPr lang="en-GB" sz="1800" i="1" dirty="0" smtClean="0">
              <a:latin typeface="Georgia" panose="02040502050405020303" pitchFamily="18" charset="0"/>
            </a:endParaRPr>
          </a:p>
          <a:p>
            <a:r>
              <a:rPr lang="en-GB" sz="2200" i="1" dirty="0" smtClean="0">
                <a:latin typeface="Georgia" panose="02040502050405020303" pitchFamily="18" charset="0"/>
              </a:rPr>
              <a:t>When she </a:t>
            </a:r>
            <a:r>
              <a:rPr lang="en-GB" sz="22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arrived</a:t>
            </a:r>
            <a:r>
              <a:rPr lang="en-GB" sz="2200" i="1" dirty="0" smtClean="0">
                <a:latin typeface="Georgia" panose="02040502050405020303" pitchFamily="18" charset="0"/>
              </a:rPr>
              <a:t>, the meeting </a:t>
            </a:r>
            <a:r>
              <a:rPr lang="en-GB" sz="22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had </a:t>
            </a:r>
            <a:r>
              <a:rPr lang="en-GB" sz="2200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(already) </a:t>
            </a:r>
            <a:r>
              <a:rPr lang="en-GB" sz="22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started</a:t>
            </a:r>
            <a:r>
              <a:rPr lang="en-GB" sz="2200" i="1" dirty="0" smtClean="0">
                <a:latin typeface="Georgia" panose="02040502050405020303" pitchFamily="18" charset="0"/>
              </a:rPr>
              <a:t>.</a:t>
            </a:r>
          </a:p>
          <a:p>
            <a:pPr marL="0" indent="0">
              <a:buNone/>
            </a:pPr>
            <a:endParaRPr lang="en-GB" sz="2400" b="1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GB" sz="2400" b="1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GB" sz="2200" dirty="0" smtClean="0">
                <a:latin typeface="Georgia" panose="02040502050405020303" pitchFamily="18" charset="0"/>
              </a:rPr>
              <a:t>We use the </a:t>
            </a:r>
            <a:r>
              <a:rPr lang="en-GB" sz="2200" b="1" dirty="0" smtClean="0">
                <a:latin typeface="Georgia" panose="02040502050405020303" pitchFamily="18" charset="0"/>
              </a:rPr>
              <a:t>past perfect</a:t>
            </a:r>
            <a:r>
              <a:rPr lang="en-GB" sz="2200" dirty="0" smtClean="0">
                <a:latin typeface="Georgia" panose="02040502050405020303" pitchFamily="18" charset="0"/>
              </a:rPr>
              <a:t> to talk about past actions that happened before other actions in the past.</a:t>
            </a:r>
            <a:endParaRPr lang="en-GB" sz="2200" dirty="0">
              <a:latin typeface="Georgia" panose="02040502050405020303" pitchFamily="18" charset="0"/>
            </a:endParaRPr>
          </a:p>
        </p:txBody>
      </p:sp>
      <p:pic>
        <p:nvPicPr>
          <p:cNvPr id="14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56702"/>
            <a:ext cx="2230235" cy="579222"/>
          </a:xfrm>
          <a:prstGeom prst="rect">
            <a:avLst/>
          </a:prstGeom>
        </p:spPr>
      </p:pic>
      <p:graphicFrame>
        <p:nvGraphicFramePr>
          <p:cNvPr id="12" name="Tabulk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1388547"/>
              </p:ext>
            </p:extLst>
          </p:nvPr>
        </p:nvGraphicFramePr>
        <p:xfrm>
          <a:off x="1403648" y="5730200"/>
          <a:ext cx="6298694" cy="5791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{21E4AEA4-8DFA-4A89-87EB-49C32662AFE0}</a:tableStyleId>
              </a:tblPr>
              <a:tblGrid>
                <a:gridCol w="629869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b="0" noProof="0" dirty="0" smtClean="0"/>
                        <a:t>subject</a:t>
                      </a:r>
                      <a:r>
                        <a:rPr lang="en-GB" sz="3200" noProof="0" dirty="0" smtClean="0"/>
                        <a:t> + </a:t>
                      </a:r>
                      <a:r>
                        <a:rPr lang="en-GB" sz="3200" i="1" noProof="0" dirty="0" smtClean="0"/>
                        <a:t>had</a:t>
                      </a:r>
                      <a:r>
                        <a:rPr lang="cs-CZ" sz="3200" i="1" noProof="0" dirty="0" smtClean="0"/>
                        <a:t> (not)</a:t>
                      </a:r>
                      <a:r>
                        <a:rPr lang="en-GB" sz="3200" noProof="0" dirty="0" smtClean="0"/>
                        <a:t> + </a:t>
                      </a:r>
                      <a:r>
                        <a:rPr lang="cs-CZ" sz="3200" noProof="0" dirty="0" smtClean="0"/>
                        <a:t>past </a:t>
                      </a:r>
                      <a:r>
                        <a:rPr lang="en-GB" sz="3200" noProof="0" dirty="0" smtClean="0"/>
                        <a:t>participle</a:t>
                      </a:r>
                      <a:endParaRPr lang="en-GB" sz="3200" noProof="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sp>
        <p:nvSpPr>
          <p:cNvPr id="15" name="TextovéPole 14"/>
          <p:cNvSpPr txBox="1"/>
          <p:nvPr/>
        </p:nvSpPr>
        <p:spPr>
          <a:xfrm>
            <a:off x="1763688" y="2564904"/>
            <a:ext cx="5395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cap="small" dirty="0" smtClean="0"/>
              <a:t>past</a:t>
            </a:r>
            <a:endParaRPr lang="en-GB" b="1" cap="small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7702342" y="2564904"/>
            <a:ext cx="8162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cap="small" dirty="0" smtClean="0"/>
              <a:t>present</a:t>
            </a:r>
            <a:endParaRPr lang="en-GB" b="1" cap="small" dirty="0"/>
          </a:p>
        </p:txBody>
      </p:sp>
      <p:cxnSp>
        <p:nvCxnSpPr>
          <p:cNvPr id="22" name="Přímá spojnice 21"/>
          <p:cNvCxnSpPr/>
          <p:nvPr/>
        </p:nvCxnSpPr>
        <p:spPr>
          <a:xfrm>
            <a:off x="4554369" y="2420888"/>
            <a:ext cx="0" cy="21602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ovéPole 22"/>
          <p:cNvSpPr txBox="1"/>
          <p:nvPr/>
        </p:nvSpPr>
        <p:spPr>
          <a:xfrm>
            <a:off x="3903298" y="2636912"/>
            <a:ext cx="15355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latin typeface="Georgia" panose="02040502050405020303" pitchFamily="18" charset="0"/>
              </a:rPr>
              <a:t>She </a:t>
            </a:r>
            <a:r>
              <a:rPr lang="en-GB" sz="16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arrived</a:t>
            </a:r>
            <a:r>
              <a:rPr lang="en-GB" sz="1600" i="1" dirty="0" smtClean="0">
                <a:latin typeface="Georgia" panose="02040502050405020303" pitchFamily="18" charset="0"/>
              </a:rPr>
              <a:t>.</a:t>
            </a:r>
            <a:endParaRPr lang="en-GB" sz="1600" i="1" dirty="0">
              <a:latin typeface="Georgia" panose="02040502050405020303" pitchFamily="18" charset="0"/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5405962" y="2636912"/>
            <a:ext cx="22963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latin typeface="Georgia" panose="02040502050405020303" pitchFamily="18" charset="0"/>
              </a:rPr>
              <a:t>The meeting </a:t>
            </a:r>
            <a:r>
              <a:rPr lang="en-GB" sz="16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started</a:t>
            </a:r>
            <a:r>
              <a:rPr lang="en-GB" sz="1600" i="1" dirty="0" smtClean="0">
                <a:latin typeface="Georgia" panose="02040502050405020303" pitchFamily="18" charset="0"/>
              </a:rPr>
              <a:t>.</a:t>
            </a:r>
            <a:endParaRPr lang="en-GB" sz="1600" i="1" dirty="0">
              <a:latin typeface="Georgia" panose="02040502050405020303" pitchFamily="18" charset="0"/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1863007" y="4149080"/>
            <a:ext cx="5395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cap="small" dirty="0" smtClean="0"/>
              <a:t>past</a:t>
            </a:r>
            <a:endParaRPr lang="en-GB" b="1" cap="small" dirty="0"/>
          </a:p>
        </p:txBody>
      </p:sp>
      <p:sp>
        <p:nvSpPr>
          <p:cNvPr id="30" name="TextovéPole 29"/>
          <p:cNvSpPr txBox="1"/>
          <p:nvPr/>
        </p:nvSpPr>
        <p:spPr>
          <a:xfrm>
            <a:off x="7735247" y="4149080"/>
            <a:ext cx="8162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cap="small" dirty="0" smtClean="0"/>
              <a:t>present</a:t>
            </a:r>
            <a:endParaRPr lang="en-GB" b="1" cap="small" dirty="0"/>
          </a:p>
        </p:txBody>
      </p:sp>
      <p:sp>
        <p:nvSpPr>
          <p:cNvPr id="31" name="TextovéPole 30"/>
          <p:cNvSpPr txBox="1"/>
          <p:nvPr/>
        </p:nvSpPr>
        <p:spPr>
          <a:xfrm>
            <a:off x="4905282" y="4293096"/>
            <a:ext cx="15355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latin typeface="Georgia" panose="02040502050405020303" pitchFamily="18" charset="0"/>
              </a:rPr>
              <a:t>She </a:t>
            </a:r>
            <a:r>
              <a:rPr lang="en-GB" sz="16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arrived</a:t>
            </a:r>
            <a:r>
              <a:rPr lang="en-GB" sz="1600" i="1" dirty="0" smtClean="0">
                <a:latin typeface="Georgia" panose="02040502050405020303" pitchFamily="18" charset="0"/>
              </a:rPr>
              <a:t>.</a:t>
            </a:r>
            <a:endParaRPr lang="en-GB" sz="1600" i="1" dirty="0">
              <a:latin typeface="Georgia" panose="02040502050405020303" pitchFamily="18" charset="0"/>
            </a:endParaRPr>
          </a:p>
        </p:txBody>
      </p:sp>
      <p:cxnSp>
        <p:nvCxnSpPr>
          <p:cNvPr id="38" name="Přímá spojnice se šipkou 37"/>
          <p:cNvCxnSpPr/>
          <p:nvPr/>
        </p:nvCxnSpPr>
        <p:spPr>
          <a:xfrm>
            <a:off x="1843153" y="4149080"/>
            <a:ext cx="6675462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Přímá spojnice se šipkou 50"/>
          <p:cNvCxnSpPr/>
          <p:nvPr/>
        </p:nvCxnSpPr>
        <p:spPr>
          <a:xfrm>
            <a:off x="1763688" y="2564904"/>
            <a:ext cx="6675462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nice 52"/>
          <p:cNvCxnSpPr/>
          <p:nvPr/>
        </p:nvCxnSpPr>
        <p:spPr>
          <a:xfrm>
            <a:off x="6583922" y="2420888"/>
            <a:ext cx="0" cy="21602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ovéPole 53"/>
          <p:cNvSpPr txBox="1"/>
          <p:nvPr/>
        </p:nvSpPr>
        <p:spPr>
          <a:xfrm>
            <a:off x="2409380" y="4293096"/>
            <a:ext cx="22963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latin typeface="Georgia" panose="02040502050405020303" pitchFamily="18" charset="0"/>
              </a:rPr>
              <a:t>The meeting </a:t>
            </a:r>
            <a:r>
              <a:rPr lang="en-GB" sz="16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started</a:t>
            </a:r>
            <a:r>
              <a:rPr lang="en-GB" sz="1600" i="1" dirty="0" smtClean="0">
                <a:latin typeface="Georgia" panose="02040502050405020303" pitchFamily="18" charset="0"/>
              </a:rPr>
              <a:t>.</a:t>
            </a:r>
            <a:endParaRPr lang="en-GB" sz="1600" i="1" dirty="0">
              <a:latin typeface="Georgia" panose="02040502050405020303" pitchFamily="18" charset="0"/>
            </a:endParaRPr>
          </a:p>
        </p:txBody>
      </p:sp>
      <p:cxnSp>
        <p:nvCxnSpPr>
          <p:cNvPr id="56" name="Přímá spojnice 55"/>
          <p:cNvCxnSpPr/>
          <p:nvPr/>
        </p:nvCxnSpPr>
        <p:spPr>
          <a:xfrm>
            <a:off x="3410744" y="4077072"/>
            <a:ext cx="0" cy="21602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Přímá spojnice 56"/>
          <p:cNvCxnSpPr/>
          <p:nvPr/>
        </p:nvCxnSpPr>
        <p:spPr>
          <a:xfrm>
            <a:off x="5443922" y="4077072"/>
            <a:ext cx="0" cy="20735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9184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15" grpId="0"/>
      <p:bldP spid="16" grpId="0"/>
      <p:bldP spid="23" grpId="0"/>
      <p:bldP spid="25" grpId="0"/>
      <p:bldP spid="29" grpId="0"/>
      <p:bldP spid="30" grpId="0"/>
      <p:bldP spid="31" grpId="0"/>
      <p:bldP spid="5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-9939" y="2433"/>
            <a:ext cx="9153939" cy="504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GB" sz="2000" b="1" dirty="0" smtClean="0">
                <a:solidFill>
                  <a:prstClr val="white"/>
                </a:solidFill>
                <a:latin typeface="Georgia" pitchFamily="18" charset="0"/>
              </a:rPr>
              <a:t>  Overview of tenses	</a:t>
            </a:r>
            <a:endParaRPr lang="en-GB" sz="24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-9939" y="6522909"/>
            <a:ext cx="9157183" cy="33855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pPr marL="92075"/>
            <a:r>
              <a:rPr lang="en-US" sz="1600" b="1" dirty="0">
                <a:solidFill>
                  <a:prstClr val="white"/>
                </a:solidFill>
                <a:latin typeface="Georgia" panose="02040502050405020303" pitchFamily="18" charset="0"/>
              </a:rPr>
              <a:t>Upper-intermediate level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2520"/>
            <a:ext cx="8229600" cy="895118"/>
          </a:xfrm>
        </p:spPr>
        <p:txBody>
          <a:bodyPr/>
          <a:lstStyle/>
          <a:p>
            <a:r>
              <a:rPr lang="en-GB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past perfect</a:t>
            </a:r>
            <a:endParaRPr lang="en-GB" b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251520" y="1511577"/>
            <a:ext cx="8787155" cy="4941759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GB" sz="2400" dirty="0" smtClean="0">
                <a:latin typeface="Georgia" panose="02040502050405020303" pitchFamily="18" charset="0"/>
              </a:rPr>
              <a:t>We do NOT have to use the </a:t>
            </a:r>
            <a:r>
              <a:rPr lang="en-GB" sz="2400" b="1" dirty="0" smtClean="0">
                <a:latin typeface="Georgia" panose="02040502050405020303" pitchFamily="18" charset="0"/>
              </a:rPr>
              <a:t>past perfect</a:t>
            </a:r>
            <a:r>
              <a:rPr lang="en-GB" sz="2400" dirty="0" smtClean="0">
                <a:latin typeface="Georgia" panose="02040502050405020303" pitchFamily="18" charset="0"/>
              </a:rPr>
              <a:t> when we mention past events chronologically.</a:t>
            </a:r>
            <a:endParaRPr lang="en-GB" sz="2400" b="1" i="1" dirty="0" smtClean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marL="0" lvl="0" indent="0">
              <a:buNone/>
            </a:pPr>
            <a:endParaRPr lang="en-GB" sz="1600" b="1" i="1" dirty="0" smtClean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marL="0" lvl="0" indent="0">
              <a:buNone/>
            </a:pPr>
            <a:r>
              <a:rPr lang="en-GB" sz="1600" b="1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Look at the example:</a:t>
            </a:r>
            <a:endParaRPr lang="en-GB" sz="2400" dirty="0" smtClean="0">
              <a:latin typeface="Georgia" panose="02040502050405020303" pitchFamily="18" charset="0"/>
            </a:endParaRPr>
          </a:p>
          <a:p>
            <a:r>
              <a:rPr lang="en-GB" sz="2200" i="1" dirty="0" smtClean="0">
                <a:latin typeface="Georgia" panose="02040502050405020303" pitchFamily="18" charset="0"/>
              </a:rPr>
              <a:t>He </a:t>
            </a:r>
            <a:r>
              <a:rPr lang="en-GB" sz="22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left </a:t>
            </a:r>
            <a:r>
              <a:rPr lang="en-GB" sz="2200" i="1" dirty="0" smtClean="0">
                <a:latin typeface="Georgia" panose="02040502050405020303" pitchFamily="18" charset="0"/>
              </a:rPr>
              <a:t>his keys at home and did not realize it until he </a:t>
            </a:r>
            <a:r>
              <a:rPr lang="en-GB" sz="22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came</a:t>
            </a:r>
            <a:r>
              <a:rPr lang="en-GB" sz="2200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 </a:t>
            </a:r>
            <a:r>
              <a:rPr lang="en-GB" sz="2200" i="1" dirty="0" smtClean="0">
                <a:latin typeface="Georgia" panose="02040502050405020303" pitchFamily="18" charset="0"/>
              </a:rPr>
              <a:t>to his office.</a:t>
            </a:r>
          </a:p>
          <a:p>
            <a:endParaRPr lang="en-GB" sz="2200" i="1" dirty="0" smtClean="0">
              <a:latin typeface="Georgia" panose="02040502050405020303" pitchFamily="18" charset="0"/>
            </a:endParaRPr>
          </a:p>
          <a:p>
            <a:endParaRPr lang="en-GB" sz="2200" i="1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GB" sz="1200" i="1" dirty="0" smtClean="0">
              <a:latin typeface="Georgia" panose="02040502050405020303" pitchFamily="18" charset="0"/>
            </a:endParaRPr>
          </a:p>
          <a:p>
            <a:pPr marL="0" lvl="0" indent="0">
              <a:buNone/>
            </a:pPr>
            <a:r>
              <a:rPr lang="en-GB" sz="2400" dirty="0" smtClean="0">
                <a:latin typeface="Georgia" panose="02040502050405020303" pitchFamily="18" charset="0"/>
              </a:rPr>
              <a:t>However, we must use the </a:t>
            </a:r>
            <a:r>
              <a:rPr lang="en-GB" sz="2400" b="1" dirty="0" smtClean="0">
                <a:latin typeface="Georgia" panose="02040502050405020303" pitchFamily="18" charset="0"/>
              </a:rPr>
              <a:t>past perfect</a:t>
            </a:r>
            <a:r>
              <a:rPr lang="en-GB" sz="2400" dirty="0" smtClean="0">
                <a:latin typeface="Georgia" panose="02040502050405020303" pitchFamily="18" charset="0"/>
              </a:rPr>
              <a:t> when we “go back” to talk about an earlier event.</a:t>
            </a:r>
            <a:endParaRPr lang="en-GB" sz="1600" spc="-30" dirty="0" smtClean="0">
              <a:latin typeface="Georgia" panose="02040502050405020303" pitchFamily="18" charset="0"/>
            </a:endParaRPr>
          </a:p>
          <a:p>
            <a:endParaRPr lang="en-GB" sz="1200" i="1" dirty="0" smtClean="0">
              <a:latin typeface="Georgia" panose="02040502050405020303" pitchFamily="18" charset="0"/>
            </a:endParaRPr>
          </a:p>
          <a:p>
            <a:r>
              <a:rPr lang="en-GB" sz="2200" i="1" dirty="0" smtClean="0">
                <a:latin typeface="Georgia" panose="02040502050405020303" pitchFamily="18" charset="0"/>
              </a:rPr>
              <a:t>When he </a:t>
            </a:r>
            <a:r>
              <a:rPr lang="en-GB" sz="22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came</a:t>
            </a:r>
            <a:r>
              <a:rPr lang="en-GB" sz="2200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 </a:t>
            </a:r>
            <a:r>
              <a:rPr lang="en-GB" sz="2200" i="1" dirty="0" smtClean="0">
                <a:latin typeface="Georgia" panose="02040502050405020303" pitchFamily="18" charset="0"/>
              </a:rPr>
              <a:t>to his office he realized that he </a:t>
            </a:r>
            <a:r>
              <a:rPr lang="en-GB" sz="22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had left </a:t>
            </a:r>
            <a:r>
              <a:rPr lang="en-GB" sz="2200" i="1" dirty="0" smtClean="0">
                <a:latin typeface="Georgia" panose="02040502050405020303" pitchFamily="18" charset="0"/>
              </a:rPr>
              <a:t>his keys at home.</a:t>
            </a:r>
            <a:endParaRPr lang="en-GB" sz="24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GB" sz="2200" spc="-30" dirty="0">
              <a:latin typeface="Georgia" panose="02040502050405020303" pitchFamily="18" charset="0"/>
            </a:endParaRPr>
          </a:p>
        </p:txBody>
      </p:sp>
      <p:pic>
        <p:nvPicPr>
          <p:cNvPr id="14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56702"/>
            <a:ext cx="2230235" cy="579222"/>
          </a:xfrm>
          <a:prstGeom prst="rect">
            <a:avLst/>
          </a:prstGeom>
        </p:spPr>
      </p:pic>
      <p:cxnSp>
        <p:nvCxnSpPr>
          <p:cNvPr id="9" name="Přímá spojnice se šipkou 8"/>
          <p:cNvCxnSpPr/>
          <p:nvPr/>
        </p:nvCxnSpPr>
        <p:spPr>
          <a:xfrm>
            <a:off x="2195736" y="3789040"/>
            <a:ext cx="6675462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>
            <a:off x="3995936" y="3717032"/>
            <a:ext cx="0" cy="21602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>
            <a:off x="6804248" y="3704299"/>
            <a:ext cx="0" cy="21602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ovéPole 12"/>
          <p:cNvSpPr txBox="1"/>
          <p:nvPr/>
        </p:nvSpPr>
        <p:spPr>
          <a:xfrm>
            <a:off x="2191513" y="3810526"/>
            <a:ext cx="5395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cap="small" dirty="0" smtClean="0"/>
              <a:t>past</a:t>
            </a:r>
            <a:endParaRPr lang="en-GB" b="1" cap="small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8170386" y="3810526"/>
            <a:ext cx="8640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cap="small" dirty="0" smtClean="0"/>
              <a:t>present</a:t>
            </a:r>
            <a:endParaRPr lang="en-GB" b="1" cap="small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2915816" y="3796344"/>
            <a:ext cx="2448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latin typeface="Georgia" panose="02040502050405020303" pitchFamily="18" charset="0"/>
              </a:rPr>
              <a:t>He </a:t>
            </a:r>
            <a:r>
              <a:rPr lang="en-GB" sz="16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left </a:t>
            </a:r>
            <a:r>
              <a:rPr lang="en-GB" sz="1600" i="1" dirty="0" smtClean="0">
                <a:latin typeface="Georgia" panose="02040502050405020303" pitchFamily="18" charset="0"/>
              </a:rPr>
              <a:t>his keys at home.</a:t>
            </a:r>
            <a:endParaRPr lang="en-GB" sz="1600" i="1" dirty="0">
              <a:latin typeface="Georgia" panose="02040502050405020303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5580112" y="3810526"/>
            <a:ext cx="2448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latin typeface="Georgia" panose="02040502050405020303" pitchFamily="18" charset="0"/>
              </a:rPr>
              <a:t>He </a:t>
            </a:r>
            <a:r>
              <a:rPr lang="en-GB" sz="16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came</a:t>
            </a:r>
            <a:r>
              <a:rPr lang="en-GB" sz="1600" i="1" dirty="0" smtClean="0">
                <a:latin typeface="Georgia" panose="02040502050405020303" pitchFamily="18" charset="0"/>
              </a:rPr>
              <a:t> to his office.</a:t>
            </a:r>
            <a:endParaRPr lang="en-GB" sz="1600" i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4184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  <p:bldP spid="13" grpId="0"/>
      <p:bldP spid="15" grpId="0"/>
      <p:bldP spid="16" grpId="0"/>
      <p:bldP spid="1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-9939" y="2433"/>
            <a:ext cx="9153939" cy="504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GB" sz="2000" b="1" dirty="0" smtClean="0">
                <a:solidFill>
                  <a:prstClr val="white"/>
                </a:solidFill>
                <a:latin typeface="Georgia" pitchFamily="18" charset="0"/>
              </a:rPr>
              <a:t>  Overview of tenses	</a:t>
            </a:r>
            <a:endParaRPr lang="en-GB" sz="24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-9939" y="6522909"/>
            <a:ext cx="9157183" cy="33855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pPr marL="92075"/>
            <a:r>
              <a:rPr lang="en-US" sz="1600" b="1" dirty="0">
                <a:solidFill>
                  <a:prstClr val="white"/>
                </a:solidFill>
                <a:latin typeface="Georgia" panose="02040502050405020303" pitchFamily="18" charset="0"/>
              </a:rPr>
              <a:t>Upper-intermediate level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7658"/>
            <a:ext cx="8229600" cy="895118"/>
          </a:xfrm>
        </p:spPr>
        <p:txBody>
          <a:bodyPr/>
          <a:lstStyle/>
          <a:p>
            <a:r>
              <a:rPr lang="en-GB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past perfect</a:t>
            </a:r>
            <a:endParaRPr lang="en-GB" b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251520" y="1511577"/>
            <a:ext cx="8787155" cy="4941759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GB" sz="1600" b="1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Look at the forms:</a:t>
            </a:r>
            <a:endParaRPr lang="en-GB" sz="2400" dirty="0" smtClean="0">
              <a:latin typeface="Georgia" panose="02040502050405020303" pitchFamily="18" charset="0"/>
            </a:endParaRPr>
          </a:p>
          <a:p>
            <a:pPr marL="360000" indent="-360000">
              <a:buFont typeface="+mj-lt"/>
              <a:buAutoNum type="alphaLcParenR"/>
            </a:pPr>
            <a:r>
              <a:rPr lang="en-GB" sz="2200" i="1" dirty="0" smtClean="0">
                <a:latin typeface="Georgia" panose="02040502050405020303" pitchFamily="18" charset="0"/>
              </a:rPr>
              <a:t>He told me he </a:t>
            </a:r>
            <a:r>
              <a:rPr lang="en-GB" sz="22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had finished</a:t>
            </a:r>
            <a:r>
              <a:rPr lang="en-GB" sz="2200" i="1" dirty="0" smtClean="0">
                <a:latin typeface="Georgia" panose="02040502050405020303" pitchFamily="18" charset="0"/>
              </a:rPr>
              <a:t>.</a:t>
            </a:r>
          </a:p>
          <a:p>
            <a:pPr marL="360000" indent="-360000">
              <a:buFont typeface="+mj-lt"/>
              <a:buAutoNum type="alphaLcParenR"/>
            </a:pPr>
            <a:r>
              <a:rPr lang="en-GB" sz="2200" i="1" dirty="0" smtClean="0">
                <a:latin typeface="Georgia" panose="02040502050405020303" pitchFamily="18" charset="0"/>
              </a:rPr>
              <a:t>I thought I </a:t>
            </a:r>
            <a:r>
              <a:rPr lang="en-GB" sz="22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hadn’t sent </a:t>
            </a:r>
            <a:r>
              <a:rPr lang="en-GB" sz="2200" i="1" dirty="0" smtClean="0">
                <a:latin typeface="Georgia" panose="02040502050405020303" pitchFamily="18" charset="0"/>
              </a:rPr>
              <a:t>the email yet.</a:t>
            </a:r>
          </a:p>
          <a:p>
            <a:pPr marL="360000" indent="-360000">
              <a:buFont typeface="+mj-lt"/>
              <a:buAutoNum type="alphaLcParenR"/>
            </a:pPr>
            <a:r>
              <a:rPr lang="en-GB" sz="2200" i="1" dirty="0" smtClean="0">
                <a:latin typeface="Georgia" panose="02040502050405020303" pitchFamily="18" charset="0"/>
              </a:rPr>
              <a:t>How long </a:t>
            </a:r>
            <a:r>
              <a:rPr lang="en-GB" sz="22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had</a:t>
            </a:r>
            <a:r>
              <a:rPr lang="en-GB" sz="2200" i="1" dirty="0" smtClean="0">
                <a:latin typeface="Georgia" panose="02040502050405020303" pitchFamily="18" charset="0"/>
              </a:rPr>
              <a:t> you </a:t>
            </a:r>
            <a:r>
              <a:rPr lang="en-GB" sz="22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worked</a:t>
            </a:r>
            <a:r>
              <a:rPr lang="en-GB" sz="2200" i="1" dirty="0" smtClean="0">
                <a:latin typeface="Georgia" panose="02040502050405020303" pitchFamily="18" charset="0"/>
              </a:rPr>
              <a:t> there when she joined the company?</a:t>
            </a:r>
          </a:p>
          <a:p>
            <a:endParaRPr lang="en-GB" sz="24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GB" sz="2200" dirty="0" smtClean="0">
                <a:latin typeface="Georgia" panose="02040502050405020303" pitchFamily="18" charset="0"/>
              </a:rPr>
              <a:t>We do NOT have to use the </a:t>
            </a:r>
            <a:r>
              <a:rPr lang="en-GB" sz="2200" b="1" dirty="0" smtClean="0">
                <a:latin typeface="Georgia" panose="02040502050405020303" pitchFamily="18" charset="0"/>
              </a:rPr>
              <a:t>past perfect</a:t>
            </a:r>
            <a:r>
              <a:rPr lang="en-GB" sz="2200" dirty="0" smtClean="0">
                <a:latin typeface="Georgia" panose="02040502050405020303" pitchFamily="18" charset="0"/>
              </a:rPr>
              <a:t> when we use a time conjunction (e.g. </a:t>
            </a:r>
            <a:r>
              <a:rPr lang="en-GB" sz="2200" b="1" i="1" dirty="0" smtClean="0">
                <a:latin typeface="Georgia" panose="02040502050405020303" pitchFamily="18" charset="0"/>
              </a:rPr>
              <a:t>after</a:t>
            </a:r>
            <a:r>
              <a:rPr lang="en-GB" sz="2200" dirty="0" smtClean="0">
                <a:latin typeface="Georgia" panose="02040502050405020303" pitchFamily="18" charset="0"/>
              </a:rPr>
              <a:t>, </a:t>
            </a:r>
            <a:r>
              <a:rPr lang="en-GB" sz="2200" b="1" i="1" dirty="0" smtClean="0">
                <a:latin typeface="Georgia" panose="02040502050405020303" pitchFamily="18" charset="0"/>
              </a:rPr>
              <a:t>as</a:t>
            </a:r>
            <a:r>
              <a:rPr lang="en-GB" sz="2200" dirty="0" smtClean="0">
                <a:latin typeface="Georgia" panose="02040502050405020303" pitchFamily="18" charset="0"/>
              </a:rPr>
              <a:t> </a:t>
            </a:r>
            <a:r>
              <a:rPr lang="en-GB" sz="2200" b="1" i="1" dirty="0" smtClean="0">
                <a:latin typeface="Georgia" panose="02040502050405020303" pitchFamily="18" charset="0"/>
              </a:rPr>
              <a:t>soon</a:t>
            </a:r>
            <a:r>
              <a:rPr lang="en-GB" sz="2200" dirty="0" smtClean="0">
                <a:latin typeface="Georgia" panose="02040502050405020303" pitchFamily="18" charset="0"/>
              </a:rPr>
              <a:t> </a:t>
            </a:r>
            <a:r>
              <a:rPr lang="en-GB" sz="2200" b="1" i="1" dirty="0" smtClean="0">
                <a:latin typeface="Georgia" panose="02040502050405020303" pitchFamily="18" charset="0"/>
              </a:rPr>
              <a:t>as</a:t>
            </a:r>
            <a:r>
              <a:rPr lang="en-GB" sz="2200" dirty="0" smtClean="0">
                <a:latin typeface="Georgia" panose="02040502050405020303" pitchFamily="18" charset="0"/>
              </a:rPr>
              <a:t>, </a:t>
            </a:r>
            <a:r>
              <a:rPr lang="en-GB" sz="2200" b="1" i="1" dirty="0" smtClean="0">
                <a:latin typeface="Georgia" panose="02040502050405020303" pitchFamily="18" charset="0"/>
              </a:rPr>
              <a:t>when</a:t>
            </a:r>
            <a:r>
              <a:rPr lang="en-GB" sz="2200" dirty="0" smtClean="0">
                <a:latin typeface="Georgia" panose="02040502050405020303" pitchFamily="18" charset="0"/>
              </a:rPr>
              <a:t>) to talk about two past actions that happened one after the other.</a:t>
            </a:r>
          </a:p>
          <a:p>
            <a:pPr>
              <a:buClr>
                <a:schemeClr val="tx1"/>
              </a:buClr>
            </a:pPr>
            <a:r>
              <a:rPr lang="en-GB" sz="2200" b="1" i="1" dirty="0" smtClean="0">
                <a:latin typeface="Georgia" panose="02040502050405020303" pitchFamily="18" charset="0"/>
              </a:rPr>
              <a:t>As soon as </a:t>
            </a:r>
            <a:r>
              <a:rPr lang="en-GB" sz="2200" i="1" dirty="0" smtClean="0">
                <a:latin typeface="Georgia" panose="02040502050405020303" pitchFamily="18" charset="0"/>
              </a:rPr>
              <a:t>she </a:t>
            </a:r>
            <a:r>
              <a:rPr lang="en-GB" sz="22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finished </a:t>
            </a:r>
            <a:r>
              <a:rPr lang="en-GB" sz="2200" i="1" dirty="0" smtClean="0">
                <a:latin typeface="Georgia" panose="02040502050405020303" pitchFamily="18" charset="0"/>
              </a:rPr>
              <a:t>her exams, she applied for a job.</a:t>
            </a:r>
            <a:endParaRPr lang="en-GB" sz="22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cs-CZ" sz="1600" spc="-3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GB" sz="2200" spc="-30" dirty="0" smtClean="0">
                <a:latin typeface="Georgia" panose="02040502050405020303" pitchFamily="18" charset="0"/>
              </a:rPr>
              <a:t>However, we can use the </a:t>
            </a:r>
            <a:r>
              <a:rPr lang="en-GB" sz="2200" b="1" spc="-30" dirty="0" smtClean="0">
                <a:latin typeface="Georgia" panose="02040502050405020303" pitchFamily="18" charset="0"/>
              </a:rPr>
              <a:t>past perfect</a:t>
            </a:r>
            <a:r>
              <a:rPr lang="en-GB" sz="2200" spc="-30" dirty="0" smtClean="0">
                <a:latin typeface="Georgia" panose="02040502050405020303" pitchFamily="18" charset="0"/>
              </a:rPr>
              <a:t> after a time conjunction to emphasize that the first action was completed before the second started.</a:t>
            </a:r>
          </a:p>
          <a:p>
            <a:pPr>
              <a:buClr>
                <a:schemeClr val="tx1"/>
              </a:buClr>
            </a:pPr>
            <a:r>
              <a:rPr lang="en-GB" sz="2200" b="1" i="1" dirty="0" smtClean="0">
                <a:latin typeface="Georgia" panose="02040502050405020303" pitchFamily="18" charset="0"/>
              </a:rPr>
              <a:t>As soon as</a:t>
            </a:r>
            <a:r>
              <a:rPr lang="en-GB" sz="2200" i="1" dirty="0" smtClean="0">
                <a:latin typeface="Georgia" panose="02040502050405020303" pitchFamily="18" charset="0"/>
              </a:rPr>
              <a:t> she </a:t>
            </a:r>
            <a:r>
              <a:rPr lang="en-GB" sz="22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had finished </a:t>
            </a:r>
            <a:r>
              <a:rPr lang="en-GB" sz="2200" i="1" dirty="0" smtClean="0">
                <a:latin typeface="Georgia" panose="02040502050405020303" pitchFamily="18" charset="0"/>
              </a:rPr>
              <a:t>her exams, she applied for a job.</a:t>
            </a:r>
            <a:endParaRPr lang="en-GB" sz="22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GB" sz="2200" spc="-30" dirty="0">
              <a:latin typeface="Georgia" panose="02040502050405020303" pitchFamily="18" charset="0"/>
            </a:endParaRPr>
          </a:p>
        </p:txBody>
      </p:sp>
      <p:pic>
        <p:nvPicPr>
          <p:cNvPr id="14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56702"/>
            <a:ext cx="2230235" cy="579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1533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-9939" y="2433"/>
            <a:ext cx="9153939" cy="504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GB" sz="2000" b="1" dirty="0" smtClean="0">
                <a:solidFill>
                  <a:prstClr val="white"/>
                </a:solidFill>
                <a:latin typeface="Georgia" pitchFamily="18" charset="0"/>
              </a:rPr>
              <a:t>  Overview of tenses	</a:t>
            </a:r>
            <a:endParaRPr lang="en-GB" sz="24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-9939" y="6522909"/>
            <a:ext cx="9157183" cy="33855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pPr marL="92075"/>
            <a:r>
              <a:rPr lang="en-US" sz="1600" b="1" dirty="0">
                <a:solidFill>
                  <a:prstClr val="white"/>
                </a:solidFill>
                <a:latin typeface="Georgia" panose="02040502050405020303" pitchFamily="18" charset="0"/>
              </a:rPr>
              <a:t>Upper-intermediate level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2520"/>
            <a:ext cx="8229600" cy="895118"/>
          </a:xfrm>
        </p:spPr>
        <p:txBody>
          <a:bodyPr/>
          <a:lstStyle/>
          <a:p>
            <a:r>
              <a:rPr lang="en-GB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past perfect</a:t>
            </a:r>
            <a:endParaRPr lang="en-GB" b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251520" y="1628800"/>
            <a:ext cx="8787155" cy="4797743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GB" sz="1600" b="1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Look at the sample sentence again:</a:t>
            </a:r>
            <a:endParaRPr lang="en-GB" sz="2400" dirty="0" smtClean="0">
              <a:latin typeface="Georgia" panose="02040502050405020303" pitchFamily="18" charset="0"/>
            </a:endParaRPr>
          </a:p>
          <a:p>
            <a:pPr>
              <a:buClr>
                <a:schemeClr val="tx1"/>
              </a:buClr>
            </a:pPr>
            <a:r>
              <a:rPr lang="en-GB" sz="2200" b="1" i="1" dirty="0" smtClean="0">
                <a:latin typeface="Georgia" panose="02040502050405020303" pitchFamily="18" charset="0"/>
              </a:rPr>
              <a:t>When</a:t>
            </a:r>
            <a:r>
              <a:rPr lang="en-GB" sz="2200" i="1" dirty="0" smtClean="0">
                <a:latin typeface="Georgia" panose="02040502050405020303" pitchFamily="18" charset="0"/>
              </a:rPr>
              <a:t> she </a:t>
            </a:r>
            <a:r>
              <a:rPr lang="en-GB" sz="22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arrived</a:t>
            </a:r>
            <a:r>
              <a:rPr lang="en-GB" sz="2200" i="1" dirty="0" smtClean="0">
                <a:latin typeface="Georgia" panose="02040502050405020303" pitchFamily="18" charset="0"/>
              </a:rPr>
              <a:t>, the meeting </a:t>
            </a:r>
            <a:r>
              <a:rPr lang="en-GB" sz="22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had started</a:t>
            </a:r>
            <a:r>
              <a:rPr lang="en-GB" sz="2200" i="1" dirty="0" smtClean="0">
                <a:latin typeface="Georgia" panose="02040502050405020303" pitchFamily="18" charset="0"/>
              </a:rPr>
              <a:t>.</a:t>
            </a:r>
          </a:p>
          <a:p>
            <a:pPr marL="0" indent="0">
              <a:buNone/>
            </a:pPr>
            <a:endParaRPr lang="cs-CZ" sz="2200" i="1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GB" sz="2200" dirty="0" smtClean="0">
                <a:latin typeface="Georgia" panose="02040502050405020303" pitchFamily="18" charset="0"/>
              </a:rPr>
              <a:t>In this sentence, it is also possible to use </a:t>
            </a:r>
            <a:r>
              <a:rPr lang="en-GB" sz="2200" b="1" i="1" dirty="0" smtClean="0">
                <a:latin typeface="Georgia" panose="02040502050405020303" pitchFamily="18" charset="0"/>
              </a:rPr>
              <a:t>by the time </a:t>
            </a:r>
            <a:r>
              <a:rPr lang="en-GB" sz="2200" dirty="0" smtClean="0">
                <a:latin typeface="Georgia" panose="02040502050405020303" pitchFamily="18" charset="0"/>
              </a:rPr>
              <a:t>instead of </a:t>
            </a:r>
            <a:r>
              <a:rPr lang="en-GB" sz="2200" b="1" i="1" dirty="0" smtClean="0">
                <a:latin typeface="Georgia" panose="02040502050405020303" pitchFamily="18" charset="0"/>
              </a:rPr>
              <a:t>when</a:t>
            </a:r>
            <a:r>
              <a:rPr lang="en-GB" sz="2200" dirty="0" smtClean="0">
                <a:latin typeface="Georgia" panose="02040502050405020303" pitchFamily="18" charset="0"/>
              </a:rPr>
              <a:t>:</a:t>
            </a:r>
          </a:p>
          <a:p>
            <a:pPr>
              <a:buClr>
                <a:schemeClr val="tx1"/>
              </a:buClr>
            </a:pPr>
            <a:r>
              <a:rPr lang="en-GB" sz="2200" b="1" i="1" dirty="0" smtClean="0">
                <a:latin typeface="Georgia" panose="02040502050405020303" pitchFamily="18" charset="0"/>
              </a:rPr>
              <a:t>By the time</a:t>
            </a:r>
            <a:r>
              <a:rPr lang="en-GB" sz="2200" i="1" dirty="0" smtClean="0">
                <a:latin typeface="Georgia" panose="02040502050405020303" pitchFamily="18" charset="0"/>
              </a:rPr>
              <a:t> she </a:t>
            </a:r>
            <a:r>
              <a:rPr lang="en-GB" sz="22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arrived</a:t>
            </a:r>
            <a:r>
              <a:rPr lang="en-GB" sz="2200" i="1" dirty="0" smtClean="0">
                <a:latin typeface="Georgia" panose="02040502050405020303" pitchFamily="18" charset="0"/>
              </a:rPr>
              <a:t>, the meeting </a:t>
            </a:r>
            <a:r>
              <a:rPr lang="en-GB" sz="22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had started</a:t>
            </a:r>
            <a:r>
              <a:rPr lang="en-GB" sz="2200" i="1" dirty="0" smtClean="0">
                <a:latin typeface="Georgia" panose="02040502050405020303" pitchFamily="18" charset="0"/>
              </a:rPr>
              <a:t>.</a:t>
            </a:r>
          </a:p>
          <a:p>
            <a:pPr marL="0" indent="0">
              <a:buNone/>
            </a:pPr>
            <a:endParaRPr lang="en-GB" sz="24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GB" sz="2200" spc="-30" dirty="0">
              <a:latin typeface="Georgia" panose="02040502050405020303" pitchFamily="18" charset="0"/>
            </a:endParaRPr>
          </a:p>
        </p:txBody>
      </p:sp>
      <p:pic>
        <p:nvPicPr>
          <p:cNvPr id="14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56702"/>
            <a:ext cx="2230235" cy="579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8209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-9939" y="2433"/>
            <a:ext cx="9153939" cy="504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GB" sz="2000" b="1" dirty="0" smtClean="0">
                <a:solidFill>
                  <a:prstClr val="white"/>
                </a:solidFill>
                <a:latin typeface="Georgia" pitchFamily="18" charset="0"/>
              </a:rPr>
              <a:t>  </a:t>
            </a:r>
            <a:r>
              <a:rPr lang="en-GB" sz="2000" b="1" dirty="0" smtClean="0">
                <a:solidFill>
                  <a:schemeClr val="bg1"/>
                </a:solidFill>
                <a:latin typeface="Georgia" pitchFamily="18" charset="0"/>
              </a:rPr>
              <a:t>Overview of tenses	</a:t>
            </a:r>
            <a:r>
              <a:rPr lang="en-GB" sz="2000" b="1" dirty="0" smtClean="0">
                <a:solidFill>
                  <a:prstClr val="white"/>
                </a:solidFill>
                <a:latin typeface="Georgia" pitchFamily="18" charset="0"/>
              </a:rPr>
              <a:t>	</a:t>
            </a:r>
            <a:endParaRPr lang="en-GB" sz="24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-9939" y="6522909"/>
            <a:ext cx="9157183" cy="33855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pPr marL="92075"/>
            <a:r>
              <a:rPr lang="en-US" sz="1600" b="1" dirty="0">
                <a:solidFill>
                  <a:prstClr val="white"/>
                </a:solidFill>
                <a:latin typeface="Georgia" panose="02040502050405020303" pitchFamily="18" charset="0"/>
              </a:rPr>
              <a:t>Upper-intermediate level</a:t>
            </a: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781128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GB" sz="1800" b="1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Read the sentences and complete them with the correct form of the past perfect or past simple. Use the past perfect when possible.</a:t>
            </a:r>
          </a:p>
          <a:p>
            <a:pPr marL="0" lvl="0" indent="0">
              <a:buNone/>
            </a:pPr>
            <a:endParaRPr lang="en-GB" sz="1800" b="1" dirty="0" smtClean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GB" sz="2200" dirty="0" smtClean="0">
                <a:solidFill>
                  <a:prstClr val="black"/>
                </a:solidFill>
                <a:latin typeface="Georgia" panose="02040502050405020303" pitchFamily="18" charset="0"/>
              </a:rPr>
              <a:t>He ________ (</a:t>
            </a:r>
            <a:r>
              <a:rPr lang="en-GB" sz="2200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be</a:t>
            </a:r>
            <a:r>
              <a:rPr lang="en-GB" sz="2200" dirty="0" smtClean="0">
                <a:solidFill>
                  <a:prstClr val="black"/>
                </a:solidFill>
                <a:latin typeface="Georgia" panose="02040502050405020303" pitchFamily="18" charset="0"/>
              </a:rPr>
              <a:t>) in a very good mood because we _______ (</a:t>
            </a:r>
            <a:r>
              <a:rPr lang="en-GB" sz="2200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win</a:t>
            </a:r>
            <a:r>
              <a:rPr lang="en-GB" sz="2200" dirty="0" smtClean="0">
                <a:solidFill>
                  <a:prstClr val="black"/>
                </a:solidFill>
                <a:latin typeface="Georgia" panose="02040502050405020303" pitchFamily="18" charset="0"/>
              </a:rPr>
              <a:t>) a major contract.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GB" sz="2200" dirty="0" smtClean="0">
                <a:solidFill>
                  <a:prstClr val="black"/>
                </a:solidFill>
                <a:latin typeface="Georgia" panose="02040502050405020303" pitchFamily="18" charset="0"/>
              </a:rPr>
              <a:t>She _________ (</a:t>
            </a:r>
            <a:r>
              <a:rPr lang="en-GB" sz="2200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set up</a:t>
            </a:r>
            <a:r>
              <a:rPr lang="en-GB" sz="2200" dirty="0" smtClean="0">
                <a:solidFill>
                  <a:prstClr val="black"/>
                </a:solidFill>
                <a:latin typeface="Georgia" panose="02040502050405020303" pitchFamily="18" charset="0"/>
              </a:rPr>
              <a:t>) her first company ages ago.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GB" sz="2200" dirty="0" smtClean="0">
                <a:solidFill>
                  <a:prstClr val="black"/>
                </a:solidFill>
                <a:latin typeface="Georgia" panose="02040502050405020303" pitchFamily="18" charset="0"/>
              </a:rPr>
              <a:t>I __________ (</a:t>
            </a:r>
            <a:r>
              <a:rPr lang="en-GB" sz="2200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recognize</a:t>
            </a:r>
            <a:r>
              <a:rPr lang="en-GB" sz="2200" dirty="0" smtClean="0">
                <a:solidFill>
                  <a:prstClr val="black"/>
                </a:solidFill>
                <a:latin typeface="Georgia" panose="02040502050405020303" pitchFamily="18" charset="0"/>
              </a:rPr>
              <a:t>) my colleague at once although I __________ (</a:t>
            </a:r>
            <a:r>
              <a:rPr lang="en-GB" sz="2200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not</a:t>
            </a:r>
            <a:r>
              <a:rPr lang="en-GB" sz="2200" dirty="0" smtClean="0">
                <a:solidFill>
                  <a:prstClr val="black"/>
                </a:solidFill>
                <a:latin typeface="Georgia" panose="02040502050405020303" pitchFamily="18" charset="0"/>
              </a:rPr>
              <a:t> </a:t>
            </a:r>
            <a:r>
              <a:rPr lang="en-GB" sz="2200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see</a:t>
            </a:r>
            <a:r>
              <a:rPr lang="en-GB" sz="2200" dirty="0" smtClean="0">
                <a:solidFill>
                  <a:prstClr val="black"/>
                </a:solidFill>
                <a:latin typeface="Georgia" panose="02040502050405020303" pitchFamily="18" charset="0"/>
              </a:rPr>
              <a:t>) him for almost 10 years.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GB" sz="2200" dirty="0" smtClean="0">
                <a:solidFill>
                  <a:prstClr val="black"/>
                </a:solidFill>
                <a:latin typeface="Georgia" panose="02040502050405020303" pitchFamily="18" charset="0"/>
              </a:rPr>
              <a:t>Mrs </a:t>
            </a:r>
            <a:r>
              <a:rPr lang="en-GB" sz="2200" dirty="0" err="1" smtClean="0">
                <a:solidFill>
                  <a:prstClr val="black"/>
                </a:solidFill>
                <a:latin typeface="Georgia" panose="02040502050405020303" pitchFamily="18" charset="0"/>
              </a:rPr>
              <a:t>Fitzherbert</a:t>
            </a:r>
            <a:r>
              <a:rPr lang="en-GB" sz="2200" dirty="0" smtClean="0">
                <a:solidFill>
                  <a:prstClr val="black"/>
                </a:solidFill>
                <a:latin typeface="Georgia" panose="02040502050405020303" pitchFamily="18" charset="0"/>
              </a:rPr>
              <a:t> _________ (</a:t>
            </a:r>
            <a:r>
              <a:rPr lang="en-GB" sz="2200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leave</a:t>
            </a:r>
            <a:r>
              <a:rPr lang="en-GB" sz="2200" dirty="0" smtClean="0">
                <a:solidFill>
                  <a:prstClr val="black"/>
                </a:solidFill>
                <a:latin typeface="Georgia" panose="02040502050405020303" pitchFamily="18" charset="0"/>
              </a:rPr>
              <a:t>) her office before we ________ (</a:t>
            </a:r>
            <a:r>
              <a:rPr lang="en-GB" sz="2200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arrive</a:t>
            </a:r>
            <a:r>
              <a:rPr lang="en-GB" sz="2200" dirty="0" smtClean="0">
                <a:solidFill>
                  <a:prstClr val="black"/>
                </a:solidFill>
                <a:latin typeface="Georgia" panose="02040502050405020303" pitchFamily="18" charset="0"/>
              </a:rPr>
              <a:t>).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GB" sz="2200" dirty="0" smtClean="0">
                <a:solidFill>
                  <a:prstClr val="black"/>
                </a:solidFill>
                <a:latin typeface="Georgia" panose="02040502050405020303" pitchFamily="18" charset="0"/>
              </a:rPr>
              <a:t>By the time they __________  (</a:t>
            </a:r>
            <a:r>
              <a:rPr lang="en-GB" sz="2200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offer</a:t>
            </a:r>
            <a:r>
              <a:rPr lang="en-GB" sz="2200" dirty="0" smtClean="0">
                <a:solidFill>
                  <a:prstClr val="black"/>
                </a:solidFill>
                <a:latin typeface="Georgia" panose="02040502050405020303" pitchFamily="18" charset="0"/>
              </a:rPr>
              <a:t>) me the job, I __________  (</a:t>
            </a:r>
            <a:r>
              <a:rPr lang="en-GB" sz="2200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sign</a:t>
            </a:r>
            <a:r>
              <a:rPr lang="en-GB" sz="2200" dirty="0" smtClean="0">
                <a:solidFill>
                  <a:prstClr val="black"/>
                </a:solidFill>
                <a:latin typeface="Georgia" panose="02040502050405020303" pitchFamily="18" charset="0"/>
              </a:rPr>
              <a:t>) a contract with another company.</a:t>
            </a:r>
          </a:p>
          <a:p>
            <a:pPr marL="0" indent="0">
              <a:buNone/>
            </a:pPr>
            <a:endParaRPr lang="en-GB" sz="2400" b="1" dirty="0" smtClean="0">
              <a:solidFill>
                <a:prstClr val="black"/>
              </a:solidFill>
              <a:latin typeface="Georgia" panose="02040502050405020303" pitchFamily="18" charset="0"/>
            </a:endParaRPr>
          </a:p>
        </p:txBody>
      </p:sp>
      <p:pic>
        <p:nvPicPr>
          <p:cNvPr id="14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56702"/>
            <a:ext cx="2230235" cy="579222"/>
          </a:xfrm>
          <a:prstGeom prst="rect">
            <a:avLst/>
          </a:prstGeom>
        </p:spPr>
      </p:pic>
      <p:sp>
        <p:nvSpPr>
          <p:cNvPr id="12" name="TextovéPole 11"/>
          <p:cNvSpPr txBox="1"/>
          <p:nvPr/>
        </p:nvSpPr>
        <p:spPr>
          <a:xfrm>
            <a:off x="7301433" y="2546739"/>
            <a:ext cx="144703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had won</a:t>
            </a:r>
            <a:endParaRPr lang="en-GB" sz="2200" b="1" i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1529927" y="3284984"/>
            <a:ext cx="1397771" cy="430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set up</a:t>
            </a:r>
            <a:endParaRPr lang="en-GB" sz="2200" b="1" i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1529927" y="2556193"/>
            <a:ext cx="8098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was</a:t>
            </a:r>
            <a:endParaRPr lang="en-GB" sz="2200" b="1" i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992722" y="3672630"/>
            <a:ext cx="198498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recognized</a:t>
            </a:r>
            <a:endParaRPr lang="en-GB" sz="2200" b="1" i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850961" y="4016655"/>
            <a:ext cx="18722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hadn’t seen</a:t>
            </a:r>
            <a:endParaRPr lang="en-GB" sz="2200" b="1" i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25" name="Nadpis 1"/>
          <p:cNvSpPr>
            <a:spLocks noGrp="1"/>
          </p:cNvSpPr>
          <p:nvPr>
            <p:ph type="title"/>
          </p:nvPr>
        </p:nvSpPr>
        <p:spPr>
          <a:xfrm>
            <a:off x="457200" y="522520"/>
            <a:ext cx="8229600" cy="895118"/>
          </a:xfrm>
        </p:spPr>
        <p:txBody>
          <a:bodyPr/>
          <a:lstStyle/>
          <a:p>
            <a:r>
              <a:rPr lang="en-GB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practice</a:t>
            </a:r>
            <a:endParaRPr lang="en-GB" b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2940671" y="4416765"/>
            <a:ext cx="144004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had left</a:t>
            </a:r>
            <a:endParaRPr lang="en-GB" sz="2200" b="1" i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850961" y="4747845"/>
            <a:ext cx="143094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arrived</a:t>
            </a:r>
            <a:endParaRPr lang="en-GB" sz="2200" b="1" i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3149193" y="5146684"/>
            <a:ext cx="144004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offered</a:t>
            </a:r>
            <a:endParaRPr lang="en-GB" sz="2200" b="1" i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32" name="TextovéPole 31"/>
          <p:cNvSpPr txBox="1"/>
          <p:nvPr/>
        </p:nvSpPr>
        <p:spPr>
          <a:xfrm>
            <a:off x="850961" y="5491106"/>
            <a:ext cx="187220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had signed</a:t>
            </a:r>
            <a:endParaRPr lang="en-GB" sz="2200" b="1" i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1174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7" grpId="0"/>
      <p:bldP spid="22" grpId="0"/>
      <p:bldP spid="18" grpId="0"/>
      <p:bldP spid="24" grpId="0"/>
      <p:bldP spid="29" grpId="0"/>
      <p:bldP spid="30" grpId="0"/>
      <p:bldP spid="31" grpId="0"/>
      <p:bldP spid="3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-9939" y="2433"/>
            <a:ext cx="9153939" cy="504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GB" sz="2000" b="1" dirty="0" smtClean="0">
                <a:solidFill>
                  <a:prstClr val="white"/>
                </a:solidFill>
                <a:latin typeface="Georgia" pitchFamily="18" charset="0"/>
              </a:rPr>
              <a:t>  Overview of tenses	</a:t>
            </a:r>
            <a:endParaRPr lang="en-GB" sz="24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-9939" y="6522909"/>
            <a:ext cx="9157183" cy="33855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marL="92075"/>
            <a:r>
              <a:rPr lang="en-GB" sz="1600" b="1" dirty="0">
                <a:solidFill>
                  <a:prstClr val="white"/>
                </a:solidFill>
                <a:latin typeface="Georgia" panose="02040502050405020303" pitchFamily="18" charset="0"/>
              </a:rPr>
              <a:t>Advanced level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2520"/>
            <a:ext cx="8229600" cy="1250296"/>
          </a:xfrm>
        </p:spPr>
        <p:txBody>
          <a:bodyPr>
            <a:noAutofit/>
          </a:bodyPr>
          <a:lstStyle/>
          <a:p>
            <a:r>
              <a:rPr lang="en-GB" b="1" i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used</a:t>
            </a:r>
            <a:r>
              <a:rPr lang="cs-CZ" b="1" i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 to</a:t>
            </a:r>
            <a:r>
              <a:rPr lang="en-GB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 vs </a:t>
            </a:r>
            <a:r>
              <a:rPr lang="en-GB" b="1" i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would</a:t>
            </a:r>
            <a:endParaRPr lang="en-GB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251520" y="1772815"/>
            <a:ext cx="8640960" cy="4608513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GB" sz="1800" b="1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Look at the sample sentence:</a:t>
            </a:r>
            <a:endParaRPr lang="en-GB" sz="1800" dirty="0" smtClean="0">
              <a:latin typeface="Georgia" panose="02040502050405020303" pitchFamily="18" charset="0"/>
            </a:endParaRPr>
          </a:p>
          <a:p>
            <a:pPr marL="457200" indent="-457200">
              <a:buFont typeface="+mj-lt"/>
              <a:buAutoNum type="alphaLcParenR"/>
            </a:pPr>
            <a:r>
              <a:rPr lang="en-GB" sz="2200" i="1" dirty="0" smtClean="0">
                <a:latin typeface="Georgia" panose="02040502050405020303" pitchFamily="18" charset="0"/>
              </a:rPr>
              <a:t>We </a:t>
            </a:r>
            <a:r>
              <a:rPr lang="en-GB" sz="2200" b="1" i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used to cooperate </a:t>
            </a:r>
            <a:r>
              <a:rPr lang="en-GB" sz="2200" i="1" dirty="0" smtClean="0">
                <a:latin typeface="Georgia" panose="02040502050405020303" pitchFamily="18" charset="0"/>
              </a:rPr>
              <a:t>with a Norwegian company</a:t>
            </a:r>
            <a:r>
              <a:rPr lang="en-GB" sz="2200" dirty="0" smtClean="0">
                <a:latin typeface="Georgia" panose="02040502050405020303" pitchFamily="18" charset="0"/>
              </a:rPr>
              <a:t>. </a:t>
            </a:r>
          </a:p>
          <a:p>
            <a:pPr marL="457200" indent="-457200">
              <a:buFont typeface="+mj-lt"/>
              <a:buAutoNum type="alphaLcParenR"/>
            </a:pPr>
            <a:r>
              <a:rPr lang="en-GB" sz="2200" i="1" dirty="0" smtClean="0">
                <a:latin typeface="Georgia" panose="02040502050405020303" pitchFamily="18" charset="0"/>
              </a:rPr>
              <a:t>We </a:t>
            </a:r>
            <a:r>
              <a:rPr lang="en-GB" sz="2200" b="1" i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would go </a:t>
            </a:r>
            <a:r>
              <a:rPr lang="en-GB" sz="2200" i="1" dirty="0" smtClean="0">
                <a:latin typeface="Georgia" panose="02040502050405020303" pitchFamily="18" charset="0"/>
              </a:rPr>
              <a:t>to Milan for a trade fair every autumn.</a:t>
            </a:r>
          </a:p>
          <a:p>
            <a:pPr marL="0" lvl="4" indent="0">
              <a:buNone/>
            </a:pPr>
            <a:r>
              <a:rPr lang="en-GB" sz="2200" spc="-10" dirty="0" smtClean="0">
                <a:latin typeface="Georgia" panose="02040502050405020303" pitchFamily="18" charset="0"/>
              </a:rPr>
              <a:t>Both</a:t>
            </a:r>
            <a:r>
              <a:rPr lang="en-GB" sz="2200" i="1" spc="-10" dirty="0" smtClean="0">
                <a:latin typeface="Georgia" panose="02040502050405020303" pitchFamily="18" charset="0"/>
              </a:rPr>
              <a:t> used </a:t>
            </a:r>
            <a:r>
              <a:rPr lang="cs-CZ" sz="2200" i="1" spc="-10" dirty="0" smtClean="0">
                <a:latin typeface="Georgia" panose="02040502050405020303" pitchFamily="18" charset="0"/>
              </a:rPr>
              <a:t>to</a:t>
            </a:r>
            <a:r>
              <a:rPr lang="en-GB" sz="2200" spc="-10" dirty="0" smtClean="0">
                <a:latin typeface="Georgia" panose="02040502050405020303" pitchFamily="18" charset="0"/>
              </a:rPr>
              <a:t> and </a:t>
            </a:r>
            <a:r>
              <a:rPr lang="en-GB" sz="2200" i="1" spc="-10" dirty="0" smtClean="0">
                <a:latin typeface="Georgia" panose="02040502050405020303" pitchFamily="18" charset="0"/>
              </a:rPr>
              <a:t>would</a:t>
            </a:r>
            <a:r>
              <a:rPr lang="en-GB" sz="2200" spc="-10" dirty="0" smtClean="0">
                <a:latin typeface="Georgia" panose="02040502050405020303" pitchFamily="18" charset="0"/>
              </a:rPr>
              <a:t> can be used to talk about </a:t>
            </a:r>
            <a:r>
              <a:rPr lang="en-GB" sz="2200" b="1" spc="-10" dirty="0" smtClean="0">
                <a:latin typeface="Georgia" panose="02040502050405020303" pitchFamily="18" charset="0"/>
              </a:rPr>
              <a:t>repeated actions and events in the past</a:t>
            </a:r>
            <a:r>
              <a:rPr lang="en-GB" sz="2200" spc="-10" dirty="0" smtClean="0">
                <a:latin typeface="Georgia" panose="02040502050405020303" pitchFamily="18" charset="0"/>
              </a:rPr>
              <a:t>.</a:t>
            </a:r>
            <a:r>
              <a:rPr lang="en-GB" sz="2200" b="1" spc="-10" dirty="0" smtClean="0">
                <a:latin typeface="Georgia" panose="02040502050405020303" pitchFamily="18" charset="0"/>
              </a:rPr>
              <a:t> </a:t>
            </a:r>
          </a:p>
          <a:p>
            <a:pPr marL="0" lvl="4" indent="0">
              <a:buNone/>
            </a:pPr>
            <a:endParaRPr lang="en-GB" sz="2200" b="1" spc="-10" dirty="0" smtClean="0">
              <a:latin typeface="Georgia" panose="02040502050405020303" pitchFamily="18" charset="0"/>
            </a:endParaRPr>
          </a:p>
          <a:p>
            <a:pPr marL="0" lvl="4" indent="0">
              <a:buNone/>
            </a:pPr>
            <a:r>
              <a:rPr lang="en-GB" sz="2200" spc="-10" dirty="0" smtClean="0">
                <a:latin typeface="Georgia" panose="02040502050405020303" pitchFamily="18" charset="0"/>
              </a:rPr>
              <a:t>Only </a:t>
            </a:r>
            <a:r>
              <a:rPr lang="en-GB" sz="2200" i="1" spc="-10" dirty="0" smtClean="0">
                <a:latin typeface="Georgia" panose="02040502050405020303" pitchFamily="18" charset="0"/>
              </a:rPr>
              <a:t>used to</a:t>
            </a:r>
            <a:r>
              <a:rPr lang="en-GB" sz="2200" spc="-10" dirty="0" smtClean="0">
                <a:latin typeface="Georgia" panose="02040502050405020303" pitchFamily="18" charset="0"/>
              </a:rPr>
              <a:t> refers to </a:t>
            </a:r>
            <a:r>
              <a:rPr lang="en-GB" sz="2200" b="1" spc="-10" dirty="0" smtClean="0">
                <a:latin typeface="Georgia" panose="02040502050405020303" pitchFamily="18" charset="0"/>
              </a:rPr>
              <a:t>past states</a:t>
            </a:r>
            <a:r>
              <a:rPr lang="en-GB" sz="2200" spc="-10" dirty="0" smtClean="0">
                <a:latin typeface="Georgia" panose="02040502050405020303" pitchFamily="18" charset="0"/>
              </a:rPr>
              <a:t>.</a:t>
            </a:r>
            <a:endParaRPr lang="en-GB" sz="2200" i="1" dirty="0" smtClean="0">
              <a:latin typeface="Georgia" panose="02040502050405020303" pitchFamily="18" charset="0"/>
            </a:endParaRPr>
          </a:p>
          <a:p>
            <a:pPr marL="457200" lvl="4" indent="-457200">
              <a:buFont typeface="+mj-lt"/>
              <a:buAutoNum type="alphaLcParenR" startAt="3"/>
            </a:pPr>
            <a:r>
              <a:rPr lang="en-GB" sz="2200" i="1" dirty="0" smtClean="0">
                <a:latin typeface="Georgia" panose="02040502050405020303" pitchFamily="18" charset="0"/>
              </a:rPr>
              <a:t>We </a:t>
            </a:r>
            <a:r>
              <a:rPr lang="en-GB" sz="2200" b="1" i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used to have </a:t>
            </a:r>
            <a:r>
              <a:rPr lang="en-GB" sz="2200" i="1" dirty="0" smtClean="0">
                <a:latin typeface="Georgia" panose="02040502050405020303" pitchFamily="18" charset="0"/>
              </a:rPr>
              <a:t>expensive company cars</a:t>
            </a:r>
            <a:r>
              <a:rPr lang="en-GB" sz="2200" dirty="0" smtClean="0">
                <a:latin typeface="Georgia" panose="02040502050405020303" pitchFamily="18" charset="0"/>
              </a:rPr>
              <a:t>. (NOT </a:t>
            </a:r>
            <a:r>
              <a:rPr lang="en-GB" sz="2200" i="1" dirty="0" smtClean="0">
                <a:latin typeface="Georgia" panose="02040502050405020303" pitchFamily="18" charset="0"/>
              </a:rPr>
              <a:t>We </a:t>
            </a:r>
            <a:r>
              <a:rPr lang="en-GB" sz="2200" i="1" strike="sngStrike" dirty="0" smtClean="0">
                <a:latin typeface="Georgia" panose="02040502050405020303" pitchFamily="18" charset="0"/>
              </a:rPr>
              <a:t>would</a:t>
            </a:r>
            <a:r>
              <a:rPr lang="en-GB" sz="2200" i="1" dirty="0" smtClean="0">
                <a:latin typeface="Georgia" panose="02040502050405020303" pitchFamily="18" charset="0"/>
              </a:rPr>
              <a:t> </a:t>
            </a:r>
            <a:r>
              <a:rPr lang="en-GB" sz="2200" i="1" strike="sngStrike" dirty="0" smtClean="0">
                <a:latin typeface="Georgia" panose="02040502050405020303" pitchFamily="18" charset="0"/>
              </a:rPr>
              <a:t>have</a:t>
            </a:r>
            <a:r>
              <a:rPr lang="en-GB" sz="2200" i="1" dirty="0" smtClean="0">
                <a:latin typeface="Georgia" panose="02040502050405020303" pitchFamily="18" charset="0"/>
              </a:rPr>
              <a:t> expensive company cars.</a:t>
            </a:r>
            <a:r>
              <a:rPr lang="en-GB" sz="2200" dirty="0" smtClean="0">
                <a:latin typeface="Georgia" panose="02040502050405020303" pitchFamily="18" charset="0"/>
              </a:rPr>
              <a:t>)</a:t>
            </a:r>
          </a:p>
          <a:p>
            <a:pPr marL="0" lvl="4" indent="0">
              <a:buNone/>
            </a:pPr>
            <a:endParaRPr lang="en-GB" sz="2200" dirty="0" smtClean="0">
              <a:latin typeface="Georgia" panose="02040502050405020303" pitchFamily="18" charset="0"/>
            </a:endParaRPr>
          </a:p>
        </p:txBody>
      </p:sp>
      <p:pic>
        <p:nvPicPr>
          <p:cNvPr id="14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56702"/>
            <a:ext cx="2230235" cy="579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714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-9939" y="2433"/>
            <a:ext cx="9153939" cy="504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GB" sz="2000" b="1" dirty="0" smtClean="0">
                <a:solidFill>
                  <a:prstClr val="white"/>
                </a:solidFill>
                <a:latin typeface="Georgia" pitchFamily="18" charset="0"/>
              </a:rPr>
              <a:t>  Overview of tenses	</a:t>
            </a:r>
            <a:endParaRPr lang="en-GB" sz="24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-9939" y="6522909"/>
            <a:ext cx="9157183" cy="33855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marL="92075"/>
            <a:r>
              <a:rPr lang="en-GB" sz="1600" b="1" dirty="0">
                <a:solidFill>
                  <a:prstClr val="white"/>
                </a:solidFill>
                <a:latin typeface="Georgia" panose="02040502050405020303" pitchFamily="18" charset="0"/>
              </a:rPr>
              <a:t>Advanced level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2520"/>
            <a:ext cx="8229600" cy="1250296"/>
          </a:xfrm>
        </p:spPr>
        <p:txBody>
          <a:bodyPr>
            <a:noAutofit/>
          </a:bodyPr>
          <a:lstStyle/>
          <a:p>
            <a:r>
              <a:rPr lang="en-GB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practice</a:t>
            </a:r>
            <a:endParaRPr lang="en-GB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251520" y="1772815"/>
            <a:ext cx="8640960" cy="4608513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GB" sz="1800" b="1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Read the sentences and decide whether </a:t>
            </a:r>
            <a:r>
              <a:rPr lang="en-GB" sz="1800" b="1" i="1" cap="small" dirty="0" smtClean="0">
                <a:solidFill>
                  <a:prstClr val="black"/>
                </a:solidFill>
                <a:latin typeface="Georgia" panose="02040502050405020303" pitchFamily="18" charset="0"/>
              </a:rPr>
              <a:t>would </a:t>
            </a:r>
            <a:r>
              <a:rPr lang="en-GB" sz="1800" b="1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could replace </a:t>
            </a:r>
            <a:r>
              <a:rPr lang="en-GB" sz="1800" b="1" i="1" cap="small" dirty="0" smtClean="0">
                <a:solidFill>
                  <a:prstClr val="black"/>
                </a:solidFill>
                <a:latin typeface="Georgia" panose="02040502050405020303" pitchFamily="18" charset="0"/>
              </a:rPr>
              <a:t>used to</a:t>
            </a:r>
            <a:r>
              <a:rPr lang="en-GB" sz="1800" b="1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.</a:t>
            </a:r>
          </a:p>
          <a:p>
            <a:pPr marL="0" lvl="0" indent="0">
              <a:buNone/>
            </a:pPr>
            <a:endParaRPr lang="en-GB" sz="1800" b="1" dirty="0" smtClean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GB" sz="2200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Before I bought a car, it used to take me 2 hours to get go work.</a:t>
            </a:r>
          </a:p>
          <a:p>
            <a:pPr marL="457200" lvl="0" indent="-457200">
              <a:buFont typeface="+mj-lt"/>
              <a:buAutoNum type="arabicPeriod"/>
            </a:pPr>
            <a:endParaRPr lang="en-GB" sz="2200" i="1" dirty="0" smtClean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GB" sz="2200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The company used to belong to an American multinational.</a:t>
            </a:r>
          </a:p>
          <a:p>
            <a:pPr marL="457200" lvl="0" indent="-457200">
              <a:buFont typeface="+mj-lt"/>
              <a:buAutoNum type="arabicPeriod"/>
            </a:pPr>
            <a:endParaRPr lang="en-GB" sz="2200" i="1" dirty="0" smtClean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GB" sz="2200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I used to think that I wanted to work in advertising. Now I’m an accountant.</a:t>
            </a:r>
          </a:p>
          <a:p>
            <a:pPr marL="457200" lvl="0" indent="-457200">
              <a:buFont typeface="+mj-lt"/>
              <a:buAutoNum type="arabicPeriod"/>
            </a:pPr>
            <a:endParaRPr lang="en-GB" sz="2200" i="1" dirty="0" smtClean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GB" sz="2200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In the old days, we used to send hundreds of letters every month. Now we send emails.</a:t>
            </a:r>
          </a:p>
          <a:p>
            <a:pPr marL="0" lvl="4" indent="0">
              <a:buNone/>
            </a:pPr>
            <a:endParaRPr lang="en-GB" sz="2200" dirty="0" smtClean="0">
              <a:latin typeface="Georgia" panose="02040502050405020303" pitchFamily="18" charset="0"/>
            </a:endParaRPr>
          </a:p>
        </p:txBody>
      </p:sp>
      <p:pic>
        <p:nvPicPr>
          <p:cNvPr id="14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56702"/>
            <a:ext cx="2230235" cy="579222"/>
          </a:xfrm>
          <a:prstGeom prst="rect">
            <a:avLst/>
          </a:prstGeom>
        </p:spPr>
      </p:pic>
      <p:pic>
        <p:nvPicPr>
          <p:cNvPr id="9" name="Picture 4" descr="http://smcc.fhi360.org/clients/scaleback/animjQuery_files/x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748" y="3768033"/>
            <a:ext cx="259409" cy="259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images.onlinelabels.com/images/clip-art/Ryan_Taylor/Ryan_Taylor_Green_Tick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852936"/>
            <a:ext cx="289738" cy="333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http://smcc.fhi360.org/clients/scaleback/animjQuery_files/x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869160"/>
            <a:ext cx="259409" cy="259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://images.onlinelabels.com/images/clip-art/Ryan_Taylor/Ryan_Taylor_Green_Tick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872" y="5877272"/>
            <a:ext cx="289738" cy="333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9745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-9939" y="2433"/>
            <a:ext cx="9153939" cy="504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r>
              <a:rPr lang="cs-CZ" sz="2000" b="1" dirty="0" smtClean="0">
                <a:solidFill>
                  <a:prstClr val="white"/>
                </a:solidFill>
                <a:latin typeface="Georgia" pitchFamily="18" charset="0"/>
              </a:rPr>
              <a:t> </a:t>
            </a:r>
            <a:r>
              <a:rPr lang="en-GB" sz="2000" b="1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en-GB" sz="2000" b="1" dirty="0">
                <a:solidFill>
                  <a:schemeClr val="bg1"/>
                </a:solidFill>
                <a:latin typeface="Georgia" pitchFamily="18" charset="0"/>
              </a:rPr>
              <a:t>Overview of tenses	</a:t>
            </a:r>
            <a:r>
              <a:rPr lang="cs-CZ" sz="2000" b="1" dirty="0" smtClean="0">
                <a:solidFill>
                  <a:prstClr val="white"/>
                </a:solidFill>
                <a:latin typeface="Georgia" pitchFamily="18" charset="0"/>
              </a:rPr>
              <a:t>	</a:t>
            </a:r>
            <a:endParaRPr lang="cs-CZ" sz="24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-9939" y="6522909"/>
            <a:ext cx="9157183" cy="33855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marL="92075"/>
            <a:r>
              <a:rPr lang="en-GB" sz="1600" b="1" dirty="0">
                <a:solidFill>
                  <a:prstClr val="white"/>
                </a:solidFill>
                <a:latin typeface="Georgia" panose="02040502050405020303" pitchFamily="18" charset="0"/>
              </a:rPr>
              <a:t>Advanced level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2230" y="686032"/>
            <a:ext cx="8229600" cy="1230800"/>
          </a:xfrm>
        </p:spPr>
        <p:txBody>
          <a:bodyPr>
            <a:noAutofit/>
          </a:bodyPr>
          <a:lstStyle/>
          <a:p>
            <a:r>
              <a:rPr lang="en-GB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aspect</a:t>
            </a:r>
            <a:br>
              <a:rPr lang="en-GB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</a:br>
            <a:r>
              <a:rPr lang="en-GB" sz="36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simple, continuous and perfect</a:t>
            </a:r>
            <a:endParaRPr lang="en-GB" sz="36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395535" y="2636912"/>
            <a:ext cx="8424937" cy="3528392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GB" sz="2200" dirty="0" smtClean="0">
                <a:solidFill>
                  <a:prstClr val="black"/>
                </a:solidFill>
                <a:latin typeface="Georgia" panose="02040502050405020303" pitchFamily="18" charset="0"/>
              </a:rPr>
              <a:t>There are </a:t>
            </a:r>
            <a:r>
              <a:rPr lang="en-GB" sz="2200" b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three verb aspects</a:t>
            </a:r>
            <a:r>
              <a:rPr lang="en-GB" sz="2200" dirty="0" smtClean="0">
                <a:solidFill>
                  <a:prstClr val="black"/>
                </a:solidFill>
                <a:latin typeface="Georgia" panose="02040502050405020303" pitchFamily="18" charset="0"/>
              </a:rPr>
              <a:t> in English:</a:t>
            </a:r>
          </a:p>
          <a:p>
            <a:pPr marL="0" lvl="0" indent="0">
              <a:buNone/>
            </a:pPr>
            <a:endParaRPr lang="en-GB" sz="2200" dirty="0" smtClean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marL="0" lvl="0" indent="0">
              <a:buNone/>
            </a:pPr>
            <a:r>
              <a:rPr lang="en-GB" sz="22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Simple</a:t>
            </a:r>
            <a:r>
              <a:rPr lang="en-GB" sz="2200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GB" sz="2200" dirty="0" smtClean="0">
                <a:solidFill>
                  <a:prstClr val="black"/>
                </a:solidFill>
                <a:latin typeface="Georgia" panose="02040502050405020303" pitchFamily="18" charset="0"/>
              </a:rPr>
              <a:t>– the action is viewed as complete or permanent</a:t>
            </a:r>
          </a:p>
          <a:p>
            <a:pPr marL="0" lvl="0" indent="0">
              <a:buNone/>
            </a:pPr>
            <a:r>
              <a:rPr lang="en-GB" sz="22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Continuous</a:t>
            </a:r>
            <a:r>
              <a:rPr lang="en-GB" sz="2200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GB" sz="2200" dirty="0" smtClean="0">
                <a:solidFill>
                  <a:prstClr val="black"/>
                </a:solidFill>
                <a:latin typeface="Georgia" panose="02040502050405020303" pitchFamily="18" charset="0"/>
              </a:rPr>
              <a:t>– the action is viewed as having duration</a:t>
            </a:r>
          </a:p>
          <a:p>
            <a:pPr marL="0" lvl="0" indent="0">
              <a:buNone/>
            </a:pPr>
            <a:r>
              <a:rPr lang="en-GB" sz="22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Perfect</a:t>
            </a:r>
            <a:r>
              <a:rPr lang="en-GB" sz="2200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GB" sz="2200" dirty="0" smtClean="0">
                <a:solidFill>
                  <a:prstClr val="black"/>
                </a:solidFill>
                <a:latin typeface="Georgia" panose="02040502050405020303" pitchFamily="18" charset="0"/>
              </a:rPr>
              <a:t>– the action is viewed as completed before another action</a:t>
            </a:r>
            <a:endParaRPr lang="en-GB" sz="22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GB" sz="24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GB" sz="24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GB" sz="2400" dirty="0">
              <a:latin typeface="Georgia" panose="02040502050405020303" pitchFamily="18" charset="0"/>
            </a:endParaRPr>
          </a:p>
        </p:txBody>
      </p:sp>
      <p:pic>
        <p:nvPicPr>
          <p:cNvPr id="14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56702"/>
            <a:ext cx="2230235" cy="579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509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-9939" y="2433"/>
            <a:ext cx="9153939" cy="504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GB" sz="2000" b="1" dirty="0" smtClean="0">
                <a:solidFill>
                  <a:prstClr val="white"/>
                </a:solidFill>
                <a:latin typeface="Georgia" pitchFamily="18" charset="0"/>
              </a:rPr>
              <a:t>  </a:t>
            </a:r>
            <a:r>
              <a:rPr lang="en-GB" sz="2000" b="1" dirty="0" smtClean="0">
                <a:solidFill>
                  <a:schemeClr val="bg1"/>
                </a:solidFill>
                <a:latin typeface="Georgia" pitchFamily="18" charset="0"/>
              </a:rPr>
              <a:t>Overview </a:t>
            </a:r>
            <a:r>
              <a:rPr lang="en-GB" sz="2000" b="1" dirty="0">
                <a:solidFill>
                  <a:schemeClr val="bg1"/>
                </a:solidFill>
                <a:latin typeface="Georgia" pitchFamily="18" charset="0"/>
              </a:rPr>
              <a:t>of tenses	</a:t>
            </a:r>
            <a:r>
              <a:rPr lang="en-GB" sz="2000" b="1" dirty="0" smtClean="0">
                <a:solidFill>
                  <a:prstClr val="white"/>
                </a:solidFill>
                <a:latin typeface="Georgia" pitchFamily="18" charset="0"/>
              </a:rPr>
              <a:t>	</a:t>
            </a:r>
            <a:endParaRPr lang="en-GB" sz="24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-9939" y="6522909"/>
            <a:ext cx="9157183" cy="33855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marL="92075"/>
            <a:r>
              <a:rPr lang="en-GB" sz="1600" b="1" dirty="0">
                <a:solidFill>
                  <a:schemeClr val="bg1"/>
                </a:solidFill>
                <a:latin typeface="Georgia" panose="02040502050405020303" pitchFamily="18" charset="0"/>
              </a:rPr>
              <a:t>Lower-intermediate/Intermediate level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2520"/>
            <a:ext cx="8229600" cy="895118"/>
          </a:xfrm>
        </p:spPr>
        <p:txBody>
          <a:bodyPr/>
          <a:lstStyle/>
          <a:p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present tenses</a:t>
            </a:r>
            <a:endParaRPr lang="en-GB" b="1" dirty="0">
              <a:solidFill>
                <a:schemeClr val="accent6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467544" y="1600200"/>
            <a:ext cx="8352928" cy="4781128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b="1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Look at the sample sentences:</a:t>
            </a:r>
          </a:p>
          <a:p>
            <a:pPr marL="457200" indent="-457200">
              <a:buFont typeface="+mj-lt"/>
              <a:buAutoNum type="alphaLcParenR"/>
            </a:pPr>
            <a:r>
              <a:rPr lang="en-GB" sz="2200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She </a:t>
            </a:r>
            <a:r>
              <a:rPr lang="en-GB" sz="2200" b="1" i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hates</a:t>
            </a:r>
            <a:r>
              <a:rPr lang="en-GB" sz="2200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 our new colleague.</a:t>
            </a:r>
          </a:p>
          <a:p>
            <a:pPr marL="457200" indent="-457200">
              <a:buFont typeface="+mj-lt"/>
              <a:buAutoNum type="alphaLcParenR"/>
            </a:pPr>
            <a:r>
              <a:rPr lang="en-GB" sz="2200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I really </a:t>
            </a:r>
            <a:r>
              <a:rPr lang="en-GB" sz="2200" b="1" i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need</a:t>
            </a:r>
            <a:r>
              <a:rPr lang="en-GB" sz="2200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 a new car.</a:t>
            </a:r>
          </a:p>
          <a:p>
            <a:pPr marL="457200" indent="-457200">
              <a:buFont typeface="+mj-lt"/>
              <a:buAutoNum type="alphaLcParenR"/>
            </a:pPr>
            <a:r>
              <a:rPr lang="en-GB" sz="2200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I </a:t>
            </a:r>
            <a:r>
              <a:rPr lang="en-GB" sz="2200" b="1" i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don’t believe</a:t>
            </a:r>
            <a:r>
              <a:rPr lang="en-GB" sz="2200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 what he’s saying.</a:t>
            </a:r>
          </a:p>
          <a:p>
            <a:pPr marL="457200" indent="-457200">
              <a:buFont typeface="+mj-lt"/>
              <a:buAutoNum type="alphaLcParenR"/>
            </a:pPr>
            <a:r>
              <a:rPr lang="en-GB" sz="2200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What </a:t>
            </a:r>
            <a:r>
              <a:rPr lang="en-GB" sz="2200" b="1" i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do</a:t>
            </a:r>
            <a:r>
              <a:rPr lang="en-GB" sz="2200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 you </a:t>
            </a:r>
            <a:r>
              <a:rPr lang="en-GB" sz="2200" b="1" i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want</a:t>
            </a:r>
            <a:r>
              <a:rPr lang="en-GB" sz="2200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 to do now?</a:t>
            </a:r>
          </a:p>
          <a:p>
            <a:pPr marL="0" indent="0">
              <a:buNone/>
            </a:pPr>
            <a:endParaRPr lang="en-GB" sz="2400" b="1" dirty="0" smtClean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GB" sz="2200" dirty="0" smtClean="0">
                <a:solidFill>
                  <a:prstClr val="black"/>
                </a:solidFill>
                <a:latin typeface="Georgia" panose="02040502050405020303" pitchFamily="18" charset="0"/>
              </a:rPr>
              <a:t>There are verbs that we do NOT usually use in the continuous form. They are called </a:t>
            </a:r>
            <a:r>
              <a:rPr lang="en-GB" sz="2200" b="1" dirty="0" smtClean="0">
                <a:latin typeface="Georgia" panose="02040502050405020303" pitchFamily="18" charset="0"/>
              </a:rPr>
              <a:t>state verbs</a:t>
            </a:r>
            <a:r>
              <a:rPr lang="en-GB" sz="2200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GB" sz="2200" dirty="0" smtClean="0">
                <a:solidFill>
                  <a:prstClr val="black"/>
                </a:solidFill>
                <a:latin typeface="Georgia" panose="02040502050405020303" pitchFamily="18" charset="0"/>
              </a:rPr>
              <a:t>and they are often connected to thinking, opinions and feelings, i.e. they do NOT describe actions.</a:t>
            </a:r>
          </a:p>
          <a:p>
            <a:pPr marL="0" indent="0">
              <a:buNone/>
            </a:pPr>
            <a:r>
              <a:rPr lang="en-GB" sz="2200" dirty="0" smtClean="0">
                <a:solidFill>
                  <a:prstClr val="black"/>
                </a:solidFill>
                <a:latin typeface="Georgia" panose="02040502050405020303" pitchFamily="18" charset="0"/>
              </a:rPr>
              <a:t>We use them </a:t>
            </a:r>
            <a:r>
              <a:rPr lang="en-GB" sz="2200" b="1" dirty="0">
                <a:latin typeface="Georgia" panose="02040502050405020303" pitchFamily="18" charset="0"/>
              </a:rPr>
              <a:t>in the simple form </a:t>
            </a:r>
            <a:r>
              <a:rPr lang="en-GB" sz="2200" dirty="0" smtClean="0">
                <a:solidFill>
                  <a:prstClr val="black"/>
                </a:solidFill>
                <a:latin typeface="Georgia" panose="02040502050405020303" pitchFamily="18" charset="0"/>
              </a:rPr>
              <a:t>although we are speaking about something that is true now.</a:t>
            </a:r>
            <a:endParaRPr lang="en-GB" sz="2200" dirty="0">
              <a:latin typeface="Georgia" panose="02040502050405020303" pitchFamily="18" charset="0"/>
            </a:endParaRPr>
          </a:p>
        </p:txBody>
      </p:sp>
      <p:pic>
        <p:nvPicPr>
          <p:cNvPr id="14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56702"/>
            <a:ext cx="2230235" cy="579222"/>
          </a:xfrm>
          <a:prstGeom prst="rect">
            <a:avLst/>
          </a:prstGeom>
        </p:spPr>
      </p:pic>
      <p:sp>
        <p:nvSpPr>
          <p:cNvPr id="10" name="TextovéPole 9"/>
          <p:cNvSpPr txBox="1"/>
          <p:nvPr/>
        </p:nvSpPr>
        <p:spPr>
          <a:xfrm rot="20780529">
            <a:off x="6831620" y="899093"/>
            <a:ext cx="1919101" cy="461665"/>
          </a:xfrm>
          <a:prstGeom prst="rect">
            <a:avLst/>
          </a:prstGeom>
          <a:solidFill>
            <a:schemeClr val="accent6">
              <a:lumMod val="75000"/>
            </a:schemeClr>
          </a:solidFill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2400" b="1" cap="small" dirty="0" smtClean="0"/>
              <a:t>state verbs</a:t>
            </a:r>
            <a:endParaRPr lang="en-GB" b="1" cap="small" dirty="0"/>
          </a:p>
        </p:txBody>
      </p:sp>
    </p:spTree>
    <p:extLst>
      <p:ext uri="{BB962C8B-B14F-4D97-AF65-F5344CB8AC3E}">
        <p14:creationId xmlns:p14="http://schemas.microsoft.com/office/powerpoint/2010/main" val="2933882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  <p:bldP spid="10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-9939" y="2433"/>
            <a:ext cx="9153939" cy="504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GB" sz="2000" b="1" dirty="0" smtClean="0">
                <a:solidFill>
                  <a:prstClr val="white"/>
                </a:solidFill>
                <a:latin typeface="Georgia" pitchFamily="18" charset="0"/>
              </a:rPr>
              <a:t> </a:t>
            </a:r>
            <a:r>
              <a:rPr lang="en-GB" sz="2000" b="1" dirty="0" smtClean="0">
                <a:solidFill>
                  <a:schemeClr val="bg1"/>
                </a:solidFill>
                <a:latin typeface="Georgia" pitchFamily="18" charset="0"/>
              </a:rPr>
              <a:t> Overview of tenses	</a:t>
            </a:r>
            <a:r>
              <a:rPr lang="en-GB" sz="2000" b="1" dirty="0" smtClean="0">
                <a:solidFill>
                  <a:prstClr val="white"/>
                </a:solidFill>
                <a:latin typeface="Georgia" pitchFamily="18" charset="0"/>
              </a:rPr>
              <a:t>	</a:t>
            </a:r>
            <a:endParaRPr lang="en-GB" sz="24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-9939" y="6522909"/>
            <a:ext cx="9157183" cy="33855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marL="92075"/>
            <a:r>
              <a:rPr lang="en-GB" sz="1600" b="1" dirty="0">
                <a:solidFill>
                  <a:prstClr val="white"/>
                </a:solidFill>
                <a:latin typeface="Georgia" panose="02040502050405020303" pitchFamily="18" charset="0"/>
              </a:rPr>
              <a:t>Advanced level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2230" y="506433"/>
            <a:ext cx="8229600" cy="1230800"/>
          </a:xfrm>
        </p:spPr>
        <p:txBody>
          <a:bodyPr>
            <a:noAutofit/>
          </a:bodyPr>
          <a:lstStyle/>
          <a:p>
            <a:r>
              <a:rPr lang="en-GB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simple aspect</a:t>
            </a:r>
            <a:endParaRPr lang="en-GB" sz="36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395535" y="1772815"/>
            <a:ext cx="8519228" cy="4750093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200" dirty="0" smtClean="0">
                <a:solidFill>
                  <a:prstClr val="black"/>
                </a:solidFill>
                <a:latin typeface="Georgia" panose="02040502050405020303" pitchFamily="18" charset="0"/>
              </a:rPr>
              <a:t>The simple aspect describes actions that are viewed as </a:t>
            </a:r>
            <a:r>
              <a:rPr lang="en-GB" sz="2200" b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complete or permanent</a:t>
            </a:r>
            <a:r>
              <a:rPr lang="en-GB" sz="2200" dirty="0" smtClean="0">
                <a:solidFill>
                  <a:prstClr val="black"/>
                </a:solidFill>
                <a:latin typeface="Georgia" panose="02040502050405020303" pitchFamily="18" charset="0"/>
              </a:rPr>
              <a:t>.</a:t>
            </a:r>
          </a:p>
          <a:p>
            <a:pPr marL="0" lvl="0" indent="0">
              <a:buNone/>
            </a:pPr>
            <a:endParaRPr lang="en-GB" sz="1600" b="1" i="1" dirty="0" smtClean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marL="0" lvl="0" indent="0">
              <a:buNone/>
            </a:pPr>
            <a:r>
              <a:rPr lang="en-GB" sz="1600" b="1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Look at the sample sentences:</a:t>
            </a:r>
            <a:endParaRPr lang="en-GB" sz="1600" dirty="0" smtClean="0">
              <a:latin typeface="Georgia" panose="02040502050405020303" pitchFamily="18" charset="0"/>
            </a:endParaRPr>
          </a:p>
          <a:p>
            <a:pPr marL="360000" indent="-360000">
              <a:buFont typeface="+mj-lt"/>
              <a:buAutoNum type="alphaLcParenR"/>
            </a:pPr>
            <a:r>
              <a:rPr lang="en-GB" sz="2200" i="1" dirty="0" smtClean="0">
                <a:latin typeface="Georgia" panose="02040502050405020303" pitchFamily="18" charset="0"/>
              </a:rPr>
              <a:t>We </a:t>
            </a:r>
            <a:r>
              <a:rPr lang="en-GB" sz="2200" b="1" i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sell</a:t>
            </a:r>
            <a:r>
              <a:rPr lang="en-GB" sz="2200" i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GB" sz="2200" i="1" dirty="0" smtClean="0">
                <a:latin typeface="Georgia" panose="02040502050405020303" pitchFamily="18" charset="0"/>
              </a:rPr>
              <a:t>a full range of insurance products.</a:t>
            </a:r>
          </a:p>
          <a:p>
            <a:pPr marL="360000" indent="-360000">
              <a:buFont typeface="+mj-lt"/>
              <a:buAutoNum type="alphaLcParenR"/>
            </a:pPr>
            <a:endParaRPr lang="en-GB" sz="2200" i="1" dirty="0" smtClean="0">
              <a:latin typeface="Georgia" panose="02040502050405020303" pitchFamily="18" charset="0"/>
            </a:endParaRPr>
          </a:p>
          <a:p>
            <a:pPr marL="360000" indent="-360000">
              <a:buFont typeface="+mj-lt"/>
              <a:buAutoNum type="alphaLcParenR"/>
            </a:pPr>
            <a:r>
              <a:rPr lang="en-GB" sz="2200" i="1" dirty="0" smtClean="0">
                <a:latin typeface="Georgia" panose="02040502050405020303" pitchFamily="18" charset="0"/>
              </a:rPr>
              <a:t>The investment bank </a:t>
            </a:r>
            <a:r>
              <a:rPr lang="en-GB" sz="2200" b="1" i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collapsed </a:t>
            </a:r>
            <a:r>
              <a:rPr lang="en-GB" sz="2200" i="1" dirty="0" smtClean="0">
                <a:latin typeface="Georgia" panose="02040502050405020303" pitchFamily="18" charset="0"/>
              </a:rPr>
              <a:t>in September 2008.</a:t>
            </a:r>
          </a:p>
          <a:p>
            <a:pPr marL="360000" indent="-360000">
              <a:buFont typeface="+mj-lt"/>
              <a:buAutoNum type="alphaLcParenR"/>
            </a:pPr>
            <a:endParaRPr lang="en-GB" sz="2200" i="1" dirty="0" smtClean="0">
              <a:latin typeface="Georgia" panose="02040502050405020303" pitchFamily="18" charset="0"/>
            </a:endParaRPr>
          </a:p>
          <a:p>
            <a:pPr marL="360000" indent="-360000">
              <a:buFont typeface="+mj-lt"/>
              <a:buAutoNum type="alphaLcParenR"/>
            </a:pPr>
            <a:r>
              <a:rPr lang="en-GB" sz="2200" i="1" dirty="0" smtClean="0">
                <a:latin typeface="Georgia" panose="02040502050405020303" pitchFamily="18" charset="0"/>
              </a:rPr>
              <a:t>The conference </a:t>
            </a:r>
            <a:r>
              <a:rPr lang="en-GB" sz="2200" b="1" i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will start </a:t>
            </a:r>
            <a:r>
              <a:rPr lang="en-GB" sz="2200" i="1" dirty="0" smtClean="0">
                <a:latin typeface="Georgia" panose="02040502050405020303" pitchFamily="18" charset="0"/>
              </a:rPr>
              <a:t>on Friday.</a:t>
            </a:r>
          </a:p>
          <a:p>
            <a:pPr marL="360000" indent="-360000">
              <a:buFont typeface="+mj-lt"/>
              <a:buAutoNum type="alphaLcParenR"/>
            </a:pPr>
            <a:endParaRPr lang="en-GB" sz="2200" i="1" dirty="0" smtClean="0">
              <a:latin typeface="Georgia" panose="02040502050405020303" pitchFamily="18" charset="0"/>
            </a:endParaRPr>
          </a:p>
          <a:p>
            <a:pPr marL="360000" indent="-360000">
              <a:buFont typeface="+mj-lt"/>
              <a:buAutoNum type="alphaLcParenR"/>
            </a:pPr>
            <a:r>
              <a:rPr lang="en-GB" sz="2200" i="1" dirty="0" smtClean="0">
                <a:latin typeface="Georgia" panose="02040502050405020303" pitchFamily="18" charset="0"/>
              </a:rPr>
              <a:t>She always </a:t>
            </a:r>
            <a:r>
              <a:rPr lang="en-GB" sz="2200" b="1" i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arrives</a:t>
            </a:r>
            <a:r>
              <a:rPr lang="en-GB" sz="2200" i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GB" sz="2200" i="1" dirty="0" smtClean="0">
                <a:latin typeface="Georgia" panose="02040502050405020303" pitchFamily="18" charset="0"/>
              </a:rPr>
              <a:t>at work early.</a:t>
            </a:r>
          </a:p>
          <a:p>
            <a:pPr marL="360000" indent="-360000">
              <a:buFont typeface="+mj-lt"/>
              <a:buAutoNum type="alphaLcParenR"/>
            </a:pPr>
            <a:r>
              <a:rPr lang="en-GB" sz="2200" i="1" dirty="0" smtClean="0">
                <a:latin typeface="Georgia" panose="02040502050405020303" pitchFamily="18" charset="0"/>
              </a:rPr>
              <a:t>He always </a:t>
            </a:r>
            <a:r>
              <a:rPr lang="en-GB" sz="2200" b="1" i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wore</a:t>
            </a:r>
            <a:r>
              <a:rPr lang="en-GB" sz="2200" i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GB" sz="2200" i="1" dirty="0" smtClean="0">
                <a:latin typeface="Georgia" panose="02040502050405020303" pitchFamily="18" charset="0"/>
              </a:rPr>
              <a:t>a suit to work.</a:t>
            </a:r>
          </a:p>
        </p:txBody>
      </p:sp>
      <p:pic>
        <p:nvPicPr>
          <p:cNvPr id="14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56702"/>
            <a:ext cx="2230235" cy="579222"/>
          </a:xfrm>
          <a:prstGeom prst="rect">
            <a:avLst/>
          </a:prstGeom>
        </p:spPr>
      </p:pic>
      <p:sp>
        <p:nvSpPr>
          <p:cNvPr id="10" name="TextovéPole 9"/>
          <p:cNvSpPr txBox="1"/>
          <p:nvPr/>
        </p:nvSpPr>
        <p:spPr>
          <a:xfrm rot="20780529">
            <a:off x="6176709" y="3088260"/>
            <a:ext cx="1631781" cy="369332"/>
          </a:xfrm>
          <a:prstGeom prst="rect">
            <a:avLst/>
          </a:prstGeom>
          <a:solidFill>
            <a:schemeClr val="accent6">
              <a:lumMod val="50000"/>
            </a:schemeClr>
          </a:solidFill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b="1" cap="small" dirty="0" smtClean="0"/>
              <a:t>permanent fact</a:t>
            </a:r>
            <a:endParaRPr lang="en-GB" b="1" cap="small" dirty="0"/>
          </a:p>
        </p:txBody>
      </p:sp>
      <p:sp>
        <p:nvSpPr>
          <p:cNvPr id="12" name="TextovéPole 11"/>
          <p:cNvSpPr txBox="1"/>
          <p:nvPr/>
        </p:nvSpPr>
        <p:spPr>
          <a:xfrm rot="20780529">
            <a:off x="7053435" y="4142257"/>
            <a:ext cx="1934099" cy="646331"/>
          </a:xfrm>
          <a:prstGeom prst="rect">
            <a:avLst/>
          </a:prstGeom>
          <a:solidFill>
            <a:schemeClr val="accent6">
              <a:lumMod val="50000"/>
            </a:schemeClr>
          </a:solidFill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b="1" cap="small" dirty="0" smtClean="0"/>
              <a:t>action completed in the past</a:t>
            </a:r>
            <a:endParaRPr lang="en-GB" b="1" cap="small" dirty="0"/>
          </a:p>
        </p:txBody>
      </p:sp>
      <p:sp>
        <p:nvSpPr>
          <p:cNvPr id="13" name="TextovéPole 12"/>
          <p:cNvSpPr txBox="1"/>
          <p:nvPr/>
        </p:nvSpPr>
        <p:spPr>
          <a:xfrm rot="20780529">
            <a:off x="5160111" y="4937464"/>
            <a:ext cx="1842608" cy="369332"/>
          </a:xfrm>
          <a:prstGeom prst="rect">
            <a:avLst/>
          </a:prstGeom>
          <a:solidFill>
            <a:schemeClr val="accent6">
              <a:lumMod val="50000"/>
            </a:schemeClr>
          </a:solidFill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b="1" cap="small" dirty="0" smtClean="0"/>
              <a:t>simple future fact</a:t>
            </a:r>
            <a:endParaRPr lang="en-GB" b="1" cap="small" dirty="0"/>
          </a:p>
        </p:txBody>
      </p:sp>
      <p:sp>
        <p:nvSpPr>
          <p:cNvPr id="15" name="TextovéPole 14"/>
          <p:cNvSpPr txBox="1"/>
          <p:nvPr/>
        </p:nvSpPr>
        <p:spPr>
          <a:xfrm rot="20780529">
            <a:off x="5271134" y="5502882"/>
            <a:ext cx="1785608" cy="646331"/>
          </a:xfrm>
          <a:prstGeom prst="rect">
            <a:avLst/>
          </a:prstGeom>
          <a:solidFill>
            <a:schemeClr val="accent6">
              <a:lumMod val="50000"/>
            </a:schemeClr>
          </a:solidFill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b="1" cap="small" dirty="0" smtClean="0"/>
              <a:t>present and past habits</a:t>
            </a:r>
            <a:endParaRPr lang="en-GB" b="1" cap="small" dirty="0"/>
          </a:p>
        </p:txBody>
      </p:sp>
    </p:spTree>
    <p:extLst>
      <p:ext uri="{BB962C8B-B14F-4D97-AF65-F5344CB8AC3E}">
        <p14:creationId xmlns:p14="http://schemas.microsoft.com/office/powerpoint/2010/main" val="3221753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  <p:bldP spid="10" grpId="0" animBg="1"/>
      <p:bldP spid="12" grpId="0" animBg="1"/>
      <p:bldP spid="13" grpId="0" animBg="1"/>
      <p:bldP spid="1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-9939" y="2433"/>
            <a:ext cx="9153939" cy="504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GB" sz="2000" b="1" dirty="0" smtClean="0">
                <a:solidFill>
                  <a:prstClr val="white"/>
                </a:solidFill>
                <a:latin typeface="Georgia" pitchFamily="18" charset="0"/>
              </a:rPr>
              <a:t> </a:t>
            </a:r>
            <a:r>
              <a:rPr lang="en-GB" sz="2000" b="1" dirty="0" smtClean="0">
                <a:solidFill>
                  <a:schemeClr val="bg1"/>
                </a:solidFill>
                <a:latin typeface="Georgia" pitchFamily="18" charset="0"/>
              </a:rPr>
              <a:t> Overview of tenses	</a:t>
            </a:r>
            <a:r>
              <a:rPr lang="en-GB" sz="2000" b="1" dirty="0" smtClean="0">
                <a:solidFill>
                  <a:prstClr val="white"/>
                </a:solidFill>
                <a:latin typeface="Georgia" pitchFamily="18" charset="0"/>
              </a:rPr>
              <a:t>	</a:t>
            </a:r>
            <a:endParaRPr lang="en-GB" sz="24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-9939" y="6522909"/>
            <a:ext cx="9157183" cy="33855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marL="92075"/>
            <a:r>
              <a:rPr lang="en-GB" sz="1600" b="1" dirty="0">
                <a:solidFill>
                  <a:prstClr val="white"/>
                </a:solidFill>
                <a:latin typeface="Georgia" panose="02040502050405020303" pitchFamily="18" charset="0"/>
              </a:rPr>
              <a:t>Advanced level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2230" y="506433"/>
            <a:ext cx="8229600" cy="1230800"/>
          </a:xfrm>
        </p:spPr>
        <p:txBody>
          <a:bodyPr>
            <a:noAutofit/>
          </a:bodyPr>
          <a:lstStyle/>
          <a:p>
            <a:r>
              <a:rPr lang="en-GB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continuous aspect</a:t>
            </a:r>
            <a:endParaRPr lang="en-GB" sz="36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395535" y="1772816"/>
            <a:ext cx="8519228" cy="4392488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200" spc="-20" dirty="0" smtClean="0">
                <a:solidFill>
                  <a:prstClr val="black"/>
                </a:solidFill>
                <a:latin typeface="Georgia" panose="02040502050405020303" pitchFamily="18" charset="0"/>
              </a:rPr>
              <a:t>The continuous aspect describes actions that are </a:t>
            </a:r>
            <a:r>
              <a:rPr lang="en-GB" sz="2200" b="1" spc="-20" dirty="0" smtClean="0">
                <a:solidFill>
                  <a:prstClr val="black"/>
                </a:solidFill>
                <a:latin typeface="Georgia" panose="02040502050405020303" pitchFamily="18" charset="0"/>
              </a:rPr>
              <a:t>viewed as having duration or as temporary</a:t>
            </a:r>
            <a:r>
              <a:rPr lang="en-GB" sz="2200" spc="-20" dirty="0" smtClean="0">
                <a:solidFill>
                  <a:prstClr val="black"/>
                </a:solidFill>
                <a:latin typeface="Georgia" panose="02040502050405020303" pitchFamily="18" charset="0"/>
              </a:rPr>
              <a:t>, not as completed or permanent</a:t>
            </a:r>
            <a:r>
              <a:rPr lang="en-GB" sz="2200" dirty="0" smtClean="0">
                <a:solidFill>
                  <a:prstClr val="black"/>
                </a:solidFill>
                <a:latin typeface="Georgia" panose="02040502050405020303" pitchFamily="18" charset="0"/>
              </a:rPr>
              <a:t>.</a:t>
            </a:r>
          </a:p>
          <a:p>
            <a:pPr marL="0" lvl="0" indent="0">
              <a:buNone/>
            </a:pPr>
            <a:endParaRPr lang="en-GB" sz="1600" b="1" i="1" dirty="0" smtClean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marL="0" lvl="0" indent="0">
              <a:buNone/>
            </a:pPr>
            <a:r>
              <a:rPr lang="en-GB" sz="1600" b="1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Look at the sample sentences:</a:t>
            </a:r>
            <a:endParaRPr lang="en-GB" sz="1600" dirty="0" smtClean="0">
              <a:latin typeface="Georgia" panose="02040502050405020303" pitchFamily="18" charset="0"/>
            </a:endParaRPr>
          </a:p>
          <a:p>
            <a:pPr marL="360000" indent="-360000">
              <a:buFont typeface="+mj-lt"/>
              <a:buAutoNum type="alphaLcParenR"/>
            </a:pPr>
            <a:r>
              <a:rPr lang="en-GB" sz="2200" i="1" dirty="0" smtClean="0">
                <a:latin typeface="Georgia" panose="02040502050405020303" pitchFamily="18" charset="0"/>
              </a:rPr>
              <a:t>He </a:t>
            </a:r>
            <a:r>
              <a:rPr lang="en-GB" sz="2200" b="1" i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was checking </a:t>
            </a:r>
            <a:r>
              <a:rPr lang="en-GB" sz="2200" i="1" dirty="0" smtClean="0">
                <a:latin typeface="Georgia" panose="02040502050405020303" pitchFamily="18" charset="0"/>
              </a:rPr>
              <a:t>accounts when he spotted the error.</a:t>
            </a:r>
          </a:p>
          <a:p>
            <a:pPr marL="360000" indent="-360000">
              <a:buFont typeface="+mj-lt"/>
              <a:buAutoNum type="alphaLcParenR"/>
            </a:pPr>
            <a:endParaRPr lang="en-GB" sz="2200" i="1" dirty="0" smtClean="0">
              <a:latin typeface="Georgia" panose="02040502050405020303" pitchFamily="18" charset="0"/>
            </a:endParaRPr>
          </a:p>
          <a:p>
            <a:pPr marL="360000" indent="-360000">
              <a:buFont typeface="+mj-lt"/>
              <a:buAutoNum type="alphaLcParenR"/>
            </a:pPr>
            <a:r>
              <a:rPr lang="en-GB" sz="2200" i="1" dirty="0" smtClean="0">
                <a:latin typeface="Georgia" panose="02040502050405020303" pitchFamily="18" charset="0"/>
              </a:rPr>
              <a:t>They</a:t>
            </a:r>
            <a:r>
              <a:rPr lang="en-GB" sz="2200" b="1" i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’ve been producing </a:t>
            </a:r>
            <a:r>
              <a:rPr lang="en-GB" sz="2200" i="1" dirty="0" smtClean="0">
                <a:latin typeface="Georgia" panose="02040502050405020303" pitchFamily="18" charset="0"/>
              </a:rPr>
              <a:t>cars for over 50 years.</a:t>
            </a:r>
          </a:p>
          <a:p>
            <a:pPr marL="360000" indent="-360000">
              <a:buFont typeface="+mj-lt"/>
              <a:buAutoNum type="alphaLcParenR"/>
            </a:pPr>
            <a:endParaRPr lang="en-GB" sz="2200" i="1" dirty="0" smtClean="0">
              <a:latin typeface="Georgia" panose="02040502050405020303" pitchFamily="18" charset="0"/>
            </a:endParaRPr>
          </a:p>
          <a:p>
            <a:pPr marL="360000" indent="-360000">
              <a:buFont typeface="+mj-lt"/>
              <a:buAutoNum type="alphaLcParenR"/>
            </a:pPr>
            <a:r>
              <a:rPr lang="en-GB" sz="2200" i="1" spc="-30" dirty="0" smtClean="0">
                <a:latin typeface="Georgia" panose="02040502050405020303" pitchFamily="18" charset="0"/>
              </a:rPr>
              <a:t>I</a:t>
            </a:r>
            <a:r>
              <a:rPr lang="en-GB" sz="2200" b="1" i="1" spc="-30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’m dealing </a:t>
            </a:r>
            <a:r>
              <a:rPr lang="en-GB" sz="2200" i="1" spc="-30" dirty="0" smtClean="0">
                <a:latin typeface="Georgia" panose="02040502050405020303" pitchFamily="18" charset="0"/>
              </a:rPr>
              <a:t>with enquiries at the moment, as my colleague is ill.</a:t>
            </a:r>
          </a:p>
          <a:p>
            <a:pPr marL="360000" indent="-360000">
              <a:buFont typeface="+mj-lt"/>
              <a:buAutoNum type="alphaLcParenR"/>
            </a:pPr>
            <a:endParaRPr lang="en-GB" sz="2200" i="1" dirty="0" smtClean="0">
              <a:latin typeface="Georgia" panose="02040502050405020303" pitchFamily="18" charset="0"/>
            </a:endParaRPr>
          </a:p>
          <a:p>
            <a:pPr marL="360000" indent="-360000">
              <a:buFont typeface="+mj-lt"/>
              <a:buAutoNum type="alphaLcParenR"/>
            </a:pPr>
            <a:r>
              <a:rPr lang="en-GB" sz="2200" i="1" dirty="0" smtClean="0">
                <a:latin typeface="Georgia" panose="02040502050405020303" pitchFamily="18" charset="0"/>
              </a:rPr>
              <a:t>She</a:t>
            </a:r>
            <a:r>
              <a:rPr lang="en-GB" sz="2200" b="1" i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’s been trying </a:t>
            </a:r>
            <a:r>
              <a:rPr lang="en-GB" sz="2200" i="1" dirty="0" smtClean="0">
                <a:latin typeface="Georgia" panose="02040502050405020303" pitchFamily="18" charset="0"/>
              </a:rPr>
              <a:t>to reach them to make a reservation.</a:t>
            </a:r>
          </a:p>
          <a:p>
            <a:pPr marL="0" indent="0">
              <a:buNone/>
            </a:pPr>
            <a:endParaRPr lang="en-GB" sz="2400" dirty="0">
              <a:latin typeface="Georgia" panose="02040502050405020303" pitchFamily="18" charset="0"/>
            </a:endParaRPr>
          </a:p>
        </p:txBody>
      </p:sp>
      <p:pic>
        <p:nvPicPr>
          <p:cNvPr id="14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56702"/>
            <a:ext cx="2230235" cy="579222"/>
          </a:xfrm>
          <a:prstGeom prst="rect">
            <a:avLst/>
          </a:prstGeom>
        </p:spPr>
      </p:pic>
      <p:sp>
        <p:nvSpPr>
          <p:cNvPr id="10" name="TextovéPole 9"/>
          <p:cNvSpPr txBox="1"/>
          <p:nvPr/>
        </p:nvSpPr>
        <p:spPr>
          <a:xfrm rot="20780529">
            <a:off x="6872776" y="3389400"/>
            <a:ext cx="2148479" cy="369332"/>
          </a:xfrm>
          <a:prstGeom prst="rect">
            <a:avLst/>
          </a:prstGeom>
          <a:solidFill>
            <a:schemeClr val="accent6">
              <a:lumMod val="50000"/>
            </a:schemeClr>
          </a:solidFill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b="1" cap="small" dirty="0" smtClean="0"/>
              <a:t>activity in progress</a:t>
            </a:r>
            <a:endParaRPr lang="en-GB" b="1" cap="small" dirty="0"/>
          </a:p>
        </p:txBody>
      </p:sp>
      <p:sp>
        <p:nvSpPr>
          <p:cNvPr id="12" name="TextovéPole 11"/>
          <p:cNvSpPr txBox="1"/>
          <p:nvPr/>
        </p:nvSpPr>
        <p:spPr>
          <a:xfrm rot="20780529">
            <a:off x="6822415" y="4118440"/>
            <a:ext cx="1799167" cy="369332"/>
          </a:xfrm>
          <a:prstGeom prst="rect">
            <a:avLst/>
          </a:prstGeom>
          <a:solidFill>
            <a:schemeClr val="accent6">
              <a:lumMod val="50000"/>
            </a:schemeClr>
          </a:solidFill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b="1" cap="small" dirty="0" smtClean="0"/>
              <a:t>for a long time</a:t>
            </a:r>
            <a:endParaRPr lang="en-GB" b="1" cap="small" dirty="0"/>
          </a:p>
        </p:txBody>
      </p:sp>
      <p:sp>
        <p:nvSpPr>
          <p:cNvPr id="13" name="TextovéPole 12"/>
          <p:cNvSpPr txBox="1"/>
          <p:nvPr/>
        </p:nvSpPr>
        <p:spPr>
          <a:xfrm rot="20780529">
            <a:off x="7867324" y="5144894"/>
            <a:ext cx="1223852" cy="369332"/>
          </a:xfrm>
          <a:prstGeom prst="rect">
            <a:avLst/>
          </a:prstGeom>
          <a:solidFill>
            <a:schemeClr val="accent6">
              <a:lumMod val="50000"/>
            </a:schemeClr>
          </a:solidFill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b="1" cap="small" dirty="0" smtClean="0"/>
              <a:t>temporary</a:t>
            </a:r>
            <a:endParaRPr lang="en-GB" b="1" cap="small" dirty="0"/>
          </a:p>
        </p:txBody>
      </p:sp>
      <p:sp>
        <p:nvSpPr>
          <p:cNvPr id="16" name="TextovéPole 15"/>
          <p:cNvSpPr txBox="1"/>
          <p:nvPr/>
        </p:nvSpPr>
        <p:spPr>
          <a:xfrm rot="20780529">
            <a:off x="7150161" y="5917218"/>
            <a:ext cx="1381720" cy="369332"/>
          </a:xfrm>
          <a:prstGeom prst="rect">
            <a:avLst/>
          </a:prstGeom>
          <a:solidFill>
            <a:schemeClr val="accent6">
              <a:lumMod val="50000"/>
            </a:schemeClr>
          </a:solidFill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b="1" cap="small" dirty="0" smtClean="0"/>
              <a:t>several times</a:t>
            </a:r>
            <a:endParaRPr lang="en-GB" b="1" cap="small" dirty="0"/>
          </a:p>
        </p:txBody>
      </p:sp>
    </p:spTree>
    <p:extLst>
      <p:ext uri="{BB962C8B-B14F-4D97-AF65-F5344CB8AC3E}">
        <p14:creationId xmlns:p14="http://schemas.microsoft.com/office/powerpoint/2010/main" val="1385447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  <p:bldP spid="10" grpId="0" animBg="1"/>
      <p:bldP spid="12" grpId="0" animBg="1"/>
      <p:bldP spid="13" grpId="0" animBg="1"/>
      <p:bldP spid="1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-9939" y="2433"/>
            <a:ext cx="9153939" cy="504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GB" sz="2000" b="1" dirty="0" smtClean="0">
                <a:solidFill>
                  <a:prstClr val="white"/>
                </a:solidFill>
                <a:latin typeface="Georgia" pitchFamily="18" charset="0"/>
              </a:rPr>
              <a:t> </a:t>
            </a:r>
            <a:r>
              <a:rPr lang="en-GB" sz="2000" b="1" dirty="0" smtClean="0">
                <a:solidFill>
                  <a:schemeClr val="bg1"/>
                </a:solidFill>
                <a:latin typeface="Georgia" pitchFamily="18" charset="0"/>
              </a:rPr>
              <a:t> Overview of tenses	</a:t>
            </a:r>
            <a:r>
              <a:rPr lang="en-GB" sz="2000" b="1" dirty="0" smtClean="0">
                <a:solidFill>
                  <a:prstClr val="white"/>
                </a:solidFill>
                <a:latin typeface="Georgia" pitchFamily="18" charset="0"/>
              </a:rPr>
              <a:t>	</a:t>
            </a:r>
            <a:endParaRPr lang="en-GB" sz="24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-9939" y="6522909"/>
            <a:ext cx="9157183" cy="33855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marL="92075"/>
            <a:r>
              <a:rPr lang="en-GB" sz="1600" b="1" dirty="0">
                <a:solidFill>
                  <a:prstClr val="white"/>
                </a:solidFill>
                <a:latin typeface="Georgia" panose="02040502050405020303" pitchFamily="18" charset="0"/>
              </a:rPr>
              <a:t>Advanced level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2230" y="506433"/>
            <a:ext cx="8229600" cy="1230800"/>
          </a:xfrm>
        </p:spPr>
        <p:txBody>
          <a:bodyPr>
            <a:noAutofit/>
          </a:bodyPr>
          <a:lstStyle/>
          <a:p>
            <a:r>
              <a:rPr lang="en-GB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perfect</a:t>
            </a:r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GB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aspect</a:t>
            </a:r>
            <a:endParaRPr lang="en-GB" sz="36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395535" y="1772816"/>
            <a:ext cx="8519228" cy="4392488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200" dirty="0" smtClean="0">
                <a:solidFill>
                  <a:prstClr val="black"/>
                </a:solidFill>
                <a:latin typeface="Georgia" panose="02040502050405020303" pitchFamily="18" charset="0"/>
              </a:rPr>
              <a:t>The perfect aspect describes actions that are viewed as </a:t>
            </a:r>
            <a:r>
              <a:rPr lang="en-GB" sz="2200" b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completed before another action or connected to a later action</a:t>
            </a:r>
            <a:r>
              <a:rPr lang="en-GB" sz="2200" dirty="0" smtClean="0">
                <a:solidFill>
                  <a:prstClr val="black"/>
                </a:solidFill>
                <a:latin typeface="Georgia" panose="02040502050405020303" pitchFamily="18" charset="0"/>
              </a:rPr>
              <a:t>.</a:t>
            </a:r>
          </a:p>
          <a:p>
            <a:pPr marL="0" lvl="0" indent="0">
              <a:buNone/>
            </a:pPr>
            <a:endParaRPr lang="en-GB" sz="1600" b="1" i="1" dirty="0" smtClean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marL="0" lvl="0" indent="0">
              <a:buNone/>
            </a:pPr>
            <a:r>
              <a:rPr lang="en-GB" sz="1600" b="1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Look at the sample sentences:</a:t>
            </a:r>
            <a:endParaRPr lang="en-GB" sz="1600" dirty="0" smtClean="0">
              <a:latin typeface="Georgia" panose="02040502050405020303" pitchFamily="18" charset="0"/>
            </a:endParaRPr>
          </a:p>
          <a:p>
            <a:pPr marL="360000" indent="-360000">
              <a:buFont typeface="+mj-lt"/>
              <a:buAutoNum type="alphaLcParenR"/>
            </a:pPr>
            <a:r>
              <a:rPr lang="en-GB" sz="2200" i="1" dirty="0" smtClean="0">
                <a:latin typeface="Georgia" panose="02040502050405020303" pitchFamily="18" charset="0"/>
              </a:rPr>
              <a:t>The office was in a mess because someone </a:t>
            </a:r>
            <a:r>
              <a:rPr lang="en-GB" sz="2200" b="1" i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had broken</a:t>
            </a:r>
            <a:r>
              <a:rPr lang="en-GB" sz="2200" i="1" dirty="0" smtClean="0">
                <a:latin typeface="Georgia" panose="02040502050405020303" pitchFamily="18" charset="0"/>
              </a:rPr>
              <a:t> in.</a:t>
            </a:r>
          </a:p>
          <a:p>
            <a:pPr marL="360000" indent="-360000">
              <a:buFont typeface="+mj-lt"/>
              <a:buAutoNum type="alphaLcParenR"/>
            </a:pPr>
            <a:r>
              <a:rPr lang="en-GB" sz="2200" i="1" spc="-30" dirty="0" smtClean="0">
                <a:latin typeface="Georgia" panose="02040502050405020303" pitchFamily="18" charset="0"/>
              </a:rPr>
              <a:t>We</a:t>
            </a:r>
            <a:r>
              <a:rPr lang="en-GB" sz="2200" b="1" i="1" spc="-30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’ll </a:t>
            </a:r>
            <a:r>
              <a:rPr lang="en-GB" sz="2200" b="1" i="1" spc="-30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have repaid </a:t>
            </a:r>
            <a:r>
              <a:rPr lang="en-GB" sz="2200" i="1" dirty="0">
                <a:latin typeface="Georgia" panose="02040502050405020303" pitchFamily="18" charset="0"/>
              </a:rPr>
              <a:t>the loan by the end of September.</a:t>
            </a:r>
          </a:p>
          <a:p>
            <a:pPr marL="360000" indent="-360000">
              <a:buFont typeface="+mj-lt"/>
              <a:buAutoNum type="alphaLcParenR"/>
            </a:pPr>
            <a:endParaRPr lang="cs-CZ" sz="2200" i="1" dirty="0" smtClean="0">
              <a:latin typeface="Georgia" panose="02040502050405020303" pitchFamily="18" charset="0"/>
            </a:endParaRPr>
          </a:p>
          <a:p>
            <a:pPr marL="360000" indent="-360000">
              <a:buFont typeface="+mj-lt"/>
              <a:buAutoNum type="alphaLcParenR"/>
            </a:pPr>
            <a:r>
              <a:rPr lang="en-GB" sz="2200" i="1" dirty="0" smtClean="0">
                <a:latin typeface="Georgia" panose="02040502050405020303" pitchFamily="18" charset="0"/>
              </a:rPr>
              <a:t>I</a:t>
            </a:r>
            <a:r>
              <a:rPr lang="en-GB" sz="2200" b="1" i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’ve finished </a:t>
            </a:r>
            <a:r>
              <a:rPr lang="en-GB" sz="2200" i="1" dirty="0" smtClean="0">
                <a:latin typeface="Georgia" panose="02040502050405020303" pitchFamily="18" charset="0"/>
              </a:rPr>
              <a:t>the report. </a:t>
            </a:r>
            <a:r>
              <a:rPr lang="en-GB" sz="2200" dirty="0" smtClean="0">
                <a:latin typeface="Georgia" panose="02040502050405020303" pitchFamily="18" charset="0"/>
              </a:rPr>
              <a:t>(i.e. It is ready.)</a:t>
            </a:r>
          </a:p>
          <a:p>
            <a:endParaRPr lang="en-GB" sz="2200" dirty="0" smtClean="0">
              <a:latin typeface="Georgia" panose="02040502050405020303" pitchFamily="18" charset="0"/>
            </a:endParaRPr>
          </a:p>
          <a:p>
            <a:endParaRPr lang="en-GB" sz="22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GB" sz="2400" dirty="0">
              <a:latin typeface="Georgia" panose="02040502050405020303" pitchFamily="18" charset="0"/>
            </a:endParaRPr>
          </a:p>
        </p:txBody>
      </p:sp>
      <p:pic>
        <p:nvPicPr>
          <p:cNvPr id="14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56702"/>
            <a:ext cx="2230235" cy="579222"/>
          </a:xfrm>
          <a:prstGeom prst="rect">
            <a:avLst/>
          </a:prstGeom>
        </p:spPr>
      </p:pic>
      <p:sp>
        <p:nvSpPr>
          <p:cNvPr id="12" name="TextovéPole 11"/>
          <p:cNvSpPr txBox="1"/>
          <p:nvPr/>
        </p:nvSpPr>
        <p:spPr>
          <a:xfrm rot="20780529">
            <a:off x="4914761" y="4752171"/>
            <a:ext cx="1526154" cy="646331"/>
          </a:xfrm>
          <a:prstGeom prst="rect">
            <a:avLst/>
          </a:prstGeom>
          <a:solidFill>
            <a:schemeClr val="accent6">
              <a:lumMod val="50000"/>
            </a:schemeClr>
          </a:solidFill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b="1" cap="small" dirty="0" smtClean="0"/>
              <a:t>result of an earlier action</a:t>
            </a:r>
            <a:endParaRPr lang="en-GB" b="1" cap="small" dirty="0"/>
          </a:p>
        </p:txBody>
      </p:sp>
      <p:sp>
        <p:nvSpPr>
          <p:cNvPr id="13" name="TextovéPole 12"/>
          <p:cNvSpPr txBox="1"/>
          <p:nvPr/>
        </p:nvSpPr>
        <p:spPr>
          <a:xfrm rot="20780529">
            <a:off x="6599024" y="3799075"/>
            <a:ext cx="2320195" cy="369332"/>
          </a:xfrm>
          <a:prstGeom prst="rect">
            <a:avLst/>
          </a:prstGeom>
          <a:solidFill>
            <a:schemeClr val="accent6">
              <a:lumMod val="50000"/>
            </a:schemeClr>
          </a:solidFill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b="1" cap="small" dirty="0" smtClean="0"/>
              <a:t>some time before then</a:t>
            </a:r>
            <a:endParaRPr lang="en-GB" b="1" cap="small" dirty="0"/>
          </a:p>
        </p:txBody>
      </p:sp>
    </p:spTree>
    <p:extLst>
      <p:ext uri="{BB962C8B-B14F-4D97-AF65-F5344CB8AC3E}">
        <p14:creationId xmlns:p14="http://schemas.microsoft.com/office/powerpoint/2010/main" val="2688262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  <p:bldP spid="12" grpId="0" animBg="1"/>
      <p:bldP spid="13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-9939" y="2433"/>
            <a:ext cx="9153939" cy="504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GB" sz="2000" b="1" dirty="0" smtClean="0">
                <a:solidFill>
                  <a:prstClr val="white"/>
                </a:solidFill>
                <a:latin typeface="Georgia" pitchFamily="18" charset="0"/>
              </a:rPr>
              <a:t> </a:t>
            </a:r>
            <a:r>
              <a:rPr lang="en-GB" sz="2000" b="1" dirty="0" smtClean="0">
                <a:solidFill>
                  <a:schemeClr val="bg1"/>
                </a:solidFill>
                <a:latin typeface="Georgia" pitchFamily="18" charset="0"/>
              </a:rPr>
              <a:t> Overview of tenses	</a:t>
            </a:r>
            <a:r>
              <a:rPr lang="en-GB" sz="2000" b="1" dirty="0" smtClean="0">
                <a:solidFill>
                  <a:prstClr val="white"/>
                </a:solidFill>
                <a:latin typeface="Georgia" pitchFamily="18" charset="0"/>
              </a:rPr>
              <a:t>	</a:t>
            </a:r>
            <a:endParaRPr lang="en-GB" sz="24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-9939" y="6522909"/>
            <a:ext cx="9157183" cy="33855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marL="92075"/>
            <a:r>
              <a:rPr lang="en-GB" sz="1600" b="1" dirty="0">
                <a:solidFill>
                  <a:prstClr val="white"/>
                </a:solidFill>
                <a:latin typeface="Georgia" panose="02040502050405020303" pitchFamily="18" charset="0"/>
              </a:rPr>
              <a:t>Advanced level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2230" y="506433"/>
            <a:ext cx="8229600" cy="690319"/>
          </a:xfrm>
        </p:spPr>
        <p:txBody>
          <a:bodyPr>
            <a:noAutofit/>
          </a:bodyPr>
          <a:lstStyle/>
          <a:p>
            <a:r>
              <a:rPr lang="en-GB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practice</a:t>
            </a:r>
            <a:endParaRPr lang="en-GB" sz="36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395535" y="1340768"/>
            <a:ext cx="8519228" cy="5040560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GB" sz="1800" b="1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Compare the use of tenses in the pairs of sentences. Decide what the differences in meaning</a:t>
            </a:r>
            <a:r>
              <a:rPr lang="cs-CZ" sz="1800" b="1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 are.</a:t>
            </a:r>
            <a:endParaRPr lang="en-GB" sz="1800" b="1" i="1" dirty="0" smtClean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marL="0" lvl="0" indent="0">
              <a:buNone/>
            </a:pPr>
            <a:endParaRPr lang="en-GB" sz="1800" b="1" dirty="0" smtClean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GB" sz="2200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When we</a:t>
            </a:r>
            <a:r>
              <a:rPr lang="en-GB" sz="2200" b="1" i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GB" sz="2200" i="1" dirty="0" smtClean="0">
                <a:latin typeface="Georgia" panose="02040502050405020303" pitchFamily="18" charset="0"/>
              </a:rPr>
              <a:t>got to the premises, the presentation </a:t>
            </a:r>
            <a:r>
              <a:rPr lang="en-GB" sz="2200" b="1" i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started</a:t>
            </a:r>
            <a:r>
              <a:rPr lang="en-GB" sz="2200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.</a:t>
            </a:r>
          </a:p>
          <a:p>
            <a:pPr marL="0" indent="0">
              <a:buNone/>
            </a:pPr>
            <a:r>
              <a:rPr lang="en-GB" sz="2200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	</a:t>
            </a:r>
            <a:r>
              <a:rPr lang="en-GB" sz="2200" dirty="0" smtClean="0">
                <a:latin typeface="Georgia" panose="02040502050405020303" pitchFamily="18" charset="0"/>
              </a:rPr>
              <a:t>It started after we arrived. </a:t>
            </a:r>
            <a:r>
              <a:rPr lang="en-GB" sz="2200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Sequence of actions.</a:t>
            </a:r>
            <a:endParaRPr lang="en-GB" sz="2200" dirty="0" smtClean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marL="457200" indent="0">
              <a:buNone/>
            </a:pPr>
            <a:r>
              <a:rPr lang="en-GB" sz="2200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When we</a:t>
            </a:r>
            <a:r>
              <a:rPr lang="en-GB" sz="2200" b="1" i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GB" sz="2200" i="1" dirty="0" smtClean="0">
                <a:latin typeface="Georgia" panose="02040502050405020303" pitchFamily="18" charset="0"/>
              </a:rPr>
              <a:t>got to the premises, the presentation </a:t>
            </a:r>
            <a:r>
              <a:rPr lang="en-GB" sz="2200" b="1" i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had</a:t>
            </a:r>
            <a:r>
              <a:rPr lang="en-GB" sz="2200" i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GB" sz="2200" b="1" i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started</a:t>
            </a:r>
            <a:r>
              <a:rPr lang="en-GB" sz="2200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.</a:t>
            </a:r>
          </a:p>
          <a:p>
            <a:pPr marL="0" indent="0">
              <a:buNone/>
            </a:pPr>
            <a:r>
              <a:rPr lang="en-GB" sz="2200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	</a:t>
            </a:r>
            <a:r>
              <a:rPr lang="en-GB" sz="2200" dirty="0" smtClean="0">
                <a:latin typeface="Georgia" panose="02040502050405020303" pitchFamily="18" charset="0"/>
              </a:rPr>
              <a:t>It started before we arrived. </a:t>
            </a:r>
            <a:r>
              <a:rPr lang="en-GB" sz="2200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An earlier past event.</a:t>
            </a:r>
          </a:p>
          <a:p>
            <a:pPr marL="457200" lvl="0" indent="-457200">
              <a:buFont typeface="+mj-lt"/>
              <a:buAutoNum type="arabicPeriod"/>
            </a:pPr>
            <a:endParaRPr lang="en-GB" sz="2200" dirty="0" smtClean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marL="457200" lvl="0" indent="-457200">
              <a:buFont typeface="+mj-lt"/>
              <a:buAutoNum type="arabicPeriod" startAt="2"/>
            </a:pPr>
            <a:r>
              <a:rPr lang="en-GB" sz="2200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At 1 pm, we </a:t>
            </a:r>
            <a:r>
              <a:rPr lang="en-GB" sz="2200" b="1" i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had </a:t>
            </a:r>
            <a:r>
              <a:rPr lang="en-GB" sz="2200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lunch with our major customer.</a:t>
            </a:r>
          </a:p>
          <a:p>
            <a:pPr marL="0" indent="0">
              <a:buNone/>
            </a:pPr>
            <a:r>
              <a:rPr lang="en-GB" sz="2200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	</a:t>
            </a:r>
            <a:r>
              <a:rPr lang="en-GB" sz="2200" dirty="0" smtClean="0">
                <a:latin typeface="Georgia" panose="02040502050405020303" pitchFamily="18" charset="0"/>
              </a:rPr>
              <a:t>T</a:t>
            </a:r>
            <a:r>
              <a:rPr lang="en-GB" sz="2200" spc="-60" dirty="0" smtClean="0">
                <a:latin typeface="Georgia" panose="02040502050405020303" pitchFamily="18" charset="0"/>
              </a:rPr>
              <a:t>he lunch started at 1 pm.</a:t>
            </a:r>
            <a:endParaRPr lang="en-GB" sz="2200" spc="-40" dirty="0" smtClean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marL="457200" lvl="0" indent="0">
              <a:buNone/>
            </a:pPr>
            <a:r>
              <a:rPr lang="en-GB" sz="2200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At 1 pm, we </a:t>
            </a:r>
            <a:r>
              <a:rPr lang="en-GB" sz="2200" b="1" i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were having </a:t>
            </a:r>
            <a:r>
              <a:rPr lang="en-GB" sz="2200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lunch with our major customer.</a:t>
            </a:r>
          </a:p>
          <a:p>
            <a:pPr marL="457200" lvl="0" indent="0">
              <a:buNone/>
            </a:pPr>
            <a:r>
              <a:rPr lang="en-GB" sz="2200" dirty="0" smtClean="0">
                <a:solidFill>
                  <a:prstClr val="black"/>
                </a:solidFill>
                <a:latin typeface="Georgia" panose="02040502050405020303" pitchFamily="18" charset="0"/>
              </a:rPr>
              <a:t>	</a:t>
            </a:r>
            <a:r>
              <a:rPr lang="en-GB" sz="2200" dirty="0" smtClean="0">
                <a:latin typeface="Georgia" panose="02040502050405020303" pitchFamily="18" charset="0"/>
              </a:rPr>
              <a:t>The lunch started before 1 pm. </a:t>
            </a:r>
            <a:r>
              <a:rPr lang="en-GB" sz="2200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An activity in progress.</a:t>
            </a:r>
          </a:p>
          <a:p>
            <a:pPr marL="457200" lvl="0" indent="-457200">
              <a:buFont typeface="+mj-lt"/>
              <a:buAutoNum type="arabicPeriod" startAt="2"/>
            </a:pPr>
            <a:endParaRPr lang="en-GB" sz="2200" dirty="0" smtClean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marL="457200" lvl="0" indent="-457200">
              <a:buFont typeface="+mj-lt"/>
              <a:buAutoNum type="arabicPeriod" startAt="2"/>
            </a:pPr>
            <a:endParaRPr lang="en-GB" sz="1800" dirty="0">
              <a:solidFill>
                <a:prstClr val="black"/>
              </a:solidFill>
              <a:latin typeface="Georgia" panose="02040502050405020303" pitchFamily="18" charset="0"/>
            </a:endParaRPr>
          </a:p>
        </p:txBody>
      </p:sp>
      <p:pic>
        <p:nvPicPr>
          <p:cNvPr id="14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56702"/>
            <a:ext cx="2230235" cy="579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3834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-9939" y="2433"/>
            <a:ext cx="9153939" cy="504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GB" sz="2000" b="1" dirty="0" smtClean="0">
                <a:solidFill>
                  <a:prstClr val="white"/>
                </a:solidFill>
                <a:latin typeface="Georgia" pitchFamily="18" charset="0"/>
              </a:rPr>
              <a:t> </a:t>
            </a:r>
            <a:r>
              <a:rPr lang="en-GB" sz="2000" b="1" dirty="0" smtClean="0">
                <a:solidFill>
                  <a:schemeClr val="bg1"/>
                </a:solidFill>
                <a:latin typeface="Georgia" pitchFamily="18" charset="0"/>
              </a:rPr>
              <a:t> Overview of tenses	</a:t>
            </a:r>
            <a:r>
              <a:rPr lang="en-GB" sz="2000" b="1" dirty="0" smtClean="0">
                <a:solidFill>
                  <a:prstClr val="white"/>
                </a:solidFill>
                <a:latin typeface="Georgia" pitchFamily="18" charset="0"/>
              </a:rPr>
              <a:t>	</a:t>
            </a:r>
            <a:endParaRPr lang="en-GB" sz="24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-9939" y="6522909"/>
            <a:ext cx="9157183" cy="33855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marL="92075"/>
            <a:r>
              <a:rPr lang="en-GB" sz="1600" b="1" dirty="0">
                <a:solidFill>
                  <a:prstClr val="white"/>
                </a:solidFill>
                <a:latin typeface="Georgia" panose="02040502050405020303" pitchFamily="18" charset="0"/>
              </a:rPr>
              <a:t>Advanced level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2230" y="506433"/>
            <a:ext cx="8229600" cy="690319"/>
          </a:xfrm>
        </p:spPr>
        <p:txBody>
          <a:bodyPr>
            <a:noAutofit/>
          </a:bodyPr>
          <a:lstStyle/>
          <a:p>
            <a:r>
              <a:rPr lang="en-GB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practice</a:t>
            </a:r>
            <a:endParaRPr lang="en-GB" sz="36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395535" y="1340768"/>
            <a:ext cx="8519228" cy="5040560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GB" sz="1800" b="1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Compare the use of tenses in the pairs of sentences. </a:t>
            </a:r>
            <a:r>
              <a:rPr lang="en-GB" sz="1800" b="1" i="1" dirty="0">
                <a:solidFill>
                  <a:prstClr val="black"/>
                </a:solidFill>
                <a:latin typeface="Georgia" panose="02040502050405020303" pitchFamily="18" charset="0"/>
              </a:rPr>
              <a:t>Decide what the differences in meaning</a:t>
            </a:r>
            <a:r>
              <a:rPr lang="cs-CZ" sz="1800" b="1" i="1" dirty="0">
                <a:solidFill>
                  <a:prstClr val="black"/>
                </a:solidFill>
                <a:latin typeface="Georgia" panose="02040502050405020303" pitchFamily="18" charset="0"/>
              </a:rPr>
              <a:t> are.</a:t>
            </a:r>
            <a:endParaRPr lang="en-GB" sz="1800" b="1" i="1" dirty="0" smtClean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marL="0" lvl="0" indent="0">
              <a:buNone/>
            </a:pPr>
            <a:endParaRPr lang="en-GB" sz="1800" b="1" dirty="0" smtClean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marL="457200" lvl="0" indent="-457200">
              <a:buFont typeface="+mj-lt"/>
              <a:buAutoNum type="arabicPeriod" startAt="3"/>
            </a:pPr>
            <a:r>
              <a:rPr lang="en-GB" sz="2200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He</a:t>
            </a:r>
            <a:r>
              <a:rPr lang="en-GB" sz="2200" b="1" i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’s</a:t>
            </a:r>
            <a:r>
              <a:rPr lang="en-GB" sz="2200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 so selfish.</a:t>
            </a:r>
          </a:p>
          <a:p>
            <a:pPr marL="0" indent="0">
              <a:buNone/>
            </a:pPr>
            <a:r>
              <a:rPr lang="en-GB" sz="2200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	Generally true.</a:t>
            </a:r>
            <a:endParaRPr lang="en-GB" sz="2200" dirty="0" smtClean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marL="457200" lvl="0" indent="0">
              <a:buNone/>
            </a:pPr>
            <a:r>
              <a:rPr lang="en-GB" sz="2200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He</a:t>
            </a:r>
            <a:r>
              <a:rPr lang="en-GB" sz="2200" b="1" i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’s being </a:t>
            </a:r>
            <a:r>
              <a:rPr lang="en-GB" sz="2200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so selfish.</a:t>
            </a:r>
          </a:p>
          <a:p>
            <a:pPr marL="0" indent="0">
              <a:buNone/>
            </a:pPr>
            <a:r>
              <a:rPr lang="en-GB" sz="2200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	</a:t>
            </a:r>
            <a:r>
              <a:rPr lang="en-GB" sz="2200" dirty="0" smtClean="0">
                <a:latin typeface="Georgia" panose="02040502050405020303" pitchFamily="18" charset="0"/>
              </a:rPr>
              <a:t>He’s not usually a selfish person. </a:t>
            </a:r>
            <a:r>
              <a:rPr lang="en-GB" sz="2200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Temporary behaviour.</a:t>
            </a:r>
          </a:p>
          <a:p>
            <a:pPr marL="457200" lvl="0" indent="-457200">
              <a:buFont typeface="+mj-lt"/>
              <a:buAutoNum type="arabicPeriod"/>
            </a:pPr>
            <a:endParaRPr lang="en-GB" sz="2200" dirty="0" smtClean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marL="457200" lvl="0" indent="-457200">
              <a:buFont typeface="+mj-lt"/>
              <a:buAutoNum type="arabicPeriod" startAt="4"/>
            </a:pPr>
            <a:r>
              <a:rPr lang="en-GB" sz="2200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She </a:t>
            </a:r>
            <a:r>
              <a:rPr lang="en-GB" sz="2200" b="1" i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was explaining</a:t>
            </a:r>
            <a:r>
              <a:rPr lang="en-GB" sz="2200" i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GB" sz="2200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her proposal when he arrived.</a:t>
            </a:r>
          </a:p>
          <a:p>
            <a:pPr marL="0" indent="0">
              <a:buNone/>
            </a:pPr>
            <a:r>
              <a:rPr lang="en-GB" sz="2200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	</a:t>
            </a:r>
            <a:r>
              <a:rPr lang="en-GB" sz="2200" spc="-60" dirty="0" smtClean="0">
                <a:latin typeface="Georgia" panose="02040502050405020303" pitchFamily="18" charset="0"/>
              </a:rPr>
              <a:t>He arrived in the middle of her explanation. </a:t>
            </a:r>
            <a:r>
              <a:rPr lang="en-GB" sz="2200" spc="-40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Interrupted action.</a:t>
            </a:r>
          </a:p>
          <a:p>
            <a:pPr marL="457200" lvl="0" indent="0">
              <a:buNone/>
            </a:pPr>
            <a:r>
              <a:rPr lang="en-GB" sz="2200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She </a:t>
            </a:r>
            <a:r>
              <a:rPr lang="en-GB" sz="2200" b="1" i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explained</a:t>
            </a:r>
            <a:r>
              <a:rPr lang="en-GB" sz="2200" i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GB" sz="2200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her proposal when he arrived.</a:t>
            </a:r>
          </a:p>
          <a:p>
            <a:pPr marL="457200" lvl="0" indent="0">
              <a:buNone/>
            </a:pPr>
            <a:r>
              <a:rPr lang="en-GB" sz="2200" dirty="0" smtClean="0">
                <a:solidFill>
                  <a:prstClr val="black"/>
                </a:solidFill>
                <a:latin typeface="Georgia" panose="02040502050405020303" pitchFamily="18" charset="0"/>
              </a:rPr>
              <a:t>	</a:t>
            </a:r>
            <a:r>
              <a:rPr lang="en-GB" sz="2200" dirty="0" smtClean="0">
                <a:latin typeface="Georgia" panose="02040502050405020303" pitchFamily="18" charset="0"/>
              </a:rPr>
              <a:t>He arrived and then she explained it. </a:t>
            </a:r>
            <a:r>
              <a:rPr lang="en-GB" sz="2200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Sequence of actions.</a:t>
            </a:r>
          </a:p>
          <a:p>
            <a:pPr marL="457200" lvl="0" indent="-457200">
              <a:buFont typeface="+mj-lt"/>
              <a:buAutoNum type="arabicPeriod" startAt="2"/>
            </a:pPr>
            <a:endParaRPr lang="en-GB" sz="2200" dirty="0" smtClean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marL="457200" lvl="0" indent="-457200">
              <a:buFont typeface="+mj-lt"/>
              <a:buAutoNum type="arabicPeriod" startAt="2"/>
            </a:pPr>
            <a:endParaRPr lang="en-GB" sz="1800" dirty="0">
              <a:solidFill>
                <a:prstClr val="black"/>
              </a:solidFill>
              <a:latin typeface="Georgia" panose="02040502050405020303" pitchFamily="18" charset="0"/>
            </a:endParaRPr>
          </a:p>
        </p:txBody>
      </p:sp>
      <p:pic>
        <p:nvPicPr>
          <p:cNvPr id="14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56702"/>
            <a:ext cx="2230235" cy="579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350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-9939" y="2433"/>
            <a:ext cx="9153939" cy="504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GB" sz="2000" b="1" dirty="0" smtClean="0">
                <a:solidFill>
                  <a:prstClr val="white"/>
                </a:solidFill>
                <a:latin typeface="Georgia" pitchFamily="18" charset="0"/>
              </a:rPr>
              <a:t> </a:t>
            </a:r>
            <a:r>
              <a:rPr lang="en-GB" sz="2000" b="1" dirty="0" smtClean="0">
                <a:solidFill>
                  <a:schemeClr val="bg1"/>
                </a:solidFill>
                <a:latin typeface="Georgia" pitchFamily="18" charset="0"/>
              </a:rPr>
              <a:t> Overview of tenses	</a:t>
            </a:r>
            <a:r>
              <a:rPr lang="en-GB" sz="2000" b="1" dirty="0" smtClean="0">
                <a:solidFill>
                  <a:prstClr val="white"/>
                </a:solidFill>
                <a:latin typeface="Georgia" pitchFamily="18" charset="0"/>
              </a:rPr>
              <a:t>	</a:t>
            </a:r>
            <a:endParaRPr lang="en-GB" sz="24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-9939" y="6522909"/>
            <a:ext cx="9157183" cy="33855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marL="92075"/>
            <a:r>
              <a:rPr lang="en-GB" sz="1600" b="1" dirty="0">
                <a:solidFill>
                  <a:prstClr val="white"/>
                </a:solidFill>
                <a:latin typeface="Georgia" panose="02040502050405020303" pitchFamily="18" charset="0"/>
              </a:rPr>
              <a:t>Advanced level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2230" y="506433"/>
            <a:ext cx="8229600" cy="690319"/>
          </a:xfrm>
        </p:spPr>
        <p:txBody>
          <a:bodyPr>
            <a:noAutofit/>
          </a:bodyPr>
          <a:lstStyle/>
          <a:p>
            <a:r>
              <a:rPr lang="en-GB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practice</a:t>
            </a:r>
            <a:endParaRPr lang="en-GB" sz="36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395535" y="1340768"/>
            <a:ext cx="8519228" cy="5040560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GB" sz="1800" b="1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Compare the use of tenses in the pairs of sentences. </a:t>
            </a:r>
            <a:r>
              <a:rPr lang="en-GB" sz="1800" b="1" i="1" dirty="0">
                <a:solidFill>
                  <a:prstClr val="black"/>
                </a:solidFill>
                <a:latin typeface="Georgia" panose="02040502050405020303" pitchFamily="18" charset="0"/>
              </a:rPr>
              <a:t>Decide what the differences in meaning</a:t>
            </a:r>
            <a:r>
              <a:rPr lang="cs-CZ" sz="1800" b="1" i="1" dirty="0">
                <a:solidFill>
                  <a:prstClr val="black"/>
                </a:solidFill>
                <a:latin typeface="Georgia" panose="02040502050405020303" pitchFamily="18" charset="0"/>
              </a:rPr>
              <a:t> are.</a:t>
            </a:r>
            <a:endParaRPr lang="en-GB" sz="1800" b="1" i="1" dirty="0" smtClean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marL="0" lvl="0" indent="0">
              <a:buNone/>
            </a:pPr>
            <a:endParaRPr lang="en-GB" sz="1800" b="1" dirty="0" smtClean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marL="457200" lvl="0" indent="-457200">
              <a:buFont typeface="+mj-lt"/>
              <a:buAutoNum type="arabicPeriod" startAt="5"/>
            </a:pPr>
            <a:r>
              <a:rPr lang="en-GB" sz="2200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She </a:t>
            </a:r>
            <a:r>
              <a:rPr lang="en-GB" sz="2200" b="1" i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was</a:t>
            </a:r>
            <a:r>
              <a:rPr lang="en-GB" sz="2200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 CEO of the company for 8 years.</a:t>
            </a:r>
          </a:p>
          <a:p>
            <a:pPr marL="0" indent="0">
              <a:buNone/>
            </a:pPr>
            <a:r>
              <a:rPr lang="en-GB" sz="2200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	</a:t>
            </a:r>
            <a:r>
              <a:rPr lang="en-GB" sz="2200" dirty="0" smtClean="0">
                <a:latin typeface="Georgia" panose="02040502050405020303" pitchFamily="18" charset="0"/>
              </a:rPr>
              <a:t>They have a new CEO now. </a:t>
            </a:r>
            <a:r>
              <a:rPr lang="en-GB" sz="2200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The situation ended.</a:t>
            </a:r>
            <a:endParaRPr lang="en-GB" sz="2200" dirty="0" smtClean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marL="457200" lvl="0" indent="0">
              <a:buNone/>
            </a:pPr>
            <a:r>
              <a:rPr lang="en-GB" sz="2200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She</a:t>
            </a:r>
            <a:r>
              <a:rPr lang="en-GB" sz="2200" b="1" i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’s been </a:t>
            </a:r>
            <a:r>
              <a:rPr lang="en-GB" sz="2200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CEO of the company for 8 years.</a:t>
            </a:r>
          </a:p>
          <a:p>
            <a:pPr marL="0" indent="0">
              <a:buNone/>
            </a:pPr>
            <a:r>
              <a:rPr lang="en-GB" sz="2200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	</a:t>
            </a:r>
            <a:r>
              <a:rPr lang="en-GB" sz="2200" dirty="0" smtClean="0">
                <a:latin typeface="Georgia" panose="02040502050405020303" pitchFamily="18" charset="0"/>
              </a:rPr>
              <a:t>She still is the CEO. </a:t>
            </a:r>
            <a:r>
              <a:rPr lang="en-GB" sz="2200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The situation has not ended yet.</a:t>
            </a:r>
          </a:p>
          <a:p>
            <a:pPr marL="457200" lvl="0" indent="-457200">
              <a:buFont typeface="+mj-lt"/>
              <a:buAutoNum type="arabicPeriod"/>
            </a:pPr>
            <a:endParaRPr lang="en-GB" sz="2200" dirty="0" smtClean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marL="457200" lvl="0" indent="-457200">
              <a:buFont typeface="+mj-lt"/>
              <a:buAutoNum type="arabicPeriod" startAt="6"/>
            </a:pPr>
            <a:r>
              <a:rPr lang="en-GB" sz="2200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I</a:t>
            </a:r>
            <a:r>
              <a:rPr lang="en-GB" sz="2200" b="1" i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’ve checked </a:t>
            </a:r>
            <a:r>
              <a:rPr lang="en-GB" sz="2200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my emails.</a:t>
            </a:r>
          </a:p>
          <a:p>
            <a:pPr marL="0" indent="0">
              <a:buNone/>
            </a:pPr>
            <a:r>
              <a:rPr lang="en-GB" sz="2200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	</a:t>
            </a:r>
            <a:r>
              <a:rPr lang="en-GB" sz="2200" dirty="0" smtClean="0">
                <a:latin typeface="Georgia" panose="02040502050405020303" pitchFamily="18" charset="0"/>
              </a:rPr>
              <a:t>The emails are checked now. </a:t>
            </a:r>
            <a:r>
              <a:rPr lang="en-GB" sz="2200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The focus is on the result.</a:t>
            </a:r>
          </a:p>
          <a:p>
            <a:pPr marL="457200" lvl="0" indent="0">
              <a:buNone/>
            </a:pPr>
            <a:r>
              <a:rPr lang="en-GB" sz="2200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I</a:t>
            </a:r>
            <a:r>
              <a:rPr lang="en-GB" sz="2200" b="1" i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’ve been checking </a:t>
            </a:r>
            <a:r>
              <a:rPr lang="en-GB" sz="2200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my emails.</a:t>
            </a:r>
          </a:p>
          <a:p>
            <a:pPr marL="457200" lvl="0" indent="0">
              <a:buNone/>
            </a:pPr>
            <a:r>
              <a:rPr lang="en-GB" sz="2200" dirty="0" smtClean="0">
                <a:solidFill>
                  <a:prstClr val="black"/>
                </a:solidFill>
                <a:latin typeface="Georgia" panose="02040502050405020303" pitchFamily="18" charset="0"/>
              </a:rPr>
              <a:t>	</a:t>
            </a:r>
            <a:r>
              <a:rPr lang="en-GB" sz="2200" dirty="0" smtClean="0">
                <a:latin typeface="Georgia" panose="02040502050405020303" pitchFamily="18" charset="0"/>
              </a:rPr>
              <a:t>That is why I haven’t done anything else. The emails may 	still not be checked. </a:t>
            </a:r>
            <a:r>
              <a:rPr lang="en-GB" sz="2200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The focus is on the process.</a:t>
            </a:r>
          </a:p>
        </p:txBody>
      </p:sp>
      <p:pic>
        <p:nvPicPr>
          <p:cNvPr id="14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56702"/>
            <a:ext cx="2230235" cy="579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47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-9939" y="2433"/>
            <a:ext cx="9153939" cy="504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GB" sz="2000" b="1" dirty="0" smtClean="0">
                <a:solidFill>
                  <a:prstClr val="white"/>
                </a:solidFill>
                <a:latin typeface="Georgia" pitchFamily="18" charset="0"/>
              </a:rPr>
              <a:t>  Overview of tenses	</a:t>
            </a:r>
            <a:endParaRPr lang="en-GB" sz="24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-9939" y="6522909"/>
            <a:ext cx="9157183" cy="33855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marL="92075"/>
            <a:r>
              <a:rPr lang="en-GB" sz="1600" b="1" dirty="0">
                <a:solidFill>
                  <a:prstClr val="white"/>
                </a:solidFill>
                <a:latin typeface="Georgia" panose="02040502050405020303" pitchFamily="18" charset="0"/>
              </a:rPr>
              <a:t>Advanced level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2520"/>
            <a:ext cx="8229600" cy="895118"/>
          </a:xfrm>
        </p:spPr>
        <p:txBody>
          <a:bodyPr>
            <a:normAutofit/>
          </a:bodyPr>
          <a:lstStyle/>
          <a:p>
            <a:pPr algn="l"/>
            <a:r>
              <a:rPr lang="en-GB" sz="32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sources:</a:t>
            </a:r>
            <a:endParaRPr lang="en-GB" sz="32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467544" y="1412776"/>
            <a:ext cx="8280919" cy="4752528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GB" sz="2000" dirty="0" smtClean="0">
                <a:latin typeface="Georgia" panose="02040502050405020303" pitchFamily="18" charset="0"/>
              </a:rPr>
              <a:t>Duckworth, M. (2003) </a:t>
            </a:r>
            <a:r>
              <a:rPr lang="en-GB" sz="2000" i="1" dirty="0" smtClean="0">
                <a:latin typeface="Georgia" panose="02040502050405020303" pitchFamily="18" charset="0"/>
              </a:rPr>
              <a:t>Business Grammar and Practice (Oxford Business English)</a:t>
            </a:r>
            <a:r>
              <a:rPr lang="en-GB" sz="2000" dirty="0" smtClean="0">
                <a:latin typeface="Georgia" panose="02040502050405020303" pitchFamily="18" charset="0"/>
              </a:rPr>
              <a:t>. 1</a:t>
            </a:r>
            <a:r>
              <a:rPr lang="en-GB" sz="2000" baseline="30000" dirty="0" smtClean="0">
                <a:latin typeface="Georgia" panose="02040502050405020303" pitchFamily="18" charset="0"/>
              </a:rPr>
              <a:t>st</a:t>
            </a:r>
            <a:r>
              <a:rPr lang="en-GB" sz="2000" dirty="0" smtClean="0">
                <a:latin typeface="Georgia" panose="02040502050405020303" pitchFamily="18" charset="0"/>
              </a:rPr>
              <a:t> edition. Oxford University Press.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GB" sz="2000" dirty="0" smtClean="0">
                <a:latin typeface="Georgia" panose="02040502050405020303" pitchFamily="18" charset="0"/>
              </a:rPr>
              <a:t>Emmerson, P. (2002) </a:t>
            </a:r>
            <a:r>
              <a:rPr lang="en-GB" sz="2000" i="1" dirty="0" smtClean="0">
                <a:latin typeface="Georgia" panose="02040502050405020303" pitchFamily="18" charset="0"/>
              </a:rPr>
              <a:t>Business Grammar Builder</a:t>
            </a:r>
            <a:r>
              <a:rPr lang="en-GB" sz="2000" dirty="0" smtClean="0">
                <a:latin typeface="Georgia" panose="02040502050405020303" pitchFamily="18" charset="0"/>
              </a:rPr>
              <a:t>.  1</a:t>
            </a:r>
            <a:r>
              <a:rPr lang="en-GB" sz="2000" baseline="30000" dirty="0" smtClean="0">
                <a:latin typeface="Georgia" panose="02040502050405020303" pitchFamily="18" charset="0"/>
              </a:rPr>
              <a:t>st</a:t>
            </a:r>
            <a:r>
              <a:rPr lang="en-GB" sz="2000" dirty="0" smtClean="0">
                <a:latin typeface="Georgia" panose="02040502050405020303" pitchFamily="18" charset="0"/>
              </a:rPr>
              <a:t> edition. Macmillan Education.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GB" sz="2000" dirty="0" smtClean="0">
                <a:latin typeface="Georgia" panose="02040502050405020303" pitchFamily="18" charset="0"/>
              </a:rPr>
              <a:t>Soars, J. and L. </a:t>
            </a:r>
            <a:r>
              <a:rPr lang="en-GB" sz="2000" i="1" dirty="0" smtClean="0">
                <a:latin typeface="Georgia" panose="02040502050405020303" pitchFamily="18" charset="0"/>
              </a:rPr>
              <a:t>New Headway Advanced. </a:t>
            </a:r>
            <a:r>
              <a:rPr lang="en-GB" sz="2000" dirty="0" smtClean="0">
                <a:latin typeface="Georgia" panose="02040502050405020303" pitchFamily="18" charset="0"/>
              </a:rPr>
              <a:t>1</a:t>
            </a:r>
            <a:r>
              <a:rPr lang="en-GB" sz="2000" baseline="30000" dirty="0" smtClean="0">
                <a:latin typeface="Georgia" panose="02040502050405020303" pitchFamily="18" charset="0"/>
              </a:rPr>
              <a:t>st</a:t>
            </a:r>
            <a:r>
              <a:rPr lang="en-GB" sz="2000" dirty="0" smtClean="0">
                <a:latin typeface="Georgia" panose="02040502050405020303" pitchFamily="18" charset="0"/>
              </a:rPr>
              <a:t> edition. Oxford University Press.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GB" sz="2000" dirty="0" smtClean="0">
                <a:latin typeface="Georgia" panose="02040502050405020303" pitchFamily="18" charset="0"/>
              </a:rPr>
              <a:t>Swan, M. (2005) </a:t>
            </a:r>
            <a:r>
              <a:rPr lang="en-GB" sz="2000" i="1" dirty="0" smtClean="0">
                <a:latin typeface="Georgia" panose="02040502050405020303" pitchFamily="18" charset="0"/>
              </a:rPr>
              <a:t>Practical English Usage (New International Student’s Edition)</a:t>
            </a:r>
            <a:r>
              <a:rPr lang="en-GB" sz="2000" dirty="0" smtClean="0">
                <a:latin typeface="Georgia" panose="02040502050405020303" pitchFamily="18" charset="0"/>
              </a:rPr>
              <a:t>. 1</a:t>
            </a:r>
            <a:r>
              <a:rPr lang="en-GB" sz="2000" baseline="30000" dirty="0" smtClean="0">
                <a:latin typeface="Georgia" panose="02040502050405020303" pitchFamily="18" charset="0"/>
              </a:rPr>
              <a:t>st</a:t>
            </a:r>
            <a:r>
              <a:rPr lang="en-GB" sz="2000" dirty="0" smtClean="0">
                <a:latin typeface="Georgia" panose="02040502050405020303" pitchFamily="18" charset="0"/>
              </a:rPr>
              <a:t> edition. Oxford University Press.</a:t>
            </a:r>
          </a:p>
          <a:p>
            <a:pPr marL="0" indent="0">
              <a:buNone/>
            </a:pPr>
            <a:endParaRPr lang="en-GB" sz="2000" i="1" dirty="0">
              <a:latin typeface="Georgia" panose="02040502050405020303" pitchFamily="18" charset="0"/>
            </a:endParaRPr>
          </a:p>
        </p:txBody>
      </p:sp>
      <p:pic>
        <p:nvPicPr>
          <p:cNvPr id="14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56702"/>
            <a:ext cx="2230235" cy="579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04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-9939" y="2433"/>
            <a:ext cx="9153939" cy="504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r>
              <a:rPr lang="cs-CZ" sz="2000" b="1" dirty="0">
                <a:solidFill>
                  <a:prstClr val="white"/>
                </a:solidFill>
                <a:latin typeface="Georgia" pitchFamily="18" charset="0"/>
              </a:rPr>
              <a:t> </a:t>
            </a:r>
            <a:r>
              <a:rPr lang="cs-CZ" sz="2000" b="1" dirty="0" smtClean="0">
                <a:solidFill>
                  <a:prstClr val="white"/>
                </a:solidFill>
                <a:latin typeface="Georgia" pitchFamily="18" charset="0"/>
              </a:rPr>
              <a:t> </a:t>
            </a:r>
            <a:r>
              <a:rPr lang="en-GB" sz="2000" b="1" dirty="0" smtClean="0">
                <a:solidFill>
                  <a:schemeClr val="bg1"/>
                </a:solidFill>
                <a:latin typeface="Georgia" pitchFamily="18" charset="0"/>
              </a:rPr>
              <a:t>Overview </a:t>
            </a:r>
            <a:r>
              <a:rPr lang="en-GB" sz="2000" b="1" dirty="0">
                <a:solidFill>
                  <a:schemeClr val="bg1"/>
                </a:solidFill>
                <a:latin typeface="Georgia" pitchFamily="18" charset="0"/>
              </a:rPr>
              <a:t>of tenses	</a:t>
            </a:r>
            <a:r>
              <a:rPr lang="en-GB" sz="2000" b="1" dirty="0" smtClean="0">
                <a:solidFill>
                  <a:prstClr val="white"/>
                </a:solidFill>
                <a:latin typeface="Georgia" pitchFamily="18" charset="0"/>
              </a:rPr>
              <a:t>	</a:t>
            </a:r>
            <a:endParaRPr lang="en-GB" sz="24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-9939" y="6522909"/>
            <a:ext cx="9157183" cy="33855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marL="92075"/>
            <a:r>
              <a:rPr lang="en-GB" sz="1600" b="1" dirty="0">
                <a:solidFill>
                  <a:schemeClr val="bg1"/>
                </a:solidFill>
                <a:latin typeface="Georgia" panose="02040502050405020303" pitchFamily="18" charset="0"/>
              </a:rPr>
              <a:t>Lower-intermediate/Intermediate level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2520"/>
            <a:ext cx="8229600" cy="895118"/>
          </a:xfrm>
        </p:spPr>
        <p:txBody>
          <a:bodyPr/>
          <a:lstStyle/>
          <a:p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present tenses</a:t>
            </a:r>
            <a:endParaRPr lang="en-GB" b="1" dirty="0">
              <a:solidFill>
                <a:schemeClr val="accent6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467544" y="1988840"/>
            <a:ext cx="8310549" cy="4392488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GB" sz="2200" dirty="0" smtClean="0">
                <a:solidFill>
                  <a:prstClr val="black"/>
                </a:solidFill>
                <a:latin typeface="Georgia" panose="02040502050405020303" pitchFamily="18" charset="0"/>
              </a:rPr>
              <a:t>These are </a:t>
            </a:r>
            <a:r>
              <a:rPr lang="en-GB" sz="2200" b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examples of state verbs:</a:t>
            </a:r>
          </a:p>
          <a:p>
            <a:pPr marL="0" lvl="0" indent="0">
              <a:buNone/>
            </a:pPr>
            <a:endParaRPr lang="en-GB" sz="2200" b="1" dirty="0" smtClean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GB" sz="2200" u="sng" dirty="0" smtClean="0">
                <a:solidFill>
                  <a:prstClr val="black"/>
                </a:solidFill>
                <a:latin typeface="Georgia" panose="02040502050405020303" pitchFamily="18" charset="0"/>
              </a:rPr>
              <a:t>verbs of emotion:</a:t>
            </a:r>
            <a:r>
              <a:rPr lang="en-GB" sz="2200" b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 </a:t>
            </a:r>
            <a:r>
              <a:rPr lang="en-GB" sz="2200" b="1" i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dislike, hate, like, love, prefer</a:t>
            </a:r>
            <a:endParaRPr lang="en-GB" sz="2200" b="1" dirty="0" smtClean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marL="0" lvl="0" indent="0">
              <a:spcBef>
                <a:spcPts val="600"/>
              </a:spcBef>
              <a:buNone/>
            </a:pPr>
            <a:r>
              <a:rPr lang="en-GB" sz="2200" u="sng" dirty="0" smtClean="0">
                <a:solidFill>
                  <a:prstClr val="black"/>
                </a:solidFill>
                <a:latin typeface="Georgia" panose="02040502050405020303" pitchFamily="18" charset="0"/>
              </a:rPr>
              <a:t>verbs of mental state:</a:t>
            </a:r>
            <a:r>
              <a:rPr lang="en-GB" sz="2200" b="1" i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 believe, know, need</a:t>
            </a:r>
            <a:r>
              <a:rPr lang="cs-CZ" sz="2200" b="1" i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, </a:t>
            </a:r>
            <a:r>
              <a:rPr lang="en-GB" sz="2200" b="1" i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remember, 			understand, want, wish</a:t>
            </a:r>
            <a:endParaRPr lang="en-GB" sz="2200" u="sng" dirty="0" smtClean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marL="0" lvl="0" indent="0">
              <a:spcBef>
                <a:spcPts val="600"/>
              </a:spcBef>
              <a:buNone/>
            </a:pPr>
            <a:r>
              <a:rPr lang="en-GB" sz="2200" u="sng" dirty="0" smtClean="0">
                <a:solidFill>
                  <a:prstClr val="black"/>
                </a:solidFill>
                <a:latin typeface="Georgia" panose="02040502050405020303" pitchFamily="18" charset="0"/>
              </a:rPr>
              <a:t>verbs of possession:</a:t>
            </a:r>
            <a:r>
              <a:rPr lang="en-GB" sz="2200" b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 </a:t>
            </a:r>
            <a:r>
              <a:rPr lang="en-GB" sz="2200" b="1" i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have, own, possess</a:t>
            </a:r>
            <a:endParaRPr lang="en-GB" sz="2200" b="1" dirty="0" smtClean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marL="0" lvl="0" indent="0">
              <a:spcBef>
                <a:spcPts val="600"/>
              </a:spcBef>
              <a:buNone/>
            </a:pPr>
            <a:r>
              <a:rPr lang="en-GB" sz="2200" u="sng" dirty="0" smtClean="0">
                <a:solidFill>
                  <a:prstClr val="black"/>
                </a:solidFill>
                <a:latin typeface="Georgia" panose="02040502050405020303" pitchFamily="18" charset="0"/>
              </a:rPr>
              <a:t>verbs of senses:</a:t>
            </a:r>
            <a:r>
              <a:rPr lang="en-GB" sz="2200" b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 </a:t>
            </a:r>
            <a:r>
              <a:rPr lang="en-GB" sz="2200" b="1" i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hear, see, smell, sound, taste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en-GB" sz="2200" u="sng" dirty="0" smtClean="0">
                <a:solidFill>
                  <a:prstClr val="black"/>
                </a:solidFill>
                <a:latin typeface="Georgia" panose="02040502050405020303" pitchFamily="18" charset="0"/>
              </a:rPr>
              <a:t>other:</a:t>
            </a:r>
            <a:r>
              <a:rPr lang="en-GB" sz="2200" b="1" i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 contain, depend, include, involve, mean</a:t>
            </a:r>
            <a:endParaRPr lang="en-GB" sz="2200" b="1" dirty="0" smtClean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marL="0" lvl="0" indent="0">
              <a:buNone/>
            </a:pPr>
            <a:endParaRPr lang="en-GB" sz="2400" dirty="0">
              <a:latin typeface="Georgia" panose="02040502050405020303" pitchFamily="18" charset="0"/>
            </a:endParaRPr>
          </a:p>
        </p:txBody>
      </p:sp>
      <p:pic>
        <p:nvPicPr>
          <p:cNvPr id="14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56702"/>
            <a:ext cx="2230235" cy="579222"/>
          </a:xfrm>
          <a:prstGeom prst="rect">
            <a:avLst/>
          </a:prstGeom>
        </p:spPr>
      </p:pic>
      <p:sp>
        <p:nvSpPr>
          <p:cNvPr id="10" name="TextovéPole 9"/>
          <p:cNvSpPr txBox="1"/>
          <p:nvPr/>
        </p:nvSpPr>
        <p:spPr>
          <a:xfrm rot="20780529">
            <a:off x="6831620" y="899093"/>
            <a:ext cx="1919101" cy="461665"/>
          </a:xfrm>
          <a:prstGeom prst="rect">
            <a:avLst/>
          </a:prstGeom>
          <a:solidFill>
            <a:schemeClr val="accent6">
              <a:lumMod val="75000"/>
            </a:schemeClr>
          </a:solidFill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2400" b="1" cap="small" dirty="0" smtClean="0"/>
              <a:t>state verbs</a:t>
            </a:r>
            <a:endParaRPr lang="en-GB" b="1" cap="small" dirty="0"/>
          </a:p>
        </p:txBody>
      </p:sp>
    </p:spTree>
    <p:extLst>
      <p:ext uri="{BB962C8B-B14F-4D97-AF65-F5344CB8AC3E}">
        <p14:creationId xmlns:p14="http://schemas.microsoft.com/office/powerpoint/2010/main" val="400332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-9939" y="2433"/>
            <a:ext cx="9153939" cy="504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GB" sz="2000" b="1" dirty="0" smtClean="0">
                <a:solidFill>
                  <a:prstClr val="white"/>
                </a:solidFill>
                <a:latin typeface="Georgia" pitchFamily="18" charset="0"/>
              </a:rPr>
              <a:t>  </a:t>
            </a:r>
            <a:r>
              <a:rPr lang="en-GB" sz="2000" b="1" dirty="0" smtClean="0">
                <a:solidFill>
                  <a:schemeClr val="bg1"/>
                </a:solidFill>
                <a:latin typeface="Georgia" pitchFamily="18" charset="0"/>
              </a:rPr>
              <a:t>Overview of tenses	</a:t>
            </a:r>
            <a:r>
              <a:rPr lang="en-GB" sz="2000" b="1" dirty="0" smtClean="0">
                <a:solidFill>
                  <a:prstClr val="white"/>
                </a:solidFill>
                <a:latin typeface="Georgia" pitchFamily="18" charset="0"/>
              </a:rPr>
              <a:t>	</a:t>
            </a:r>
            <a:endParaRPr lang="en-GB" sz="24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-9939" y="6522909"/>
            <a:ext cx="9157183" cy="33855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marL="92075"/>
            <a:r>
              <a:rPr lang="en-GB" sz="1600" b="1" dirty="0">
                <a:solidFill>
                  <a:schemeClr val="bg1"/>
                </a:solidFill>
                <a:latin typeface="Georgia" panose="02040502050405020303" pitchFamily="18" charset="0"/>
              </a:rPr>
              <a:t>Lower-intermediate/Intermediate level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2520"/>
            <a:ext cx="8229600" cy="895118"/>
          </a:xfrm>
        </p:spPr>
        <p:txBody>
          <a:bodyPr/>
          <a:lstStyle/>
          <a:p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practice</a:t>
            </a:r>
            <a:endParaRPr lang="en-GB" b="1" dirty="0">
              <a:solidFill>
                <a:schemeClr val="accent6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395536" y="1600200"/>
            <a:ext cx="8424936" cy="4781128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GB" sz="1800" b="1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Read the sentences and complete them with the correct form of the verb in brackets (present simple or present continuous).</a:t>
            </a:r>
          </a:p>
          <a:p>
            <a:pPr marL="0" lvl="0" indent="0">
              <a:buNone/>
            </a:pPr>
            <a:endParaRPr lang="en-GB" sz="1800" b="1" dirty="0" smtClean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GB" sz="2000" dirty="0" smtClean="0">
                <a:solidFill>
                  <a:prstClr val="black"/>
                </a:solidFill>
                <a:latin typeface="Georgia" panose="02040502050405020303" pitchFamily="18" charset="0"/>
              </a:rPr>
              <a:t>I ________ (</a:t>
            </a:r>
            <a:r>
              <a:rPr lang="en-GB" sz="2000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come</a:t>
            </a:r>
            <a:r>
              <a:rPr lang="en-GB" sz="2000" dirty="0" smtClean="0">
                <a:solidFill>
                  <a:prstClr val="black"/>
                </a:solidFill>
                <a:latin typeface="Georgia" panose="02040502050405020303" pitchFamily="18" charset="0"/>
              </a:rPr>
              <a:t>) from Slovakia but at the moment I </a:t>
            </a:r>
            <a:r>
              <a:rPr lang="cs-CZ" sz="2000" dirty="0" smtClean="0">
                <a:solidFill>
                  <a:prstClr val="black"/>
                </a:solidFill>
                <a:latin typeface="Georgia" panose="02040502050405020303" pitchFamily="18" charset="0"/>
              </a:rPr>
              <a:t>__</a:t>
            </a:r>
            <a:r>
              <a:rPr lang="en-GB" sz="2000" dirty="0" smtClean="0">
                <a:solidFill>
                  <a:prstClr val="black"/>
                </a:solidFill>
                <a:latin typeface="Georgia" panose="02040502050405020303" pitchFamily="18" charset="0"/>
              </a:rPr>
              <a:t>_______ (</a:t>
            </a:r>
            <a:r>
              <a:rPr lang="en-GB" sz="2000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study</a:t>
            </a:r>
            <a:r>
              <a:rPr lang="en-GB" sz="2000" dirty="0" smtClean="0">
                <a:solidFill>
                  <a:prstClr val="black"/>
                </a:solidFill>
                <a:latin typeface="Georgia" panose="02040502050405020303" pitchFamily="18" charset="0"/>
              </a:rPr>
              <a:t>) in the Czech Republic.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GB" sz="2000" dirty="0" smtClean="0">
                <a:solidFill>
                  <a:prstClr val="black"/>
                </a:solidFill>
                <a:latin typeface="Georgia" panose="02040502050405020303" pitchFamily="18" charset="0"/>
              </a:rPr>
              <a:t>We _____________ (</a:t>
            </a:r>
            <a:r>
              <a:rPr lang="en-GB" sz="2000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interview</a:t>
            </a:r>
            <a:r>
              <a:rPr lang="en-GB" sz="2000" dirty="0" smtClean="0">
                <a:solidFill>
                  <a:prstClr val="black"/>
                </a:solidFill>
                <a:latin typeface="Georgia" panose="02040502050405020303" pitchFamily="18" charset="0"/>
              </a:rPr>
              <a:t>) a lot of people at the moment because we __________  (</a:t>
            </a:r>
            <a:r>
              <a:rPr lang="en-GB" sz="2000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need</a:t>
            </a:r>
            <a:r>
              <a:rPr lang="en-GB" sz="2000" dirty="0" smtClean="0">
                <a:solidFill>
                  <a:prstClr val="black"/>
                </a:solidFill>
                <a:latin typeface="Georgia" panose="02040502050405020303" pitchFamily="18" charset="0"/>
              </a:rPr>
              <a:t>) to hire five new staff members.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GB" sz="2000" dirty="0" smtClean="0">
                <a:solidFill>
                  <a:prstClr val="black"/>
                </a:solidFill>
                <a:latin typeface="Georgia" panose="02040502050405020303" pitchFamily="18" charset="0"/>
              </a:rPr>
              <a:t>What time ________ you usually ________ (</a:t>
            </a:r>
            <a:r>
              <a:rPr lang="en-GB" sz="2000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finish</a:t>
            </a:r>
            <a:r>
              <a:rPr lang="en-GB" sz="2000" dirty="0" smtClean="0">
                <a:solidFill>
                  <a:prstClr val="black"/>
                </a:solidFill>
                <a:latin typeface="Georgia" panose="02040502050405020303" pitchFamily="18" charset="0"/>
              </a:rPr>
              <a:t>) at work?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GB" sz="2000" dirty="0" smtClean="0">
                <a:solidFill>
                  <a:prstClr val="black"/>
                </a:solidFill>
                <a:latin typeface="Georgia" panose="02040502050405020303" pitchFamily="18" charset="0"/>
              </a:rPr>
              <a:t>What _______ Mr Goodwin _______ (</a:t>
            </a:r>
            <a:r>
              <a:rPr lang="en-GB" sz="2000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do</a:t>
            </a:r>
            <a:r>
              <a:rPr lang="en-GB" sz="2000" dirty="0" smtClean="0">
                <a:solidFill>
                  <a:prstClr val="black"/>
                </a:solidFill>
                <a:latin typeface="Georgia" panose="02040502050405020303" pitchFamily="18" charset="0"/>
              </a:rPr>
              <a:t>)? He’s not in his office.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GB" sz="2000" dirty="0" smtClean="0">
                <a:solidFill>
                  <a:prstClr val="black"/>
                </a:solidFill>
                <a:latin typeface="Georgia" panose="02040502050405020303" pitchFamily="18" charset="0"/>
              </a:rPr>
              <a:t>The price ____________ (</a:t>
            </a:r>
            <a:r>
              <a:rPr lang="en-GB" sz="2000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include</a:t>
            </a:r>
            <a:r>
              <a:rPr lang="en-GB" sz="2000" dirty="0" smtClean="0">
                <a:solidFill>
                  <a:prstClr val="black"/>
                </a:solidFill>
                <a:latin typeface="Georgia" panose="02040502050405020303" pitchFamily="18" charset="0"/>
              </a:rPr>
              <a:t>) flights and three nights’ accommodation.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GB" sz="2000" dirty="0" smtClean="0">
                <a:solidFill>
                  <a:prstClr val="black"/>
                </a:solidFill>
                <a:latin typeface="Georgia" panose="02040502050405020303" pitchFamily="18" charset="0"/>
              </a:rPr>
              <a:t>They normally ____________ (</a:t>
            </a:r>
            <a:r>
              <a:rPr lang="en-GB" sz="2000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export</a:t>
            </a:r>
            <a:r>
              <a:rPr lang="en-GB" sz="2000" dirty="0" smtClean="0">
                <a:solidFill>
                  <a:prstClr val="black"/>
                </a:solidFill>
                <a:latin typeface="Georgia" panose="02040502050405020303" pitchFamily="18" charset="0"/>
              </a:rPr>
              <a:t>) a lot to Germany but they ____________ (</a:t>
            </a:r>
            <a:r>
              <a:rPr lang="en-GB" sz="2000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not</a:t>
            </a:r>
            <a:r>
              <a:rPr lang="en-GB" sz="2000" dirty="0" smtClean="0">
                <a:solidFill>
                  <a:prstClr val="black"/>
                </a:solidFill>
                <a:latin typeface="Georgia" panose="02040502050405020303" pitchFamily="18" charset="0"/>
              </a:rPr>
              <a:t> </a:t>
            </a:r>
            <a:r>
              <a:rPr lang="en-GB" sz="2000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get</a:t>
            </a:r>
            <a:r>
              <a:rPr lang="en-GB" sz="2000" dirty="0" smtClean="0">
                <a:solidFill>
                  <a:prstClr val="black"/>
                </a:solidFill>
                <a:latin typeface="Georgia" panose="02040502050405020303" pitchFamily="18" charset="0"/>
              </a:rPr>
              <a:t>) many orders at the moment.</a:t>
            </a:r>
          </a:p>
          <a:p>
            <a:pPr marL="0" indent="0">
              <a:buNone/>
            </a:pPr>
            <a:endParaRPr lang="en-GB" sz="2400" b="1" dirty="0" smtClean="0">
              <a:solidFill>
                <a:prstClr val="black"/>
              </a:solidFill>
              <a:latin typeface="Georgia" panose="02040502050405020303" pitchFamily="18" charset="0"/>
            </a:endParaRPr>
          </a:p>
        </p:txBody>
      </p:sp>
      <p:pic>
        <p:nvPicPr>
          <p:cNvPr id="14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56702"/>
            <a:ext cx="2230235" cy="579222"/>
          </a:xfrm>
          <a:prstGeom prst="rect">
            <a:avLst/>
          </a:prstGeom>
        </p:spPr>
      </p:pic>
      <p:sp>
        <p:nvSpPr>
          <p:cNvPr id="10" name="TextovéPole 9"/>
          <p:cNvSpPr txBox="1"/>
          <p:nvPr/>
        </p:nvSpPr>
        <p:spPr>
          <a:xfrm rot="20780529">
            <a:off x="6831620" y="899093"/>
            <a:ext cx="1919101" cy="461665"/>
          </a:xfrm>
          <a:prstGeom prst="rect">
            <a:avLst/>
          </a:prstGeom>
          <a:solidFill>
            <a:schemeClr val="accent6">
              <a:lumMod val="75000"/>
            </a:schemeClr>
          </a:solidFill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2400" b="1" cap="small" dirty="0" smtClean="0"/>
              <a:t>state verbs</a:t>
            </a:r>
            <a:endParaRPr lang="en-GB" b="1" cap="small" dirty="0"/>
          </a:p>
        </p:txBody>
      </p:sp>
      <p:sp>
        <p:nvSpPr>
          <p:cNvPr id="3" name="TextovéPole 2"/>
          <p:cNvSpPr txBox="1"/>
          <p:nvPr/>
        </p:nvSpPr>
        <p:spPr>
          <a:xfrm>
            <a:off x="1187624" y="2520988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i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come</a:t>
            </a:r>
            <a:endParaRPr lang="en-GB" sz="2000" b="1" i="1" dirty="0">
              <a:solidFill>
                <a:schemeClr val="accent6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7080184" y="2536901"/>
            <a:ext cx="18122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i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’m studying</a:t>
            </a:r>
            <a:endParaRPr lang="en-GB" sz="2000" b="1" i="1" dirty="0">
              <a:solidFill>
                <a:schemeClr val="accent6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1229991" y="3212976"/>
            <a:ext cx="2304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i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’re interviewing</a:t>
            </a:r>
            <a:endParaRPr lang="en-GB" sz="2000" b="1" i="1" dirty="0">
              <a:solidFill>
                <a:schemeClr val="accent6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2555776" y="3493069"/>
            <a:ext cx="12278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i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need</a:t>
            </a:r>
            <a:endParaRPr lang="en-GB" sz="2000" b="1" i="1" dirty="0">
              <a:solidFill>
                <a:schemeClr val="accent6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2436796" y="3866599"/>
            <a:ext cx="7497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i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do</a:t>
            </a:r>
            <a:endParaRPr lang="en-GB" sz="2000" b="1" i="1" dirty="0">
              <a:solidFill>
                <a:schemeClr val="accent6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4932040" y="3869715"/>
            <a:ext cx="9450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i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finish</a:t>
            </a:r>
            <a:endParaRPr lang="en-GB" sz="2000" b="1" i="1" dirty="0">
              <a:solidFill>
                <a:schemeClr val="accent6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1806055" y="4237070"/>
            <a:ext cx="7497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i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is</a:t>
            </a:r>
            <a:endParaRPr lang="en-GB" sz="2000" b="1" i="1" dirty="0">
              <a:solidFill>
                <a:schemeClr val="accent6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4372686" y="4244458"/>
            <a:ext cx="11187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i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doing</a:t>
            </a:r>
            <a:endParaRPr lang="en-GB" sz="2000" b="1" i="1" dirty="0">
              <a:solidFill>
                <a:schemeClr val="accent6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2267744" y="4598988"/>
            <a:ext cx="1352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i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includes</a:t>
            </a:r>
            <a:endParaRPr lang="en-GB" sz="2000" b="1" i="1" dirty="0">
              <a:solidFill>
                <a:schemeClr val="accent6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2943746" y="5268140"/>
            <a:ext cx="11187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i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export</a:t>
            </a:r>
            <a:endParaRPr lang="en-GB" sz="2000" b="1" i="1" dirty="0">
              <a:solidFill>
                <a:schemeClr val="accent6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971600" y="5576177"/>
            <a:ext cx="2304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i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aren’t getting</a:t>
            </a:r>
            <a:endParaRPr lang="en-GB" sz="2000" b="1" i="1" dirty="0">
              <a:solidFill>
                <a:schemeClr val="accent6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01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2" grpId="0"/>
      <p:bldP spid="13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-12923" y="0"/>
            <a:ext cx="9153939" cy="504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  <a:latin typeface="Georgia" pitchFamily="18" charset="0"/>
              </a:rPr>
              <a:t>  Overview of tenses	</a:t>
            </a:r>
            <a:endParaRPr lang="en-GB" sz="2400" b="1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-9939" y="6522909"/>
            <a:ext cx="9157183" cy="33855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marL="92075"/>
            <a:r>
              <a:rPr lang="en-GB" sz="1600" b="1" dirty="0">
                <a:solidFill>
                  <a:schemeClr val="bg1"/>
                </a:solidFill>
                <a:latin typeface="Georgia" panose="02040502050405020303" pitchFamily="18" charset="0"/>
              </a:rPr>
              <a:t>Lower-intermediate/Intermediate level</a:t>
            </a: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179512" y="1700808"/>
            <a:ext cx="5400600" cy="4822101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b="1" i="1" dirty="0" smtClean="0">
                <a:latin typeface="Georgia" panose="02040502050405020303" pitchFamily="18" charset="0"/>
              </a:rPr>
              <a:t>Look at the sample sentences:</a:t>
            </a:r>
          </a:p>
          <a:p>
            <a:pPr marL="457200" indent="-457200">
              <a:buFont typeface="+mj-lt"/>
              <a:buAutoNum type="alphaLcParenR"/>
            </a:pPr>
            <a:r>
              <a:rPr lang="en-GB" sz="2200" i="1" dirty="0" smtClean="0">
                <a:latin typeface="Georgia" panose="02040502050405020303" pitchFamily="18" charset="0"/>
              </a:rPr>
              <a:t>In 2002, I </a:t>
            </a:r>
            <a:r>
              <a:rPr lang="en-GB" sz="2200" b="1" i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spent</a:t>
            </a:r>
            <a:r>
              <a:rPr lang="en-GB" sz="2200" i="1" dirty="0" smtClean="0">
                <a:latin typeface="Georgia" panose="02040502050405020303" pitchFamily="18" charset="0"/>
              </a:rPr>
              <a:t> a month in Greece.</a:t>
            </a:r>
            <a:endParaRPr lang="en-GB" sz="2200" i="1" spc="-10" dirty="0" smtClean="0">
              <a:latin typeface="Georgia" panose="02040502050405020303" pitchFamily="18" charset="0"/>
            </a:endParaRPr>
          </a:p>
          <a:p>
            <a:pPr marL="457200" indent="-457200">
              <a:buFont typeface="+mj-lt"/>
              <a:buAutoNum type="alphaLcParenR"/>
            </a:pPr>
            <a:r>
              <a:rPr lang="en-GB" sz="2200" i="1" spc="-30" dirty="0" smtClean="0">
                <a:latin typeface="Georgia" panose="02040502050405020303" pitchFamily="18" charset="0"/>
              </a:rPr>
              <a:t>When the phone </a:t>
            </a:r>
            <a:r>
              <a:rPr lang="en-GB" sz="2200" b="1" i="1" spc="-30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rang</a:t>
            </a:r>
            <a:r>
              <a:rPr lang="en-GB" sz="2200" i="1" spc="-30" dirty="0" smtClean="0">
                <a:latin typeface="Georgia" panose="02040502050405020303" pitchFamily="18" charset="0"/>
              </a:rPr>
              <a:t>, I </a:t>
            </a:r>
            <a:r>
              <a:rPr lang="en-GB" sz="2200" b="1" i="1" spc="-30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answered</a:t>
            </a:r>
            <a:r>
              <a:rPr lang="en-GB" sz="2200" i="1" spc="-30" dirty="0" smtClean="0">
                <a:latin typeface="Georgia" panose="02040502050405020303" pitchFamily="18" charset="0"/>
              </a:rPr>
              <a:t> it.</a:t>
            </a:r>
          </a:p>
          <a:p>
            <a:pPr marL="457200" indent="-457200">
              <a:buFont typeface="+mj-lt"/>
              <a:buAutoNum type="alphaLcParenR"/>
            </a:pPr>
            <a:r>
              <a:rPr lang="en-GB" sz="2200" i="1" spc="-10" dirty="0">
                <a:latin typeface="Georgia" panose="02040502050405020303" pitchFamily="18" charset="0"/>
              </a:rPr>
              <a:t>Yesterday at 1 o’clock they </a:t>
            </a:r>
            <a:r>
              <a:rPr lang="en-GB" sz="2200" b="1" i="1" spc="-10" dirty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were having lunch</a:t>
            </a:r>
            <a:r>
              <a:rPr lang="en-GB" sz="2200" i="1" spc="-10" dirty="0">
                <a:latin typeface="Georgia" panose="02040502050405020303" pitchFamily="18" charset="0"/>
              </a:rPr>
              <a:t> with a client.</a:t>
            </a:r>
            <a:endParaRPr lang="en-GB" sz="2200" i="1" dirty="0">
              <a:latin typeface="Georgia" panose="02040502050405020303" pitchFamily="18" charset="0"/>
            </a:endParaRPr>
          </a:p>
          <a:p>
            <a:pPr marL="457200" indent="-457200">
              <a:buFont typeface="+mj-lt"/>
              <a:buAutoNum type="alphaLcParenR"/>
            </a:pPr>
            <a:r>
              <a:rPr lang="en-GB" sz="2200" i="1" dirty="0" smtClean="0">
                <a:latin typeface="Georgia" panose="02040502050405020303" pitchFamily="18" charset="0"/>
              </a:rPr>
              <a:t>When the phone </a:t>
            </a:r>
            <a:r>
              <a:rPr lang="en-GB" sz="2200" b="1" i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rang</a:t>
            </a:r>
            <a:r>
              <a:rPr lang="en-GB" sz="2200" i="1" dirty="0" smtClean="0">
                <a:latin typeface="Georgia" panose="02040502050405020303" pitchFamily="18" charset="0"/>
              </a:rPr>
              <a:t>, I </a:t>
            </a:r>
            <a:r>
              <a:rPr lang="en-GB" sz="2200" b="1" i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was talking</a:t>
            </a:r>
            <a:r>
              <a:rPr lang="en-GB" sz="2200" i="1" dirty="0" smtClean="0">
                <a:latin typeface="Georgia" panose="02040502050405020303" pitchFamily="18" charset="0"/>
              </a:rPr>
              <a:t> to a colleague.</a:t>
            </a:r>
          </a:p>
          <a:p>
            <a:pPr marL="457200" indent="-457200">
              <a:buFont typeface="+mj-lt"/>
              <a:buAutoNum type="alphaLcParenR"/>
            </a:pPr>
            <a:r>
              <a:rPr lang="en-GB" sz="2200" i="1" dirty="0" smtClean="0">
                <a:latin typeface="Georgia" panose="02040502050405020303" pitchFamily="18" charset="0"/>
              </a:rPr>
              <a:t>It was a usual morning in our office. Phones </a:t>
            </a:r>
            <a:r>
              <a:rPr lang="en-GB" sz="2200" b="1" i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were ringing</a:t>
            </a:r>
            <a:r>
              <a:rPr lang="en-GB" sz="2200" i="1" dirty="0" smtClean="0">
                <a:latin typeface="Georgia" panose="02040502050405020303" pitchFamily="18" charset="0"/>
              </a:rPr>
              <a:t>, some colleagues </a:t>
            </a:r>
            <a:r>
              <a:rPr lang="en-GB" sz="2200" b="1" i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were</a:t>
            </a:r>
            <a:r>
              <a:rPr lang="en-GB" sz="2200" i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GB" sz="2200" b="1" i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chatting</a:t>
            </a:r>
            <a:r>
              <a:rPr lang="en-GB" sz="2200" i="1" dirty="0" smtClean="0">
                <a:latin typeface="Georgia" panose="02040502050405020303" pitchFamily="18" charset="0"/>
              </a:rPr>
              <a:t> and some </a:t>
            </a:r>
            <a:r>
              <a:rPr lang="en-GB" sz="2200" b="1" i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were hurrying</a:t>
            </a:r>
            <a:r>
              <a:rPr lang="en-GB" sz="2200" i="1" dirty="0" smtClean="0">
                <a:latin typeface="Georgia" panose="02040502050405020303" pitchFamily="18" charset="0"/>
              </a:rPr>
              <a:t> in the corridor.</a:t>
            </a:r>
          </a:p>
          <a:p>
            <a:pPr marL="457200" indent="-457200">
              <a:buFont typeface="+mj-lt"/>
              <a:buAutoNum type="alphaLcParenR"/>
            </a:pPr>
            <a:r>
              <a:rPr lang="en-GB" sz="2200" i="1" dirty="0" smtClean="0">
                <a:latin typeface="Georgia" panose="02040502050405020303" pitchFamily="18" charset="0"/>
              </a:rPr>
              <a:t>She </a:t>
            </a:r>
            <a:r>
              <a:rPr lang="en-GB" sz="2200" b="1" i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was checking </a:t>
            </a:r>
            <a:r>
              <a:rPr lang="en-GB" sz="2200" i="1" dirty="0" smtClean="0">
                <a:latin typeface="Georgia" panose="02040502050405020303" pitchFamily="18" charset="0"/>
              </a:rPr>
              <a:t>her</a:t>
            </a:r>
            <a:r>
              <a:rPr lang="en-GB" sz="2200" b="1" i="1" dirty="0" smtClean="0">
                <a:latin typeface="Georgia" panose="02040502050405020303" pitchFamily="18" charset="0"/>
              </a:rPr>
              <a:t> </a:t>
            </a:r>
            <a:r>
              <a:rPr lang="en-GB" sz="2200" i="1" dirty="0" smtClean="0">
                <a:latin typeface="Georgia" panose="02040502050405020303" pitchFamily="18" charset="0"/>
              </a:rPr>
              <a:t>email and I </a:t>
            </a:r>
            <a:r>
              <a:rPr lang="en-GB" sz="2200" b="1" i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was finishing </a:t>
            </a:r>
            <a:r>
              <a:rPr lang="en-GB" sz="2200" i="1" dirty="0" smtClean="0">
                <a:latin typeface="Georgia" panose="02040502050405020303" pitchFamily="18" charset="0"/>
              </a:rPr>
              <a:t>the report.</a:t>
            </a:r>
            <a:endParaRPr lang="en-GB" sz="2400" b="1" dirty="0">
              <a:solidFill>
                <a:schemeClr val="accent6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pic>
        <p:nvPicPr>
          <p:cNvPr id="14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56702"/>
            <a:ext cx="2230235" cy="579222"/>
          </a:xfrm>
          <a:prstGeom prst="rect">
            <a:avLst/>
          </a:prstGeom>
        </p:spPr>
      </p:pic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7829709"/>
              </p:ext>
            </p:extLst>
          </p:nvPr>
        </p:nvGraphicFramePr>
        <p:xfrm>
          <a:off x="5533703" y="1844824"/>
          <a:ext cx="3452406" cy="454457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452406"/>
              </a:tblGrid>
              <a:tr h="334503">
                <a:tc>
                  <a:txBody>
                    <a:bodyPr/>
                    <a:lstStyle/>
                    <a:p>
                      <a:pPr algn="ctr"/>
                      <a:r>
                        <a:rPr lang="cs-CZ" noProof="0" dirty="0" smtClean="0"/>
                        <a:t>past </a:t>
                      </a:r>
                      <a:r>
                        <a:rPr lang="cs-CZ" noProof="0" dirty="0" err="1" smtClean="0"/>
                        <a:t>simple</a:t>
                      </a:r>
                      <a:endParaRPr lang="en-GB" noProof="0" dirty="0"/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434399">
                <a:tc>
                  <a:txBody>
                    <a:bodyPr/>
                    <a:lstStyle/>
                    <a:p>
                      <a:pPr algn="ctr"/>
                      <a:endParaRPr lang="en-GB" b="1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716711">
                <a:tc>
                  <a:txBody>
                    <a:bodyPr/>
                    <a:lstStyle/>
                    <a:p>
                      <a:pPr algn="ctr"/>
                      <a:endParaRPr lang="en-GB" b="1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34503">
                <a:tc>
                  <a:txBody>
                    <a:bodyPr/>
                    <a:lstStyle/>
                    <a:p>
                      <a:pPr algn="ctr"/>
                      <a:r>
                        <a:rPr lang="en-GB" b="1" noProof="0" dirty="0" smtClean="0">
                          <a:solidFill>
                            <a:schemeClr val="bg1"/>
                          </a:solidFill>
                        </a:rPr>
                        <a:t>past continuous</a:t>
                      </a:r>
                      <a:endParaRPr lang="en-GB" b="1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645721">
                <a:tc>
                  <a:txBody>
                    <a:bodyPr/>
                    <a:lstStyle/>
                    <a:p>
                      <a:pPr algn="ctr"/>
                      <a:endParaRPr lang="cs-CZ" b="1" noProof="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/>
                      <a:endParaRPr lang="en-GB" b="1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</a:tr>
              <a:tr h="617311">
                <a:tc>
                  <a:txBody>
                    <a:bodyPr/>
                    <a:lstStyle/>
                    <a:p>
                      <a:pPr algn="ctr"/>
                      <a:endParaRPr lang="en-GB" b="1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</a:tr>
              <a:tr h="53481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="1" noProof="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453852" y="423450"/>
            <a:ext cx="8229600" cy="1143000"/>
          </a:xfrm>
        </p:spPr>
        <p:txBody>
          <a:bodyPr/>
          <a:lstStyle/>
          <a:p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past tenses</a:t>
            </a:r>
            <a:endParaRPr lang="en-GB" b="1" dirty="0">
              <a:solidFill>
                <a:schemeClr val="accent6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508104" y="2257116"/>
            <a:ext cx="3526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spc="-30" dirty="0" smtClean="0">
                <a:solidFill>
                  <a:schemeClr val="bg1"/>
                </a:solidFill>
              </a:rPr>
              <a:t>action that happened in the past </a:t>
            </a:r>
            <a:r>
              <a:rPr lang="en-GB" b="1" i="1" spc="-30" dirty="0" smtClean="0">
                <a:solidFill>
                  <a:schemeClr val="bg1"/>
                </a:solidFill>
              </a:rPr>
              <a:t>(a)</a:t>
            </a:r>
            <a:endParaRPr lang="en-GB" b="1" i="1" spc="-30" dirty="0">
              <a:solidFill>
                <a:schemeClr val="bg1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510117" y="3718773"/>
            <a:ext cx="35263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spc="-10" dirty="0" smtClean="0">
                <a:solidFill>
                  <a:schemeClr val="bg1"/>
                </a:solidFill>
              </a:rPr>
              <a:t>action that was in progress at</a:t>
            </a:r>
          </a:p>
          <a:p>
            <a:r>
              <a:rPr lang="en-GB" b="1" spc="-10" dirty="0" smtClean="0">
                <a:solidFill>
                  <a:schemeClr val="bg1"/>
                </a:solidFill>
              </a:rPr>
              <a:t>a particular moment in the past </a:t>
            </a:r>
            <a:r>
              <a:rPr lang="en-GB" b="1" i="1" spc="-10" dirty="0" smtClean="0">
                <a:solidFill>
                  <a:schemeClr val="bg1"/>
                </a:solidFill>
              </a:rPr>
              <a:t>(c)</a:t>
            </a:r>
            <a:endParaRPr lang="en-GB" b="1" spc="-10" dirty="0">
              <a:solidFill>
                <a:schemeClr val="bg1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5510117" y="2638653"/>
            <a:ext cx="35263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chronological sequence of actions </a:t>
            </a:r>
            <a:r>
              <a:rPr lang="en-GB" b="1" i="1" dirty="0" smtClean="0">
                <a:solidFill>
                  <a:schemeClr val="bg1"/>
                </a:solidFill>
              </a:rPr>
              <a:t>(b)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5510117" y="4319222"/>
            <a:ext cx="35263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action that was in progress and which was interrupted by another action </a:t>
            </a:r>
            <a:r>
              <a:rPr lang="en-GB" b="1" i="1" dirty="0" smtClean="0">
                <a:solidFill>
                  <a:schemeClr val="bg1"/>
                </a:solidFill>
              </a:rPr>
              <a:t>(d)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5508103" y="5217878"/>
            <a:ext cx="33123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background information, to give atmosphere </a:t>
            </a:r>
            <a:r>
              <a:rPr lang="en-GB" b="1" i="1" dirty="0" smtClean="0">
                <a:solidFill>
                  <a:schemeClr val="bg1"/>
                </a:solidFill>
              </a:rPr>
              <a:t>(e)</a:t>
            </a:r>
            <a:endParaRPr lang="en-GB" b="1" i="1" dirty="0">
              <a:solidFill>
                <a:schemeClr val="bg1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5508104" y="5877272"/>
            <a:ext cx="31683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two or more parallel actions </a:t>
            </a:r>
            <a:r>
              <a:rPr lang="en-GB" b="1" i="1" dirty="0" smtClean="0">
                <a:solidFill>
                  <a:schemeClr val="bg1"/>
                </a:solidFill>
              </a:rPr>
              <a:t>(f)</a:t>
            </a:r>
            <a:endParaRPr lang="en-GB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589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2" grpId="0"/>
      <p:bldP spid="4" grpId="0"/>
      <p:bldP spid="9" grpId="0"/>
      <p:bldP spid="10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-9939" y="2433"/>
            <a:ext cx="9153939" cy="504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GB" sz="2000" b="1" dirty="0" smtClean="0">
                <a:solidFill>
                  <a:prstClr val="white"/>
                </a:solidFill>
                <a:latin typeface="Georgia" pitchFamily="18" charset="0"/>
              </a:rPr>
              <a:t>  </a:t>
            </a:r>
            <a:r>
              <a:rPr lang="en-GB" sz="2000" b="1" dirty="0" smtClean="0">
                <a:solidFill>
                  <a:schemeClr val="bg1"/>
                </a:solidFill>
                <a:latin typeface="Georgia" pitchFamily="18" charset="0"/>
              </a:rPr>
              <a:t>Overview of tenses	</a:t>
            </a:r>
            <a:r>
              <a:rPr lang="en-GB" sz="2000" b="1" dirty="0" smtClean="0">
                <a:solidFill>
                  <a:prstClr val="white"/>
                </a:solidFill>
                <a:latin typeface="Georgia" pitchFamily="18" charset="0"/>
              </a:rPr>
              <a:t>	</a:t>
            </a:r>
            <a:endParaRPr lang="en-GB" sz="24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-9939" y="6522909"/>
            <a:ext cx="9157183" cy="33855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marL="92075"/>
            <a:r>
              <a:rPr lang="en-GB" sz="1600" b="1" dirty="0">
                <a:solidFill>
                  <a:schemeClr val="bg1"/>
                </a:solidFill>
                <a:latin typeface="Georgia" panose="02040502050405020303" pitchFamily="18" charset="0"/>
              </a:rPr>
              <a:t>Lower-intermediate/Intermediate level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2520"/>
            <a:ext cx="8229600" cy="895118"/>
          </a:xfrm>
        </p:spPr>
        <p:txBody>
          <a:bodyPr/>
          <a:lstStyle/>
          <a:p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practice</a:t>
            </a:r>
            <a:endParaRPr lang="en-GB" b="1" dirty="0">
              <a:solidFill>
                <a:schemeClr val="accent6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395536" y="1600200"/>
            <a:ext cx="8509765" cy="4781128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GB" sz="1800" b="1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Read the sentences and complete them with the correct form of the verb in brackets </a:t>
            </a:r>
            <a:r>
              <a:rPr lang="cs-CZ" sz="1800" b="1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(</a:t>
            </a:r>
            <a:r>
              <a:rPr lang="en-GB" sz="1800" b="1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past simple or past continuous</a:t>
            </a:r>
            <a:r>
              <a:rPr lang="cs-CZ" sz="1800" b="1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)</a:t>
            </a:r>
            <a:r>
              <a:rPr lang="en-GB" sz="1800" b="1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.</a:t>
            </a:r>
          </a:p>
          <a:p>
            <a:pPr marL="0" lvl="0" indent="0">
              <a:buNone/>
            </a:pPr>
            <a:endParaRPr lang="en-GB" sz="1800" b="1" dirty="0" smtClean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GB" sz="2000" dirty="0" smtClean="0">
                <a:solidFill>
                  <a:prstClr val="black"/>
                </a:solidFill>
                <a:latin typeface="Georgia" panose="02040502050405020303" pitchFamily="18" charset="0"/>
              </a:rPr>
              <a:t>What __________ you __________ (</a:t>
            </a:r>
            <a:r>
              <a:rPr lang="en-GB" sz="2000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do</a:t>
            </a:r>
            <a:r>
              <a:rPr lang="en-GB" sz="2000" dirty="0" smtClean="0">
                <a:solidFill>
                  <a:prstClr val="black"/>
                </a:solidFill>
                <a:latin typeface="Georgia" panose="02040502050405020303" pitchFamily="18" charset="0"/>
              </a:rPr>
              <a:t>) yesterday at 1 pm?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GB" sz="2000" dirty="0" smtClean="0">
                <a:solidFill>
                  <a:prstClr val="black"/>
                </a:solidFill>
                <a:latin typeface="Georgia" panose="02040502050405020303" pitchFamily="18" charset="0"/>
              </a:rPr>
              <a:t>Ingvar Kamprad __________ (</a:t>
            </a:r>
            <a:r>
              <a:rPr lang="en-GB" sz="2000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start</a:t>
            </a:r>
            <a:r>
              <a:rPr lang="en-GB" sz="2000" dirty="0" smtClean="0">
                <a:solidFill>
                  <a:prstClr val="black"/>
                </a:solidFill>
                <a:latin typeface="Georgia" panose="02040502050405020303" pitchFamily="18" charset="0"/>
              </a:rPr>
              <a:t>) IKEA in his small farming village in Sweden in 1943.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GB" sz="2000" dirty="0" smtClean="0">
                <a:solidFill>
                  <a:prstClr val="black"/>
                </a:solidFill>
                <a:latin typeface="Georgia" panose="02040502050405020303" pitchFamily="18" charset="0"/>
              </a:rPr>
              <a:t>Who _________ you _________ (</a:t>
            </a:r>
            <a:r>
              <a:rPr lang="en-GB" sz="2000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hire</a:t>
            </a:r>
            <a:r>
              <a:rPr lang="en-GB" sz="2000" dirty="0" smtClean="0">
                <a:solidFill>
                  <a:prstClr val="black"/>
                </a:solidFill>
                <a:latin typeface="Georgia" panose="02040502050405020303" pitchFamily="18" charset="0"/>
              </a:rPr>
              <a:t>) to do the catering at your last conference?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GB" sz="2000" dirty="0" smtClean="0">
                <a:solidFill>
                  <a:prstClr val="black"/>
                </a:solidFill>
                <a:latin typeface="Georgia" panose="02040502050405020303" pitchFamily="18" charset="0"/>
              </a:rPr>
              <a:t>When I _________ (</a:t>
            </a:r>
            <a:r>
              <a:rPr lang="en-GB" sz="2000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be</a:t>
            </a:r>
            <a:r>
              <a:rPr lang="en-GB" sz="2000" dirty="0" smtClean="0">
                <a:solidFill>
                  <a:prstClr val="black"/>
                </a:solidFill>
                <a:latin typeface="Georgia" panose="02040502050405020303" pitchFamily="18" charset="0"/>
              </a:rPr>
              <a:t>) in Germany, I tried to speak German but people ________________ (</a:t>
            </a:r>
            <a:r>
              <a:rPr lang="en-GB" sz="2000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not understand</a:t>
            </a:r>
            <a:r>
              <a:rPr lang="en-GB" sz="2000" dirty="0" smtClean="0">
                <a:solidFill>
                  <a:prstClr val="black"/>
                </a:solidFill>
                <a:latin typeface="Georgia" panose="02040502050405020303" pitchFamily="18" charset="0"/>
              </a:rPr>
              <a:t>) what I was saying.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GB" sz="2000" dirty="0" smtClean="0">
                <a:solidFill>
                  <a:prstClr val="black"/>
                </a:solidFill>
                <a:latin typeface="Georgia" panose="02040502050405020303" pitchFamily="18" charset="0"/>
              </a:rPr>
              <a:t>When Mrs Young __________ (</a:t>
            </a:r>
            <a:r>
              <a:rPr lang="en-GB" sz="2000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arrive</a:t>
            </a:r>
            <a:r>
              <a:rPr lang="en-GB" sz="2000" dirty="0" smtClean="0">
                <a:solidFill>
                  <a:prstClr val="black"/>
                </a:solidFill>
                <a:latin typeface="Georgia" panose="02040502050405020303" pitchFamily="18" charset="0"/>
              </a:rPr>
              <a:t>) at the reception, my secretary _________ (</a:t>
            </a:r>
            <a:r>
              <a:rPr lang="en-GB" sz="2000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go</a:t>
            </a:r>
            <a:r>
              <a:rPr lang="en-GB" sz="2000" dirty="0" smtClean="0">
                <a:solidFill>
                  <a:prstClr val="black"/>
                </a:solidFill>
                <a:latin typeface="Georgia" panose="02040502050405020303" pitchFamily="18" charset="0"/>
              </a:rPr>
              <a:t>) to meet her.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>
                <a:solidFill>
                  <a:prstClr val="black"/>
                </a:solidFill>
                <a:latin typeface="Georgia" panose="02040502050405020303" pitchFamily="18" charset="0"/>
              </a:rPr>
              <a:t>He __________ (</a:t>
            </a:r>
            <a:r>
              <a:rPr lang="en-GB" sz="2000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drive</a:t>
            </a:r>
            <a:r>
              <a:rPr lang="en-GB" sz="2000" dirty="0" smtClean="0">
                <a:solidFill>
                  <a:prstClr val="black"/>
                </a:solidFill>
                <a:latin typeface="Georgia" panose="02040502050405020303" pitchFamily="18" charset="0"/>
              </a:rPr>
              <a:t>) to a conference when his car </a:t>
            </a:r>
            <a:r>
              <a:rPr lang="cs-CZ" sz="2000" dirty="0" smtClean="0">
                <a:solidFill>
                  <a:prstClr val="black"/>
                </a:solidFill>
                <a:latin typeface="Georgia" panose="02040502050405020303" pitchFamily="18" charset="0"/>
              </a:rPr>
              <a:t>_</a:t>
            </a:r>
            <a:r>
              <a:rPr lang="en-GB" sz="2000" dirty="0" smtClean="0">
                <a:solidFill>
                  <a:prstClr val="black"/>
                </a:solidFill>
                <a:latin typeface="Georgia" panose="02040502050405020303" pitchFamily="18" charset="0"/>
              </a:rPr>
              <a:t>_________ (</a:t>
            </a:r>
            <a:r>
              <a:rPr lang="en-GB" sz="2000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break down</a:t>
            </a:r>
            <a:r>
              <a:rPr lang="en-GB" sz="2000" dirty="0" smtClean="0">
                <a:solidFill>
                  <a:prstClr val="black"/>
                </a:solidFill>
                <a:latin typeface="Georgia" panose="02040502050405020303" pitchFamily="18" charset="0"/>
              </a:rPr>
              <a:t>).</a:t>
            </a:r>
          </a:p>
          <a:p>
            <a:pPr marL="0" indent="0">
              <a:buNone/>
            </a:pPr>
            <a:endParaRPr lang="en-GB" sz="2400" b="1" dirty="0" smtClean="0">
              <a:solidFill>
                <a:prstClr val="black"/>
              </a:solidFill>
              <a:latin typeface="Georgia" panose="02040502050405020303" pitchFamily="18" charset="0"/>
            </a:endParaRPr>
          </a:p>
        </p:txBody>
      </p:sp>
      <p:pic>
        <p:nvPicPr>
          <p:cNvPr id="14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56702"/>
            <a:ext cx="2230235" cy="579222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3923928" y="2527376"/>
            <a:ext cx="11309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i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doing</a:t>
            </a:r>
            <a:endParaRPr lang="en-GB" sz="2000" b="1" i="1" dirty="0">
              <a:solidFill>
                <a:schemeClr val="accent6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2980267" y="2907095"/>
            <a:ext cx="12354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i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started</a:t>
            </a:r>
            <a:endParaRPr lang="en-GB" sz="2000" b="1" i="1" dirty="0">
              <a:solidFill>
                <a:schemeClr val="accent6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1708390" y="4553175"/>
            <a:ext cx="26642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i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didn’t understand</a:t>
            </a:r>
            <a:endParaRPr lang="en-GB" sz="2000" b="1" i="1" dirty="0">
              <a:solidFill>
                <a:schemeClr val="accent6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1877441" y="3573016"/>
            <a:ext cx="7497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i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did</a:t>
            </a:r>
            <a:endParaRPr lang="en-GB" sz="2000" b="1" i="1" dirty="0">
              <a:solidFill>
                <a:schemeClr val="accent6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3751889" y="3573016"/>
            <a:ext cx="9450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i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hire</a:t>
            </a:r>
            <a:endParaRPr lang="en-GB" sz="2000" b="1" i="1" dirty="0">
              <a:solidFill>
                <a:schemeClr val="accent6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2109362" y="4244458"/>
            <a:ext cx="7497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i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was</a:t>
            </a:r>
            <a:endParaRPr lang="en-GB" sz="2000" b="1" i="1" dirty="0">
              <a:solidFill>
                <a:schemeClr val="accent6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3075887" y="4912279"/>
            <a:ext cx="1352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i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arrived</a:t>
            </a:r>
            <a:endParaRPr lang="en-GB" sz="2000" b="1" i="1" dirty="0">
              <a:solidFill>
                <a:schemeClr val="accent6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2252302" y="5211840"/>
            <a:ext cx="11187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i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went</a:t>
            </a:r>
            <a:endParaRPr lang="en-GB" sz="2000" b="1" i="1" dirty="0">
              <a:solidFill>
                <a:schemeClr val="accent6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1244811" y="5581989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i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was driving</a:t>
            </a:r>
            <a:endParaRPr lang="en-GB" sz="2000" b="1" i="1" dirty="0">
              <a:solidFill>
                <a:schemeClr val="accent6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1806055" y="2527376"/>
            <a:ext cx="11309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i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were</a:t>
            </a:r>
            <a:endParaRPr lang="en-GB" sz="2000" b="1" i="1" dirty="0">
              <a:solidFill>
                <a:schemeClr val="accent6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7080602" y="5581989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i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broke down</a:t>
            </a:r>
            <a:endParaRPr lang="en-GB" sz="2000" b="1" i="1" dirty="0">
              <a:solidFill>
                <a:schemeClr val="accent6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134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/>
      <p:bldP spid="13" grpId="0"/>
      <p:bldP spid="15" grpId="0"/>
      <p:bldP spid="16" grpId="0"/>
      <p:bldP spid="17" grpId="0"/>
      <p:bldP spid="19" grpId="0"/>
      <p:bldP spid="20" grpId="0"/>
      <p:bldP spid="21" grpId="0"/>
      <p:bldP spid="22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-9939" y="2433"/>
            <a:ext cx="9153939" cy="504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GB" sz="2000" b="1" dirty="0" smtClean="0">
                <a:solidFill>
                  <a:prstClr val="white"/>
                </a:solidFill>
                <a:latin typeface="Georgia" pitchFamily="18" charset="0"/>
              </a:rPr>
              <a:t>  Overview of tenses	</a:t>
            </a:r>
            <a:endParaRPr lang="en-GB" sz="24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-9939" y="6522909"/>
            <a:ext cx="9157183" cy="33855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marL="92075"/>
            <a:r>
              <a:rPr lang="en-GB" sz="1600" b="1" dirty="0">
                <a:solidFill>
                  <a:schemeClr val="bg1"/>
                </a:solidFill>
                <a:latin typeface="Georgia" panose="02040502050405020303" pitchFamily="18" charset="0"/>
              </a:rPr>
              <a:t>Lower-intermediate/Intermediate level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2520"/>
            <a:ext cx="8229600" cy="895118"/>
          </a:xfrm>
        </p:spPr>
        <p:txBody>
          <a:bodyPr/>
          <a:lstStyle/>
          <a:p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present perfect</a:t>
            </a:r>
            <a:endParaRPr lang="en-GB" b="1" dirty="0">
              <a:solidFill>
                <a:schemeClr val="accent6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150591" y="1497558"/>
            <a:ext cx="5280520" cy="3803650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GB" sz="1800" b="1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Look at the sample sentences:</a:t>
            </a:r>
            <a:endParaRPr lang="en-GB" sz="18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cs-CZ" sz="2200" i="1" dirty="0" smtClean="0">
                <a:latin typeface="Georgia" panose="02040502050405020303" pitchFamily="18" charset="0"/>
              </a:rPr>
              <a:t>a) </a:t>
            </a:r>
            <a:r>
              <a:rPr lang="en-GB" sz="2200" i="1" dirty="0" smtClean="0">
                <a:latin typeface="Georgia" panose="02040502050405020303" pitchFamily="18" charset="0"/>
              </a:rPr>
              <a:t>My sister </a:t>
            </a:r>
            <a:r>
              <a:rPr lang="en-GB" sz="2200" b="1" i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has worked </a:t>
            </a:r>
            <a:r>
              <a:rPr lang="en-GB" sz="2200" i="1" dirty="0" smtClean="0">
                <a:latin typeface="Georgia" panose="02040502050405020303" pitchFamily="18" charset="0"/>
              </a:rPr>
              <a:t>as </a:t>
            </a:r>
            <a:r>
              <a:rPr lang="en-GB" sz="2200" i="1" spc="-30" dirty="0" smtClean="0">
                <a:latin typeface="Georgia" panose="02040502050405020303" pitchFamily="18" charset="0"/>
              </a:rPr>
              <a:t>an au-pair.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cs-CZ" sz="2200" i="1" dirty="0" smtClean="0">
                <a:latin typeface="Georgia" panose="02040502050405020303" pitchFamily="18" charset="0"/>
              </a:rPr>
              <a:t>b) </a:t>
            </a:r>
            <a:r>
              <a:rPr lang="en-GB" sz="2200" b="1" i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Have</a:t>
            </a:r>
            <a:r>
              <a:rPr lang="en-GB" sz="2200" i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GB" sz="2200" i="1" dirty="0" smtClean="0">
                <a:latin typeface="Georgia" panose="02040502050405020303" pitchFamily="18" charset="0"/>
              </a:rPr>
              <a:t>you </a:t>
            </a:r>
            <a:r>
              <a:rPr lang="en-GB" sz="2200" b="1" i="1" dirty="0" smtClean="0">
                <a:latin typeface="Georgia" panose="02040502050405020303" pitchFamily="18" charset="0"/>
              </a:rPr>
              <a:t>ever</a:t>
            </a:r>
            <a:r>
              <a:rPr lang="en-GB" sz="2200" i="1" dirty="0" smtClean="0">
                <a:latin typeface="Georgia" panose="02040502050405020303" pitchFamily="18" charset="0"/>
              </a:rPr>
              <a:t> </a:t>
            </a:r>
            <a:r>
              <a:rPr lang="en-GB" sz="2200" b="1" i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worked </a:t>
            </a:r>
            <a:r>
              <a:rPr lang="en-GB" sz="2200" i="1" dirty="0" smtClean="0">
                <a:latin typeface="Georgia" panose="02040502050405020303" pitchFamily="18" charset="0"/>
              </a:rPr>
              <a:t>in a bank?</a:t>
            </a:r>
          </a:p>
          <a:p>
            <a:pPr marL="0" indent="0">
              <a:buNone/>
            </a:pPr>
            <a:r>
              <a:rPr lang="cs-CZ" sz="2200" i="1" dirty="0" smtClean="0">
                <a:latin typeface="Georgia" panose="02040502050405020303" pitchFamily="18" charset="0"/>
              </a:rPr>
              <a:t>c) </a:t>
            </a:r>
            <a:r>
              <a:rPr lang="en-GB" sz="2200" i="1" dirty="0" smtClean="0">
                <a:latin typeface="Georgia" panose="02040502050405020303" pitchFamily="18" charset="0"/>
              </a:rPr>
              <a:t>I</a:t>
            </a:r>
            <a:r>
              <a:rPr lang="en-GB" sz="2200" b="1" i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’ve </a:t>
            </a:r>
            <a:r>
              <a:rPr lang="en-GB" sz="2200" b="1" i="1" dirty="0" smtClean="0">
                <a:latin typeface="Georgia" panose="02040502050405020303" pitchFamily="18" charset="0"/>
              </a:rPr>
              <a:t>never</a:t>
            </a:r>
            <a:r>
              <a:rPr lang="en-GB" sz="2200" i="1" dirty="0" smtClean="0">
                <a:latin typeface="Georgia" panose="02040502050405020303" pitchFamily="18" charset="0"/>
              </a:rPr>
              <a:t> </a:t>
            </a:r>
            <a:r>
              <a:rPr lang="en-GB" sz="2200" b="1" i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been </a:t>
            </a:r>
            <a:r>
              <a:rPr lang="en-GB" sz="2200" i="1" dirty="0" smtClean="0">
                <a:latin typeface="Georgia" panose="02040502050405020303" pitchFamily="18" charset="0"/>
              </a:rPr>
              <a:t>to China.</a:t>
            </a:r>
          </a:p>
          <a:p>
            <a:pPr marL="0" indent="0">
              <a:buNone/>
            </a:pPr>
            <a:r>
              <a:rPr lang="cs-CZ" sz="2200" i="1" dirty="0" smtClean="0">
                <a:latin typeface="Georgia" panose="02040502050405020303" pitchFamily="18" charset="0"/>
              </a:rPr>
              <a:t>d) </a:t>
            </a:r>
            <a:r>
              <a:rPr lang="en-GB" sz="2200" i="1" dirty="0" smtClean="0">
                <a:latin typeface="Georgia" panose="02040502050405020303" pitchFamily="18" charset="0"/>
              </a:rPr>
              <a:t>We</a:t>
            </a:r>
            <a:r>
              <a:rPr lang="en-GB" sz="2200" b="1" i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’ve </a:t>
            </a:r>
            <a:r>
              <a:rPr lang="en-GB" sz="2200" b="1" i="1" dirty="0" smtClean="0">
                <a:latin typeface="Georgia" panose="02040502050405020303" pitchFamily="18" charset="0"/>
              </a:rPr>
              <a:t>just</a:t>
            </a:r>
            <a:r>
              <a:rPr lang="en-GB" sz="2200" b="1" i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 heard </a:t>
            </a:r>
            <a:r>
              <a:rPr lang="en-GB" sz="2200" i="1" dirty="0" smtClean="0">
                <a:latin typeface="Georgia" panose="02040502050405020303" pitchFamily="18" charset="0"/>
              </a:rPr>
              <a:t>the news.</a:t>
            </a:r>
          </a:p>
          <a:p>
            <a:pPr marL="0" indent="0">
              <a:buNone/>
            </a:pPr>
            <a:r>
              <a:rPr lang="cs-CZ" sz="2200" i="1" dirty="0" smtClean="0">
                <a:latin typeface="Georgia" panose="02040502050405020303" pitchFamily="18" charset="0"/>
              </a:rPr>
              <a:t>e) </a:t>
            </a:r>
            <a:r>
              <a:rPr lang="en-GB" sz="2200" i="1" dirty="0" smtClean="0">
                <a:latin typeface="Georgia" panose="02040502050405020303" pitchFamily="18" charset="0"/>
              </a:rPr>
              <a:t>He </a:t>
            </a:r>
            <a:r>
              <a:rPr lang="en-GB" sz="2200" b="1" i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hasn’t finished</a:t>
            </a:r>
            <a:r>
              <a:rPr lang="en-GB" sz="2200" i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GB" sz="2200" b="1" i="1" dirty="0" smtClean="0">
                <a:latin typeface="Georgia" panose="02040502050405020303" pitchFamily="18" charset="0"/>
              </a:rPr>
              <a:t>yet</a:t>
            </a:r>
            <a:r>
              <a:rPr lang="en-GB" sz="2200" i="1" dirty="0" smtClean="0">
                <a:latin typeface="Georgia" panose="02040502050405020303" pitchFamily="18" charset="0"/>
              </a:rPr>
              <a:t>.</a:t>
            </a:r>
          </a:p>
          <a:p>
            <a:pPr marL="0" indent="0">
              <a:buNone/>
            </a:pPr>
            <a:r>
              <a:rPr lang="cs-CZ" sz="2200" i="1" dirty="0" smtClean="0">
                <a:latin typeface="Georgia" panose="02040502050405020303" pitchFamily="18" charset="0"/>
              </a:rPr>
              <a:t>f) </a:t>
            </a:r>
            <a:r>
              <a:rPr lang="en-GB" sz="2200" i="1" dirty="0" smtClean="0">
                <a:latin typeface="Georgia" panose="02040502050405020303" pitchFamily="18" charset="0"/>
              </a:rPr>
              <a:t>She</a:t>
            </a:r>
            <a:r>
              <a:rPr lang="en-GB" sz="2200" b="1" i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’s </a:t>
            </a:r>
            <a:r>
              <a:rPr lang="en-GB" sz="2200" b="1" i="1" dirty="0" smtClean="0">
                <a:latin typeface="Georgia" panose="02040502050405020303" pitchFamily="18" charset="0"/>
              </a:rPr>
              <a:t>already</a:t>
            </a:r>
            <a:r>
              <a:rPr lang="en-GB" sz="2200" b="1" i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 left</a:t>
            </a:r>
            <a:r>
              <a:rPr lang="en-GB" sz="2200" i="1" dirty="0" smtClean="0">
                <a:latin typeface="Georgia" panose="02040502050405020303" pitchFamily="18" charset="0"/>
              </a:rPr>
              <a:t>.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cs-CZ" sz="2200" i="1" dirty="0" smtClean="0">
                <a:latin typeface="Georgia" panose="02040502050405020303" pitchFamily="18" charset="0"/>
              </a:rPr>
              <a:t>g) </a:t>
            </a:r>
            <a:r>
              <a:rPr lang="en-GB" sz="2200" b="1" i="1" dirty="0" smtClean="0">
                <a:latin typeface="Georgia" panose="02040502050405020303" pitchFamily="18" charset="0"/>
              </a:rPr>
              <a:t>How long </a:t>
            </a:r>
            <a:r>
              <a:rPr lang="en-GB" sz="2200" b="1" i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have</a:t>
            </a:r>
            <a:r>
              <a:rPr lang="en-GB" sz="2200" i="1" dirty="0" smtClean="0">
                <a:latin typeface="Georgia" panose="02040502050405020303" pitchFamily="18" charset="0"/>
              </a:rPr>
              <a:t> you </a:t>
            </a:r>
            <a:r>
              <a:rPr lang="en-GB" sz="2200" b="1" i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lived </a:t>
            </a:r>
            <a:r>
              <a:rPr lang="en-GB" sz="2200" i="1" dirty="0" smtClean="0">
                <a:latin typeface="Georgia" panose="02040502050405020303" pitchFamily="18" charset="0"/>
              </a:rPr>
              <a:t>here?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cs-CZ" sz="2200" i="1" dirty="0" smtClean="0">
                <a:latin typeface="Georgia" panose="02040502050405020303" pitchFamily="18" charset="0"/>
              </a:rPr>
              <a:t>h) </a:t>
            </a:r>
            <a:r>
              <a:rPr lang="en-GB" sz="2200" i="1" dirty="0" smtClean="0">
                <a:latin typeface="Georgia" panose="02040502050405020303" pitchFamily="18" charset="0"/>
              </a:rPr>
              <a:t>He</a:t>
            </a:r>
            <a:r>
              <a:rPr lang="en-GB" sz="2200" b="1" i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’s been </a:t>
            </a:r>
            <a:r>
              <a:rPr lang="en-GB" sz="2200" i="1" dirty="0" smtClean="0">
                <a:latin typeface="Georgia" panose="02040502050405020303" pitchFamily="18" charset="0"/>
              </a:rPr>
              <a:t>the CEO </a:t>
            </a:r>
            <a:r>
              <a:rPr lang="en-GB" sz="2200" b="1" i="1" dirty="0" smtClean="0">
                <a:latin typeface="Georgia" panose="02040502050405020303" pitchFamily="18" charset="0"/>
              </a:rPr>
              <a:t>since</a:t>
            </a:r>
            <a:r>
              <a:rPr lang="en-GB" sz="2200" i="1" dirty="0" smtClean="0">
                <a:latin typeface="Georgia" panose="02040502050405020303" pitchFamily="18" charset="0"/>
              </a:rPr>
              <a:t> 2011.</a:t>
            </a:r>
          </a:p>
        </p:txBody>
      </p:sp>
      <p:pic>
        <p:nvPicPr>
          <p:cNvPr id="14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56702"/>
            <a:ext cx="2230235" cy="579222"/>
          </a:xfrm>
          <a:prstGeom prst="rect">
            <a:avLst/>
          </a:prstGeom>
        </p:spPr>
      </p:pic>
      <p:graphicFrame>
        <p:nvGraphicFramePr>
          <p:cNvPr id="12" name="Tabulk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3795568"/>
              </p:ext>
            </p:extLst>
          </p:nvPr>
        </p:nvGraphicFramePr>
        <p:xfrm>
          <a:off x="259749" y="5874216"/>
          <a:ext cx="8704739" cy="5791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{21E4AEA4-8DFA-4A89-87EB-49C32662AFE0}</a:tableStyleId>
              </a:tblPr>
              <a:tblGrid>
                <a:gridCol w="870473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b="0" noProof="0" dirty="0" smtClean="0"/>
                        <a:t>subject</a:t>
                      </a:r>
                      <a:r>
                        <a:rPr lang="en-GB" sz="3200" noProof="0" dirty="0" smtClean="0"/>
                        <a:t> + </a:t>
                      </a:r>
                      <a:r>
                        <a:rPr lang="en-GB" sz="3200" i="1" noProof="0" dirty="0" smtClean="0"/>
                        <a:t>have/has</a:t>
                      </a:r>
                      <a:r>
                        <a:rPr lang="cs-CZ" sz="3200" i="1" noProof="0" dirty="0" smtClean="0"/>
                        <a:t> (not)</a:t>
                      </a:r>
                      <a:r>
                        <a:rPr lang="en-GB" sz="3200" noProof="0" dirty="0" smtClean="0"/>
                        <a:t> + 3</a:t>
                      </a:r>
                      <a:r>
                        <a:rPr lang="en-GB" sz="3200" baseline="30000" noProof="0" dirty="0" smtClean="0"/>
                        <a:t>rd</a:t>
                      </a:r>
                      <a:r>
                        <a:rPr lang="en-GB" sz="3200" noProof="0" dirty="0" smtClean="0"/>
                        <a:t> form </a:t>
                      </a:r>
                      <a:r>
                        <a:rPr lang="en-GB" sz="3200" b="0" noProof="0" dirty="0" smtClean="0"/>
                        <a:t>(past participle)</a:t>
                      </a:r>
                      <a:endParaRPr lang="en-GB" sz="3200" b="0" noProof="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7105623"/>
              </p:ext>
            </p:extLst>
          </p:nvPr>
        </p:nvGraphicFramePr>
        <p:xfrm>
          <a:off x="5436648" y="1700808"/>
          <a:ext cx="3528392" cy="2952328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3528392"/>
              </a:tblGrid>
              <a:tr h="93610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endParaRPr lang="en-GB" i="1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93610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26" name="TextovéPole 25"/>
          <p:cNvSpPr txBox="1"/>
          <p:nvPr/>
        </p:nvSpPr>
        <p:spPr>
          <a:xfrm>
            <a:off x="5439340" y="1700808"/>
            <a:ext cx="35251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past experience when you do not say when exactly it happened (period of time up to now)</a:t>
            </a:r>
            <a:r>
              <a:rPr lang="cs-CZ" b="1" dirty="0" smtClean="0">
                <a:solidFill>
                  <a:schemeClr val="bg1"/>
                </a:solidFill>
              </a:rPr>
              <a:t> </a:t>
            </a:r>
            <a:r>
              <a:rPr lang="cs-CZ" b="1" i="1" dirty="0" smtClean="0">
                <a:solidFill>
                  <a:schemeClr val="bg1"/>
                </a:solidFill>
              </a:rPr>
              <a:t>(a)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5431111" y="2726931"/>
            <a:ext cx="3525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with </a:t>
            </a:r>
            <a:r>
              <a:rPr lang="en-GB" b="1" i="1" dirty="0" smtClean="0">
                <a:solidFill>
                  <a:schemeClr val="bg1"/>
                </a:solidFill>
              </a:rPr>
              <a:t>ever </a:t>
            </a:r>
            <a:r>
              <a:rPr lang="en-GB" b="1" dirty="0" smtClean="0">
                <a:solidFill>
                  <a:schemeClr val="bg1"/>
                </a:solidFill>
              </a:rPr>
              <a:t>and</a:t>
            </a:r>
            <a:r>
              <a:rPr lang="en-GB" b="1" i="1" dirty="0" smtClean="0">
                <a:solidFill>
                  <a:schemeClr val="bg1"/>
                </a:solidFill>
              </a:rPr>
              <a:t> never</a:t>
            </a:r>
            <a:r>
              <a:rPr lang="cs-CZ" b="1" i="1" dirty="0" smtClean="0">
                <a:solidFill>
                  <a:schemeClr val="bg1"/>
                </a:solidFill>
              </a:rPr>
              <a:t> (b, c, d)</a:t>
            </a:r>
            <a:endParaRPr lang="en-GB" b="1" i="1" dirty="0">
              <a:solidFill>
                <a:schemeClr val="bg1"/>
              </a:solidFill>
            </a:endParaRPr>
          </a:p>
        </p:txBody>
      </p:sp>
      <p:sp>
        <p:nvSpPr>
          <p:cNvPr id="33" name="TextovéPole 32"/>
          <p:cNvSpPr txBox="1"/>
          <p:nvPr/>
        </p:nvSpPr>
        <p:spPr>
          <a:xfrm>
            <a:off x="5440611" y="3708917"/>
            <a:ext cx="35251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state that started in the past and still continues (with </a:t>
            </a:r>
            <a:r>
              <a:rPr lang="en-GB" b="1" i="1" dirty="0" smtClean="0">
                <a:solidFill>
                  <a:schemeClr val="bg1"/>
                </a:solidFill>
              </a:rPr>
              <a:t>since </a:t>
            </a:r>
            <a:r>
              <a:rPr lang="en-GB" b="1" dirty="0" smtClean="0">
                <a:solidFill>
                  <a:schemeClr val="bg1"/>
                </a:solidFill>
              </a:rPr>
              <a:t>and </a:t>
            </a:r>
            <a:r>
              <a:rPr lang="en-GB" b="1" i="1" dirty="0" smtClean="0">
                <a:solidFill>
                  <a:schemeClr val="bg1"/>
                </a:solidFill>
              </a:rPr>
              <a:t>for</a:t>
            </a:r>
            <a:r>
              <a:rPr lang="en-GB" b="1" dirty="0" smtClean="0">
                <a:solidFill>
                  <a:schemeClr val="bg1"/>
                </a:solidFill>
              </a:rPr>
              <a:t>, questions with </a:t>
            </a:r>
            <a:r>
              <a:rPr lang="en-GB" b="1" i="1" dirty="0" smtClean="0">
                <a:solidFill>
                  <a:schemeClr val="bg1"/>
                </a:solidFill>
              </a:rPr>
              <a:t>how long</a:t>
            </a:r>
            <a:r>
              <a:rPr lang="cs-CZ" b="1" dirty="0" smtClean="0">
                <a:solidFill>
                  <a:schemeClr val="bg1"/>
                </a:solidFill>
              </a:rPr>
              <a:t>) </a:t>
            </a:r>
            <a:r>
              <a:rPr lang="cs-CZ" b="1" i="1" dirty="0" smtClean="0">
                <a:solidFill>
                  <a:schemeClr val="bg1"/>
                </a:solidFill>
              </a:rPr>
              <a:t>(g, h)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5440611" y="3276869"/>
            <a:ext cx="3525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with </a:t>
            </a:r>
            <a:r>
              <a:rPr lang="en-GB" b="1" i="1" dirty="0" smtClean="0">
                <a:solidFill>
                  <a:schemeClr val="bg1"/>
                </a:solidFill>
              </a:rPr>
              <a:t>just, yet </a:t>
            </a:r>
            <a:r>
              <a:rPr lang="en-GB" b="1" dirty="0" smtClean="0">
                <a:solidFill>
                  <a:schemeClr val="bg1"/>
                </a:solidFill>
              </a:rPr>
              <a:t>and</a:t>
            </a:r>
            <a:r>
              <a:rPr lang="en-GB" b="1" i="1" dirty="0" smtClean="0">
                <a:solidFill>
                  <a:schemeClr val="bg1"/>
                </a:solidFill>
              </a:rPr>
              <a:t> already</a:t>
            </a:r>
            <a:r>
              <a:rPr lang="cs-CZ" b="1" i="1" dirty="0" smtClean="0">
                <a:solidFill>
                  <a:schemeClr val="bg1"/>
                </a:solidFill>
              </a:rPr>
              <a:t> (e, f)</a:t>
            </a:r>
            <a:endParaRPr lang="en-GB" b="1" i="1" dirty="0">
              <a:solidFill>
                <a:schemeClr val="bg1"/>
              </a:solidFill>
            </a:endParaRPr>
          </a:p>
        </p:txBody>
      </p:sp>
      <p:cxnSp>
        <p:nvCxnSpPr>
          <p:cNvPr id="13" name="Přímá spojnice se šipkou 12"/>
          <p:cNvCxnSpPr/>
          <p:nvPr/>
        </p:nvCxnSpPr>
        <p:spPr>
          <a:xfrm>
            <a:off x="2549511" y="5377825"/>
            <a:ext cx="6406748" cy="638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6948264" y="5085184"/>
            <a:ext cx="0" cy="39579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ovéPole 18"/>
          <p:cNvSpPr txBox="1"/>
          <p:nvPr/>
        </p:nvSpPr>
        <p:spPr>
          <a:xfrm>
            <a:off x="2555776" y="5394702"/>
            <a:ext cx="5395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cap="small" dirty="0" smtClean="0"/>
              <a:t>past</a:t>
            </a:r>
            <a:endParaRPr lang="en-GB" b="1" cap="small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6948264" y="5377825"/>
            <a:ext cx="792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cap="small" dirty="0" smtClean="0"/>
              <a:t>present</a:t>
            </a:r>
            <a:endParaRPr lang="en-GB" b="1" cap="small" dirty="0"/>
          </a:p>
        </p:txBody>
      </p:sp>
      <p:cxnSp>
        <p:nvCxnSpPr>
          <p:cNvPr id="9" name="Přímá spojnice se šipkou 8"/>
          <p:cNvCxnSpPr/>
          <p:nvPr/>
        </p:nvCxnSpPr>
        <p:spPr>
          <a:xfrm>
            <a:off x="5076056" y="5283080"/>
            <a:ext cx="1872208" cy="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22"/>
          <p:cNvCxnSpPr/>
          <p:nvPr/>
        </p:nvCxnSpPr>
        <p:spPr>
          <a:xfrm flipH="1">
            <a:off x="3563888" y="5283080"/>
            <a:ext cx="1512168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8151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  <p:bldP spid="26" grpId="0"/>
      <p:bldP spid="27" grpId="0"/>
      <p:bldP spid="33" grpId="0"/>
      <p:bldP spid="15" grpId="0"/>
      <p:bldP spid="19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-9939" y="2433"/>
            <a:ext cx="9153939" cy="504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GB" sz="2000" b="1" dirty="0" smtClean="0">
                <a:solidFill>
                  <a:prstClr val="white"/>
                </a:solidFill>
                <a:latin typeface="Georgia" pitchFamily="18" charset="0"/>
              </a:rPr>
              <a:t>  </a:t>
            </a:r>
            <a:r>
              <a:rPr lang="en-GB" sz="2000" b="1" dirty="0" smtClean="0">
                <a:solidFill>
                  <a:schemeClr val="bg1"/>
                </a:solidFill>
                <a:latin typeface="Georgia" pitchFamily="18" charset="0"/>
              </a:rPr>
              <a:t>Overview of tenses	</a:t>
            </a:r>
            <a:r>
              <a:rPr lang="en-GB" sz="2000" b="1" dirty="0" smtClean="0">
                <a:solidFill>
                  <a:prstClr val="white"/>
                </a:solidFill>
                <a:latin typeface="Georgia" pitchFamily="18" charset="0"/>
              </a:rPr>
              <a:t>	</a:t>
            </a:r>
            <a:endParaRPr lang="en-GB" sz="24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-9939" y="6522909"/>
            <a:ext cx="9157183" cy="33855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marL="92075"/>
            <a:r>
              <a:rPr lang="en-GB" sz="1600" b="1" dirty="0">
                <a:solidFill>
                  <a:schemeClr val="bg1"/>
                </a:solidFill>
                <a:latin typeface="Georgia" panose="02040502050405020303" pitchFamily="18" charset="0"/>
              </a:rPr>
              <a:t>Lower-intermediate/Intermediate level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52128"/>
          </a:xfrm>
        </p:spPr>
        <p:txBody>
          <a:bodyPr>
            <a:noAutofit/>
          </a:bodyPr>
          <a:lstStyle/>
          <a:p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present perfect: </a:t>
            </a:r>
            <a:br>
              <a:rPr lang="en-GB" b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</a:b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time expressions</a:t>
            </a:r>
            <a:endParaRPr lang="en-GB" b="1" dirty="0">
              <a:solidFill>
                <a:schemeClr val="accent6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395536" y="2104256"/>
            <a:ext cx="8424936" cy="4349080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b="1" i="1" dirty="0" smtClean="0">
                <a:latin typeface="Georgia" panose="02040502050405020303" pitchFamily="18" charset="0"/>
              </a:rPr>
              <a:t>Look at the sample sentences:</a:t>
            </a:r>
          </a:p>
          <a:p>
            <a:pPr marL="457200" indent="-457200">
              <a:buFont typeface="+mj-lt"/>
              <a:buAutoNum type="alphaLcParenR"/>
            </a:pPr>
            <a:r>
              <a:rPr lang="en-GB" sz="2200" i="1" dirty="0" smtClean="0">
                <a:latin typeface="Georgia" panose="02040502050405020303" pitchFamily="18" charset="0"/>
              </a:rPr>
              <a:t>She hasn’t sent the letter </a:t>
            </a:r>
            <a:r>
              <a:rPr lang="en-GB" sz="2200" b="1" i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yet</a:t>
            </a:r>
            <a:r>
              <a:rPr lang="en-GB" sz="2200" i="1" dirty="0" smtClean="0">
                <a:latin typeface="Georgia" panose="02040502050405020303" pitchFamily="18" charset="0"/>
              </a:rPr>
              <a:t>.</a:t>
            </a:r>
          </a:p>
          <a:p>
            <a:pPr marL="457200" indent="-457200">
              <a:buFont typeface="+mj-lt"/>
              <a:buAutoNum type="alphaLcParenR"/>
            </a:pPr>
            <a:r>
              <a:rPr lang="en-GB" sz="2200" i="1" dirty="0" smtClean="0">
                <a:latin typeface="Georgia" panose="02040502050405020303" pitchFamily="18" charset="0"/>
              </a:rPr>
              <a:t>We have </a:t>
            </a:r>
            <a:r>
              <a:rPr lang="en-GB" sz="2200" b="1" i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already</a:t>
            </a:r>
            <a:r>
              <a:rPr lang="en-GB" sz="2200" i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GB" sz="2200" i="1" dirty="0" smtClean="0">
                <a:latin typeface="Georgia" panose="02040502050405020303" pitchFamily="18" charset="0"/>
              </a:rPr>
              <a:t>finished.</a:t>
            </a:r>
          </a:p>
          <a:p>
            <a:pPr marL="457200" indent="-457200">
              <a:buFont typeface="+mj-lt"/>
              <a:buAutoNum type="alphaLcParenR"/>
            </a:pPr>
            <a:r>
              <a:rPr lang="en-GB" sz="2200" i="1" dirty="0" smtClean="0">
                <a:latin typeface="Georgia" panose="02040502050405020303" pitchFamily="18" charset="0"/>
              </a:rPr>
              <a:t>Have you </a:t>
            </a:r>
            <a:r>
              <a:rPr lang="en-GB" sz="2200" b="1" i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ever</a:t>
            </a:r>
            <a:r>
              <a:rPr lang="en-GB" sz="2200" i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GB" sz="2200" i="1" dirty="0" smtClean="0">
                <a:latin typeface="Georgia" panose="02040502050405020303" pitchFamily="18" charset="0"/>
              </a:rPr>
              <a:t>been unemployed?</a:t>
            </a:r>
          </a:p>
          <a:p>
            <a:pPr marL="457200" indent="-457200">
              <a:buFont typeface="+mj-lt"/>
              <a:buAutoNum type="alphaLcParenR"/>
            </a:pPr>
            <a:r>
              <a:rPr lang="en-GB" sz="2200" i="1" dirty="0" smtClean="0">
                <a:latin typeface="Georgia" panose="02040502050405020303" pitchFamily="18" charset="0"/>
              </a:rPr>
              <a:t>I’ve </a:t>
            </a:r>
            <a:r>
              <a:rPr lang="en-GB" sz="2200" b="1" i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just</a:t>
            </a:r>
            <a:r>
              <a:rPr lang="en-GB" sz="2200" i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GB" sz="2200" i="1" dirty="0" smtClean="0">
                <a:latin typeface="Georgia" panose="02040502050405020303" pitchFamily="18" charset="0"/>
              </a:rPr>
              <a:t>had an idea.</a:t>
            </a:r>
          </a:p>
          <a:p>
            <a:pPr marL="0" indent="0">
              <a:buNone/>
            </a:pPr>
            <a:r>
              <a:rPr lang="en-GB" sz="2200" dirty="0" smtClean="0">
                <a:latin typeface="Georgia" panose="02040502050405020303" pitchFamily="18" charset="0"/>
              </a:rPr>
              <a:t>			Mid position: </a:t>
            </a:r>
          </a:p>
          <a:p>
            <a:pPr marL="0" indent="0">
              <a:buNone/>
            </a:pPr>
            <a:r>
              <a:rPr lang="en-GB" sz="2200" dirty="0" smtClean="0">
                <a:latin typeface="Georgia" panose="02040502050405020303" pitchFamily="18" charset="0"/>
              </a:rPr>
              <a:t>			End position: </a:t>
            </a:r>
          </a:p>
          <a:p>
            <a:pPr marL="457200" indent="-457200">
              <a:buFont typeface="+mj-lt"/>
              <a:buAutoNum type="alphaLcParenR" startAt="5"/>
            </a:pPr>
            <a:r>
              <a:rPr lang="en-GB" sz="2200" i="1" dirty="0" smtClean="0">
                <a:latin typeface="Georgia" panose="02040502050405020303" pitchFamily="18" charset="0"/>
              </a:rPr>
              <a:t>We’ve had a new secretary </a:t>
            </a:r>
            <a:r>
              <a:rPr lang="en-GB" sz="2200" b="1" i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since</a:t>
            </a:r>
            <a:r>
              <a:rPr lang="en-GB" sz="2200" i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GB" sz="2200" i="1" dirty="0" smtClean="0">
                <a:latin typeface="Georgia" panose="02040502050405020303" pitchFamily="18" charset="0"/>
              </a:rPr>
              <a:t>October.</a:t>
            </a:r>
          </a:p>
          <a:p>
            <a:pPr marL="0" indent="0">
              <a:buNone/>
            </a:pPr>
            <a:r>
              <a:rPr lang="en-GB" sz="2200" b="1" dirty="0">
                <a:latin typeface="Georgia" panose="02040502050405020303" pitchFamily="18" charset="0"/>
              </a:rPr>
              <a:t>Since</a:t>
            </a:r>
            <a:r>
              <a:rPr lang="en-GB" sz="2200" dirty="0">
                <a:latin typeface="Georgia" panose="02040502050405020303" pitchFamily="18" charset="0"/>
              </a:rPr>
              <a:t> is always followed by an expression of a point in time.</a:t>
            </a:r>
          </a:p>
          <a:p>
            <a:pPr marL="457200" indent="-457200">
              <a:buFont typeface="+mj-lt"/>
              <a:buAutoNum type="alphaLcParenR" startAt="6"/>
            </a:pPr>
            <a:r>
              <a:rPr lang="en-GB" sz="2200" i="1" dirty="0" smtClean="0">
                <a:latin typeface="Georgia" panose="02040502050405020303" pitchFamily="18" charset="0"/>
              </a:rPr>
              <a:t>He’s worked here </a:t>
            </a:r>
            <a:r>
              <a:rPr lang="en-GB" sz="2200" b="1" i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for</a:t>
            </a:r>
            <a:r>
              <a:rPr lang="en-GB" sz="2200" i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GB" sz="2200" i="1" dirty="0" smtClean="0">
                <a:latin typeface="Georgia" panose="02040502050405020303" pitchFamily="18" charset="0"/>
              </a:rPr>
              <a:t>3 years.</a:t>
            </a:r>
            <a:endParaRPr lang="en-GB" sz="22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GB" sz="2200" b="1" dirty="0" smtClean="0">
                <a:latin typeface="Georgia" panose="02040502050405020303" pitchFamily="18" charset="0"/>
              </a:rPr>
              <a:t>For </a:t>
            </a:r>
            <a:r>
              <a:rPr lang="en-GB" sz="2200" dirty="0">
                <a:latin typeface="Georgia" panose="02040502050405020303" pitchFamily="18" charset="0"/>
              </a:rPr>
              <a:t>is always followed by an expression of duration</a:t>
            </a:r>
            <a:r>
              <a:rPr lang="en-GB" sz="2200" i="1" dirty="0">
                <a:latin typeface="Georgia" panose="02040502050405020303" pitchFamily="18" charset="0"/>
              </a:rPr>
              <a:t>.</a:t>
            </a:r>
          </a:p>
          <a:p>
            <a:pPr marL="0" indent="0">
              <a:buNone/>
            </a:pPr>
            <a:endParaRPr lang="en-GB" sz="2200" i="1" dirty="0" smtClean="0">
              <a:latin typeface="Georgia" panose="02040502050405020303" pitchFamily="18" charset="0"/>
            </a:endParaRPr>
          </a:p>
          <a:p>
            <a:pPr marL="457200" indent="-457200">
              <a:buFont typeface="+mj-lt"/>
              <a:buAutoNum type="alphaLcParenR"/>
            </a:pPr>
            <a:endParaRPr lang="en-GB" sz="2200" i="1" dirty="0" smtClean="0">
              <a:latin typeface="Georgia" panose="02040502050405020303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endParaRPr lang="en-GB" sz="2200" dirty="0" smtClean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GB" sz="2200" b="1" dirty="0" smtClean="0">
              <a:solidFill>
                <a:prstClr val="black"/>
              </a:solidFill>
              <a:latin typeface="Georgia" panose="02040502050405020303" pitchFamily="18" charset="0"/>
            </a:endParaRPr>
          </a:p>
        </p:txBody>
      </p:sp>
      <p:pic>
        <p:nvPicPr>
          <p:cNvPr id="14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56702"/>
            <a:ext cx="2230235" cy="579222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4860032" y="4052107"/>
            <a:ext cx="40324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i="1" dirty="0" smtClean="0">
                <a:latin typeface="Georgia" panose="02040502050405020303" pitchFamily="18" charset="0"/>
              </a:rPr>
              <a:t>already, ever, just, never</a:t>
            </a:r>
            <a:endParaRPr lang="en-GB" sz="2200" b="1" i="1" dirty="0">
              <a:latin typeface="Georgia" panose="02040502050405020303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4860032" y="4438273"/>
            <a:ext cx="40324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i="1" dirty="0" smtClean="0">
                <a:latin typeface="Georgia" panose="02040502050405020303" pitchFamily="18" charset="0"/>
              </a:rPr>
              <a:t>yet</a:t>
            </a:r>
            <a:endParaRPr lang="en-GB" sz="2200" b="1" i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4289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7" grpId="0"/>
    </p:bldLst>
  </p:timing>
</p:sld>
</file>

<file path=ppt/theme/theme1.xml><?xml version="1.0" encoding="utf-8"?>
<a:theme xmlns:a="http://schemas.openxmlformats.org/drawingml/2006/main" name="IB I-1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8_IB I-1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IB I-1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CBBCF5230046948A6E1F929920C5D49" ma:contentTypeVersion="0" ma:contentTypeDescription="Vytvoří nový dokument" ma:contentTypeScope="" ma:versionID="c331396d4c0f5fc3e286233a34a275d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4e220cc94220ab6f5385177b1f3c39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0DBB78B-2234-4093-B8D9-F84B8DA3304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1516A26-23F6-4853-8088-141E54C9402B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00A9D85C-A051-4221-A8DE-8CA9B8AFCBE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IB I-1</Template>
  <TotalTime>5084</TotalTime>
  <Words>3409</Words>
  <Application>Microsoft Office PowerPoint</Application>
  <PresentationFormat>Předvádění na obrazovce (4:3)</PresentationFormat>
  <Paragraphs>544</Paragraphs>
  <Slides>36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36</vt:i4>
      </vt:variant>
    </vt:vector>
  </HeadingPairs>
  <TitlesOfParts>
    <vt:vector size="39" baseType="lpstr">
      <vt:lpstr>IB I-1</vt:lpstr>
      <vt:lpstr>8_IB I-1</vt:lpstr>
      <vt:lpstr>1_IB I-1</vt:lpstr>
      <vt:lpstr> Overview of tenses</vt:lpstr>
      <vt:lpstr>present tenses</vt:lpstr>
      <vt:lpstr>present tenses</vt:lpstr>
      <vt:lpstr>present tenses</vt:lpstr>
      <vt:lpstr>practice</vt:lpstr>
      <vt:lpstr>past tenses</vt:lpstr>
      <vt:lpstr>practice</vt:lpstr>
      <vt:lpstr>present perfect</vt:lpstr>
      <vt:lpstr>present perfect:  time expressions</vt:lpstr>
      <vt:lpstr>practice</vt:lpstr>
      <vt:lpstr>present perfect vs past simple</vt:lpstr>
      <vt:lpstr>practice</vt:lpstr>
      <vt:lpstr>state verbs &amp; actions verbs</vt:lpstr>
      <vt:lpstr>state verbs &amp; actions verbs</vt:lpstr>
      <vt:lpstr>practice</vt:lpstr>
      <vt:lpstr>used + infinitive</vt:lpstr>
      <vt:lpstr>practice</vt:lpstr>
      <vt:lpstr>present perfect simple</vt:lpstr>
      <vt:lpstr>present perfect continuous</vt:lpstr>
      <vt:lpstr>present perfect  simple vs continuous</vt:lpstr>
      <vt:lpstr>practice</vt:lpstr>
      <vt:lpstr>past perfect</vt:lpstr>
      <vt:lpstr>past perfect</vt:lpstr>
      <vt:lpstr>past perfect</vt:lpstr>
      <vt:lpstr>past perfect</vt:lpstr>
      <vt:lpstr>practice</vt:lpstr>
      <vt:lpstr>used to vs would</vt:lpstr>
      <vt:lpstr>practice</vt:lpstr>
      <vt:lpstr>aspect simple, continuous and perfect</vt:lpstr>
      <vt:lpstr>simple aspect</vt:lpstr>
      <vt:lpstr>continuous aspect</vt:lpstr>
      <vt:lpstr>perfect aspect</vt:lpstr>
      <vt:lpstr>practice</vt:lpstr>
      <vt:lpstr>practice</vt:lpstr>
      <vt:lpstr>practice</vt:lpstr>
      <vt:lpstr>sources:</vt:lpstr>
    </vt:vector>
  </TitlesOfParts>
  <Company>Ekonomicko-správní fakulta Masarykovy univerzity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Petra Wachsmuthová</dc:creator>
  <cp:lastModifiedBy>Václavík Ladislav</cp:lastModifiedBy>
  <cp:revision>505</cp:revision>
  <dcterms:created xsi:type="dcterms:W3CDTF">2013-09-02T10:58:55Z</dcterms:created>
  <dcterms:modified xsi:type="dcterms:W3CDTF">2020-09-24T09:09:53Z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0x0101005CBBCF5230046948A6E1F929920C5D49</vt:lpwstr>
  </property>
  <property fmtid="{D5CDD505-2E9C-101B-9397-08002B2CF9AE}" pid="3" name="IsMyDocuments">
    <vt:bool>true</vt:bool>
  </property>
</Properties>
</file>