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1"/>
  </p:notesMasterIdLst>
  <p:handoutMasterIdLst>
    <p:handoutMasterId r:id="rId92"/>
  </p:handoutMasterIdLst>
  <p:sldIdLst>
    <p:sldId id="257" r:id="rId2"/>
    <p:sldId id="260" r:id="rId3"/>
    <p:sldId id="258" r:id="rId4"/>
    <p:sldId id="259" r:id="rId5"/>
    <p:sldId id="374" r:id="rId6"/>
    <p:sldId id="372" r:id="rId7"/>
    <p:sldId id="373" r:id="rId8"/>
    <p:sldId id="263" r:id="rId9"/>
    <p:sldId id="264" r:id="rId10"/>
    <p:sldId id="265" r:id="rId11"/>
    <p:sldId id="41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412" r:id="rId28"/>
    <p:sldId id="411" r:id="rId29"/>
    <p:sldId id="375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77" r:id="rId55"/>
    <p:sldId id="378" r:id="rId56"/>
    <p:sldId id="376" r:id="rId57"/>
    <p:sldId id="305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02EBC-21F7-47A5-85E3-7D8F1ACE2599}" v="10" dt="2023-03-23T12:45:52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445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" userId="48716a1b-f134-45e0-8a1c-2d12451ecbef" providerId="ADAL" clId="{C231140A-B9A9-4946-BC98-292C81B55A4E}"/>
    <pc:docChg chg="modSld">
      <pc:chgData name="Josef" userId="48716a1b-f134-45e0-8a1c-2d12451ecbef" providerId="ADAL" clId="{C231140A-B9A9-4946-BC98-292C81B55A4E}" dt="2023-03-23T13:16:06.186" v="1" actId="20577"/>
      <pc:docMkLst>
        <pc:docMk/>
      </pc:docMkLst>
      <pc:sldChg chg="modSp mod">
        <pc:chgData name="Josef" userId="48716a1b-f134-45e0-8a1c-2d12451ecbef" providerId="ADAL" clId="{C231140A-B9A9-4946-BC98-292C81B55A4E}" dt="2023-03-23T13:16:06.186" v="1" actId="20577"/>
        <pc:sldMkLst>
          <pc:docMk/>
          <pc:sldMk cId="1115558827" sldId="257"/>
        </pc:sldMkLst>
        <pc:spChg chg="mod">
          <ac:chgData name="Josef" userId="48716a1b-f134-45e0-8a1c-2d12451ecbef" providerId="ADAL" clId="{C231140A-B9A9-4946-BC98-292C81B55A4E}" dt="2023-03-23T13:16:06.186" v="1" actId="20577"/>
          <ac:spMkLst>
            <pc:docMk/>
            <pc:sldMk cId="1115558827" sldId="257"/>
            <ac:spMk id="19459" creationId="{F3DA2BEB-F122-478F-A0A1-3B936B4DBFEB}"/>
          </ac:spMkLst>
        </pc:spChg>
      </pc:sldChg>
    </pc:docChg>
  </pc:docChgLst>
  <pc:docChgLst>
    <pc:chgData name="Josef Kunc" userId="48716a1b-f134-45e0-8a1c-2d12451ecbef" providerId="ADAL" clId="{02E02EBC-21F7-47A5-85E3-7D8F1ACE2599}"/>
    <pc:docChg chg="undo custSel addSld delSld modSld">
      <pc:chgData name="Josef Kunc" userId="48716a1b-f134-45e0-8a1c-2d12451ecbef" providerId="ADAL" clId="{02E02EBC-21F7-47A5-85E3-7D8F1ACE2599}" dt="2023-03-23T12:54:42.209" v="527" actId="115"/>
      <pc:docMkLst>
        <pc:docMk/>
      </pc:docMkLst>
      <pc:sldChg chg="modSp mod">
        <pc:chgData name="Josef Kunc" userId="48716a1b-f134-45e0-8a1c-2d12451ecbef" providerId="ADAL" clId="{02E02EBC-21F7-47A5-85E3-7D8F1ACE2599}" dt="2023-03-23T11:55:53.153" v="221" actId="115"/>
        <pc:sldMkLst>
          <pc:docMk/>
          <pc:sldMk cId="3895945502" sldId="260"/>
        </pc:sldMkLst>
        <pc:spChg chg="mod">
          <ac:chgData name="Josef Kunc" userId="48716a1b-f134-45e0-8a1c-2d12451ecbef" providerId="ADAL" clId="{02E02EBC-21F7-47A5-85E3-7D8F1ACE2599}" dt="2023-03-23T11:55:53.153" v="221" actId="115"/>
          <ac:spMkLst>
            <pc:docMk/>
            <pc:sldMk cId="3895945502" sldId="260"/>
            <ac:spMk id="7171" creationId="{00000000-0000-0000-0000-000000000000}"/>
          </ac:spMkLst>
        </pc:spChg>
      </pc:sldChg>
      <pc:sldChg chg="addSp modSp mod">
        <pc:chgData name="Josef Kunc" userId="48716a1b-f134-45e0-8a1c-2d12451ecbef" providerId="ADAL" clId="{02E02EBC-21F7-47A5-85E3-7D8F1ACE2599}" dt="2023-03-23T12:01:45.876" v="293" actId="1076"/>
        <pc:sldMkLst>
          <pc:docMk/>
          <pc:sldMk cId="2784658732" sldId="263"/>
        </pc:sldMkLst>
        <pc:spChg chg="mod">
          <ac:chgData name="Josef Kunc" userId="48716a1b-f134-45e0-8a1c-2d12451ecbef" providerId="ADAL" clId="{02E02EBC-21F7-47A5-85E3-7D8F1ACE2599}" dt="2023-03-23T12:00:55.587" v="288" actId="1076"/>
          <ac:spMkLst>
            <pc:docMk/>
            <pc:sldMk cId="2784658732" sldId="263"/>
            <ac:spMk id="8195" creationId="{585E12A4-EB3C-4E4A-8F6A-49D405CD06ED}"/>
          </ac:spMkLst>
        </pc:spChg>
        <pc:picChg chg="add mod">
          <ac:chgData name="Josef Kunc" userId="48716a1b-f134-45e0-8a1c-2d12451ecbef" providerId="ADAL" clId="{02E02EBC-21F7-47A5-85E3-7D8F1ACE2599}" dt="2023-03-23T12:00:58.183" v="289" actId="1076"/>
          <ac:picMkLst>
            <pc:docMk/>
            <pc:sldMk cId="2784658732" sldId="263"/>
            <ac:picMk id="4" creationId="{A710A136-9552-A398-D9AD-83BC91663790}"/>
          </ac:picMkLst>
        </pc:picChg>
        <pc:picChg chg="add mod">
          <ac:chgData name="Josef Kunc" userId="48716a1b-f134-45e0-8a1c-2d12451ecbef" providerId="ADAL" clId="{02E02EBC-21F7-47A5-85E3-7D8F1ACE2599}" dt="2023-03-23T12:01:45.876" v="293" actId="1076"/>
          <ac:picMkLst>
            <pc:docMk/>
            <pc:sldMk cId="2784658732" sldId="263"/>
            <ac:picMk id="6" creationId="{1E40C15F-B8B5-5BE1-4102-E04C77BA738D}"/>
          </ac:picMkLst>
        </pc:picChg>
      </pc:sldChg>
      <pc:sldChg chg="modSp mod">
        <pc:chgData name="Josef Kunc" userId="48716a1b-f134-45e0-8a1c-2d12451ecbef" providerId="ADAL" clId="{02E02EBC-21F7-47A5-85E3-7D8F1ACE2599}" dt="2023-03-23T12:02:46.228" v="302" actId="20577"/>
        <pc:sldMkLst>
          <pc:docMk/>
          <pc:sldMk cId="3803130224" sldId="264"/>
        </pc:sldMkLst>
        <pc:spChg chg="mod">
          <ac:chgData name="Josef Kunc" userId="48716a1b-f134-45e0-8a1c-2d12451ecbef" providerId="ADAL" clId="{02E02EBC-21F7-47A5-85E3-7D8F1ACE2599}" dt="2023-03-23T12:02:46.228" v="302" actId="20577"/>
          <ac:spMkLst>
            <pc:docMk/>
            <pc:sldMk cId="3803130224" sldId="264"/>
            <ac:spMk id="34819" creationId="{00000000-0000-0000-0000-000000000000}"/>
          </ac:spMkLst>
        </pc:spChg>
      </pc:sldChg>
      <pc:sldChg chg="addSp delSp modSp mod">
        <pc:chgData name="Josef Kunc" userId="48716a1b-f134-45e0-8a1c-2d12451ecbef" providerId="ADAL" clId="{02E02EBC-21F7-47A5-85E3-7D8F1ACE2599}" dt="2023-03-23T12:07:30.814" v="330" actId="1076"/>
        <pc:sldMkLst>
          <pc:docMk/>
          <pc:sldMk cId="327579681" sldId="265"/>
        </pc:sldMkLst>
        <pc:spChg chg="add del mod">
          <ac:chgData name="Josef Kunc" userId="48716a1b-f134-45e0-8a1c-2d12451ecbef" providerId="ADAL" clId="{02E02EBC-21F7-47A5-85E3-7D8F1ACE2599}" dt="2023-03-23T12:07:14.213" v="321" actId="478"/>
          <ac:spMkLst>
            <pc:docMk/>
            <pc:sldMk cId="327579681" sldId="265"/>
            <ac:spMk id="4" creationId="{752C53EE-3ECE-9D51-8CED-9A4EC8F8B98B}"/>
          </ac:spMkLst>
        </pc:spChg>
        <pc:spChg chg="del mod">
          <ac:chgData name="Josef Kunc" userId="48716a1b-f134-45e0-8a1c-2d12451ecbef" providerId="ADAL" clId="{02E02EBC-21F7-47A5-85E3-7D8F1ACE2599}" dt="2023-03-23T12:05:29.571" v="308"/>
          <ac:spMkLst>
            <pc:docMk/>
            <pc:sldMk cId="327579681" sldId="265"/>
            <ac:spMk id="7" creationId="{1C5018CD-C4D5-4FE3-AFC6-73CF11EFA47B}"/>
          </ac:spMkLst>
        </pc:spChg>
        <pc:spChg chg="mod">
          <ac:chgData name="Josef Kunc" userId="48716a1b-f134-45e0-8a1c-2d12451ecbef" providerId="ADAL" clId="{02E02EBC-21F7-47A5-85E3-7D8F1ACE2599}" dt="2023-03-23T12:07:30.814" v="330" actId="1076"/>
          <ac:spMkLst>
            <pc:docMk/>
            <pc:sldMk cId="327579681" sldId="265"/>
            <ac:spMk id="8" creationId="{FF51AF4D-899C-4BA1-8354-D65B29780F0E}"/>
          </ac:spMkLst>
        </pc:spChg>
        <pc:graphicFrameChg chg="del">
          <ac:chgData name="Josef Kunc" userId="48716a1b-f134-45e0-8a1c-2d12451ecbef" providerId="ADAL" clId="{02E02EBC-21F7-47A5-85E3-7D8F1ACE2599}" dt="2023-03-23T12:05:11.011" v="303" actId="478"/>
          <ac:graphicFrameMkLst>
            <pc:docMk/>
            <pc:sldMk cId="327579681" sldId="265"/>
            <ac:graphicFrameMk id="6" creationId="{44C75339-7980-426E-8086-59B1FA9726F4}"/>
          </ac:graphicFrameMkLst>
        </pc:graphicFrameChg>
        <pc:picChg chg="add mod modCrop">
          <ac:chgData name="Josef Kunc" userId="48716a1b-f134-45e0-8a1c-2d12451ecbef" providerId="ADAL" clId="{02E02EBC-21F7-47A5-85E3-7D8F1ACE2599}" dt="2023-03-23T12:07:21.910" v="325" actId="14100"/>
          <ac:picMkLst>
            <pc:docMk/>
            <pc:sldMk cId="327579681" sldId="265"/>
            <ac:picMk id="9" creationId="{4BC9700C-8148-4F5E-9FFE-9776E57F42AC}"/>
          </ac:picMkLst>
        </pc:picChg>
      </pc:sldChg>
      <pc:sldChg chg="modSp mod">
        <pc:chgData name="Josef Kunc" userId="48716a1b-f134-45e0-8a1c-2d12451ecbef" providerId="ADAL" clId="{02E02EBC-21F7-47A5-85E3-7D8F1ACE2599}" dt="2023-03-23T12:39:29.661" v="382" actId="115"/>
        <pc:sldMkLst>
          <pc:docMk/>
          <pc:sldMk cId="58188142" sldId="266"/>
        </pc:sldMkLst>
        <pc:spChg chg="mod">
          <ac:chgData name="Josef Kunc" userId="48716a1b-f134-45e0-8a1c-2d12451ecbef" providerId="ADAL" clId="{02E02EBC-21F7-47A5-85E3-7D8F1ACE2599}" dt="2023-03-23T12:39:29.661" v="382" actId="115"/>
          <ac:spMkLst>
            <pc:docMk/>
            <pc:sldMk cId="58188142" sldId="266"/>
            <ac:spMk id="36867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0:17.911" v="385" actId="115"/>
        <pc:sldMkLst>
          <pc:docMk/>
          <pc:sldMk cId="2614705157" sldId="267"/>
        </pc:sldMkLst>
        <pc:spChg chg="mod">
          <ac:chgData name="Josef Kunc" userId="48716a1b-f134-45e0-8a1c-2d12451ecbef" providerId="ADAL" clId="{02E02EBC-21F7-47A5-85E3-7D8F1ACE2599}" dt="2023-03-23T12:40:17.911" v="385" actId="115"/>
          <ac:spMkLst>
            <pc:docMk/>
            <pc:sldMk cId="2614705157" sldId="267"/>
            <ac:spMk id="37891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1:28.488" v="394" actId="115"/>
        <pc:sldMkLst>
          <pc:docMk/>
          <pc:sldMk cId="404484995" sldId="272"/>
        </pc:sldMkLst>
        <pc:spChg chg="mod">
          <ac:chgData name="Josef Kunc" userId="48716a1b-f134-45e0-8a1c-2d12451ecbef" providerId="ADAL" clId="{02E02EBC-21F7-47A5-85E3-7D8F1ACE2599}" dt="2023-03-23T12:41:28.488" v="394" actId="115"/>
          <ac:spMkLst>
            <pc:docMk/>
            <pc:sldMk cId="404484995" sldId="272"/>
            <ac:spMk id="43011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1:43.931" v="396" actId="115"/>
        <pc:sldMkLst>
          <pc:docMk/>
          <pc:sldMk cId="3803522017" sldId="273"/>
        </pc:sldMkLst>
        <pc:spChg chg="mod">
          <ac:chgData name="Josef Kunc" userId="48716a1b-f134-45e0-8a1c-2d12451ecbef" providerId="ADAL" clId="{02E02EBC-21F7-47A5-85E3-7D8F1ACE2599}" dt="2023-03-23T12:41:43.931" v="396" actId="115"/>
          <ac:spMkLst>
            <pc:docMk/>
            <pc:sldMk cId="3803522017" sldId="273"/>
            <ac:spMk id="4403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2:47.683" v="405" actId="115"/>
        <pc:sldMkLst>
          <pc:docMk/>
          <pc:sldMk cId="2873133410" sldId="274"/>
        </pc:sldMkLst>
        <pc:spChg chg="mod">
          <ac:chgData name="Josef Kunc" userId="48716a1b-f134-45e0-8a1c-2d12451ecbef" providerId="ADAL" clId="{02E02EBC-21F7-47A5-85E3-7D8F1ACE2599}" dt="2023-03-23T12:42:47.683" v="405" actId="115"/>
          <ac:spMkLst>
            <pc:docMk/>
            <pc:sldMk cId="2873133410" sldId="274"/>
            <ac:spMk id="3" creationId="{953433FC-7D4E-4785-9A38-A273A5083E43}"/>
          </ac:spMkLst>
        </pc:spChg>
        <pc:spChg chg="mod">
          <ac:chgData name="Josef Kunc" userId="48716a1b-f134-45e0-8a1c-2d12451ecbef" providerId="ADAL" clId="{02E02EBC-21F7-47A5-85E3-7D8F1ACE2599}" dt="2023-03-22T21:12:07.531" v="1" actId="14100"/>
          <ac:spMkLst>
            <pc:docMk/>
            <pc:sldMk cId="2873133410" sldId="274"/>
            <ac:spMk id="45058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3:46.519" v="438" actId="115"/>
        <pc:sldMkLst>
          <pc:docMk/>
          <pc:sldMk cId="175190835" sldId="275"/>
        </pc:sldMkLst>
        <pc:spChg chg="mod">
          <ac:chgData name="Josef Kunc" userId="48716a1b-f134-45e0-8a1c-2d12451ecbef" providerId="ADAL" clId="{02E02EBC-21F7-47A5-85E3-7D8F1ACE2599}" dt="2023-03-23T12:43:46.519" v="438" actId="115"/>
          <ac:spMkLst>
            <pc:docMk/>
            <pc:sldMk cId="175190835" sldId="275"/>
            <ac:spMk id="46083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1:37:15.215" v="66" actId="6549"/>
        <pc:sldMkLst>
          <pc:docMk/>
          <pc:sldMk cId="170198762" sldId="276"/>
        </pc:sldMkLst>
        <pc:spChg chg="mod">
          <ac:chgData name="Josef Kunc" userId="48716a1b-f134-45e0-8a1c-2d12451ecbef" providerId="ADAL" clId="{02E02EBC-21F7-47A5-85E3-7D8F1ACE2599}" dt="2023-03-23T11:37:15.215" v="66" actId="6549"/>
          <ac:spMkLst>
            <pc:docMk/>
            <pc:sldMk cId="170198762" sldId="276"/>
            <ac:spMk id="47107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4:28.988" v="442" actId="115"/>
        <pc:sldMkLst>
          <pc:docMk/>
          <pc:sldMk cId="1298074825" sldId="278"/>
        </pc:sldMkLst>
        <pc:spChg chg="mod">
          <ac:chgData name="Josef Kunc" userId="48716a1b-f134-45e0-8a1c-2d12451ecbef" providerId="ADAL" clId="{02E02EBC-21F7-47A5-85E3-7D8F1ACE2599}" dt="2023-03-23T12:44:28.988" v="442" actId="115"/>
          <ac:spMkLst>
            <pc:docMk/>
            <pc:sldMk cId="1298074825" sldId="278"/>
            <ac:spMk id="4915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5:32.039" v="445" actId="115"/>
        <pc:sldMkLst>
          <pc:docMk/>
          <pc:sldMk cId="2056941147" sldId="279"/>
        </pc:sldMkLst>
        <pc:spChg chg="mod">
          <ac:chgData name="Josef Kunc" userId="48716a1b-f134-45e0-8a1c-2d12451ecbef" providerId="ADAL" clId="{02E02EBC-21F7-47A5-85E3-7D8F1ACE2599}" dt="2023-03-23T12:45:32.039" v="445" actId="115"/>
          <ac:spMkLst>
            <pc:docMk/>
            <pc:sldMk cId="2056941147" sldId="279"/>
            <ac:spMk id="3" creationId="{E7681F9C-52D3-46AB-96D4-EA7C534DC015}"/>
          </ac:spMkLst>
        </pc:spChg>
      </pc:sldChg>
      <pc:sldChg chg="modAnim">
        <pc:chgData name="Josef Kunc" userId="48716a1b-f134-45e0-8a1c-2d12451ecbef" providerId="ADAL" clId="{02E02EBC-21F7-47A5-85E3-7D8F1ACE2599}" dt="2023-03-23T12:45:52.019" v="446"/>
        <pc:sldMkLst>
          <pc:docMk/>
          <pc:sldMk cId="2806738702" sldId="280"/>
        </pc:sldMkLst>
      </pc:sldChg>
      <pc:sldChg chg="modSp mod">
        <pc:chgData name="Josef Kunc" userId="48716a1b-f134-45e0-8a1c-2d12451ecbef" providerId="ADAL" clId="{02E02EBC-21F7-47A5-85E3-7D8F1ACE2599}" dt="2023-03-23T12:48:14.465" v="450" actId="115"/>
        <pc:sldMkLst>
          <pc:docMk/>
          <pc:sldMk cId="61011646" sldId="282"/>
        </pc:sldMkLst>
        <pc:spChg chg="mod">
          <ac:chgData name="Josef Kunc" userId="48716a1b-f134-45e0-8a1c-2d12451ecbef" providerId="ADAL" clId="{02E02EBC-21F7-47A5-85E3-7D8F1ACE2599}" dt="2023-03-23T12:48:14.465" v="450" actId="115"/>
          <ac:spMkLst>
            <pc:docMk/>
            <pc:sldMk cId="61011646" sldId="282"/>
            <ac:spMk id="3" creationId="{B45F551F-1BFA-43F4-B272-923C069AB422}"/>
          </ac:spMkLst>
        </pc:spChg>
      </pc:sldChg>
      <pc:sldChg chg="modSp mod">
        <pc:chgData name="Josef Kunc" userId="48716a1b-f134-45e0-8a1c-2d12451ecbef" providerId="ADAL" clId="{02E02EBC-21F7-47A5-85E3-7D8F1ACE2599}" dt="2023-03-23T12:48:27.782" v="452" actId="115"/>
        <pc:sldMkLst>
          <pc:docMk/>
          <pc:sldMk cId="2247586067" sldId="283"/>
        </pc:sldMkLst>
        <pc:spChg chg="mod">
          <ac:chgData name="Josef Kunc" userId="48716a1b-f134-45e0-8a1c-2d12451ecbef" providerId="ADAL" clId="{02E02EBC-21F7-47A5-85E3-7D8F1ACE2599}" dt="2023-03-23T12:48:27.782" v="452" actId="115"/>
          <ac:spMkLst>
            <pc:docMk/>
            <pc:sldMk cId="2247586067" sldId="283"/>
            <ac:spMk id="5427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49:16.591" v="458" actId="20577"/>
        <pc:sldMkLst>
          <pc:docMk/>
          <pc:sldMk cId="2101052442" sldId="287"/>
        </pc:sldMkLst>
        <pc:spChg chg="mod">
          <ac:chgData name="Josef Kunc" userId="48716a1b-f134-45e0-8a1c-2d12451ecbef" providerId="ADAL" clId="{02E02EBC-21F7-47A5-85E3-7D8F1ACE2599}" dt="2023-03-23T12:49:16.591" v="458" actId="20577"/>
          <ac:spMkLst>
            <pc:docMk/>
            <pc:sldMk cId="2101052442" sldId="287"/>
            <ac:spMk id="3" creationId="{C1ACAE4C-E0A1-4A7E-8627-C6CE9A6499B4}"/>
          </ac:spMkLst>
        </pc:spChg>
      </pc:sldChg>
      <pc:sldChg chg="modSp mod">
        <pc:chgData name="Josef Kunc" userId="48716a1b-f134-45e0-8a1c-2d12451ecbef" providerId="ADAL" clId="{02E02EBC-21F7-47A5-85E3-7D8F1ACE2599}" dt="2023-03-23T12:50:10.666" v="497" actId="207"/>
        <pc:sldMkLst>
          <pc:docMk/>
          <pc:sldMk cId="3281759863" sldId="288"/>
        </pc:sldMkLst>
        <pc:spChg chg="mod">
          <ac:chgData name="Josef Kunc" userId="48716a1b-f134-45e0-8a1c-2d12451ecbef" providerId="ADAL" clId="{02E02EBC-21F7-47A5-85E3-7D8F1ACE2599}" dt="2023-03-23T12:50:10.666" v="497" actId="207"/>
          <ac:spMkLst>
            <pc:docMk/>
            <pc:sldMk cId="3281759863" sldId="288"/>
            <ac:spMk id="5939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0:35.893" v="499" actId="115"/>
        <pc:sldMkLst>
          <pc:docMk/>
          <pc:sldMk cId="1828190324" sldId="291"/>
        </pc:sldMkLst>
        <pc:spChg chg="mod">
          <ac:chgData name="Josef Kunc" userId="48716a1b-f134-45e0-8a1c-2d12451ecbef" providerId="ADAL" clId="{02E02EBC-21F7-47A5-85E3-7D8F1ACE2599}" dt="2023-03-23T11:36:29.928" v="65" actId="1076"/>
          <ac:spMkLst>
            <pc:docMk/>
            <pc:sldMk cId="1828190324" sldId="291"/>
            <ac:spMk id="62466" creationId="{00000000-0000-0000-0000-000000000000}"/>
          </ac:spMkLst>
        </pc:spChg>
        <pc:spChg chg="mod">
          <ac:chgData name="Josef Kunc" userId="48716a1b-f134-45e0-8a1c-2d12451ecbef" providerId="ADAL" clId="{02E02EBC-21F7-47A5-85E3-7D8F1ACE2599}" dt="2023-03-23T12:50:35.893" v="499" actId="115"/>
          <ac:spMkLst>
            <pc:docMk/>
            <pc:sldMk cId="1828190324" sldId="291"/>
            <ac:spMk id="62467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1:11.751" v="503" actId="115"/>
        <pc:sldMkLst>
          <pc:docMk/>
          <pc:sldMk cId="1943088750" sldId="293"/>
        </pc:sldMkLst>
        <pc:spChg chg="mod">
          <ac:chgData name="Josef Kunc" userId="48716a1b-f134-45e0-8a1c-2d12451ecbef" providerId="ADAL" clId="{02E02EBC-21F7-47A5-85E3-7D8F1ACE2599}" dt="2023-03-23T12:51:11.751" v="503" actId="115"/>
          <ac:spMkLst>
            <pc:docMk/>
            <pc:sldMk cId="1943088750" sldId="293"/>
            <ac:spMk id="6451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1:37.475" v="505" actId="115"/>
        <pc:sldMkLst>
          <pc:docMk/>
          <pc:sldMk cId="2920343449" sldId="294"/>
        </pc:sldMkLst>
        <pc:spChg chg="mod">
          <ac:chgData name="Josef Kunc" userId="48716a1b-f134-45e0-8a1c-2d12451ecbef" providerId="ADAL" clId="{02E02EBC-21F7-47A5-85E3-7D8F1ACE2599}" dt="2023-03-23T12:51:37.475" v="505" actId="115"/>
          <ac:spMkLst>
            <pc:docMk/>
            <pc:sldMk cId="2920343449" sldId="294"/>
            <ac:spMk id="65539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1:48.674" v="507" actId="115"/>
        <pc:sldMkLst>
          <pc:docMk/>
          <pc:sldMk cId="3616671214" sldId="295"/>
        </pc:sldMkLst>
        <pc:spChg chg="mod">
          <ac:chgData name="Josef Kunc" userId="48716a1b-f134-45e0-8a1c-2d12451ecbef" providerId="ADAL" clId="{02E02EBC-21F7-47A5-85E3-7D8F1ACE2599}" dt="2023-03-23T12:51:48.674" v="507" actId="115"/>
          <ac:spMkLst>
            <pc:docMk/>
            <pc:sldMk cId="3616671214" sldId="295"/>
            <ac:spMk id="66563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2:19.911" v="508" actId="115"/>
        <pc:sldMkLst>
          <pc:docMk/>
          <pc:sldMk cId="1870205831" sldId="298"/>
        </pc:sldMkLst>
        <pc:spChg chg="mod">
          <ac:chgData name="Josef Kunc" userId="48716a1b-f134-45e0-8a1c-2d12451ecbef" providerId="ADAL" clId="{02E02EBC-21F7-47A5-85E3-7D8F1ACE2599}" dt="2023-03-23T12:52:19.911" v="508" actId="115"/>
          <ac:spMkLst>
            <pc:docMk/>
            <pc:sldMk cId="1870205831" sldId="298"/>
            <ac:spMk id="6963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3:05.456" v="514" actId="115"/>
        <pc:sldMkLst>
          <pc:docMk/>
          <pc:sldMk cId="3260496801" sldId="299"/>
        </pc:sldMkLst>
        <pc:spChg chg="mod">
          <ac:chgData name="Josef Kunc" userId="48716a1b-f134-45e0-8a1c-2d12451ecbef" providerId="ADAL" clId="{02E02EBC-21F7-47A5-85E3-7D8F1ACE2599}" dt="2023-03-23T12:53:05.456" v="514" actId="115"/>
          <ac:spMkLst>
            <pc:docMk/>
            <pc:sldMk cId="3260496801" sldId="299"/>
            <ac:spMk id="70659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3:28.360" v="519" actId="115"/>
        <pc:sldMkLst>
          <pc:docMk/>
          <pc:sldMk cId="303994126" sldId="301"/>
        </pc:sldMkLst>
        <pc:spChg chg="mod">
          <ac:chgData name="Josef Kunc" userId="48716a1b-f134-45e0-8a1c-2d12451ecbef" providerId="ADAL" clId="{02E02EBC-21F7-47A5-85E3-7D8F1ACE2599}" dt="2023-03-23T12:53:28.360" v="519" actId="115"/>
          <ac:spMkLst>
            <pc:docMk/>
            <pc:sldMk cId="303994126" sldId="301"/>
            <ac:spMk id="72707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3:35.682" v="520" actId="115"/>
        <pc:sldMkLst>
          <pc:docMk/>
          <pc:sldMk cId="4000353809" sldId="302"/>
        </pc:sldMkLst>
        <pc:spChg chg="mod">
          <ac:chgData name="Josef Kunc" userId="48716a1b-f134-45e0-8a1c-2d12451ecbef" providerId="ADAL" clId="{02E02EBC-21F7-47A5-85E3-7D8F1ACE2599}" dt="2023-03-23T12:53:35.682" v="520" actId="115"/>
          <ac:spMkLst>
            <pc:docMk/>
            <pc:sldMk cId="4000353809" sldId="302"/>
            <ac:spMk id="73731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2:53:58.120" v="522" actId="115"/>
        <pc:sldMkLst>
          <pc:docMk/>
          <pc:sldMk cId="2294662605" sldId="303"/>
        </pc:sldMkLst>
        <pc:spChg chg="mod">
          <ac:chgData name="Josef Kunc" userId="48716a1b-f134-45e0-8a1c-2d12451ecbef" providerId="ADAL" clId="{02E02EBC-21F7-47A5-85E3-7D8F1ACE2599}" dt="2023-03-23T12:53:58.120" v="522" actId="115"/>
          <ac:spMkLst>
            <pc:docMk/>
            <pc:sldMk cId="2294662605" sldId="303"/>
            <ac:spMk id="74755" creationId="{00000000-0000-0000-0000-000000000000}"/>
          </ac:spMkLst>
        </pc:spChg>
      </pc:sldChg>
      <pc:sldChg chg="modSp mod">
        <pc:chgData name="Josef Kunc" userId="48716a1b-f134-45e0-8a1c-2d12451ecbef" providerId="ADAL" clId="{02E02EBC-21F7-47A5-85E3-7D8F1ACE2599}" dt="2023-03-23T11:57:30.879" v="258" actId="114"/>
        <pc:sldMkLst>
          <pc:docMk/>
          <pc:sldMk cId="1972579412" sldId="372"/>
        </pc:sldMkLst>
        <pc:spChg chg="mod">
          <ac:chgData name="Josef Kunc" userId="48716a1b-f134-45e0-8a1c-2d12451ecbef" providerId="ADAL" clId="{02E02EBC-21F7-47A5-85E3-7D8F1ACE2599}" dt="2023-03-23T11:57:30.879" v="258" actId="114"/>
          <ac:spMkLst>
            <pc:docMk/>
            <pc:sldMk cId="1972579412" sldId="372"/>
            <ac:spMk id="3" creationId="{00000000-0000-0000-0000-000000000000}"/>
          </ac:spMkLst>
        </pc:spChg>
      </pc:sldChg>
      <pc:sldChg chg="addSp modSp mod">
        <pc:chgData name="Josef Kunc" userId="48716a1b-f134-45e0-8a1c-2d12451ecbef" providerId="ADAL" clId="{02E02EBC-21F7-47A5-85E3-7D8F1ACE2599}" dt="2023-03-23T11:59:22.879" v="274" actId="1076"/>
        <pc:sldMkLst>
          <pc:docMk/>
          <pc:sldMk cId="1320673948" sldId="373"/>
        </pc:sldMkLst>
        <pc:spChg chg="mod">
          <ac:chgData name="Josef Kunc" userId="48716a1b-f134-45e0-8a1c-2d12451ecbef" providerId="ADAL" clId="{02E02EBC-21F7-47A5-85E3-7D8F1ACE2599}" dt="2023-03-23T11:59:20.694" v="273" actId="113"/>
          <ac:spMkLst>
            <pc:docMk/>
            <pc:sldMk cId="1320673948" sldId="373"/>
            <ac:spMk id="3" creationId="{00000000-0000-0000-0000-000000000000}"/>
          </ac:spMkLst>
        </pc:spChg>
        <pc:picChg chg="mod">
          <ac:chgData name="Josef Kunc" userId="48716a1b-f134-45e0-8a1c-2d12451ecbef" providerId="ADAL" clId="{02E02EBC-21F7-47A5-85E3-7D8F1ACE2599}" dt="2023-03-23T11:59:22.879" v="274" actId="1076"/>
          <ac:picMkLst>
            <pc:docMk/>
            <pc:sldMk cId="1320673948" sldId="373"/>
            <ac:picMk id="5" creationId="{00000000-0000-0000-0000-000000000000}"/>
          </ac:picMkLst>
        </pc:picChg>
        <pc:picChg chg="mod">
          <ac:chgData name="Josef Kunc" userId="48716a1b-f134-45e0-8a1c-2d12451ecbef" providerId="ADAL" clId="{02E02EBC-21F7-47A5-85E3-7D8F1ACE2599}" dt="2023-03-23T11:58:18.299" v="261" actId="1076"/>
          <ac:picMkLst>
            <pc:docMk/>
            <pc:sldMk cId="1320673948" sldId="373"/>
            <ac:picMk id="6" creationId="{00000000-0000-0000-0000-000000000000}"/>
          </ac:picMkLst>
        </pc:picChg>
        <pc:picChg chg="add mod">
          <ac:chgData name="Josef Kunc" userId="48716a1b-f134-45e0-8a1c-2d12451ecbef" providerId="ADAL" clId="{02E02EBC-21F7-47A5-85E3-7D8F1ACE2599}" dt="2023-03-23T11:59:04.319" v="268" actId="1076"/>
          <ac:picMkLst>
            <pc:docMk/>
            <pc:sldMk cId="1320673948" sldId="373"/>
            <ac:picMk id="7" creationId="{9905F42A-A91E-740C-CAF8-B970AB2327F7}"/>
          </ac:picMkLst>
        </pc:picChg>
        <pc:picChg chg="mod">
          <ac:chgData name="Josef Kunc" userId="48716a1b-f134-45e0-8a1c-2d12451ecbef" providerId="ADAL" clId="{02E02EBC-21F7-47A5-85E3-7D8F1ACE2599}" dt="2023-03-23T11:59:02.748" v="267" actId="1076"/>
          <ac:picMkLst>
            <pc:docMk/>
            <pc:sldMk cId="1320673948" sldId="373"/>
            <ac:picMk id="9" creationId="{00000000-0000-0000-0000-000000000000}"/>
          </ac:picMkLst>
        </pc:picChg>
      </pc:sldChg>
      <pc:sldChg chg="modSp mod">
        <pc:chgData name="Josef Kunc" userId="48716a1b-f134-45e0-8a1c-2d12451ecbef" providerId="ADAL" clId="{02E02EBC-21F7-47A5-85E3-7D8F1ACE2599}" dt="2023-03-23T11:56:23.954" v="222" actId="115"/>
        <pc:sldMkLst>
          <pc:docMk/>
          <pc:sldMk cId="3373194960" sldId="374"/>
        </pc:sldMkLst>
        <pc:spChg chg="mod">
          <ac:chgData name="Josef Kunc" userId="48716a1b-f134-45e0-8a1c-2d12451ecbef" providerId="ADAL" clId="{02E02EBC-21F7-47A5-85E3-7D8F1ACE2599}" dt="2023-03-23T11:56:23.954" v="222" actId="115"/>
          <ac:spMkLst>
            <pc:docMk/>
            <pc:sldMk cId="3373194960" sldId="374"/>
            <ac:spMk id="3" creationId="{00000000-0000-0000-0000-000000000000}"/>
          </ac:spMkLst>
        </pc:spChg>
      </pc:sldChg>
      <pc:sldChg chg="modAnim">
        <pc:chgData name="Josef Kunc" userId="48716a1b-f134-45e0-8a1c-2d12451ecbef" providerId="ADAL" clId="{02E02EBC-21F7-47A5-85E3-7D8F1ACE2599}" dt="2023-03-23T11:40:07.959" v="67"/>
        <pc:sldMkLst>
          <pc:docMk/>
          <pc:sldMk cId="2573870619" sldId="375"/>
        </pc:sldMkLst>
      </pc:sldChg>
      <pc:sldChg chg="modSp mod">
        <pc:chgData name="Josef Kunc" userId="48716a1b-f134-45e0-8a1c-2d12451ecbef" providerId="ADAL" clId="{02E02EBC-21F7-47A5-85E3-7D8F1ACE2599}" dt="2023-03-23T12:54:30.168" v="526" actId="115"/>
        <pc:sldMkLst>
          <pc:docMk/>
          <pc:sldMk cId="3312062611" sldId="377"/>
        </pc:sldMkLst>
        <pc:spChg chg="mod">
          <ac:chgData name="Josef Kunc" userId="48716a1b-f134-45e0-8a1c-2d12451ecbef" providerId="ADAL" clId="{02E02EBC-21F7-47A5-85E3-7D8F1ACE2599}" dt="2023-03-23T12:54:30.168" v="526" actId="115"/>
          <ac:spMkLst>
            <pc:docMk/>
            <pc:sldMk cId="3312062611" sldId="377"/>
            <ac:spMk id="3" creationId="{DF903EB7-0BDA-4045-AB5D-3A1885AB2676}"/>
          </ac:spMkLst>
        </pc:spChg>
      </pc:sldChg>
      <pc:sldChg chg="modSp mod">
        <pc:chgData name="Josef Kunc" userId="48716a1b-f134-45e0-8a1c-2d12451ecbef" providerId="ADAL" clId="{02E02EBC-21F7-47A5-85E3-7D8F1ACE2599}" dt="2023-03-23T12:54:42.209" v="527" actId="115"/>
        <pc:sldMkLst>
          <pc:docMk/>
          <pc:sldMk cId="944020135" sldId="378"/>
        </pc:sldMkLst>
        <pc:spChg chg="mod">
          <ac:chgData name="Josef Kunc" userId="48716a1b-f134-45e0-8a1c-2d12451ecbef" providerId="ADAL" clId="{02E02EBC-21F7-47A5-85E3-7D8F1ACE2599}" dt="2023-03-23T12:54:42.209" v="527" actId="115"/>
          <ac:spMkLst>
            <pc:docMk/>
            <pc:sldMk cId="944020135" sldId="378"/>
            <ac:spMk id="3" creationId="{4763045F-3781-4FB8-9F9E-9687E0D064C8}"/>
          </ac:spMkLst>
        </pc:spChg>
      </pc:sldChg>
      <pc:sldChg chg="addSp modSp new mod modAnim">
        <pc:chgData name="Josef Kunc" userId="48716a1b-f134-45e0-8a1c-2d12451ecbef" providerId="ADAL" clId="{02E02EBC-21F7-47A5-85E3-7D8F1ACE2599}" dt="2023-03-22T21:56:04.948" v="44"/>
        <pc:sldMkLst>
          <pc:docMk/>
          <pc:sldMk cId="1771175469" sldId="411"/>
        </pc:sldMkLst>
        <pc:spChg chg="add mod">
          <ac:chgData name="Josef Kunc" userId="48716a1b-f134-45e0-8a1c-2d12451ecbef" providerId="ADAL" clId="{02E02EBC-21F7-47A5-85E3-7D8F1ACE2599}" dt="2023-03-22T21:56:00.150" v="43" actId="1076"/>
          <ac:spMkLst>
            <pc:docMk/>
            <pc:sldMk cId="1771175469" sldId="411"/>
            <ac:spMk id="5" creationId="{25D47F51-F54B-2939-E723-30A4F7E5957A}"/>
          </ac:spMkLst>
        </pc:spChg>
        <pc:picChg chg="add">
          <ac:chgData name="Josef Kunc" userId="48716a1b-f134-45e0-8a1c-2d12451ecbef" providerId="ADAL" clId="{02E02EBC-21F7-47A5-85E3-7D8F1ACE2599}" dt="2023-03-22T21:55:24.955" v="13" actId="22"/>
          <ac:picMkLst>
            <pc:docMk/>
            <pc:sldMk cId="1771175469" sldId="411"/>
            <ac:picMk id="4" creationId="{FEDBF501-09C6-2D61-896A-BC2933F3DCB2}"/>
          </ac:picMkLst>
        </pc:picChg>
      </pc:sldChg>
      <pc:sldChg chg="addSp delSp modSp new mod modAnim">
        <pc:chgData name="Josef Kunc" userId="48716a1b-f134-45e0-8a1c-2d12451ecbef" providerId="ADAL" clId="{02E02EBC-21F7-47A5-85E3-7D8F1ACE2599}" dt="2023-03-22T22:00:16.990" v="62"/>
        <pc:sldMkLst>
          <pc:docMk/>
          <pc:sldMk cId="3186155876" sldId="412"/>
        </pc:sldMkLst>
        <pc:spChg chg="add mod">
          <ac:chgData name="Josef Kunc" userId="48716a1b-f134-45e0-8a1c-2d12451ecbef" providerId="ADAL" clId="{02E02EBC-21F7-47A5-85E3-7D8F1ACE2599}" dt="2023-03-22T22:00:01.227" v="60" actId="20577"/>
          <ac:spMkLst>
            <pc:docMk/>
            <pc:sldMk cId="3186155876" sldId="412"/>
            <ac:spMk id="10" creationId="{1189EA33-CA0B-E74D-DDEC-6B9DB7BAB733}"/>
          </ac:spMkLst>
        </pc:spChg>
        <pc:picChg chg="add del">
          <ac:chgData name="Josef Kunc" userId="48716a1b-f134-45e0-8a1c-2d12451ecbef" providerId="ADAL" clId="{02E02EBC-21F7-47A5-85E3-7D8F1ACE2599}" dt="2023-03-22T21:57:26.492" v="47" actId="22"/>
          <ac:picMkLst>
            <pc:docMk/>
            <pc:sldMk cId="3186155876" sldId="412"/>
            <ac:picMk id="4" creationId="{406DA24D-A119-201E-A8FE-0F01D0EF0615}"/>
          </ac:picMkLst>
        </pc:picChg>
        <pc:picChg chg="add mod">
          <ac:chgData name="Josef Kunc" userId="48716a1b-f134-45e0-8a1c-2d12451ecbef" providerId="ADAL" clId="{02E02EBC-21F7-47A5-85E3-7D8F1ACE2599}" dt="2023-03-22T21:58:03.922" v="49" actId="1076"/>
          <ac:picMkLst>
            <pc:docMk/>
            <pc:sldMk cId="3186155876" sldId="412"/>
            <ac:picMk id="6" creationId="{DFE01738-57D4-C709-051C-286CC7FDBADE}"/>
          </ac:picMkLst>
        </pc:picChg>
        <pc:picChg chg="add mod">
          <ac:chgData name="Josef Kunc" userId="48716a1b-f134-45e0-8a1c-2d12451ecbef" providerId="ADAL" clId="{02E02EBC-21F7-47A5-85E3-7D8F1ACE2599}" dt="2023-03-22T21:58:51.676" v="52" actId="1076"/>
          <ac:picMkLst>
            <pc:docMk/>
            <pc:sldMk cId="3186155876" sldId="412"/>
            <ac:picMk id="8" creationId="{7050C602-1219-10BC-B7FC-B99FA00A5666}"/>
          </ac:picMkLst>
        </pc:picChg>
      </pc:sldChg>
      <pc:sldChg chg="addSp modSp new mod">
        <pc:chgData name="Josef Kunc" userId="48716a1b-f134-45e0-8a1c-2d12451ecbef" providerId="ADAL" clId="{02E02EBC-21F7-47A5-85E3-7D8F1ACE2599}" dt="2023-03-23T12:12:38.216" v="377" actId="1076"/>
        <pc:sldMkLst>
          <pc:docMk/>
          <pc:sldMk cId="3211512988" sldId="413"/>
        </pc:sldMkLst>
        <pc:spChg chg="add mod">
          <ac:chgData name="Josef Kunc" userId="48716a1b-f134-45e0-8a1c-2d12451ecbef" providerId="ADAL" clId="{02E02EBC-21F7-47A5-85E3-7D8F1ACE2599}" dt="2023-03-23T12:12:08.562" v="374" actId="1076"/>
          <ac:spMkLst>
            <pc:docMk/>
            <pc:sldMk cId="3211512988" sldId="413"/>
            <ac:spMk id="3" creationId="{FD75F23B-E1E1-1DED-EDAD-C00D63BF9C9E}"/>
          </ac:spMkLst>
        </pc:spChg>
        <pc:picChg chg="add mod modCrop">
          <ac:chgData name="Josef Kunc" userId="48716a1b-f134-45e0-8a1c-2d12451ecbef" providerId="ADAL" clId="{02E02EBC-21F7-47A5-85E3-7D8F1ACE2599}" dt="2023-03-23T12:11:55.659" v="365" actId="1076"/>
          <ac:picMkLst>
            <pc:docMk/>
            <pc:sldMk cId="3211512988" sldId="413"/>
            <ac:picMk id="5" creationId="{BEC89F6D-9EED-A79B-5A44-CB5ED21B64B9}"/>
          </ac:picMkLst>
        </pc:picChg>
        <pc:picChg chg="add mod modCrop">
          <ac:chgData name="Josef Kunc" userId="48716a1b-f134-45e0-8a1c-2d12451ecbef" providerId="ADAL" clId="{02E02EBC-21F7-47A5-85E3-7D8F1ACE2599}" dt="2023-03-23T12:12:35.704" v="376" actId="1076"/>
          <ac:picMkLst>
            <pc:docMk/>
            <pc:sldMk cId="3211512988" sldId="413"/>
            <ac:picMk id="7" creationId="{CD763879-2A99-1A27-47F3-37139690FC20}"/>
          </ac:picMkLst>
        </pc:picChg>
        <pc:picChg chg="add mod modCrop">
          <ac:chgData name="Josef Kunc" userId="48716a1b-f134-45e0-8a1c-2d12451ecbef" providerId="ADAL" clId="{02E02EBC-21F7-47A5-85E3-7D8F1ACE2599}" dt="2023-03-23T12:12:38.216" v="377" actId="1076"/>
          <ac:picMkLst>
            <pc:docMk/>
            <pc:sldMk cId="3211512988" sldId="413"/>
            <ac:picMk id="9" creationId="{06CEAF0D-FBB7-C0F8-2DBD-B8111796AC2F}"/>
          </ac:picMkLst>
        </pc:picChg>
      </pc:sldChg>
      <pc:sldChg chg="new del">
        <pc:chgData name="Josef Kunc" userId="48716a1b-f134-45e0-8a1c-2d12451ecbef" providerId="ADAL" clId="{02E02EBC-21F7-47A5-85E3-7D8F1ACE2599}" dt="2023-03-23T12:07:39.312" v="332" actId="680"/>
        <pc:sldMkLst>
          <pc:docMk/>
          <pc:sldMk cId="4272794344" sldId="4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12DB54E-54D0-4578-9DAC-016EDD1A5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67EF8E-91E8-48B2-89D0-91217F4CAC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1A997-1DCE-4E72-A1FA-15AB0298C3F5}" type="datetimeFigureOut">
              <a:rPr lang="cs-CZ" smtClean="0"/>
              <a:t>23. 3. 2023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31B8DA-A461-4714-9652-56C9BCEBD0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4A820A-F1B2-4059-B500-CEA192E3CF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C56EB-0A07-4C44-8F1D-0E33FF471A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66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C9939-44F1-4AF7-8D30-140532364711}" type="datetimeFigureOut">
              <a:rPr lang="cs-CZ" smtClean="0"/>
              <a:t>23. 3. 2023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6727-784A-4B82-89D0-287AB8DE0B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40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902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10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20002" y="718720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84" y="718720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5" y="6050493"/>
            <a:ext cx="883411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41" y="2019306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13" y="2434292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A0310E-721B-417F-88D8-219A9F68A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6FFBFF-4A52-4E6E-85C9-B459B59B1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Vývoj a současnost maloobchodu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BF6CB0-A6CD-4DEA-B2C9-04EA4B1D0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A5C9-A091-40C2-824D-7385D75EEE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38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76" y="694321"/>
            <a:ext cx="1012707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576" y="2133600"/>
            <a:ext cx="10127077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D32102-5B6E-47D7-A1C7-672FE075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58D6BD-94A1-44F1-A306-76CABFD3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Vývoj a současnost maloobchodu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553BD-F35F-41B0-9CDA-CCD7C2C9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D78F-35D5-41C6-A87F-0CB8FCCF3B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672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10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5" y="414000"/>
            <a:ext cx="1520783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5" y="1692001"/>
            <a:ext cx="5219999" cy="4140000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5" y="1690271"/>
            <a:ext cx="5219999" cy="4140000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8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7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5" y="1667024"/>
            <a:ext cx="5219999" cy="4140000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10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10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4" y="1692010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3" y="692150"/>
            <a:ext cx="5200987" cy="5139850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8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7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3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5" r:id="rId15"/>
    <p:sldLayoutId id="2147483696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77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66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131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32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5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</a:t>
            </a:r>
            <a:r>
              <a:rPr lang="cs-CZ" dirty="0"/>
              <a:t>a současnost maloobchodu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05EE42F-857D-4332-A2A7-2C782D4E4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0505" y="1700283"/>
            <a:ext cx="7239000" cy="295485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sz="3200" dirty="0"/>
              <a:t>VÝVOJ A SOUČASNOST EVROPSKÉHO (Č-S) MALOOBCHODU, TRANSFORMACE, INTERNACIONALIZACE A GLOBALIZACE </a:t>
            </a:r>
            <a:endParaRPr lang="cs-CZ" altLang="cs-CZ" sz="3200" dirty="0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F3DA2BEB-F122-478F-A0A1-3B936B4DB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706" y="4797162"/>
            <a:ext cx="5534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altLang="cs-CZ" sz="3200" dirty="0">
                <a:solidFill>
                  <a:schemeClr val="tx1"/>
                </a:solidFill>
                <a:latin typeface="+mj-lt"/>
                <a:cs typeface="GothicI" panose="00000400000000000000" pitchFamily="2" charset="0"/>
              </a:rPr>
              <a:t>Přednáška č. </a:t>
            </a:r>
            <a:r>
              <a:rPr lang="cs-CZ" altLang="cs-CZ" sz="3200">
                <a:solidFill>
                  <a:schemeClr val="tx1"/>
                </a:solidFill>
                <a:latin typeface="+mj-lt"/>
                <a:cs typeface="GothicI" panose="00000400000000000000" pitchFamily="2" charset="0"/>
              </a:rPr>
              <a:t>2</a:t>
            </a:r>
            <a:endParaRPr lang="cs-CZ" altLang="cs-CZ" sz="3200" dirty="0">
              <a:solidFill>
                <a:schemeClr val="tx1"/>
              </a:solidFill>
              <a:latin typeface="+mj-lt"/>
              <a:cs typeface="Gothic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5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51AF4D-899C-4BA1-8354-D65B29780F0E}"/>
              </a:ext>
            </a:extLst>
          </p:cNvPr>
          <p:cNvSpPr txBox="1"/>
          <p:nvPr/>
        </p:nvSpPr>
        <p:spPr>
          <a:xfrm>
            <a:off x="851975" y="341221"/>
            <a:ext cx="11117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 10 maloobchodních společností na světě podle výše tržeb v roce 2019</a:t>
            </a:r>
            <a:endParaRPr lang="cs-CZ" altLang="cs-CZ" sz="788" b="1" dirty="0">
              <a:latin typeface="+mj-lt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BC9700C-8148-4F5E-9FFE-9776E57F4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1" t="14693" r="41454" b="34503"/>
          <a:stretch/>
        </p:blipFill>
        <p:spPr>
          <a:xfrm>
            <a:off x="2582944" y="969076"/>
            <a:ext cx="8056510" cy="58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B9B290-F6AB-46C5-6108-1C48F9B6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75F23B-E1E1-1DED-EDAD-C00D63BF9C9E}"/>
              </a:ext>
            </a:extLst>
          </p:cNvPr>
          <p:cNvSpPr txBox="1"/>
          <p:nvPr/>
        </p:nvSpPr>
        <p:spPr>
          <a:xfrm>
            <a:off x="5232526" y="117453"/>
            <a:ext cx="1459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Rok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C89F6D-9EED-A79B-5A44-CB5ED21B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3" t="11267" r="18737" b="11616"/>
          <a:stretch/>
        </p:blipFill>
        <p:spPr>
          <a:xfrm>
            <a:off x="0" y="128136"/>
            <a:ext cx="5105050" cy="35055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D763879-2A99-1A27-47F3-37139690F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2" t="28102" r="18196" b="5511"/>
          <a:stretch/>
        </p:blipFill>
        <p:spPr>
          <a:xfrm>
            <a:off x="6890994" y="348285"/>
            <a:ext cx="4695253" cy="27502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CEAF0D-FBB7-C0F8-2DBD-B8111796A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15" t="21168" r="18660" b="12276"/>
          <a:stretch/>
        </p:blipFill>
        <p:spPr>
          <a:xfrm>
            <a:off x="5620408" y="3423923"/>
            <a:ext cx="5097868" cy="30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1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 noChangeArrowheads="1"/>
          </p:cNvSpPr>
          <p:nvPr>
            <p:ph type="title"/>
          </p:nvPr>
        </p:nvSpPr>
        <p:spPr>
          <a:xfrm>
            <a:off x="3143252" y="333375"/>
            <a:ext cx="6684963" cy="482600"/>
          </a:xfrm>
        </p:spPr>
        <p:txBody>
          <a:bodyPr/>
          <a:lstStyle/>
          <a:p>
            <a:pPr algn="ctr"/>
            <a:r>
              <a:rPr lang="cs-CZ" altLang="cs-CZ" sz="2800">
                <a:solidFill>
                  <a:schemeClr val="tx1"/>
                </a:solidFill>
              </a:rPr>
              <a:t>Maloobchod v Evropě</a:t>
            </a:r>
            <a:endParaRPr lang="cs-CZ" altLang="cs-CZ" sz="2800"/>
          </a:p>
        </p:txBody>
      </p:sp>
      <p:sp>
        <p:nvSpPr>
          <p:cNvPr id="3686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12723" y="1366684"/>
            <a:ext cx="10304206" cy="44245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b="1" u="sng" dirty="0"/>
              <a:t>Maloobchod a maloobchodní aktivity </a:t>
            </a:r>
            <a:r>
              <a:rPr lang="cs-CZ" altLang="cs-CZ" sz="2400" dirty="0"/>
              <a:t>jsou </a:t>
            </a:r>
            <a:r>
              <a:rPr lang="cs-CZ" altLang="cs-CZ" sz="2400" b="1" dirty="0"/>
              <a:t>spolu se službami </a:t>
            </a:r>
            <a:r>
              <a:rPr lang="cs-CZ" altLang="cs-CZ" sz="2400" dirty="0"/>
              <a:t>dlouhodobě </a:t>
            </a:r>
            <a:r>
              <a:rPr lang="cs-CZ" altLang="cs-CZ" sz="2400" b="1" u="sng" dirty="0"/>
              <a:t>nejvýznamnějšími nositeli změn, nových trendů a inovací v terciérním sektoru</a:t>
            </a:r>
            <a:r>
              <a:rPr lang="cs-CZ" altLang="cs-CZ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Na druhé straně, přes výše uvedené, je maloobchod v celé své šíři </a:t>
            </a:r>
            <a:r>
              <a:rPr lang="cs-CZ" altLang="cs-CZ" sz="2400" b="1" u="sng" dirty="0"/>
              <a:t>jednou z nejvýraznějších součástí celosvětové globalizace a internacionalizace </a:t>
            </a:r>
            <a:r>
              <a:rPr lang="cs-CZ" altLang="cs-CZ" sz="2400" dirty="0"/>
              <a:t>posledních desetiletí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Maloobchod je zároveň jedním z </a:t>
            </a:r>
            <a:r>
              <a:rPr lang="cs-CZ" altLang="cs-CZ" sz="2400" b="1" dirty="0"/>
              <a:t>nejviditelnějších rysů ekonomické transformace v postsocialistických</a:t>
            </a:r>
            <a:r>
              <a:rPr lang="cs-CZ" altLang="cs-CZ" sz="2400" dirty="0"/>
              <a:t> a rozvíjejících se </a:t>
            </a:r>
            <a:r>
              <a:rPr lang="cs-CZ" altLang="cs-CZ" sz="2400" b="1" dirty="0"/>
              <a:t>zemích</a:t>
            </a:r>
            <a:r>
              <a:rPr lang="cs-CZ" altLang="cs-CZ" sz="2400" dirty="0"/>
              <a:t>, kde byla </a:t>
            </a:r>
            <a:r>
              <a:rPr lang="cs-CZ" altLang="cs-CZ" sz="2400" b="1" dirty="0"/>
              <a:t>dynamika změn naprosto výjimečná</a:t>
            </a:r>
            <a:r>
              <a:rPr lang="cs-CZ" altLang="cs-CZ" sz="2400" dirty="0"/>
              <a:t>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5818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 noChangeArrowheads="1"/>
          </p:cNvSpPr>
          <p:nvPr>
            <p:ph type="title"/>
          </p:nvPr>
        </p:nvSpPr>
        <p:spPr>
          <a:xfrm>
            <a:off x="2782888" y="620723"/>
            <a:ext cx="6589712" cy="573087"/>
          </a:xfrm>
        </p:spPr>
        <p:txBody>
          <a:bodyPr/>
          <a:lstStyle/>
          <a:p>
            <a:pPr algn="ctr"/>
            <a:r>
              <a:rPr lang="cs-CZ" altLang="cs-CZ" sz="2800">
                <a:solidFill>
                  <a:schemeClr val="tx1"/>
                </a:solidFill>
              </a:rPr>
              <a:t>Maloobchod v Evropě</a:t>
            </a:r>
            <a:endParaRPr lang="cs-CZ" altLang="cs-CZ" sz="2800"/>
          </a:p>
        </p:txBody>
      </p:sp>
      <p:sp>
        <p:nvSpPr>
          <p:cNvPr id="3789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81549" y="1557339"/>
            <a:ext cx="10215716" cy="4354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Nová dimenze </a:t>
            </a:r>
            <a:r>
              <a:rPr lang="cs-CZ" altLang="cs-CZ" sz="2400" b="1" u="sng" dirty="0"/>
              <a:t>velkoformátových řetězcových prodejen a nákupních center</a:t>
            </a:r>
            <a:r>
              <a:rPr lang="cs-CZ" altLang="cs-CZ" sz="2400" u="sng" dirty="0"/>
              <a:t> </a:t>
            </a:r>
            <a:r>
              <a:rPr lang="cs-CZ" altLang="cs-CZ" sz="2400" dirty="0"/>
              <a:t>postupně </a:t>
            </a:r>
            <a:r>
              <a:rPr lang="cs-CZ" altLang="cs-CZ" sz="2400" b="1" u="sng" dirty="0"/>
              <a:t>vytlačovala tradiční formy maloobchodu</a:t>
            </a:r>
            <a:r>
              <a:rPr lang="cs-CZ" altLang="cs-CZ" sz="2400" u="sng" dirty="0"/>
              <a:t> </a:t>
            </a:r>
            <a:r>
              <a:rPr lang="cs-CZ" altLang="cs-CZ" sz="2400" dirty="0"/>
              <a:t>do pozadí zájmu nakupujících.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Především </a:t>
            </a:r>
            <a:r>
              <a:rPr lang="cs-CZ" altLang="cs-CZ" sz="2400" b="1" u="sng" dirty="0"/>
              <a:t>nákupní centra se stala fenoménem </a:t>
            </a:r>
            <a:r>
              <a:rPr lang="cs-CZ" altLang="cs-CZ" sz="2400" dirty="0"/>
              <a:t>koncentrujícím </a:t>
            </a:r>
            <a:r>
              <a:rPr lang="cs-CZ" altLang="cs-CZ" sz="2400" b="1" dirty="0"/>
              <a:t>obchodní i neobchodní funkce</a:t>
            </a:r>
            <a:r>
              <a:rPr lang="cs-CZ" altLang="cs-CZ" sz="2400" dirty="0"/>
              <a:t> a do značné míry zastoupila i </a:t>
            </a:r>
            <a:r>
              <a:rPr lang="cs-CZ" altLang="cs-CZ" sz="2400" b="1" dirty="0"/>
              <a:t>funkci veřejného prostoru</a:t>
            </a:r>
            <a:r>
              <a:rPr lang="cs-CZ" altLang="cs-CZ" sz="2400" dirty="0"/>
              <a:t>.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61470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5" y="333376"/>
            <a:ext cx="49736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34" y="692158"/>
            <a:ext cx="3206751" cy="20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008440"/>
            <a:ext cx="3168651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49" y="3500449"/>
            <a:ext cx="38830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ovéPole 5"/>
          <p:cNvSpPr txBox="1">
            <a:spLocks noChangeArrowheads="1"/>
          </p:cNvSpPr>
          <p:nvPr/>
        </p:nvSpPr>
        <p:spPr bwMode="auto">
          <a:xfrm>
            <a:off x="7737476" y="166696"/>
            <a:ext cx="1830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chemeClr val="tx1"/>
                </a:solidFill>
              </a:rPr>
              <a:t>Venkov dříve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72816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97" y="908049"/>
            <a:ext cx="2393951" cy="21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83" y="3644909"/>
            <a:ext cx="42291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71" y="4076710"/>
            <a:ext cx="3867151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49" y="965200"/>
            <a:ext cx="4829175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ovéPole 6"/>
          <p:cNvSpPr txBox="1">
            <a:spLocks noChangeArrowheads="1"/>
          </p:cNvSpPr>
          <p:nvPr/>
        </p:nvSpPr>
        <p:spPr bwMode="auto">
          <a:xfrm>
            <a:off x="5951547" y="260359"/>
            <a:ext cx="1624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chemeClr val="tx1"/>
                </a:solidFill>
              </a:rPr>
              <a:t>Město dříve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86960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404815"/>
            <a:ext cx="5308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152909"/>
            <a:ext cx="48164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2" y="3500447"/>
            <a:ext cx="42259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4"/>
          <p:cNvSpPr txBox="1">
            <a:spLocks noChangeArrowheads="1"/>
          </p:cNvSpPr>
          <p:nvPr/>
        </p:nvSpPr>
        <p:spPr bwMode="auto">
          <a:xfrm>
            <a:off x="1919289" y="1628784"/>
            <a:ext cx="18101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chemeClr val="tx1"/>
                </a:solidFill>
              </a:rPr>
              <a:t>Venkov dnes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75236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22" y="981075"/>
            <a:ext cx="43354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73" y="3933825"/>
            <a:ext cx="492442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90" y="620723"/>
            <a:ext cx="44799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4144973"/>
            <a:ext cx="40481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ovéPole 6"/>
          <p:cNvSpPr txBox="1">
            <a:spLocks noChangeArrowheads="1"/>
          </p:cNvSpPr>
          <p:nvPr/>
        </p:nvSpPr>
        <p:spPr bwMode="auto">
          <a:xfrm>
            <a:off x="7032626" y="266708"/>
            <a:ext cx="3156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chemeClr val="tx1"/>
                </a:solidFill>
              </a:rPr>
              <a:t>Město a předměstí dnes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703669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 noChangeArrowheads="1"/>
          </p:cNvSpPr>
          <p:nvPr>
            <p:ph type="title"/>
          </p:nvPr>
        </p:nvSpPr>
        <p:spPr>
          <a:xfrm>
            <a:off x="2776266" y="188903"/>
            <a:ext cx="7153275" cy="644525"/>
          </a:xfrm>
        </p:spPr>
        <p:txBody>
          <a:bodyPr/>
          <a:lstStyle/>
          <a:p>
            <a:pPr algn="ctr"/>
            <a:r>
              <a:rPr lang="cs-CZ" altLang="cs-CZ" sz="21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 dirty="0"/>
          </a:p>
        </p:txBody>
      </p:sp>
      <p:sp>
        <p:nvSpPr>
          <p:cNvPr id="4301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10194" y="1079863"/>
            <a:ext cx="10284824" cy="526697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Ve vyspělých tržních ekonomikách se během 2. poloviny 20. století stabilizovaly spotřební vzorce</a:t>
            </a:r>
            <a:r>
              <a:rPr lang="cs-CZ" altLang="cs-CZ" sz="2000" dirty="0"/>
              <a:t>, jež byly </a:t>
            </a:r>
            <a:r>
              <a:rPr lang="cs-CZ" altLang="cs-CZ" sz="2000" b="1" u="sng" dirty="0"/>
              <a:t>v tranzitivních zemích od. 90. let přejímány až nekriticky s nebývalou rychlostí a otevřeností.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Rychlá adaptace východních trhů na západní standardy byla podpořena </a:t>
            </a:r>
            <a:r>
              <a:rPr lang="cs-CZ" altLang="cs-CZ" sz="2000" b="1" u="sng" dirty="0"/>
              <a:t>vstupem a „téměř okamžitou“ dominancí západního kapitálu</a:t>
            </a:r>
            <a:r>
              <a:rPr lang="cs-CZ" altLang="cs-CZ" sz="20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Potenciál východních trhů</a:t>
            </a:r>
            <a:r>
              <a:rPr lang="cs-CZ" altLang="cs-CZ" sz="2000" dirty="0"/>
              <a:t>, ve většině případů </a:t>
            </a:r>
            <a:r>
              <a:rPr lang="cs-CZ" altLang="cs-CZ" sz="2000" b="1" dirty="0"/>
              <a:t>nedostatečná domácí konkurence, benevolentní legislativa i velký spotřebitelský apetit</a:t>
            </a:r>
            <a:r>
              <a:rPr lang="cs-CZ" altLang="cs-CZ" sz="2000" dirty="0"/>
              <a:t>, </a:t>
            </a:r>
            <a:r>
              <a:rPr lang="cs-CZ" altLang="cs-CZ" sz="2000" b="1" u="sng" dirty="0"/>
              <a:t>přilákaly pozornost západních maloobchodníků</a:t>
            </a:r>
            <a:r>
              <a:rPr lang="cs-CZ" altLang="cs-CZ" sz="2000" dirty="0"/>
              <a:t>, kteří tak v 90. letech i později často </a:t>
            </a:r>
            <a:r>
              <a:rPr lang="cs-CZ" altLang="cs-CZ" sz="2000" b="1" dirty="0"/>
              <a:t>čelili zpomalení růstu na vlastních trzích</a:t>
            </a:r>
            <a:r>
              <a:rPr lang="cs-CZ" altLang="cs-CZ" sz="2000" dirty="0"/>
              <a:t>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404484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 noChangeArrowheads="1"/>
          </p:cNvSpPr>
          <p:nvPr>
            <p:ph type="title"/>
          </p:nvPr>
        </p:nvSpPr>
        <p:spPr>
          <a:xfrm>
            <a:off x="2469390" y="165400"/>
            <a:ext cx="7489825" cy="431800"/>
          </a:xfrm>
        </p:spPr>
        <p:txBody>
          <a:bodyPr/>
          <a:lstStyle/>
          <a:p>
            <a:pPr algn="ctr"/>
            <a:r>
              <a:rPr lang="cs-CZ" altLang="cs-CZ" sz="21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 dirty="0"/>
          </a:p>
        </p:txBody>
      </p:sp>
      <p:sp>
        <p:nvSpPr>
          <p:cNvPr id="4403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18903" y="981083"/>
            <a:ext cx="10728960" cy="5111751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V polovině 90. let byly např. všechny země V4 zařazeny mezi 30 nejperspektivněji se rozvíjejících maloobchodních trhů světa</a:t>
            </a:r>
            <a:r>
              <a:rPr lang="cs-CZ" altLang="cs-CZ" sz="2000" u="sng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Na druhé straně byla </a:t>
            </a:r>
            <a:r>
              <a:rPr lang="cs-CZ" altLang="cs-CZ" sz="2000" b="1" u="sng" dirty="0"/>
              <a:t>mezinárodní konkurence velmi silná</a:t>
            </a:r>
            <a:r>
              <a:rPr lang="cs-CZ" altLang="cs-CZ" sz="2000" dirty="0"/>
              <a:t>, protože mnoho </a:t>
            </a:r>
            <a:r>
              <a:rPr lang="cs-CZ" altLang="cs-CZ" sz="2000" b="1" dirty="0"/>
              <a:t>maloobchodních řetězců se rozhodlo ovládnout východní trhy současně</a:t>
            </a:r>
            <a:r>
              <a:rPr lang="cs-CZ" altLang="cs-CZ" sz="2000" dirty="0"/>
              <a:t>, a </a:t>
            </a:r>
            <a:r>
              <a:rPr lang="cs-CZ" altLang="cs-CZ" sz="2000" b="1" dirty="0"/>
              <a:t>ne všechny se zde také udržely až do současnosti </a:t>
            </a:r>
            <a:r>
              <a:rPr lang="cs-CZ" altLang="cs-CZ" sz="2000" dirty="0"/>
              <a:t>(v ČR např. Carrefour, Julius Meinl, Interspar…).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4403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09" y="3568493"/>
            <a:ext cx="44338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3"/>
          <p:cNvSpPr txBox="1">
            <a:spLocks noChangeArrowheads="1"/>
          </p:cNvSpPr>
          <p:nvPr/>
        </p:nvSpPr>
        <p:spPr bwMode="auto">
          <a:xfrm>
            <a:off x="8053290" y="4307443"/>
            <a:ext cx="2702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Interspar – Albert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3803522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 noChangeArrowheads="1"/>
          </p:cNvSpPr>
          <p:nvPr>
            <p:ph type="title"/>
          </p:nvPr>
        </p:nvSpPr>
        <p:spPr>
          <a:xfrm>
            <a:off x="0" y="169244"/>
            <a:ext cx="11678193" cy="417512"/>
          </a:xfrm>
        </p:spPr>
        <p:txBody>
          <a:bodyPr/>
          <a:lstStyle/>
          <a:p>
            <a:pPr algn="ctr"/>
            <a:r>
              <a:rPr lang="cs-CZ" altLang="cs-CZ" sz="3200" dirty="0">
                <a:latin typeface="Calibri" panose="020F0502020204030204" pitchFamily="34" charset="0"/>
              </a:rPr>
              <a:t>Základní charakteristiky – maloobchod a velkoobchod</a:t>
            </a:r>
            <a:endParaRPr lang="cs-CZ" altLang="cs-CZ" sz="3200" dirty="0"/>
          </a:p>
        </p:txBody>
      </p:sp>
      <p:sp>
        <p:nvSpPr>
          <p:cNvPr id="717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0000" y="740229"/>
            <a:ext cx="10775314" cy="54573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Maloobchod</a:t>
            </a:r>
            <a:r>
              <a:rPr lang="cs-CZ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je způsob </a:t>
            </a:r>
            <a:r>
              <a:rPr lang="cs-CZ" altLang="cs-CZ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prodeje</a:t>
            </a:r>
            <a:r>
              <a:rPr lang="cs-CZ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zpravidla </a:t>
            </a:r>
            <a:r>
              <a:rPr lang="cs-CZ" altLang="cs-CZ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menšího objemu zboží konečnému spotřebiteli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tedy obchod v malém měřítku.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Protikladem maloobchodu je </a:t>
            </a:r>
            <a:r>
              <a:rPr lang="cs-CZ" altLang="cs-CZ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velkoobchod</a:t>
            </a:r>
            <a:r>
              <a:rPr lang="cs-CZ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, který představuje </a:t>
            </a:r>
            <a:r>
              <a:rPr lang="cs-CZ" altLang="cs-CZ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prodej a distribuci zboží ve velkém měřítku, často právě do maloobchodní prodejní sítě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Velkoobchodní podnikatelské struktury pocítily v 90. letech změny ekonomického vývoje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velmi citelně.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 jedné straně se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začaly rozvíjet soukromé velkoobchodní podniky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na druhé straně se však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postsocialistické země otevřela zahraničním investorům a podnikům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 tím ve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velkoobchodním podnikání nastala obrovská konkurenční válka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která způsobila nemalé existenční potíže většiny českých středně velkých podniků.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89594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 noChangeArrowheads="1"/>
          </p:cNvSpPr>
          <p:nvPr>
            <p:ph type="title"/>
          </p:nvPr>
        </p:nvSpPr>
        <p:spPr>
          <a:xfrm>
            <a:off x="1959430" y="305437"/>
            <a:ext cx="8023960" cy="513170"/>
          </a:xfrm>
        </p:spPr>
        <p:txBody>
          <a:bodyPr/>
          <a:lstStyle/>
          <a:p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3433FC-7D4E-4785-9A38-A273A508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1" y="1484315"/>
            <a:ext cx="10363200" cy="4897437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Dominantní vlastností evropského maloobchodu se stala </a:t>
            </a:r>
            <a:r>
              <a:rPr lang="cs-CZ" sz="2400" b="1" u="sng" dirty="0"/>
              <a:t>internacionalizace</a:t>
            </a:r>
            <a:r>
              <a:rPr lang="cs-CZ" sz="24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Proces internacionalizace</a:t>
            </a:r>
            <a:r>
              <a:rPr lang="cs-CZ" sz="2400" dirty="0"/>
              <a:t>, zahájený nejdříve v zemích střední a později i východní Evropy, byl tedy </a:t>
            </a:r>
            <a:r>
              <a:rPr lang="cs-CZ" sz="2400" b="1" u="sng" dirty="0"/>
              <a:t>velmi rychlý</a:t>
            </a:r>
            <a:r>
              <a:rPr lang="cs-CZ" sz="24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To, co trvalo </a:t>
            </a:r>
            <a:r>
              <a:rPr lang="cs-CZ" sz="2400" b="1" u="sng" dirty="0"/>
              <a:t>v západní Evropě 50 let, v zemích CEE trvalo zhruba 15 let</a:t>
            </a:r>
            <a:r>
              <a:rPr lang="cs-CZ" sz="2400" dirty="0"/>
              <a:t>.</a:t>
            </a:r>
            <a:endParaRPr lang="cs-CZ" sz="24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b="1" u="sng" dirty="0"/>
              <a:t>Rozdíly</a:t>
            </a:r>
            <a:r>
              <a:rPr lang="cs-CZ" sz="2400" dirty="0"/>
              <a:t> mezi evropskými zeměmi se </a:t>
            </a:r>
            <a:r>
              <a:rPr lang="cs-CZ" sz="2400" b="1" u="sng" dirty="0"/>
              <a:t>během čtvrtstoletí prakticky setřely, co se týče kvantity a koncentrace</a:t>
            </a:r>
            <a:r>
              <a:rPr lang="cs-CZ" sz="2400" dirty="0"/>
              <a:t>, </a:t>
            </a:r>
            <a:r>
              <a:rPr lang="cs-CZ" sz="2400" b="1" u="sng" dirty="0"/>
              <a:t>zůstaly</a:t>
            </a:r>
            <a:r>
              <a:rPr lang="cs-CZ" sz="2400" dirty="0"/>
              <a:t> však určité rozdíly </a:t>
            </a:r>
            <a:r>
              <a:rPr lang="cs-CZ" sz="2400" b="1" u="sng" dirty="0"/>
              <a:t>v kvalitě produktů a kultuře maloobchodního prostředí</a:t>
            </a:r>
            <a:r>
              <a:rPr lang="cs-CZ" sz="2400" dirty="0"/>
              <a:t>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87313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 noChangeArrowheads="1"/>
          </p:cNvSpPr>
          <p:nvPr>
            <p:ph type="title"/>
          </p:nvPr>
        </p:nvSpPr>
        <p:spPr>
          <a:xfrm>
            <a:off x="2598918" y="243048"/>
            <a:ext cx="7159625" cy="688975"/>
          </a:xfrm>
        </p:spPr>
        <p:txBody>
          <a:bodyPr/>
          <a:lstStyle/>
          <a:p>
            <a:pPr algn="ctr"/>
            <a:r>
              <a:rPr lang="cs-CZ" altLang="cs-CZ" sz="21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 dirty="0"/>
          </a:p>
        </p:txBody>
      </p:sp>
      <p:sp>
        <p:nvSpPr>
          <p:cNvPr id="4608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27314" y="1035698"/>
            <a:ext cx="10702835" cy="4985699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I</a:t>
            </a:r>
            <a:r>
              <a:rPr lang="cs-CZ" altLang="cs-CZ" sz="2000" u="sng" dirty="0"/>
              <a:t> </a:t>
            </a:r>
            <a:r>
              <a:rPr lang="cs-CZ" altLang="cs-CZ" sz="2000" b="1" u="sng" dirty="0"/>
              <a:t>přes meziroční nárůst maloobchodního obratu </a:t>
            </a:r>
            <a:r>
              <a:rPr lang="cs-CZ" altLang="cs-CZ" sz="2000" dirty="0"/>
              <a:t>v minulém desetiletí </a:t>
            </a:r>
            <a:r>
              <a:rPr lang="cs-CZ" altLang="cs-CZ" sz="2000" b="1" u="sng" dirty="0"/>
              <a:t>téměř ve všech zemích EU-28, poklesl stacionární maloobchod</a:t>
            </a:r>
            <a:r>
              <a:rPr lang="cs-CZ" altLang="cs-CZ" sz="2000" u="sng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0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Růst tak byl tažen zejména on-line obchodem </a:t>
            </a:r>
            <a:r>
              <a:rPr lang="cs-CZ" altLang="cs-CZ" sz="2000" dirty="0"/>
              <a:t>(e-</a:t>
            </a:r>
            <a:r>
              <a:rPr lang="cs-CZ" altLang="cs-CZ" sz="2000" dirty="0" err="1"/>
              <a:t>commerce</a:t>
            </a:r>
            <a:r>
              <a:rPr lang="cs-CZ" altLang="cs-CZ" sz="2000" dirty="0"/>
              <a:t>), jehož </a:t>
            </a:r>
            <a:r>
              <a:rPr lang="cs-CZ" altLang="cs-CZ" sz="2000" b="1" u="sng" dirty="0"/>
              <a:t>význam v Evropě nadále roste</a:t>
            </a:r>
            <a:r>
              <a:rPr lang="cs-CZ" altLang="cs-CZ" sz="2000" dirty="0"/>
              <a:t>, i když </a:t>
            </a:r>
            <a:r>
              <a:rPr lang="cs-CZ" altLang="cs-CZ" sz="2000" b="1" dirty="0"/>
              <a:t>dynamika ve srovnání s předchozími lety na vyspělých trzích</a:t>
            </a:r>
            <a:r>
              <a:rPr lang="cs-CZ" altLang="cs-CZ" sz="2000" dirty="0"/>
              <a:t> (např. Německo, Rakousko) </a:t>
            </a:r>
            <a:r>
              <a:rPr lang="cs-CZ" altLang="cs-CZ" sz="2000" b="1" dirty="0"/>
              <a:t>zpomalila</a:t>
            </a:r>
            <a:r>
              <a:rPr lang="cs-CZ" altLang="cs-CZ" sz="20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Například </a:t>
            </a:r>
            <a:r>
              <a:rPr lang="cs-CZ" altLang="cs-CZ" sz="2000" b="1" dirty="0"/>
              <a:t>v České republice dosáhl podle </a:t>
            </a:r>
            <a:r>
              <a:rPr lang="cs-CZ" sz="1400" b="1" dirty="0"/>
              <a:t>Asociace pro elektronickou komerci (APEK) </a:t>
            </a:r>
            <a:r>
              <a:rPr lang="cs-CZ" altLang="cs-CZ" sz="2000" b="1" dirty="0"/>
              <a:t>v roce 2017 on-line prodej již 10,5% podíl na celém maloobchodním obratu </a:t>
            </a:r>
            <a:r>
              <a:rPr lang="cs-CZ" altLang="cs-CZ" sz="2000" dirty="0"/>
              <a:t>(u potravin je nižší).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V roce 2019 to bylo už téměř 13 % a </a:t>
            </a:r>
            <a:r>
              <a:rPr lang="cs-CZ" altLang="cs-CZ" sz="2000" b="1" u="sng" dirty="0"/>
              <a:t>rok 2021 se posunul na téměř bezprecedentních 17 %!  </a:t>
            </a:r>
            <a:r>
              <a:rPr lang="cs-CZ" altLang="cs-CZ" sz="2000" dirty="0"/>
              <a:t>(meziroční růst však zpomalil…).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E-shopy velkých kamenných hráčů za poslední dva roky vyrostly o 149 % </a:t>
            </a:r>
            <a:r>
              <a:rPr lang="cs-CZ" sz="2000" dirty="0"/>
              <a:t>a nadále bude pokračovat prolínání elektronických a klasických obchodů.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000" b="1" u="sng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7519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 noChangeArrowheads="1"/>
          </p:cNvSpPr>
          <p:nvPr>
            <p:ph type="title"/>
          </p:nvPr>
        </p:nvSpPr>
        <p:spPr>
          <a:xfrm>
            <a:off x="2349510" y="404822"/>
            <a:ext cx="7927975" cy="379412"/>
          </a:xfrm>
        </p:spPr>
        <p:txBody>
          <a:bodyPr/>
          <a:lstStyle/>
          <a:p>
            <a:pPr algn="ctr"/>
            <a:r>
              <a:rPr lang="cs-CZ" altLang="cs-CZ" sz="240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/>
          </a:p>
        </p:txBody>
      </p:sp>
      <p:sp>
        <p:nvSpPr>
          <p:cNvPr id="4710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71716" y="1412877"/>
            <a:ext cx="10373032" cy="496887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 roce 2017 dosáhla </a:t>
            </a:r>
            <a:r>
              <a:rPr lang="cs-CZ" altLang="cs-CZ" sz="2400" b="1" dirty="0"/>
              <a:t>tržní hodnota maloobchodního trhu v západní Evropě přibližně 2,6 bilionu Eur</a:t>
            </a:r>
            <a:r>
              <a:rPr lang="cs-CZ" altLang="cs-CZ" sz="2400" dirty="0"/>
              <a:t>, což byla, i přes uvedený pokles dynamiky, </a:t>
            </a:r>
            <a:r>
              <a:rPr lang="cs-CZ" altLang="cs-CZ" sz="2400" b="1" dirty="0"/>
              <a:t>nejvyšší hodnota za posledních pět let</a:t>
            </a:r>
            <a:r>
              <a:rPr lang="cs-CZ" altLang="cs-CZ" sz="24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 porovnání s východní Evropou je zde zřejmý rozdíl.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/>
              <a:t>Na východě došlo také k meziročnímu nárůstu </a:t>
            </a:r>
            <a:r>
              <a:rPr lang="cs-CZ" altLang="cs-CZ" sz="2400" dirty="0"/>
              <a:t>tržní hodnoty maloobchodního trhu, nicméně čísla v roce 2017 dosáhla pouze na </a:t>
            </a:r>
            <a:r>
              <a:rPr lang="cs-CZ" altLang="cs-CZ" sz="2400" b="1" dirty="0"/>
              <a:t>565,6 miliardy eur (4,5krát méně).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70198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 noChangeArrowheads="1"/>
          </p:cNvSpPr>
          <p:nvPr>
            <p:ph type="title"/>
          </p:nvPr>
        </p:nvSpPr>
        <p:spPr>
          <a:xfrm>
            <a:off x="2027239" y="290912"/>
            <a:ext cx="8649470" cy="1281113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4813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14400" y="1258530"/>
            <a:ext cx="10363199" cy="2746736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Západ Evropy má stále mnoho ekonomicky silných zemí, jako jsou </a:t>
            </a:r>
            <a:r>
              <a:rPr lang="cs-CZ" altLang="cs-CZ" sz="2200" b="1" dirty="0"/>
              <a:t>Francie a Německo</a:t>
            </a:r>
            <a:r>
              <a:rPr lang="cs-CZ" altLang="cs-CZ" sz="2200" dirty="0"/>
              <a:t>, kterým zatím východ nemůže ani zdaleka konkurovat.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Tržní hodnota maloobchodu pouze v </a:t>
            </a:r>
            <a:r>
              <a:rPr lang="cs-CZ" altLang="cs-CZ" sz="2200" b="1" dirty="0"/>
              <a:t>Německu pokrývá 1/5 celkového maloobchodního prodeje v západní Evropě </a:t>
            </a:r>
            <a:r>
              <a:rPr lang="cs-CZ" altLang="cs-CZ" sz="2200" dirty="0"/>
              <a:t>a ve spojení s Francií představuje maloobchod téměř 1/2 celé západní Evropy.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48132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581536"/>
            <a:ext cx="219551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7" y="4581536"/>
            <a:ext cx="2549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Obrázek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7" y="4298959"/>
            <a:ext cx="19605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Obrázek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5" y="5418146"/>
            <a:ext cx="2771775" cy="130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 noChangeArrowheads="1"/>
          </p:cNvSpPr>
          <p:nvPr>
            <p:ph type="title"/>
          </p:nvPr>
        </p:nvSpPr>
        <p:spPr>
          <a:xfrm>
            <a:off x="2441487" y="307072"/>
            <a:ext cx="7446963" cy="420688"/>
          </a:xfrm>
        </p:spPr>
        <p:txBody>
          <a:bodyPr/>
          <a:lstStyle/>
          <a:p>
            <a:pPr algn="ctr"/>
            <a:r>
              <a:rPr lang="cs-CZ" altLang="cs-CZ" sz="21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 dirty="0"/>
          </a:p>
        </p:txBody>
      </p:sp>
      <p:sp>
        <p:nvSpPr>
          <p:cNvPr id="4915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84069" y="1196985"/>
            <a:ext cx="10607040" cy="392271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S poklesem stacionárního maloobchodu souvisí i pokles prodejních ploch</a:t>
            </a:r>
            <a:r>
              <a:rPr lang="cs-CZ" altLang="cs-CZ" sz="2000" u="sng" dirty="0"/>
              <a:t> </a:t>
            </a:r>
            <a:r>
              <a:rPr lang="cs-CZ" altLang="cs-CZ" sz="2000" dirty="0"/>
              <a:t>v evropských zemích, což se </a:t>
            </a:r>
            <a:r>
              <a:rPr lang="cs-CZ" altLang="cs-CZ" sz="2000" b="1" u="sng" dirty="0"/>
              <a:t>týká především vyspělých trhů</a:t>
            </a:r>
            <a:r>
              <a:rPr lang="cs-CZ" altLang="cs-CZ" sz="20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Obecně </a:t>
            </a:r>
            <a:r>
              <a:rPr lang="cs-CZ" altLang="cs-CZ" sz="2000" b="1" u="sng" dirty="0"/>
              <a:t>ve stacionárním obchodu ploch ubývá</a:t>
            </a:r>
            <a:r>
              <a:rPr lang="cs-CZ" altLang="cs-CZ" sz="2000" dirty="0"/>
              <a:t>, což je mimo jiné </a:t>
            </a:r>
            <a:r>
              <a:rPr lang="cs-CZ" altLang="cs-CZ" sz="2000" b="1" u="sng" dirty="0"/>
              <a:t>důsledek internetové (e-</a:t>
            </a:r>
            <a:r>
              <a:rPr lang="cs-CZ" altLang="cs-CZ" sz="2000" b="1" u="sng" dirty="0" err="1"/>
              <a:t>commerce</a:t>
            </a:r>
            <a:r>
              <a:rPr lang="cs-CZ" altLang="cs-CZ" sz="2000" b="1" u="sng" dirty="0"/>
              <a:t>) konkurence </a:t>
            </a:r>
            <a:r>
              <a:rPr lang="cs-CZ" altLang="cs-CZ" sz="2000" u="sng" dirty="0"/>
              <a:t>a stále běžnějšího </a:t>
            </a:r>
            <a:r>
              <a:rPr lang="cs-CZ" altLang="cs-CZ" sz="2000" b="1" u="sng" dirty="0"/>
              <a:t>využívání tzv. </a:t>
            </a:r>
            <a:r>
              <a:rPr lang="cs-CZ" altLang="cs-CZ" sz="2000" b="1" u="sng" dirty="0" err="1"/>
              <a:t>smart</a:t>
            </a:r>
            <a:r>
              <a:rPr lang="cs-CZ" altLang="cs-CZ" sz="2000" b="1" u="sng" dirty="0"/>
              <a:t> technologií</a:t>
            </a:r>
            <a:r>
              <a:rPr lang="cs-CZ" altLang="cs-CZ" sz="2000" dirty="0"/>
              <a:t>. A tento trend bude nadále velmi sílit.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Pro maloobchodní průmysl v západní Evropě to znamená, že </a:t>
            </a:r>
            <a:r>
              <a:rPr lang="cs-CZ" altLang="cs-CZ" sz="2000" b="1" dirty="0"/>
              <a:t>společnosti se v době před koronavirovou pandemií setkávali s výzvou, která nebyla dříve zaznamenána</a:t>
            </a:r>
            <a:r>
              <a:rPr lang="cs-CZ" altLang="cs-CZ" sz="2000" dirty="0"/>
              <a:t>, pokud jde o snížené obraty, zisky a silný cenový tlak. 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49156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97" y="5289549"/>
            <a:ext cx="2089151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289549"/>
            <a:ext cx="1989139" cy="117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5002224"/>
            <a:ext cx="26114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07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 noChangeArrowheads="1"/>
          </p:cNvSpPr>
          <p:nvPr>
            <p:ph type="title"/>
          </p:nvPr>
        </p:nvSpPr>
        <p:spPr>
          <a:xfrm>
            <a:off x="1897626" y="476261"/>
            <a:ext cx="8305239" cy="674113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681F9C-52D3-46AB-96D4-EA7C534DC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3" y="1628777"/>
            <a:ext cx="10264876" cy="4537075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cs-CZ" sz="2400" b="1" dirty="0"/>
              <a:t>Úbytek ploch </a:t>
            </a:r>
            <a:r>
              <a:rPr lang="cs-CZ" sz="2400" dirty="0"/>
              <a:t>přirozeně </a:t>
            </a:r>
            <a:r>
              <a:rPr lang="cs-CZ" sz="2400" u="sng" dirty="0"/>
              <a:t>vede </a:t>
            </a:r>
            <a:r>
              <a:rPr lang="cs-CZ" sz="2400" b="1" u="sng" dirty="0"/>
              <a:t>k sílící koncentraci maloobchodu</a:t>
            </a:r>
            <a:r>
              <a:rPr lang="cs-CZ" sz="2400" dirty="0"/>
              <a:t>, v současné době </a:t>
            </a:r>
            <a:r>
              <a:rPr lang="cs-CZ" sz="2400" b="1" u="sng" dirty="0"/>
              <a:t>tři až čtyři největší řetězce nezřídka kontrolují až 90 % trhu daného státu</a:t>
            </a:r>
            <a:r>
              <a:rPr lang="cs-CZ" sz="2400" u="sng" dirty="0"/>
              <a:t>.</a:t>
            </a:r>
          </a:p>
          <a:p>
            <a:pPr>
              <a:lnSpc>
                <a:spcPct val="120000"/>
              </a:lnSpc>
              <a:defRPr/>
            </a:pPr>
            <a:endParaRPr lang="cs-CZ" sz="2400" dirty="0"/>
          </a:p>
          <a:p>
            <a:pPr>
              <a:lnSpc>
                <a:spcPct val="120000"/>
              </a:lnSpc>
              <a:defRPr/>
            </a:pPr>
            <a:r>
              <a:rPr lang="cs-CZ" sz="2400" dirty="0"/>
              <a:t>Přes uvedené skutečnosti a další očekávaný pokles však </a:t>
            </a:r>
            <a:r>
              <a:rPr lang="cs-CZ" sz="2400" b="1" u="sng" dirty="0"/>
              <a:t>prodejní plocha přepočtená na jednoho obyvatele zůstává v nejvyspělejších trzích nejvyšší v rámci EU</a:t>
            </a:r>
            <a:r>
              <a:rPr lang="cs-CZ" sz="2400" u="sng" dirty="0"/>
              <a:t>.</a:t>
            </a:r>
          </a:p>
          <a:p>
            <a:pPr>
              <a:defRPr/>
            </a:pPr>
            <a:endParaRPr lang="cs-CZ" dirty="0"/>
          </a:p>
          <a:p>
            <a:pPr algn="ctr">
              <a:defRPr/>
            </a:pPr>
            <a:r>
              <a:rPr lang="cs-CZ" sz="2400" b="1" i="1" dirty="0">
                <a:solidFill>
                  <a:srgbClr val="FF0000"/>
                </a:solidFill>
              </a:rPr>
              <a:t>Které společnosti kontrolují český a slovenský maloobchodní trh?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056941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2"/>
          <p:cNvSpPr txBox="1">
            <a:spLocks noChangeArrowheads="1"/>
          </p:cNvSpPr>
          <p:nvPr/>
        </p:nvSpPr>
        <p:spPr bwMode="auto">
          <a:xfrm>
            <a:off x="3206621" y="188921"/>
            <a:ext cx="6067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TOP 20 maloobchodních společností v ČR, 2019</a:t>
            </a:r>
          </a:p>
        </p:txBody>
      </p:sp>
      <p:pic>
        <p:nvPicPr>
          <p:cNvPr id="5120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9401" r="42912" b="16402"/>
          <a:stretch>
            <a:fillRect/>
          </a:stretch>
        </p:blipFill>
        <p:spPr bwMode="auto">
          <a:xfrm>
            <a:off x="3648075" y="679458"/>
            <a:ext cx="4895851" cy="617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73C2AE5-E4C9-433D-8807-D6FEF5704D48}"/>
              </a:ext>
            </a:extLst>
          </p:cNvPr>
          <p:cNvCxnSpPr>
            <a:cxnSpLocks/>
          </p:cNvCxnSpPr>
          <p:nvPr/>
        </p:nvCxnSpPr>
        <p:spPr>
          <a:xfrm>
            <a:off x="2897854" y="2488126"/>
            <a:ext cx="6553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73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C4A971-DB15-A771-75C3-537D8B9D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E01738-57D4-C709-051C-286CC7FD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22" y="0"/>
            <a:ext cx="4828356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50C602-1219-10BC-B7FC-B99FA00A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76" y="0"/>
            <a:ext cx="524024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189EA33-CA0B-E74D-DDEC-6B9DB7BAB733}"/>
              </a:ext>
            </a:extLst>
          </p:cNvPr>
          <p:cNvSpPr txBox="1"/>
          <p:nvPr/>
        </p:nvSpPr>
        <p:spPr>
          <a:xfrm>
            <a:off x="-76124" y="15367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tx1"/>
                </a:solidFill>
              </a:rPr>
              <a:t>TOP 20 maloobchodních společností v ČR, 2021</a:t>
            </a:r>
          </a:p>
        </p:txBody>
      </p:sp>
    </p:spTree>
    <p:extLst>
      <p:ext uri="{BB962C8B-B14F-4D97-AF65-F5344CB8AC3E}">
        <p14:creationId xmlns:p14="http://schemas.microsoft.com/office/powerpoint/2010/main" val="318615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0220D-E866-0AAA-C02D-8C220F50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DBF501-09C6-2D61-896A-BC2933F3D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985837"/>
            <a:ext cx="7877175" cy="48863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5D47F51-F54B-2939-E723-30A4F7E5957A}"/>
              </a:ext>
            </a:extLst>
          </p:cNvPr>
          <p:cNvSpPr txBox="1"/>
          <p:nvPr/>
        </p:nvSpPr>
        <p:spPr>
          <a:xfrm>
            <a:off x="3695700" y="238125"/>
            <a:ext cx="421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Řetězce podle počtu prodejen</a:t>
            </a:r>
          </a:p>
        </p:txBody>
      </p:sp>
    </p:spTree>
    <p:extLst>
      <p:ext uri="{BB962C8B-B14F-4D97-AF65-F5344CB8AC3E}">
        <p14:creationId xmlns:p14="http://schemas.microsoft.com/office/powerpoint/2010/main" val="177117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072" y="480518"/>
            <a:ext cx="4960093" cy="626425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716568" y="95798"/>
            <a:ext cx="6067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000" b="1" dirty="0">
                <a:latin typeface="Century Gothic" panose="020B0502020202020204" pitchFamily="34" charset="0"/>
              </a:rPr>
              <a:t>TOP 20 maloobchodních společností v SR, 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38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6" y="293578"/>
            <a:ext cx="285293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58" y="2972757"/>
            <a:ext cx="4000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12" y="688289"/>
            <a:ext cx="3081339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34" y="2825034"/>
            <a:ext cx="1949079" cy="19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08" y="441288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ovéPole 6"/>
          <p:cNvSpPr txBox="1">
            <a:spLocks noChangeArrowheads="1"/>
          </p:cNvSpPr>
          <p:nvPr/>
        </p:nvSpPr>
        <p:spPr bwMode="auto">
          <a:xfrm>
            <a:off x="3215690" y="6020742"/>
            <a:ext cx="8199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i="1" dirty="0">
                <a:solidFill>
                  <a:srgbClr val="FF0000"/>
                </a:solidFill>
              </a:rPr>
              <a:t>Jaký je rozdíl mezi maloobchodem a velkoobchodem?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Která značka je maloobchod a která velkoobchod?</a:t>
            </a:r>
          </a:p>
        </p:txBody>
      </p:sp>
      <p:pic>
        <p:nvPicPr>
          <p:cNvPr id="5128" name="Obrázek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4" y="5137954"/>
            <a:ext cx="2900511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F864DE-83B0-4044-9156-3BFCD69F5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9571" y="688289"/>
            <a:ext cx="3467102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9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966DF66-733E-4C1E-B93D-D4A840944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83419"/>
              </p:ext>
            </p:extLst>
          </p:nvPr>
        </p:nvGraphicFramePr>
        <p:xfrm>
          <a:off x="2418735" y="1305926"/>
          <a:ext cx="8105440" cy="4239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912">
                  <a:extLst>
                    <a:ext uri="{9D8B030D-6E8A-4147-A177-3AD203B41FA5}">
                      <a16:colId xmlns:a16="http://schemas.microsoft.com/office/drawing/2014/main" val="3030979579"/>
                    </a:ext>
                  </a:extLst>
                </a:gridCol>
                <a:gridCol w="2025912">
                  <a:extLst>
                    <a:ext uri="{9D8B030D-6E8A-4147-A177-3AD203B41FA5}">
                      <a16:colId xmlns:a16="http://schemas.microsoft.com/office/drawing/2014/main" val="2160141447"/>
                    </a:ext>
                  </a:extLst>
                </a:gridCol>
                <a:gridCol w="2026808">
                  <a:extLst>
                    <a:ext uri="{9D8B030D-6E8A-4147-A177-3AD203B41FA5}">
                      <a16:colId xmlns:a16="http://schemas.microsoft.com/office/drawing/2014/main" val="1153346315"/>
                    </a:ext>
                  </a:extLst>
                </a:gridCol>
                <a:gridCol w="2026808">
                  <a:extLst>
                    <a:ext uri="{9D8B030D-6E8A-4147-A177-3AD203B41FA5}">
                      <a16:colId xmlns:a16="http://schemas.microsoft.com/office/drawing/2014/main" val="2991895026"/>
                    </a:ext>
                  </a:extLst>
                </a:gridCol>
              </a:tblGrid>
              <a:tr h="423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Rakousko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1,67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Česká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republika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1,04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96926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Belgie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1,64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Itálie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1,03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70619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Nizozemsko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1,61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Maďarsko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1,02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505530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Švýcarsko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1,47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Slovensko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1,01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889182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Německo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1,44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Polsko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0,95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42237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Švédsko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1,27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Řecko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0,74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5628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Francie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1,23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Bulharsko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0,74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43270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Španělsko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1,12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Rumunsko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0,70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92986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Chorvatsko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1,10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Ukrajina</a:t>
                      </a:r>
                      <a:endParaRPr lang="cs-CZ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0,44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464725"/>
                  </a:ext>
                </a:extLst>
              </a:tr>
              <a:tr h="42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Velká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Británie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1,09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</a:rPr>
                        <a:t> </a:t>
                      </a:r>
                      <a:endParaRPr lang="cs-CZ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 </a:t>
                      </a:r>
                      <a:endParaRPr lang="cs-CZ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243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9E15526-A6B1-4C12-BAD4-6F7E417D6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735" y="5695952"/>
            <a:ext cx="2098973" cy="2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1" rIns="68580" bIns="34291" anchor="ctr">
            <a:spAutoFit/>
          </a:bodyPr>
          <a:lstStyle/>
          <a:p>
            <a:pPr defTabSz="685783">
              <a:defRPr/>
            </a:pPr>
            <a:r>
              <a:rPr lang="en-US" altLang="cs-CZ" sz="105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</a:t>
            </a:r>
            <a:r>
              <a:rPr lang="en-US" altLang="cs-CZ" sz="105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cs-CZ" sz="105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RegioData</a:t>
            </a:r>
            <a:r>
              <a:rPr lang="en-US" altLang="cs-CZ" sz="105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Research (2017)</a:t>
            </a:r>
            <a:endParaRPr lang="en-US" altLang="cs-CZ" sz="1051" dirty="0">
              <a:latin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DB0F2A-813A-46FB-A8DF-4B58E34BCD64}"/>
              </a:ext>
            </a:extLst>
          </p:cNvPr>
          <p:cNvSpPr txBox="1"/>
          <p:nvPr/>
        </p:nvSpPr>
        <p:spPr>
          <a:xfrm>
            <a:off x="2134571" y="404821"/>
            <a:ext cx="838960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Prodejní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plocha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maloobchodu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přepočtu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obyvatele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roce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201</a:t>
            </a:r>
            <a:r>
              <a:rPr lang="cs-CZ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vybraných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evropských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zemích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(v m</a:t>
            </a:r>
            <a:r>
              <a:rPr lang="en-US" altLang="cs-CZ" sz="2000" b="1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cs-CZ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altLang="cs-CZ" sz="2000" b="1" dirty="0">
              <a:latin typeface="+mj-lt"/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72732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 noChangeArrowheads="1"/>
          </p:cNvSpPr>
          <p:nvPr>
            <p:ph type="title"/>
          </p:nvPr>
        </p:nvSpPr>
        <p:spPr>
          <a:xfrm>
            <a:off x="2778134" y="476261"/>
            <a:ext cx="7342188" cy="384175"/>
          </a:xfrm>
        </p:spPr>
        <p:txBody>
          <a:bodyPr/>
          <a:lstStyle/>
          <a:p>
            <a:pPr algn="ctr"/>
            <a:r>
              <a:rPr lang="cs-CZ" altLang="cs-CZ" sz="210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5F551F-1BFA-43F4-B272-923C069A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181" y="1268415"/>
            <a:ext cx="9743767" cy="4968875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b="1" u="sng" dirty="0"/>
              <a:t>Východní trhy se </a:t>
            </a:r>
            <a:r>
              <a:rPr lang="cs-CZ" sz="2200" dirty="0"/>
              <a:t>po fázi internacionalizace maloobchodu a přebírání západních vzorů i vzorců (nákupního chování) </a:t>
            </a:r>
            <a:r>
              <a:rPr lang="cs-CZ" sz="2200" b="1" u="sng" dirty="0"/>
              <a:t>dostaly do fáze konsolidace a relativní stabilizace trhu</a:t>
            </a:r>
            <a:r>
              <a:rPr lang="cs-CZ" sz="2200" u="sng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b="1" dirty="0"/>
              <a:t>Reakce na „nedávnou“ hospodářskou recesi </a:t>
            </a:r>
            <a:r>
              <a:rPr lang="cs-CZ" sz="2200" dirty="0"/>
              <a:t>byla obdobná jako v západních zemích, </a:t>
            </a:r>
            <a:r>
              <a:rPr lang="cs-CZ" sz="2200" b="1" dirty="0"/>
              <a:t>prodejní plochy spíše stagnovaly</a:t>
            </a:r>
            <a:r>
              <a:rPr lang="cs-CZ" sz="2200" dirty="0"/>
              <a:t>, </a:t>
            </a:r>
            <a:r>
              <a:rPr lang="cs-CZ" sz="2200" b="1" u="sng" dirty="0"/>
              <a:t>koncentrace a nasycenost maloobchodního prostředí byla již také velmi vysoká</a:t>
            </a:r>
            <a:r>
              <a:rPr lang="cs-CZ" sz="22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V některých parametrech však, např. co se týče </a:t>
            </a:r>
            <a:r>
              <a:rPr lang="cs-CZ" sz="2200" b="1" u="sng" dirty="0"/>
              <a:t>velkoplošných konceptů</a:t>
            </a:r>
            <a:r>
              <a:rPr lang="cs-CZ" sz="2200" u="sng" dirty="0"/>
              <a:t>, konkrétně </a:t>
            </a:r>
            <a:r>
              <a:rPr lang="cs-CZ" sz="2200" b="1" u="sng" dirty="0"/>
              <a:t>v počtu hypermarketů na obyvatele</a:t>
            </a:r>
            <a:r>
              <a:rPr lang="cs-CZ" sz="2200" u="sng" dirty="0"/>
              <a:t>, patří např. </a:t>
            </a:r>
            <a:r>
              <a:rPr lang="cs-CZ" sz="2200" b="1" u="sng" dirty="0"/>
              <a:t>České republice přední místo v Evropě</a:t>
            </a:r>
            <a:r>
              <a:rPr lang="cs-CZ" sz="2200" u="sng" dirty="0"/>
              <a:t>.</a:t>
            </a:r>
          </a:p>
          <a:p>
            <a:pPr>
              <a:defRPr/>
            </a:pPr>
            <a:endParaRPr lang="cs-CZ" sz="1651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61011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 noChangeArrowheads="1"/>
          </p:cNvSpPr>
          <p:nvPr>
            <p:ph type="title"/>
          </p:nvPr>
        </p:nvSpPr>
        <p:spPr>
          <a:xfrm>
            <a:off x="2424124" y="260361"/>
            <a:ext cx="8135937" cy="860425"/>
          </a:xfrm>
        </p:spPr>
        <p:txBody>
          <a:bodyPr/>
          <a:lstStyle/>
          <a:p>
            <a:r>
              <a:rPr lang="cs-CZ" altLang="cs-CZ" sz="240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/>
          </a:p>
        </p:txBody>
      </p:sp>
      <p:sp>
        <p:nvSpPr>
          <p:cNvPr id="5427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494503" y="1120783"/>
            <a:ext cx="9458632" cy="5187951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Velkoplošný maloobchod a nákupní centra </a:t>
            </a:r>
            <a:r>
              <a:rPr lang="cs-CZ" altLang="cs-CZ" sz="2200" dirty="0"/>
              <a:t>tak v západní Evropě </a:t>
            </a:r>
            <a:r>
              <a:rPr lang="cs-CZ" altLang="cs-CZ" sz="2200" b="1" u="sng" dirty="0"/>
              <a:t>prochází spíše fází </a:t>
            </a:r>
            <a:r>
              <a:rPr lang="cs-CZ" altLang="cs-CZ" sz="2200" b="1" u="sng" dirty="0" err="1"/>
              <a:t>remodelingu</a:t>
            </a:r>
            <a:r>
              <a:rPr lang="cs-CZ" altLang="cs-CZ" sz="2200" u="sng" dirty="0"/>
              <a:t>, </a:t>
            </a:r>
            <a:r>
              <a:rPr lang="cs-CZ" altLang="cs-CZ" sz="2200" b="1" u="sng" dirty="0"/>
              <a:t>rozšiřování a vyplňování mezer na trhu </a:t>
            </a:r>
            <a:r>
              <a:rPr lang="cs-CZ" altLang="cs-CZ" sz="2200" dirty="0"/>
              <a:t>(podobně je tomu </a:t>
            </a:r>
            <a:r>
              <a:rPr lang="cs-CZ" altLang="cs-CZ" sz="2200" b="1" dirty="0"/>
              <a:t>i ve střední Evropě</a:t>
            </a:r>
            <a:r>
              <a:rPr lang="cs-CZ" altLang="cs-CZ" sz="2200" dirty="0"/>
              <a:t>),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… výraznější </a:t>
            </a:r>
            <a:r>
              <a:rPr lang="cs-CZ" altLang="cs-CZ" sz="2200" b="1" dirty="0"/>
              <a:t>expanze</a:t>
            </a:r>
            <a:r>
              <a:rPr lang="cs-CZ" altLang="cs-CZ" sz="2200" dirty="0"/>
              <a:t> se v tomto ohledu týká především </a:t>
            </a:r>
            <a:r>
              <a:rPr lang="cs-CZ" altLang="cs-CZ" sz="2200" b="1" dirty="0"/>
              <a:t>Ruska a Turecka</a:t>
            </a:r>
            <a:r>
              <a:rPr lang="cs-CZ" altLang="cs-CZ" sz="2200" dirty="0"/>
              <a:t>, pokud je budeme brát jako okrajové evropské trhy. 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54276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0" y="3933827"/>
            <a:ext cx="38211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700471"/>
            <a:ext cx="44561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586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22" y="1101213"/>
            <a:ext cx="8802671" cy="42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432072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399" r="53937" b="19202"/>
          <a:stretch>
            <a:fillRect/>
          </a:stretch>
        </p:blipFill>
        <p:spPr bwMode="auto">
          <a:xfrm>
            <a:off x="3287713" y="307975"/>
            <a:ext cx="6121400" cy="624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418451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801" r="17712" b="10802"/>
          <a:stretch>
            <a:fillRect/>
          </a:stretch>
        </p:blipFill>
        <p:spPr bwMode="auto">
          <a:xfrm>
            <a:off x="4079885" y="333386"/>
            <a:ext cx="486251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763836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 noChangeArrowheads="1"/>
          </p:cNvSpPr>
          <p:nvPr>
            <p:ph type="title"/>
          </p:nvPr>
        </p:nvSpPr>
        <p:spPr>
          <a:xfrm>
            <a:off x="2086513" y="241316"/>
            <a:ext cx="8146793" cy="675537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ACAE4C-E0A1-4A7E-8627-C6CE9A649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368" y="1199535"/>
            <a:ext cx="9901084" cy="2950199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Přesto…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b="1" u="sng" dirty="0"/>
              <a:t>Česká (i slovenská) síť hypermarketů, supermarketů a diskontních prodejen je jednou z nejhustších na celém světě</a:t>
            </a:r>
            <a:r>
              <a:rPr lang="cs-CZ" sz="2200" u="sng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Navzdory </a:t>
            </a:r>
            <a:r>
              <a:rPr lang="cs-CZ" sz="2200" b="1" dirty="0"/>
              <a:t>rozvoji nakupování </a:t>
            </a:r>
            <a:r>
              <a:rPr lang="cs-CZ" sz="2200" dirty="0"/>
              <a:t>potravin přes </a:t>
            </a:r>
            <a:r>
              <a:rPr lang="cs-CZ" sz="2200" b="1" dirty="0"/>
              <a:t>internet </a:t>
            </a:r>
            <a:r>
              <a:rPr lang="cs-CZ" sz="2200" dirty="0"/>
              <a:t>a další překážce v podobě </a:t>
            </a:r>
            <a:r>
              <a:rPr lang="cs-CZ" sz="2200" b="1" dirty="0"/>
              <a:t>nízké nezaměstnanosti počet velkých kamenných prodejen pravděpodobně dál poroste </a:t>
            </a:r>
            <a:r>
              <a:rPr lang="cs-CZ" sz="2200" dirty="0"/>
              <a:t>(i když rok 2020 a 2021 budou/byly bezprecedentní…).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58372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82" y="4510913"/>
            <a:ext cx="327501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2" y="4149734"/>
            <a:ext cx="302736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ovéPole 5"/>
          <p:cNvSpPr txBox="1">
            <a:spLocks noChangeArrowheads="1"/>
          </p:cNvSpPr>
          <p:nvPr/>
        </p:nvSpPr>
        <p:spPr bwMode="auto">
          <a:xfrm>
            <a:off x="6037263" y="4891090"/>
            <a:ext cx="4555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400">
                <a:solidFill>
                  <a:schemeClr val="tx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01052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 noChangeArrowheads="1"/>
          </p:cNvSpPr>
          <p:nvPr>
            <p:ph type="title"/>
          </p:nvPr>
        </p:nvSpPr>
        <p:spPr>
          <a:xfrm>
            <a:off x="2927358" y="260359"/>
            <a:ext cx="7270751" cy="393700"/>
          </a:xfrm>
        </p:spPr>
        <p:txBody>
          <a:bodyPr/>
          <a:lstStyle/>
          <a:p>
            <a:r>
              <a:rPr lang="cs-CZ" altLang="cs-CZ" sz="200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000"/>
          </a:p>
        </p:txBody>
      </p:sp>
      <p:sp>
        <p:nvSpPr>
          <p:cNvPr id="5939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14400" y="935584"/>
            <a:ext cx="10363200" cy="4837471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Nejsilnější segment</a:t>
            </a:r>
            <a:r>
              <a:rPr lang="cs-CZ" altLang="cs-CZ" sz="2200" dirty="0"/>
              <a:t>, jímž je obecně </a:t>
            </a:r>
            <a:r>
              <a:rPr lang="cs-CZ" altLang="cs-CZ" sz="2200" b="1" u="sng" dirty="0"/>
              <a:t>potravinářský maloobchod</a:t>
            </a:r>
            <a:r>
              <a:rPr lang="cs-CZ" altLang="cs-CZ" sz="2200" dirty="0"/>
              <a:t>, nedávno </a:t>
            </a:r>
            <a:r>
              <a:rPr lang="cs-CZ" altLang="cs-CZ" sz="2200" b="1" u="sng" dirty="0"/>
              <a:t>vytlačený z center měst </a:t>
            </a:r>
            <a:r>
              <a:rPr lang="cs-CZ" altLang="cs-CZ" sz="2200" dirty="0"/>
              <a:t>střední a východní Evropy (podobně jako tomu bylo dříve v Evropě západní), se </a:t>
            </a:r>
            <a:r>
              <a:rPr lang="cs-CZ" altLang="cs-CZ" sz="2200" b="1" u="sng" dirty="0"/>
              <a:t>ve specializovaných podobách vrací zpět</a:t>
            </a:r>
            <a:r>
              <a:rPr lang="cs-CZ" altLang="cs-CZ" sz="22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Přestože mnoho spotřebitelů dává </a:t>
            </a:r>
            <a:r>
              <a:rPr lang="cs-CZ" altLang="cs-CZ" sz="2200" b="1" dirty="0"/>
              <a:t>stále přednost kvantitě</a:t>
            </a:r>
            <a:r>
              <a:rPr lang="cs-CZ" altLang="cs-CZ" sz="2200" dirty="0"/>
              <a:t>, odborníci hovoří o </a:t>
            </a:r>
            <a:r>
              <a:rPr lang="cs-CZ" altLang="cs-CZ" sz="2200" b="1" dirty="0"/>
              <a:t>racionalitě nakupování a spotřeby a orientaci na kvalitu</a:t>
            </a:r>
            <a:r>
              <a:rPr lang="cs-CZ" altLang="cs-CZ" sz="22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Omezuje se 1) impulzivní styl nakupování podpořený reklamou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promoakcemi</a:t>
            </a:r>
            <a:r>
              <a:rPr lang="cs-CZ" altLang="cs-CZ" sz="2200" b="1" dirty="0"/>
              <a:t> a tzv. POS/POP marketingovými  nástroji </a:t>
            </a:r>
            <a:r>
              <a:rPr lang="cs-CZ" altLang="cs-CZ" sz="2200" dirty="0"/>
              <a:t>(</a:t>
            </a:r>
            <a:r>
              <a:rPr lang="cs-CZ" altLang="cs-CZ" sz="2200" i="1" dirty="0"/>
              <a:t>point </a:t>
            </a:r>
            <a:r>
              <a:rPr lang="cs-CZ" altLang="cs-CZ" sz="2200" i="1" dirty="0" err="1"/>
              <a:t>of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sale</a:t>
            </a:r>
            <a:r>
              <a:rPr lang="cs-CZ" altLang="cs-CZ" sz="2200" i="1" dirty="0"/>
              <a:t>/point </a:t>
            </a:r>
            <a:r>
              <a:rPr lang="cs-CZ" altLang="cs-CZ" sz="2200" i="1" dirty="0" err="1"/>
              <a:t>of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purchase</a:t>
            </a:r>
            <a:r>
              <a:rPr lang="cs-CZ" altLang="cs-CZ" sz="2200" dirty="0"/>
              <a:t>), lidé častěji přemýšlejí, co a proč chtějí koupit.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dirty="0"/>
              <a:t>Druhým výrazným trendem je 2) </a:t>
            </a:r>
            <a:r>
              <a:rPr lang="cs-CZ" altLang="cs-CZ" sz="2200" b="1" u="sng" dirty="0"/>
              <a:t>orientace na kvalitu a hodnotu</a:t>
            </a:r>
            <a:r>
              <a:rPr lang="cs-CZ" altLang="cs-CZ" sz="2200" dirty="0"/>
              <a:t>, typická již nejen pro západoevropského spotřebitele.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i="1" dirty="0">
                <a:solidFill>
                  <a:srgbClr val="FF0000"/>
                </a:solidFill>
              </a:rPr>
              <a:t>Myslíte si, že na tom něco je?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281759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539761"/>
            <a:ext cx="432911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695327"/>
            <a:ext cx="366236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9" y="3683009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47" y="3668713"/>
            <a:ext cx="4011612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94900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46" y="3517910"/>
            <a:ext cx="4679951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2" y="4202113"/>
            <a:ext cx="38592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6" y="649298"/>
            <a:ext cx="41243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Obrázek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407988"/>
            <a:ext cx="29813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40937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4" y="311725"/>
            <a:ext cx="445452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6" y="332665"/>
            <a:ext cx="3779837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38" y="3907167"/>
            <a:ext cx="4236729" cy="23831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3937367"/>
            <a:ext cx="3869160" cy="257944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038732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 noChangeArrowheads="1"/>
          </p:cNvSpPr>
          <p:nvPr>
            <p:ph type="title"/>
          </p:nvPr>
        </p:nvSpPr>
        <p:spPr>
          <a:xfrm>
            <a:off x="1987420" y="378000"/>
            <a:ext cx="7855552" cy="431517"/>
          </a:xfrm>
        </p:spPr>
        <p:txBody>
          <a:bodyPr/>
          <a:lstStyle/>
          <a:p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6246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16078" y="1196986"/>
            <a:ext cx="10835148" cy="518477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I z předchozí tabulky je zřejmé, že </a:t>
            </a:r>
            <a:r>
              <a:rPr lang="cs-CZ" altLang="cs-CZ" sz="2200" b="1" u="sng" dirty="0"/>
              <a:t>východní trhy mají stále, co se týče prodejních ploch, určité rezervy</a:t>
            </a:r>
            <a:r>
              <a:rPr lang="cs-CZ" altLang="cs-CZ" sz="2200" dirty="0"/>
              <a:t>. Toho využívají některé západoevropské řetězce k rozvíjení svých sítí (např. </a:t>
            </a:r>
            <a:r>
              <a:rPr lang="cs-CZ" altLang="cs-CZ" sz="2200" dirty="0" err="1"/>
              <a:t>Auchan</a:t>
            </a:r>
            <a:r>
              <a:rPr lang="cs-CZ" altLang="cs-CZ" sz="2200" dirty="0"/>
              <a:t>, Carrefour, </a:t>
            </a:r>
            <a:r>
              <a:rPr lang="cs-CZ" altLang="cs-CZ" sz="2200" dirty="0" err="1"/>
              <a:t>Delhaize</a:t>
            </a:r>
            <a:r>
              <a:rPr lang="cs-CZ" altLang="cs-CZ" sz="2200" dirty="0"/>
              <a:t> Group či </a:t>
            </a:r>
            <a:r>
              <a:rPr lang="cs-CZ" altLang="cs-CZ" sz="2200" dirty="0" err="1"/>
              <a:t>Agrokor</a:t>
            </a:r>
            <a:r>
              <a:rPr lang="cs-CZ" altLang="cs-CZ" sz="2200" dirty="0"/>
              <a:t> Group).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Novým trendem je otevírání tzv. prémiových formátů a zavádění nových konceptů</a:t>
            </a:r>
            <a:r>
              <a:rPr lang="cs-CZ" altLang="cs-CZ" sz="2200" dirty="0"/>
              <a:t>, nabízejících spotřebitelům </a:t>
            </a:r>
            <a:r>
              <a:rPr lang="cs-CZ" altLang="cs-CZ" sz="2200" b="1" dirty="0"/>
              <a:t>větší kulturu prodeje, pohodlnější nákup a lepší zákaznický servis </a:t>
            </a:r>
            <a:r>
              <a:rPr lang="cs-CZ" altLang="cs-CZ" sz="2200" dirty="0"/>
              <a:t>(typicky diskontní řetězec </a:t>
            </a:r>
            <a:r>
              <a:rPr lang="cs-CZ" altLang="cs-CZ" sz="2200" dirty="0" err="1"/>
              <a:t>Lidl</a:t>
            </a:r>
            <a:r>
              <a:rPr lang="cs-CZ" altLang="cs-CZ" sz="2200" dirty="0"/>
              <a:t>, částečně také Kaufland).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Mimo již zavedené a etablované trhy střední Evropy se </a:t>
            </a:r>
            <a:r>
              <a:rPr lang="cs-CZ" altLang="cs-CZ" sz="2200" b="1" dirty="0"/>
              <a:t>atraktivním pro západoevropské maloobchodníky </a:t>
            </a:r>
            <a:r>
              <a:rPr lang="cs-CZ" altLang="cs-CZ" sz="2200" dirty="0"/>
              <a:t>stal především </a:t>
            </a:r>
            <a:r>
              <a:rPr lang="cs-CZ" altLang="cs-CZ" sz="2200" b="1" dirty="0"/>
              <a:t>rozsáhlý polský trh</a:t>
            </a:r>
            <a:r>
              <a:rPr lang="cs-CZ" altLang="cs-CZ" sz="2200" dirty="0"/>
              <a:t>, pozornost se obrací stále více také na </a:t>
            </a:r>
            <a:r>
              <a:rPr lang="cs-CZ" altLang="cs-CZ" sz="2200" b="1" dirty="0"/>
              <a:t>jihovýchod Evropy</a:t>
            </a:r>
            <a:r>
              <a:rPr lang="cs-CZ" altLang="cs-CZ" sz="2200" dirty="0"/>
              <a:t>, zejména k Rumunsku, Bulharsku, Slovinsku a Chorvatsku.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828190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86" y="260359"/>
            <a:ext cx="38893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71" y="3429001"/>
            <a:ext cx="44878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Obráze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9" y="3328988"/>
            <a:ext cx="4319588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846949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 noChangeArrowheads="1"/>
          </p:cNvSpPr>
          <p:nvPr>
            <p:ph type="title"/>
          </p:nvPr>
        </p:nvSpPr>
        <p:spPr>
          <a:xfrm>
            <a:off x="1995949" y="428633"/>
            <a:ext cx="8114840" cy="564425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645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53738" y="1431927"/>
            <a:ext cx="10288528" cy="480536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Výše naznačený </a:t>
            </a:r>
            <a:r>
              <a:rPr lang="cs-CZ" altLang="cs-CZ" sz="2400" b="1" u="sng" dirty="0"/>
              <a:t>trend stálého maloobchodního poklesu podílu výdajů spotřebitelů</a:t>
            </a:r>
            <a:r>
              <a:rPr lang="cs-CZ" altLang="cs-CZ" sz="2400" u="sng" dirty="0"/>
              <a:t> na </a:t>
            </a:r>
            <a:r>
              <a:rPr lang="cs-CZ" altLang="cs-CZ" sz="2400" b="1" u="sng" dirty="0"/>
              <a:t>vyspělých evropských trzích pokračuje</a:t>
            </a:r>
            <a:r>
              <a:rPr lang="cs-CZ" altLang="cs-CZ" sz="2400" dirty="0"/>
              <a:t>. Evropané stále více vynakládají svůj disponibilní příjem za zdravotní péči, léky a gastronomii, stejně jako za běžné životní náklady.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b="1" u="sng" dirty="0"/>
              <a:t>K </a:t>
            </a:r>
            <a:r>
              <a:rPr lang="en-US" altLang="cs-CZ" sz="2400" b="1" u="sng" dirty="0" err="1"/>
              <a:t>oživení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západoevropského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trhu</a:t>
            </a:r>
            <a:r>
              <a:rPr lang="en-US" altLang="cs-CZ" sz="2400" dirty="0"/>
              <a:t>, resp. k </a:t>
            </a:r>
            <a:r>
              <a:rPr lang="en-US" altLang="cs-CZ" sz="2400" dirty="0" err="1"/>
              <a:t>úspoře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nákladů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zvýšení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cenové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konkurenceschopnosti</a:t>
            </a:r>
            <a:r>
              <a:rPr lang="en-US" altLang="cs-CZ" sz="2400" dirty="0"/>
              <a:t>, </a:t>
            </a:r>
            <a:r>
              <a:rPr lang="en-US" altLang="cs-CZ" sz="2400" b="1" u="sng" dirty="0"/>
              <a:t>by </a:t>
            </a:r>
            <a:r>
              <a:rPr lang="en-US" altLang="cs-CZ" sz="2400" b="1" u="sng" dirty="0" err="1"/>
              <a:t>mohly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vést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nákupní</a:t>
            </a:r>
            <a:r>
              <a:rPr lang="en-US" altLang="cs-CZ" sz="2400" b="1" u="sng" dirty="0"/>
              <a:t> alliance</a:t>
            </a:r>
            <a:r>
              <a:rPr lang="en-US" altLang="cs-CZ" sz="2400" dirty="0"/>
              <a:t>.</a:t>
            </a: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b="1" u="sng" dirty="0" err="1"/>
              <a:t>Členství</a:t>
            </a:r>
            <a:r>
              <a:rPr lang="en-US" altLang="cs-CZ" sz="2400" b="1" u="sng" dirty="0"/>
              <a:t> v nákupních </a:t>
            </a:r>
            <a:r>
              <a:rPr lang="en-US" altLang="cs-CZ" sz="2400" b="1" u="sng" dirty="0" err="1"/>
              <a:t>aliancích</a:t>
            </a:r>
            <a:r>
              <a:rPr lang="en-US" altLang="cs-CZ" sz="2400" b="1" u="sng" dirty="0"/>
              <a:t> je v </a:t>
            </a:r>
            <a:r>
              <a:rPr lang="en-US" altLang="cs-CZ" sz="2400" b="1" u="sng" dirty="0" err="1"/>
              <a:t>posledních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letech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velkým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trendem</a:t>
            </a:r>
            <a:r>
              <a:rPr lang="en-US" altLang="cs-CZ" sz="2400" b="1" u="sng" dirty="0"/>
              <a:t> v </a:t>
            </a:r>
            <a:r>
              <a:rPr lang="en-US" altLang="cs-CZ" sz="2400" b="1" u="sng" dirty="0" err="1"/>
              <a:t>západní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Evropě</a:t>
            </a:r>
            <a:r>
              <a:rPr lang="en-US" altLang="cs-CZ" sz="2400" b="1" u="sng" dirty="0"/>
              <a:t>, </a:t>
            </a:r>
            <a:r>
              <a:rPr lang="en-US" altLang="cs-CZ" sz="2400" b="1" u="sng" dirty="0" err="1"/>
              <a:t>který</a:t>
            </a:r>
            <a:r>
              <a:rPr lang="en-US" altLang="cs-CZ" sz="2400" b="1" u="sng" dirty="0"/>
              <a:t> se </a:t>
            </a:r>
            <a:r>
              <a:rPr lang="en-US" altLang="cs-CZ" sz="2400" b="1" u="sng" dirty="0" err="1"/>
              <a:t>již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přesouvá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i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na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východ</a:t>
            </a:r>
            <a:r>
              <a:rPr lang="en-US" altLang="cs-CZ" sz="2400" dirty="0"/>
              <a:t>. </a:t>
            </a:r>
            <a:endParaRPr lang="cs-CZ" alt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943088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 noChangeArrowheads="1"/>
          </p:cNvSpPr>
          <p:nvPr>
            <p:ph type="title"/>
          </p:nvPr>
        </p:nvSpPr>
        <p:spPr>
          <a:xfrm>
            <a:off x="1356852" y="306397"/>
            <a:ext cx="9576619" cy="819151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6553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36320" y="1027612"/>
            <a:ext cx="10310107" cy="3077666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b="1" u="sng" dirty="0" err="1"/>
              <a:t>Ekonomická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budoucnost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evropského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maloobchodu</a:t>
            </a:r>
            <a:r>
              <a:rPr lang="en-US" altLang="cs-CZ" sz="2200" b="1" u="sng" dirty="0"/>
              <a:t> </a:t>
            </a:r>
            <a:r>
              <a:rPr lang="en-US" altLang="cs-CZ" sz="2200" u="sng" dirty="0"/>
              <a:t>se </a:t>
            </a:r>
            <a:r>
              <a:rPr lang="en-US" altLang="cs-CZ" sz="2200" u="sng" dirty="0" err="1"/>
              <a:t>tedy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promítne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nejen</a:t>
            </a:r>
            <a:r>
              <a:rPr lang="en-US" altLang="cs-CZ" sz="2200" u="sng" dirty="0"/>
              <a:t> </a:t>
            </a:r>
            <a:r>
              <a:rPr lang="en-US" altLang="cs-CZ" sz="2200" b="1" u="sng" dirty="0" err="1"/>
              <a:t>plánovaným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odchodem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některých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gigantů</a:t>
            </a:r>
            <a:r>
              <a:rPr lang="en-US" altLang="cs-CZ" sz="2200" b="1" u="sng" dirty="0"/>
              <a:t> z </a:t>
            </a:r>
            <a:r>
              <a:rPr lang="en-US" altLang="cs-CZ" sz="2200" b="1" u="sng" dirty="0" err="1"/>
              <a:t>vybraných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trhů</a:t>
            </a:r>
            <a:r>
              <a:rPr lang="en-US" altLang="cs-CZ" sz="2200" b="1" u="sng" dirty="0"/>
              <a:t> </a:t>
            </a:r>
            <a:r>
              <a:rPr lang="en-US" altLang="cs-CZ" sz="2200" dirty="0"/>
              <a:t>(</a:t>
            </a:r>
            <a:r>
              <a:rPr lang="en-US" altLang="cs-CZ" sz="2200" dirty="0" err="1"/>
              <a:t>např</a:t>
            </a:r>
            <a:r>
              <a:rPr lang="en-US" altLang="cs-CZ" sz="2200" dirty="0"/>
              <a:t>. Tesco </a:t>
            </a:r>
            <a:r>
              <a:rPr lang="en-US" altLang="cs-CZ" sz="2200" dirty="0" err="1"/>
              <a:t>ze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střední</a:t>
            </a:r>
            <a:r>
              <a:rPr lang="en-US" altLang="cs-CZ" sz="2200" dirty="0"/>
              <a:t> </a:t>
            </a:r>
            <a:r>
              <a:rPr lang="en-US" altLang="cs-CZ" sz="2200" dirty="0" err="1"/>
              <a:t>Evropy</a:t>
            </a:r>
            <a:r>
              <a:rPr lang="cs-CZ" altLang="cs-CZ" sz="2200" dirty="0"/>
              <a:t>…?</a:t>
            </a:r>
            <a:r>
              <a:rPr lang="en-US" altLang="cs-CZ" sz="2200" dirty="0"/>
              <a:t>), ale </a:t>
            </a:r>
            <a:r>
              <a:rPr lang="en-US" altLang="cs-CZ" sz="2200" dirty="0" err="1"/>
              <a:t>i</a:t>
            </a:r>
            <a:r>
              <a:rPr lang="en-US" altLang="cs-CZ" sz="2200" dirty="0"/>
              <a:t> </a:t>
            </a:r>
            <a:r>
              <a:rPr lang="en-US" altLang="cs-CZ" sz="2200" b="1" u="sng" dirty="0" err="1"/>
              <a:t>uzavíráním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společných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dohod</a:t>
            </a:r>
            <a:r>
              <a:rPr lang="en-US" altLang="cs-CZ" sz="2200" dirty="0"/>
              <a:t>. </a:t>
            </a: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dirty="0" err="1"/>
              <a:t>Stále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více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řetězců</a:t>
            </a:r>
            <a:r>
              <a:rPr lang="en-US" altLang="cs-CZ" sz="2200" dirty="0"/>
              <a:t> </a:t>
            </a:r>
            <a:r>
              <a:rPr lang="en-US" altLang="cs-CZ" sz="2200" dirty="0" err="1"/>
              <a:t>bude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fungovat</a:t>
            </a:r>
            <a:r>
              <a:rPr lang="en-US" altLang="cs-CZ" sz="2200" dirty="0"/>
              <a:t> pod </a:t>
            </a:r>
            <a:r>
              <a:rPr lang="en-US" altLang="cs-CZ" sz="2200" dirty="0" err="1"/>
              <a:t>hlavičkou</a:t>
            </a:r>
            <a:r>
              <a:rPr lang="en-US" altLang="cs-CZ" sz="2200" dirty="0"/>
              <a:t> </a:t>
            </a:r>
            <a:r>
              <a:rPr lang="en-US" altLang="cs-CZ" sz="2200" dirty="0" err="1"/>
              <a:t>největší</a:t>
            </a:r>
            <a:r>
              <a:rPr lang="en-US" altLang="cs-CZ" sz="2200" dirty="0"/>
              <a:t> </a:t>
            </a:r>
            <a:r>
              <a:rPr lang="en-US" altLang="cs-CZ" sz="2200" dirty="0" err="1"/>
              <a:t>evropské</a:t>
            </a:r>
            <a:r>
              <a:rPr lang="en-US" altLang="cs-CZ" sz="2200" dirty="0"/>
              <a:t> </a:t>
            </a:r>
            <a:r>
              <a:rPr lang="en-US" altLang="cs-CZ" sz="2200" dirty="0" err="1"/>
              <a:t>nákupní</a:t>
            </a:r>
            <a:r>
              <a:rPr lang="en-US" altLang="cs-CZ" sz="2200" dirty="0"/>
              <a:t> alliance EMD (European Marketing Distribution), </a:t>
            </a:r>
            <a:r>
              <a:rPr lang="en-US" altLang="cs-CZ" sz="2200" dirty="0" err="1"/>
              <a:t>která</a:t>
            </a:r>
            <a:r>
              <a:rPr lang="en-US" altLang="cs-CZ" sz="2200" dirty="0"/>
              <a:t> v </a:t>
            </a:r>
            <a:r>
              <a:rPr lang="en-US" altLang="cs-CZ" sz="2200" dirty="0" err="1"/>
              <a:t>roce</a:t>
            </a:r>
            <a:r>
              <a:rPr lang="en-US" altLang="cs-CZ" sz="2200" dirty="0"/>
              <a:t> 2016 </a:t>
            </a:r>
            <a:r>
              <a:rPr lang="en-US" altLang="cs-CZ" sz="2200" dirty="0" err="1"/>
              <a:t>dosáhla</a:t>
            </a:r>
            <a:r>
              <a:rPr lang="en-US" altLang="cs-CZ" sz="2200" dirty="0"/>
              <a:t> </a:t>
            </a:r>
            <a:r>
              <a:rPr lang="en-US" altLang="cs-CZ" sz="2200" dirty="0" err="1"/>
              <a:t>kumulovaný</a:t>
            </a:r>
            <a:r>
              <a:rPr lang="en-US" altLang="cs-CZ" sz="2200" dirty="0"/>
              <a:t> </a:t>
            </a:r>
            <a:r>
              <a:rPr lang="en-US" altLang="cs-CZ" sz="2200" dirty="0" err="1"/>
              <a:t>obrat</a:t>
            </a:r>
            <a:r>
              <a:rPr lang="en-US" altLang="cs-CZ" sz="2200" dirty="0"/>
              <a:t> 180 </a:t>
            </a:r>
            <a:r>
              <a:rPr lang="en-US" altLang="cs-CZ" sz="2200" dirty="0" err="1"/>
              <a:t>mld</a:t>
            </a:r>
            <a:r>
              <a:rPr lang="en-US" altLang="cs-CZ" sz="2200" dirty="0"/>
              <a:t>. Euro a </a:t>
            </a:r>
            <a:r>
              <a:rPr lang="en-US" altLang="cs-CZ" sz="2200" b="1" dirty="0" err="1"/>
              <a:t>nebude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záležet</a:t>
            </a:r>
            <a:r>
              <a:rPr lang="en-US" altLang="cs-CZ" sz="2200" b="1" dirty="0"/>
              <a:t> z </a:t>
            </a:r>
            <a:r>
              <a:rPr lang="en-US" altLang="cs-CZ" sz="2200" b="1" dirty="0" err="1"/>
              <a:t>které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části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Evropy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pocházejí</a:t>
            </a:r>
            <a:r>
              <a:rPr lang="en-US" altLang="cs-CZ" sz="2200" b="1" dirty="0"/>
              <a:t> a </a:t>
            </a:r>
            <a:r>
              <a:rPr lang="en-US" altLang="cs-CZ" sz="2200" b="1" dirty="0" err="1"/>
              <a:t>kde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působí</a:t>
            </a:r>
            <a:r>
              <a:rPr lang="cs-CZ" altLang="cs-CZ" sz="2200" dirty="0"/>
              <a:t>. </a:t>
            </a:r>
            <a:r>
              <a:rPr lang="cs-CZ" altLang="cs-CZ" sz="2200" b="1" i="1" dirty="0">
                <a:solidFill>
                  <a:srgbClr val="FF0000"/>
                </a:solidFill>
              </a:rPr>
              <a:t>Předpokládám, že DM není v žádné podobné alianci…?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65540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730749"/>
            <a:ext cx="2286000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5" y="4791076"/>
            <a:ext cx="52355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43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 noChangeArrowheads="1"/>
          </p:cNvSpPr>
          <p:nvPr>
            <p:ph type="title"/>
          </p:nvPr>
        </p:nvSpPr>
        <p:spPr>
          <a:xfrm>
            <a:off x="1593669" y="549283"/>
            <a:ext cx="8625071" cy="317500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6656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62446" y="1438247"/>
            <a:ext cx="9840686" cy="398150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dirty="0" err="1"/>
              <a:t>Další</a:t>
            </a:r>
            <a:r>
              <a:rPr lang="en-US" altLang="cs-CZ" sz="2400" dirty="0"/>
              <a:t> </a:t>
            </a:r>
            <a:r>
              <a:rPr lang="en-US" altLang="cs-CZ" sz="2400" b="1" u="sng" dirty="0" err="1"/>
              <a:t>úspěšnou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formou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maloobchodní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koop</a:t>
            </a:r>
            <a:r>
              <a:rPr lang="en-US" altLang="cs-CZ" sz="2400" b="1" dirty="0" err="1"/>
              <a:t>erace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která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již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existuje</a:t>
            </a:r>
            <a:r>
              <a:rPr lang="en-US" altLang="cs-CZ" sz="2400" dirty="0"/>
              <a:t> po </a:t>
            </a:r>
            <a:r>
              <a:rPr lang="en-US" altLang="cs-CZ" sz="2400" dirty="0" err="1"/>
              <a:t>několik</a:t>
            </a:r>
            <a:r>
              <a:rPr lang="en-US" altLang="cs-CZ" sz="2400" dirty="0"/>
              <a:t> </a:t>
            </a:r>
            <a:r>
              <a:rPr lang="en-US" altLang="cs-CZ" sz="2400" dirty="0" err="1"/>
              <a:t>desetiletí</a:t>
            </a:r>
            <a:r>
              <a:rPr lang="en-US" altLang="cs-CZ" sz="2400" dirty="0"/>
              <a:t>, ale </a:t>
            </a:r>
            <a:r>
              <a:rPr lang="en-US" altLang="cs-CZ" sz="2400" dirty="0" err="1"/>
              <a:t>neustále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vyvíjí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modernizuje</a:t>
            </a:r>
            <a:r>
              <a:rPr lang="en-US" altLang="cs-CZ" sz="2400" dirty="0"/>
              <a:t>, je </a:t>
            </a:r>
            <a:r>
              <a:rPr lang="en-US" altLang="cs-CZ" sz="2400" b="1" u="sng" dirty="0" err="1"/>
              <a:t>franchizing</a:t>
            </a:r>
            <a:r>
              <a:rPr lang="en-US" altLang="cs-CZ" sz="2400" dirty="0"/>
              <a:t>. </a:t>
            </a:r>
            <a:r>
              <a:rPr lang="cs-CZ" altLang="cs-CZ" sz="2400" b="1" i="1" dirty="0">
                <a:solidFill>
                  <a:srgbClr val="FF0000"/>
                </a:solidFill>
              </a:rPr>
              <a:t>(Co to je?)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dirty="0" err="1"/>
              <a:t>Tento</a:t>
            </a:r>
            <a:r>
              <a:rPr lang="en-US" altLang="cs-CZ" sz="2400" dirty="0"/>
              <a:t> model se </a:t>
            </a:r>
            <a:r>
              <a:rPr lang="en-US" altLang="cs-CZ" sz="2400" dirty="0" err="1"/>
              <a:t>ve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své</a:t>
            </a:r>
            <a:r>
              <a:rPr lang="en-US" altLang="cs-CZ" sz="2400" dirty="0"/>
              <a:t> </a:t>
            </a:r>
            <a:r>
              <a:rPr lang="en-US" altLang="cs-CZ" sz="2400" b="1" dirty="0" err="1"/>
              <a:t>moderní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podobě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rozšířil</a:t>
            </a:r>
            <a:r>
              <a:rPr lang="en-US" altLang="cs-CZ" sz="2400" b="1" dirty="0"/>
              <a:t> do </a:t>
            </a:r>
            <a:r>
              <a:rPr lang="en-US" altLang="cs-CZ" sz="2400" b="1" dirty="0" err="1"/>
              <a:t>západní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Evropy</a:t>
            </a:r>
            <a:r>
              <a:rPr lang="en-US" altLang="cs-CZ" sz="2400" b="1" dirty="0"/>
              <a:t> z USA v 60. </a:t>
            </a:r>
            <a:r>
              <a:rPr lang="en-US" altLang="cs-CZ" sz="2400" b="1" dirty="0" err="1"/>
              <a:t>letech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minulého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století</a:t>
            </a:r>
            <a:r>
              <a:rPr lang="en-US" altLang="cs-CZ" sz="2400" dirty="0"/>
              <a:t>. </a:t>
            </a: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Franchisingové</a:t>
            </a:r>
            <a:r>
              <a:rPr lang="cs-CZ" altLang="cs-CZ" sz="2400" dirty="0"/>
              <a:t> řetězce se etablovaly zejména v tzv. </a:t>
            </a:r>
            <a:r>
              <a:rPr lang="cs-CZ" altLang="cs-CZ" sz="2400" dirty="0" err="1"/>
              <a:t>convenience</a:t>
            </a:r>
            <a:r>
              <a:rPr lang="cs-CZ" altLang="cs-CZ" sz="2400" dirty="0"/>
              <a:t> obchodech (pohodlí, rychlost, jednoduchost..), zatímco mnoho řetězců supermarketů nebo hypermarketů zůstalo dominantně ve vlastnictví společnosti.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616671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 noChangeArrowheads="1"/>
          </p:cNvSpPr>
          <p:nvPr>
            <p:ph type="title"/>
          </p:nvPr>
        </p:nvSpPr>
        <p:spPr>
          <a:xfrm>
            <a:off x="3351222" y="404824"/>
            <a:ext cx="6697663" cy="860425"/>
          </a:xfrm>
        </p:spPr>
        <p:txBody>
          <a:bodyPr/>
          <a:lstStyle/>
          <a:p>
            <a:pPr algn="ctr"/>
            <a:r>
              <a:rPr lang="cs-CZ" altLang="cs-CZ" sz="240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/>
          </a:p>
        </p:txBody>
      </p:sp>
      <p:sp>
        <p:nvSpPr>
          <p:cNvPr id="6758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71154" y="1628777"/>
            <a:ext cx="10206445" cy="428307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Franchisingem</a:t>
            </a:r>
            <a:r>
              <a:rPr lang="cs-CZ" altLang="cs-CZ" sz="2400" dirty="0"/>
              <a:t> se rozumí </a:t>
            </a:r>
            <a:r>
              <a:rPr lang="cs-CZ" altLang="cs-CZ" sz="2400" b="1" dirty="0"/>
              <a:t>dlouhodobá smluvní spolupráce mezi nezávislými podnikateli</a:t>
            </a:r>
            <a:r>
              <a:rPr lang="cs-CZ" altLang="cs-CZ" sz="2400" dirty="0"/>
              <a:t> – poskytovatelem </a:t>
            </a:r>
            <a:r>
              <a:rPr lang="cs-CZ" altLang="cs-CZ" sz="2400" dirty="0" err="1"/>
              <a:t>franchisingu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franchisorem</a:t>
            </a:r>
            <a:r>
              <a:rPr lang="cs-CZ" altLang="cs-CZ" sz="2400" dirty="0"/>
              <a:t>) a odběratelem </a:t>
            </a:r>
            <a:r>
              <a:rPr lang="cs-CZ" altLang="cs-CZ" sz="2400" dirty="0" err="1"/>
              <a:t>franchisingu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franchisantem</a:t>
            </a:r>
            <a:r>
              <a:rPr lang="cs-CZ" altLang="cs-CZ" sz="2400" dirty="0"/>
              <a:t>) – na základě které </a:t>
            </a:r>
            <a:r>
              <a:rPr lang="cs-CZ" altLang="cs-CZ" sz="2400" b="1" dirty="0" err="1"/>
              <a:t>franchisor</a:t>
            </a:r>
            <a:r>
              <a:rPr lang="cs-CZ" altLang="cs-CZ" sz="2400" b="1" dirty="0"/>
              <a:t> předává </a:t>
            </a:r>
            <a:r>
              <a:rPr lang="cs-CZ" altLang="cs-CZ" sz="2400" b="1" dirty="0" err="1"/>
              <a:t>franchisantovi</a:t>
            </a:r>
            <a:r>
              <a:rPr lang="cs-CZ" altLang="cs-CZ" sz="2400" b="1" dirty="0"/>
              <a:t> znalosti o vedení firmy a propůjčuje mu svou obchodní značku.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err="1"/>
              <a:t>Franchisant</a:t>
            </a:r>
            <a:r>
              <a:rPr lang="cs-CZ" altLang="cs-CZ" sz="2400" b="1" dirty="0"/>
              <a:t> se ovšem zavazuje k povinnosti provozovat činnost v souladu s koncepcí </a:t>
            </a:r>
            <a:r>
              <a:rPr lang="cs-CZ" altLang="cs-CZ" sz="2400" b="1" dirty="0" err="1"/>
              <a:t>franchisingu</a:t>
            </a:r>
            <a:r>
              <a:rPr lang="cs-CZ" altLang="cs-CZ" sz="2400" b="1" dirty="0"/>
              <a:t>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68953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142309" y="1854926"/>
            <a:ext cx="7593830" cy="4271247"/>
          </a:xfrm>
        </p:spPr>
        <p:txBody>
          <a:bodyPr/>
          <a:lstStyle/>
          <a:p>
            <a:r>
              <a:rPr lang="cs-CZ" altLang="cs-CZ" b="1" i="1" dirty="0">
                <a:solidFill>
                  <a:srgbClr val="FF0000"/>
                </a:solidFill>
              </a:rPr>
              <a:t>Typické </a:t>
            </a:r>
            <a:r>
              <a:rPr lang="cs-CZ" altLang="cs-CZ" b="1" i="1" dirty="0" err="1">
                <a:solidFill>
                  <a:srgbClr val="FF0000"/>
                </a:solidFill>
              </a:rPr>
              <a:t>franchizingové</a:t>
            </a:r>
            <a:r>
              <a:rPr lang="cs-CZ" altLang="cs-CZ" b="1" i="1" dirty="0">
                <a:solidFill>
                  <a:srgbClr val="FF0000"/>
                </a:solidFill>
              </a:rPr>
              <a:t> společnosti v maloobchodě jsou?</a:t>
            </a:r>
          </a:p>
          <a:p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i="1" dirty="0">
                <a:solidFill>
                  <a:srgbClr val="FF0000"/>
                </a:solidFill>
              </a:rPr>
              <a:t>A jak je to s DM? Opět předpokládám, že se jí </a:t>
            </a:r>
            <a:r>
              <a:rPr lang="cs-CZ" altLang="cs-CZ" b="1" i="1" dirty="0" err="1">
                <a:solidFill>
                  <a:srgbClr val="FF0000"/>
                </a:solidFill>
              </a:rPr>
              <a:t>franchising</a:t>
            </a:r>
            <a:r>
              <a:rPr lang="cs-CZ" altLang="cs-CZ" b="1" i="1" dirty="0">
                <a:solidFill>
                  <a:srgbClr val="FF0000"/>
                </a:solidFill>
              </a:rPr>
              <a:t> příliš nedotýká…?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972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 noChangeArrowheads="1"/>
          </p:cNvSpPr>
          <p:nvPr>
            <p:ph type="title"/>
          </p:nvPr>
        </p:nvSpPr>
        <p:spPr>
          <a:xfrm>
            <a:off x="1018903" y="454998"/>
            <a:ext cx="10154194" cy="1281113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6963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236618" y="1341440"/>
            <a:ext cx="10235382" cy="489267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b="1" u="sng" dirty="0"/>
              <a:t>Franchising </a:t>
            </a:r>
            <a:r>
              <a:rPr lang="en-US" altLang="cs-CZ" sz="2200" u="sng" dirty="0"/>
              <a:t>a </a:t>
            </a:r>
            <a:r>
              <a:rPr lang="en-US" altLang="cs-CZ" sz="2200" u="sng" dirty="0" err="1"/>
              <a:t>systémy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vlastněné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firmou</a:t>
            </a:r>
            <a:r>
              <a:rPr lang="en-US" altLang="cs-CZ" sz="2200" u="sng" dirty="0"/>
              <a:t> </a:t>
            </a:r>
            <a:r>
              <a:rPr lang="en-US" altLang="cs-CZ" sz="2200" b="1" u="sng" dirty="0" err="1"/>
              <a:t>jsou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pravděpodobně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nejoblíbenějšími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organizačními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formami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obchodních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řetězců</a:t>
            </a:r>
            <a:r>
              <a:rPr lang="en-US" altLang="cs-CZ" sz="2200" b="1" u="sng" dirty="0"/>
              <a:t> v </a:t>
            </a:r>
            <a:r>
              <a:rPr lang="en-US" altLang="cs-CZ" sz="2200" b="1" u="sng" dirty="0" err="1"/>
              <a:t>západní</a:t>
            </a:r>
            <a:r>
              <a:rPr lang="en-US" altLang="cs-CZ" sz="2200" b="1" u="sng" dirty="0"/>
              <a:t> </a:t>
            </a:r>
            <a:r>
              <a:rPr lang="cs-CZ" altLang="cs-CZ" sz="2200" b="1" u="sng" dirty="0"/>
              <a:t>(i východní) </a:t>
            </a:r>
            <a:r>
              <a:rPr lang="en-US" altLang="cs-CZ" sz="2200" b="1" u="sng" dirty="0" err="1"/>
              <a:t>Evropě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formou</a:t>
            </a:r>
            <a:r>
              <a:rPr lang="en-US" altLang="cs-CZ" sz="2200" dirty="0"/>
              <a:t> </a:t>
            </a:r>
            <a:r>
              <a:rPr lang="en-US" altLang="cs-CZ" sz="2200" dirty="0" err="1"/>
              <a:t>interkulturní</a:t>
            </a:r>
            <a:r>
              <a:rPr lang="en-US" altLang="cs-CZ" sz="2200" dirty="0"/>
              <a:t> </a:t>
            </a:r>
            <a:r>
              <a:rPr lang="en-US" altLang="cs-CZ" sz="2200" dirty="0" err="1"/>
              <a:t>komunikace</a:t>
            </a:r>
            <a:r>
              <a:rPr lang="en-US" altLang="cs-CZ" sz="2200" dirty="0"/>
              <a:t> a </a:t>
            </a:r>
            <a:r>
              <a:rPr lang="cs-CZ" altLang="cs-CZ" sz="2200" dirty="0"/>
              <a:t>komunikační adaptace zvyšují výkonnost prostřednictvím svého vlivu na transfer know-how.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dirty="0"/>
              <a:t>Moderní formy </a:t>
            </a:r>
            <a:r>
              <a:rPr lang="cs-CZ" altLang="cs-CZ" sz="2200" b="1" dirty="0" err="1"/>
              <a:t>franchisingu</a:t>
            </a:r>
            <a:r>
              <a:rPr lang="cs-CZ" altLang="cs-CZ" sz="2200" b="1" dirty="0"/>
              <a:t> </a:t>
            </a:r>
            <a:r>
              <a:rPr lang="cs-CZ" altLang="cs-CZ" sz="2200" dirty="0"/>
              <a:t>se orientují na </a:t>
            </a:r>
            <a:r>
              <a:rPr lang="cs-CZ" altLang="cs-CZ" sz="2200" b="1" dirty="0"/>
              <a:t>e-</a:t>
            </a:r>
            <a:r>
              <a:rPr lang="cs-CZ" altLang="cs-CZ" sz="2200" b="1" dirty="0" err="1"/>
              <a:t>commerce</a:t>
            </a:r>
            <a:r>
              <a:rPr lang="cs-CZ" altLang="cs-CZ" sz="2200" b="1" dirty="0"/>
              <a:t> strategie a on-line nakupování</a:t>
            </a:r>
            <a:r>
              <a:rPr lang="cs-CZ" altLang="cs-CZ" sz="2200" dirty="0"/>
              <a:t>.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69636" name="Obrázek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04" y="4028313"/>
            <a:ext cx="561657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205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 noChangeArrowheads="1"/>
          </p:cNvSpPr>
          <p:nvPr>
            <p:ph type="title"/>
          </p:nvPr>
        </p:nvSpPr>
        <p:spPr>
          <a:xfrm>
            <a:off x="2563380" y="474437"/>
            <a:ext cx="7396163" cy="339725"/>
          </a:xfrm>
        </p:spPr>
        <p:txBody>
          <a:bodyPr/>
          <a:lstStyle/>
          <a:p>
            <a:r>
              <a:rPr lang="cs-CZ" altLang="cs-CZ" sz="21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100" dirty="0"/>
          </a:p>
        </p:txBody>
      </p:sp>
      <p:sp>
        <p:nvSpPr>
          <p:cNvPr id="7065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0000" y="1484322"/>
            <a:ext cx="10879817" cy="4824412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Přesun </a:t>
            </a:r>
            <a:r>
              <a:rPr lang="cs-CZ" altLang="cs-CZ" sz="2200" b="1" u="sng" dirty="0" err="1"/>
              <a:t>franchisingového</a:t>
            </a:r>
            <a:r>
              <a:rPr lang="cs-CZ" altLang="cs-CZ" sz="2200" b="1" u="sng" dirty="0"/>
              <a:t> konceptu na východní trhy byl jen otázkou času </a:t>
            </a:r>
            <a:r>
              <a:rPr lang="cs-CZ" altLang="cs-CZ" sz="2200" dirty="0"/>
              <a:t>- </a:t>
            </a:r>
            <a:r>
              <a:rPr lang="cs-CZ" altLang="cs-CZ" sz="2200" b="1" dirty="0"/>
              <a:t>střední a východní Evropa </a:t>
            </a:r>
            <a:r>
              <a:rPr lang="cs-CZ" altLang="cs-CZ" sz="2200" dirty="0"/>
              <a:t>se v průběhu zhruba </a:t>
            </a:r>
            <a:r>
              <a:rPr lang="cs-CZ" altLang="cs-CZ" sz="2200" b="1" dirty="0"/>
              <a:t>dvou posledních dekád stala velmi oblíbeným trhem pro </a:t>
            </a:r>
            <a:r>
              <a:rPr lang="cs-CZ" altLang="cs-CZ" sz="2200" b="1" dirty="0" err="1"/>
              <a:t>franchisingové</a:t>
            </a:r>
            <a:r>
              <a:rPr lang="cs-CZ" altLang="cs-CZ" sz="2200" b="1" dirty="0"/>
              <a:t> podnikání západoevropských maloobchodních řetězců</a:t>
            </a:r>
            <a:r>
              <a:rPr lang="cs-CZ" altLang="cs-CZ" sz="22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/>
              <a:t>Velký rozmach </a:t>
            </a:r>
            <a:r>
              <a:rPr lang="cs-CZ" altLang="cs-CZ" sz="2200" dirty="0"/>
              <a:t>v posledních letech zaznamenaly především </a:t>
            </a:r>
            <a:r>
              <a:rPr lang="cs-CZ" altLang="cs-CZ" sz="2200" dirty="0" err="1"/>
              <a:t>franchisové</a:t>
            </a:r>
            <a:r>
              <a:rPr lang="cs-CZ" altLang="cs-CZ" sz="2200" dirty="0"/>
              <a:t> koncepty </a:t>
            </a:r>
            <a:r>
              <a:rPr lang="cs-CZ" altLang="cs-CZ" sz="2200" b="1" u="sng" dirty="0"/>
              <a:t>v segmentu potravin</a:t>
            </a:r>
            <a:r>
              <a:rPr lang="cs-CZ" altLang="cs-CZ" sz="22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Je to dáno již výše naznačenou skutečností, že již i spotřebitelé na východě Evropy se </a:t>
            </a:r>
            <a:r>
              <a:rPr lang="cs-CZ" altLang="cs-CZ" sz="2200" b="1" dirty="0"/>
              <a:t>do jisté míry začínají </a:t>
            </a:r>
            <a:r>
              <a:rPr lang="cs-CZ" altLang="cs-CZ" sz="2200" dirty="0"/>
              <a:t>mírně</a:t>
            </a:r>
            <a:r>
              <a:rPr lang="cs-CZ" altLang="cs-CZ" sz="2200" b="1" dirty="0"/>
              <a:t> </a:t>
            </a:r>
            <a:r>
              <a:rPr lang="cs-CZ" altLang="cs-CZ" sz="2200" b="1" u="sng" dirty="0"/>
              <a:t>odklánět od nákupů v supermarketech</a:t>
            </a:r>
            <a:r>
              <a:rPr lang="cs-CZ" altLang="cs-CZ" sz="2200" b="1" dirty="0"/>
              <a:t>. </a:t>
            </a:r>
            <a:r>
              <a:rPr lang="cs-CZ" altLang="cs-CZ" sz="2200" dirty="0"/>
              <a:t>a dávají </a:t>
            </a:r>
            <a:r>
              <a:rPr lang="cs-CZ" altLang="cs-CZ" sz="2200" b="1" u="sng" dirty="0"/>
              <a:t>přednost menším dostupným obchodům </a:t>
            </a:r>
            <a:r>
              <a:rPr lang="cs-CZ" altLang="cs-CZ" sz="2200" dirty="0"/>
              <a:t>v blízkosti svého bydliště.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u="sng" dirty="0" err="1"/>
              <a:t>Franchising</a:t>
            </a:r>
            <a:r>
              <a:rPr lang="cs-CZ" altLang="cs-CZ" sz="2200" b="1" u="sng" dirty="0"/>
              <a:t> je jednou z forem</a:t>
            </a:r>
            <a:r>
              <a:rPr lang="cs-CZ" altLang="cs-CZ" sz="2200" b="1" dirty="0"/>
              <a:t>, jak </a:t>
            </a:r>
            <a:r>
              <a:rPr lang="cs-CZ" altLang="cs-CZ" sz="2200" b="1" u="sng" dirty="0"/>
              <a:t>mohou malí a střední podnikatelé </a:t>
            </a:r>
            <a:r>
              <a:rPr lang="cs-CZ" altLang="cs-CZ" sz="2200" dirty="0"/>
              <a:t>v náročném ekonomickém prostředí </a:t>
            </a:r>
            <a:r>
              <a:rPr lang="cs-CZ" altLang="cs-CZ" sz="2200" b="1" u="sng" dirty="0"/>
              <a:t>konkurovat velkým firmám</a:t>
            </a:r>
            <a:r>
              <a:rPr lang="cs-CZ" altLang="cs-CZ" sz="2200" dirty="0"/>
              <a:t>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260496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2" y="3429000"/>
            <a:ext cx="4483100" cy="276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9" y="188923"/>
            <a:ext cx="5314951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Obráze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22002" r="18501" b="29001"/>
          <a:stretch>
            <a:fillRect/>
          </a:stretch>
        </p:blipFill>
        <p:spPr bwMode="auto">
          <a:xfrm>
            <a:off x="1644640" y="925016"/>
            <a:ext cx="3443307" cy="446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4812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105" y="377807"/>
            <a:ext cx="11238270" cy="5850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u="sng" dirty="0">
                <a:latin typeface="Calibri" panose="020F0502020204030204" pitchFamily="34" charset="0"/>
              </a:rPr>
              <a:t>Maloobchod prodává zboží nebo služby zákazníkům a uspokojuje tak potřeby jejich vlastní nebo jejich domácností</a:t>
            </a:r>
            <a:r>
              <a:rPr lang="cs-CZ" altLang="cs-CZ" u="sng" dirty="0">
                <a:latin typeface="Calibri" panose="020F0502020204030204" pitchFamily="34" charset="0"/>
              </a:rPr>
              <a:t>. </a:t>
            </a:r>
            <a:r>
              <a:rPr lang="cs-CZ" altLang="cs-CZ" dirty="0">
                <a:latin typeface="Calibri" panose="020F0502020204030204" pitchFamily="34" charset="0"/>
              </a:rPr>
              <a:t>Činnost maloobchodu se liší od prodeje zboží pro výrobní spotřebu, kde se jedná především o zboží nezbytné k realizaci jejich podnikatelské činnosti. </a:t>
            </a:r>
          </a:p>
          <a:p>
            <a:endParaRPr lang="cs-CZ" altLang="cs-CZ" b="1" dirty="0">
              <a:latin typeface="Calibri" panose="020F0502020204030204" pitchFamily="34" charset="0"/>
            </a:endParaRPr>
          </a:p>
          <a:p>
            <a:r>
              <a:rPr lang="cs-CZ" altLang="cs-CZ" b="1" dirty="0">
                <a:latin typeface="Calibri" panose="020F0502020204030204" pitchFamily="34" charset="0"/>
              </a:rPr>
              <a:t>SPECIFICKÉ FUNKCE MALOOBCHODU: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nákup zboží k dalšímu prodeji spotřebitelům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prodej a podpora prodeje zboží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přeprava zboží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převzetí podnikatelského rizika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finanční operace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získávání informací pro rozhodovací proces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poskytování informací zákazníkům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373194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 noChangeArrowheads="1"/>
          </p:cNvSpPr>
          <p:nvPr>
            <p:ph type="title"/>
          </p:nvPr>
        </p:nvSpPr>
        <p:spPr>
          <a:xfrm>
            <a:off x="1619795" y="345693"/>
            <a:ext cx="8565707" cy="261939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7270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62446" y="1297578"/>
            <a:ext cx="10197737" cy="5083760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dirty="0"/>
              <a:t>V </a:t>
            </a:r>
            <a:r>
              <a:rPr lang="en-US" altLang="cs-CZ" sz="2400" dirty="0" err="1"/>
              <a:t>neposlední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řadě</a:t>
            </a:r>
            <a:r>
              <a:rPr lang="en-US" altLang="cs-CZ" sz="2400" dirty="0"/>
              <a:t> je </a:t>
            </a:r>
            <a:r>
              <a:rPr lang="en-US" altLang="cs-CZ" sz="2400" b="1" u="sng" dirty="0" err="1"/>
              <a:t>velkým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tématem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marketingu</a:t>
            </a:r>
            <a:r>
              <a:rPr lang="en-US" altLang="cs-CZ" sz="2400" b="1" u="sng" dirty="0"/>
              <a:t> v </a:t>
            </a:r>
            <a:r>
              <a:rPr lang="en-US" altLang="cs-CZ" sz="2400" b="1" u="sng" dirty="0" err="1"/>
              <a:t>maloobchodě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reklama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tedy</a:t>
            </a:r>
            <a:r>
              <a:rPr lang="en-US" altLang="cs-CZ" sz="2400" dirty="0"/>
              <a:t> </a:t>
            </a:r>
            <a:r>
              <a:rPr lang="en-US" altLang="cs-CZ" sz="2400" dirty="0" err="1"/>
              <a:t>tradiční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nové</a:t>
            </a:r>
            <a:r>
              <a:rPr lang="en-US" altLang="cs-CZ" sz="2400" dirty="0"/>
              <a:t> trendy </a:t>
            </a:r>
            <a:r>
              <a:rPr lang="en-US" altLang="cs-CZ" sz="2400" u="sng" dirty="0"/>
              <a:t>a </a:t>
            </a:r>
            <a:r>
              <a:rPr lang="en-US" altLang="cs-CZ" sz="2400" b="1" u="sng" dirty="0" err="1"/>
              <a:t>formy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komunikace</a:t>
            </a:r>
            <a:r>
              <a:rPr lang="en-US" altLang="cs-CZ" sz="2400" b="1" u="sng" dirty="0"/>
              <a:t> se </a:t>
            </a:r>
            <a:r>
              <a:rPr lang="en-US" altLang="cs-CZ" sz="2400" b="1" u="sng" dirty="0" err="1"/>
              <a:t>zákazníkem</a:t>
            </a:r>
            <a:r>
              <a:rPr lang="en-US" altLang="cs-CZ" sz="2400" b="1" u="sng" dirty="0"/>
              <a:t> a </a:t>
            </a:r>
            <a:r>
              <a:rPr lang="en-US" altLang="cs-CZ" sz="2400" b="1" u="sng" dirty="0" err="1"/>
              <a:t>orientace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na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vybrané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komunikační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kanály</a:t>
            </a:r>
            <a:r>
              <a:rPr lang="en-US" altLang="cs-CZ" sz="2400" dirty="0"/>
              <a:t>.</a:t>
            </a: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b="1" u="sng" dirty="0"/>
              <a:t>I</a:t>
            </a:r>
            <a:r>
              <a:rPr lang="en-US" altLang="cs-CZ" sz="2400" b="1" u="sng" dirty="0" err="1"/>
              <a:t>nvestice</a:t>
            </a:r>
            <a:r>
              <a:rPr lang="en-US" altLang="cs-CZ" sz="2400" b="1" u="sng" dirty="0"/>
              <a:t> do </a:t>
            </a:r>
            <a:r>
              <a:rPr lang="en-US" altLang="cs-CZ" sz="2400" b="1" u="sng" dirty="0" err="1"/>
              <a:t>digitální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komunikace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neustále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rostou</a:t>
            </a:r>
            <a:r>
              <a:rPr lang="en-US" altLang="cs-CZ" sz="2400" u="sng" dirty="0"/>
              <a:t>, ale </a:t>
            </a:r>
            <a:r>
              <a:rPr lang="en-US" altLang="cs-CZ" sz="2400" b="1" u="sng" dirty="0"/>
              <a:t>bez </a:t>
            </a:r>
            <a:r>
              <a:rPr lang="en-US" altLang="cs-CZ" sz="2400" b="1" u="sng" dirty="0" err="1"/>
              <a:t>klasického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letáku</a:t>
            </a:r>
            <a:r>
              <a:rPr lang="en-US" altLang="cs-CZ" sz="2400" b="1" u="sng" dirty="0"/>
              <a:t> se </a:t>
            </a:r>
            <a:r>
              <a:rPr lang="en-US" altLang="cs-CZ" sz="2400" b="1" u="sng" dirty="0" err="1"/>
              <a:t>obchod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stále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ještě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neobejde</a:t>
            </a:r>
            <a:r>
              <a:rPr lang="en-US" altLang="cs-CZ" sz="2400" dirty="0"/>
              <a:t>. </a:t>
            </a: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400" b="1" u="sng" dirty="0"/>
              <a:t>V </a:t>
            </a:r>
            <a:r>
              <a:rPr lang="en-US" altLang="cs-CZ" sz="2400" b="1" u="sng" dirty="0" err="1"/>
              <a:t>potravinářském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maloobchodě</a:t>
            </a:r>
            <a:r>
              <a:rPr lang="en-US" altLang="cs-CZ" sz="2400" b="1" u="sng" dirty="0"/>
              <a:t> se </a:t>
            </a:r>
            <a:r>
              <a:rPr lang="en-US" altLang="cs-CZ" sz="2400" b="1" u="sng" dirty="0" err="1"/>
              <a:t>jedná</a:t>
            </a:r>
            <a:r>
              <a:rPr lang="en-US" altLang="cs-CZ" sz="2400" b="1" u="sng" dirty="0"/>
              <a:t> o </a:t>
            </a:r>
            <a:r>
              <a:rPr lang="en-US" altLang="cs-CZ" sz="2400" b="1" u="sng" dirty="0" err="1"/>
              <a:t>médium</a:t>
            </a:r>
            <a:r>
              <a:rPr lang="en-US" altLang="cs-CZ" sz="2400" b="1" u="sng" dirty="0"/>
              <a:t> s největším </a:t>
            </a:r>
            <a:r>
              <a:rPr lang="en-US" altLang="cs-CZ" sz="2400" b="1" u="sng" dirty="0" err="1"/>
              <a:t>hospodářským</a:t>
            </a:r>
            <a:r>
              <a:rPr lang="en-US" altLang="cs-CZ" sz="2400" b="1" u="sng" dirty="0"/>
              <a:t> </a:t>
            </a:r>
            <a:r>
              <a:rPr lang="en-US" altLang="cs-CZ" sz="2400" b="1" u="sng" dirty="0" err="1"/>
              <a:t>významem</a:t>
            </a:r>
            <a:r>
              <a:rPr lang="en-US" altLang="cs-CZ" sz="2400" b="1" u="sng" dirty="0"/>
              <a:t> </a:t>
            </a:r>
            <a:r>
              <a:rPr lang="en-US" altLang="cs-CZ" sz="2400" dirty="0"/>
              <a:t>a </a:t>
            </a:r>
            <a:r>
              <a:rPr lang="en-US" altLang="cs-CZ" sz="2400" dirty="0" err="1"/>
              <a:t>nejvýhodnější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formu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nabídkové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komunikace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současně</a:t>
            </a:r>
            <a:r>
              <a:rPr lang="en-US" altLang="cs-CZ" sz="2400" dirty="0"/>
              <a:t> s největším </a:t>
            </a:r>
            <a:r>
              <a:rPr lang="en-US" altLang="cs-CZ" sz="2400" dirty="0" err="1"/>
              <a:t>propagačním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efektem</a:t>
            </a:r>
            <a:r>
              <a:rPr lang="en-US" altLang="cs-CZ" sz="2400" dirty="0"/>
              <a:t>. </a:t>
            </a:r>
            <a:endParaRPr lang="cs-CZ" alt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03994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 noChangeArrowheads="1"/>
          </p:cNvSpPr>
          <p:nvPr>
            <p:ph type="title"/>
          </p:nvPr>
        </p:nvSpPr>
        <p:spPr>
          <a:xfrm>
            <a:off x="2070473" y="276723"/>
            <a:ext cx="8318853" cy="860425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7373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219200" y="1071863"/>
            <a:ext cx="9753600" cy="1247727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b="1" u="sng" dirty="0"/>
              <a:t>Do </a:t>
            </a:r>
            <a:r>
              <a:rPr lang="en-US" altLang="cs-CZ" sz="2200" b="1" u="sng" dirty="0" err="1"/>
              <a:t>budoucna</a:t>
            </a:r>
            <a:r>
              <a:rPr lang="en-US" altLang="cs-CZ" sz="2200" b="1" u="sng" dirty="0"/>
              <a:t> se </a:t>
            </a:r>
            <a:r>
              <a:rPr lang="en-US" altLang="cs-CZ" sz="2200" b="1" u="sng" dirty="0" err="1"/>
              <a:t>však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situace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změní</a:t>
            </a:r>
            <a:r>
              <a:rPr lang="en-US" altLang="cs-CZ" sz="2200" dirty="0"/>
              <a:t>. </a:t>
            </a: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dirty="0" err="1"/>
              <a:t>Zejména</a:t>
            </a:r>
            <a:r>
              <a:rPr lang="en-US" altLang="cs-CZ" sz="2200" dirty="0"/>
              <a:t> </a:t>
            </a:r>
            <a:r>
              <a:rPr lang="en-US" altLang="cs-CZ" sz="2200" b="1" dirty="0" err="1"/>
              <a:t>mladší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cílové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skupiny</a:t>
            </a:r>
            <a:r>
              <a:rPr lang="en-US" altLang="cs-CZ" sz="2200" b="1" dirty="0"/>
              <a:t>, </a:t>
            </a:r>
            <a:r>
              <a:rPr lang="en-US" altLang="cs-CZ" sz="2200" b="1" dirty="0" err="1"/>
              <a:t>tzv</a:t>
            </a:r>
            <a:r>
              <a:rPr lang="en-US" altLang="cs-CZ" sz="2200" b="1" dirty="0"/>
              <a:t>. </a:t>
            </a:r>
            <a:r>
              <a:rPr lang="en-US" altLang="cs-CZ" sz="2200" b="1" dirty="0" err="1"/>
              <a:t>generace</a:t>
            </a:r>
            <a:r>
              <a:rPr lang="en-US" altLang="cs-CZ" sz="2200" b="1" dirty="0"/>
              <a:t> Z</a:t>
            </a:r>
            <a:r>
              <a:rPr lang="en-US" altLang="cs-CZ" sz="2200" dirty="0"/>
              <a:t>, </a:t>
            </a:r>
            <a:r>
              <a:rPr lang="en-US" altLang="cs-CZ" sz="2200" b="1" dirty="0" err="1"/>
              <a:t>využívají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převážně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digitální</a:t>
            </a:r>
            <a:r>
              <a:rPr lang="en-US" altLang="cs-CZ" sz="2200" b="1" dirty="0"/>
              <a:t> media</a:t>
            </a:r>
            <a:r>
              <a:rPr lang="en-US" altLang="cs-CZ" sz="2200" dirty="0"/>
              <a:t> a </a:t>
            </a:r>
            <a:r>
              <a:rPr lang="en-US" altLang="cs-CZ" sz="2200" dirty="0" err="1"/>
              <a:t>tištěná</a:t>
            </a:r>
            <a:r>
              <a:rPr lang="en-US" altLang="cs-CZ" sz="2200" dirty="0"/>
              <a:t> </a:t>
            </a:r>
            <a:r>
              <a:rPr lang="en-US" altLang="cs-CZ" sz="2200" dirty="0" err="1"/>
              <a:t>reklama</a:t>
            </a:r>
            <a:r>
              <a:rPr lang="en-US" altLang="cs-CZ" sz="2200" dirty="0"/>
              <a:t> je </a:t>
            </a:r>
            <a:r>
              <a:rPr lang="en-US" altLang="cs-CZ" sz="2200" dirty="0" err="1"/>
              <a:t>už</a:t>
            </a:r>
            <a:r>
              <a:rPr lang="en-US" altLang="cs-CZ" sz="2200" dirty="0"/>
              <a:t> </a:t>
            </a:r>
            <a:r>
              <a:rPr lang="en-US" altLang="cs-CZ" sz="2200" dirty="0" err="1"/>
              <a:t>nejspíše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nezasáhne</a:t>
            </a:r>
            <a:r>
              <a:rPr lang="cs-CZ" altLang="cs-CZ" sz="2200" dirty="0"/>
              <a:t>.</a:t>
            </a:r>
            <a:r>
              <a:rPr lang="en-US" altLang="cs-CZ" sz="2200" dirty="0"/>
              <a:t> </a:t>
            </a: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73733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46" y="3502034"/>
            <a:ext cx="40163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ovéPole 5"/>
          <p:cNvSpPr txBox="1">
            <a:spLocks noChangeArrowheads="1"/>
          </p:cNvSpPr>
          <p:nvPr/>
        </p:nvSpPr>
        <p:spPr bwMode="auto">
          <a:xfrm>
            <a:off x="6662380" y="4392343"/>
            <a:ext cx="4555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400" dirty="0">
                <a:solidFill>
                  <a:schemeClr val="tx1"/>
                </a:solidFill>
              </a:rPr>
              <a:t>x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825A87-2399-4722-9EC5-F83715674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3" y="2972075"/>
            <a:ext cx="2524125" cy="36099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ED102BD-6C5A-43B7-A77B-DDB2764A8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410" y="2834099"/>
            <a:ext cx="2748179" cy="38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3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 noChangeArrowheads="1"/>
          </p:cNvSpPr>
          <p:nvPr>
            <p:ph type="title"/>
          </p:nvPr>
        </p:nvSpPr>
        <p:spPr>
          <a:xfrm>
            <a:off x="2131244" y="517980"/>
            <a:ext cx="8162288" cy="395288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7475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84070" y="1262743"/>
            <a:ext cx="10670810" cy="5476069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dirty="0"/>
              <a:t>V </a:t>
            </a:r>
            <a:r>
              <a:rPr lang="en-US" altLang="cs-CZ" sz="2200" dirty="0" err="1"/>
              <a:t>porovnání</a:t>
            </a:r>
            <a:r>
              <a:rPr lang="en-US" altLang="cs-CZ" sz="2200" dirty="0"/>
              <a:t> s </a:t>
            </a:r>
            <a:r>
              <a:rPr lang="en-US" altLang="cs-CZ" sz="2200" dirty="0" err="1"/>
              <a:t>tištěnou</a:t>
            </a:r>
            <a:r>
              <a:rPr lang="en-US" altLang="cs-CZ" sz="2200" dirty="0"/>
              <a:t> </a:t>
            </a:r>
            <a:r>
              <a:rPr lang="en-US" altLang="cs-CZ" sz="2200" dirty="0" err="1"/>
              <a:t>obchodní</a:t>
            </a:r>
            <a:r>
              <a:rPr lang="en-US" altLang="cs-CZ" sz="2200" dirty="0"/>
              <a:t> </a:t>
            </a:r>
            <a:r>
              <a:rPr lang="en-US" altLang="cs-CZ" sz="2200" dirty="0" err="1"/>
              <a:t>reklamou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která</a:t>
            </a:r>
            <a:r>
              <a:rPr lang="en-US" altLang="cs-CZ" sz="2200" dirty="0"/>
              <a:t> je </a:t>
            </a:r>
            <a:r>
              <a:rPr lang="en-US" altLang="cs-CZ" sz="2200" dirty="0" err="1"/>
              <a:t>finačně</a:t>
            </a:r>
            <a:r>
              <a:rPr lang="en-US" altLang="cs-CZ" sz="2200" dirty="0"/>
              <a:t> </a:t>
            </a:r>
            <a:r>
              <a:rPr lang="en-US" altLang="cs-CZ" sz="2200" dirty="0" err="1"/>
              <a:t>náročná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nabízejí</a:t>
            </a:r>
            <a:r>
              <a:rPr lang="en-US" altLang="cs-CZ" sz="2200" dirty="0"/>
              <a:t> </a:t>
            </a:r>
            <a:r>
              <a:rPr lang="en-US" altLang="cs-CZ" sz="2200" b="1" u="sng" dirty="0" err="1"/>
              <a:t>digitální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formáty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nejen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výhodu</a:t>
            </a:r>
            <a:r>
              <a:rPr lang="en-US" altLang="cs-CZ" sz="2200" b="1" u="sng" dirty="0"/>
              <a:t> v </a:t>
            </a:r>
            <a:r>
              <a:rPr lang="en-US" altLang="cs-CZ" sz="2200" b="1" u="sng" dirty="0" err="1"/>
              <a:t>úspoře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nákladů</a:t>
            </a:r>
            <a:r>
              <a:rPr lang="en-US" altLang="cs-CZ" sz="2200" b="1" u="sng" dirty="0"/>
              <a:t>, ale </a:t>
            </a:r>
            <a:r>
              <a:rPr lang="en-US" altLang="cs-CZ" sz="2200" b="1" u="sng" dirty="0" err="1"/>
              <a:t>především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vyšší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přesnost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zaměření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na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cílovou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skupinu</a:t>
            </a:r>
            <a:r>
              <a:rPr lang="en-US" altLang="cs-CZ" sz="2200" u="sng" dirty="0"/>
              <a:t> </a:t>
            </a:r>
            <a:r>
              <a:rPr lang="en-US" altLang="cs-CZ" sz="2200" dirty="0" err="1"/>
              <a:t>díky</a:t>
            </a:r>
            <a:r>
              <a:rPr lang="en-US" altLang="cs-CZ" sz="2200" dirty="0"/>
              <a:t> </a:t>
            </a:r>
            <a:r>
              <a:rPr lang="en-US" altLang="cs-CZ" sz="2200" dirty="0" err="1"/>
              <a:t>možnosti</a:t>
            </a:r>
            <a:r>
              <a:rPr lang="en-US" altLang="cs-CZ" sz="2200" dirty="0"/>
              <a:t> </a:t>
            </a:r>
            <a:r>
              <a:rPr lang="en-US" altLang="cs-CZ" sz="2200" dirty="0" err="1"/>
              <a:t>individuálního</a:t>
            </a:r>
            <a:r>
              <a:rPr lang="en-US" altLang="cs-CZ" sz="2200" dirty="0"/>
              <a:t> </a:t>
            </a:r>
            <a:r>
              <a:rPr lang="en-US" altLang="cs-CZ" sz="2200" dirty="0" err="1"/>
              <a:t>osobního</a:t>
            </a:r>
            <a:r>
              <a:rPr lang="en-US" altLang="cs-CZ" sz="2200" dirty="0"/>
              <a:t> </a:t>
            </a:r>
            <a:r>
              <a:rPr lang="en-US" altLang="cs-CZ" sz="2200" dirty="0" err="1"/>
              <a:t>oslovení</a:t>
            </a:r>
            <a:r>
              <a:rPr lang="en-US" altLang="cs-CZ" sz="2200" dirty="0"/>
              <a:t>. </a:t>
            </a: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b="1" u="sng" dirty="0"/>
              <a:t>Internet</a:t>
            </a:r>
            <a:r>
              <a:rPr lang="cs-CZ" altLang="cs-CZ" sz="2200" u="sng" dirty="0"/>
              <a:t> je</a:t>
            </a:r>
            <a:r>
              <a:rPr lang="en-US" altLang="cs-CZ" sz="2200" u="sng" dirty="0"/>
              <a:t>, </a:t>
            </a:r>
            <a:r>
              <a:rPr lang="en-US" altLang="cs-CZ" sz="2200" u="sng" dirty="0" err="1"/>
              <a:t>i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prostřednictvím</a:t>
            </a:r>
            <a:r>
              <a:rPr lang="en-US" altLang="cs-CZ" sz="2200" u="sng" dirty="0"/>
              <a:t> </a:t>
            </a:r>
            <a:r>
              <a:rPr lang="en-US" altLang="cs-CZ" sz="2200" b="1" u="sng" dirty="0"/>
              <a:t>smart </a:t>
            </a:r>
            <a:r>
              <a:rPr lang="en-US" altLang="cs-CZ" sz="2200" b="1" u="sng" dirty="0" err="1"/>
              <a:t>telefonů</a:t>
            </a:r>
            <a:r>
              <a:rPr lang="en-US" altLang="cs-CZ" sz="2200" u="sng" dirty="0"/>
              <a:t>, pro </a:t>
            </a:r>
            <a:r>
              <a:rPr lang="en-US" altLang="cs-CZ" sz="2200" u="sng" dirty="0" err="1"/>
              <a:t>stále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více</a:t>
            </a:r>
            <a:r>
              <a:rPr lang="en-US" altLang="cs-CZ" sz="2200" u="sng" dirty="0"/>
              <a:t> </a:t>
            </a:r>
            <a:r>
              <a:rPr lang="en-US" altLang="cs-CZ" sz="2200" u="sng" dirty="0" err="1"/>
              <a:t>zákazníků</a:t>
            </a:r>
            <a:r>
              <a:rPr lang="en-US" altLang="cs-CZ" sz="2200" u="sng" dirty="0"/>
              <a:t> </a:t>
            </a:r>
            <a:r>
              <a:rPr lang="en-US" altLang="cs-CZ" sz="2200" b="1" u="sng" dirty="0" err="1"/>
              <a:t>prvním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odrazištěm</a:t>
            </a:r>
            <a:r>
              <a:rPr lang="en-US" altLang="cs-CZ" sz="2200" b="1" u="sng" dirty="0"/>
              <a:t> pro </a:t>
            </a:r>
            <a:r>
              <a:rPr lang="en-US" altLang="cs-CZ" sz="2200" b="1" u="sng" dirty="0" err="1"/>
              <a:t>rešerše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nabídek</a:t>
            </a:r>
            <a:r>
              <a:rPr lang="en-US" altLang="cs-CZ" sz="2200" b="1" u="sng" dirty="0"/>
              <a:t> a </a:t>
            </a:r>
            <a:r>
              <a:rPr lang="en-US" altLang="cs-CZ" sz="2200" b="1" u="sng" dirty="0" err="1"/>
              <a:t>plánování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nákupů</a:t>
            </a:r>
            <a:r>
              <a:rPr lang="en-US" altLang="cs-CZ" sz="2200" dirty="0"/>
              <a:t>. </a:t>
            </a: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200" b="1" dirty="0"/>
              <a:t>Š</a:t>
            </a:r>
            <a:r>
              <a:rPr lang="en-US" altLang="cs-CZ" sz="2200" b="1" dirty="0" err="1"/>
              <a:t>íření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reklamy</a:t>
            </a:r>
            <a:r>
              <a:rPr lang="en-US" altLang="cs-CZ" sz="2200" b="1" dirty="0"/>
              <a:t> a marketing </a:t>
            </a:r>
            <a:r>
              <a:rPr lang="en-US" altLang="cs-CZ" sz="2200" b="1" dirty="0" err="1"/>
              <a:t>spotřeby</a:t>
            </a:r>
            <a:r>
              <a:rPr lang="en-US" altLang="cs-CZ" sz="2200" b="1" dirty="0"/>
              <a:t> ne</a:t>
            </a:r>
            <a:r>
              <a:rPr lang="cs-CZ" altLang="cs-CZ" sz="2200" b="1" dirty="0"/>
              <a:t>jsou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prostorově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ohraničen</a:t>
            </a:r>
            <a:r>
              <a:rPr lang="cs-CZ" altLang="cs-CZ" sz="2200" b="1" dirty="0"/>
              <a:t>é</a:t>
            </a:r>
            <a:r>
              <a:rPr lang="en-US" altLang="cs-CZ" sz="2200" dirty="0"/>
              <a:t>, </a:t>
            </a:r>
            <a:r>
              <a:rPr lang="cs-CZ" altLang="cs-CZ" sz="2200" dirty="0"/>
              <a:t>i</a:t>
            </a:r>
            <a:r>
              <a:rPr lang="en-US" altLang="cs-CZ" sz="2200" dirty="0"/>
              <a:t> </a:t>
            </a:r>
            <a:r>
              <a:rPr lang="en-US" altLang="cs-CZ" sz="2200" dirty="0" err="1"/>
              <a:t>když</a:t>
            </a:r>
            <a:r>
              <a:rPr lang="en-US" altLang="cs-CZ" sz="2200" dirty="0"/>
              <a:t> </a:t>
            </a:r>
            <a:r>
              <a:rPr lang="en-US" altLang="cs-CZ" sz="2200" dirty="0" err="1"/>
              <a:t>lze</a:t>
            </a:r>
            <a:r>
              <a:rPr lang="en-US" altLang="cs-CZ" sz="2200" dirty="0"/>
              <a:t> </a:t>
            </a:r>
            <a:r>
              <a:rPr lang="en-US" altLang="cs-CZ" sz="2200" dirty="0" err="1"/>
              <a:t>připustit</a:t>
            </a:r>
            <a:r>
              <a:rPr lang="en-US" altLang="cs-CZ" sz="2200" dirty="0"/>
              <a:t> </a:t>
            </a:r>
            <a:r>
              <a:rPr lang="en-US" altLang="cs-CZ" sz="2200" dirty="0" err="1"/>
              <a:t>určitá</a:t>
            </a:r>
            <a:r>
              <a:rPr lang="en-US" altLang="cs-CZ" sz="2200" dirty="0"/>
              <a:t> </a:t>
            </a:r>
            <a:r>
              <a:rPr lang="en-US" altLang="cs-CZ" sz="2200" dirty="0" err="1"/>
              <a:t>kulturní</a:t>
            </a:r>
            <a:r>
              <a:rPr lang="en-US" altLang="cs-CZ" sz="2200" dirty="0"/>
              <a:t> </a:t>
            </a:r>
            <a:r>
              <a:rPr lang="en-US" altLang="cs-CZ" sz="2200" dirty="0" err="1"/>
              <a:t>specifika</a:t>
            </a:r>
            <a:r>
              <a:rPr lang="en-US" altLang="cs-CZ" sz="2200" dirty="0"/>
              <a:t>. </a:t>
            </a:r>
            <a:endParaRPr lang="cs-CZ" altLang="cs-CZ" sz="22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cs-CZ" sz="2200" dirty="0" err="1"/>
              <a:t>Navzdory</a:t>
            </a:r>
            <a:r>
              <a:rPr lang="en-US" altLang="cs-CZ" sz="2200" dirty="0"/>
              <a:t> </a:t>
            </a:r>
            <a:r>
              <a:rPr lang="en-US" altLang="cs-CZ" sz="2200" dirty="0" err="1"/>
              <a:t>tomu</a:t>
            </a:r>
            <a:r>
              <a:rPr lang="en-US" altLang="cs-CZ" sz="2200" dirty="0"/>
              <a:t> je </a:t>
            </a:r>
            <a:r>
              <a:rPr lang="en-US" altLang="cs-CZ" sz="2200" dirty="0" err="1"/>
              <a:t>možné</a:t>
            </a:r>
            <a:r>
              <a:rPr lang="en-US" altLang="cs-CZ" sz="2200" dirty="0"/>
              <a:t> </a:t>
            </a:r>
            <a:r>
              <a:rPr lang="en-US" altLang="cs-CZ" sz="2200" dirty="0" err="1"/>
              <a:t>konstatovat</a:t>
            </a:r>
            <a:r>
              <a:rPr lang="en-US" altLang="cs-CZ" sz="2200" dirty="0"/>
              <a:t> </a:t>
            </a:r>
            <a:r>
              <a:rPr lang="en-US" altLang="cs-CZ" sz="2200" b="1" u="sng" dirty="0" err="1"/>
              <a:t>výraznou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podobnost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mezi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západní</a:t>
            </a:r>
            <a:r>
              <a:rPr lang="en-US" altLang="cs-CZ" sz="2200" b="1" u="sng" dirty="0"/>
              <a:t> a </a:t>
            </a:r>
            <a:r>
              <a:rPr lang="en-US" altLang="cs-CZ" sz="2200" b="1" u="sng" dirty="0" err="1"/>
              <a:t>východní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Evropou</a:t>
            </a:r>
            <a:r>
              <a:rPr lang="en-US" altLang="cs-CZ" sz="2200" b="1" u="sng" dirty="0"/>
              <a:t> v </a:t>
            </a:r>
            <a:r>
              <a:rPr lang="en-US" altLang="cs-CZ" sz="2200" b="1" u="sng" dirty="0" err="1"/>
              <a:t>této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oblasti</a:t>
            </a:r>
            <a:r>
              <a:rPr lang="en-US" altLang="cs-CZ" sz="2200" b="1" u="sng" dirty="0"/>
              <a:t> </a:t>
            </a:r>
            <a:r>
              <a:rPr lang="en-US" altLang="cs-CZ" sz="2200" b="1" u="sng" dirty="0" err="1"/>
              <a:t>maloobchodu</a:t>
            </a:r>
            <a:r>
              <a:rPr lang="en-US" altLang="cs-CZ" sz="2200" u="sng" dirty="0"/>
              <a:t>.</a:t>
            </a:r>
            <a:endParaRPr lang="cs-CZ" altLang="cs-CZ" sz="2200" u="sng" dirty="0"/>
          </a:p>
          <a:p>
            <a:endParaRPr lang="cs-CZ" altLang="cs-CZ" sz="2000" u="sng" dirty="0"/>
          </a:p>
          <a:p>
            <a:r>
              <a:rPr lang="cs-CZ" altLang="cs-CZ" sz="2200" b="1" i="1" dirty="0">
                <a:solidFill>
                  <a:srgbClr val="FF0000"/>
                </a:solidFill>
              </a:rPr>
              <a:t>Uvažuje se v DM o upuštění od letákové/papírové reklamy?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294662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 noChangeArrowheads="1"/>
          </p:cNvSpPr>
          <p:nvPr>
            <p:ph type="title"/>
          </p:nvPr>
        </p:nvSpPr>
        <p:spPr>
          <a:xfrm>
            <a:off x="1715589" y="549275"/>
            <a:ext cx="8604068" cy="431800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C9DDB6-EBCF-4E10-BC85-3DBD28B4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531" y="1412875"/>
            <a:ext cx="9980023" cy="4895851"/>
          </a:xfrm>
        </p:spPr>
        <p:txBody>
          <a:bodyPr/>
          <a:lstStyle/>
          <a:p>
            <a:pPr>
              <a:defRPr/>
            </a:pPr>
            <a:endParaRPr lang="cs-CZ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+mj-lt"/>
              </a:rPr>
              <a:t>Ať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už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probíhal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vývoj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maloobchodu</a:t>
            </a:r>
            <a:r>
              <a:rPr lang="en-US" sz="2200" dirty="0">
                <a:latin typeface="+mj-lt"/>
              </a:rPr>
              <a:t> </a:t>
            </a:r>
            <a:r>
              <a:rPr lang="cs-CZ" sz="2200" dirty="0">
                <a:latin typeface="+mj-lt"/>
              </a:rPr>
              <a:t>(velkoobchodu) </a:t>
            </a:r>
            <a:r>
              <a:rPr lang="en-US" sz="2200" dirty="0" err="1">
                <a:latin typeface="+mj-lt"/>
              </a:rPr>
              <a:t>ve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východní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nebo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západní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Evropě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rozdílně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či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obdobně</a:t>
            </a:r>
            <a:r>
              <a:rPr lang="en-US" sz="2200" dirty="0">
                <a:latin typeface="+mj-lt"/>
              </a:rPr>
              <a:t>, </a:t>
            </a:r>
            <a:r>
              <a:rPr lang="en-US" sz="2200" b="1" u="sng" dirty="0" err="1">
                <a:latin typeface="+mj-lt"/>
              </a:rPr>
              <a:t>klíčovou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otázkou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dalšího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rozvoje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maloobchodu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zůstává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jeho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plánování</a:t>
            </a:r>
            <a:r>
              <a:rPr lang="en-US" sz="2200" b="1" u="sng" dirty="0">
                <a:latin typeface="+mj-lt"/>
              </a:rPr>
              <a:t> a </a:t>
            </a:r>
            <a:r>
              <a:rPr lang="en-US" sz="2200" b="1" u="sng" dirty="0" err="1">
                <a:latin typeface="+mj-lt"/>
              </a:rPr>
              <a:t>konstruktivní</a:t>
            </a:r>
            <a:r>
              <a:rPr lang="en-US" sz="2200" b="1" u="sng" dirty="0">
                <a:latin typeface="+mj-lt"/>
              </a:rPr>
              <a:t> </a:t>
            </a:r>
            <a:r>
              <a:rPr lang="en-US" sz="2200" b="1" u="sng" dirty="0" err="1">
                <a:latin typeface="+mj-lt"/>
              </a:rPr>
              <a:t>regulace</a:t>
            </a:r>
            <a:r>
              <a:rPr lang="en-US" sz="2200" dirty="0">
                <a:latin typeface="+mj-lt"/>
              </a:rPr>
              <a:t>. </a:t>
            </a:r>
            <a:endParaRPr lang="cs-CZ" sz="2200" dirty="0">
              <a:latin typeface="+mj-lt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200" dirty="0">
              <a:latin typeface="+mj-lt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Na úrovni států EU je otázka regulace rozvoje maloobchodních sítí v kompetenci členských zemí</a:t>
            </a:r>
            <a:r>
              <a:rPr lang="cs-CZ" altLang="cs-CZ" sz="22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 V jednotlivých systémech územního plánování evropských zemí, stejně jako v jejich terminologii, se vyskytuje </a:t>
            </a:r>
            <a:r>
              <a:rPr lang="cs-CZ" altLang="cs-CZ" sz="22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velká variabilita a dosud nevznikl jednotný legislativní rámec</a:t>
            </a:r>
            <a:r>
              <a:rPr lang="cs-CZ" altLang="cs-CZ" sz="22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, který by propojoval organizační strukturu jednotlivých zemí.</a:t>
            </a:r>
            <a:endParaRPr lang="cs-CZ" altLang="cs-CZ" sz="2200" dirty="0">
              <a:latin typeface="+mj-lt"/>
              <a:ea typeface="Cambria" panose="02040503050406030204" pitchFamily="18" charset="0"/>
            </a:endParaRPr>
          </a:p>
          <a:p>
            <a:pPr>
              <a:defRPr/>
            </a:pPr>
            <a:endParaRPr 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2868025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710CD-B402-4915-8D1B-0E7DA7D1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76" y="474150"/>
            <a:ext cx="10127077" cy="472628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903EB7-0BDA-4045-AB5D-3A1885AB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77" y="1297578"/>
            <a:ext cx="10676709" cy="456139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u="sng" dirty="0">
                <a:latin typeface="+mj-lt"/>
                <a:ea typeface="Cambria" panose="02040503050406030204" pitchFamily="18" charset="0"/>
              </a:rPr>
              <a:t>Plánovací nástroj</a:t>
            </a:r>
            <a:r>
              <a:rPr lang="cs-CZ" sz="2400" b="1" dirty="0">
                <a:latin typeface="+mj-lt"/>
                <a:ea typeface="Cambria" panose="02040503050406030204" pitchFamily="18" charset="0"/>
              </a:rPr>
              <a:t>, 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který má přímou vazbu na maloobchod a velkoplošné jednotky (NC, super/hypermarkety apod.) je tzv. </a:t>
            </a:r>
            <a:r>
              <a:rPr lang="cs-CZ" sz="2400" b="1" u="sng" dirty="0">
                <a:latin typeface="+mj-lt"/>
                <a:ea typeface="Cambria" panose="02040503050406030204" pitchFamily="18" charset="0"/>
              </a:rPr>
              <a:t>RIA (RETAIL IMPACT ASSESSMENT</a:t>
            </a:r>
            <a:r>
              <a:rPr lang="cs-CZ" sz="2400" b="1" dirty="0">
                <a:latin typeface="+mj-lt"/>
                <a:ea typeface="Cambria" panose="02040503050406030204" pitchFamily="18" charset="0"/>
              </a:rPr>
              <a:t>), 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vzniklý v reakci na </a:t>
            </a:r>
            <a:r>
              <a:rPr lang="cs-CZ" sz="2400" b="1" u="sng" dirty="0">
                <a:latin typeface="+mj-lt"/>
                <a:ea typeface="Cambria" panose="02040503050406030204" pitchFamily="18" charset="0"/>
              </a:rPr>
              <a:t>rychlý růst nákupních ploch mimo centra měst</a:t>
            </a:r>
            <a:r>
              <a:rPr lang="cs-CZ" sz="2400" u="sng" dirty="0">
                <a:latin typeface="+mj-lt"/>
                <a:ea typeface="Cambria" panose="02040503050406030204" pitchFamily="18" charset="0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ea typeface="Cambria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ea typeface="Cambria" panose="02040503050406030204" pitchFamily="18" charset="0"/>
              </a:rPr>
              <a:t>Jedná se o </a:t>
            </a:r>
            <a:r>
              <a:rPr lang="cs-CZ" sz="2400" b="1" dirty="0">
                <a:latin typeface="+mj-lt"/>
                <a:ea typeface="Cambria" panose="02040503050406030204" pitchFamily="18" charset="0"/>
              </a:rPr>
              <a:t>prostředek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, který má </a:t>
            </a:r>
            <a:r>
              <a:rPr lang="cs-CZ" sz="2400" b="1" u="sng" dirty="0">
                <a:latin typeface="+mj-lt"/>
                <a:ea typeface="Cambria" panose="02040503050406030204" pitchFamily="18" charset="0"/>
              </a:rPr>
              <a:t>nalézt vhodná řešení pro rozhodovací procesy při povolování výstavby dalších velkoplošných jednotek</a:t>
            </a:r>
            <a:r>
              <a:rPr lang="cs-CZ" sz="2400" u="sng" dirty="0">
                <a:latin typeface="+mj-lt"/>
                <a:ea typeface="Cambria" panose="02040503050406030204" pitchFamily="18" charset="0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ea typeface="Cambria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ea typeface="Cambria" panose="02040503050406030204" pitchFamily="18" charset="0"/>
              </a:rPr>
              <a:t>Jeho úkolem je </a:t>
            </a:r>
            <a:r>
              <a:rPr lang="cs-CZ" sz="2400" b="1" dirty="0">
                <a:latin typeface="+mj-lt"/>
                <a:ea typeface="Cambria" panose="02040503050406030204" pitchFamily="18" charset="0"/>
              </a:rPr>
              <a:t>hodnocení očekávaného dopadu dalších maloobchodních ploch na životaschopnost stávajících městských center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D8EDC8-D924-4902-9305-55CB34BB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312062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16919-122B-483A-A2A4-AF6FAC9B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461" y="430608"/>
            <a:ext cx="10127077" cy="516170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63045F-3781-4FB8-9F9E-9687E0D0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85" y="1245732"/>
            <a:ext cx="10127077" cy="468331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  <a:ea typeface="Cambria" panose="02040503050406030204" pitchFamily="18" charset="0"/>
              </a:rPr>
              <a:t>Slouží jako kvantitativní měřítko dopadu na širší prostředí 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(dopravu, zaměstnanost, služby) a zvažuje</a:t>
            </a:r>
            <a:r>
              <a:rPr lang="cs-CZ" sz="2400" b="1" dirty="0">
                <a:latin typeface="+mj-lt"/>
                <a:ea typeface="Cambria" panose="02040503050406030204" pitchFamily="18" charset="0"/>
              </a:rPr>
              <a:t> vliv maloobchodních prodejen z ekonomického, ekologického a sociálního hlediska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400" b="1" dirty="0">
              <a:latin typeface="+mj-lt"/>
              <a:ea typeface="Cambria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  <a:ea typeface="Cambria" panose="02040503050406030204" pitchFamily="18" charset="0"/>
              </a:rPr>
              <a:t>V některých zemích má studie prokázat i potřebu dalšího rozšíření nákupní plochy</a:t>
            </a:r>
            <a:r>
              <a:rPr lang="cs-CZ" sz="2400" dirty="0">
                <a:latin typeface="+mj-lt"/>
                <a:ea typeface="Cambria" panose="02040503050406030204" pitchFamily="18" charset="0"/>
              </a:rPr>
              <a:t>. RIA dokumentace je požadována některými státy jako součást žádosti o stavební povolení maloobchodního zařízení.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400" b="1" dirty="0">
              <a:latin typeface="+mj-lt"/>
              <a:ea typeface="Cambria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u="sng" dirty="0">
                <a:latin typeface="+mj-lt"/>
                <a:ea typeface="Cambria" panose="02040503050406030204" pitchFamily="18" charset="0"/>
              </a:rPr>
              <a:t>RIA tedy již zásadním způsobem vstupuje do procesu územního/prostorového plánování</a:t>
            </a:r>
            <a:r>
              <a:rPr lang="cs-CZ" sz="2400" u="sng" dirty="0">
                <a:latin typeface="+mj-lt"/>
                <a:ea typeface="Cambria" panose="02040503050406030204" pitchFamily="18" charset="0"/>
              </a:rPr>
              <a:t>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B6814C-2875-4A2D-8E1E-17CB9978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944020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0996C-1089-4E30-A4DB-1D3A9FAE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76" y="467898"/>
            <a:ext cx="10127077" cy="568422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chemeClr val="tx1"/>
                </a:solidFill>
              </a:rPr>
              <a:t>Rozdíly, změny a trendy v západní a východní Evropě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72454D-3360-42D6-90B3-088246C5B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531" y="1262743"/>
            <a:ext cx="10127077" cy="4055068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Na úrovni Evropy, resp. EU měl být </a:t>
            </a:r>
            <a:r>
              <a:rPr lang="en-US" sz="2400" dirty="0" err="1"/>
              <a:t>komplexním</a:t>
            </a:r>
            <a:r>
              <a:rPr lang="en-US" sz="2400" dirty="0"/>
              <a:t> </a:t>
            </a:r>
            <a:r>
              <a:rPr lang="en-US" sz="2400" dirty="0" err="1"/>
              <a:t>řešením</a:t>
            </a:r>
            <a:r>
              <a:rPr lang="en-US" sz="2400" dirty="0"/>
              <a:t> </a:t>
            </a:r>
            <a:r>
              <a:rPr lang="cs-CZ" sz="2400" dirty="0"/>
              <a:t>tzv. </a:t>
            </a:r>
            <a:r>
              <a:rPr lang="en-US" sz="2400" b="1" dirty="0"/>
              <a:t>European Retail Action Plan</a:t>
            </a:r>
            <a:r>
              <a:rPr lang="cs-CZ" sz="2400" dirty="0"/>
              <a:t> (přijatý 2013, součást strategie „Evropa 2020“).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cs-CZ" sz="2400" b="1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Realitou je, že zatím asi (určitě) nebude </a:t>
            </a:r>
          </a:p>
          <a:p>
            <a:pPr>
              <a:lnSpc>
                <a:spcPct val="120000"/>
              </a:lnSpc>
              <a:defRPr/>
            </a:pPr>
            <a:r>
              <a:rPr lang="cs-CZ" sz="2400" b="1" dirty="0"/>
              <a:t>      z řady důvodů…</a:t>
            </a:r>
            <a:r>
              <a:rPr lang="en-US" sz="2400" b="1" dirty="0"/>
              <a:t> </a:t>
            </a:r>
            <a:endParaRPr lang="cs-CZ" sz="2400" b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05674C-6D94-41AB-837B-87E522F9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DD0BC2-8EFC-4C38-8E2C-E1F164454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4" y="2179427"/>
            <a:ext cx="3387362" cy="43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74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49"/>
            <a:ext cx="8229600" cy="490537"/>
          </a:xfrm>
        </p:spPr>
        <p:txBody>
          <a:bodyPr/>
          <a:lstStyle/>
          <a:p>
            <a:pPr algn="ctr"/>
            <a:r>
              <a:rPr lang="cs-CZ" altLang="cs-CZ" sz="2500" dirty="0">
                <a:latin typeface="Calibri" panose="020F0502020204030204" pitchFamily="34" charset="0"/>
              </a:rPr>
              <a:t>TRANSFORMACE SLOVENSKÉHO MALOOBCHODU</a:t>
            </a: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058E9A76-86DA-4AD3-B672-B8B3F02666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2446" y="1052515"/>
            <a:ext cx="9616449" cy="5329237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sk-SK" dirty="0"/>
              <a:t> </a:t>
            </a:r>
            <a:r>
              <a:rPr lang="sk-SK" sz="2400" b="1" dirty="0"/>
              <a:t>Transformácia maloobchodu na Slovensku prebiehala v niekoľkých vlnách </a:t>
            </a:r>
            <a:r>
              <a:rPr lang="sk-SK" sz="2400" dirty="0"/>
              <a:t>(</a:t>
            </a:r>
            <a:r>
              <a:rPr lang="sk-SK" sz="2400" u="sng" dirty="0"/>
              <a:t>František Križan </a:t>
            </a:r>
            <a:r>
              <a:rPr lang="sk-SK" sz="2400" dirty="0"/>
              <a:t>et al. 2016), obdobne ako v ostatných krajinách strednej a východnej Európy.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sk-SK" sz="24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sk-SK" sz="2400" dirty="0"/>
              <a:t>Transformácia maloobchodu sa v postkomunistických krajinách vrátane Slovenska začala v období 1989 až 1991. Samozrejme, v daných krajinách je mnoho variácií nástupu nových vĺn vývoja maloobchodu v priebehu transformácie. </a:t>
            </a:r>
            <a:endParaRPr lang="cs-CZ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689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C13ECC-F461-465E-B121-1FF7E4DB84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B6F5C3-9DC1-474E-8A50-788849CFC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09600"/>
            <a:ext cx="10753200" cy="5222400"/>
          </a:xfrm>
        </p:spPr>
        <p:txBody>
          <a:bodyPr/>
          <a:lstStyle/>
          <a:p>
            <a:r>
              <a:rPr lang="sk-SK" dirty="0"/>
              <a:t>V niektorých krajinách sa globalizačné trendy začali prejavovať v roku 1996, v iných až po roku 2002. </a:t>
            </a:r>
          </a:p>
          <a:p>
            <a:endParaRPr lang="sk-SK" dirty="0"/>
          </a:p>
          <a:p>
            <a:r>
              <a:rPr lang="sk-SK" dirty="0"/>
              <a:t>Obecne </a:t>
            </a:r>
            <a:r>
              <a:rPr lang="sk-SK" b="1" dirty="0"/>
              <a:t>v postkomunistických krajinách možno identifikovať tri etapy transformácie maloobchodu</a:t>
            </a:r>
            <a:r>
              <a:rPr lang="sk-SK" dirty="0"/>
              <a:t>: </a:t>
            </a:r>
          </a:p>
          <a:p>
            <a:r>
              <a:rPr lang="sk-SK" dirty="0"/>
              <a:t>(i) etapa komunizmu, </a:t>
            </a:r>
          </a:p>
          <a:p>
            <a:r>
              <a:rPr lang="sk-SK" dirty="0"/>
              <a:t>(ii) etapa transformácie, </a:t>
            </a:r>
          </a:p>
          <a:p>
            <a:r>
              <a:rPr lang="sk-SK" dirty="0"/>
              <a:t>(iii) etapa globalizácie.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100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32236D-7F65-4BD5-946B-344A3055A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7C45E1-5867-488D-AE9A-36ED665F3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377999"/>
            <a:ext cx="11045880" cy="5526411"/>
          </a:xfrm>
        </p:spPr>
        <p:txBody>
          <a:bodyPr/>
          <a:lstStyle/>
          <a:p>
            <a:r>
              <a:rPr lang="sk-SK" sz="2200" dirty="0"/>
              <a:t>Pre </a:t>
            </a:r>
            <a:r>
              <a:rPr lang="sk-SK" sz="2200" b="1" dirty="0"/>
              <a:t>povojnové obdobie </a:t>
            </a:r>
            <a:r>
              <a:rPr lang="sk-SK" sz="2200" dirty="0"/>
              <a:t>(po II. svetovej vojne) bola pre Slovensko charakteristická </a:t>
            </a:r>
            <a:r>
              <a:rPr lang="sk-SK" sz="2200" b="1" dirty="0"/>
              <a:t>rozdrobenosť obchodnej siete s prevahou individualistického vlastníctva a taktiež nerovnomerné rozloženie v priestore</a:t>
            </a:r>
            <a:r>
              <a:rPr lang="sk-SK" sz="2200" dirty="0"/>
              <a:t>. </a:t>
            </a:r>
          </a:p>
          <a:p>
            <a:r>
              <a:rPr lang="sk-SK" sz="2200" dirty="0"/>
              <a:t>Dôležitým momentom bola </a:t>
            </a:r>
            <a:r>
              <a:rPr lang="sk-SK" sz="2200" b="1" dirty="0"/>
              <a:t>zmena vlastníckych pomerov po roku 1948</a:t>
            </a:r>
            <a:r>
              <a:rPr lang="sk-SK" sz="2200" dirty="0"/>
              <a:t>, dokedy mal prevahu súkromný sektor a </a:t>
            </a:r>
            <a:r>
              <a:rPr lang="sk-SK" sz="2200" b="1" dirty="0"/>
              <a:t>po znárodnení obchodu (rok 1948) sa sformoval štátny obchod</a:t>
            </a:r>
            <a:r>
              <a:rPr lang="sk-SK" sz="2200" dirty="0"/>
              <a:t>. </a:t>
            </a:r>
          </a:p>
          <a:p>
            <a:r>
              <a:rPr lang="sk-SK" sz="2200" dirty="0"/>
              <a:t>Kým v roku </a:t>
            </a:r>
            <a:r>
              <a:rPr lang="sk-SK" sz="2200" b="1" dirty="0"/>
              <a:t>1948 patrilo súkromnému sektoru 88 % predajní</a:t>
            </a:r>
            <a:r>
              <a:rPr lang="sk-SK" sz="2200" dirty="0"/>
              <a:t>, v roku 1949 takmer 25 %, v roku 1950 sa podiel znížil na 9 % a </a:t>
            </a:r>
            <a:r>
              <a:rPr lang="sk-SK" sz="2200" b="1" dirty="0"/>
              <a:t>po roku 1960 sa v maloobchode už nevyskytoval</a:t>
            </a:r>
            <a:r>
              <a:rPr lang="sk-SK" sz="2200" dirty="0"/>
              <a:t>. </a:t>
            </a:r>
          </a:p>
          <a:p>
            <a:r>
              <a:rPr lang="sk-SK" sz="2200" b="1" u="sng" dirty="0"/>
              <a:t>Slovensko (Československo) predstavovalo typický príklad centralizovaného/štátneho modelu vlastníctva v maloobchode</a:t>
            </a:r>
            <a:r>
              <a:rPr lang="sk-SK" sz="2200" dirty="0"/>
              <a:t>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21358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245806"/>
            <a:ext cx="11009884" cy="6234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u="sng" dirty="0"/>
              <a:t>Chování spotřebitelů v 90. letech se změnilo z důvodu ekonomické výhodnosti nákupů</a:t>
            </a:r>
            <a:r>
              <a:rPr lang="cs-CZ" sz="2400" dirty="0"/>
              <a:t>, kterou tvořily především </a:t>
            </a:r>
            <a:r>
              <a:rPr lang="cs-CZ" sz="2400" b="1" u="sng" dirty="0"/>
              <a:t>nízké ceny a široký sortiment </a:t>
            </a:r>
            <a:r>
              <a:rPr lang="cs-CZ" sz="2400" dirty="0"/>
              <a:t>nabízeného zboží u </a:t>
            </a:r>
            <a:r>
              <a:rPr lang="cs-CZ" sz="2400" b="1" u="sng" dirty="0"/>
              <a:t>retailových nadnárodních řetězců</a:t>
            </a:r>
            <a:r>
              <a:rPr lang="cs-CZ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Do pozadí zájmu zákazníků přešly faktory jakosti a kultury prodeje. Zákazníci si pro zboží dojížděli sami, individuálně a nevyžadovali při nákupu konkrétní služby.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Z </a:t>
            </a:r>
            <a:r>
              <a:rPr lang="cs-CZ" sz="2400" b="1" dirty="0"/>
              <a:t>prodejních forem </a:t>
            </a:r>
            <a:r>
              <a:rPr lang="cs-CZ" sz="2400" dirty="0"/>
              <a:t>zaujal v tomto smyslu </a:t>
            </a:r>
            <a:r>
              <a:rPr lang="cs-CZ" sz="2400" b="1" dirty="0"/>
              <a:t>především samoobslužný velkoobchod (Cash &amp; Carry – </a:t>
            </a:r>
            <a:r>
              <a:rPr lang="cs-CZ" sz="2400" b="1" i="1" dirty="0">
                <a:solidFill>
                  <a:srgbClr val="FF0000"/>
                </a:solidFill>
              </a:rPr>
              <a:t>byl i na Slovensku?)</a:t>
            </a:r>
            <a:r>
              <a:rPr lang="cs-CZ" sz="2400" i="1" dirty="0">
                <a:solidFill>
                  <a:srgbClr val="FF0000"/>
                </a:solidFill>
              </a:rPr>
              <a:t>, </a:t>
            </a:r>
            <a:r>
              <a:rPr lang="cs-CZ" sz="2400" dirty="0"/>
              <a:t>který byl výrazně zaměřen na široký sortiment potravinářského a rychloobrátkového nepotravinářského sortimentu.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Samoobslužný velkoobchod je reprezentován především nadnárodní (původně německá) firmou METRO (funguje na Slovensku)</a:t>
            </a:r>
            <a:r>
              <a:rPr lang="cs-CZ" sz="2400" dirty="0"/>
              <a:t>, která se pravidelně se svojí </a:t>
            </a:r>
            <a:r>
              <a:rPr lang="cs-CZ" sz="2400" b="1" dirty="0"/>
              <a:t>dceřinou společností MAKRO umísťuje v České republice</a:t>
            </a:r>
            <a:r>
              <a:rPr lang="cs-CZ" sz="2400" dirty="0"/>
              <a:t> v rámci TOP – 10 největších obchodních společností a družstev s převahou potravinářského sortimentu.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1972579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01249D-625B-46B4-85AE-A49084A812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0EBAF0-2A26-43D0-83AD-2C7016E63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44137"/>
            <a:ext cx="10949486" cy="5387863"/>
          </a:xfrm>
        </p:spPr>
        <p:txBody>
          <a:bodyPr/>
          <a:lstStyle/>
          <a:p>
            <a:r>
              <a:rPr lang="sk-SK" sz="2400" b="1" dirty="0"/>
              <a:t>Štátny obchod mal za úlohu zásobovať prevažne mestá</a:t>
            </a:r>
            <a:r>
              <a:rPr lang="sk-SK" sz="2400" dirty="0"/>
              <a:t>. </a:t>
            </a:r>
          </a:p>
          <a:p>
            <a:r>
              <a:rPr lang="sk-SK" sz="2400" b="1" dirty="0"/>
              <a:t>Na vidiek boli zamerané spotrebné družstvá</a:t>
            </a:r>
            <a:r>
              <a:rPr lang="sk-SK" sz="2400" dirty="0"/>
              <a:t>, ktoré boli zjednotené pod názvom </a:t>
            </a:r>
            <a:r>
              <a:rPr lang="sk-SK" sz="2400" b="1" dirty="0"/>
              <a:t>Jednota</a:t>
            </a:r>
            <a:r>
              <a:rPr lang="sk-SK" sz="2400" dirty="0"/>
              <a:t>. </a:t>
            </a:r>
          </a:p>
          <a:p>
            <a:r>
              <a:rPr lang="sk-SK" sz="2400" dirty="0"/>
              <a:t>Ďalším dôležitým prvkom vo vývoji maloobchodu bolo </a:t>
            </a:r>
            <a:r>
              <a:rPr lang="sk-SK" sz="2400" b="1" dirty="0"/>
              <a:t>zavedenie jednotných cien</a:t>
            </a:r>
            <a:r>
              <a:rPr lang="sk-SK" sz="2400" dirty="0"/>
              <a:t>, čím de </a:t>
            </a:r>
            <a:r>
              <a:rPr lang="sk-SK" sz="2400" dirty="0" err="1"/>
              <a:t>facto</a:t>
            </a:r>
            <a:r>
              <a:rPr lang="sk-SK" sz="2400" dirty="0"/>
              <a:t> </a:t>
            </a:r>
            <a:r>
              <a:rPr lang="sk-SK" sz="2400" b="1" dirty="0"/>
              <a:t>konkurencia v maloobchodnom prostredí prestala existovať</a:t>
            </a:r>
            <a:r>
              <a:rPr lang="sk-SK" sz="2400" dirty="0"/>
              <a:t>. </a:t>
            </a:r>
          </a:p>
          <a:p>
            <a:r>
              <a:rPr lang="sk-SK" sz="2400" dirty="0"/>
              <a:t>Postupne dochádzalo </a:t>
            </a:r>
            <a:r>
              <a:rPr lang="sk-SK" sz="2400" b="1" dirty="0"/>
              <a:t>k rozvoju maloobchodnej sieti</a:t>
            </a:r>
            <a:r>
              <a:rPr lang="sk-SK" sz="2400" dirty="0"/>
              <a:t>, ktorú na vidieku dopĺňal ambulantný predaj a oživenie tradícií v organizovaní trhov. </a:t>
            </a:r>
          </a:p>
          <a:p>
            <a:r>
              <a:rPr lang="sk-SK" sz="2400" dirty="0"/>
              <a:t>Pre </a:t>
            </a:r>
            <a:r>
              <a:rPr lang="sk-SK" sz="2400" b="1" dirty="0"/>
              <a:t>mestá </a:t>
            </a:r>
            <a:r>
              <a:rPr lang="sk-SK" sz="2400" dirty="0"/>
              <a:t>bola charakteristická </a:t>
            </a:r>
            <a:r>
              <a:rPr lang="sk-SK" sz="2400" b="1" dirty="0"/>
              <a:t>výrazná koncentrácia maloobchodu do centrálne umiestnených obchodných domov (Prior).</a:t>
            </a:r>
            <a:endParaRPr 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695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16B813-BD06-4257-B2C4-C30C0B675F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8A7736-4E11-4BF3-94FE-70D38038A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9931"/>
            <a:ext cx="10753200" cy="5292069"/>
          </a:xfrm>
        </p:spPr>
        <p:txBody>
          <a:bodyPr/>
          <a:lstStyle/>
          <a:p>
            <a:r>
              <a:rPr lang="sk-SK" sz="2000" b="1" dirty="0"/>
              <a:t>Maloobchodná sieť tvorená približne 17 000–18 000 predajňami </a:t>
            </a:r>
            <a:r>
              <a:rPr lang="sk-SK" sz="2000" dirty="0"/>
              <a:t>zostala po 60. rokoch 20. storočia </a:t>
            </a:r>
            <a:r>
              <a:rPr lang="sk-SK" sz="2000" b="1" dirty="0"/>
              <a:t>takmer nemenná počas nasledujúcich troch dekád</a:t>
            </a:r>
            <a:r>
              <a:rPr lang="sk-SK" sz="2000" dirty="0"/>
              <a:t>. </a:t>
            </a:r>
          </a:p>
          <a:p>
            <a:r>
              <a:rPr lang="sk-SK" sz="2000" b="1" dirty="0"/>
              <a:t>Najväčší podiel z maloobchodnej siete </a:t>
            </a:r>
            <a:r>
              <a:rPr lang="sk-SK" sz="2000" dirty="0"/>
              <a:t>pripadal v 80. rokoch 20. storočia na </a:t>
            </a:r>
            <a:r>
              <a:rPr lang="sk-SK" sz="2000" b="1" dirty="0"/>
              <a:t>predajne potravín</a:t>
            </a:r>
            <a:r>
              <a:rPr lang="sk-SK" sz="2000" dirty="0"/>
              <a:t>. </a:t>
            </a:r>
            <a:r>
              <a:rPr lang="sk-SK" sz="2000" b="1" dirty="0"/>
              <a:t>Nepotravinárske predajne boli veľmi poddimenzované.</a:t>
            </a: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8FB1C6-AF86-47E6-972A-9A728A83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81" y="2641634"/>
            <a:ext cx="9938589" cy="30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3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C42933-822E-4691-9679-37B67E738A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2B8B89-81C8-4E97-B476-7ADCE364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2549"/>
            <a:ext cx="10753200" cy="5361737"/>
          </a:xfrm>
        </p:spPr>
        <p:txBody>
          <a:bodyPr/>
          <a:lstStyle/>
          <a:p>
            <a:pPr marL="71998" indent="0">
              <a:buNone/>
            </a:pPr>
            <a:r>
              <a:rPr lang="sk-SK" sz="2000" dirty="0"/>
              <a:t>V porovnaní s vyspelými európskymi ekonomikami, bol </a:t>
            </a:r>
            <a:r>
              <a:rPr lang="sk-SK" sz="2000" b="1" u="sng" dirty="0"/>
              <a:t>maloobchod na Slovensku (v Československu) nedostatočne rozvinutý</a:t>
            </a:r>
            <a:r>
              <a:rPr lang="sk-SK" sz="2000" dirty="0"/>
              <a:t>, v mnohých aspektoch kriticky hodnotený:</a:t>
            </a:r>
          </a:p>
          <a:p>
            <a:r>
              <a:rPr lang="sk-SK" sz="2000" b="1" dirty="0"/>
              <a:t>1. </a:t>
            </a:r>
            <a:r>
              <a:rPr lang="sk-SK" sz="2000" b="1" u="sng" dirty="0"/>
              <a:t>Hustota maloobchodnej siete </a:t>
            </a:r>
            <a:r>
              <a:rPr lang="sk-SK" sz="2000" dirty="0"/>
              <a:t>(uvedená počtom predajní na 1 000 obyvateľov) </a:t>
            </a:r>
            <a:r>
              <a:rPr lang="sk-SK" sz="2000" b="1" dirty="0"/>
              <a:t>bola veľmi nízka </a:t>
            </a:r>
            <a:r>
              <a:rPr lang="sk-SK" sz="2000" dirty="0"/>
              <a:t>(približne polovica priemeru v západnej Európe). Zvlášť pozoruhodná bola </a:t>
            </a:r>
            <a:r>
              <a:rPr lang="sk-SK" sz="2000" b="1" dirty="0"/>
              <a:t>veľmi obmedzená škála predajní vo väčších mestách.</a:t>
            </a:r>
            <a:endParaRPr lang="cs-CZ" sz="2000" b="1" dirty="0"/>
          </a:p>
          <a:p>
            <a:r>
              <a:rPr lang="sk-SK" sz="2000" b="1" dirty="0"/>
              <a:t>2. </a:t>
            </a:r>
            <a:r>
              <a:rPr lang="sk-SK" sz="2000" b="1" u="sng" dirty="0"/>
              <a:t>Maloobchodná kapacita </a:t>
            </a:r>
            <a:r>
              <a:rPr lang="sk-SK" sz="2000" dirty="0"/>
              <a:t>(veľkosť predajnej plochy na 1 000 obyvateľov) </a:t>
            </a:r>
            <a:r>
              <a:rPr lang="sk-SK" sz="2000" b="1" dirty="0"/>
              <a:t>bola tiež veľmi nízka </a:t>
            </a:r>
            <a:r>
              <a:rPr lang="sk-SK" sz="2000" dirty="0"/>
              <a:t>(približne štvrtina úrovne v mnohých krajinách západnej Európy</a:t>
            </a:r>
            <a:r>
              <a:rPr lang="sk-SK" sz="2000" b="1" dirty="0"/>
              <a:t>). Dodávka tovaru do predajní, najmä nepotravinárskeho tovaru, bola výrazne obmedzená.</a:t>
            </a:r>
            <a:endParaRPr lang="cs-CZ" sz="2000" b="1" dirty="0"/>
          </a:p>
          <a:p>
            <a:r>
              <a:rPr lang="sk-SK" sz="2000" dirty="0"/>
              <a:t>3. </a:t>
            </a:r>
            <a:r>
              <a:rPr lang="sk-SK" sz="2000" b="1" dirty="0"/>
              <a:t>Nepriaznivé podmienky v maloobchode určené hodnotami hustoty a kapacity maloobchodu</a:t>
            </a:r>
            <a:r>
              <a:rPr lang="sk-SK" sz="2000" dirty="0"/>
              <a:t> podmieňovali štruktúrne nedostatky prejavujúce sa </a:t>
            </a:r>
            <a:r>
              <a:rPr lang="sk-SK" sz="2000" b="1" dirty="0"/>
              <a:t>obmedzenou prítomnosť obchodov s nepotravinárskym sortimentom</a:t>
            </a:r>
            <a:r>
              <a:rPr lang="sk-SK" sz="2000" dirty="0"/>
              <a:t>, </a:t>
            </a:r>
            <a:r>
              <a:rPr lang="sk-SK" sz="2000" b="1" dirty="0"/>
              <a:t>absenciou moderných veľkometrážnych predajní </a:t>
            </a:r>
            <a:r>
              <a:rPr lang="sk-SK" sz="2000" dirty="0"/>
              <a:t>ako aj </a:t>
            </a:r>
            <a:r>
              <a:rPr lang="sk-SK" sz="2000" b="1" dirty="0"/>
              <a:t>výraznými rozdielmi vo funkcii maloobchodu na miestnej a regionálnej úrovni </a:t>
            </a:r>
            <a:r>
              <a:rPr lang="sk-SK" sz="2000" dirty="0"/>
              <a:t>v zmysle </a:t>
            </a:r>
            <a:r>
              <a:rPr lang="sk-SK" sz="2000" b="1" dirty="0"/>
              <a:t>uspokojenia dopytu spotrebiteľov.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26348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616A66-C664-4CC5-AEB5-1EF4A0624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FB4223-7562-463C-851A-972575216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78971"/>
            <a:ext cx="10753200" cy="5353029"/>
          </a:xfrm>
        </p:spPr>
        <p:txBody>
          <a:bodyPr/>
          <a:lstStyle/>
          <a:p>
            <a:r>
              <a:rPr lang="sk-SK" sz="1800" b="1" dirty="0"/>
              <a:t>Veľkostná štruktúra maloobchodných predajní podľa veľkosti predajnej plochy mala charakter výraznej prevahy malometrážnych prevádzok </a:t>
            </a:r>
            <a:r>
              <a:rPr lang="sk-SK" sz="1800" dirty="0"/>
              <a:t>(tab. 3). Predajnú plochu do 100 m</a:t>
            </a:r>
            <a:r>
              <a:rPr lang="sk-SK" sz="1800" baseline="30000" dirty="0"/>
              <a:t>2</a:t>
            </a:r>
            <a:r>
              <a:rPr lang="sk-SK" sz="1800" dirty="0"/>
              <a:t> malo viac ako 90 % všetkých potravinárskych predajní. </a:t>
            </a:r>
          </a:p>
          <a:p>
            <a:r>
              <a:rPr lang="sk-SK" sz="1800" dirty="0"/>
              <a:t>Väčšou predajnou plochou disponovali predajne nepotravinárskeho tovaru.</a:t>
            </a:r>
          </a:p>
          <a:p>
            <a:r>
              <a:rPr lang="sk-SK" sz="1800" dirty="0"/>
              <a:t>Takmer všetky obchodné domy mali predajnú plochu väčšiu ako 150 m</a:t>
            </a:r>
            <a:r>
              <a:rPr lang="sk-SK" sz="1800" baseline="30000" dirty="0"/>
              <a:t>2</a:t>
            </a:r>
            <a:r>
              <a:rPr lang="sk-SK" sz="1800" dirty="0"/>
              <a:t>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8DD77B-52E7-4D9D-B1D1-0619F409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2972561"/>
            <a:ext cx="10425189" cy="25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5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DB0D13-73AD-45DA-A5F4-1055F99B9A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656018-F501-49DA-970F-F30271BC6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1554"/>
            <a:ext cx="10753200" cy="5370446"/>
          </a:xfrm>
        </p:spPr>
        <p:txBody>
          <a:bodyPr/>
          <a:lstStyle/>
          <a:p>
            <a:r>
              <a:rPr lang="sk-SK" sz="2000" b="1" dirty="0"/>
              <a:t>Nové trendy nakupovania </a:t>
            </a:r>
            <a:r>
              <a:rPr lang="sk-SK" sz="2000" dirty="0"/>
              <a:t>postupne a so značným oneskorením prenikali aj do obchodných prevádzok na Slovensku. </a:t>
            </a:r>
          </a:p>
          <a:p>
            <a:r>
              <a:rPr lang="sk-SK" sz="2000" dirty="0"/>
              <a:t>V roku </a:t>
            </a:r>
            <a:r>
              <a:rPr lang="sk-SK" sz="2000" b="1" dirty="0"/>
              <a:t>1958 sa zavádzajú samoobslužné predajne. </a:t>
            </a:r>
            <a:r>
              <a:rPr lang="sk-SK" sz="2000" dirty="0"/>
              <a:t>V roku 1970 existovala samoobsluha v 18 % všetkých predajní, najmä v predajniach so zmiešaným tovarom (Očovský 1974). </a:t>
            </a:r>
          </a:p>
          <a:p>
            <a:endParaRPr lang="sk-SK" sz="2000" dirty="0"/>
          </a:p>
          <a:p>
            <a:r>
              <a:rPr lang="sk-SK" sz="2000" b="1" dirty="0"/>
              <a:t>Postavenie obchodu v hospodárstve krajiny malo stále dôležitejšiu pozíciu. </a:t>
            </a:r>
            <a:r>
              <a:rPr lang="sk-SK" sz="2000" dirty="0"/>
              <a:t>V tomto období </a:t>
            </a:r>
            <a:r>
              <a:rPr lang="sk-SK" sz="2000" b="1" dirty="0"/>
              <a:t>vznikajú aj prvé obchodné domy s jednotnými cenami </a:t>
            </a:r>
            <a:r>
              <a:rPr lang="sk-SK" sz="2000" dirty="0"/>
              <a:t>(ASO, TETA, </a:t>
            </a:r>
            <a:r>
              <a:rPr lang="sk-SK" sz="2000" dirty="0" err="1"/>
              <a:t>Brouk</a:t>
            </a:r>
            <a:r>
              <a:rPr lang="sk-SK" sz="2000" dirty="0"/>
              <a:t> či Babka), čo na </a:t>
            </a:r>
            <a:r>
              <a:rPr lang="sk-SK" sz="2000" b="1" dirty="0"/>
              <a:t>jednej strane viedlo k rastu odvetvia, no na druhej strane dochádzalo k značnej koncentrácii maloobchodu a jeho priestorové rozloženie sa stávalo čoraz nerovnomernejšie. </a:t>
            </a:r>
          </a:p>
          <a:p>
            <a:endParaRPr lang="sk-SK" sz="2000" dirty="0"/>
          </a:p>
          <a:p>
            <a:r>
              <a:rPr lang="sk-SK" sz="2000" b="1" dirty="0"/>
              <a:t>Maloobchod bol koncentrovaný najmä do miest, ktorý obsluhoval aj vidiecke obce. 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4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8E99BD-7FF7-49E4-9884-FB2FDDA93C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14F97B-767F-4029-BAB8-AA826938A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44137"/>
            <a:ext cx="10753200" cy="5387863"/>
          </a:xfrm>
        </p:spPr>
        <p:txBody>
          <a:bodyPr/>
          <a:lstStyle/>
          <a:p>
            <a:pPr marL="71998" indent="0">
              <a:buNone/>
            </a:pPr>
            <a:r>
              <a:rPr lang="sk-SK" sz="2000" dirty="0"/>
              <a:t>Z priestorového hľadiska bol maloobchod výrazne koncentrovaný do miest prípadne tzv.  strediskových obcí. </a:t>
            </a:r>
            <a:r>
              <a:rPr lang="sk-SK" sz="2000" b="1" dirty="0"/>
              <a:t>Vidiecka maloobchodná sieť mala (a stále má) niekoľko znakov: </a:t>
            </a:r>
            <a:endParaRPr lang="cs-CZ" sz="2000" b="1" dirty="0"/>
          </a:p>
          <a:p>
            <a:endParaRPr lang="sk-SK" sz="2000" dirty="0"/>
          </a:p>
          <a:p>
            <a:r>
              <a:rPr lang="sk-SK" sz="2000" dirty="0"/>
              <a:t>i) </a:t>
            </a:r>
            <a:r>
              <a:rPr lang="sk-SK" sz="2000" b="1" dirty="0"/>
              <a:t>uspokojuje lokálny, málo koncentrovaný dopyt</a:t>
            </a:r>
            <a:r>
              <a:rPr lang="sk-SK" sz="2000" dirty="0"/>
              <a:t>;</a:t>
            </a:r>
            <a:endParaRPr lang="cs-CZ" sz="2000" dirty="0"/>
          </a:p>
          <a:p>
            <a:endParaRPr lang="sk-SK" sz="2000" dirty="0"/>
          </a:p>
          <a:p>
            <a:r>
              <a:rPr lang="sk-SK" sz="2000" dirty="0"/>
              <a:t>ii) </a:t>
            </a:r>
            <a:r>
              <a:rPr lang="sk-SK" sz="2000" b="1" dirty="0"/>
              <a:t>realizuje sa tu iba časť dopytu vidieckeho obyvateľstva kvôli výraznej </a:t>
            </a:r>
            <a:r>
              <a:rPr lang="sk-SK" sz="2000" b="1" dirty="0" err="1"/>
              <a:t>spádovosti</a:t>
            </a:r>
            <a:r>
              <a:rPr lang="sk-SK" sz="2000" b="1" dirty="0"/>
              <a:t> miest</a:t>
            </a:r>
            <a:r>
              <a:rPr lang="sk-SK" sz="2000" dirty="0"/>
              <a:t>, čo nevytvára podmienky pre efektívnu sortimentovú ponuku;</a:t>
            </a:r>
            <a:endParaRPr lang="cs-CZ" sz="2000" dirty="0"/>
          </a:p>
          <a:p>
            <a:endParaRPr lang="sk-SK" sz="2000" dirty="0"/>
          </a:p>
          <a:p>
            <a:r>
              <a:rPr lang="sk-SK" sz="2000" dirty="0"/>
              <a:t>iii) </a:t>
            </a:r>
            <a:r>
              <a:rPr lang="sk-SK" sz="2000" b="1" dirty="0"/>
              <a:t>realizácia tržieb vo vidieckej maloobchodnej sieti </a:t>
            </a:r>
            <a:r>
              <a:rPr lang="sk-SK" sz="2000" dirty="0"/>
              <a:t>je s ohľadom na vyššie uvedené faktory </a:t>
            </a:r>
            <a:r>
              <a:rPr lang="sk-SK" sz="2000" b="1" dirty="0"/>
              <a:t>spájaná s vysokými nákladmi fungovania </a:t>
            </a:r>
            <a:r>
              <a:rPr lang="sk-SK" sz="2000" dirty="0"/>
              <a:t>v porovnaní s mestskou sieťou.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964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CECE54-D3BB-4EEF-B5F2-29FFBB3894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836A97-C013-4C9F-B486-C415C4940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78001"/>
            <a:ext cx="10753200" cy="5454000"/>
          </a:xfrm>
        </p:spPr>
        <p:txBody>
          <a:bodyPr/>
          <a:lstStyle/>
          <a:p>
            <a:r>
              <a:rPr lang="sk-SK" sz="2400" b="1" dirty="0"/>
              <a:t>Maloobchodnú sieť na slovenskom (československom) vidieku počas komunizmu </a:t>
            </a:r>
            <a:r>
              <a:rPr lang="sk-SK" sz="2400" dirty="0"/>
              <a:t>možno v porovnaní so štátmi západnej Európy charakterizovať na </a:t>
            </a:r>
            <a:r>
              <a:rPr lang="sk-SK" sz="2400" b="1" dirty="0"/>
              <a:t>relatívne dobrej úrovni vybavenosti. </a:t>
            </a:r>
          </a:p>
          <a:p>
            <a:endParaRPr lang="sk-SK" sz="2400" dirty="0"/>
          </a:p>
          <a:p>
            <a:r>
              <a:rPr lang="sk-SK" sz="2400" b="1" dirty="0"/>
              <a:t>Takmer v každej populačne menšej vidieckej obci bola samozrejmosťou predajňa zmiešaného tovaru</a:t>
            </a:r>
            <a:r>
              <a:rPr lang="sk-SK" sz="2400" dirty="0"/>
              <a:t>, vo </a:t>
            </a:r>
            <a:r>
              <a:rPr lang="sk-SK" sz="2400" b="1" dirty="0"/>
              <a:t>väčších obciach </a:t>
            </a:r>
            <a:r>
              <a:rPr lang="sk-SK" sz="2400" dirty="0"/>
              <a:t>následne v 60. rokoch minulého storočia vznikla </a:t>
            </a:r>
            <a:r>
              <a:rPr lang="sk-SK" sz="2400" b="1" dirty="0"/>
              <a:t>tzv. družstevné obchodné domy </a:t>
            </a:r>
            <a:r>
              <a:rPr lang="sk-SK" sz="2400" dirty="0"/>
              <a:t>(obr. 2). </a:t>
            </a:r>
          </a:p>
          <a:p>
            <a:endParaRPr lang="sk-SK" sz="2400" dirty="0"/>
          </a:p>
          <a:p>
            <a:r>
              <a:rPr lang="sk-SK" sz="2400" dirty="0"/>
              <a:t>Po roku 1952 sa vymedzila sféra obchodnej činnosti štátneho obchodu (typicky Prior – mestá) a družstiev (typicky Jednota – vidiek) 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72704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399FEA-2367-4C69-9C9C-199443B27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71E949-8172-48D6-9308-42BF42117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1223"/>
            <a:ext cx="10753200" cy="5300777"/>
          </a:xfrm>
        </p:spPr>
        <p:txBody>
          <a:bodyPr/>
          <a:lstStyle/>
          <a:p>
            <a:r>
              <a:rPr lang="sk-SK" sz="2000" dirty="0"/>
              <a:t>Otvorenie družstevného obchodného domu v Dechticiach v roku 1954 (vľavo) a pojazdná predajňa </a:t>
            </a:r>
            <a:r>
              <a:rPr lang="sk-SK" sz="2000" dirty="0" err="1"/>
              <a:t>Odeva</a:t>
            </a:r>
            <a:r>
              <a:rPr lang="sk-SK" sz="2000" dirty="0"/>
              <a:t> v Hornej Potôni v roku 1950 (vpravo).</a:t>
            </a:r>
            <a:endParaRPr lang="cs-CZ" sz="2000" dirty="0"/>
          </a:p>
          <a:p>
            <a:endParaRPr lang="cs-CZ" dirty="0"/>
          </a:p>
        </p:txBody>
      </p:sp>
      <p:pic>
        <p:nvPicPr>
          <p:cNvPr id="5" name="Obrázok 15">
            <a:extLst>
              <a:ext uri="{FF2B5EF4-FFF2-40B4-BE49-F238E27FC236}">
                <a16:creationId xmlns:a16="http://schemas.microsoft.com/office/drawing/2014/main" id="{733B7101-42BB-49D8-AC0C-BB54CF62EE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6" y="2476817"/>
            <a:ext cx="4100694" cy="2504486"/>
          </a:xfrm>
          <a:prstGeom prst="rect">
            <a:avLst/>
          </a:prstGeom>
        </p:spPr>
      </p:pic>
      <p:pic>
        <p:nvPicPr>
          <p:cNvPr id="6" name="Obrázok 10">
            <a:extLst>
              <a:ext uri="{FF2B5EF4-FFF2-40B4-BE49-F238E27FC236}">
                <a16:creationId xmlns:a16="http://schemas.microsoft.com/office/drawing/2014/main" id="{D2FDDB25-52F4-4E51-8B18-3AC19C00B7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2476818"/>
            <a:ext cx="4397829" cy="25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15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C22FC0-0F99-41A5-9F56-0DF0205D7D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4083C8-1AFE-42D0-A0AE-3115349EC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66057"/>
            <a:ext cx="10753200" cy="5503817"/>
          </a:xfrm>
        </p:spPr>
        <p:txBody>
          <a:bodyPr/>
          <a:lstStyle/>
          <a:p>
            <a:r>
              <a:rPr lang="sk-SK" sz="2000" dirty="0"/>
              <a:t>K </a:t>
            </a:r>
            <a:r>
              <a:rPr lang="sk-SK" sz="2000" b="1" dirty="0"/>
              <a:t>radikálnym zmenám v maloobchode došlo po roku 1989</a:t>
            </a:r>
            <a:r>
              <a:rPr lang="sk-SK" sz="2000" dirty="0"/>
              <a:t> po prechode z centrálne riadeného hospodárstva na trhové.</a:t>
            </a:r>
          </a:p>
          <a:p>
            <a:endParaRPr lang="sk-SK" sz="2000" dirty="0"/>
          </a:p>
          <a:p>
            <a:r>
              <a:rPr lang="sk-SK" sz="2000" b="1" dirty="0"/>
              <a:t>Etapa transformácie</a:t>
            </a:r>
            <a:r>
              <a:rPr lang="sk-SK" sz="2000" dirty="0"/>
              <a:t>, ktorá sa začala v roku 1989 priniesla </a:t>
            </a:r>
            <a:r>
              <a:rPr lang="sk-SK" sz="2000" b="1" dirty="0"/>
              <a:t>nové kvalitatívne obdobie vo vývoji slovenského maloobchodu</a:t>
            </a:r>
            <a:r>
              <a:rPr lang="sk-SK" sz="2000" dirty="0"/>
              <a:t>. Išlo najmä o </a:t>
            </a:r>
            <a:r>
              <a:rPr lang="sk-SK" sz="2000" b="1" dirty="0"/>
              <a:t>organizačné zmeny vlastníctva spôsobené decentralizáciou, demonopolizáciou a privatizáciou maloobchodu.</a:t>
            </a:r>
          </a:p>
          <a:p>
            <a:endParaRPr lang="sk-SK" sz="2000" dirty="0"/>
          </a:p>
          <a:p>
            <a:r>
              <a:rPr lang="sk-SK" sz="2000" b="1" dirty="0"/>
              <a:t>Liberalizácia cien tovarov </a:t>
            </a:r>
            <a:r>
              <a:rPr lang="sk-SK" sz="2000" dirty="0"/>
              <a:t>mala za následok obmedzenie spotreby a rozvoja maloobchodu ako takého. Ako príklad možno uviesť </a:t>
            </a:r>
            <a:r>
              <a:rPr lang="sk-SK" sz="2000" b="1" dirty="0"/>
              <a:t>enormný a skokový nárast cien od 1. januára v roku 1991</a:t>
            </a:r>
            <a:r>
              <a:rPr lang="sk-SK" sz="2000" dirty="0"/>
              <a:t>, kedy </a:t>
            </a:r>
            <a:r>
              <a:rPr lang="sk-SK" sz="2000" b="1" dirty="0"/>
              <a:t>v priebehu jedného dňa ceny narástli o 32 %.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74882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A2CF89-2CAB-4BF6-A166-38914F484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6CD2CC-D58E-4280-95D2-FEE90CF41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48640"/>
            <a:ext cx="10753200" cy="5283360"/>
          </a:xfrm>
        </p:spPr>
        <p:txBody>
          <a:bodyPr/>
          <a:lstStyle/>
          <a:p>
            <a:r>
              <a:rPr lang="sk-SK" sz="2000" b="1" dirty="0"/>
              <a:t>Zmeny vlastníckych foriem </a:t>
            </a:r>
            <a:r>
              <a:rPr lang="sk-SK" sz="2000" dirty="0"/>
              <a:t>v hospodárstve (maloobchode) sa prejavovali i) </a:t>
            </a:r>
            <a:r>
              <a:rPr lang="sk-SK" sz="2000" b="1" dirty="0"/>
              <a:t>reštitúciou majetkov pôvodným vlastníkom</a:t>
            </a:r>
            <a:r>
              <a:rPr lang="sk-SK" sz="2000" dirty="0"/>
              <a:t>, ii) </a:t>
            </a:r>
            <a:r>
              <a:rPr lang="sk-SK" sz="2000" b="1" dirty="0"/>
              <a:t>vstupom nových subjektov do ekonomiky</a:t>
            </a:r>
            <a:r>
              <a:rPr lang="sk-SK" sz="2000" dirty="0"/>
              <a:t> ako aj iii) </a:t>
            </a:r>
            <a:r>
              <a:rPr lang="sk-SK" sz="2000" b="1" dirty="0"/>
              <a:t>prevodom štátneho majetku súkromným subjektom formou privatizácie</a:t>
            </a:r>
            <a:r>
              <a:rPr lang="sk-SK" sz="2000" dirty="0"/>
              <a:t>.</a:t>
            </a:r>
          </a:p>
          <a:p>
            <a:r>
              <a:rPr lang="sk-SK" sz="2000" dirty="0"/>
              <a:t>Vývoj maloobchodu výrazne poznačila tzv. </a:t>
            </a:r>
            <a:r>
              <a:rPr lang="sk-SK" sz="2000" b="1" dirty="0"/>
              <a:t>kupónová privatizácia</a:t>
            </a:r>
            <a:r>
              <a:rPr lang="sk-SK" sz="2000" dirty="0"/>
              <a:t>, ktorá prebiehala v dvoch kolách.</a:t>
            </a:r>
          </a:p>
          <a:p>
            <a:r>
              <a:rPr lang="sk-SK" sz="2000" dirty="0"/>
              <a:t>Na rozdiel od radikálnych zmien v organizácii a vlastníctve </a:t>
            </a:r>
            <a:r>
              <a:rPr lang="sk-SK" sz="2000" b="1" dirty="0"/>
              <a:t>nedošlo k radikálnej zmene vo fyzickej štruktúre maloobchodných predajní</a:t>
            </a:r>
            <a:r>
              <a:rPr lang="sk-SK" sz="2000" dirty="0"/>
              <a:t>. Je to </a:t>
            </a:r>
            <a:r>
              <a:rPr lang="sk-SK" sz="2000" b="1" dirty="0"/>
              <a:t>výsledok zotrvačnosti procesu transformácie</a:t>
            </a:r>
            <a:r>
              <a:rPr lang="sk-SK" sz="2000" dirty="0"/>
              <a:t> z predchádzajúceho obdobia. </a:t>
            </a:r>
          </a:p>
          <a:p>
            <a:r>
              <a:rPr lang="sk-SK" sz="2000" b="1" dirty="0"/>
              <a:t>Vznikli tisíce nových maloobchodných predajní</a:t>
            </a:r>
            <a:r>
              <a:rPr lang="sk-SK" sz="2000" dirty="0"/>
              <a:t>, veľké predajne vznikli väčšinou rekonštrukciou skladových priestorov, revitalizáciou starých obchodov, ktoré boli zatvorené a využívaním napríklad priestoru na prízemí panelového domu.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27167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037" y="151698"/>
            <a:ext cx="10785988" cy="5692877"/>
          </a:xfrm>
        </p:spPr>
        <p:txBody>
          <a:bodyPr/>
          <a:lstStyle/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Na druhém místě lze uvést </a:t>
            </a:r>
            <a:r>
              <a:rPr lang="cs-CZ" sz="2400" b="1" dirty="0"/>
              <a:t>řetězcové firmy s převažující maloobchodní činností </a:t>
            </a:r>
            <a:r>
              <a:rPr lang="cs-CZ" sz="2400" dirty="0"/>
              <a:t>(</a:t>
            </a:r>
            <a:r>
              <a:rPr lang="cs-CZ" sz="2400" i="1" dirty="0" err="1"/>
              <a:t>retailingy</a:t>
            </a:r>
            <a:r>
              <a:rPr lang="cs-CZ" sz="2400" dirty="0"/>
              <a:t>), které v rámci své </a:t>
            </a:r>
            <a:r>
              <a:rPr lang="cs-CZ" sz="2400" b="1" dirty="0"/>
              <a:t>smíšené obchodní činností</a:t>
            </a:r>
            <a:r>
              <a:rPr lang="cs-CZ" sz="2400" dirty="0"/>
              <a:t> provozují také činnost </a:t>
            </a:r>
            <a:r>
              <a:rPr lang="cs-CZ" sz="2400" b="1" dirty="0"/>
              <a:t>velkoobchodní</a:t>
            </a:r>
            <a:r>
              <a:rPr lang="cs-CZ" sz="2400" dirty="0"/>
              <a:t>, </a:t>
            </a:r>
            <a:r>
              <a:rPr lang="cs-CZ" sz="2400" b="1" dirty="0"/>
              <a:t>v rámci firmy zpravidla  organizačně a ekonomicky oddělenou</a:t>
            </a:r>
            <a:r>
              <a:rPr lang="cs-CZ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Např. firmy AHOLD, REWE, KAUFLAND, TESCO STORES, GLOBUS, </a:t>
            </a:r>
            <a:r>
              <a:rPr lang="cs-CZ" sz="2400" i="1" dirty="0"/>
              <a:t>DELVITA, CARREFOUR, JULIUS MEINL</a:t>
            </a:r>
            <a:r>
              <a:rPr lang="cs-CZ" sz="2400" dirty="0"/>
              <a:t>), které se umísťovaly a umísťují v první desítce žebříčku TOP 50.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„Polovina“ z nich už z velmi konkurenčního českého (i slovenského) trhu odešla.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90" y="4626412"/>
            <a:ext cx="1325357" cy="16329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44" y="4399039"/>
            <a:ext cx="2350654" cy="19549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500" y="4399039"/>
            <a:ext cx="2857500" cy="866775"/>
          </a:xfrm>
          <a:prstGeom prst="rect">
            <a:avLst/>
          </a:prstGeom>
        </p:spPr>
      </p:pic>
      <p:pic>
        <p:nvPicPr>
          <p:cNvPr id="7" name="Obrázek 6" descr="Obsah obrázku logo&#10;&#10;Popis byl vytvořen automaticky">
            <a:extLst>
              <a:ext uri="{FF2B5EF4-FFF2-40B4-BE49-F238E27FC236}">
                <a16:creationId xmlns:a16="http://schemas.microsoft.com/office/drawing/2014/main" id="{9905F42A-A91E-740C-CAF8-B970AB232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7" y="5332213"/>
            <a:ext cx="4066495" cy="1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3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8B7056-C97F-4EB8-9661-95D5A08F87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062AF7-370A-45CF-B89C-50EBF3ED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1554"/>
            <a:ext cx="10753200" cy="5370446"/>
          </a:xfrm>
        </p:spPr>
        <p:txBody>
          <a:bodyPr/>
          <a:lstStyle/>
          <a:p>
            <a:endParaRPr lang="sk-SK" sz="2000" dirty="0"/>
          </a:p>
          <a:p>
            <a:r>
              <a:rPr lang="sk-SK" sz="2000" b="1" dirty="0"/>
              <a:t>Rozvoju veľkometrážnych predajní bránil nedostatok kapitálu v prípade tuzemských podnikateľov</a:t>
            </a:r>
            <a:r>
              <a:rPr lang="sk-SK" sz="2000" dirty="0"/>
              <a:t> a ich rozvoj nastal až </a:t>
            </a:r>
            <a:r>
              <a:rPr lang="sk-SK" sz="2000" b="1" u="sng" dirty="0"/>
              <a:t>procesom internacionalizácie maloobchodu</a:t>
            </a:r>
            <a:r>
              <a:rPr lang="sk-SK" sz="2000" dirty="0"/>
              <a:t>. </a:t>
            </a:r>
          </a:p>
          <a:p>
            <a:endParaRPr lang="sk-SK" sz="2000" dirty="0"/>
          </a:p>
          <a:p>
            <a:r>
              <a:rPr lang="sk-SK" sz="2000" b="1" dirty="0"/>
              <a:t>Odvetvie maloobchodu </a:t>
            </a:r>
            <a:r>
              <a:rPr lang="sk-SK" sz="2000" dirty="0"/>
              <a:t>v nových spoločensko-ekonomických podmienkach prechádzalo po roku 1989 výraznou transformáciou a za </a:t>
            </a:r>
            <a:r>
              <a:rPr lang="sk-SK" sz="2000" b="1" dirty="0"/>
              <a:t>relatívne krátke obdobie sa v odvetví prejavili viaceré transformačné procesy v súvislosti s nástupom globalizácie </a:t>
            </a:r>
            <a:r>
              <a:rPr lang="sk-SK" sz="2000" dirty="0"/>
              <a:t>v maloobchode. </a:t>
            </a:r>
          </a:p>
          <a:p>
            <a:endParaRPr lang="sk-SK" sz="2000" dirty="0"/>
          </a:p>
          <a:p>
            <a:r>
              <a:rPr lang="sk-SK" sz="2000" dirty="0"/>
              <a:t>Keďže </a:t>
            </a:r>
            <a:r>
              <a:rPr lang="sk-SK" sz="2000" b="1" dirty="0"/>
              <a:t>prvý hypermarket</a:t>
            </a:r>
            <a:r>
              <a:rPr lang="sk-SK" sz="2000" dirty="0"/>
              <a:t>, ako prejav globalizácie maloobchodu, bol na Slovensku </a:t>
            </a:r>
            <a:r>
              <a:rPr lang="sk-SK" sz="2000" b="1" dirty="0"/>
              <a:t>otvorený</a:t>
            </a:r>
            <a:r>
              <a:rPr lang="sk-SK" sz="2000" dirty="0"/>
              <a:t> </a:t>
            </a:r>
            <a:r>
              <a:rPr lang="sk-SK" sz="2000" b="1" dirty="0"/>
              <a:t>v roku 1999</a:t>
            </a:r>
            <a:r>
              <a:rPr lang="sk-SK" sz="2000" dirty="0"/>
              <a:t>, možno </a:t>
            </a:r>
            <a:r>
              <a:rPr lang="sk-SK" sz="2000" b="1" dirty="0"/>
              <a:t>etapu transformácie maloobchodu ohraničiť dekádou 1989-1999.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8480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8C5729-0765-4E79-9E1A-7175ED3EAC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198868-989D-482F-B8E7-ECE5D31E1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57349"/>
            <a:ext cx="10753200" cy="5274651"/>
          </a:xfrm>
        </p:spPr>
        <p:txBody>
          <a:bodyPr/>
          <a:lstStyle/>
          <a:p>
            <a:r>
              <a:rPr lang="sk-SK" sz="2000" b="1" u="sng" dirty="0"/>
              <a:t>Pre maloobchod na Slovensku v tomto období je príznačný proces atomizácie</a:t>
            </a:r>
            <a:r>
              <a:rPr lang="sk-SK" sz="2000" dirty="0"/>
              <a:t>. Proces atomizácie maloobchodu sa v rôznych krajinách prejavuje odlišnou intenzitou a dĺžkou trvania prechodom na globalizačné procesy. </a:t>
            </a:r>
          </a:p>
          <a:p>
            <a:r>
              <a:rPr lang="sk-SK" sz="2000" b="1" dirty="0"/>
              <a:t>Dôsledkom </a:t>
            </a:r>
            <a:r>
              <a:rPr lang="sk-SK" sz="2000" dirty="0"/>
              <a:t>privatizačných a reštrukturalizačných procesov </a:t>
            </a:r>
            <a:r>
              <a:rPr lang="sk-SK" sz="2000" b="1" dirty="0"/>
              <a:t>bol vznik veľkého počtu obchodných živností sprevádzaný likvidáciou mnohých dovtedajších veľkých obchodných organizácií </a:t>
            </a:r>
            <a:r>
              <a:rPr lang="sk-SK" sz="2000" dirty="0"/>
              <a:t>a iba pozvoľným vytváraním nových filiálok. </a:t>
            </a:r>
          </a:p>
          <a:p>
            <a:r>
              <a:rPr lang="sk-SK" sz="2000" dirty="0"/>
              <a:t>Atomizácia obchodu bola priestorovo a organizačne charakteristická </a:t>
            </a:r>
            <a:r>
              <a:rPr lang="sk-SK" sz="2000" b="1" dirty="0"/>
              <a:t>roztrieštením štruktúry maloobchodu so znakmi decentralizácie a dekoncentrácie štruktúr maloobchodnej siete</a:t>
            </a:r>
            <a:r>
              <a:rPr lang="sk-SK" sz="2000" dirty="0"/>
              <a:t>, ktorá bola značne rozdrobená. </a:t>
            </a:r>
          </a:p>
          <a:p>
            <a:r>
              <a:rPr lang="sk-SK" sz="2000" dirty="0"/>
              <a:t>Vo sfére obchodu a služieb </a:t>
            </a:r>
            <a:r>
              <a:rPr lang="sk-SK" sz="2000" b="1" dirty="0"/>
              <a:t>dochádzalo k zvýšeniu počtu pôsobiacich organizácií a následnému zvýšeniu počtu pracovníkov v odvetví.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03626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99F37A-E3C6-4711-B71E-51437DB36A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E47C5B-D031-4F66-920C-042D0D6EF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78000"/>
            <a:ext cx="10753200" cy="5454000"/>
          </a:xfrm>
        </p:spPr>
        <p:txBody>
          <a:bodyPr/>
          <a:lstStyle/>
          <a:p>
            <a:r>
              <a:rPr lang="sk-SK" sz="2000" b="1" dirty="0"/>
              <a:t>Transformácia maloobchodnej siete v období atomizácie prebiehala takmer výlučne bez účasti zahraničných maloobchodných reťazcov. </a:t>
            </a:r>
          </a:p>
          <a:p>
            <a:r>
              <a:rPr lang="sk-SK" sz="2000" dirty="0"/>
              <a:t>Na rozvoji maloobchodu a jeho transformácii sa podieľal </a:t>
            </a:r>
            <a:r>
              <a:rPr lang="sk-SK" sz="2000" b="1" dirty="0"/>
              <a:t>domáci súkromný kapitál a vplývali naňho aj transformačné procesy</a:t>
            </a:r>
            <a:r>
              <a:rPr lang="sk-SK" sz="2000" dirty="0"/>
              <a:t> súvisiace s rozpadom štátnych a družstevných organizácií vnútorného obchodu. </a:t>
            </a:r>
          </a:p>
          <a:p>
            <a:endParaRPr lang="sk-SK" sz="2000" dirty="0"/>
          </a:p>
          <a:p>
            <a:r>
              <a:rPr lang="sk-SK" sz="2000" b="1" dirty="0"/>
              <a:t>Atomizácia maloobchodu mala za následok zvýšenie počtu predajní a zároveň zníženie počtu obyvateľov na predajňu</a:t>
            </a:r>
            <a:r>
              <a:rPr lang="sk-SK" sz="2000" dirty="0"/>
              <a:t>. </a:t>
            </a:r>
          </a:p>
          <a:p>
            <a:r>
              <a:rPr lang="sk-SK" sz="2000" b="1" dirty="0"/>
              <a:t>Predajná plocha rapídne rástla</a:t>
            </a:r>
            <a:r>
              <a:rPr lang="sk-SK" sz="2000" dirty="0"/>
              <a:t>, čím sa </a:t>
            </a:r>
            <a:r>
              <a:rPr lang="sk-SK" sz="2000" b="1" dirty="0"/>
              <a:t>zvyšoval aj plošný štandard</a:t>
            </a:r>
            <a:r>
              <a:rPr lang="sk-SK" sz="2000" dirty="0"/>
              <a:t>. Zároveň však </a:t>
            </a:r>
            <a:r>
              <a:rPr lang="sk-SK" sz="2000" b="1" dirty="0"/>
              <a:t>klesal obslužný štandard (jeho hodnota)</a:t>
            </a:r>
            <a:r>
              <a:rPr lang="sk-SK" sz="2000" dirty="0"/>
              <a:t>, vyjadrený ako </a:t>
            </a:r>
            <a:r>
              <a:rPr lang="sk-SK" sz="2000" b="1" dirty="0"/>
              <a:t>počet obyvateľov pripadajúcich na jedného pracovníka v maloobchode, čo je však pozitívne</a:t>
            </a:r>
            <a:r>
              <a:rPr lang="sk-SK" sz="2000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186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6BC340-88B4-4C72-9F3F-8CBBA3234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58CD2B-A1FC-446A-947B-2FD4B46C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87383"/>
            <a:ext cx="10753200" cy="5544617"/>
          </a:xfrm>
        </p:spPr>
        <p:txBody>
          <a:bodyPr/>
          <a:lstStyle/>
          <a:p>
            <a:r>
              <a:rPr lang="sk-SK" sz="2000" dirty="0"/>
              <a:t>Kým v roku 1990 dominoval v maloobchodnom predaji na Slovensku verejný sektor, </a:t>
            </a:r>
            <a:r>
              <a:rPr lang="sk-SK" sz="2000" b="1" dirty="0"/>
              <a:t>od roku 1992 výrazne začal dominovať súkromný sektor </a:t>
            </a:r>
            <a:r>
              <a:rPr lang="sk-SK" sz="2000" dirty="0"/>
              <a:t>(tab. 4), čo bolo </a:t>
            </a:r>
            <a:r>
              <a:rPr lang="sk-SK" sz="2000" b="1" dirty="0"/>
              <a:t>prejavom atomizácie maloobchodu</a:t>
            </a:r>
            <a:r>
              <a:rPr lang="sk-SK" sz="2000" dirty="0"/>
              <a:t>. </a:t>
            </a:r>
          </a:p>
          <a:p>
            <a:r>
              <a:rPr lang="sk-SK" sz="2000" dirty="0"/>
              <a:t>Verejný sektor sa podieľal na maloobchodnom predaji v roku 1990 podielom 71 % a v roku 1998 tento podiel klesol na 3 %. Je potrebné poznamenať, že </a:t>
            </a:r>
            <a:r>
              <a:rPr lang="sk-SK" sz="2000" b="1" dirty="0"/>
              <a:t>súkromný sektor bol takmer prevažne tuzemský</a:t>
            </a:r>
            <a:r>
              <a:rPr lang="sk-SK" sz="2000" dirty="0"/>
              <a:t>. </a:t>
            </a:r>
          </a:p>
          <a:p>
            <a:r>
              <a:rPr lang="sk-SK" sz="2000" dirty="0"/>
              <a:t>K </a:t>
            </a:r>
            <a:r>
              <a:rPr lang="sk-SK" sz="2000" b="1" dirty="0"/>
              <a:t>prvým zahraničným spoločnostiam</a:t>
            </a:r>
            <a:r>
              <a:rPr lang="sk-SK" sz="2000" dirty="0"/>
              <a:t>, ktoré vstúpili na slovenský maloobchodný trh patrila spoločnosti </a:t>
            </a:r>
            <a:r>
              <a:rPr lang="sk-SK" sz="2000" b="1" dirty="0"/>
              <a:t>Tesco (rok 1996)</a:t>
            </a:r>
            <a:r>
              <a:rPr lang="sk-SK" sz="2000" dirty="0"/>
              <a:t>, ktorá odkúpila obchodné domy Prior (podobne v ČR).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85C88D-60AA-47BE-A7BF-C5D6E0C5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12" y="4256540"/>
            <a:ext cx="10091351" cy="20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25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74FD3A-C0D6-4027-8DD9-553ED56A6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412748-E6B9-48B3-9A99-0DF57FA17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70263"/>
            <a:ext cx="10753200" cy="5361737"/>
          </a:xfrm>
        </p:spPr>
        <p:txBody>
          <a:bodyPr/>
          <a:lstStyle/>
          <a:p>
            <a:r>
              <a:rPr lang="sk-SK" sz="2000" b="1" dirty="0"/>
              <a:t>Typickým trendom </a:t>
            </a:r>
            <a:r>
              <a:rPr lang="sk-SK" sz="2000" dirty="0"/>
              <a:t>v maloobchodnej sieti na Slovensku </a:t>
            </a:r>
            <a:r>
              <a:rPr lang="sk-SK" sz="2000" b="1" dirty="0"/>
              <a:t>bol úbytok (družstevných) obchodných domov a nárast počtu supermarketov</a:t>
            </a:r>
            <a:r>
              <a:rPr lang="sk-SK" sz="2000" dirty="0"/>
              <a:t>, ako nového nákupného formátu. </a:t>
            </a:r>
          </a:p>
          <a:p>
            <a:endParaRPr lang="sk-SK" sz="2000" dirty="0"/>
          </a:p>
          <a:p>
            <a:r>
              <a:rPr lang="sk-SK" sz="2000" b="1" dirty="0"/>
              <a:t>Obchodné domy boli na úpadku najmä na vidieku</a:t>
            </a:r>
            <a:r>
              <a:rPr lang="sk-SK" sz="2000" dirty="0"/>
              <a:t>. Jedným z dôsledkov bol </a:t>
            </a:r>
            <a:r>
              <a:rPr lang="sk-SK" sz="2000" b="1" dirty="0"/>
              <a:t>nárast motorizácie obyvateľstva a obchodnú funkciu výraznejšie prevzali mestá </a:t>
            </a:r>
            <a:r>
              <a:rPr lang="sk-SK" sz="2000" dirty="0"/>
              <a:t>s rozšírením nákupných zón aj do vzdialenejších vidieckych obcí.</a:t>
            </a:r>
          </a:p>
          <a:p>
            <a:endParaRPr lang="sk-SK" sz="2000" dirty="0"/>
          </a:p>
          <a:p>
            <a:r>
              <a:rPr lang="sk-SK" sz="2000" dirty="0"/>
              <a:t>V slovenskej (československej) maloobchodnej sieti sa v dôsledku nárastu nových prevádzok začali </a:t>
            </a:r>
            <a:r>
              <a:rPr lang="sk-SK" sz="2000" b="1" dirty="0"/>
              <a:t>odrážať západné vzorce v správaní spotrebiteľov</a:t>
            </a:r>
            <a:r>
              <a:rPr lang="sk-SK" sz="2000" dirty="0"/>
              <a:t>. </a:t>
            </a:r>
          </a:p>
          <a:p>
            <a:r>
              <a:rPr lang="sk-SK" sz="2000" dirty="0"/>
              <a:t>Spotrebitelia sa začali zaujímať predovšetkým o </a:t>
            </a:r>
            <a:r>
              <a:rPr lang="sk-SK" sz="2000" b="1" dirty="0"/>
              <a:t>kvalitu tovaru a príjemnú a profesionálnu kvalitu služieb</a:t>
            </a:r>
            <a:r>
              <a:rPr lang="sk-SK" sz="2000" dirty="0"/>
              <a:t>. Dôležitými faktormi v maloobchode sa stali </a:t>
            </a:r>
            <a:r>
              <a:rPr lang="sk-SK" sz="2000" b="1" dirty="0"/>
              <a:t>šírka výberu tovaru a nižšie ceny.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973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52A755-10BA-48DF-AA67-0BE524AE0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0D0AC7-0DA6-486E-89F3-6A945F18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00" y="322766"/>
            <a:ext cx="10753200" cy="5257234"/>
          </a:xfrm>
        </p:spPr>
        <p:txBody>
          <a:bodyPr/>
          <a:lstStyle/>
          <a:p>
            <a:r>
              <a:rPr lang="sk-SK" sz="1800" dirty="0"/>
              <a:t>V prvej polovici 90. rokov minulého storočia ovládali maloobchod na Slovensku najmä domáce spoločnosti. </a:t>
            </a:r>
            <a:r>
              <a:rPr lang="sk-SK" sz="1800" b="1" dirty="0"/>
              <a:t>Následne možno pozorovať nástup významných medzinárodných spoločností</a:t>
            </a:r>
            <a:r>
              <a:rPr lang="sk-SK" sz="1800" dirty="0"/>
              <a:t>. Je potrebné poznamenať, že </a:t>
            </a:r>
            <a:r>
              <a:rPr lang="sk-SK" sz="1800" b="1" dirty="0"/>
              <a:t>vstup internacionálnych spoločností na Slovensko v porovnaní s okolitými krajinami bol oneskorený (oproti ČR asi o 2-3 roky)</a:t>
            </a:r>
            <a:r>
              <a:rPr lang="sk-SK" sz="1800" dirty="0"/>
              <a:t>. </a:t>
            </a:r>
          </a:p>
          <a:p>
            <a:endParaRPr lang="sk-SK" sz="1800" dirty="0"/>
          </a:p>
          <a:p>
            <a:r>
              <a:rPr lang="sk-SK" sz="1800" b="1" dirty="0"/>
              <a:t>Intenzívnejší nástup medzinárodných maloobchodných reťazcov na slovenský trh nastal až po roku 2000 </a:t>
            </a:r>
            <a:r>
              <a:rPr lang="sk-SK" sz="1800" dirty="0"/>
              <a:t>(tab. 5). Jeden z dôvodov bola </a:t>
            </a:r>
            <a:r>
              <a:rPr lang="sk-SK" sz="1800" b="1" dirty="0"/>
              <a:t>politicko-hospodárska situácia v krajine</a:t>
            </a:r>
            <a:r>
              <a:rPr lang="sk-SK" sz="1800" dirty="0"/>
              <a:t>.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2E7281-C721-45A1-9710-37639090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009" y="3295535"/>
            <a:ext cx="5748528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8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A3C10-CDE6-4848-B970-3B4EA2891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E91F54-5B1C-4CC0-AFBD-3D1F67CD9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54182"/>
            <a:ext cx="10753200" cy="5277818"/>
          </a:xfrm>
        </p:spPr>
        <p:txBody>
          <a:bodyPr/>
          <a:lstStyle/>
          <a:p>
            <a:pPr marL="71998" indent="0">
              <a:buNone/>
            </a:pPr>
            <a:r>
              <a:rPr lang="sk-SK" sz="1600" dirty="0"/>
              <a:t>Transformáciu maloobchodu </a:t>
            </a:r>
          </a:p>
          <a:p>
            <a:pPr marL="71998" indent="0">
              <a:buNone/>
            </a:pPr>
            <a:r>
              <a:rPr lang="sk-SK" sz="1600" dirty="0"/>
              <a:t>v mestách na Slovensku </a:t>
            </a:r>
          </a:p>
          <a:p>
            <a:pPr marL="71998" indent="0">
              <a:buNone/>
            </a:pPr>
            <a:r>
              <a:rPr lang="sk-SK" sz="1600" dirty="0"/>
              <a:t>možno dokumentovať </a:t>
            </a:r>
          </a:p>
          <a:p>
            <a:pPr marL="71998" indent="0">
              <a:buNone/>
            </a:pPr>
            <a:r>
              <a:rPr lang="sk-SK" sz="1600" dirty="0"/>
              <a:t>bilanciou maloobchodných </a:t>
            </a:r>
          </a:p>
          <a:p>
            <a:pPr marL="71998" indent="0">
              <a:buNone/>
            </a:pPr>
            <a:r>
              <a:rPr lang="sk-SK" sz="1600" dirty="0"/>
              <a:t>predajní potravín a predajní </a:t>
            </a:r>
          </a:p>
          <a:p>
            <a:pPr marL="71998" indent="0">
              <a:buNone/>
            </a:pPr>
            <a:r>
              <a:rPr lang="sk-SK" sz="1600" dirty="0"/>
              <a:t>nepotravinárskeho tovaru </a:t>
            </a:r>
          </a:p>
          <a:p>
            <a:pPr marL="71998" indent="0">
              <a:buNone/>
            </a:pPr>
            <a:r>
              <a:rPr lang="sk-SK" sz="1600" dirty="0"/>
              <a:t>(</a:t>
            </a:r>
            <a:r>
              <a:rPr lang="sk-SK" sz="1600" dirty="0" err="1"/>
              <a:t>nepotraviny</a:t>
            </a:r>
            <a:r>
              <a:rPr lang="sk-SK" sz="1600" dirty="0"/>
              <a:t>) medzi </a:t>
            </a:r>
          </a:p>
          <a:p>
            <a:pPr marL="71998" indent="0">
              <a:buNone/>
            </a:pPr>
            <a:r>
              <a:rPr lang="sk-SK" sz="1600" dirty="0"/>
              <a:t>rokmi 1994 a 2005.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E4441B-2156-4F27-BE7F-894FA4AC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92" y="0"/>
            <a:ext cx="4696239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B67AB4-98C0-4061-9492-73EE59C4585D}"/>
              </a:ext>
            </a:extLst>
          </p:cNvPr>
          <p:cNvSpPr txBox="1"/>
          <p:nvPr/>
        </p:nvSpPr>
        <p:spPr>
          <a:xfrm>
            <a:off x="8640000" y="554182"/>
            <a:ext cx="32298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/>
              <a:t>V roku 1995 pripadalo </a:t>
            </a:r>
          </a:p>
          <a:p>
            <a:r>
              <a:rPr lang="sk-SK" sz="1800" dirty="0"/>
              <a:t>v slovenských mestách </a:t>
            </a:r>
          </a:p>
          <a:p>
            <a:r>
              <a:rPr lang="sk-SK" sz="1800" dirty="0"/>
              <a:t>priemerne 3,3 predajne </a:t>
            </a:r>
          </a:p>
          <a:p>
            <a:r>
              <a:rPr lang="sk-SK" sz="1800" dirty="0"/>
              <a:t>potravín na 1000 obyvateľov, </a:t>
            </a:r>
          </a:p>
          <a:p>
            <a:r>
              <a:rPr lang="sk-SK" sz="1800" dirty="0"/>
              <a:t>v roku 2004 došlo k </a:t>
            </a:r>
          </a:p>
          <a:p>
            <a:r>
              <a:rPr lang="sk-SK" sz="1800" dirty="0"/>
              <a:t>zvýšeniu na hodnotu </a:t>
            </a:r>
          </a:p>
          <a:p>
            <a:r>
              <a:rPr lang="sk-SK" sz="1800" dirty="0"/>
              <a:t>3,7 predajne.</a:t>
            </a:r>
            <a:endParaRPr lang="cs-CZ" sz="1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FB8637-5FBD-4C97-8BF9-2BA668D6CA0E}"/>
              </a:ext>
            </a:extLst>
          </p:cNvPr>
          <p:cNvSpPr txBox="1"/>
          <p:nvPr/>
        </p:nvSpPr>
        <p:spPr>
          <a:xfrm>
            <a:off x="8219820" y="2969678"/>
            <a:ext cx="40702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/>
              <a:t>Vyššie hodnoty tohto </a:t>
            </a:r>
          </a:p>
          <a:p>
            <a:r>
              <a:rPr lang="sk-SK" sz="1800" dirty="0"/>
              <a:t>ukazovateľa možno </a:t>
            </a:r>
          </a:p>
          <a:p>
            <a:r>
              <a:rPr lang="sk-SK" sz="1800" dirty="0"/>
              <a:t>pozorovať na východe </a:t>
            </a:r>
          </a:p>
          <a:p>
            <a:r>
              <a:rPr lang="sk-SK" sz="1800" dirty="0"/>
              <a:t>Slovenska. V tomto priestore </a:t>
            </a:r>
          </a:p>
          <a:p>
            <a:r>
              <a:rPr lang="sk-SK" sz="1800" dirty="0"/>
              <a:t>dochádzalo aj k najvýraznejšiemu </a:t>
            </a:r>
          </a:p>
          <a:p>
            <a:r>
              <a:rPr lang="sk-SK" sz="1800" dirty="0"/>
              <a:t>nárastu počtu predajní na obyvateľov </a:t>
            </a:r>
          </a:p>
          <a:p>
            <a:r>
              <a:rPr lang="sk-SK" sz="1800" dirty="0"/>
              <a:t>medzi rokmi 1995 a 2004. </a:t>
            </a:r>
          </a:p>
          <a:p>
            <a:r>
              <a:rPr lang="sk-SK" sz="1800" dirty="0"/>
              <a:t>Naopak, v okolí ľudnatých </a:t>
            </a:r>
          </a:p>
          <a:p>
            <a:r>
              <a:rPr lang="sk-SK" sz="1800" dirty="0"/>
              <a:t>miest došlo k zníženiu počtu </a:t>
            </a:r>
          </a:p>
          <a:p>
            <a:r>
              <a:rPr lang="sk-SK" sz="1800" dirty="0"/>
              <a:t>obyvateľov na predajňu.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9036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1579F3-F588-4158-BDC2-275E628C3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E2E301-F721-483D-A887-E4C52FFF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57349"/>
            <a:ext cx="10753200" cy="5274651"/>
          </a:xfrm>
        </p:spPr>
        <p:txBody>
          <a:bodyPr/>
          <a:lstStyle/>
          <a:p>
            <a:endParaRPr lang="sk-SK" sz="2000" dirty="0"/>
          </a:p>
          <a:p>
            <a:r>
              <a:rPr lang="sk-SK" sz="2000" b="1" dirty="0"/>
              <a:t>Koncentrácia v maloobchode </a:t>
            </a:r>
            <a:r>
              <a:rPr lang="sk-SK" sz="2000" dirty="0"/>
              <a:t>je spojená predovšetkým </a:t>
            </a:r>
            <a:r>
              <a:rPr lang="sk-SK" sz="2000" b="1" dirty="0"/>
              <a:t>s i) výstavbou veľkoplošných predajní</a:t>
            </a:r>
            <a:r>
              <a:rPr lang="sk-SK" sz="2000" dirty="0"/>
              <a:t>, so </a:t>
            </a:r>
            <a:r>
              <a:rPr lang="sk-SK" sz="2000" b="1" dirty="0"/>
              <a:t>ii) vstupom internacionálnych maloobchodných reťazcov na vnútorný trh</a:t>
            </a:r>
            <a:r>
              <a:rPr lang="sk-SK" sz="2000" dirty="0"/>
              <a:t>. Analýzou chovania maloobchodných sietí možno na slovenskom trhu vymedziť </a:t>
            </a:r>
            <a:r>
              <a:rPr lang="sk-SK" sz="2000" b="1" dirty="0"/>
              <a:t>štyri etapy</a:t>
            </a:r>
            <a:r>
              <a:rPr lang="sk-SK" sz="2000" dirty="0"/>
              <a:t>:</a:t>
            </a:r>
          </a:p>
          <a:p>
            <a:pPr marL="71998" indent="0">
              <a:buNone/>
            </a:pPr>
            <a:endParaRPr lang="cs-CZ" sz="2000" dirty="0"/>
          </a:p>
          <a:p>
            <a:r>
              <a:rPr lang="sk-SK" sz="2000" i="1" dirty="0"/>
              <a:t>(i) 	etapa dynamického rozvoja v sieti supermarketov (od roku 1996);</a:t>
            </a:r>
            <a:endParaRPr lang="cs-CZ" sz="2000" i="1" dirty="0"/>
          </a:p>
          <a:p>
            <a:r>
              <a:rPr lang="sk-SK" sz="2000" i="1" dirty="0"/>
              <a:t>(ii)	etapa dynamického rozvoja v sieti hypermarketov (od roku 1999);</a:t>
            </a:r>
            <a:endParaRPr lang="cs-CZ" sz="2000" i="1" dirty="0"/>
          </a:p>
          <a:p>
            <a:r>
              <a:rPr lang="sk-SK" sz="2000" i="1" dirty="0"/>
              <a:t>(iii)	etapa dynamického rozvoja v sieti nákupných centier (od roku 2000);</a:t>
            </a:r>
            <a:endParaRPr lang="cs-CZ" sz="2000" i="1" dirty="0"/>
          </a:p>
          <a:p>
            <a:r>
              <a:rPr lang="sk-SK" sz="2000" i="1" dirty="0"/>
              <a:t>(iv) 	etapa dynamického rozvoja v sieti diskontov (od roku 2004);</a:t>
            </a:r>
            <a:endParaRPr lang="cs-CZ" sz="20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9170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9A1EEE-2419-46F5-98A6-72588C94E8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67FF06-2292-4AE4-83F9-4EAA9C29E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13509"/>
            <a:ext cx="10753200" cy="5518491"/>
          </a:xfrm>
        </p:spPr>
        <p:txBody>
          <a:bodyPr/>
          <a:lstStyle/>
          <a:p>
            <a:r>
              <a:rPr lang="sk-SK" sz="1800" b="1" dirty="0"/>
              <a:t>Pre všetky uvedené etapy je charakteristický progres v čase</a:t>
            </a:r>
            <a:r>
              <a:rPr lang="sk-SK" sz="1800" dirty="0"/>
              <a:t>. Počet daných predajných formátov každoročne narastá. V roku 2012 bolo na území Slovenska 601 supermarketov prevažne v mestách. </a:t>
            </a:r>
          </a:p>
          <a:p>
            <a:r>
              <a:rPr lang="sk-SK" sz="1800" dirty="0"/>
              <a:t>Vo vývoji možno pozorovať </a:t>
            </a:r>
            <a:r>
              <a:rPr lang="sk-SK" sz="1800" b="1" dirty="0"/>
              <a:t>trend zvyšovania podielu supermarketov vo vidieckych obciach</a:t>
            </a:r>
            <a:r>
              <a:rPr lang="sk-SK" sz="1800" dirty="0"/>
              <a:t>. Kým v roku 2001 bolo na slovenskom vidieku lokalizovaných 11,9 % všetkých supermarketov, v roku 2012 podiel narástol na 28,1 %. Taktiež možno konštatovať, že </a:t>
            </a:r>
            <a:r>
              <a:rPr lang="sk-SK" sz="1800" b="1" dirty="0"/>
              <a:t>výstavba supermarketov sa presúva aj do miest s menším počtom obyvateľov.</a:t>
            </a:r>
          </a:p>
          <a:p>
            <a:r>
              <a:rPr lang="sk-SK" sz="1800" dirty="0"/>
              <a:t>Za ostatných 20 rokov vzrástla predajná plocha supermarketov viac ako 15-krát (tab. 6).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8B63A0-840A-4A68-9D66-9244ED135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67" y="3389913"/>
            <a:ext cx="9224865" cy="29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509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3AC907-2E76-43F9-AB8E-CCE5A89D2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CE5C95-BF1D-4434-9ACA-9A89836B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1554"/>
            <a:ext cx="10753200" cy="5370446"/>
          </a:xfrm>
        </p:spPr>
        <p:txBody>
          <a:bodyPr/>
          <a:lstStyle/>
          <a:p>
            <a:r>
              <a:rPr lang="sk-SK" sz="1800" b="1" dirty="0"/>
              <a:t>Prvým hypermarketom na Slovensku bol hypermarket Tesco otvorený v roku 1999 v Nitre</a:t>
            </a:r>
            <a:r>
              <a:rPr lang="sk-SK" sz="1800" dirty="0"/>
              <a:t>. </a:t>
            </a:r>
          </a:p>
          <a:p>
            <a:r>
              <a:rPr lang="sk-SK" sz="1800" dirty="0"/>
              <a:t>O dva roky neskôr bolo na území Slovenska už 22 hypermarketov, v roku 2012 sa ich počet zvýšil na 154 s medziročným nárastom viac ako 10 % (tab. 7). </a:t>
            </a:r>
          </a:p>
          <a:p>
            <a:r>
              <a:rPr lang="sk-SK" sz="1800" b="1" dirty="0"/>
              <a:t>Intenzívny rozvoj formátov hypermarket vychádza z obľúbenosti hypermarketov ako hlavného miesta nákupu, v ktorom sa realizuje viac ako štvrtina všetkých nákupov</a:t>
            </a:r>
            <a:r>
              <a:rPr lang="sk-SK" sz="1800" dirty="0"/>
              <a:t>. </a:t>
            </a:r>
          </a:p>
          <a:p>
            <a:r>
              <a:rPr lang="sk-SK" sz="1800" dirty="0"/>
              <a:t>Trendom zostáva </a:t>
            </a:r>
            <a:r>
              <a:rPr lang="sk-SK" sz="1800" b="1" dirty="0"/>
              <a:t>presun daného formátu aj do </a:t>
            </a:r>
            <a:r>
              <a:rPr lang="sk-SK" sz="1800" b="1" dirty="0" err="1"/>
              <a:t>suburbánnych</a:t>
            </a:r>
            <a:r>
              <a:rPr lang="sk-SK" sz="1800" b="1" dirty="0"/>
              <a:t> zón väčších miest</a:t>
            </a:r>
            <a:r>
              <a:rPr lang="sk-SK" sz="1800" dirty="0"/>
              <a:t>, pričom podiel vidieckych hypermarketov predstavuje menej ako 10 %.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7EE439-9B65-41BE-86F1-35AF8D13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56" y="3643122"/>
            <a:ext cx="8984165" cy="21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585E12A4-EB3C-4E4A-8F6A-49D405CD06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0870" y="189267"/>
            <a:ext cx="10630259" cy="5660734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altLang="cs-CZ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b="1" u="sng" dirty="0">
                <a:latin typeface="Calibri" panose="020F0502020204030204" pitchFamily="34" charset="0"/>
              </a:rPr>
              <a:t>Maloobchod má </a:t>
            </a:r>
            <a:r>
              <a:rPr lang="cs-CZ" altLang="cs-CZ" dirty="0">
                <a:latin typeface="Calibri" panose="020F0502020204030204" pitchFamily="34" charset="0"/>
              </a:rPr>
              <a:t>zcela zřetelný vliv na zdraví ekonomiky.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Calibri" panose="020F0502020204030204" pitchFamily="34" charset="0"/>
              </a:rPr>
              <a:t>Prostřednictvím maloobchodu se uskutečňuje </a:t>
            </a:r>
            <a:r>
              <a:rPr lang="cs-CZ" altLang="cs-CZ" b="1" u="sng" dirty="0">
                <a:latin typeface="Calibri" panose="020F0502020204030204" pitchFamily="34" charset="0"/>
              </a:rPr>
              <a:t>střet nabídky a poptávky</a:t>
            </a:r>
            <a:r>
              <a:rPr lang="cs-CZ" altLang="cs-CZ" u="sng" dirty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mezi obchodníky a spotřebiteli.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latin typeface="Calibri" panose="020F0502020204030204" pitchFamily="34" charset="0"/>
              </a:rPr>
              <a:t>Maloobchodníci jsou “</a:t>
            </a:r>
            <a:r>
              <a:rPr lang="cs-CZ" altLang="cs-CZ" b="1" i="1" dirty="0">
                <a:latin typeface="Calibri" panose="020F0502020204030204" pitchFamily="34" charset="0"/>
              </a:rPr>
              <a:t>agenti změn, “inovátoři</a:t>
            </a:r>
            <a:r>
              <a:rPr lang="cs-CZ" altLang="cs-CZ" b="1" dirty="0">
                <a:latin typeface="Calibri" panose="020F0502020204030204" pitchFamily="34" charset="0"/>
              </a:rPr>
              <a:t>”, </a:t>
            </a:r>
            <a:endParaRPr lang="cs-CZ" altLang="cs-CZ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latin typeface="Calibri" panose="020F0502020204030204" pitchFamily="34" charset="0"/>
              </a:rPr>
              <a:t>     kteří se zúčastňují i procesu “šíření kultury”… ale to je jiná přednáška (inovace a nové trendy v maloobchodě…)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  <p:pic>
        <p:nvPicPr>
          <p:cNvPr id="4" name="Obrázek 3" descr="Obsah obrázku text, interiér, strop, kuchyně&#10;&#10;Popis byl vytvořen automaticky">
            <a:extLst>
              <a:ext uri="{FF2B5EF4-FFF2-40B4-BE49-F238E27FC236}">
                <a16:creationId xmlns:a16="http://schemas.microsoft.com/office/drawing/2014/main" id="{A710A136-9552-A398-D9AD-83BC91663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1" y="3822525"/>
            <a:ext cx="4724400" cy="26574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40C15F-B8B5-5BE1-4102-E04C77BA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70" y="4026157"/>
            <a:ext cx="3495260" cy="23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587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F3A78B-A0F1-4D13-B463-E41C2AC326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69016D-F658-4CE5-B3FA-BC7AE3DC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13806"/>
            <a:ext cx="10753200" cy="5318194"/>
          </a:xfrm>
        </p:spPr>
        <p:txBody>
          <a:bodyPr/>
          <a:lstStyle/>
          <a:p>
            <a:r>
              <a:rPr lang="sk-SK" sz="2000" b="1" dirty="0"/>
              <a:t>Spotrebitelia na Slovensku sa vyznačujú výraznou preferenciou veľkometrážnych maloobchodných predajní</a:t>
            </a:r>
            <a:r>
              <a:rPr lang="sk-SK" sz="2000" dirty="0"/>
              <a:t> v podobe supermarketov a hypermarketov. </a:t>
            </a:r>
          </a:p>
          <a:p>
            <a:endParaRPr lang="sk-SK" sz="2000" dirty="0"/>
          </a:p>
          <a:p>
            <a:r>
              <a:rPr lang="sk-SK" sz="2000" dirty="0"/>
              <a:t>Podľa prieskumu </a:t>
            </a:r>
            <a:r>
              <a:rPr lang="sk-SK" sz="2000" b="1" dirty="0"/>
              <a:t>agentúry </a:t>
            </a:r>
            <a:r>
              <a:rPr lang="sk-SK" sz="2000" b="1" dirty="0" err="1"/>
              <a:t>GfK</a:t>
            </a:r>
            <a:r>
              <a:rPr lang="sk-SK" sz="2000" b="1" dirty="0"/>
              <a:t> domácnosti chodia na nákupy do supermarketov a diskontov častejšie a aj na väčšie nákupy ako v minulosti</a:t>
            </a:r>
            <a:r>
              <a:rPr lang="sk-SK" sz="2000" dirty="0"/>
              <a:t>. </a:t>
            </a:r>
          </a:p>
          <a:p>
            <a:endParaRPr lang="sk-SK" sz="2000" dirty="0"/>
          </a:p>
          <a:p>
            <a:r>
              <a:rPr lang="sk-SK" sz="2000" dirty="0"/>
              <a:t>Pre </a:t>
            </a:r>
            <a:r>
              <a:rPr lang="sk-SK" sz="2000" b="1" dirty="0"/>
              <a:t>supermarkety </a:t>
            </a:r>
            <a:r>
              <a:rPr lang="sk-SK" sz="2000" dirty="0"/>
              <a:t>sú charakteristické práve </a:t>
            </a:r>
            <a:r>
              <a:rPr lang="sk-SK" sz="2000" b="1" dirty="0"/>
              <a:t>väčšie</a:t>
            </a:r>
            <a:r>
              <a:rPr lang="sk-SK" sz="2000" dirty="0"/>
              <a:t> </a:t>
            </a:r>
            <a:r>
              <a:rPr lang="sk-SK" sz="2000" b="1" dirty="0"/>
              <a:t>doplňujúce nákupy čerstvého tovaru a zásobovacie nákupy</a:t>
            </a:r>
            <a:r>
              <a:rPr lang="sk-SK" sz="2000" dirty="0"/>
              <a:t>, ktoré v rámci tohto formátu na Slovensku ešte posilnili. </a:t>
            </a:r>
          </a:p>
          <a:p>
            <a:endParaRPr lang="sk-SK" sz="2000" dirty="0"/>
          </a:p>
          <a:p>
            <a:r>
              <a:rPr lang="sk-SK" sz="2000" b="1" dirty="0"/>
              <a:t>Diskonty zasa upevňujú svoju pozíciu pri veľkých zásobovacích nákupoch </a:t>
            </a:r>
            <a:r>
              <a:rPr lang="sk-SK" sz="2000" dirty="0"/>
              <a:t>v oboch krajinách (ČR i SR).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88004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20772C-ACBF-4ADE-A8FC-845A3BDDE9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7416C3-4BFE-4EAD-9344-0E7FBFAB3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44137"/>
            <a:ext cx="10753200" cy="5387863"/>
          </a:xfrm>
        </p:spPr>
        <p:txBody>
          <a:bodyPr/>
          <a:lstStyle/>
          <a:p>
            <a:r>
              <a:rPr lang="sk-SK" sz="2000" b="1" dirty="0"/>
              <a:t>Domácnosti teda presúvajú väčšie nákupy do menších moderných formátov</a:t>
            </a:r>
            <a:r>
              <a:rPr lang="sk-SK" sz="2000" dirty="0"/>
              <a:t> v porovnaní s hypermarketmi. </a:t>
            </a:r>
          </a:p>
          <a:p>
            <a:r>
              <a:rPr lang="sk-SK" sz="2000" b="1" dirty="0"/>
              <a:t>Napriek tomu, viac ako štvrtina spotrebiteľov nakupuje v hypermarketoch (v ČR takmer polovina!)</a:t>
            </a:r>
            <a:r>
              <a:rPr lang="sk-SK" sz="2000" dirty="0"/>
              <a:t>. Viac ako polovica spotrebiteľov nakupuje v hypermarketoch a supermarketoch. </a:t>
            </a:r>
          </a:p>
          <a:p>
            <a:r>
              <a:rPr lang="sk-SK" sz="2000" dirty="0"/>
              <a:t>Tento </a:t>
            </a:r>
            <a:r>
              <a:rPr lang="sk-SK" sz="2000" b="1" dirty="0"/>
              <a:t>trend je dlhodobo takmer nemenný a pravdepodobne bude pokračovať aj v budúcnosti v zmysle životného cyklu maloobchodu</a:t>
            </a:r>
            <a:r>
              <a:rPr lang="sk-SK" sz="2000" dirty="0"/>
              <a:t>. </a:t>
            </a:r>
          </a:p>
          <a:p>
            <a:endParaRPr lang="sk-SK" sz="2000" dirty="0"/>
          </a:p>
          <a:p>
            <a:r>
              <a:rPr lang="sk-SK" sz="2000" b="1" dirty="0"/>
              <a:t>Podiel na trhu stále zvyšujú diskonty prevažne na úkor malých predajní a špecializovaných predajní</a:t>
            </a:r>
            <a:r>
              <a:rPr lang="sk-SK" sz="2000" dirty="0"/>
              <a:t>. Ide najmä o </a:t>
            </a:r>
            <a:r>
              <a:rPr lang="sk-SK" sz="2000" b="1" u="sng" dirty="0"/>
              <a:t>„Lidl efekt“, </a:t>
            </a:r>
            <a:r>
              <a:rPr lang="sk-SK" sz="2000" dirty="0"/>
              <a:t>ktorého m</a:t>
            </a:r>
            <a:r>
              <a:rPr lang="sk-SK" sz="2000" b="1" dirty="0"/>
              <a:t>aloobchodná sieť sa neustále rozrastá a obľúbenosť narastá</a:t>
            </a:r>
            <a:r>
              <a:rPr lang="sk-SK" sz="2000" dirty="0"/>
              <a:t>. </a:t>
            </a:r>
          </a:p>
          <a:p>
            <a:r>
              <a:rPr lang="sk-SK" sz="2000" dirty="0"/>
              <a:t>Dôvodom je </a:t>
            </a:r>
            <a:r>
              <a:rPr lang="sk-SK" sz="2000" b="1" dirty="0"/>
              <a:t>lokalizácia týchto prevádzok bližšie k spotrebiteľom (vnútorné mesto..)</a:t>
            </a:r>
            <a:r>
              <a:rPr lang="sk-SK" sz="2000" dirty="0"/>
              <a:t>, ktorí tu nakupujú častejšie a vo väčších objemoch.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081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4220C2-AB4F-440E-AE2E-08FE36DE9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CB7154-C9E7-4ABD-B404-CAE971AF0835}"/>
              </a:ext>
            </a:extLst>
          </p:cNvPr>
          <p:cNvSpPr txBox="1"/>
          <p:nvPr/>
        </p:nvSpPr>
        <p:spPr>
          <a:xfrm>
            <a:off x="648226" y="378000"/>
            <a:ext cx="10895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800" dirty="0"/>
              <a:t>Preferované typy predajní (hlavné miesto nákupu) medzi spotrebiteľmi na Slovensku v rokoch 2014-2018</a:t>
            </a:r>
            <a:endParaRPr lang="cs-CZ" sz="1800" dirty="0"/>
          </a:p>
          <a:p>
            <a:pPr algn="ctr"/>
            <a:r>
              <a:rPr lang="sk-SK" sz="1800" dirty="0"/>
              <a:t>Zdroj: </a:t>
            </a:r>
            <a:r>
              <a:rPr lang="sk-SK" sz="1800" dirty="0" err="1"/>
              <a:t>GfK</a:t>
            </a:r>
            <a:endParaRPr lang="cs-CZ" sz="1800" dirty="0"/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74AAD5-6398-4277-BE26-DF5D73BF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3" y="1088858"/>
            <a:ext cx="5395428" cy="31945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4FFDC6-89FB-47EB-B2BB-D9A3622B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686148"/>
            <a:ext cx="5821436" cy="327455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E42580-7D6D-4C4A-B418-632BBDBEA9A7}"/>
              </a:ext>
            </a:extLst>
          </p:cNvPr>
          <p:cNvSpPr txBox="1"/>
          <p:nvPr/>
        </p:nvSpPr>
        <p:spPr>
          <a:xfrm>
            <a:off x="1741715" y="4676503"/>
            <a:ext cx="15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Slovensko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1E48057-CC8B-4CA5-B2AB-4550D406F957}"/>
              </a:ext>
            </a:extLst>
          </p:cNvPr>
          <p:cNvSpPr txBox="1"/>
          <p:nvPr/>
        </p:nvSpPr>
        <p:spPr>
          <a:xfrm>
            <a:off x="8218349" y="1957189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ČR</a:t>
            </a:r>
          </a:p>
        </p:txBody>
      </p:sp>
    </p:spTree>
    <p:extLst>
      <p:ext uri="{BB962C8B-B14F-4D97-AF65-F5344CB8AC3E}">
        <p14:creationId xmlns:p14="http://schemas.microsoft.com/office/powerpoint/2010/main" val="15101995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2AE48D-EDBC-4D63-9CF4-48A32355AE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45DB15-3A76-4D98-A074-32F041A7FBF3}"/>
              </a:ext>
            </a:extLst>
          </p:cNvPr>
          <p:cNvSpPr txBox="1"/>
          <p:nvPr/>
        </p:nvSpPr>
        <p:spPr>
          <a:xfrm>
            <a:off x="235132" y="378000"/>
            <a:ext cx="38490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Lidl si na slovenskom trhu </a:t>
            </a:r>
          </a:p>
          <a:p>
            <a:r>
              <a:rPr lang="sk-SK" sz="1600" dirty="0"/>
              <a:t>vybudoval významnú pozíciu, </a:t>
            </a:r>
          </a:p>
          <a:p>
            <a:r>
              <a:rPr lang="sk-SK" sz="1600" dirty="0"/>
              <a:t>pričom od roku 2005 figuroval </a:t>
            </a:r>
          </a:p>
          <a:p>
            <a:r>
              <a:rPr lang="sk-SK" sz="1600" dirty="0"/>
              <a:t>v rebríčku TOP 10 </a:t>
            </a:r>
            <a:r>
              <a:rPr lang="sk-SK" sz="1600" dirty="0" err="1"/>
              <a:t>širokosortimentových</a:t>
            </a:r>
            <a:r>
              <a:rPr lang="sk-SK" sz="1600" dirty="0"/>
              <a:t> </a:t>
            </a:r>
          </a:p>
          <a:p>
            <a:r>
              <a:rPr lang="sk-SK" sz="1600" dirty="0"/>
              <a:t>obchodníkov na Slovensku. </a:t>
            </a:r>
          </a:p>
          <a:p>
            <a:r>
              <a:rPr lang="sk-SK" sz="1600" dirty="0"/>
              <a:t>V porovnaní s Českou republikou </a:t>
            </a:r>
          </a:p>
          <a:p>
            <a:r>
              <a:rPr lang="sk-SK" sz="1600" dirty="0"/>
              <a:t>došlo k výraznému oneskoreniu </a:t>
            </a:r>
          </a:p>
          <a:p>
            <a:r>
              <a:rPr lang="sk-SK" sz="1600" dirty="0"/>
              <a:t>tejto fázy transformácie maloobchodu.</a:t>
            </a: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9A642F-056B-4226-BD14-43211055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0"/>
            <a:ext cx="576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63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DFFD3C-12CB-432E-B5FE-E324F967FE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544E27-F08D-4AD3-A1C1-E179B156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78000"/>
            <a:ext cx="10753200" cy="5454000"/>
          </a:xfrm>
        </p:spPr>
        <p:txBody>
          <a:bodyPr/>
          <a:lstStyle/>
          <a:p>
            <a:r>
              <a:rPr lang="sk-SK" sz="2000" b="1" dirty="0"/>
              <a:t>Nákupné centrá patria k preferovaným nákupným formátom v celej Európe</a:t>
            </a:r>
            <a:r>
              <a:rPr lang="sk-SK" sz="2000" dirty="0"/>
              <a:t>. </a:t>
            </a:r>
          </a:p>
          <a:p>
            <a:r>
              <a:rPr lang="sk-SK" sz="2000" b="1" dirty="0"/>
              <a:t>Hustota nákupných centier </a:t>
            </a:r>
            <a:r>
              <a:rPr lang="sk-SK" sz="2000" dirty="0"/>
              <a:t>daná veľkosťou hrubej prenajímateľnej plochy (m</a:t>
            </a:r>
            <a:r>
              <a:rPr lang="sk-SK" sz="2000" baseline="30000" dirty="0"/>
              <a:t>2</a:t>
            </a:r>
            <a:r>
              <a:rPr lang="sk-SK" sz="2000" dirty="0"/>
              <a:t>) na 1 000 obyvateľov štátu </a:t>
            </a:r>
            <a:r>
              <a:rPr lang="sk-SK" sz="2000" b="1" dirty="0"/>
              <a:t>dosahuje v mnohých post-komunistických krajinách nadpriemerné hodnoty </a:t>
            </a:r>
            <a:r>
              <a:rPr lang="sk-SK" sz="2000" dirty="0"/>
              <a:t>(Slovinsko, Chorvátsko, Litva, Lotyšsko, Estónsko) a naopak, </a:t>
            </a:r>
            <a:r>
              <a:rPr lang="sk-SK" sz="2000" b="1" dirty="0"/>
              <a:t>v niektorých dosahuje podpriemerné hodnoty</a:t>
            </a:r>
            <a:r>
              <a:rPr lang="sk-SK" sz="2000" dirty="0"/>
              <a:t> (Rumunsko, Bulharsko, Srbsko atď.), kde možno v </a:t>
            </a:r>
            <a:r>
              <a:rPr lang="sk-SK" sz="2000" b="1" dirty="0"/>
              <a:t>budúcnosti predpokladať masívnejší rozvoj výstavby nákupných centier</a:t>
            </a:r>
            <a:r>
              <a:rPr lang="sk-SK" sz="2000" dirty="0"/>
              <a:t>. </a:t>
            </a:r>
          </a:p>
          <a:p>
            <a:endParaRPr lang="sk-SK" sz="2000" dirty="0"/>
          </a:p>
          <a:p>
            <a:r>
              <a:rPr lang="sk-SK" sz="2000" dirty="0"/>
              <a:t>Aj napriek tomu, že vo </a:t>
            </a:r>
            <a:r>
              <a:rPr lang="sk-SK" sz="2000" b="1" dirty="0"/>
              <a:t>východnej Európe došlo k oneskorenému rozvoju nákupných centier </a:t>
            </a:r>
            <a:r>
              <a:rPr lang="sk-SK" sz="2000" dirty="0"/>
              <a:t>(zväčša po roku 1995, resp. 2000) v porovnaní so západnou Európou, </a:t>
            </a:r>
            <a:r>
              <a:rPr lang="sk-SK" sz="2000" b="1" dirty="0"/>
              <a:t>súčasný stav dokumentuje rýchlu adaptáciu spotrebiteľov na tento nákupný formát a ich vývoj v zmysle životného cyklu maloobchodu nedosiahol ešte fázu maturity.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35395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AFCBE3-9FF1-4BAD-82FB-72DB15647D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21A2C27F-5ADD-4830-9796-7403D47131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32" y="596755"/>
            <a:ext cx="5760720" cy="59785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2069C86-1898-4D0D-ABF7-ADB92BDDB98D}"/>
              </a:ext>
            </a:extLst>
          </p:cNvPr>
          <p:cNvSpPr txBox="1"/>
          <p:nvPr/>
        </p:nvSpPr>
        <p:spPr>
          <a:xfrm>
            <a:off x="801189" y="209006"/>
            <a:ext cx="9231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dirty="0"/>
              <a:t>Hustota nákupných centier vo vybraných štátoch Európy v roku 2018</a:t>
            </a:r>
            <a:endParaRPr lang="cs-CZ" sz="1800" dirty="0"/>
          </a:p>
          <a:p>
            <a:pPr algn="ctr"/>
            <a:r>
              <a:rPr lang="sk-SK" sz="1800" dirty="0"/>
              <a:t>Zdroj: </a:t>
            </a:r>
            <a:r>
              <a:rPr lang="sk-SK" sz="1800" dirty="0" err="1"/>
              <a:t>Cushman</a:t>
            </a:r>
            <a:r>
              <a:rPr lang="sk-SK" sz="1800" dirty="0"/>
              <a:t> &amp; </a:t>
            </a:r>
            <a:r>
              <a:rPr lang="sk-SK" sz="1800" dirty="0" err="1"/>
              <a:t>Wakefield</a:t>
            </a:r>
            <a:r>
              <a:rPr lang="sk-SK" sz="1800" dirty="0"/>
              <a:t> (2018)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9407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505473-BDE9-4682-A2B4-B3D0A1603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02E9EFB-7F0C-4BF9-8243-91AD5955B291}"/>
              </a:ext>
            </a:extLst>
          </p:cNvPr>
          <p:cNvSpPr txBox="1"/>
          <p:nvPr/>
        </p:nvSpPr>
        <p:spPr>
          <a:xfrm>
            <a:off x="1061390" y="495332"/>
            <a:ext cx="10929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Vývoj počtu novootvorených nákupných centier na Slovensku v rokoch 2000-2018 podľa genézy</a:t>
            </a:r>
            <a:endParaRPr lang="cs-CZ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0A3950-F861-4D56-A8AA-E4AD10835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38" y="1714788"/>
            <a:ext cx="8690598" cy="35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2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8E7633-93A7-40C8-B022-C7158F928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9CD55CC-CBE1-4410-84C6-0969E69BDE42}"/>
              </a:ext>
            </a:extLst>
          </p:cNvPr>
          <p:cNvSpPr txBox="1"/>
          <p:nvPr/>
        </p:nvSpPr>
        <p:spPr>
          <a:xfrm>
            <a:off x="895927" y="267855"/>
            <a:ext cx="1027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/>
              <a:t>Vývoj počtu novootvorených nákupných centier na Slovensku v rokoch 2000-2018 podľa lokalizácie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F954DB-0AAD-434D-82A0-011B4A20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82" y="1406486"/>
            <a:ext cx="9042400" cy="39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33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BB4305-C987-4CA2-859A-6929CE0226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Vývoj a současnost maloobchodu</a:t>
            </a:r>
            <a:endParaRPr lang="cs-CZ" alt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137B41-C73C-4F44-A722-2CA4AB7620EE}"/>
              </a:ext>
            </a:extLst>
          </p:cNvPr>
          <p:cNvSpPr txBox="1"/>
          <p:nvPr/>
        </p:nvSpPr>
        <p:spPr>
          <a:xfrm>
            <a:off x="1536667" y="378000"/>
            <a:ext cx="858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800" dirty="0"/>
              <a:t>Vývoj počtu novootvorených nákupných centier na Slovensku v rokoch 2000-2018 </a:t>
            </a:r>
          </a:p>
          <a:p>
            <a:pPr algn="ctr"/>
            <a:r>
              <a:rPr lang="sk-SK" sz="1800" dirty="0"/>
              <a:t>podľa veľkosti hrubej prenajímateľnej plochy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BA8D50-4D7F-44F8-8083-7A64F7E81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62" y="1514143"/>
            <a:ext cx="9513320" cy="39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76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948B32-63FC-45F9-B77A-5749B83F7C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Vývoj a současnost maloobchodu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F0362D-C860-4632-943B-164F4972A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51" y="125999"/>
            <a:ext cx="11477897" cy="5761543"/>
          </a:xfrm>
        </p:spPr>
        <p:txBody>
          <a:bodyPr/>
          <a:lstStyle/>
          <a:p>
            <a:pPr marL="71998" indent="0">
              <a:buNone/>
            </a:pPr>
            <a:r>
              <a:rPr lang="sk-SK" sz="1800" b="1" dirty="0"/>
              <a:t>Hodnotením transformačných procesov v maloobchode na území Slovenska možno vyvodiť všeobecné závery:</a:t>
            </a:r>
            <a:endParaRPr lang="cs-CZ" sz="1800" b="1" dirty="0"/>
          </a:p>
          <a:p>
            <a:r>
              <a:rPr lang="sk-SK" sz="1800" dirty="0"/>
              <a:t>Ad 1. Na Slovensku sa prejavujú všetky globalizačné procesy identifikované v rozvinutých krajinách, ktoré transformujú maloobchod tak na vidieku ako aj v mestách. Prejavy globalizačných procesov v maloobchode sú intenzívnejšie v mestách. </a:t>
            </a:r>
            <a:endParaRPr lang="cs-CZ" sz="1800" dirty="0"/>
          </a:p>
          <a:p>
            <a:r>
              <a:rPr lang="sk-SK" sz="1800" dirty="0"/>
              <a:t>Ad 2. Oneskorený priebeh transformačných procesov v porovnaní s okolitými štátmi. Možno identifikovať oneskorenie v priebehu transformačných procesov v smere západ-východ. </a:t>
            </a:r>
            <a:endParaRPr lang="cs-CZ" sz="1800" dirty="0"/>
          </a:p>
          <a:p>
            <a:r>
              <a:rPr lang="sk-SK" sz="1800" dirty="0"/>
              <a:t>Ad 3. Veľkosť trhu podmieňuje intenzitu prejavov globalizačných procesov. V ľudnatejších mestách a ich zázemí sú procesy zreteľnejšie.</a:t>
            </a:r>
            <a:endParaRPr lang="cs-CZ" sz="1800" dirty="0"/>
          </a:p>
          <a:p>
            <a:r>
              <a:rPr lang="sk-SK" sz="1800" dirty="0"/>
              <a:t>Ad 4. Proces internacionalizácie maloobchodu v zmysle životného cyklu maloobchodu ešte nedosiahol fázu zrelosti.</a:t>
            </a:r>
            <a:endParaRPr lang="cs-CZ" sz="1800" dirty="0"/>
          </a:p>
          <a:p>
            <a:r>
              <a:rPr lang="sk-SK" sz="1800" dirty="0"/>
              <a:t>Ad 5. Procesom koncentrácie maloobchodu na slovenskom vidieku dochádza k negatívnemu vývoju úbytku základných obslužných funkcií vidieka.</a:t>
            </a:r>
            <a:endParaRPr lang="cs-CZ" sz="1800" dirty="0"/>
          </a:p>
          <a:p>
            <a:r>
              <a:rPr lang="sk-SK" sz="1800" dirty="0"/>
              <a:t>Ad. 6. Výstavba nákupných centier bude na Slovensku pokračovať aj v budúcnosti a lokalizované budú aj v menej ľudnatých mestách. 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76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 noChangeArrowheads="1"/>
          </p:cNvSpPr>
          <p:nvPr>
            <p:ph type="title"/>
          </p:nvPr>
        </p:nvSpPr>
        <p:spPr>
          <a:xfrm>
            <a:off x="3287713" y="404822"/>
            <a:ext cx="6589712" cy="500063"/>
          </a:xfrm>
        </p:spPr>
        <p:txBody>
          <a:bodyPr/>
          <a:lstStyle/>
          <a:p>
            <a:pPr algn="ctr"/>
            <a:r>
              <a:rPr lang="cs-CZ" altLang="cs-CZ" sz="2800">
                <a:solidFill>
                  <a:schemeClr val="tx1"/>
                </a:solidFill>
              </a:rPr>
              <a:t>Maloobchod v Evropě</a:t>
            </a:r>
          </a:p>
        </p:txBody>
      </p:sp>
      <p:sp>
        <p:nvSpPr>
          <p:cNvPr id="3481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61883" y="1268413"/>
            <a:ext cx="10517204" cy="5040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Od </a:t>
            </a:r>
            <a:r>
              <a:rPr lang="cs-CZ" altLang="cs-CZ" sz="2400" b="1" u="sng" dirty="0"/>
              <a:t>poválečných 50. let zaznamenával maloobchod v západní Evropě podobnou revoluci</a:t>
            </a:r>
            <a:r>
              <a:rPr lang="cs-CZ" altLang="cs-CZ" sz="2400" dirty="0"/>
              <a:t>, jako </a:t>
            </a:r>
            <a:r>
              <a:rPr lang="cs-CZ" altLang="cs-CZ" sz="2400" b="1" dirty="0"/>
              <a:t>průmysl o zhruba sto let dříve</a:t>
            </a:r>
            <a:r>
              <a:rPr lang="cs-CZ" altLang="cs-CZ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Fenomén </a:t>
            </a:r>
            <a:r>
              <a:rPr lang="cs-CZ" altLang="cs-CZ" sz="2400" b="1" dirty="0"/>
              <a:t>industrializace</a:t>
            </a:r>
            <a:r>
              <a:rPr lang="cs-CZ" altLang="cs-CZ" sz="2400" dirty="0"/>
              <a:t> se tak replikoval v maloobchodě v podobě </a:t>
            </a:r>
            <a:r>
              <a:rPr lang="cs-CZ" altLang="cs-CZ" sz="2400" b="1" dirty="0"/>
              <a:t>internacionalizačních trendů v nadnárodních obchodních řetězcích a sítích</a:t>
            </a:r>
            <a:r>
              <a:rPr lang="cs-CZ" altLang="cs-CZ" sz="2400" dirty="0"/>
              <a:t>, z čehož vzešly odvětvové giganty, jako jsou americký Wal-Mart, francouzský Carrefour, německé Metro, nizozemský Ahold, ale i třeba švédská IKEA.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/>
              <a:t>Přesto se </a:t>
            </a:r>
            <a:r>
              <a:rPr lang="cs-CZ" altLang="cs-CZ" sz="2400" b="1" u="sng" dirty="0"/>
              <a:t>maloobchod nikdy nestal tak globalizovaným odvětvím</a:t>
            </a:r>
            <a:r>
              <a:rPr lang="cs-CZ" altLang="cs-CZ" sz="2400" u="sng" dirty="0"/>
              <a:t> </a:t>
            </a:r>
            <a:r>
              <a:rPr lang="cs-CZ" altLang="cs-CZ" sz="2400" dirty="0"/>
              <a:t>jako zmíněný průmysl, což bývá přisuzováno </a:t>
            </a:r>
            <a:r>
              <a:rPr lang="cs-CZ" altLang="cs-CZ" sz="2400" b="1" dirty="0"/>
              <a:t>specifikům spotřebitelských (kulturních) zvyklostí</a:t>
            </a:r>
            <a:r>
              <a:rPr lang="cs-CZ" altLang="cs-CZ" sz="2400" dirty="0"/>
              <a:t>.</a:t>
            </a:r>
          </a:p>
          <a:p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Vývoj a současnost maloobchodu</a:t>
            </a:r>
          </a:p>
        </p:txBody>
      </p:sp>
    </p:spTree>
    <p:extLst>
      <p:ext uri="{BB962C8B-B14F-4D97-AF65-F5344CB8AC3E}">
        <p14:creationId xmlns:p14="http://schemas.microsoft.com/office/powerpoint/2010/main" val="38031302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_ECON MUNI_new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1_ECON MUNI_new" id="{DAA43EA1-EAEC-48D8-81C7-614367C5E927}" vid="{1581BD2C-87E0-40D6-85E3-31D8ECA54BA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2378</TotalTime>
  <Words>5975</Words>
  <Application>Microsoft Office PowerPoint</Application>
  <PresentationFormat>Širokoúhlá obrazovka</PresentationFormat>
  <Paragraphs>512</Paragraphs>
  <Slides>89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6" baseType="lpstr">
      <vt:lpstr>Arial</vt:lpstr>
      <vt:lpstr>Calibri</vt:lpstr>
      <vt:lpstr>Cambria</vt:lpstr>
      <vt:lpstr>Century Gothic</vt:lpstr>
      <vt:lpstr>Tahoma</vt:lpstr>
      <vt:lpstr>Wingdings</vt:lpstr>
      <vt:lpstr>Motiv1_ECON MUNI_new</vt:lpstr>
      <vt:lpstr>VÝVOJ A SOUČASNOST EVROPSKÉHO (Č-S) MALOOBCHODU, TRANSFORMACE, INTERNACIONALIZACE A GLOBALIZACE </vt:lpstr>
      <vt:lpstr>Základní charakteristiky – maloobchod a velkoobchod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Maloobchod v Evropě</vt:lpstr>
      <vt:lpstr>Prezentace aplikace PowerPoint</vt:lpstr>
      <vt:lpstr>Prezentace aplikace PowerPoint</vt:lpstr>
      <vt:lpstr>Maloobchod v Evropě</vt:lpstr>
      <vt:lpstr>Maloobchod v Evropě</vt:lpstr>
      <vt:lpstr>Prezentace aplikace PowerPoint</vt:lpstr>
      <vt:lpstr>Prezentace aplikace PowerPoint</vt:lpstr>
      <vt:lpstr>Prezentace aplikace PowerPoint</vt:lpstr>
      <vt:lpstr>Prezentace aplikace PowerPoint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Rozdíly, změny a trendy v západní a východní Evropě</vt:lpstr>
      <vt:lpstr>Rozdíly, změny a trendy v západní a východní Evropě</vt:lpstr>
      <vt:lpstr>Prezentace aplikace PowerPoint</vt:lpstr>
      <vt:lpstr>Prezentace aplikace PowerPoint</vt:lpstr>
      <vt:lpstr>Prezentace aplikace PowerPoint</vt:lpstr>
      <vt:lpstr>Rozdíly, změny a trendy v západní a východní Evropě</vt:lpstr>
      <vt:lpstr>Rozdíly, změny a trendy v západní a východní Evropě</vt:lpstr>
      <vt:lpstr>Prezentace aplikace PowerPoint</vt:lpstr>
      <vt:lpstr>Prezentace aplikace PowerPoint</vt:lpstr>
      <vt:lpstr>Rozdíly, změny a trendy v západní a východní Evropě</vt:lpstr>
      <vt:lpstr>Prezentace aplikace PowerPoint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Prezentace aplikace PowerPoint</vt:lpstr>
      <vt:lpstr>Rozdíly, změny a trendy v západní a východní Evropě</vt:lpstr>
      <vt:lpstr>Rozdíly, změny a trendy v západní a východní Evropě</vt:lpstr>
      <vt:lpstr>Prezentace aplikace PowerPoint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Rozdíly, změny a trendy v západní a východní Evropě</vt:lpstr>
      <vt:lpstr>TRANSFORMACE SLOVENSKÉHO MALOOBCHODU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 Josef</cp:lastModifiedBy>
  <cp:revision>58</cp:revision>
  <dcterms:created xsi:type="dcterms:W3CDTF">2021-02-22T10:40:39Z</dcterms:created>
  <dcterms:modified xsi:type="dcterms:W3CDTF">2023-03-23T13:16:08Z</dcterms:modified>
</cp:coreProperties>
</file>