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0" r:id="rId4"/>
    <p:sldId id="261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86" r:id="rId13"/>
    <p:sldId id="28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22C82-EA6F-407D-9636-04430BB9B46B}" v="1" dt="2023-03-21T09:20:04.477"/>
    <p1510:client id="{E40CC3C2-EEF9-424D-B914-8AF9B8E86729}" v="1" dt="2023-03-20T14:29:55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‹Nº›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‹Nº›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‹Nº›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1"/>
            <a:ext cx="1275315" cy="86438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3576983-E435-DD8D-BD55-12FF62B2BD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0" y="4998523"/>
            <a:ext cx="2089469" cy="104347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78A9D2A-3FC3-7AEA-DE32-613ED5DFABF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214" y="4814899"/>
            <a:ext cx="4713938" cy="1410720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C8C49177-60AD-CE28-AF3A-A29E7C49731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4855639"/>
            <a:ext cx="3171361" cy="1329240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5294D0E4-0103-58FF-1917-728701163015}"/>
              </a:ext>
            </a:extLst>
          </p:cNvPr>
          <p:cNvSpPr txBox="1"/>
          <p:nvPr userDrawn="1"/>
        </p:nvSpPr>
        <p:spPr>
          <a:xfrm>
            <a:off x="7895675" y="234075"/>
            <a:ext cx="3882325" cy="92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Tato prezentace byla vytvořena v rámci projektu MUNI 3.2.1, registrační číslo NPO_MUNI_MSMT-16606/2022</a:t>
            </a:r>
            <a:endParaRPr 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2110830C-1ED0-C54C-8C9B-31DD2E6DD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‹Nº›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4F310CA-8F50-D24B-869B-CCDF1875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284CA9D-DBC5-7345-82D1-2A135832E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E34841-B995-1F41-AED6-CDCE3B804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8BFE967-19E1-9D48-9E4F-81B8750DA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D19675A5-B462-F046-B410-538D4D804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CD81FB0-E22C-7E4B-9263-74B744CB2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F7346AF-CCBB-674B-9377-5275DC502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83AF39E7-78A0-014F-9BF9-455F42878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4ED50877-A589-E54A-923E-DEA9FFB787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388E85DE-7FDA-B34F-B2FD-ECA615AE54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náhrady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Tuzemské stravné: maximální výše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1800" dirty="0"/>
              <a:t>Maximální výše stravného sice není omezena (zaměstnavatel může hradit zaměstnanci stravné v libovolné výši), ale maximální </a:t>
            </a:r>
            <a:r>
              <a:rPr lang="cs-CZ" sz="1800" b="1" dirty="0"/>
              <a:t>daňově uznatelné stravné </a:t>
            </a:r>
            <a:r>
              <a:rPr lang="cs-CZ" sz="1800" dirty="0"/>
              <a:t>je stanoveno § 176, Zákoníku práce, a je následující: 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a)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129 Kč až 153 Kč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5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až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b)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196 Kč až 236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Kč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nejdéle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však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18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c)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307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Kč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až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367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Kč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18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cs-CZ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 algn="just">
              <a:buNone/>
            </a:pPr>
            <a:endParaRPr lang="cs-CZ" dirty="0"/>
          </a:p>
          <a:p>
            <a:pPr algn="just">
              <a:lnSpc>
                <a:spcPct val="130000"/>
              </a:lnSpc>
            </a:pPr>
            <a:r>
              <a:rPr lang="cs-CZ" sz="1800" dirty="0"/>
              <a:t>Jinak řečeno zaměstnavatel může minimální stravné pro jednotlivé časové intervaly zvýšit až do maximální výše stravného, přitom nepřichází o daňově účinný náklad. </a:t>
            </a:r>
            <a:r>
              <a:rPr lang="cs-CZ" sz="1800" i="1" dirty="0"/>
              <a:t>Vyšší stravné se prakticky nepoužívá, neboť kromě vyššího výdaje ze strany zaměstnavatele přichází zaměstnavatel také o daňovou výhodnost.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219249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Cestovní náhrady při zahraniční pracovní cestě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Zaměstnanci při zahraniční pracovní cestě náleží stejné náhrady jako při tuzemské pracovní cestě, pouze se liší výše stravného. </a:t>
            </a:r>
          </a:p>
          <a:p>
            <a:pPr algn="just"/>
            <a:r>
              <a:rPr lang="cs-CZ" sz="1800" dirty="0"/>
              <a:t>Stravné pro jednotlivé země na rok 2023 je definováno </a:t>
            </a:r>
            <a:r>
              <a:rPr lang="cs-CZ" sz="1800" i="1" dirty="0"/>
              <a:t>vyhláškou č. 401/2022 Sb., o stanovení výše základních sazeb zahraničního stravného pro rok 2023. </a:t>
            </a:r>
            <a:r>
              <a:rPr lang="cs-CZ" sz="1800" dirty="0"/>
              <a:t>Tato vyhláška se každý rok (zpravidla v posledních dnech prosince) aktualizuje na následující kalendářní rok. </a:t>
            </a:r>
          </a:p>
          <a:p>
            <a:pPr algn="just"/>
            <a:r>
              <a:rPr lang="cs-CZ" sz="1800" dirty="0"/>
              <a:t>Zahraniční stravné je stanoveno v € pro jednotlivé země. Výše stravného se pohybuje nejčastěji mezi 35€ a 55€ za jeden kalendářní den. </a:t>
            </a:r>
          </a:p>
          <a:p>
            <a:pPr algn="just"/>
            <a:r>
              <a:rPr lang="cs-CZ" sz="1800" dirty="0"/>
              <a:t>Od roku 2023 došlo k malému množství změn, například Polsko přesunuto ze 40€ na 45€.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73897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Zahraniční stravné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311965"/>
            <a:ext cx="10753201" cy="4520035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/>
              <a:t>Denní sazbu (na kalendářní den) stanoví výše zmíněná vyhláška. Taková hodnota náleží za jeden kalendářní den. </a:t>
            </a:r>
          </a:p>
          <a:p>
            <a:pPr algn="just"/>
            <a:r>
              <a:rPr lang="cs-CZ" sz="1800" dirty="0"/>
              <a:t>Dále se stanoví doba pobytu v zahraniční v daný den. Ta se stanoví podle stejných pravidel jako u tuzemského stravného, tedy: </a:t>
            </a:r>
          </a:p>
          <a:p>
            <a:pPr lvl="1" algn="just"/>
            <a:r>
              <a:rPr lang="cs-CZ" sz="1800" dirty="0"/>
              <a:t>pracovní cesta v rozmezí 5 až 12 hodin, </a:t>
            </a:r>
          </a:p>
          <a:p>
            <a:pPr lvl="1" algn="just"/>
            <a:r>
              <a:rPr lang="cs-CZ" sz="1800" dirty="0"/>
              <a:t>pracovní cesta v rozmezí 12 až 18 hodin, </a:t>
            </a:r>
          </a:p>
          <a:p>
            <a:pPr lvl="1" algn="just"/>
            <a:r>
              <a:rPr lang="cs-CZ" sz="1800" dirty="0"/>
              <a:t>pracovní cesta delší než 18 hodin. </a:t>
            </a:r>
          </a:p>
          <a:p>
            <a:pPr lvl="1" algn="just"/>
            <a:endParaRPr lang="cs-CZ" sz="1000" dirty="0"/>
          </a:p>
          <a:p>
            <a:pPr algn="just"/>
            <a:r>
              <a:rPr lang="cs-CZ" sz="1800" dirty="0"/>
              <a:t>Zde pak pracujeme s krácením o „1/3“ za každý posun v daném pásmu, tj. trvá-li pracovní cesta v zahraničí 6 hodin, zaměstnanci náleží 1/3 sazby pro danou zemi, například 45/3 = 15€. </a:t>
            </a:r>
          </a:p>
          <a:p>
            <a:pPr algn="just"/>
            <a:r>
              <a:rPr lang="cs-CZ" sz="1800" dirty="0"/>
              <a:t>Pozor na zákonnou výjimku: Doba pobytu v zahraničí je delší než 1 hodina (ale kratší než 5 hodin), kdy nevznikl nárok na tuzemské stravné. </a:t>
            </a:r>
          </a:p>
        </p:txBody>
      </p:sp>
    </p:spTree>
    <p:extLst>
      <p:ext uri="{BB962C8B-B14F-4D97-AF65-F5344CB8AC3E}">
        <p14:creationId xmlns:p14="http://schemas.microsoft.com/office/powerpoint/2010/main" val="272443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Systém zaokrouhlování a použití kurzu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800" dirty="0"/>
              <a:t>Zákon stanoví, že výsledné zaokrouhlení je na celé Kč nahoru (pokud je takové zaokrouhlení vůbec třeba). </a:t>
            </a:r>
          </a:p>
          <a:p>
            <a:pPr algn="just"/>
            <a:r>
              <a:rPr lang="cs-CZ" sz="1800" dirty="0"/>
              <a:t>Rozhodným kurzem je kurz vyhlášený ČNB k prvnímu dni pracovní cesty (jedná-li se o zahraniční pracovní cestu). </a:t>
            </a:r>
          </a:p>
          <a:p>
            <a:pPr algn="just"/>
            <a:r>
              <a:rPr lang="cs-CZ" sz="1800" dirty="0"/>
              <a:t>Pozor ale na zaokrouhlování při použití maximálních limitů stravného (v komerční sféře). V různých formách výkladů se doporučuje pak zaokrouhlit na celé Kč dolů, aby nebyl překročen limit maximální daňové uznatelnosti. </a:t>
            </a:r>
          </a:p>
        </p:txBody>
      </p:sp>
    </p:spTree>
    <p:extLst>
      <p:ext uri="{BB962C8B-B14F-4D97-AF65-F5344CB8AC3E}">
        <p14:creationId xmlns:p14="http://schemas.microsoft.com/office/powerpoint/2010/main" val="396556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Zajímavosti k diskuzi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900" indent="-342900" algn="just">
              <a:buAutoNum type="arabicPeriod"/>
            </a:pPr>
            <a:r>
              <a:rPr lang="cs-CZ" sz="1800" i="1" dirty="0"/>
              <a:t>Jak se bude řešit situace, kdy zaměstnanec vyjede na pracovní cestu z ČR do Německa, a v ČR bude trvat pracovní cesta 6 hodin, zatímco v Německu 8 hodin?</a:t>
            </a:r>
          </a:p>
          <a:p>
            <a:pPr marL="414900" indent="-342900" algn="just">
              <a:buAutoNum type="arabicPeriod"/>
            </a:pPr>
            <a:r>
              <a:rPr lang="cs-CZ" sz="1800" i="1" dirty="0"/>
              <a:t>Co lze dělat v případě, že zaměstnanec nárokuje zaplacené parkovné, ale tvrdí, že ztratil doklad z </a:t>
            </a:r>
            <a:r>
              <a:rPr lang="cs-CZ" sz="1800" i="1" dirty="0" err="1"/>
              <a:t>parkomatu</a:t>
            </a:r>
            <a:r>
              <a:rPr lang="cs-CZ" sz="1800" i="1" dirty="0"/>
              <a:t>?</a:t>
            </a:r>
          </a:p>
          <a:p>
            <a:pPr marL="414900" indent="-342900" algn="just">
              <a:buAutoNum type="arabicPeriod"/>
            </a:pPr>
            <a:r>
              <a:rPr lang="cs-CZ" sz="1800" i="1" dirty="0"/>
              <a:t>Nebude finančnímu úřadu při případné kontrole divné, že zaměstnanec byl na pracovní cestě ubytován v pětihvězdičkovém hotelu?</a:t>
            </a:r>
          </a:p>
          <a:p>
            <a:pPr marL="414900" indent="-342900" algn="just">
              <a:buAutoNum type="arabicPeriod"/>
            </a:pPr>
            <a:r>
              <a:rPr lang="cs-CZ" sz="1800" i="1" dirty="0"/>
              <a:t>Jaký směnný kurz se použije pro zahraniční pracovní cestu, která trvala déle než jeden kalendářní den?</a:t>
            </a:r>
          </a:p>
          <a:p>
            <a:pPr marL="414900" indent="-342900" algn="just">
              <a:buAutoNum type="arabicPeriod"/>
            </a:pPr>
            <a:r>
              <a:rPr lang="cs-CZ" sz="1800" i="1" dirty="0"/>
              <a:t>Jak se výsledné stravné zaokrouhlí?</a:t>
            </a:r>
          </a:p>
          <a:p>
            <a:pPr marL="414900" indent="-342900" algn="just">
              <a:buAutoNum type="arabicPeriod"/>
            </a:pPr>
            <a:r>
              <a:rPr lang="cs-CZ" sz="1800" i="1" dirty="0"/>
              <a:t>Jak je to s nutností mít uzavřené havarijní pojištění při použití soukromého vozidla na pracovní cestu?</a:t>
            </a:r>
          </a:p>
          <a:p>
            <a:pPr marL="414900" indent="-342900" algn="just">
              <a:buAutoNum type="arabicPeriod"/>
            </a:pPr>
            <a:endParaRPr lang="cs-CZ" sz="1800" i="1" dirty="0"/>
          </a:p>
          <a:p>
            <a:pPr marL="414900" indent="-342900" algn="just">
              <a:buAutoNum type="arabicPeriod"/>
            </a:pP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734718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1A2F08-B458-4C69-8841-A2ED6D4219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7A4C09-4212-49BD-AAC7-010C6547A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134" y="2900365"/>
            <a:ext cx="8522680" cy="2246401"/>
          </a:xfrm>
        </p:spPr>
        <p:txBody>
          <a:bodyPr/>
          <a:lstStyle/>
          <a:p>
            <a:r>
              <a:rPr lang="cs-CZ" dirty="0"/>
              <a:t>	Otázky a odpovědi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	Procvičování příkladů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2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Obsah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Legislativní rámec</a:t>
            </a:r>
          </a:p>
          <a:p>
            <a:r>
              <a:rPr lang="cs-CZ" sz="2000" dirty="0"/>
              <a:t>Motivace cestovních náhrad</a:t>
            </a:r>
          </a:p>
          <a:p>
            <a:r>
              <a:rPr lang="cs-CZ" sz="2000" dirty="0"/>
              <a:t>Druhy cestovních náhrad</a:t>
            </a:r>
          </a:p>
          <a:p>
            <a:pPr lvl="1"/>
            <a:r>
              <a:rPr lang="cs-CZ" sz="1800" dirty="0"/>
              <a:t>Náhrada jízdních výdajů</a:t>
            </a:r>
          </a:p>
          <a:p>
            <a:pPr lvl="1"/>
            <a:r>
              <a:rPr lang="cs-CZ" sz="1800" dirty="0"/>
              <a:t>Náhrada jízdních výdajů k návštěvě člena rodiny</a:t>
            </a:r>
          </a:p>
          <a:p>
            <a:pPr lvl="1"/>
            <a:r>
              <a:rPr lang="cs-CZ" sz="1800" dirty="0"/>
              <a:t>Náhrada ubytovacích výdajů</a:t>
            </a:r>
          </a:p>
          <a:p>
            <a:pPr lvl="1"/>
            <a:r>
              <a:rPr lang="cs-CZ" sz="1800" dirty="0"/>
              <a:t>Stravné</a:t>
            </a:r>
          </a:p>
          <a:p>
            <a:pPr lvl="1"/>
            <a:endParaRPr lang="cs-CZ" sz="1800" dirty="0"/>
          </a:p>
          <a:p>
            <a:pPr marL="285750" lvl="1" indent="-285750"/>
            <a:r>
              <a:rPr lang="cs-CZ" sz="1800" dirty="0"/>
              <a:t>Druhy cestovních náhrad při zahraniční pracovní cestě</a:t>
            </a:r>
          </a:p>
          <a:p>
            <a:pPr marL="285750" lvl="1" indent="-285750"/>
            <a:r>
              <a:rPr lang="cs-CZ" sz="1800" dirty="0"/>
              <a:t>Otázky a odpovědi</a:t>
            </a:r>
          </a:p>
          <a:p>
            <a:pPr marL="285750" lvl="1" indent="-285750"/>
            <a:r>
              <a:rPr lang="cs-CZ" sz="1800" dirty="0"/>
              <a:t>Příklady k procvičení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561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Legislativní rámec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Zákon č. 262/2006 Sb., zákoník práce</a:t>
            </a:r>
          </a:p>
          <a:p>
            <a:pPr algn="just"/>
            <a:r>
              <a:rPr lang="cs-CZ" sz="1800" dirty="0"/>
              <a:t>Zákon č. 586/1992 Sb., o daních z příjmů</a:t>
            </a:r>
          </a:p>
          <a:p>
            <a:pPr algn="just"/>
            <a:r>
              <a:rPr lang="cs-CZ" sz="1800" b="1" dirty="0"/>
              <a:t>Vyhláška č. 237/2022 Sb</a:t>
            </a:r>
            <a:r>
              <a:rPr lang="cs-CZ" sz="1800" dirty="0"/>
              <a:t>., o změně </a:t>
            </a:r>
            <a:r>
              <a:rPr lang="en-US" sz="1800" dirty="0" err="1"/>
              <a:t>sazby</a:t>
            </a:r>
            <a:r>
              <a:rPr lang="en-US" sz="1800" dirty="0"/>
              <a:t> </a:t>
            </a:r>
            <a:r>
              <a:rPr lang="en-US" sz="1800" dirty="0" err="1"/>
              <a:t>základní</a:t>
            </a:r>
            <a:r>
              <a:rPr lang="en-US" sz="1800" dirty="0"/>
              <a:t> </a:t>
            </a:r>
            <a:r>
              <a:rPr lang="en-US" sz="1800" dirty="0" err="1"/>
              <a:t>náhrady</a:t>
            </a:r>
            <a:r>
              <a:rPr lang="en-US" sz="1800" dirty="0"/>
              <a:t> za </a:t>
            </a:r>
            <a:r>
              <a:rPr lang="en-US" sz="1800" dirty="0" err="1"/>
              <a:t>používání</a:t>
            </a:r>
            <a:r>
              <a:rPr lang="en-US" sz="1800" dirty="0"/>
              <a:t> </a:t>
            </a:r>
            <a:r>
              <a:rPr lang="en-US" sz="1800" dirty="0" err="1"/>
              <a:t>silničních</a:t>
            </a:r>
            <a:r>
              <a:rPr lang="en-US" sz="1800" dirty="0"/>
              <a:t> </a:t>
            </a:r>
            <a:r>
              <a:rPr lang="en-US" sz="1800" dirty="0" err="1"/>
              <a:t>motorových</a:t>
            </a:r>
            <a:r>
              <a:rPr lang="en-US" sz="1800" dirty="0"/>
              <a:t> </a:t>
            </a:r>
            <a:r>
              <a:rPr lang="en-US" sz="1800" dirty="0" err="1"/>
              <a:t>vozidel</a:t>
            </a:r>
            <a:r>
              <a:rPr lang="en-US" sz="1800" dirty="0"/>
              <a:t> a </a:t>
            </a:r>
            <a:r>
              <a:rPr lang="en-US" sz="1800" dirty="0" err="1"/>
              <a:t>stravného</a:t>
            </a:r>
            <a:r>
              <a:rPr lang="en-US" sz="1800" dirty="0"/>
              <a:t> a o </a:t>
            </a:r>
            <a:r>
              <a:rPr lang="en-US" sz="1800" dirty="0" err="1"/>
              <a:t>stanovení</a:t>
            </a:r>
            <a:r>
              <a:rPr lang="en-US" sz="1800" dirty="0"/>
              <a:t> </a:t>
            </a:r>
            <a:r>
              <a:rPr lang="en-US" sz="1800" dirty="0" err="1"/>
              <a:t>průměrné</a:t>
            </a:r>
            <a:r>
              <a:rPr lang="en-US" sz="1800" dirty="0"/>
              <a:t> </a:t>
            </a:r>
            <a:r>
              <a:rPr lang="en-US" sz="1800" dirty="0" err="1"/>
              <a:t>ceny</a:t>
            </a:r>
            <a:r>
              <a:rPr lang="en-US" sz="1800" dirty="0"/>
              <a:t> </a:t>
            </a:r>
            <a:r>
              <a:rPr lang="en-US" sz="1800" dirty="0" err="1"/>
              <a:t>pohonných</a:t>
            </a:r>
            <a:r>
              <a:rPr lang="en-US" sz="1800" dirty="0"/>
              <a:t> </a:t>
            </a:r>
            <a:r>
              <a:rPr lang="en-US" sz="1800" dirty="0" err="1"/>
              <a:t>hmot</a:t>
            </a:r>
            <a:r>
              <a:rPr lang="en-US" sz="1800" dirty="0"/>
              <a:t> pro </a:t>
            </a:r>
            <a:r>
              <a:rPr lang="en-US" sz="1800" dirty="0" err="1"/>
              <a:t>účely</a:t>
            </a:r>
            <a:r>
              <a:rPr lang="en-US" sz="1800" dirty="0"/>
              <a:t> </a:t>
            </a:r>
            <a:r>
              <a:rPr lang="en-US" sz="1800" dirty="0" err="1"/>
              <a:t>poskytování</a:t>
            </a:r>
            <a:r>
              <a:rPr lang="en-US" sz="1800" dirty="0"/>
              <a:t> </a:t>
            </a:r>
            <a:r>
              <a:rPr lang="en-US" sz="1800" dirty="0" err="1"/>
              <a:t>cestovních</a:t>
            </a:r>
            <a:r>
              <a:rPr lang="en-US" sz="1800" dirty="0"/>
              <a:t> </a:t>
            </a:r>
            <a:r>
              <a:rPr lang="en-US" sz="1800" dirty="0" err="1"/>
              <a:t>náhrad</a:t>
            </a:r>
            <a:endParaRPr lang="cs-CZ" sz="1800" dirty="0"/>
          </a:p>
          <a:p>
            <a:pPr algn="just"/>
            <a:r>
              <a:rPr lang="cs-CZ" sz="1800" b="1" dirty="0"/>
              <a:t>Vyhláška č. 511/2021 Sb</a:t>
            </a:r>
            <a:r>
              <a:rPr lang="cs-CZ" sz="1800" dirty="0"/>
              <a:t>., o změně </a:t>
            </a:r>
            <a:r>
              <a:rPr lang="en-US" sz="1800" dirty="0" err="1"/>
              <a:t>sazby</a:t>
            </a:r>
            <a:r>
              <a:rPr lang="en-US" sz="1800" dirty="0"/>
              <a:t> </a:t>
            </a:r>
            <a:r>
              <a:rPr lang="en-US" sz="1800" dirty="0" err="1"/>
              <a:t>základní</a:t>
            </a:r>
            <a:r>
              <a:rPr lang="en-US" sz="1800" dirty="0"/>
              <a:t> </a:t>
            </a:r>
            <a:r>
              <a:rPr lang="en-US" sz="1800" dirty="0" err="1"/>
              <a:t>náhrady</a:t>
            </a:r>
            <a:r>
              <a:rPr lang="en-US" sz="1800" dirty="0"/>
              <a:t> za </a:t>
            </a:r>
            <a:r>
              <a:rPr lang="en-US" sz="1800" dirty="0" err="1"/>
              <a:t>používání</a:t>
            </a:r>
            <a:r>
              <a:rPr lang="en-US" sz="1800" dirty="0"/>
              <a:t> </a:t>
            </a:r>
            <a:r>
              <a:rPr lang="en-US" sz="1800" dirty="0" err="1"/>
              <a:t>silničních</a:t>
            </a:r>
            <a:r>
              <a:rPr lang="en-US" sz="1800" dirty="0"/>
              <a:t> </a:t>
            </a:r>
            <a:r>
              <a:rPr lang="en-US" sz="1800" dirty="0" err="1"/>
              <a:t>motorových</a:t>
            </a:r>
            <a:r>
              <a:rPr lang="en-US" sz="1800" dirty="0"/>
              <a:t> </a:t>
            </a:r>
            <a:r>
              <a:rPr lang="en-US" sz="1800" dirty="0" err="1"/>
              <a:t>vozidel</a:t>
            </a:r>
            <a:r>
              <a:rPr lang="en-US" sz="1800" dirty="0"/>
              <a:t> a </a:t>
            </a:r>
            <a:r>
              <a:rPr lang="en-US" sz="1800" dirty="0" err="1"/>
              <a:t>stravného</a:t>
            </a:r>
            <a:r>
              <a:rPr lang="en-US" sz="1800" dirty="0"/>
              <a:t> a o </a:t>
            </a:r>
            <a:r>
              <a:rPr lang="en-US" sz="1800" dirty="0" err="1"/>
              <a:t>stanovení</a:t>
            </a:r>
            <a:r>
              <a:rPr lang="en-US" sz="1800" dirty="0"/>
              <a:t> </a:t>
            </a:r>
            <a:r>
              <a:rPr lang="en-US" sz="1800" dirty="0" err="1"/>
              <a:t>průměrné</a:t>
            </a:r>
            <a:r>
              <a:rPr lang="en-US" sz="1800" dirty="0"/>
              <a:t> </a:t>
            </a:r>
            <a:r>
              <a:rPr lang="en-US" sz="1800" dirty="0" err="1"/>
              <a:t>ceny</a:t>
            </a:r>
            <a:r>
              <a:rPr lang="en-US" sz="1800" dirty="0"/>
              <a:t> </a:t>
            </a:r>
            <a:r>
              <a:rPr lang="en-US" sz="1800" dirty="0" err="1"/>
              <a:t>pohonných</a:t>
            </a:r>
            <a:r>
              <a:rPr lang="en-US" sz="1800" dirty="0"/>
              <a:t> </a:t>
            </a:r>
            <a:r>
              <a:rPr lang="en-US" sz="1800" dirty="0" err="1"/>
              <a:t>hmot</a:t>
            </a:r>
            <a:r>
              <a:rPr lang="en-US" sz="1800" dirty="0"/>
              <a:t> pro </a:t>
            </a:r>
            <a:r>
              <a:rPr lang="en-US" sz="1800" dirty="0" err="1"/>
              <a:t>účely</a:t>
            </a:r>
            <a:r>
              <a:rPr lang="en-US" sz="1800" dirty="0"/>
              <a:t> </a:t>
            </a:r>
            <a:r>
              <a:rPr lang="en-US" sz="1800" dirty="0" err="1"/>
              <a:t>poskytování</a:t>
            </a:r>
            <a:r>
              <a:rPr lang="en-US" sz="1800" dirty="0"/>
              <a:t> </a:t>
            </a:r>
            <a:r>
              <a:rPr lang="en-US" sz="1800" dirty="0" err="1"/>
              <a:t>cestovních</a:t>
            </a:r>
            <a:r>
              <a:rPr lang="en-US" sz="1800" dirty="0"/>
              <a:t> </a:t>
            </a:r>
            <a:r>
              <a:rPr lang="en-US" sz="1800" dirty="0" err="1"/>
              <a:t>náhrad</a:t>
            </a:r>
            <a:endParaRPr lang="cs-CZ" sz="1800" dirty="0"/>
          </a:p>
          <a:p>
            <a:pPr algn="just"/>
            <a:r>
              <a:rPr lang="cs-CZ" sz="1800" dirty="0"/>
              <a:t>Vyhláška č. 462/2021 Sb., o stanovení výše základních sazeb zahraničního stravného pro rok 2022 </a:t>
            </a:r>
            <a:r>
              <a:rPr lang="cs-CZ" sz="1800" i="1" dirty="0"/>
              <a:t>(každý rok aktualizována)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94992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Motivace (filozofie) cestovních náhrad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Zajištění zaměstnancům a případně OSVČ zmírnění dopadu zvýšených výdajů při pracovní cestě – daná osoba se může nacházet v místech vyšších cen a menších stravovacích možností. 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Z toho důvodu existuje zákonná úprava, která reguluje zákonné nároky zaměstnance (OSVČ) na pracovní cestě. 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Podobná logika se uplatňuje při zahraniční pracovní cestě, kdy stravné v jednotlivých zemích reflektuje cenovou hladinu a běžný standard země (zejména v otázce stravování).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893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Druhy cestovních náhrad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Přípustné cestovní náhrady (upravené zákoníkem práce) jsou: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Jízdní výdaje.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Jízdní výdaje k návštěvě člena rodiny.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Ubytování.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Zvýšené stravovací výdaje, tzv. „stravné“.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Ostatní výdaje, známé jako „nutné vedlejší výdaje“.</a:t>
            </a:r>
          </a:p>
          <a:p>
            <a:pPr lvl="1">
              <a:spcAft>
                <a:spcPts val="800"/>
              </a:spcAft>
            </a:pPr>
            <a:endParaRPr lang="cs-CZ" sz="1800" dirty="0"/>
          </a:p>
          <a:p>
            <a:pPr marL="285750" lvl="1" indent="-285750" algn="just">
              <a:spcAft>
                <a:spcPts val="800"/>
              </a:spcAft>
            </a:pPr>
            <a:r>
              <a:rPr lang="cs-CZ" sz="1800" dirty="0"/>
              <a:t>V případě jízdních výdajů, výdajů za ubytování a nutných vedlejších výdajů je logika taková, že zaměstnanci náleží skutečně vynaložené výdaje. U stravného je pak logika taková, že čím delší dobu je zaměstnanec na pracovní cestě, tím vyšší stravné mu náleží (+ zvýšení stravné v zahraničí). </a:t>
            </a:r>
          </a:p>
        </p:txBody>
      </p:sp>
    </p:spTree>
    <p:extLst>
      <p:ext uri="{BB962C8B-B14F-4D97-AF65-F5344CB8AC3E}">
        <p14:creationId xmlns:p14="http://schemas.microsoft.com/office/powerpoint/2010/main" val="77368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Náhrada jízdních výdajů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Náhrada přísluší v prokázané výši, tj. ve výši, která skutečně vznikla a byla prokázána. Horní hranice náhrady není stanovená.  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Zákon neomezuje typ dopravního prostředku, může se jednat o jakýkoliv prostředek hromadné dopravy či taxislužbu. 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Určený dopravní prostředek může být i soukromý automobil zaměstnanec, pak zaměstnanci náleží (navíc): 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Základní náhrada za použití osobního automobilu ve výši 5,20 Kč za každý ujetý km (údaj pro rok 2023, jedná se o zvýšení o 0,5 Kč oproti druhé polovině roku 2022). Tato hodnota se zvyšuje v případě použití přívěsu automobilu. 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Náhradu za spotřebované pohonné hmoty (dle skutečně ujetých km, ceny PHM a údajů o spotřebě v technickém průkazu použitého automobilu).</a:t>
            </a:r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0932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Náhrada jízdních výdajů k návštěvě člena rodiny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</a:pPr>
            <a:r>
              <a:rPr lang="cs-CZ" sz="2000" dirty="0"/>
              <a:t>Lze uplatnit pro pracovní cesty, které trvají déle než 7 kalendářních dnů. Zaměstnanci pak náleží náhrada jízdních výdajů k pokrytí návštěvy člena rodiny. 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Náhrada je rovněž poskytována v prokázané výši. </a:t>
            </a:r>
          </a:p>
          <a:p>
            <a:pPr algn="just">
              <a:lnSpc>
                <a:spcPct val="130000"/>
              </a:lnSpc>
            </a:pPr>
            <a:r>
              <a:rPr lang="cs-CZ" sz="2000" b="1" dirty="0"/>
              <a:t>Pozor na použití letecké přepravy</a:t>
            </a:r>
            <a:r>
              <a:rPr lang="cs-CZ" sz="2000" dirty="0"/>
              <a:t> – v takovém případě náleží náhrada v odpovídající výši při použití silniční či železniční dopravy.</a:t>
            </a:r>
          </a:p>
        </p:txBody>
      </p:sp>
    </p:spTree>
    <p:extLst>
      <p:ext uri="{BB962C8B-B14F-4D97-AF65-F5344CB8AC3E}">
        <p14:creationId xmlns:p14="http://schemas.microsoft.com/office/powerpoint/2010/main" val="274703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Náhrada výdajů za ubytování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</a:pPr>
            <a:r>
              <a:rPr lang="cs-CZ" sz="2000" dirty="0"/>
              <a:t>Zde je logika jednoduchá – náhrada výdajů je ve stejné výši, v jaké zaměstnanec výdaje prokáže (zpravidla dokladem). 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V případě pracovní cesty, během které bylo využito náhrady za jízdní výdaje k návštěvě člena rodiny, nehradí zaměstnavatel výdaje s ubytováním při návštěvě člena rodiny, ale pouze výdaje za ubytování v místě pracovní cestě (např. z důvodu nemožnosti ubytování přerušit či stornovat). 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Cena ubytování, stejně tak jako kvalita ubytování nejsou stanoveny, žádná horní hranice neexistuje.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365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4A3CE-BCFA-4ED2-A86F-5F2298B0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A0EA47-6151-461B-91B4-72E05B0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Tuzemské stravné 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23996-1EF4-4478-BF62-E170A7FE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</a:rPr>
              <a:t>Zákoník práce zde stanovuje minimální výši stravného (§ 163) následujícím způsobem: </a:t>
            </a:r>
          </a:p>
          <a:p>
            <a:pPr marL="72000" indent="0" algn="just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Za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každý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kalendářní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den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cesty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přísluší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zaměstnanci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stravné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nejméně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ve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výši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</a:rPr>
              <a:t>“: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a)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129 Kč (poslední 120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Kč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5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až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b)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196 Kč (poslední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81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Kč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nejdéle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však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18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c)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307 Kč (poslední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84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Kč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18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72000" indent="0" algn="just">
              <a:buNone/>
            </a:pPr>
            <a:endParaRPr lang="cs-CZ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</a:rPr>
              <a:t>Stravné je pak poníženo „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Bylo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zaměstnanci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během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cesty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poskytnuto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jídlo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které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má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charakter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snídaně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oběda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nebo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večeře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které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zaměstnanec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finančně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nepřispívá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hodnotu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a)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70 %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stravného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5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až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b)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35 %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stravného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nejdéle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však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18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marL="324000" lvl="1" indent="0" algn="just"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c)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25 %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stravného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trvá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-li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cesta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déle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18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hodin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93213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cz-v11.potx" id="{45F7C800-E35C-46D5-9C47-511EF4DC35F8}" vid="{F2DE815D-75C9-4501-96BE-FAF7001258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muni-econ-prezentace-16-9-cz-v11</Template>
  <TotalTime>39</TotalTime>
  <Words>1368</Words>
  <Application>Microsoft Office PowerPoint</Application>
  <PresentationFormat>Panorámica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Prezentace_MU_CZ</vt:lpstr>
      <vt:lpstr>Cestovní náhrady</vt:lpstr>
      <vt:lpstr>Obsah</vt:lpstr>
      <vt:lpstr>Legislativní rámec</vt:lpstr>
      <vt:lpstr>Motivace (filozofie) cestovních náhrad</vt:lpstr>
      <vt:lpstr>Druhy cestovních náhrad</vt:lpstr>
      <vt:lpstr>Náhrada jízdních výdajů</vt:lpstr>
      <vt:lpstr>Náhrada jízdních výdajů k návštěvě člena rodiny</vt:lpstr>
      <vt:lpstr>Náhrada výdajů za ubytování</vt:lpstr>
      <vt:lpstr>Tuzemské stravné </vt:lpstr>
      <vt:lpstr>Tuzemské stravné: maximální výše</vt:lpstr>
      <vt:lpstr>Cestovní náhrady při zahraniční pracovní cestě</vt:lpstr>
      <vt:lpstr>Zahraniční stravné</vt:lpstr>
      <vt:lpstr>Systém zaokrouhlování a použití kurzu</vt:lpstr>
      <vt:lpstr>Zajímavosti k diskuzi</vt:lpstr>
      <vt:lpstr> Otázky a odpovědi   Procvičování příkladů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Foltýn</dc:creator>
  <cp:lastModifiedBy>Josef Nešleha</cp:lastModifiedBy>
  <cp:revision>2</cp:revision>
  <cp:lastPrinted>1601-01-01T00:00:00Z</cp:lastPrinted>
  <dcterms:created xsi:type="dcterms:W3CDTF">2023-03-20T13:54:47Z</dcterms:created>
  <dcterms:modified xsi:type="dcterms:W3CDTF">2023-04-05T19:55:54Z</dcterms:modified>
</cp:coreProperties>
</file>