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5"/>
  </p:notesMasterIdLst>
  <p:handoutMasterIdLst>
    <p:handoutMasterId r:id="rId16"/>
  </p:handoutMasterIdLst>
  <p:sldIdLst>
    <p:sldId id="256" r:id="rId2"/>
    <p:sldId id="283" r:id="rId3"/>
    <p:sldId id="290" r:id="rId4"/>
    <p:sldId id="287" r:id="rId5"/>
    <p:sldId id="285" r:id="rId6"/>
    <p:sldId id="288" r:id="rId7"/>
    <p:sldId id="289" r:id="rId8"/>
    <p:sldId id="265" r:id="rId9"/>
    <p:sldId id="281" r:id="rId10"/>
    <p:sldId id="284" r:id="rId11"/>
    <p:sldId id="292" r:id="rId12"/>
    <p:sldId id="293" r:id="rId13"/>
    <p:sldId id="286" r:id="rId14"/>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006E"/>
    <a:srgbClr val="4BC8FF"/>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222C82-EA6F-407D-9636-04430BB9B46B}" v="1" dt="2023-03-21T09:20:04.477"/>
    <p1510:client id="{E40CC3C2-EEF9-424D-B914-8AF9B8E86729}" v="1" dt="2023-03-20T14:29:55.690"/>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79" autoAdjust="0"/>
    <p:restoredTop sz="95768" autoAdjust="0"/>
  </p:normalViewPr>
  <p:slideViewPr>
    <p:cSldViewPr snapToGrid="0">
      <p:cViewPr varScale="1">
        <p:scale>
          <a:sx n="114" d="100"/>
          <a:sy n="114" d="100"/>
        </p:scale>
        <p:origin x="468" y="102"/>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‹Nº›</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‹Nº›</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emf"/><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dirty="0"/>
              <a:t>Zápatí prezentace</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‹Nº›</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1"/>
            <a:ext cx="1275315" cy="864380"/>
          </a:xfrm>
          <a:prstGeom prst="rect">
            <a:avLst/>
          </a:prstGeom>
        </p:spPr>
      </p:pic>
      <p:pic>
        <p:nvPicPr>
          <p:cNvPr id="5" name="Obrázek 4">
            <a:extLst>
              <a:ext uri="{FF2B5EF4-FFF2-40B4-BE49-F238E27FC236}">
                <a16:creationId xmlns:a16="http://schemas.microsoft.com/office/drawing/2014/main" id="{53576983-E435-DD8D-BD55-12FF62B2BD6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680000" y="4998523"/>
            <a:ext cx="2089469" cy="1043471"/>
          </a:xfrm>
          <a:prstGeom prst="rect">
            <a:avLst/>
          </a:prstGeom>
        </p:spPr>
      </p:pic>
      <p:pic>
        <p:nvPicPr>
          <p:cNvPr id="10" name="Obrázek 9">
            <a:extLst>
              <a:ext uri="{FF2B5EF4-FFF2-40B4-BE49-F238E27FC236}">
                <a16:creationId xmlns:a16="http://schemas.microsoft.com/office/drawing/2014/main" id="{778A9D2A-3FC3-7AEA-DE32-613ED5DFABF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191214" y="4814899"/>
            <a:ext cx="4713938" cy="1410720"/>
          </a:xfrm>
          <a:prstGeom prst="rect">
            <a:avLst/>
          </a:prstGeom>
        </p:spPr>
      </p:pic>
      <p:pic>
        <p:nvPicPr>
          <p:cNvPr id="12" name="Obrázek 11">
            <a:extLst>
              <a:ext uri="{FF2B5EF4-FFF2-40B4-BE49-F238E27FC236}">
                <a16:creationId xmlns:a16="http://schemas.microsoft.com/office/drawing/2014/main" id="{C8C49177-60AD-CE28-AF3A-A29E7C497314}"/>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20000" y="4855639"/>
            <a:ext cx="3171361" cy="1329240"/>
          </a:xfrm>
          <a:prstGeom prst="rect">
            <a:avLst/>
          </a:prstGeom>
        </p:spPr>
      </p:pic>
      <p:sp>
        <p:nvSpPr>
          <p:cNvPr id="13" name="TextovéPole 12">
            <a:extLst>
              <a:ext uri="{FF2B5EF4-FFF2-40B4-BE49-F238E27FC236}">
                <a16:creationId xmlns:a16="http://schemas.microsoft.com/office/drawing/2014/main" id="{5294D0E4-0103-58FF-1917-728701163015}"/>
              </a:ext>
            </a:extLst>
          </p:cNvPr>
          <p:cNvSpPr txBox="1"/>
          <p:nvPr userDrawn="1"/>
        </p:nvSpPr>
        <p:spPr>
          <a:xfrm>
            <a:off x="7895675" y="234075"/>
            <a:ext cx="3882325" cy="920548"/>
          </a:xfrm>
          <a:prstGeom prst="rect">
            <a:avLst/>
          </a:prstGeom>
          <a:noFill/>
        </p:spPr>
        <p:txBody>
          <a:bodyPr wrap="square" rtlCol="0">
            <a:spAutoFit/>
          </a:bodyPr>
          <a:lstStyle/>
          <a:p>
            <a:pPr algn="just"/>
            <a:r>
              <a:rPr lang="cs-CZ" sz="1800" dirty="0">
                <a:effectLst/>
                <a:latin typeface="Calibri" panose="020F0502020204030204" pitchFamily="34" charset="0"/>
                <a:ea typeface="Calibri" panose="020F0502020204030204" pitchFamily="34" charset="0"/>
              </a:rPr>
              <a:t>Tato prezentace byla vytvořena v rámci projektu MUNI 3.2.1, registrační číslo NPO_MUNI_MSMT-16606/2022</a:t>
            </a:r>
            <a:endParaRPr lang="cs-CZ" sz="2800" dirty="0">
              <a:latin typeface="+mn-lt"/>
            </a:endParaRP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‹Nº›</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4" name="Obrázek 8">
            <a:extLst>
              <a:ext uri="{FF2B5EF4-FFF2-40B4-BE49-F238E27FC236}">
                <a16:creationId xmlns:a16="http://schemas.microsoft.com/office/drawing/2014/main" id="{2110830C-1ED0-C54C-8C9B-31DD2E6DD1B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74800" cy="59292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‹Nº›</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74800" cy="59292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‹Nº›</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8" name="Obrázek 8">
            <a:extLst>
              <a:ext uri="{FF2B5EF4-FFF2-40B4-BE49-F238E27FC236}">
                <a16:creationId xmlns:a16="http://schemas.microsoft.com/office/drawing/2014/main" id="{C4F310CA-8F50-D24B-869B-CCDF18753A7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65999" cy="1061398"/>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B9006E"/>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‹Nº›</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10" name="Obrázek 8">
            <a:extLst>
              <a:ext uri="{FF2B5EF4-FFF2-40B4-BE49-F238E27FC236}">
                <a16:creationId xmlns:a16="http://schemas.microsoft.com/office/drawing/2014/main" id="{1284CA9D-DBC5-7345-82D1-2A135832E0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1" y="414000"/>
            <a:ext cx="1565997" cy="1061398"/>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B9006E"/>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‹Nº›</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pic>
        <p:nvPicPr>
          <p:cNvPr id="9" name="Obrázek 8">
            <a:extLst>
              <a:ext uri="{FF2B5EF4-FFF2-40B4-BE49-F238E27FC236}">
                <a16:creationId xmlns:a16="http://schemas.microsoft.com/office/drawing/2014/main" id="{CCE34841-B995-1F41-AED6-CDCE3B80492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1" y="414000"/>
            <a:ext cx="1565997" cy="1061398"/>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B9006E"/>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6" y="6048000"/>
            <a:ext cx="874800" cy="59292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ECON slide">
    <p:bg>
      <p:bgPr>
        <a:solidFill>
          <a:srgbClr val="B9006E"/>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06200" y="2012580"/>
            <a:ext cx="4179600" cy="283283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‹Nº›</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E158F8E0-B8BC-CE4E-81A4-565A0D4E7DB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74800" cy="59292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‹Nº›</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9" name="Obrázek 8">
            <a:extLst>
              <a:ext uri="{FF2B5EF4-FFF2-40B4-BE49-F238E27FC236}">
                <a16:creationId xmlns:a16="http://schemas.microsoft.com/office/drawing/2014/main" id="{28BFE967-19E1-9D48-9E4F-81B8750DAB5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74800" cy="59292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‹Nº›</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2" name="Obrázek 8">
            <a:extLst>
              <a:ext uri="{FF2B5EF4-FFF2-40B4-BE49-F238E27FC236}">
                <a16:creationId xmlns:a16="http://schemas.microsoft.com/office/drawing/2014/main" id="{D19675A5-B462-F046-B410-538D4D8049E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74800" cy="59292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‹Nº›</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2" name="Obrázek 8">
            <a:extLst>
              <a:ext uri="{FF2B5EF4-FFF2-40B4-BE49-F238E27FC236}">
                <a16:creationId xmlns:a16="http://schemas.microsoft.com/office/drawing/2014/main" id="{1CD81FB0-E22C-7E4B-9263-74B744CB27A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74800" cy="59292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‹Nº›</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9" name="Obrázek 8">
            <a:extLst>
              <a:ext uri="{FF2B5EF4-FFF2-40B4-BE49-F238E27FC236}">
                <a16:creationId xmlns:a16="http://schemas.microsoft.com/office/drawing/2014/main" id="{3F7346AF-CCBB-674B-9377-5275DC502A6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74800" cy="59292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‹Nº›</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17" name="Obrázek 8">
            <a:extLst>
              <a:ext uri="{FF2B5EF4-FFF2-40B4-BE49-F238E27FC236}">
                <a16:creationId xmlns:a16="http://schemas.microsoft.com/office/drawing/2014/main" id="{83AF39E7-78A0-014F-9BF9-455F4287870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74800" cy="59292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‹Nº›</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6" name="Obrázek 8">
            <a:extLst>
              <a:ext uri="{FF2B5EF4-FFF2-40B4-BE49-F238E27FC236}">
                <a16:creationId xmlns:a16="http://schemas.microsoft.com/office/drawing/2014/main" id="{4ED50877-A589-E54A-923E-DEA9FFB787D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74800" cy="59292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‹Nº›</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7" name="Obrázek 8">
            <a:extLst>
              <a:ext uri="{FF2B5EF4-FFF2-40B4-BE49-F238E27FC236}">
                <a16:creationId xmlns:a16="http://schemas.microsoft.com/office/drawing/2014/main" id="{388E85DE-7FDA-B34F-B2FD-ECA615AE545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74800" cy="59292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‹Nº›</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a:t>Zápatí prezentace</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p:txBody>
          <a:bodyPr/>
          <a:lstStyle/>
          <a:p>
            <a:r>
              <a:rPr lang="cs-CZ" dirty="0"/>
              <a:t>Zdravotní pojištění</a:t>
            </a:r>
          </a:p>
        </p:txBody>
      </p:sp>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p:cNvSpPr>
            <a:spLocks noGrp="1"/>
          </p:cNvSpPr>
          <p:nvPr>
            <p:ph type="title"/>
          </p:nvPr>
        </p:nvSpPr>
        <p:spPr/>
        <p:txBody>
          <a:bodyPr/>
          <a:lstStyle/>
          <a:p>
            <a:r>
              <a:rPr lang="cs-CZ" sz="2800" dirty="0"/>
              <a:t>Přehled o výdajích a příjmech OSVČ</a:t>
            </a:r>
            <a:endParaRPr lang="en-GB" sz="2800" dirty="0"/>
          </a:p>
        </p:txBody>
      </p:sp>
      <p:sp>
        <p:nvSpPr>
          <p:cNvPr id="5" name="Zástupný symbol pro obsah 4"/>
          <p:cNvSpPr>
            <a:spLocks noGrp="1"/>
          </p:cNvSpPr>
          <p:nvPr>
            <p:ph idx="1"/>
          </p:nvPr>
        </p:nvSpPr>
        <p:spPr>
          <a:xfrm>
            <a:off x="2070921" y="1448162"/>
            <a:ext cx="8066301" cy="4503058"/>
          </a:xfrm>
        </p:spPr>
        <p:txBody>
          <a:bodyPr/>
          <a:lstStyle/>
          <a:p>
            <a:pPr algn="just">
              <a:lnSpc>
                <a:spcPct val="130000"/>
              </a:lnSpc>
            </a:pPr>
            <a:r>
              <a:rPr lang="cs-CZ" sz="2000" dirty="0"/>
              <a:t>Každá OSVČ má povinnost podat Přehled o výdajích a příjmech. </a:t>
            </a:r>
          </a:p>
          <a:p>
            <a:pPr algn="just">
              <a:lnSpc>
                <a:spcPct val="130000"/>
              </a:lnSpc>
            </a:pPr>
            <a:r>
              <a:rPr lang="cs-CZ" sz="2000" dirty="0"/>
              <a:t>Podává se jednou ročně, vždy za předchozí kalendářní rok. </a:t>
            </a:r>
          </a:p>
          <a:p>
            <a:pPr algn="just">
              <a:lnSpc>
                <a:spcPct val="130000"/>
              </a:lnSpc>
            </a:pPr>
            <a:r>
              <a:rPr lang="cs-CZ" sz="2000" dirty="0"/>
              <a:t>Smyslem je výpočet odpovídajícího pojistného za předchozí rok, jeho ponížení o zaplacené zálohy (pokud byly) a vyčíslení nedoplatku či přeplatku. </a:t>
            </a:r>
          </a:p>
          <a:p>
            <a:pPr algn="just">
              <a:lnSpc>
                <a:spcPct val="130000"/>
              </a:lnSpc>
            </a:pPr>
            <a:r>
              <a:rPr lang="cs-CZ" sz="2000" dirty="0"/>
              <a:t>Nedoplatek na pojistném, který by vznikl, je splatný do 8 dnů od podání přehledu. </a:t>
            </a:r>
          </a:p>
          <a:p>
            <a:pPr algn="just">
              <a:lnSpc>
                <a:spcPct val="130000"/>
              </a:lnSpc>
            </a:pPr>
            <a:r>
              <a:rPr lang="cs-CZ" sz="2000" dirty="0"/>
              <a:t>Termín podání se odvíjí od povinnosti podání daňového přiznání: </a:t>
            </a:r>
          </a:p>
          <a:p>
            <a:pPr lvl="1" algn="just">
              <a:lnSpc>
                <a:spcPct val="130000"/>
              </a:lnSpc>
            </a:pPr>
            <a:r>
              <a:rPr lang="cs-CZ" sz="1500" dirty="0"/>
              <a:t>Pokud OSVČ podává daňové přiznání, je termín 2. května,</a:t>
            </a:r>
          </a:p>
          <a:p>
            <a:pPr lvl="1" algn="just">
              <a:lnSpc>
                <a:spcPct val="130000"/>
              </a:lnSpc>
            </a:pPr>
            <a:r>
              <a:rPr lang="cs-CZ" sz="1500" dirty="0"/>
              <a:t>Pokud OSVČ podává daňové přiznání elektronicky, termín se prodlužuje na 2. června,</a:t>
            </a:r>
          </a:p>
          <a:p>
            <a:pPr lvl="1" algn="just">
              <a:lnSpc>
                <a:spcPct val="130000"/>
              </a:lnSpc>
            </a:pPr>
            <a:r>
              <a:rPr lang="cs-CZ" sz="1500" dirty="0"/>
              <a:t>Pokud OSVČ nemá povinnost podat daňové přiznání, termín je stanoven na 8. dubna.</a:t>
            </a:r>
          </a:p>
        </p:txBody>
      </p:sp>
    </p:spTree>
    <p:extLst>
      <p:ext uri="{BB962C8B-B14F-4D97-AF65-F5344CB8AC3E}">
        <p14:creationId xmlns:p14="http://schemas.microsoft.com/office/powerpoint/2010/main" val="3895152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705D973-DAA8-52E2-C0DE-1DBA94095F6F}"/>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Title 3">
            <a:extLst>
              <a:ext uri="{FF2B5EF4-FFF2-40B4-BE49-F238E27FC236}">
                <a16:creationId xmlns:a16="http://schemas.microsoft.com/office/drawing/2014/main" id="{979BA0B4-F537-0318-FC27-38F9EEDE1509}"/>
              </a:ext>
            </a:extLst>
          </p:cNvPr>
          <p:cNvSpPr>
            <a:spLocks noGrp="1"/>
          </p:cNvSpPr>
          <p:nvPr>
            <p:ph type="title"/>
          </p:nvPr>
        </p:nvSpPr>
        <p:spPr/>
        <p:txBody>
          <a:bodyPr/>
          <a:lstStyle/>
          <a:p>
            <a:r>
              <a:rPr lang="cs-CZ" sz="2800" dirty="0"/>
              <a:t>Zaměstnavatele a zaměstnanci</a:t>
            </a:r>
          </a:p>
        </p:txBody>
      </p:sp>
      <p:sp>
        <p:nvSpPr>
          <p:cNvPr id="5" name="Content Placeholder 4">
            <a:extLst>
              <a:ext uri="{FF2B5EF4-FFF2-40B4-BE49-F238E27FC236}">
                <a16:creationId xmlns:a16="http://schemas.microsoft.com/office/drawing/2014/main" id="{FBA49EE7-981F-59F5-A880-13BF1880E81B}"/>
              </a:ext>
            </a:extLst>
          </p:cNvPr>
          <p:cNvSpPr>
            <a:spLocks noGrp="1"/>
          </p:cNvSpPr>
          <p:nvPr>
            <p:ph idx="1"/>
          </p:nvPr>
        </p:nvSpPr>
        <p:spPr>
          <a:xfrm>
            <a:off x="2063301" y="1415846"/>
            <a:ext cx="8066301" cy="4416155"/>
          </a:xfrm>
        </p:spPr>
        <p:txBody>
          <a:bodyPr/>
          <a:lstStyle/>
          <a:p>
            <a:pPr algn="just"/>
            <a:r>
              <a:rPr lang="cs-CZ" sz="2000" dirty="0"/>
              <a:t>Při zaměstnání dopadá zdravotní pojištění na zaměstnance i zaměstnavatele, i když povinnost odvádění pojistného má pouze zaměstnavatel. </a:t>
            </a:r>
          </a:p>
          <a:p>
            <a:pPr algn="just"/>
            <a:r>
              <a:rPr lang="cs-CZ" sz="2000" dirty="0"/>
              <a:t>Vyměřovacím základem pojistného je hrubá mzda zaměstnance.  </a:t>
            </a:r>
          </a:p>
          <a:p>
            <a:pPr algn="just"/>
            <a:r>
              <a:rPr lang="cs-CZ" sz="2000" b="1" dirty="0"/>
              <a:t>Výše pojistného činí 13,5 % z vyměřovacího základu, kdy 1/3 hradí zaměstnanec a 2/3 hradí zaměstnavatel. </a:t>
            </a:r>
          </a:p>
          <a:p>
            <a:pPr algn="just"/>
            <a:r>
              <a:rPr lang="cs-CZ" sz="2000" dirty="0"/>
              <a:t>Výsledné pojistné se zaokrouhlí na celé Kč nahoru. </a:t>
            </a:r>
          </a:p>
          <a:p>
            <a:pPr algn="just"/>
            <a:r>
              <a:rPr lang="cs-CZ" sz="2000" dirty="0"/>
              <a:t>Zaměstnavatel podá nejpozději 20. den v měsíci „Přehled o platbě pojistného zaměstnavatele“ příslušným zdravotním pojišťovnám. </a:t>
            </a:r>
          </a:p>
        </p:txBody>
      </p:sp>
    </p:spTree>
    <p:extLst>
      <p:ext uri="{BB962C8B-B14F-4D97-AF65-F5344CB8AC3E}">
        <p14:creationId xmlns:p14="http://schemas.microsoft.com/office/powerpoint/2010/main" val="20414478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705D973-DAA8-52E2-C0DE-1DBA94095F6F}"/>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Title 3">
            <a:extLst>
              <a:ext uri="{FF2B5EF4-FFF2-40B4-BE49-F238E27FC236}">
                <a16:creationId xmlns:a16="http://schemas.microsoft.com/office/drawing/2014/main" id="{979BA0B4-F537-0318-FC27-38F9EEDE1509}"/>
              </a:ext>
            </a:extLst>
          </p:cNvPr>
          <p:cNvSpPr>
            <a:spLocks noGrp="1"/>
          </p:cNvSpPr>
          <p:nvPr>
            <p:ph type="title"/>
          </p:nvPr>
        </p:nvSpPr>
        <p:spPr/>
        <p:txBody>
          <a:bodyPr/>
          <a:lstStyle/>
          <a:p>
            <a:r>
              <a:rPr lang="cs-CZ" sz="2800" dirty="0"/>
              <a:t>OBZP (Osoby bez zdanitelných příjmů)</a:t>
            </a:r>
          </a:p>
        </p:txBody>
      </p:sp>
      <p:sp>
        <p:nvSpPr>
          <p:cNvPr id="5" name="Content Placeholder 4">
            <a:extLst>
              <a:ext uri="{FF2B5EF4-FFF2-40B4-BE49-F238E27FC236}">
                <a16:creationId xmlns:a16="http://schemas.microsoft.com/office/drawing/2014/main" id="{FBA49EE7-981F-59F5-A880-13BF1880E81B}"/>
              </a:ext>
            </a:extLst>
          </p:cNvPr>
          <p:cNvSpPr>
            <a:spLocks noGrp="1"/>
          </p:cNvSpPr>
          <p:nvPr>
            <p:ph idx="1"/>
          </p:nvPr>
        </p:nvSpPr>
        <p:spPr>
          <a:xfrm>
            <a:off x="2063301" y="1415846"/>
            <a:ext cx="8066301" cy="4416155"/>
          </a:xfrm>
        </p:spPr>
        <p:txBody>
          <a:bodyPr/>
          <a:lstStyle/>
          <a:p>
            <a:pPr algn="just"/>
            <a:r>
              <a:rPr lang="cs-CZ" sz="2000" dirty="0"/>
              <a:t>Pro takovou osobu platí povinnost hradit zdravotní pojištění ve výši minimální částky. Ta je stanovena na 13,5 % z minimální mzdy. </a:t>
            </a:r>
          </a:p>
          <a:p>
            <a:pPr algn="just"/>
            <a:r>
              <a:rPr lang="cs-CZ" sz="2000" dirty="0"/>
              <a:t>V roce 2022 činí minimální mzda 17 300 Kč. V roce 2022 činila        16 200 Kč. </a:t>
            </a:r>
          </a:p>
          <a:p>
            <a:pPr algn="just"/>
            <a:r>
              <a:rPr lang="cs-CZ" sz="2000" dirty="0"/>
              <a:t>OBZP tedy zaplatí na pojištěním měsíčně 2 336 Kč. Splatnost zůstává stejná, povinnost podávat přehled zde není. </a:t>
            </a:r>
          </a:p>
        </p:txBody>
      </p:sp>
    </p:spTree>
    <p:extLst>
      <p:ext uri="{BB962C8B-B14F-4D97-AF65-F5344CB8AC3E}">
        <p14:creationId xmlns:p14="http://schemas.microsoft.com/office/powerpoint/2010/main" val="1260308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7D4CB91-75E8-4633-B77A-52541E12590C}"/>
              </a:ext>
            </a:extLst>
          </p:cNvPr>
          <p:cNvSpPr>
            <a:spLocks noGrp="1"/>
          </p:cNvSpPr>
          <p:nvPr>
            <p:ph type="sldNum" sz="quarter" idx="11"/>
          </p:nvPr>
        </p:nvSpPr>
        <p:spPr/>
        <p:txBody>
          <a:bodyPr/>
          <a:lstStyle/>
          <a:p>
            <a:fld id="{0DE708CC-0C3F-4567-9698-B54C0F35BD31}" type="slidenum">
              <a:rPr lang="cs-CZ" altLang="cs-CZ" smtClean="0"/>
              <a:pPr/>
              <a:t>13</a:t>
            </a:fld>
            <a:endParaRPr lang="cs-CZ" altLang="cs-CZ" dirty="0"/>
          </a:p>
        </p:txBody>
      </p:sp>
      <p:sp>
        <p:nvSpPr>
          <p:cNvPr id="4" name="Title 3">
            <a:extLst>
              <a:ext uri="{FF2B5EF4-FFF2-40B4-BE49-F238E27FC236}">
                <a16:creationId xmlns:a16="http://schemas.microsoft.com/office/drawing/2014/main" id="{A70B9CF9-B601-4DD1-9139-E9E29ED8E009}"/>
              </a:ext>
            </a:extLst>
          </p:cNvPr>
          <p:cNvSpPr>
            <a:spLocks noGrp="1"/>
          </p:cNvSpPr>
          <p:nvPr>
            <p:ph type="title"/>
          </p:nvPr>
        </p:nvSpPr>
        <p:spPr>
          <a:xfrm>
            <a:off x="1822134" y="2900365"/>
            <a:ext cx="8522680" cy="2080938"/>
          </a:xfrm>
        </p:spPr>
        <p:txBody>
          <a:bodyPr/>
          <a:lstStyle/>
          <a:p>
            <a:pPr algn="ctr"/>
            <a:r>
              <a:rPr lang="cs-CZ" dirty="0"/>
              <a:t>Otázky a odpovědi</a:t>
            </a:r>
            <a:br>
              <a:rPr lang="cs-CZ" dirty="0"/>
            </a:br>
            <a:br>
              <a:rPr lang="cs-CZ" dirty="0"/>
            </a:br>
            <a:r>
              <a:rPr lang="cs-CZ" dirty="0"/>
              <a:t>Příklady k procvičení</a:t>
            </a:r>
            <a:br>
              <a:rPr lang="cs-CZ" dirty="0"/>
            </a:br>
            <a:endParaRPr lang="en-US" dirty="0"/>
          </a:p>
        </p:txBody>
      </p:sp>
    </p:spTree>
    <p:extLst>
      <p:ext uri="{BB962C8B-B14F-4D97-AF65-F5344CB8AC3E}">
        <p14:creationId xmlns:p14="http://schemas.microsoft.com/office/powerpoint/2010/main" val="362736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p:txBody>
          <a:bodyPr/>
          <a:lstStyle/>
          <a:p>
            <a:r>
              <a:rPr lang="cs-CZ" sz="2800" dirty="0"/>
              <a:t>Zdravotní pojištění: základní skladba a logika</a:t>
            </a:r>
            <a:endParaRPr lang="en-GB" sz="2800" dirty="0"/>
          </a:p>
        </p:txBody>
      </p:sp>
      <p:sp>
        <p:nvSpPr>
          <p:cNvPr id="5" name="Zástupný symbol pro obsah 4"/>
          <p:cNvSpPr>
            <a:spLocks noGrp="1"/>
          </p:cNvSpPr>
          <p:nvPr>
            <p:ph idx="1"/>
          </p:nvPr>
        </p:nvSpPr>
        <p:spPr>
          <a:xfrm>
            <a:off x="2070921" y="1448162"/>
            <a:ext cx="8066301" cy="4503058"/>
          </a:xfrm>
        </p:spPr>
        <p:txBody>
          <a:bodyPr/>
          <a:lstStyle/>
          <a:p>
            <a:pPr algn="just">
              <a:lnSpc>
                <a:spcPct val="130000"/>
              </a:lnSpc>
              <a:spcAft>
                <a:spcPts val="600"/>
              </a:spcAft>
            </a:pPr>
            <a:r>
              <a:rPr lang="cs-CZ" sz="2000" dirty="0"/>
              <a:t>Ještě širší okruh osob v porovnání se sociálním pojištění a větší variabilita pojišťoven. </a:t>
            </a:r>
          </a:p>
          <a:p>
            <a:pPr algn="just">
              <a:lnSpc>
                <a:spcPct val="130000"/>
              </a:lnSpc>
              <a:spcAft>
                <a:spcPts val="600"/>
              </a:spcAft>
            </a:pPr>
            <a:r>
              <a:rPr lang="cs-CZ" sz="2000" dirty="0"/>
              <a:t>Zdravotní pojištění zahrnuje poskytovatele zdravotní péče, pojištěnce (příjemci zdravotní péče) a zdravotní pojišťovny. </a:t>
            </a:r>
          </a:p>
          <a:p>
            <a:pPr algn="just">
              <a:lnSpc>
                <a:spcPct val="130000"/>
              </a:lnSpc>
            </a:pPr>
            <a:r>
              <a:rPr lang="cs-CZ" sz="2000" dirty="0"/>
              <a:t>Zdravotní pojištění je povinné pro: </a:t>
            </a:r>
          </a:p>
          <a:p>
            <a:pPr lvl="1" algn="just">
              <a:lnSpc>
                <a:spcPct val="130000"/>
              </a:lnSpc>
            </a:pPr>
            <a:r>
              <a:rPr lang="en-GB" sz="1600" dirty="0"/>
              <a:t>pro </a:t>
            </a:r>
            <a:r>
              <a:rPr lang="en-GB" sz="1600" dirty="0" err="1"/>
              <a:t>všechny</a:t>
            </a:r>
            <a:r>
              <a:rPr lang="en-GB" sz="1600" dirty="0"/>
              <a:t> </a:t>
            </a:r>
            <a:r>
              <a:rPr lang="en-GB" sz="1600" dirty="0" err="1"/>
              <a:t>osoby</a:t>
            </a:r>
            <a:r>
              <a:rPr lang="en-GB" sz="1600" dirty="0"/>
              <a:t> s </a:t>
            </a:r>
            <a:r>
              <a:rPr lang="en-GB" sz="1600" dirty="0" err="1"/>
              <a:t>trvalým</a:t>
            </a:r>
            <a:r>
              <a:rPr lang="en-GB" sz="1600" dirty="0"/>
              <a:t> </a:t>
            </a:r>
            <a:r>
              <a:rPr lang="en-GB" sz="1600" dirty="0" err="1"/>
              <a:t>pobytem</a:t>
            </a:r>
            <a:r>
              <a:rPr lang="en-GB" sz="1600" dirty="0"/>
              <a:t> </a:t>
            </a:r>
            <a:r>
              <a:rPr lang="en-GB" sz="1600" dirty="0" err="1"/>
              <a:t>na</a:t>
            </a:r>
            <a:r>
              <a:rPr lang="en-GB" sz="1600" dirty="0"/>
              <a:t> </a:t>
            </a:r>
            <a:r>
              <a:rPr lang="en-GB" sz="1600" dirty="0" err="1"/>
              <a:t>území</a:t>
            </a:r>
            <a:r>
              <a:rPr lang="en-GB" sz="1600" dirty="0"/>
              <a:t> ČR (bez </a:t>
            </a:r>
            <a:r>
              <a:rPr lang="en-GB" sz="1600" dirty="0" err="1"/>
              <a:t>ohledu</a:t>
            </a:r>
            <a:r>
              <a:rPr lang="en-GB" sz="1600" dirty="0"/>
              <a:t> </a:t>
            </a:r>
            <a:r>
              <a:rPr lang="en-GB" sz="1600" dirty="0" err="1"/>
              <a:t>na</a:t>
            </a:r>
            <a:r>
              <a:rPr lang="en-GB" sz="1600" dirty="0"/>
              <a:t> </a:t>
            </a:r>
            <a:r>
              <a:rPr lang="en-GB" sz="1600" dirty="0" err="1"/>
              <a:t>státní</a:t>
            </a:r>
            <a:r>
              <a:rPr lang="en-GB" sz="1600" dirty="0"/>
              <a:t> </a:t>
            </a:r>
            <a:r>
              <a:rPr lang="en-GB" sz="1600" dirty="0" err="1"/>
              <a:t>občanství</a:t>
            </a:r>
            <a:r>
              <a:rPr lang="en-GB" sz="1600" dirty="0"/>
              <a:t>),</a:t>
            </a:r>
          </a:p>
          <a:p>
            <a:pPr lvl="1" algn="just">
              <a:lnSpc>
                <a:spcPct val="130000"/>
              </a:lnSpc>
            </a:pPr>
            <a:r>
              <a:rPr lang="en-GB" sz="1600" dirty="0"/>
              <a:t>b)  pro </a:t>
            </a:r>
            <a:r>
              <a:rPr lang="en-GB" sz="1600" dirty="0" err="1"/>
              <a:t>osoby</a:t>
            </a:r>
            <a:r>
              <a:rPr lang="en-GB" sz="1600" dirty="0"/>
              <a:t>, </a:t>
            </a:r>
            <a:r>
              <a:rPr lang="en-GB" sz="1600" dirty="0" err="1"/>
              <a:t>které</a:t>
            </a:r>
            <a:r>
              <a:rPr lang="en-GB" sz="1600" dirty="0"/>
              <a:t> </a:t>
            </a:r>
            <a:r>
              <a:rPr lang="en-GB" sz="1600" dirty="0" err="1"/>
              <a:t>na</a:t>
            </a:r>
            <a:r>
              <a:rPr lang="en-GB" sz="1600" dirty="0"/>
              <a:t> </a:t>
            </a:r>
            <a:r>
              <a:rPr lang="en-GB" sz="1600" dirty="0" err="1"/>
              <a:t>území</a:t>
            </a:r>
            <a:r>
              <a:rPr lang="en-GB" sz="1600" dirty="0"/>
              <a:t> ČR </a:t>
            </a:r>
            <a:r>
              <a:rPr lang="en-GB" sz="1600" dirty="0" err="1"/>
              <a:t>trvalý</a:t>
            </a:r>
            <a:r>
              <a:rPr lang="en-GB" sz="1600" dirty="0"/>
              <a:t> </a:t>
            </a:r>
            <a:r>
              <a:rPr lang="en-GB" sz="1600" dirty="0" err="1"/>
              <a:t>pobyt</a:t>
            </a:r>
            <a:r>
              <a:rPr lang="en-GB" sz="1600" dirty="0"/>
              <a:t> </a:t>
            </a:r>
            <a:r>
              <a:rPr lang="en-GB" sz="1600" dirty="0" err="1"/>
              <a:t>nemají</a:t>
            </a:r>
            <a:r>
              <a:rPr lang="en-GB" sz="1600" dirty="0"/>
              <a:t>, </a:t>
            </a:r>
            <a:r>
              <a:rPr lang="en-GB" sz="1600" dirty="0" err="1"/>
              <a:t>pokud</a:t>
            </a:r>
            <a:r>
              <a:rPr lang="en-GB" sz="1600" dirty="0"/>
              <a:t> </a:t>
            </a:r>
            <a:r>
              <a:rPr lang="en-GB" sz="1600" dirty="0" err="1"/>
              <a:t>jsou</a:t>
            </a:r>
            <a:r>
              <a:rPr lang="en-GB" sz="1600" dirty="0"/>
              <a:t> </a:t>
            </a:r>
            <a:r>
              <a:rPr lang="en-GB" sz="1600" dirty="0" err="1"/>
              <a:t>zaměstnány</a:t>
            </a:r>
            <a:r>
              <a:rPr lang="en-GB" sz="1600" dirty="0"/>
              <a:t> u </a:t>
            </a:r>
            <a:r>
              <a:rPr lang="en-GB" sz="1600" dirty="0" err="1"/>
              <a:t>zaměstnavatele</a:t>
            </a:r>
            <a:r>
              <a:rPr lang="en-GB" sz="1600" dirty="0"/>
              <a:t>, </a:t>
            </a:r>
            <a:r>
              <a:rPr lang="en-GB" sz="1600" dirty="0" err="1"/>
              <a:t>který</a:t>
            </a:r>
            <a:r>
              <a:rPr lang="en-GB" sz="1600" dirty="0"/>
              <a:t> </a:t>
            </a:r>
            <a:r>
              <a:rPr lang="en-GB" sz="1600" dirty="0" err="1"/>
              <a:t>má</a:t>
            </a:r>
            <a:r>
              <a:rPr lang="en-GB" sz="1600" dirty="0"/>
              <a:t> </a:t>
            </a:r>
            <a:r>
              <a:rPr lang="en-GB" sz="1600" dirty="0" err="1"/>
              <a:t>sídlo</a:t>
            </a:r>
            <a:r>
              <a:rPr lang="en-GB" sz="1600" dirty="0"/>
              <a:t> </a:t>
            </a:r>
            <a:r>
              <a:rPr lang="en-GB" sz="1600" dirty="0" err="1"/>
              <a:t>nebo</a:t>
            </a:r>
            <a:r>
              <a:rPr lang="en-GB" sz="1600" dirty="0"/>
              <a:t> </a:t>
            </a:r>
            <a:r>
              <a:rPr lang="en-GB" sz="1600" dirty="0" err="1"/>
              <a:t>trvalý</a:t>
            </a:r>
            <a:r>
              <a:rPr lang="en-GB" sz="1600" dirty="0"/>
              <a:t> </a:t>
            </a:r>
            <a:r>
              <a:rPr lang="en-GB" sz="1600" dirty="0" err="1"/>
              <a:t>pobyt</a:t>
            </a:r>
            <a:r>
              <a:rPr lang="en-GB" sz="1600" dirty="0"/>
              <a:t> </a:t>
            </a:r>
            <a:r>
              <a:rPr lang="en-GB" sz="1600" dirty="0" err="1"/>
              <a:t>na</a:t>
            </a:r>
            <a:r>
              <a:rPr lang="en-GB" sz="1600" dirty="0"/>
              <a:t> </a:t>
            </a:r>
            <a:r>
              <a:rPr lang="en-GB" sz="1600" dirty="0" err="1"/>
              <a:t>území</a:t>
            </a:r>
            <a:r>
              <a:rPr lang="en-GB" sz="1600" dirty="0"/>
              <a:t> ČR.</a:t>
            </a:r>
          </a:p>
        </p:txBody>
      </p:sp>
    </p:spTree>
    <p:extLst>
      <p:ext uri="{BB962C8B-B14F-4D97-AF65-F5344CB8AC3E}">
        <p14:creationId xmlns:p14="http://schemas.microsoft.com/office/powerpoint/2010/main" val="291309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r>
              <a:rPr lang="cs-CZ" sz="2800" dirty="0"/>
              <a:t>Plátci pojistného</a:t>
            </a:r>
            <a:endParaRPr lang="en-GB" sz="2800" dirty="0"/>
          </a:p>
        </p:txBody>
      </p:sp>
      <p:sp>
        <p:nvSpPr>
          <p:cNvPr id="5" name="Zástupný symbol pro obsah 4"/>
          <p:cNvSpPr>
            <a:spLocks noGrp="1"/>
          </p:cNvSpPr>
          <p:nvPr>
            <p:ph idx="1"/>
          </p:nvPr>
        </p:nvSpPr>
        <p:spPr>
          <a:xfrm>
            <a:off x="2070921" y="1448162"/>
            <a:ext cx="8066301" cy="4503058"/>
          </a:xfrm>
        </p:spPr>
        <p:txBody>
          <a:bodyPr/>
          <a:lstStyle/>
          <a:p>
            <a:pPr algn="just">
              <a:lnSpc>
                <a:spcPct val="130000"/>
              </a:lnSpc>
              <a:spcAft>
                <a:spcPts val="1200"/>
              </a:spcAft>
              <a:buFont typeface="Wingdings" panose="05000000000000000000" pitchFamily="2" charset="2"/>
              <a:buChar char="Ø"/>
            </a:pPr>
            <a:r>
              <a:rPr lang="cs-CZ" sz="2000" dirty="0"/>
              <a:t> Stát: stát hradí pojištění za nezaopatřené dítě a studenti (pozor na věk 26 a 28 let), poživatele důchodu, příjemce rodičovského příspěvku, uchazeč o zaměstnání vedený na ÚP, pečující osoby a osoby, o které je pečováno, …</a:t>
            </a:r>
          </a:p>
          <a:p>
            <a:pPr algn="just">
              <a:lnSpc>
                <a:spcPct val="130000"/>
              </a:lnSpc>
              <a:spcAft>
                <a:spcPts val="1200"/>
              </a:spcAft>
              <a:buFont typeface="Wingdings" panose="05000000000000000000" pitchFamily="2" charset="2"/>
              <a:buChar char="Ø"/>
            </a:pPr>
            <a:r>
              <a:rPr lang="cs-CZ" sz="2000" dirty="0"/>
              <a:t> Zaměstnavatel: odvádí pojistné za zaměstnance</a:t>
            </a:r>
          </a:p>
          <a:p>
            <a:pPr algn="just">
              <a:lnSpc>
                <a:spcPct val="130000"/>
              </a:lnSpc>
              <a:spcAft>
                <a:spcPts val="600"/>
              </a:spcAft>
              <a:buFont typeface="Wingdings" panose="05000000000000000000" pitchFamily="2" charset="2"/>
              <a:buChar char="Ø"/>
            </a:pPr>
            <a:r>
              <a:rPr lang="cs-CZ" sz="2000" dirty="0"/>
              <a:t> Pojištěnec: </a:t>
            </a:r>
          </a:p>
          <a:p>
            <a:pPr lvl="1" algn="just">
              <a:lnSpc>
                <a:spcPct val="130000"/>
              </a:lnSpc>
              <a:spcAft>
                <a:spcPts val="600"/>
              </a:spcAft>
            </a:pPr>
            <a:r>
              <a:rPr lang="cs-CZ" sz="1600" dirty="0"/>
              <a:t>OSVČ (osoby samostatně výdělečně činné)</a:t>
            </a:r>
          </a:p>
          <a:p>
            <a:pPr lvl="1" algn="just">
              <a:lnSpc>
                <a:spcPct val="130000"/>
              </a:lnSpc>
              <a:spcAft>
                <a:spcPts val="600"/>
              </a:spcAft>
            </a:pPr>
            <a:r>
              <a:rPr lang="cs-CZ" sz="1600" dirty="0"/>
              <a:t>OBZP (osoby bez zdanitelných příjmů)</a:t>
            </a:r>
          </a:p>
        </p:txBody>
      </p:sp>
    </p:spTree>
    <p:extLst>
      <p:ext uri="{BB962C8B-B14F-4D97-AF65-F5344CB8AC3E}">
        <p14:creationId xmlns:p14="http://schemas.microsoft.com/office/powerpoint/2010/main" val="2226270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DD41D078-5C99-40E4-A607-0B9673FB36FF}"/>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Title 3">
            <a:extLst>
              <a:ext uri="{FF2B5EF4-FFF2-40B4-BE49-F238E27FC236}">
                <a16:creationId xmlns:a16="http://schemas.microsoft.com/office/drawing/2014/main" id="{0CF1739D-ADC5-4FAC-8AED-E0D9907C259F}"/>
              </a:ext>
            </a:extLst>
          </p:cNvPr>
          <p:cNvSpPr>
            <a:spLocks noGrp="1"/>
          </p:cNvSpPr>
          <p:nvPr>
            <p:ph type="title"/>
          </p:nvPr>
        </p:nvSpPr>
        <p:spPr/>
        <p:txBody>
          <a:bodyPr/>
          <a:lstStyle/>
          <a:p>
            <a:r>
              <a:rPr lang="cs-CZ" sz="2800" dirty="0"/>
              <a:t>Minimální vyměřovací základ</a:t>
            </a:r>
            <a:endParaRPr lang="en-US" sz="2800" dirty="0"/>
          </a:p>
        </p:txBody>
      </p:sp>
      <p:sp>
        <p:nvSpPr>
          <p:cNvPr id="5" name="Content Placeholder 4">
            <a:extLst>
              <a:ext uri="{FF2B5EF4-FFF2-40B4-BE49-F238E27FC236}">
                <a16:creationId xmlns:a16="http://schemas.microsoft.com/office/drawing/2014/main" id="{B74707B6-F7B2-48F2-9F71-16F0B29F89FA}"/>
              </a:ext>
            </a:extLst>
          </p:cNvPr>
          <p:cNvSpPr>
            <a:spLocks noGrp="1"/>
          </p:cNvSpPr>
          <p:nvPr>
            <p:ph idx="1"/>
          </p:nvPr>
        </p:nvSpPr>
        <p:spPr>
          <a:xfrm>
            <a:off x="1928277" y="1477200"/>
            <a:ext cx="8066301" cy="4876800"/>
          </a:xfrm>
        </p:spPr>
        <p:txBody>
          <a:bodyPr/>
          <a:lstStyle/>
          <a:p>
            <a:pPr algn="just">
              <a:spcAft>
                <a:spcPts val="800"/>
              </a:spcAft>
            </a:pPr>
            <a:r>
              <a:rPr lang="cs-CZ" sz="2000" dirty="0"/>
              <a:t>Minimální vyměřovací základ OSVČ je zákonem o pojistném na veřejné zdravotní pojištění stanoven jako </a:t>
            </a:r>
            <a:r>
              <a:rPr lang="cs-CZ" sz="2000" b="1" dirty="0"/>
              <a:t>dvanáctinásobek 50 % průměrné měsíční mzdy. </a:t>
            </a:r>
          </a:p>
          <a:p>
            <a:pPr algn="just">
              <a:spcAft>
                <a:spcPts val="800"/>
              </a:spcAft>
            </a:pPr>
            <a:r>
              <a:rPr lang="cs-CZ" sz="1800" dirty="0"/>
              <a:t>Pro rok 2022 tato hodnota činila 233 466 Kč. Pro rok 2023 činí 241 944 Kč. </a:t>
            </a:r>
            <a:r>
              <a:rPr lang="cs-CZ" sz="2000" dirty="0"/>
              <a:t>Z toho vyplývá, že minimální měsíční vyměřovací základ činí: </a:t>
            </a:r>
          </a:p>
          <a:p>
            <a:pPr lvl="1" algn="just">
              <a:spcAft>
                <a:spcPts val="800"/>
              </a:spcAft>
            </a:pPr>
            <a:r>
              <a:rPr lang="cs-CZ" sz="1600" b="1" dirty="0"/>
              <a:t>20 162 Kč </a:t>
            </a:r>
            <a:r>
              <a:rPr lang="cs-CZ" sz="1600" dirty="0"/>
              <a:t>v roce 2023</a:t>
            </a:r>
            <a:endParaRPr lang="cs-CZ" sz="1600" b="1" dirty="0"/>
          </a:p>
          <a:p>
            <a:pPr lvl="1" algn="just">
              <a:spcAft>
                <a:spcPts val="800"/>
              </a:spcAft>
            </a:pPr>
            <a:r>
              <a:rPr lang="cs-CZ" sz="1600" b="1" dirty="0"/>
              <a:t>19 456 Kč </a:t>
            </a:r>
            <a:r>
              <a:rPr lang="cs-CZ" sz="1600" dirty="0"/>
              <a:t>v roce 2022</a:t>
            </a:r>
          </a:p>
          <a:p>
            <a:pPr algn="just">
              <a:spcAft>
                <a:spcPts val="800"/>
              </a:spcAft>
            </a:pPr>
            <a:r>
              <a:rPr lang="cs-CZ" sz="2000" dirty="0"/>
              <a:t>Jestliže je dosažený vyměřovací základ nižší než minimální vyměřovací základ, je daná OSVČ povinna odvést pojistné z minimálního vyměřovacího základu. </a:t>
            </a:r>
          </a:p>
          <a:p>
            <a:pPr marL="72000" indent="0" algn="just">
              <a:spcAft>
                <a:spcPts val="800"/>
              </a:spcAft>
              <a:buNone/>
            </a:pPr>
            <a:endParaRPr lang="cs-CZ" sz="2000" dirty="0"/>
          </a:p>
        </p:txBody>
      </p:sp>
    </p:spTree>
    <p:extLst>
      <p:ext uri="{BB962C8B-B14F-4D97-AF65-F5344CB8AC3E}">
        <p14:creationId xmlns:p14="http://schemas.microsoft.com/office/powerpoint/2010/main" val="3634545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p:txBody>
          <a:bodyPr/>
          <a:lstStyle/>
          <a:p>
            <a:r>
              <a:rPr lang="cs-CZ" sz="2800" dirty="0"/>
              <a:t>Výše zdravotního pojištění OSVČ</a:t>
            </a:r>
            <a:endParaRPr lang="en-GB" sz="2800" dirty="0"/>
          </a:p>
        </p:txBody>
      </p:sp>
      <mc:AlternateContent xmlns:mc="http://schemas.openxmlformats.org/markup-compatibility/2006">
        <mc:Choice xmlns:a14="http://schemas.microsoft.com/office/drawing/2010/main" Requires="a14">
          <p:sp>
            <p:nvSpPr>
              <p:cNvPr id="5" name="Zástupný symbol pro obsah 4"/>
              <p:cNvSpPr>
                <a:spLocks noGrp="1"/>
              </p:cNvSpPr>
              <p:nvPr>
                <p:ph idx="1"/>
              </p:nvPr>
            </p:nvSpPr>
            <p:spPr>
              <a:xfrm>
                <a:off x="2070921" y="1448162"/>
                <a:ext cx="8066301" cy="4503058"/>
              </a:xfrm>
            </p:spPr>
            <p:txBody>
              <a:bodyPr/>
              <a:lstStyle/>
              <a:p>
                <a:pPr algn="just">
                  <a:lnSpc>
                    <a:spcPct val="130000"/>
                  </a:lnSpc>
                </a:pPr>
                <a:r>
                  <a:rPr lang="cs-CZ" sz="1800" dirty="0"/>
                  <a:t>Vyměřovacím základem je: </a:t>
                </a:r>
                <a:r>
                  <a:rPr lang="cs-CZ" sz="1800" b="1" dirty="0"/>
                  <a:t>50 % rozdílu mezi příjmy a výdaji</a:t>
                </a:r>
                <a:r>
                  <a:rPr lang="cs-CZ" sz="1800" dirty="0"/>
                  <a:t>. Odvody na sociální pojištění pak činí </a:t>
                </a:r>
                <a:r>
                  <a:rPr lang="cs-CZ" sz="1800" b="1" dirty="0"/>
                  <a:t>13,5 % daného vyměřovacího základu</a:t>
                </a:r>
                <a:r>
                  <a:rPr lang="cs-CZ" sz="1800" dirty="0"/>
                  <a:t>. </a:t>
                </a:r>
              </a:p>
              <a:p>
                <a:pPr marL="72000" indent="0" algn="just">
                  <a:lnSpc>
                    <a:spcPct val="130000"/>
                  </a:lnSpc>
                  <a:buNone/>
                </a:pPr>
                <a:endParaRPr lang="cs-CZ" sz="1800" dirty="0"/>
              </a:p>
              <a:p>
                <a:pPr marL="72000" indent="0" algn="just">
                  <a:lnSpc>
                    <a:spcPct val="130000"/>
                  </a:lnSpc>
                  <a:buNone/>
                </a:pPr>
                <a:r>
                  <a:rPr lang="cs-CZ" sz="1800" dirty="0"/>
                  <a:t>Příklad: OSVČ vykáže roční příjem za rok 2022 ve výši 920 000 Kč, přičemž tento podnikatel uplatňuje výdaje paušální částkou ve výši 60 %. Pak bude pojistné činit: </a:t>
                </a:r>
              </a:p>
              <a:p>
                <a:pPr marL="72000" indent="0" algn="ctr">
                  <a:lnSpc>
                    <a:spcPct val="130000"/>
                  </a:lnSpc>
                  <a:buNone/>
                </a:pPr>
                <a14:m>
                  <m:oMath xmlns:m="http://schemas.openxmlformats.org/officeDocument/2006/math">
                    <m:d>
                      <m:dPr>
                        <m:ctrlPr>
                          <a:rPr lang="cs-CZ" sz="1800" i="1">
                            <a:latin typeface="Cambria Math" panose="02040503050406030204" pitchFamily="18" charset="0"/>
                          </a:rPr>
                        </m:ctrlPr>
                      </m:dPr>
                      <m:e>
                        <m:r>
                          <a:rPr lang="cs-CZ" sz="1800" i="1">
                            <a:latin typeface="Cambria Math" panose="02040503050406030204" pitchFamily="18" charset="0"/>
                          </a:rPr>
                          <m:t>920000−0,6∗920000</m:t>
                        </m:r>
                      </m:e>
                    </m:d>
                    <m:r>
                      <a:rPr lang="cs-CZ" sz="1800" i="1">
                        <a:latin typeface="Cambria Math" panose="02040503050406030204" pitchFamily="18" charset="0"/>
                      </a:rPr>
                      <m:t>=</m:t>
                    </m:r>
                  </m:oMath>
                </a14:m>
                <a:r>
                  <a:rPr lang="cs-CZ" sz="1800" dirty="0"/>
                  <a:t> 368 000 (rozdíl mezi příjmy a výdaji)</a:t>
                </a:r>
              </a:p>
              <a:p>
                <a:pPr marL="72000" indent="0" algn="ctr">
                  <a:lnSpc>
                    <a:spcPct val="130000"/>
                  </a:lnSpc>
                  <a:buNone/>
                </a:pPr>
                <a14:m>
                  <m:oMath xmlns:m="http://schemas.openxmlformats.org/officeDocument/2006/math">
                    <m:r>
                      <a:rPr lang="cs-CZ" sz="1800" i="1">
                        <a:latin typeface="Cambria Math" panose="02040503050406030204" pitchFamily="18" charset="0"/>
                      </a:rPr>
                      <m:t>368000∗0,5=184 000 </m:t>
                    </m:r>
                    <m:r>
                      <a:rPr lang="cs-CZ" sz="1800" i="1">
                        <a:latin typeface="Cambria Math" panose="02040503050406030204" pitchFamily="18" charset="0"/>
                      </a:rPr>
                      <m:t>𝐾</m:t>
                    </m:r>
                    <m:r>
                      <a:rPr lang="cs-CZ" sz="1800" i="1">
                        <a:latin typeface="Cambria Math" panose="02040503050406030204" pitchFamily="18" charset="0"/>
                      </a:rPr>
                      <m:t>č</m:t>
                    </m:r>
                  </m:oMath>
                </a14:m>
                <a:r>
                  <a:rPr lang="cs-CZ" sz="1800" dirty="0"/>
                  <a:t> (polovina rozdílu mezi příjmy a výdaji)</a:t>
                </a:r>
              </a:p>
              <a:p>
                <a:pPr marL="72000" indent="0" algn="ctr">
                  <a:lnSpc>
                    <a:spcPct val="130000"/>
                  </a:lnSpc>
                  <a:buNone/>
                </a:pPr>
                <a:r>
                  <a:rPr lang="cs-CZ" sz="1800" dirty="0"/>
                  <a:t>NESPLNĚN MINIMÁLNÍ VYMĚŘOVACÍ ZÁKLAD</a:t>
                </a:r>
              </a:p>
              <a:p>
                <a:pPr marL="72000" indent="0" algn="ctr">
                  <a:lnSpc>
                    <a:spcPct val="130000"/>
                  </a:lnSpc>
                  <a:buNone/>
                </a:pPr>
                <a14:m>
                  <m:oMath xmlns:m="http://schemas.openxmlformats.org/officeDocument/2006/math">
                    <m:r>
                      <a:rPr lang="cs-CZ" sz="1800" i="1">
                        <a:latin typeface="Cambria Math" panose="02040503050406030204" pitchFamily="18" charset="0"/>
                      </a:rPr>
                      <m:t>2</m:t>
                    </m:r>
                    <m:r>
                      <a:rPr lang="cs-CZ" sz="1800" i="1">
                        <a:latin typeface="Cambria Math" panose="02040503050406030204" pitchFamily="18" charset="0"/>
                      </a:rPr>
                      <m:t>33 466∗0,135=</m:t>
                    </m:r>
                    <m:r>
                      <a:rPr lang="cs-CZ" sz="1800" b="1" i="1">
                        <a:latin typeface="Cambria Math" panose="02040503050406030204" pitchFamily="18" charset="0"/>
                      </a:rPr>
                      <m:t>𝟑𝟏</m:t>
                    </m:r>
                    <m:r>
                      <a:rPr lang="cs-CZ" sz="1800" b="1" i="1">
                        <a:latin typeface="Cambria Math" panose="02040503050406030204" pitchFamily="18" charset="0"/>
                      </a:rPr>
                      <m:t> </m:t>
                    </m:r>
                    <m:r>
                      <a:rPr lang="cs-CZ" sz="1800" b="1" i="1">
                        <a:latin typeface="Cambria Math" panose="02040503050406030204" pitchFamily="18" charset="0"/>
                      </a:rPr>
                      <m:t>𝟓𝟏𝟖</m:t>
                    </m:r>
                    <m:r>
                      <a:rPr lang="cs-CZ" sz="1800" b="1" i="1">
                        <a:latin typeface="Cambria Math" panose="02040503050406030204" pitchFamily="18" charset="0"/>
                      </a:rPr>
                      <m:t> </m:t>
                    </m:r>
                    <m:r>
                      <a:rPr lang="cs-CZ" sz="1800" b="1" i="1">
                        <a:latin typeface="Cambria Math" panose="02040503050406030204" pitchFamily="18" charset="0"/>
                      </a:rPr>
                      <m:t>𝑲</m:t>
                    </m:r>
                    <m:r>
                      <a:rPr lang="cs-CZ" sz="1800" b="1" i="1">
                        <a:latin typeface="Cambria Math" panose="02040503050406030204" pitchFamily="18" charset="0"/>
                      </a:rPr>
                      <m:t>č</m:t>
                    </m:r>
                  </m:oMath>
                </a14:m>
                <a:r>
                  <a:rPr lang="cs-CZ" sz="1800" b="1" dirty="0"/>
                  <a:t> </a:t>
                </a:r>
                <a:r>
                  <a:rPr lang="cs-CZ" sz="1800" dirty="0"/>
                  <a:t>(výše zdravotního pojištění za rok 2022)</a:t>
                </a:r>
              </a:p>
              <a:p>
                <a:pPr marL="72000" indent="0" algn="ctr">
                  <a:lnSpc>
                    <a:spcPct val="130000"/>
                  </a:lnSpc>
                  <a:buNone/>
                </a:pPr>
                <a:endParaRPr lang="cs-CZ" sz="1800" dirty="0"/>
              </a:p>
            </p:txBody>
          </p:sp>
        </mc:Choice>
        <mc:Fallback>
          <p:sp>
            <p:nvSpPr>
              <p:cNvPr id="5" name="Zástupný symbol pro obsah 4"/>
              <p:cNvSpPr>
                <a:spLocks noGrp="1" noRot="1" noChangeAspect="1" noMove="1" noResize="1" noEditPoints="1" noAdjustHandles="1" noChangeArrowheads="1" noChangeShapeType="1" noTextEdit="1"/>
              </p:cNvSpPr>
              <p:nvPr>
                <p:ph idx="1"/>
              </p:nvPr>
            </p:nvSpPr>
            <p:spPr>
              <a:xfrm>
                <a:off x="2070921" y="1448162"/>
                <a:ext cx="8066301" cy="4503058"/>
              </a:xfrm>
              <a:blipFill>
                <a:blip r:embed="rId2"/>
                <a:stretch>
                  <a:fillRect l="-907" t="-678" r="-1738"/>
                </a:stretch>
              </a:blipFill>
            </p:spPr>
            <p:txBody>
              <a:bodyPr/>
              <a:lstStyle/>
              <a:p>
                <a:r>
                  <a:rPr lang="es-ES">
                    <a:noFill/>
                  </a:rPr>
                  <a:t> </a:t>
                </a:r>
              </a:p>
            </p:txBody>
          </p:sp>
        </mc:Fallback>
      </mc:AlternateContent>
    </p:spTree>
    <p:extLst>
      <p:ext uri="{BB962C8B-B14F-4D97-AF65-F5344CB8AC3E}">
        <p14:creationId xmlns:p14="http://schemas.microsoft.com/office/powerpoint/2010/main" val="2884053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DD41D078-5C99-40E4-A607-0B9673FB36FF}"/>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Title 3">
            <a:extLst>
              <a:ext uri="{FF2B5EF4-FFF2-40B4-BE49-F238E27FC236}">
                <a16:creationId xmlns:a16="http://schemas.microsoft.com/office/drawing/2014/main" id="{0CF1739D-ADC5-4FAC-8AED-E0D9907C259F}"/>
              </a:ext>
            </a:extLst>
          </p:cNvPr>
          <p:cNvSpPr>
            <a:spLocks noGrp="1"/>
          </p:cNvSpPr>
          <p:nvPr>
            <p:ph type="title"/>
          </p:nvPr>
        </p:nvSpPr>
        <p:spPr/>
        <p:txBody>
          <a:bodyPr/>
          <a:lstStyle/>
          <a:p>
            <a:r>
              <a:rPr lang="cs-CZ" sz="2800" dirty="0"/>
              <a:t>Pro koho minimální vyměřovací základ neplatí?</a:t>
            </a:r>
            <a:endParaRPr lang="en-US" sz="2800" dirty="0"/>
          </a:p>
        </p:txBody>
      </p:sp>
      <p:sp>
        <p:nvSpPr>
          <p:cNvPr id="5" name="Content Placeholder 4">
            <a:extLst>
              <a:ext uri="{FF2B5EF4-FFF2-40B4-BE49-F238E27FC236}">
                <a16:creationId xmlns:a16="http://schemas.microsoft.com/office/drawing/2014/main" id="{B74707B6-F7B2-48F2-9F71-16F0B29F89FA}"/>
              </a:ext>
            </a:extLst>
          </p:cNvPr>
          <p:cNvSpPr>
            <a:spLocks noGrp="1"/>
          </p:cNvSpPr>
          <p:nvPr>
            <p:ph idx="1"/>
          </p:nvPr>
        </p:nvSpPr>
        <p:spPr>
          <a:xfrm>
            <a:off x="2063301" y="1524000"/>
            <a:ext cx="8066301" cy="4308000"/>
          </a:xfrm>
        </p:spPr>
        <p:txBody>
          <a:bodyPr/>
          <a:lstStyle/>
          <a:p>
            <a:pPr algn="just">
              <a:spcAft>
                <a:spcPts val="800"/>
              </a:spcAft>
            </a:pPr>
            <a:r>
              <a:rPr lang="cs-CZ" sz="1800" dirty="0"/>
              <a:t>Minimální vyměřovací základ neplatí pro OSVČ,: </a:t>
            </a:r>
          </a:p>
          <a:p>
            <a:pPr lvl="1" algn="just">
              <a:spcAft>
                <a:spcPts val="800"/>
              </a:spcAft>
            </a:pPr>
            <a:r>
              <a:rPr lang="en-US" sz="1800" b="1" dirty="0" err="1"/>
              <a:t>která</a:t>
            </a:r>
            <a:r>
              <a:rPr lang="en-US" sz="1800" b="1" dirty="0"/>
              <a:t> </a:t>
            </a:r>
            <a:r>
              <a:rPr lang="en-US" sz="1800" b="1" dirty="0" err="1"/>
              <a:t>současně</a:t>
            </a:r>
            <a:r>
              <a:rPr lang="en-US" sz="1800" b="1" dirty="0"/>
              <a:t> </a:t>
            </a:r>
            <a:r>
              <a:rPr lang="en-US" sz="1800" b="1" dirty="0" err="1"/>
              <a:t>vedle</a:t>
            </a:r>
            <a:r>
              <a:rPr lang="en-US" sz="1800" b="1" dirty="0"/>
              <a:t> </a:t>
            </a:r>
            <a:r>
              <a:rPr lang="en-US" sz="1800" b="1" dirty="0" err="1"/>
              <a:t>samostatné</a:t>
            </a:r>
            <a:r>
              <a:rPr lang="en-US" sz="1800" b="1" dirty="0"/>
              <a:t> </a:t>
            </a:r>
            <a:r>
              <a:rPr lang="en-US" sz="1800" b="1" dirty="0" err="1"/>
              <a:t>výdělečné</a:t>
            </a:r>
            <a:r>
              <a:rPr lang="en-US" sz="1800" b="1" dirty="0"/>
              <a:t> </a:t>
            </a:r>
            <a:r>
              <a:rPr lang="en-US" sz="1800" b="1" dirty="0" err="1"/>
              <a:t>činnosti</a:t>
            </a:r>
            <a:r>
              <a:rPr lang="en-US" sz="1800" b="1" dirty="0"/>
              <a:t> je </a:t>
            </a:r>
            <a:r>
              <a:rPr lang="en-US" sz="1800" b="1" dirty="0" err="1"/>
              <a:t>zaměstnancem</a:t>
            </a:r>
            <a:r>
              <a:rPr lang="en-US" sz="1800" b="1" dirty="0"/>
              <a:t> a </a:t>
            </a:r>
            <a:r>
              <a:rPr lang="en-US" sz="1800" b="1" dirty="0" err="1"/>
              <a:t>odvádí</a:t>
            </a:r>
            <a:r>
              <a:rPr lang="en-US" sz="1800" b="1" dirty="0"/>
              <a:t> </a:t>
            </a:r>
            <a:r>
              <a:rPr lang="en-US" sz="1800" b="1" dirty="0" err="1"/>
              <a:t>pojistné</a:t>
            </a:r>
            <a:r>
              <a:rPr lang="en-US" sz="1800" b="1" dirty="0"/>
              <a:t> z </a:t>
            </a:r>
            <a:r>
              <a:rPr lang="en-US" sz="1800" b="1" dirty="0" err="1"/>
              <a:t>tohoto</a:t>
            </a:r>
            <a:r>
              <a:rPr lang="en-US" sz="1800" b="1" dirty="0"/>
              <a:t> </a:t>
            </a:r>
            <a:r>
              <a:rPr lang="en-US" sz="1800" b="1" dirty="0" err="1"/>
              <a:t>zaměstnání</a:t>
            </a:r>
            <a:r>
              <a:rPr lang="en-US" sz="1800" b="1" dirty="0"/>
              <a:t> </a:t>
            </a:r>
            <a:r>
              <a:rPr lang="en-US" sz="1800" b="1" dirty="0" err="1"/>
              <a:t>vypočtené</a:t>
            </a:r>
            <a:r>
              <a:rPr lang="en-US" sz="1800" b="1" dirty="0"/>
              <a:t> </a:t>
            </a:r>
            <a:r>
              <a:rPr lang="en-US" sz="1800" b="1" dirty="0" err="1"/>
              <a:t>alespoň</a:t>
            </a:r>
            <a:r>
              <a:rPr lang="en-US" sz="1800" b="1" dirty="0"/>
              <a:t> z </a:t>
            </a:r>
            <a:r>
              <a:rPr lang="en-US" sz="1800" b="1" dirty="0" err="1"/>
              <a:t>minimálního</a:t>
            </a:r>
            <a:r>
              <a:rPr lang="en-US" sz="1800" b="1" dirty="0"/>
              <a:t> </a:t>
            </a:r>
            <a:r>
              <a:rPr lang="en-US" sz="1800" b="1" dirty="0" err="1"/>
              <a:t>vyměřovacího</a:t>
            </a:r>
            <a:r>
              <a:rPr lang="en-US" sz="1800" b="1" dirty="0"/>
              <a:t> </a:t>
            </a:r>
            <a:r>
              <a:rPr lang="en-US" sz="1800" b="1" dirty="0" err="1"/>
              <a:t>základu</a:t>
            </a:r>
            <a:r>
              <a:rPr lang="en-US" sz="1800" b="1" dirty="0"/>
              <a:t> </a:t>
            </a:r>
            <a:r>
              <a:rPr lang="en-US" sz="1800" b="1" dirty="0" err="1"/>
              <a:t>stanoveného</a:t>
            </a:r>
            <a:r>
              <a:rPr lang="en-US" sz="1800" b="1" dirty="0"/>
              <a:t> pro </a:t>
            </a:r>
            <a:r>
              <a:rPr lang="en-US" sz="1800" b="1" dirty="0" err="1"/>
              <a:t>zaměstnance</a:t>
            </a:r>
            <a:r>
              <a:rPr lang="en-US" sz="1800" b="1" dirty="0"/>
              <a:t>,</a:t>
            </a:r>
          </a:p>
          <a:p>
            <a:pPr lvl="1" algn="just">
              <a:spcAft>
                <a:spcPts val="800"/>
              </a:spcAft>
            </a:pPr>
            <a:r>
              <a:rPr lang="en-US" sz="1800" b="1" dirty="0"/>
              <a:t>za </a:t>
            </a:r>
            <a:r>
              <a:rPr lang="en-US" sz="1800" b="1" dirty="0" err="1"/>
              <a:t>kterou</a:t>
            </a:r>
            <a:r>
              <a:rPr lang="en-US" sz="1800" b="1" dirty="0"/>
              <a:t> je </a:t>
            </a:r>
            <a:r>
              <a:rPr lang="en-US" sz="1800" b="1" dirty="0" err="1"/>
              <a:t>plátcem</a:t>
            </a:r>
            <a:r>
              <a:rPr lang="en-US" sz="1800" b="1" dirty="0"/>
              <a:t> </a:t>
            </a:r>
            <a:r>
              <a:rPr lang="en-US" sz="1800" b="1" dirty="0" err="1"/>
              <a:t>pojistného</a:t>
            </a:r>
            <a:r>
              <a:rPr lang="en-US" sz="1800" b="1" dirty="0"/>
              <a:t> </a:t>
            </a:r>
            <a:r>
              <a:rPr lang="en-US" sz="1800" b="1" dirty="0" err="1"/>
              <a:t>stát</a:t>
            </a:r>
            <a:r>
              <a:rPr lang="en-US" sz="1800" b="1" dirty="0"/>
              <a:t>,</a:t>
            </a:r>
          </a:p>
          <a:p>
            <a:pPr lvl="1" algn="just">
              <a:spcAft>
                <a:spcPts val="800"/>
              </a:spcAft>
            </a:pPr>
            <a:r>
              <a:rPr lang="en-US" sz="1800" dirty="0"/>
              <a:t>s </a:t>
            </a:r>
            <a:r>
              <a:rPr lang="en-US" sz="1800" dirty="0" err="1"/>
              <a:t>těžkým</a:t>
            </a:r>
            <a:r>
              <a:rPr lang="en-US" sz="1800" dirty="0"/>
              <a:t> </a:t>
            </a:r>
            <a:r>
              <a:rPr lang="en-US" sz="1800" dirty="0" err="1"/>
              <a:t>tělesným</a:t>
            </a:r>
            <a:r>
              <a:rPr lang="en-US" sz="1800" dirty="0"/>
              <a:t>, </a:t>
            </a:r>
            <a:r>
              <a:rPr lang="en-US" sz="1800" dirty="0" err="1"/>
              <a:t>smyslovým</a:t>
            </a:r>
            <a:r>
              <a:rPr lang="en-US" sz="1800" dirty="0"/>
              <a:t> </a:t>
            </a:r>
            <a:r>
              <a:rPr lang="en-US" sz="1800" dirty="0" err="1"/>
              <a:t>nebo</a:t>
            </a:r>
            <a:r>
              <a:rPr lang="en-US" sz="1800" dirty="0"/>
              <a:t> </a:t>
            </a:r>
            <a:r>
              <a:rPr lang="en-US" sz="1800" dirty="0" err="1"/>
              <a:t>mentálním</a:t>
            </a:r>
            <a:r>
              <a:rPr lang="en-US" sz="1800" dirty="0"/>
              <a:t> </a:t>
            </a:r>
            <a:r>
              <a:rPr lang="en-US" sz="1800" dirty="0" err="1"/>
              <a:t>postižením</a:t>
            </a:r>
            <a:r>
              <a:rPr lang="en-US" sz="1800" dirty="0"/>
              <a:t>, </a:t>
            </a:r>
            <a:r>
              <a:rPr lang="en-US" sz="1800" dirty="0" err="1"/>
              <a:t>která</a:t>
            </a:r>
            <a:r>
              <a:rPr lang="en-US" sz="1800" dirty="0"/>
              <a:t> je </a:t>
            </a:r>
            <a:r>
              <a:rPr lang="en-US" sz="1800" dirty="0" err="1"/>
              <a:t>držitelem</a:t>
            </a:r>
            <a:r>
              <a:rPr lang="en-US" sz="1800" dirty="0"/>
              <a:t> </a:t>
            </a:r>
            <a:r>
              <a:rPr lang="en-US" sz="1800" dirty="0" err="1"/>
              <a:t>průkazu</a:t>
            </a:r>
            <a:r>
              <a:rPr lang="en-US" sz="1800" dirty="0"/>
              <a:t> ZTP </a:t>
            </a:r>
            <a:r>
              <a:rPr lang="en-US" sz="1800" dirty="0" err="1"/>
              <a:t>nebo</a:t>
            </a:r>
            <a:r>
              <a:rPr lang="en-US" sz="1800" dirty="0"/>
              <a:t> ZTP/P,</a:t>
            </a:r>
          </a:p>
          <a:p>
            <a:pPr lvl="1" algn="just">
              <a:spcAft>
                <a:spcPts val="800"/>
              </a:spcAft>
            </a:pPr>
            <a:r>
              <a:rPr lang="en-US" sz="1800" dirty="0" err="1"/>
              <a:t>která</a:t>
            </a:r>
            <a:r>
              <a:rPr lang="en-US" sz="1800" dirty="0"/>
              <a:t> </a:t>
            </a:r>
            <a:r>
              <a:rPr lang="en-US" sz="1800" dirty="0" err="1"/>
              <a:t>dosáhla</a:t>
            </a:r>
            <a:r>
              <a:rPr lang="en-US" sz="1800" dirty="0"/>
              <a:t> </a:t>
            </a:r>
            <a:r>
              <a:rPr lang="en-US" sz="1800" dirty="0" err="1"/>
              <a:t>věku</a:t>
            </a:r>
            <a:r>
              <a:rPr lang="en-US" sz="1800" dirty="0"/>
              <a:t> </a:t>
            </a:r>
            <a:r>
              <a:rPr lang="en-US" sz="1800" dirty="0" err="1"/>
              <a:t>potřebného</a:t>
            </a:r>
            <a:r>
              <a:rPr lang="en-US" sz="1800" dirty="0"/>
              <a:t> pro </a:t>
            </a:r>
            <a:r>
              <a:rPr lang="en-US" sz="1800" dirty="0" err="1"/>
              <a:t>nárok</a:t>
            </a:r>
            <a:r>
              <a:rPr lang="en-US" sz="1800" dirty="0"/>
              <a:t> </a:t>
            </a:r>
            <a:r>
              <a:rPr lang="en-US" sz="1800" dirty="0" err="1"/>
              <a:t>na</a:t>
            </a:r>
            <a:r>
              <a:rPr lang="en-US" sz="1800" dirty="0"/>
              <a:t> </a:t>
            </a:r>
            <a:r>
              <a:rPr lang="en-US" sz="1800" dirty="0" err="1"/>
              <a:t>starobní</a:t>
            </a:r>
            <a:r>
              <a:rPr lang="en-US" sz="1800" dirty="0"/>
              <a:t> </a:t>
            </a:r>
            <a:r>
              <a:rPr lang="en-US" sz="1800" dirty="0" err="1"/>
              <a:t>důchod</a:t>
            </a:r>
            <a:r>
              <a:rPr lang="en-US" sz="1800" dirty="0"/>
              <a:t>, </a:t>
            </a:r>
            <a:r>
              <a:rPr lang="en-US" sz="1800" dirty="0" err="1"/>
              <a:t>avšak</a:t>
            </a:r>
            <a:r>
              <a:rPr lang="en-US" sz="1800" dirty="0"/>
              <a:t> </a:t>
            </a:r>
            <a:r>
              <a:rPr lang="en-US" sz="1800" dirty="0" err="1"/>
              <a:t>nesplňuje</a:t>
            </a:r>
            <a:r>
              <a:rPr lang="en-US" sz="1800" dirty="0"/>
              <a:t> </a:t>
            </a:r>
            <a:r>
              <a:rPr lang="en-US" sz="1800" dirty="0" err="1"/>
              <a:t>další</a:t>
            </a:r>
            <a:r>
              <a:rPr lang="en-US" sz="1800" dirty="0"/>
              <a:t> </a:t>
            </a:r>
            <a:r>
              <a:rPr lang="en-US" sz="1800" dirty="0" err="1"/>
              <a:t>podmínky</a:t>
            </a:r>
            <a:r>
              <a:rPr lang="en-US" sz="1800" dirty="0"/>
              <a:t> pro </a:t>
            </a:r>
            <a:r>
              <a:rPr lang="en-US" sz="1800" dirty="0" err="1"/>
              <a:t>jeho</a:t>
            </a:r>
            <a:r>
              <a:rPr lang="en-US" sz="1800" dirty="0"/>
              <a:t> </a:t>
            </a:r>
            <a:r>
              <a:rPr lang="en-US" sz="1800" dirty="0" err="1"/>
              <a:t>přiznání</a:t>
            </a:r>
            <a:r>
              <a:rPr lang="en-US" sz="1800" dirty="0"/>
              <a:t>,</a:t>
            </a:r>
          </a:p>
          <a:p>
            <a:pPr lvl="1" algn="just">
              <a:spcAft>
                <a:spcPts val="800"/>
              </a:spcAft>
            </a:pPr>
            <a:r>
              <a:rPr lang="en-US" sz="1800" dirty="0" err="1"/>
              <a:t>která</a:t>
            </a:r>
            <a:r>
              <a:rPr lang="en-US" sz="1800" dirty="0"/>
              <a:t> </a:t>
            </a:r>
            <a:r>
              <a:rPr lang="en-US" sz="1800" dirty="0" err="1"/>
              <a:t>celodenně</a:t>
            </a:r>
            <a:r>
              <a:rPr lang="en-US" sz="1800" dirty="0"/>
              <a:t> </a:t>
            </a:r>
            <a:r>
              <a:rPr lang="en-US" sz="1800" dirty="0" err="1"/>
              <a:t>osobně</a:t>
            </a:r>
            <a:r>
              <a:rPr lang="en-US" sz="1800" dirty="0"/>
              <a:t> a </a:t>
            </a:r>
            <a:r>
              <a:rPr lang="en-US" sz="1800" dirty="0" err="1"/>
              <a:t>řádně</a:t>
            </a:r>
            <a:r>
              <a:rPr lang="en-US" sz="1800" dirty="0"/>
              <a:t> </a:t>
            </a:r>
            <a:r>
              <a:rPr lang="en-US" sz="1800" dirty="0" err="1"/>
              <a:t>pečuje</a:t>
            </a:r>
            <a:r>
              <a:rPr lang="en-US" sz="1800" dirty="0"/>
              <a:t> </a:t>
            </a:r>
            <a:r>
              <a:rPr lang="en-US" sz="1800" dirty="0" err="1"/>
              <a:t>alespoň</a:t>
            </a:r>
            <a:r>
              <a:rPr lang="en-US" sz="1800" dirty="0"/>
              <a:t> o </a:t>
            </a:r>
            <a:r>
              <a:rPr lang="en-US" sz="1800" dirty="0" err="1"/>
              <a:t>jedno</a:t>
            </a:r>
            <a:r>
              <a:rPr lang="en-US" sz="1800" dirty="0"/>
              <a:t> </a:t>
            </a:r>
            <a:r>
              <a:rPr lang="en-US" sz="1800" dirty="0" err="1"/>
              <a:t>dítě</a:t>
            </a:r>
            <a:r>
              <a:rPr lang="en-US" sz="1800" dirty="0"/>
              <a:t> do </a:t>
            </a:r>
            <a:r>
              <a:rPr lang="en-US" sz="1800" dirty="0" err="1"/>
              <a:t>sedmi</a:t>
            </a:r>
            <a:r>
              <a:rPr lang="en-US" sz="1800" dirty="0"/>
              <a:t> let </a:t>
            </a:r>
            <a:r>
              <a:rPr lang="en-US" sz="1800" dirty="0" err="1"/>
              <a:t>věku</a:t>
            </a:r>
            <a:r>
              <a:rPr lang="en-US" sz="1800" dirty="0"/>
              <a:t> </a:t>
            </a:r>
            <a:r>
              <a:rPr lang="en-US" sz="1800" dirty="0" err="1"/>
              <a:t>nebo</a:t>
            </a:r>
            <a:r>
              <a:rPr lang="en-US" sz="1800" dirty="0"/>
              <a:t> </a:t>
            </a:r>
            <a:r>
              <a:rPr lang="en-US" sz="1800" dirty="0" err="1"/>
              <a:t>nejméně</a:t>
            </a:r>
            <a:r>
              <a:rPr lang="en-US" sz="1800" dirty="0"/>
              <a:t> o </a:t>
            </a:r>
            <a:r>
              <a:rPr lang="en-US" sz="1800" dirty="0" err="1"/>
              <a:t>dvě</a:t>
            </a:r>
            <a:r>
              <a:rPr lang="en-US" sz="1800" dirty="0"/>
              <a:t> </a:t>
            </a:r>
            <a:r>
              <a:rPr lang="en-US" sz="1800" dirty="0" err="1"/>
              <a:t>děti</a:t>
            </a:r>
            <a:r>
              <a:rPr lang="en-US" sz="1800" dirty="0"/>
              <a:t> do 15 let </a:t>
            </a:r>
            <a:r>
              <a:rPr lang="en-US" sz="1800" dirty="0" err="1"/>
              <a:t>věku</a:t>
            </a:r>
            <a:r>
              <a:rPr lang="cs-CZ" sz="1800" dirty="0"/>
              <a:t>.</a:t>
            </a:r>
            <a:endParaRPr lang="en-US" sz="1800" dirty="0"/>
          </a:p>
        </p:txBody>
      </p:sp>
    </p:spTree>
    <p:extLst>
      <p:ext uri="{BB962C8B-B14F-4D97-AF65-F5344CB8AC3E}">
        <p14:creationId xmlns:p14="http://schemas.microsoft.com/office/powerpoint/2010/main" val="15349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DD41D078-5C99-40E4-A607-0B9673FB36FF}"/>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Title 3">
            <a:extLst>
              <a:ext uri="{FF2B5EF4-FFF2-40B4-BE49-F238E27FC236}">
                <a16:creationId xmlns:a16="http://schemas.microsoft.com/office/drawing/2014/main" id="{0CF1739D-ADC5-4FAC-8AED-E0D9907C259F}"/>
              </a:ext>
            </a:extLst>
          </p:cNvPr>
          <p:cNvSpPr>
            <a:spLocks noGrp="1"/>
          </p:cNvSpPr>
          <p:nvPr>
            <p:ph type="title"/>
          </p:nvPr>
        </p:nvSpPr>
        <p:spPr/>
        <p:txBody>
          <a:bodyPr/>
          <a:lstStyle/>
          <a:p>
            <a:r>
              <a:rPr lang="cs-CZ" sz="2800" dirty="0"/>
              <a:t>Maximální vyměřovací základ</a:t>
            </a:r>
            <a:endParaRPr lang="en-US" sz="2800" dirty="0"/>
          </a:p>
        </p:txBody>
      </p:sp>
      <p:sp>
        <p:nvSpPr>
          <p:cNvPr id="5" name="Content Placeholder 4">
            <a:extLst>
              <a:ext uri="{FF2B5EF4-FFF2-40B4-BE49-F238E27FC236}">
                <a16:creationId xmlns:a16="http://schemas.microsoft.com/office/drawing/2014/main" id="{B74707B6-F7B2-48F2-9F71-16F0B29F89FA}"/>
              </a:ext>
            </a:extLst>
          </p:cNvPr>
          <p:cNvSpPr>
            <a:spLocks noGrp="1"/>
          </p:cNvSpPr>
          <p:nvPr>
            <p:ph idx="1"/>
          </p:nvPr>
        </p:nvSpPr>
        <p:spPr>
          <a:xfrm>
            <a:off x="2063301" y="1524000"/>
            <a:ext cx="8066301" cy="4308000"/>
          </a:xfrm>
        </p:spPr>
        <p:txBody>
          <a:bodyPr/>
          <a:lstStyle/>
          <a:p>
            <a:pPr algn="just">
              <a:lnSpc>
                <a:spcPct val="130000"/>
              </a:lnSpc>
              <a:spcAft>
                <a:spcPts val="1000"/>
              </a:spcAft>
            </a:pPr>
            <a:r>
              <a:rPr lang="cs-CZ" sz="2000" dirty="0"/>
              <a:t>Pro zdravotní pojištění (na rozdíl od sociálního pojištění) žádný </a:t>
            </a:r>
            <a:r>
              <a:rPr lang="cs-CZ" sz="2000" b="1" dirty="0"/>
              <a:t>maximální vyměřovací základ neexistuje!</a:t>
            </a:r>
          </a:p>
          <a:p>
            <a:pPr algn="just">
              <a:lnSpc>
                <a:spcPct val="130000"/>
              </a:lnSpc>
              <a:spcAft>
                <a:spcPts val="1000"/>
              </a:spcAft>
            </a:pPr>
            <a:r>
              <a:rPr lang="cs-CZ" sz="2000" dirty="0"/>
              <a:t>Existoval sice v minulosti (v letech 2008 až 2012), ale byl již zrušen. </a:t>
            </a:r>
          </a:p>
          <a:p>
            <a:pPr algn="just">
              <a:lnSpc>
                <a:spcPct val="130000"/>
              </a:lnSpc>
              <a:spcAft>
                <a:spcPts val="1000"/>
              </a:spcAft>
            </a:pPr>
            <a:r>
              <a:rPr lang="cs-CZ" sz="2000" dirty="0"/>
              <a:t>Odvod na zdravotní pojistné je tak přímo úměrný výši příjmů dané OSVČ. </a:t>
            </a:r>
            <a:endParaRPr lang="en-US" sz="2000" dirty="0"/>
          </a:p>
        </p:txBody>
      </p:sp>
    </p:spTree>
    <p:extLst>
      <p:ext uri="{BB962C8B-B14F-4D97-AF65-F5344CB8AC3E}">
        <p14:creationId xmlns:p14="http://schemas.microsoft.com/office/powerpoint/2010/main" val="2078375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sz="2800" dirty="0"/>
              <a:t>Minimální výše záloh pro hlavní činnost</a:t>
            </a:r>
            <a:endParaRPr lang="en-GB" sz="2800" dirty="0"/>
          </a:p>
        </p:txBody>
      </p:sp>
      <p:sp>
        <p:nvSpPr>
          <p:cNvPr id="5" name="Zástupný symbol pro obsah 4"/>
          <p:cNvSpPr>
            <a:spLocks noGrp="1"/>
          </p:cNvSpPr>
          <p:nvPr>
            <p:ph idx="1"/>
          </p:nvPr>
        </p:nvSpPr>
        <p:spPr/>
        <p:txBody>
          <a:bodyPr/>
          <a:lstStyle/>
          <a:p>
            <a:pPr algn="just">
              <a:lnSpc>
                <a:spcPct val="130000"/>
              </a:lnSpc>
              <a:spcAft>
                <a:spcPts val="1000"/>
              </a:spcAft>
            </a:pPr>
            <a:r>
              <a:rPr lang="cs-CZ" sz="2000" dirty="0"/>
              <a:t>V prvním roce platí OSVČ zálohy, které jsou vypočtené z minimálního vyměřovacího základu; kromě případů, kdy nepatří mezi osoby, na které se minimum nevztahuje. </a:t>
            </a:r>
          </a:p>
          <a:p>
            <a:pPr algn="just">
              <a:lnSpc>
                <a:spcPct val="130000"/>
              </a:lnSpc>
              <a:spcAft>
                <a:spcPts val="1000"/>
              </a:spcAft>
            </a:pPr>
            <a:r>
              <a:rPr lang="cs-CZ" sz="2000" dirty="0"/>
              <a:t>Pro rok 2023 činí 2 722 Kč (13,5 % z vyměřovacího základu ve výši 20 162 Kč).</a:t>
            </a:r>
          </a:p>
          <a:p>
            <a:pPr algn="just">
              <a:lnSpc>
                <a:spcPct val="130000"/>
              </a:lnSpc>
              <a:spcAft>
                <a:spcPts val="1000"/>
              </a:spcAft>
            </a:pPr>
            <a:r>
              <a:rPr lang="cs-CZ" sz="2000" dirty="0"/>
              <a:t>´Pro rok 2022 činila  2 627 Kč. (13,5 % z vyměřovacího základu ve výši 19 456 Kč).</a:t>
            </a:r>
          </a:p>
          <a:p>
            <a:pPr algn="just">
              <a:lnSpc>
                <a:spcPct val="130000"/>
              </a:lnSpc>
              <a:spcAft>
                <a:spcPts val="1000"/>
              </a:spcAft>
            </a:pPr>
            <a:r>
              <a:rPr lang="cs-CZ" sz="2000" dirty="0"/>
              <a:t>Ve druhém a každém dalším roce se platí zálohy vypočtené z přehledu. </a:t>
            </a:r>
          </a:p>
        </p:txBody>
      </p:sp>
    </p:spTree>
    <p:extLst>
      <p:ext uri="{BB962C8B-B14F-4D97-AF65-F5344CB8AC3E}">
        <p14:creationId xmlns:p14="http://schemas.microsoft.com/office/powerpoint/2010/main" val="2688631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p:txBody>
          <a:bodyPr/>
          <a:lstStyle/>
          <a:p>
            <a:r>
              <a:rPr lang="cs-CZ" sz="2800" dirty="0"/>
              <a:t>Splatnost záloh a komu se platí</a:t>
            </a:r>
            <a:endParaRPr lang="en-GB" sz="2800" dirty="0"/>
          </a:p>
        </p:txBody>
      </p:sp>
      <p:sp>
        <p:nvSpPr>
          <p:cNvPr id="5" name="Zástupný symbol pro obsah 4"/>
          <p:cNvSpPr>
            <a:spLocks noGrp="1"/>
          </p:cNvSpPr>
          <p:nvPr>
            <p:ph idx="1"/>
          </p:nvPr>
        </p:nvSpPr>
        <p:spPr>
          <a:xfrm>
            <a:off x="2070921" y="1448162"/>
            <a:ext cx="8066301" cy="4503058"/>
          </a:xfrm>
        </p:spPr>
        <p:txBody>
          <a:bodyPr/>
          <a:lstStyle/>
          <a:p>
            <a:pPr algn="just">
              <a:lnSpc>
                <a:spcPct val="130000"/>
              </a:lnSpc>
              <a:spcAft>
                <a:spcPts val="800"/>
              </a:spcAft>
            </a:pPr>
            <a:r>
              <a:rPr lang="cs-CZ" sz="2000" b="1" dirty="0"/>
              <a:t>Zálohy jsou splatné od 1. dne v měsíci, za který se platí, do 8. dne následujícího měsíc (záloha za leden je splatná do 8. února). </a:t>
            </a:r>
          </a:p>
          <a:p>
            <a:pPr algn="just">
              <a:lnSpc>
                <a:spcPct val="130000"/>
              </a:lnSpc>
              <a:spcAft>
                <a:spcPts val="800"/>
              </a:spcAft>
            </a:pPr>
            <a:r>
              <a:rPr lang="cs-CZ" sz="2000" dirty="0"/>
              <a:t>Zálohy se platí příslušné zdravotní pojišťovně, u které je OSVČ přihlášena; s přiděleným variabilním symbolem. </a:t>
            </a:r>
          </a:p>
          <a:p>
            <a:pPr algn="just">
              <a:lnSpc>
                <a:spcPct val="130000"/>
              </a:lnSpc>
              <a:spcAft>
                <a:spcPts val="800"/>
              </a:spcAft>
            </a:pPr>
            <a:r>
              <a:rPr lang="cs-CZ" sz="2000" dirty="0"/>
              <a:t>Pokud dojde ke změně výše záloh, nová záloha se platí od měsíce, ve které byl (nebo měl být) přehled podán. Stanovená záloha končí měsícem předcházejícím měsíci, ve které bude (či má být) podán nový přehled. </a:t>
            </a:r>
            <a:endParaRPr lang="en-GB" sz="2000" dirty="0"/>
          </a:p>
        </p:txBody>
      </p:sp>
    </p:spTree>
    <p:extLst>
      <p:ext uri="{BB962C8B-B14F-4D97-AF65-F5344CB8AC3E}">
        <p14:creationId xmlns:p14="http://schemas.microsoft.com/office/powerpoint/2010/main" val="1167773189"/>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econ-prezentace-16-9-cz-v11.potx" id="{45F7C800-E35C-46D5-9C47-511EF4DC35F8}" vid="{F2DE815D-75C9-4501-96BE-FAF7001258DA}"/>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muni-econ-prezentace-16-9-cz-v11</Template>
  <TotalTime>45</TotalTime>
  <Words>986</Words>
  <Application>Microsoft Office PowerPoint</Application>
  <PresentationFormat>Panorámica</PresentationFormat>
  <Paragraphs>81</Paragraphs>
  <Slides>13</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13</vt:i4>
      </vt:variant>
    </vt:vector>
  </HeadingPairs>
  <TitlesOfParts>
    <vt:vector size="19" baseType="lpstr">
      <vt:lpstr>Arial</vt:lpstr>
      <vt:lpstr>Calibri</vt:lpstr>
      <vt:lpstr>Cambria Math</vt:lpstr>
      <vt:lpstr>Tahoma</vt:lpstr>
      <vt:lpstr>Wingdings</vt:lpstr>
      <vt:lpstr>Prezentace_MU_CZ</vt:lpstr>
      <vt:lpstr>Zdravotní pojištění</vt:lpstr>
      <vt:lpstr>Zdravotní pojištění: základní skladba a logika</vt:lpstr>
      <vt:lpstr>Plátci pojistného</vt:lpstr>
      <vt:lpstr>Minimální vyměřovací základ</vt:lpstr>
      <vt:lpstr>Výše zdravotního pojištění OSVČ</vt:lpstr>
      <vt:lpstr>Pro koho minimální vyměřovací základ neplatí?</vt:lpstr>
      <vt:lpstr>Maximální vyměřovací základ</vt:lpstr>
      <vt:lpstr>Minimální výše záloh pro hlavní činnost</vt:lpstr>
      <vt:lpstr>Splatnost záloh a komu se platí</vt:lpstr>
      <vt:lpstr>Přehled o výdajích a příjmech OSVČ</vt:lpstr>
      <vt:lpstr>Zaměstnavatele a zaměstnanci</vt:lpstr>
      <vt:lpstr>OBZP (Osoby bez zdanitelných příjmů)</vt:lpstr>
      <vt:lpstr>Otázky a odpovědi  Příklady k procvičení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Jiří Foltýn</dc:creator>
  <cp:lastModifiedBy>Josef Nešleha</cp:lastModifiedBy>
  <cp:revision>2</cp:revision>
  <cp:lastPrinted>1601-01-01T00:00:00Z</cp:lastPrinted>
  <dcterms:created xsi:type="dcterms:W3CDTF">2023-03-20T13:54:47Z</dcterms:created>
  <dcterms:modified xsi:type="dcterms:W3CDTF">2023-04-05T19:50:30Z</dcterms:modified>
</cp:coreProperties>
</file>