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35"/>
  </p:notesMasterIdLst>
  <p:handoutMasterIdLst>
    <p:handoutMasterId r:id="rId36"/>
  </p:handoutMasterIdLst>
  <p:sldIdLst>
    <p:sldId id="256" r:id="rId5"/>
    <p:sldId id="293" r:id="rId6"/>
    <p:sldId id="265" r:id="rId7"/>
    <p:sldId id="292" r:id="rId8"/>
    <p:sldId id="264" r:id="rId9"/>
    <p:sldId id="276" r:id="rId10"/>
    <p:sldId id="271" r:id="rId11"/>
    <p:sldId id="266" r:id="rId12"/>
    <p:sldId id="267" r:id="rId13"/>
    <p:sldId id="290" r:id="rId14"/>
    <p:sldId id="289" r:id="rId15"/>
    <p:sldId id="291" r:id="rId16"/>
    <p:sldId id="272" r:id="rId17"/>
    <p:sldId id="268" r:id="rId18"/>
    <p:sldId id="269" r:id="rId19"/>
    <p:sldId id="274" r:id="rId20"/>
    <p:sldId id="275" r:id="rId21"/>
    <p:sldId id="273" r:id="rId22"/>
    <p:sldId id="270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8000"/>
    <a:srgbClr val="0FFA03"/>
    <a:srgbClr val="0000DC"/>
    <a:srgbClr val="B9006E"/>
    <a:srgbClr val="46C8FF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D302B7-5D15-E68F-F8A7-3F0083D21E78}" v="6" dt="2022-02-17T08:19:37.130"/>
    <p1510:client id="{AD057763-6982-4743-8486-EFE5E666AA87}" v="15" dt="2022-02-10T13:52:23.4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2" autoAdjust="0"/>
    <p:restoredTop sz="96843" autoAdjust="0"/>
  </p:normalViewPr>
  <p:slideViewPr>
    <p:cSldViewPr snapToGrid="0">
      <p:cViewPr>
        <p:scale>
          <a:sx n="100" d="100"/>
          <a:sy n="100" d="100"/>
        </p:scale>
        <p:origin x="792" y="62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35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7645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35687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61219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13000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here to insert subtitle.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C36484A1-5FE2-4AC7-B186-C1E15EE774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, text –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1FF7BBC3-4942-4748-BDEB-393A88A26C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17F7BCE-DD2D-4B15-B525-A4DDC38CFB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to insert image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2E47129-CD29-4FAB-AAFF-2F8F08274D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ECON slide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5CF0005C-D689-4DD6-A5D8-EA20231460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028" y="2285079"/>
            <a:ext cx="8890088" cy="2304838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C44CE881-5C32-4D94-BD5B-1353FF61C8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AE4DA97F-66A7-4782-958D-53BB7E421A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E4ED1EA-6D6D-4751-96EE-A54F4980D1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 inverse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here to insert subtitle.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7D02BBC8-BA18-446A-A9BA-BD711450F1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E8EB499-B5B8-4411-8A5F-E98450293E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8AAC756-AFD3-4AD9-9CB6-A2C9F5EEBC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1695074"/>
            <a:ext cx="5218413" cy="3896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 baseline="0"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D06ABEBC-1414-4D9D-9456-64352E0AEA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1511ED70-4159-4340-8610-715880E63A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2"/>
            <a:r>
              <a:rPr lang="en-GB" dirty="0"/>
              <a:t>Third level</a:t>
            </a:r>
            <a:endParaRPr lang="cs-CZ" dirty="0"/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B8642D8-D658-40BB-B4D2-E29CAE3850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72743CB-F148-49FE-83DC-5E159625F4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here insert text.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4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.emf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1n9YvPuDTb0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doi.org/10.1787/99f6e393-en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doi.org/10.1787/99f6e393-en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MPH_AIMA</a:t>
            </a:r>
            <a:br>
              <a:rPr lang="cs-CZ" dirty="0"/>
            </a:br>
            <a:r>
              <a:rPr lang="cs-CZ" dirty="0"/>
              <a:t>International Management</a:t>
            </a:r>
          </a:p>
        </p:txBody>
      </p:sp>
    </p:spTree>
    <p:extLst>
      <p:ext uri="{BB962C8B-B14F-4D97-AF65-F5344CB8AC3E}">
        <p14:creationId xmlns:p14="http://schemas.microsoft.com/office/powerpoint/2010/main" val="1622009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/>
          <a:srcRect l="18666" t="25275" r="19334" b="17649"/>
          <a:stretch/>
        </p:blipFill>
        <p:spPr>
          <a:xfrm>
            <a:off x="336884" y="608589"/>
            <a:ext cx="11338560" cy="58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547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Should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equal</a:t>
            </a:r>
            <a:r>
              <a:rPr lang="cs-CZ" dirty="0"/>
              <a:t>?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</a:t>
            </a:r>
            <a:r>
              <a:rPr lang="en-US" dirty="0"/>
              <a:t>y definition, inward and outward FDI worldwide should be equal, but in practice, there are statistical discrepancies between inward and outward FDI.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9336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the COVID 19</a:t>
            </a:r>
            <a:r>
              <a:rPr lang="cs-CZ" dirty="0"/>
              <a:t>/</a:t>
            </a:r>
            <a:r>
              <a:rPr lang="cs-CZ" dirty="0" err="1"/>
              <a:t>war</a:t>
            </a:r>
            <a:r>
              <a:rPr lang="en-US" dirty="0"/>
              <a:t> on FDI flows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en-US" dirty="0"/>
              <a:t>FDI flows are expected to decline sharply</a:t>
            </a:r>
            <a:endParaRPr lang="cs-CZ" dirty="0">
              <a:cs typeface="Arial"/>
            </a:endParaRPr>
          </a:p>
          <a:p>
            <a:pPr marL="251460" indent="-179705"/>
            <a:r>
              <a:rPr lang="cs-CZ" dirty="0" err="1"/>
              <a:t>Reinvested</a:t>
            </a:r>
            <a:r>
              <a:rPr lang="cs-CZ" dirty="0"/>
              <a:t> </a:t>
            </a:r>
            <a:r>
              <a:rPr lang="cs-CZ" dirty="0" err="1"/>
              <a:t>earning</a:t>
            </a:r>
            <a:r>
              <a:rPr lang="cs-CZ" dirty="0"/>
              <a:t> drop</a:t>
            </a:r>
            <a:endParaRPr lang="cs-CZ" dirty="0">
              <a:cs typeface="Arial"/>
            </a:endParaRPr>
          </a:p>
          <a:p>
            <a:pPr marL="251460" indent="-179705"/>
            <a:r>
              <a:rPr lang="en-US" dirty="0"/>
              <a:t>The pandemic</a:t>
            </a:r>
            <a:r>
              <a:rPr lang="cs-CZ" dirty="0"/>
              <a:t> </a:t>
            </a:r>
            <a:r>
              <a:rPr lang="en-US" dirty="0"/>
              <a:t>is having much greater impacts in some sectors than others</a:t>
            </a:r>
            <a:r>
              <a:rPr lang="cs-CZ" dirty="0"/>
              <a:t> </a:t>
            </a:r>
            <a:r>
              <a:rPr lang="cs-CZ" sz="2000" dirty="0"/>
              <a:t>(</a:t>
            </a:r>
            <a:r>
              <a:rPr lang="cs-CZ" sz="2000" dirty="0" err="1"/>
              <a:t>accommodation</a:t>
            </a:r>
            <a:r>
              <a:rPr lang="cs-CZ" sz="2000" dirty="0"/>
              <a:t>, food </a:t>
            </a:r>
            <a:r>
              <a:rPr lang="cs-CZ" sz="2000" dirty="0" err="1"/>
              <a:t>service</a:t>
            </a:r>
            <a:r>
              <a:rPr lang="cs-CZ" sz="2000" dirty="0"/>
              <a:t>, </a:t>
            </a:r>
            <a:r>
              <a:rPr lang="cs-CZ" sz="2000" dirty="0" err="1"/>
              <a:t>transportation</a:t>
            </a:r>
            <a:r>
              <a:rPr lang="cs-CZ" sz="2000" dirty="0"/>
              <a:t> – not </a:t>
            </a:r>
            <a:r>
              <a:rPr lang="cs-CZ" sz="2000" dirty="0" err="1"/>
              <a:t>visible</a:t>
            </a:r>
            <a:r>
              <a:rPr lang="cs-CZ" sz="2000" dirty="0"/>
              <a:t> in FDI </a:t>
            </a:r>
            <a:r>
              <a:rPr lang="cs-CZ" sz="2000" dirty="0" err="1"/>
              <a:t>statistics</a:t>
            </a:r>
            <a:r>
              <a:rPr lang="cs-CZ" sz="2000" dirty="0"/>
              <a:t>; </a:t>
            </a:r>
            <a:r>
              <a:rPr lang="cs-CZ" sz="2000" dirty="0" err="1"/>
              <a:t>primary</a:t>
            </a:r>
            <a:r>
              <a:rPr lang="cs-CZ" sz="2000" dirty="0"/>
              <a:t> </a:t>
            </a:r>
            <a:r>
              <a:rPr lang="cs-CZ" sz="2000" dirty="0" err="1"/>
              <a:t>sector</a:t>
            </a:r>
            <a:r>
              <a:rPr lang="cs-CZ" sz="2000" dirty="0"/>
              <a:t>, </a:t>
            </a:r>
            <a:r>
              <a:rPr lang="cs-CZ" sz="2000" dirty="0" err="1"/>
              <a:t>manufacturing</a:t>
            </a:r>
            <a:r>
              <a:rPr lang="cs-CZ" sz="2000" dirty="0"/>
              <a:t> – drops in </a:t>
            </a:r>
            <a:r>
              <a:rPr lang="cs-CZ" sz="2000" dirty="0" err="1"/>
              <a:t>earnings</a:t>
            </a:r>
            <a:r>
              <a:rPr lang="cs-CZ" sz="2000" dirty="0"/>
              <a:t>; </a:t>
            </a:r>
            <a:r>
              <a:rPr lang="cs-CZ" sz="2000" dirty="0" err="1"/>
              <a:t>information</a:t>
            </a:r>
            <a:r>
              <a:rPr lang="cs-CZ" sz="2000" dirty="0"/>
              <a:t> and </a:t>
            </a:r>
            <a:r>
              <a:rPr lang="cs-CZ" sz="2000" dirty="0" err="1"/>
              <a:t>communication</a:t>
            </a:r>
            <a:r>
              <a:rPr lang="cs-CZ" sz="2000" dirty="0"/>
              <a:t> – </a:t>
            </a:r>
            <a:r>
              <a:rPr lang="cs-CZ" sz="2000" dirty="0" err="1"/>
              <a:t>increase</a:t>
            </a:r>
            <a:r>
              <a:rPr lang="cs-CZ" sz="2000" dirty="0"/>
              <a:t>)</a:t>
            </a:r>
            <a:endParaRPr lang="cs-CZ" sz="2000" dirty="0">
              <a:cs typeface="Arial"/>
            </a:endParaRPr>
          </a:p>
          <a:p>
            <a:pPr marL="251460" indent="-179705"/>
            <a:r>
              <a:rPr lang="en-US" dirty="0"/>
              <a:t>Further drops in FDI flows are possible in the medium to long term</a:t>
            </a:r>
            <a:endParaRPr lang="cs-CZ" sz="20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8021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66000" y="234225"/>
            <a:ext cx="10753200" cy="451576"/>
          </a:xfrm>
        </p:spPr>
        <p:txBody>
          <a:bodyPr/>
          <a:lstStyle/>
          <a:p>
            <a:r>
              <a:rPr lang="en-US" sz="2800" dirty="0"/>
              <a:t>Share of turnover and persons employed in foreign affiliates abroad, business economy, EU-28, 2014 (% of extra-EU total) </a:t>
            </a:r>
            <a:br>
              <a:rPr lang="en-US" sz="5400" dirty="0"/>
            </a:br>
            <a:endParaRPr lang="cs-CZ" sz="5400" dirty="0"/>
          </a:p>
        </p:txBody>
      </p:sp>
      <p:grpSp>
        <p:nvGrpSpPr>
          <p:cNvPr id="9" name="Skupina 8"/>
          <p:cNvGrpSpPr/>
          <p:nvPr/>
        </p:nvGrpSpPr>
        <p:grpSpPr>
          <a:xfrm>
            <a:off x="1519085" y="1436926"/>
            <a:ext cx="8196415" cy="5302499"/>
            <a:chOff x="1042835" y="1541701"/>
            <a:chExt cx="8196415" cy="5302499"/>
          </a:xfrm>
        </p:grpSpPr>
        <p:pic>
          <p:nvPicPr>
            <p:cNvPr id="6" name="Obrázek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37"/>
            <a:stretch/>
          </p:blipFill>
          <p:spPr>
            <a:xfrm>
              <a:off x="1042835" y="1541701"/>
              <a:ext cx="8196415" cy="5302499"/>
            </a:xfrm>
            <a:prstGeom prst="rect">
              <a:avLst/>
            </a:prstGeom>
          </p:spPr>
        </p:pic>
        <p:pic>
          <p:nvPicPr>
            <p:cNvPr id="8" name="Obrázek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750" t="85139" r="37068" b="8750"/>
            <a:stretch/>
          </p:blipFill>
          <p:spPr>
            <a:xfrm>
              <a:off x="4286249" y="6144450"/>
              <a:ext cx="2190751" cy="419100"/>
            </a:xfrm>
            <a:prstGeom prst="rect">
              <a:avLst/>
            </a:prstGeom>
          </p:spPr>
        </p:pic>
      </p:grpSp>
      <p:sp>
        <p:nvSpPr>
          <p:cNvPr id="10" name="Obdélník 9"/>
          <p:cNvSpPr/>
          <p:nvPr/>
        </p:nvSpPr>
        <p:spPr>
          <a:xfrm>
            <a:off x="4682135" y="6468295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cs-CZ" sz="1100" i="1" dirty="0"/>
              <a:t>Source: https://ec.europa.eu/eurostat/statistics-explained</a:t>
            </a:r>
          </a:p>
        </p:txBody>
      </p:sp>
    </p:spTree>
    <p:extLst>
      <p:ext uri="{BB962C8B-B14F-4D97-AF65-F5344CB8AC3E}">
        <p14:creationId xmlns:p14="http://schemas.microsoft.com/office/powerpoint/2010/main" val="864110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Global</a:t>
            </a:r>
            <a:r>
              <a:rPr lang="cs-CZ" dirty="0"/>
              <a:t> </a:t>
            </a:r>
            <a:r>
              <a:rPr lang="cs-CZ" dirty="0" err="1"/>
              <a:t>Trends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400" dirty="0"/>
              <a:t>growing number of middle-class consumers in emerging countries</a:t>
            </a:r>
          </a:p>
          <a:p>
            <a:r>
              <a:rPr lang="en-GB" sz="2400" dirty="0"/>
              <a:t>global supply-chain management</a:t>
            </a:r>
          </a:p>
          <a:p>
            <a:r>
              <a:rPr lang="en-GB" sz="2400" dirty="0"/>
              <a:t>environmental impacts and their solution</a:t>
            </a:r>
          </a:p>
          <a:p>
            <a:r>
              <a:rPr lang="en-GB" sz="2400" dirty="0"/>
              <a:t>virtual marketplaces</a:t>
            </a:r>
          </a:p>
          <a:p>
            <a:r>
              <a:rPr lang="en-GB" sz="2400" dirty="0"/>
              <a:t>global standards</a:t>
            </a:r>
          </a:p>
          <a:p>
            <a:r>
              <a:rPr lang="en-GB" sz="2400" dirty="0"/>
              <a:t>cooperation across cultures</a:t>
            </a:r>
          </a:p>
          <a:p>
            <a:r>
              <a:rPr lang="en-GB" sz="2400" dirty="0"/>
              <a:t>opportunities for SMEs</a:t>
            </a:r>
          </a:p>
          <a:p>
            <a:r>
              <a:rPr lang="en-GB" sz="2400" dirty="0"/>
              <a:t>responsibility of MNCs…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847401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…but…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400" dirty="0"/>
              <a:t>growing consumption of energy and resources</a:t>
            </a:r>
          </a:p>
          <a:p>
            <a:r>
              <a:rPr lang="en-GB" sz="2400" dirty="0"/>
              <a:t>dependency on other companies, states, </a:t>
            </a:r>
            <a:r>
              <a:rPr lang="cs-CZ" sz="2400" dirty="0"/>
              <a:t>and </a:t>
            </a:r>
            <a:r>
              <a:rPr lang="en-GB" sz="2400" dirty="0"/>
              <a:t>trading blocks</a:t>
            </a:r>
          </a:p>
          <a:p>
            <a:r>
              <a:rPr lang="en-GB" sz="2400" dirty="0"/>
              <a:t>global costs for ‘making change’ and negotiating </a:t>
            </a:r>
          </a:p>
          <a:p>
            <a:r>
              <a:rPr lang="en-GB" sz="2400" dirty="0"/>
              <a:t>dependency on information technologies and infrastructure</a:t>
            </a:r>
          </a:p>
          <a:p>
            <a:r>
              <a:rPr lang="en-GB" sz="2400" dirty="0"/>
              <a:t>backlash against capitalism and rekindling of nationalism</a:t>
            </a:r>
          </a:p>
          <a:p>
            <a:r>
              <a:rPr lang="en-GB" sz="2400" dirty="0"/>
              <a:t>trade wars</a:t>
            </a:r>
            <a:r>
              <a:rPr lang="cs-CZ" sz="2400" dirty="0"/>
              <a:t> and </a:t>
            </a:r>
            <a:r>
              <a:rPr lang="en-GB" sz="2400" dirty="0"/>
              <a:t>increasing protectionism</a:t>
            </a:r>
          </a:p>
          <a:p>
            <a:r>
              <a:rPr lang="en-GB" sz="2400" dirty="0"/>
              <a:t>management across cultures</a:t>
            </a:r>
          </a:p>
          <a:p>
            <a:r>
              <a:rPr lang="en-GB" sz="2400" dirty="0"/>
              <a:t>abusing of weaker systems…</a:t>
            </a:r>
          </a:p>
        </p:txBody>
      </p:sp>
    </p:spTree>
    <p:extLst>
      <p:ext uri="{BB962C8B-B14F-4D97-AF65-F5344CB8AC3E}">
        <p14:creationId xmlns:p14="http://schemas.microsoft.com/office/powerpoint/2010/main" val="60682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Regional Trading Blocks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USA dominance is probably over</a:t>
            </a:r>
          </a:p>
          <a:p>
            <a:r>
              <a:rPr lang="en-GB" dirty="0"/>
              <a:t>importance of the trading blocks is increasing </a:t>
            </a:r>
            <a:r>
              <a:rPr lang="en-GB" sz="2000" dirty="0"/>
              <a:t>(NAFTA, EU, ASEAN,…)</a:t>
            </a:r>
            <a:endParaRPr lang="en-GB" dirty="0"/>
          </a:p>
          <a:p>
            <a:r>
              <a:rPr lang="en-GB" dirty="0"/>
              <a:t>world trade takes place mostly within free trade blocks</a:t>
            </a:r>
          </a:p>
          <a:p>
            <a:r>
              <a:rPr lang="en-GB" dirty="0"/>
              <a:t>dominant currencies (euro, yen, dollar, </a:t>
            </a:r>
            <a:r>
              <a:rPr lang="en-GB" dirty="0" err="1"/>
              <a:t>juan</a:t>
            </a:r>
            <a:r>
              <a:rPr lang="en-GB" dirty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53994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Regional Trading Blocks and Other Regions</a:t>
            </a:r>
            <a:endParaRPr lang="cs-CZ" dirty="0"/>
          </a:p>
        </p:txBody>
      </p:sp>
      <p:sp>
        <p:nvSpPr>
          <p:cNvPr id="6" name="Zástupný symbol pro obsah 4"/>
          <p:cNvSpPr txBox="1">
            <a:spLocks/>
          </p:cNvSpPr>
          <p:nvPr/>
        </p:nvSpPr>
        <p:spPr>
          <a:xfrm>
            <a:off x="4505325" y="1692002"/>
            <a:ext cx="3785325" cy="41399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000" b="1" kern="0" dirty="0"/>
              <a:t>Asia</a:t>
            </a:r>
          </a:p>
          <a:p>
            <a:pPr lvl="1"/>
            <a:r>
              <a:rPr lang="en-GB" sz="1600" kern="0" dirty="0"/>
              <a:t>China</a:t>
            </a:r>
          </a:p>
          <a:p>
            <a:pPr lvl="1"/>
            <a:r>
              <a:rPr lang="en-GB" sz="1600" kern="0" dirty="0"/>
              <a:t>India</a:t>
            </a:r>
          </a:p>
          <a:p>
            <a:pPr lvl="1"/>
            <a:r>
              <a:rPr lang="en-GB" sz="1600" kern="0" dirty="0"/>
              <a:t>ASEAN</a:t>
            </a:r>
          </a:p>
          <a:p>
            <a:pPr lvl="1"/>
            <a:r>
              <a:rPr lang="en-GB" sz="1600" kern="0" dirty="0"/>
              <a:t>SAARC</a:t>
            </a:r>
          </a:p>
          <a:p>
            <a:pPr lvl="1"/>
            <a:r>
              <a:rPr lang="en-GB" sz="1600" kern="0" dirty="0"/>
              <a:t>Japan</a:t>
            </a:r>
          </a:p>
          <a:p>
            <a:pPr lvl="1"/>
            <a:r>
              <a:rPr lang="en-GB" sz="1600" kern="0" dirty="0"/>
              <a:t>Asian Tigers (Hong Kong, Singapore, South Korea, Taiwan)</a:t>
            </a:r>
          </a:p>
          <a:p>
            <a:pPr lvl="1"/>
            <a:endParaRPr lang="en-GB" sz="1600" kern="0" dirty="0"/>
          </a:p>
          <a:p>
            <a:pPr lvl="1"/>
            <a:r>
              <a:rPr lang="en-GB" sz="1600" kern="0" dirty="0"/>
              <a:t>political problems</a:t>
            </a:r>
          </a:p>
          <a:p>
            <a:pPr lvl="1"/>
            <a:r>
              <a:rPr lang="en-GB" sz="1600" kern="0" dirty="0"/>
              <a:t>differentiation within </a:t>
            </a:r>
            <a:r>
              <a:rPr lang="cs-CZ" sz="1600" kern="0" dirty="0" err="1"/>
              <a:t>the</a:t>
            </a:r>
            <a:r>
              <a:rPr lang="cs-CZ" sz="1600" kern="0" dirty="0"/>
              <a:t> </a:t>
            </a:r>
            <a:r>
              <a:rPr lang="en-GB" sz="1600" kern="0" dirty="0"/>
              <a:t>region</a:t>
            </a:r>
          </a:p>
        </p:txBody>
      </p:sp>
      <p:sp>
        <p:nvSpPr>
          <p:cNvPr id="7" name="Zástupný symbol pro obsah 4"/>
          <p:cNvSpPr txBox="1">
            <a:spLocks/>
          </p:cNvSpPr>
          <p:nvPr/>
        </p:nvSpPr>
        <p:spPr>
          <a:xfrm>
            <a:off x="8290650" y="1692002"/>
            <a:ext cx="3785325" cy="13845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000" b="1" kern="0" dirty="0"/>
              <a:t>Americas</a:t>
            </a:r>
          </a:p>
          <a:p>
            <a:pPr lvl="1"/>
            <a:r>
              <a:rPr lang="en-GB" sz="1600" kern="0" dirty="0"/>
              <a:t>NAFTA</a:t>
            </a:r>
          </a:p>
          <a:p>
            <a:pPr lvl="1"/>
            <a:r>
              <a:rPr lang="en-GB" sz="1600" kern="0" dirty="0"/>
              <a:t>CAFTA</a:t>
            </a:r>
          </a:p>
          <a:p>
            <a:pPr lvl="1"/>
            <a:r>
              <a:rPr lang="en-GB" sz="1600" kern="0" dirty="0"/>
              <a:t>MERCOSUR</a:t>
            </a:r>
            <a:endParaRPr lang="cs-CZ" sz="1600" kern="0" dirty="0"/>
          </a:p>
        </p:txBody>
      </p:sp>
      <p:sp>
        <p:nvSpPr>
          <p:cNvPr id="9" name="Zástupný symbol pro obsah 4"/>
          <p:cNvSpPr txBox="1">
            <a:spLocks/>
          </p:cNvSpPr>
          <p:nvPr/>
        </p:nvSpPr>
        <p:spPr>
          <a:xfrm>
            <a:off x="8290650" y="3597001"/>
            <a:ext cx="3785325" cy="21846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000" b="1" kern="0" dirty="0"/>
              <a:t>Others</a:t>
            </a:r>
          </a:p>
          <a:p>
            <a:pPr lvl="1"/>
            <a:r>
              <a:rPr lang="en-GB" sz="1600" kern="0" dirty="0"/>
              <a:t>The Russian Federation</a:t>
            </a:r>
          </a:p>
          <a:p>
            <a:pPr lvl="1"/>
            <a:r>
              <a:rPr lang="en-GB" sz="1600" kern="0" dirty="0"/>
              <a:t>Middle East</a:t>
            </a:r>
          </a:p>
          <a:p>
            <a:pPr lvl="1"/>
            <a:r>
              <a:rPr lang="en-GB" sz="1600" kern="0" dirty="0"/>
              <a:t>The African Union</a:t>
            </a:r>
          </a:p>
          <a:p>
            <a:pPr lvl="1"/>
            <a:r>
              <a:rPr lang="en-GB" sz="1600" kern="0" dirty="0"/>
              <a:t>South Africa</a:t>
            </a:r>
          </a:p>
          <a:p>
            <a:pPr lvl="1"/>
            <a:endParaRPr lang="cs-CZ" sz="1600" kern="0" dirty="0"/>
          </a:p>
        </p:txBody>
      </p:sp>
      <p:sp>
        <p:nvSpPr>
          <p:cNvPr id="10" name="Zástupný symbol pro obsah 4"/>
          <p:cNvSpPr txBox="1">
            <a:spLocks/>
          </p:cNvSpPr>
          <p:nvPr/>
        </p:nvSpPr>
        <p:spPr>
          <a:xfrm>
            <a:off x="1718400" y="5282927"/>
            <a:ext cx="3785325" cy="13845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000" b="1" kern="0" dirty="0"/>
              <a:t>Less Developed countries</a:t>
            </a:r>
          </a:p>
          <a:p>
            <a:pPr lvl="1"/>
            <a:r>
              <a:rPr lang="en-GB" sz="1600" kern="0" dirty="0"/>
              <a:t>Low GDP/GNP</a:t>
            </a:r>
          </a:p>
          <a:p>
            <a:pPr lvl="1"/>
            <a:r>
              <a:rPr lang="en-GB" sz="1600" kern="0" dirty="0"/>
              <a:t>Large, relatively unskilled workforce</a:t>
            </a:r>
          </a:p>
          <a:p>
            <a:pPr lvl="1"/>
            <a:r>
              <a:rPr lang="en-GB" sz="1600" kern="0" dirty="0"/>
              <a:t>High international debt</a:t>
            </a:r>
            <a:endParaRPr lang="cs-CZ" sz="1600" kern="0" dirty="0"/>
          </a:p>
        </p:txBody>
      </p:sp>
      <p:sp>
        <p:nvSpPr>
          <p:cNvPr id="11" name="Zástupný symbol pro obsah 4"/>
          <p:cNvSpPr txBox="1">
            <a:spLocks/>
          </p:cNvSpPr>
          <p:nvPr/>
        </p:nvSpPr>
        <p:spPr>
          <a:xfrm>
            <a:off x="719999" y="4302828"/>
            <a:ext cx="3785325" cy="5150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000" b="1" kern="0" dirty="0"/>
              <a:t>Rest of Europe</a:t>
            </a: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0" t="8671" r="11039" b="19180"/>
          <a:stretch/>
        </p:blipFill>
        <p:spPr>
          <a:xfrm>
            <a:off x="6397987" y="1823156"/>
            <a:ext cx="1153053" cy="1134151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3" r="21418"/>
          <a:stretch/>
        </p:blipFill>
        <p:spPr>
          <a:xfrm>
            <a:off x="6351264" y="5356763"/>
            <a:ext cx="1077204" cy="950474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0" t="5834" r="7250" b="15137"/>
          <a:stretch/>
        </p:blipFill>
        <p:spPr>
          <a:xfrm>
            <a:off x="10202362" y="1531886"/>
            <a:ext cx="1066801" cy="1046568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3"/>
          <a:stretch/>
        </p:blipFill>
        <p:spPr>
          <a:xfrm>
            <a:off x="10676447" y="4703978"/>
            <a:ext cx="1003300" cy="993267"/>
          </a:xfrm>
          <a:prstGeom prst="rect">
            <a:avLst/>
          </a:prstGeom>
        </p:spPr>
      </p:pic>
      <p:grpSp>
        <p:nvGrpSpPr>
          <p:cNvPr id="2" name="Skupina 1">
            <a:extLst>
              <a:ext uri="{FF2B5EF4-FFF2-40B4-BE49-F238E27FC236}">
                <a16:creationId xmlns:a16="http://schemas.microsoft.com/office/drawing/2014/main" id="{21F59B8B-C891-4A58-A600-336CCC5AE75A}"/>
              </a:ext>
            </a:extLst>
          </p:cNvPr>
          <p:cNvGrpSpPr/>
          <p:nvPr/>
        </p:nvGrpSpPr>
        <p:grpSpPr>
          <a:xfrm>
            <a:off x="718744" y="1694747"/>
            <a:ext cx="3785325" cy="4139998"/>
            <a:chOff x="718744" y="1694747"/>
            <a:chExt cx="3785325" cy="4139998"/>
          </a:xfrm>
        </p:grpSpPr>
        <p:pic>
          <p:nvPicPr>
            <p:cNvPr id="8" name="Obrázek 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7998" y="3544510"/>
              <a:ext cx="859858" cy="861537"/>
            </a:xfrm>
            <a:prstGeom prst="rect">
              <a:avLst/>
            </a:prstGeom>
          </p:spPr>
        </p:pic>
        <p:sp>
          <p:nvSpPr>
            <p:cNvPr id="16" name="Zástupný symbol pro obsah 4">
              <a:extLst>
                <a:ext uri="{FF2B5EF4-FFF2-40B4-BE49-F238E27FC236}">
                  <a16:creationId xmlns:a16="http://schemas.microsoft.com/office/drawing/2014/main" id="{DCBAF848-FEA7-4AEE-AF77-2E619C891333}"/>
                </a:ext>
              </a:extLst>
            </p:cNvPr>
            <p:cNvSpPr txBox="1">
              <a:spLocks/>
            </p:cNvSpPr>
            <p:nvPr/>
          </p:nvSpPr>
          <p:spPr>
            <a:xfrm>
              <a:off x="718744" y="1694747"/>
              <a:ext cx="3785325" cy="4139998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52000" indent="-180000" algn="l" rtl="0" eaLnBrk="1" fontAlgn="base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000" b="0">
                  <a:solidFill>
                    <a:schemeClr val="tx1"/>
                  </a:solidFill>
                  <a:latin typeface="+mn-lt"/>
                </a:defRPr>
              </a:lvl2pPr>
              <a:lvl3pPr marL="914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3pPr>
              <a:lvl4pPr marL="1371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4pPr>
              <a:lvl5pPr marL="18288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Blip>
                  <a:blip r:embed="rId3"/>
                </a:buBlip>
                <a:defRPr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baseline="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252000" lvl="1">
                <a:lnSpc>
                  <a:spcPct val="150000"/>
                </a:lnSpc>
              </a:pPr>
              <a:r>
                <a:rPr lang="en-GB" b="1" dirty="0"/>
                <a:t>EU (after </a:t>
              </a:r>
              <a:r>
                <a:rPr lang="en-GB" b="1" dirty="0" err="1"/>
                <a:t>brexit</a:t>
              </a:r>
              <a:r>
                <a:rPr lang="en-GB" b="1" dirty="0"/>
                <a:t>)</a:t>
              </a:r>
            </a:p>
            <a:p>
              <a:pPr lvl="1"/>
              <a:r>
                <a:rPr lang="en-GB" dirty="0"/>
                <a:t>unified market</a:t>
              </a:r>
            </a:p>
            <a:p>
              <a:pPr lvl="1"/>
              <a:r>
                <a:rPr lang="en-GB" dirty="0"/>
                <a:t>over 447 million citizens</a:t>
              </a:r>
            </a:p>
            <a:p>
              <a:pPr lvl="1"/>
              <a:r>
                <a:rPr lang="en-GB" dirty="0"/>
                <a:t>27 different countries</a:t>
              </a:r>
            </a:p>
            <a:p>
              <a:pPr lvl="1"/>
              <a:r>
                <a:rPr lang="en-GB" dirty="0"/>
                <a:t>euro and 10 other </a:t>
              </a:r>
              <a:br>
                <a:rPr lang="en-GB" dirty="0"/>
              </a:br>
              <a:r>
                <a:rPr lang="en-GB" dirty="0"/>
                <a:t>national </a:t>
              </a:r>
              <a:br>
                <a:rPr lang="en-GB" dirty="0"/>
              </a:br>
              <a:r>
                <a:rPr lang="en-GB" dirty="0"/>
                <a:t>currencies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141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0970407D-EE58-4A0B-824B-1D3AE42DD9CF}" type="slidenum">
              <a:rPr lang="cs-CZ" altLang="cs-CZ" smtClean="0"/>
              <a:pPr algn="ctr"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720000"/>
            <a:ext cx="2613750" cy="451576"/>
          </a:xfrm>
          <a:noFill/>
        </p:spPr>
        <p:txBody>
          <a:bodyPr/>
          <a:lstStyle/>
          <a:p>
            <a:r>
              <a:rPr lang="en-GB" dirty="0"/>
              <a:t>Open System Model</a:t>
            </a:r>
            <a:endParaRPr lang="cs-CZ" dirty="0"/>
          </a:p>
        </p:txBody>
      </p: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1757429A-8911-4A1D-8040-0634573006A7}"/>
              </a:ext>
            </a:extLst>
          </p:cNvPr>
          <p:cNvGrpSpPr/>
          <p:nvPr/>
        </p:nvGrpSpPr>
        <p:grpSpPr>
          <a:xfrm>
            <a:off x="4553208" y="1358869"/>
            <a:ext cx="3658822" cy="4133736"/>
            <a:chOff x="4553208" y="1358869"/>
            <a:chExt cx="3658822" cy="4133736"/>
          </a:xfrm>
          <a:noFill/>
        </p:grpSpPr>
        <p:sp>
          <p:nvSpPr>
            <p:cNvPr id="8" name="Ovál 7"/>
            <p:cNvSpPr/>
            <p:nvPr/>
          </p:nvSpPr>
          <p:spPr bwMode="auto">
            <a:xfrm>
              <a:off x="4877450" y="1965800"/>
              <a:ext cx="2919874" cy="2919874"/>
            </a:xfrm>
            <a:prstGeom prst="ellipse">
              <a:avLst/>
            </a:prstGeom>
            <a:grp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4618124" y="1358869"/>
              <a:ext cx="3438525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/>
                <a:t>HOST-COUNTRY</a:t>
              </a:r>
            </a:p>
            <a:p>
              <a:pPr algn="ctr"/>
              <a:r>
                <a:rPr lang="cs-CZ" sz="1400" dirty="0"/>
                <a:t>ENVIRONMENT</a:t>
              </a:r>
            </a:p>
          </p:txBody>
        </p:sp>
        <p:sp>
          <p:nvSpPr>
            <p:cNvPr id="14" name="TextovéPole 13"/>
            <p:cNvSpPr txBox="1"/>
            <p:nvPr/>
          </p:nvSpPr>
          <p:spPr>
            <a:xfrm rot="18438913">
              <a:off x="4455087" y="2331719"/>
              <a:ext cx="996862" cy="307777"/>
            </a:xfrm>
            <a:prstGeom prst="rect">
              <a:avLst/>
            </a:prstGeom>
            <a:grp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cs-CZ" sz="1400" dirty="0" err="1"/>
                <a:t>Culture</a:t>
              </a:r>
              <a:endParaRPr lang="cs-CZ" sz="1400" dirty="0"/>
            </a:p>
          </p:txBody>
        </p:sp>
        <p:sp>
          <p:nvSpPr>
            <p:cNvPr id="15" name="TextovéPole 14"/>
            <p:cNvSpPr txBox="1"/>
            <p:nvPr/>
          </p:nvSpPr>
          <p:spPr>
            <a:xfrm rot="15064548">
              <a:off x="4063083" y="3642948"/>
              <a:ext cx="1544688" cy="564437"/>
            </a:xfrm>
            <a:prstGeom prst="rect">
              <a:avLst/>
            </a:prstGeom>
            <a:grpFill/>
          </p:spPr>
          <p:txBody>
            <a:bodyPr wrap="square" rtlCol="0">
              <a:prstTxWarp prst="textArchUp">
                <a:avLst>
                  <a:gd name="adj" fmla="val 10627423"/>
                </a:avLst>
              </a:prstTxWarp>
              <a:spAutoFit/>
            </a:bodyPr>
            <a:lstStyle/>
            <a:p>
              <a:pPr algn="ctr"/>
              <a:r>
                <a:rPr lang="cs-CZ" sz="1400" dirty="0" err="1"/>
                <a:t>Local</a:t>
              </a:r>
              <a:r>
                <a:rPr lang="cs-CZ" sz="1400" dirty="0"/>
                <a:t> </a:t>
              </a:r>
              <a:r>
                <a:rPr lang="cs-CZ" sz="1400" dirty="0" err="1"/>
                <a:t>Competition</a:t>
              </a:r>
              <a:endParaRPr lang="cs-CZ" sz="1400" dirty="0"/>
            </a:p>
          </p:txBody>
        </p:sp>
        <p:sp>
          <p:nvSpPr>
            <p:cNvPr id="16" name="TextovéPole 15"/>
            <p:cNvSpPr txBox="1"/>
            <p:nvPr/>
          </p:nvSpPr>
          <p:spPr>
            <a:xfrm rot="3446355">
              <a:off x="7223200" y="2395587"/>
              <a:ext cx="1117063" cy="307777"/>
            </a:xfrm>
            <a:prstGeom prst="rect">
              <a:avLst/>
            </a:prstGeom>
            <a:grp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cs-CZ" sz="1400" dirty="0" err="1"/>
                <a:t>Economic</a:t>
              </a:r>
              <a:endParaRPr lang="cs-CZ" sz="1400" dirty="0"/>
            </a:p>
          </p:txBody>
        </p:sp>
        <p:sp>
          <p:nvSpPr>
            <p:cNvPr id="18" name="TextovéPole 17"/>
            <p:cNvSpPr txBox="1"/>
            <p:nvPr/>
          </p:nvSpPr>
          <p:spPr>
            <a:xfrm rot="7715851">
              <a:off x="6886277" y="4380032"/>
              <a:ext cx="1484724" cy="307777"/>
            </a:xfrm>
            <a:prstGeom prst="rect">
              <a:avLst/>
            </a:prstGeom>
            <a:grp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cs-CZ" sz="1400" dirty="0" err="1"/>
                <a:t>Technological</a:t>
              </a:r>
              <a:endParaRPr lang="cs-CZ" sz="1400" dirty="0"/>
            </a:p>
          </p:txBody>
        </p:sp>
        <p:sp>
          <p:nvSpPr>
            <p:cNvPr id="19" name="TextovéPole 18"/>
            <p:cNvSpPr txBox="1"/>
            <p:nvPr/>
          </p:nvSpPr>
          <p:spPr>
            <a:xfrm>
              <a:off x="5420920" y="4969385"/>
              <a:ext cx="1832932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 err="1"/>
                <a:t>Subsidiary</a:t>
              </a:r>
              <a:r>
                <a:rPr lang="cs-CZ" sz="1400" dirty="0"/>
                <a:t>–Host </a:t>
              </a:r>
              <a:r>
                <a:rPr lang="cs-CZ" sz="1400" dirty="0" err="1"/>
                <a:t>Interdependance</a:t>
              </a:r>
              <a:endParaRPr lang="cs-CZ" sz="1400" dirty="0"/>
            </a:p>
          </p:txBody>
        </p:sp>
        <p:sp>
          <p:nvSpPr>
            <p:cNvPr id="23" name="TextovéPole 22"/>
            <p:cNvSpPr txBox="1"/>
            <p:nvPr/>
          </p:nvSpPr>
          <p:spPr>
            <a:xfrm rot="5400000">
              <a:off x="7499610" y="3329994"/>
              <a:ext cx="1117063" cy="307777"/>
            </a:xfrm>
            <a:prstGeom prst="rect">
              <a:avLst/>
            </a:prstGeom>
            <a:grp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cs-CZ" sz="1400" dirty="0" err="1"/>
                <a:t>Political</a:t>
              </a:r>
              <a:endParaRPr lang="cs-CZ" sz="1400" dirty="0"/>
            </a:p>
          </p:txBody>
        </p:sp>
      </p:grpSp>
      <p:grpSp>
        <p:nvGrpSpPr>
          <p:cNvPr id="22" name="Skupina 21">
            <a:extLst>
              <a:ext uri="{FF2B5EF4-FFF2-40B4-BE49-F238E27FC236}">
                <a16:creationId xmlns:a16="http://schemas.microsoft.com/office/drawing/2014/main" id="{97364128-BF4A-4293-8AAB-B89D4717D489}"/>
              </a:ext>
            </a:extLst>
          </p:cNvPr>
          <p:cNvGrpSpPr/>
          <p:nvPr/>
        </p:nvGrpSpPr>
        <p:grpSpPr>
          <a:xfrm>
            <a:off x="4995514" y="2308186"/>
            <a:ext cx="2641337" cy="2271449"/>
            <a:chOff x="4995514" y="2308186"/>
            <a:chExt cx="2641337" cy="2271449"/>
          </a:xfrm>
        </p:grpSpPr>
        <p:sp>
          <p:nvSpPr>
            <p:cNvPr id="26" name="TextovéPole 25"/>
            <p:cNvSpPr txBox="1"/>
            <p:nvPr/>
          </p:nvSpPr>
          <p:spPr>
            <a:xfrm>
              <a:off x="6478275" y="3258508"/>
              <a:ext cx="11170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 err="1"/>
                <a:t>Skills</a:t>
              </a:r>
              <a:endParaRPr lang="cs-CZ" sz="1400" dirty="0"/>
            </a:p>
          </p:txBody>
        </p:sp>
        <p:grpSp>
          <p:nvGrpSpPr>
            <p:cNvPr id="20" name="Skupina 19">
              <a:extLst>
                <a:ext uri="{FF2B5EF4-FFF2-40B4-BE49-F238E27FC236}">
                  <a16:creationId xmlns:a16="http://schemas.microsoft.com/office/drawing/2014/main" id="{1DAA6515-E4DF-4339-B9DD-013C61B54EA6}"/>
                </a:ext>
              </a:extLst>
            </p:cNvPr>
            <p:cNvGrpSpPr/>
            <p:nvPr/>
          </p:nvGrpSpPr>
          <p:grpSpPr>
            <a:xfrm>
              <a:off x="4995514" y="2308186"/>
              <a:ext cx="2641337" cy="2271449"/>
              <a:chOff x="4995514" y="2308186"/>
              <a:chExt cx="2641337" cy="2271449"/>
            </a:xfrm>
          </p:grpSpPr>
          <p:sp>
            <p:nvSpPr>
              <p:cNvPr id="11" name="TextovéPole 10"/>
              <p:cNvSpPr txBox="1"/>
              <p:nvPr/>
            </p:nvSpPr>
            <p:spPr>
              <a:xfrm>
                <a:off x="5484986" y="2638364"/>
                <a:ext cx="168592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400" dirty="0"/>
                  <a:t>OPERATING ENVIRONMENT</a:t>
                </a:r>
              </a:p>
            </p:txBody>
          </p:sp>
          <p:sp>
            <p:nvSpPr>
              <p:cNvPr id="24" name="TextovéPole 23"/>
              <p:cNvSpPr txBox="1"/>
              <p:nvPr/>
            </p:nvSpPr>
            <p:spPr>
              <a:xfrm>
                <a:off x="5302392" y="3220128"/>
                <a:ext cx="111706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400" dirty="0" err="1"/>
                  <a:t>Regulations</a:t>
                </a:r>
                <a:endParaRPr lang="cs-CZ" sz="1400" dirty="0"/>
              </a:p>
            </p:txBody>
          </p:sp>
          <p:sp>
            <p:nvSpPr>
              <p:cNvPr id="25" name="TextovéPole 24"/>
              <p:cNvSpPr txBox="1"/>
              <p:nvPr/>
            </p:nvSpPr>
            <p:spPr>
              <a:xfrm>
                <a:off x="4995514" y="3673027"/>
                <a:ext cx="111706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400" dirty="0" err="1"/>
                  <a:t>Culture</a:t>
                </a:r>
                <a:endParaRPr lang="cs-CZ" sz="1400" dirty="0"/>
              </a:p>
            </p:txBody>
          </p:sp>
          <p:sp>
            <p:nvSpPr>
              <p:cNvPr id="27" name="TextovéPole 26"/>
              <p:cNvSpPr txBox="1"/>
              <p:nvPr/>
            </p:nvSpPr>
            <p:spPr>
              <a:xfrm>
                <a:off x="5548660" y="4056415"/>
                <a:ext cx="156888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400" dirty="0" err="1"/>
                  <a:t>Social</a:t>
                </a:r>
                <a:r>
                  <a:rPr lang="cs-CZ" sz="1400" dirty="0"/>
                  <a:t> </a:t>
                </a:r>
                <a:r>
                  <a:rPr lang="cs-CZ" sz="1400" dirty="0" err="1"/>
                  <a:t>Responsibility</a:t>
                </a:r>
                <a:endParaRPr lang="cs-CZ" sz="1400" dirty="0"/>
              </a:p>
            </p:txBody>
          </p:sp>
          <p:sp>
            <p:nvSpPr>
              <p:cNvPr id="28" name="TextovéPole 27"/>
              <p:cNvSpPr txBox="1"/>
              <p:nvPr/>
            </p:nvSpPr>
            <p:spPr>
              <a:xfrm>
                <a:off x="6519788" y="3703837"/>
                <a:ext cx="111706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400" dirty="0" err="1"/>
                  <a:t>Ethics</a:t>
                </a:r>
                <a:endParaRPr lang="cs-CZ" sz="1400" dirty="0"/>
              </a:p>
            </p:txBody>
          </p:sp>
          <p:sp>
            <p:nvSpPr>
              <p:cNvPr id="29" name="TextovéPole 28"/>
              <p:cNvSpPr txBox="1"/>
              <p:nvPr/>
            </p:nvSpPr>
            <p:spPr>
              <a:xfrm>
                <a:off x="5214456" y="2308186"/>
                <a:ext cx="224586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200" b="1" dirty="0" err="1"/>
                  <a:t>Functions</a:t>
                </a:r>
                <a:r>
                  <a:rPr lang="cs-CZ" sz="1200" b="1" dirty="0"/>
                  <a:t> and </a:t>
                </a:r>
                <a:r>
                  <a:rPr lang="cs-CZ" sz="1400" b="1" dirty="0" err="1"/>
                  <a:t>People</a:t>
                </a:r>
                <a:endParaRPr lang="cs-CZ" sz="1200" b="1" dirty="0"/>
              </a:p>
            </p:txBody>
          </p:sp>
        </p:grpSp>
      </p:grpSp>
      <p:grpSp>
        <p:nvGrpSpPr>
          <p:cNvPr id="5" name="Skupina 4">
            <a:extLst>
              <a:ext uri="{FF2B5EF4-FFF2-40B4-BE49-F238E27FC236}">
                <a16:creationId xmlns:a16="http://schemas.microsoft.com/office/drawing/2014/main" id="{285BA1EE-D795-4C52-AB26-E7CCE3388576}"/>
              </a:ext>
            </a:extLst>
          </p:cNvPr>
          <p:cNvGrpSpPr/>
          <p:nvPr/>
        </p:nvGrpSpPr>
        <p:grpSpPr>
          <a:xfrm>
            <a:off x="3283125" y="371475"/>
            <a:ext cx="6108525" cy="6108525"/>
            <a:chOff x="3283125" y="371475"/>
            <a:chExt cx="6108525" cy="6108525"/>
          </a:xfrm>
          <a:noFill/>
        </p:grpSpPr>
        <p:sp>
          <p:nvSpPr>
            <p:cNvPr id="6" name="Ovál 5"/>
            <p:cNvSpPr/>
            <p:nvPr/>
          </p:nvSpPr>
          <p:spPr bwMode="auto">
            <a:xfrm>
              <a:off x="3283125" y="371475"/>
              <a:ext cx="6108525" cy="6108525"/>
            </a:xfrm>
            <a:prstGeom prst="ellipse">
              <a:avLst/>
            </a:prstGeom>
            <a:grp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4618124" y="648284"/>
              <a:ext cx="3438525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/>
                <a:t>MEGA ENVIRONMENT</a:t>
              </a:r>
            </a:p>
          </p:txBody>
        </p:sp>
        <p:sp>
          <p:nvSpPr>
            <p:cNvPr id="12" name="TextovéPole 11"/>
            <p:cNvSpPr txBox="1"/>
            <p:nvPr/>
          </p:nvSpPr>
          <p:spPr>
            <a:xfrm rot="16942993">
              <a:off x="2805315" y="2550573"/>
              <a:ext cx="2819400" cy="937512"/>
            </a:xfrm>
            <a:prstGeom prst="rect">
              <a:avLst/>
            </a:prstGeom>
            <a:grp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cs-CZ" sz="1400" dirty="0" err="1"/>
                <a:t>Global</a:t>
              </a:r>
              <a:r>
                <a:rPr lang="cs-CZ" sz="1400" dirty="0"/>
                <a:t> </a:t>
              </a:r>
              <a:r>
                <a:rPr lang="cs-CZ" sz="1400" dirty="0" err="1"/>
                <a:t>Trends</a:t>
              </a:r>
              <a:r>
                <a:rPr lang="cs-CZ" sz="1400" dirty="0"/>
                <a:t> and </a:t>
              </a:r>
              <a:r>
                <a:rPr lang="cs-CZ" sz="1400" dirty="0" err="1"/>
                <a:t>Forces</a:t>
              </a:r>
              <a:endParaRPr lang="cs-CZ" sz="1400" dirty="0"/>
            </a:p>
          </p:txBody>
        </p:sp>
        <p:sp>
          <p:nvSpPr>
            <p:cNvPr id="13" name="TextovéPole 12"/>
            <p:cNvSpPr txBox="1"/>
            <p:nvPr/>
          </p:nvSpPr>
          <p:spPr>
            <a:xfrm rot="4271887">
              <a:off x="7564183" y="2292270"/>
              <a:ext cx="1917442" cy="734583"/>
            </a:xfrm>
            <a:prstGeom prst="rect">
              <a:avLst/>
            </a:prstGeom>
            <a:grp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cs-CZ" sz="1400" dirty="0" err="1"/>
                <a:t>Global</a:t>
              </a:r>
              <a:r>
                <a:rPr lang="cs-CZ" sz="1400" dirty="0"/>
                <a:t> </a:t>
              </a:r>
              <a:r>
                <a:rPr lang="cs-CZ" sz="1400" dirty="0" err="1"/>
                <a:t>Competition</a:t>
              </a:r>
              <a:endParaRPr lang="cs-CZ" sz="1400" dirty="0"/>
            </a:p>
          </p:txBody>
        </p:sp>
        <p:sp>
          <p:nvSpPr>
            <p:cNvPr id="21" name="TextovéPole 20"/>
            <p:cNvSpPr txBox="1"/>
            <p:nvPr/>
          </p:nvSpPr>
          <p:spPr>
            <a:xfrm>
              <a:off x="5378057" y="5818962"/>
              <a:ext cx="1918658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/>
                <a:t>MNC–Host-Country </a:t>
              </a:r>
              <a:r>
                <a:rPr lang="cs-CZ" sz="1400" dirty="0" err="1"/>
                <a:t>Interdependance</a:t>
              </a:r>
              <a:endParaRPr lang="cs-CZ" sz="1400" dirty="0"/>
            </a:p>
          </p:txBody>
        </p:sp>
        <p:sp>
          <p:nvSpPr>
            <p:cNvPr id="7" name="Ovál 6"/>
            <p:cNvSpPr/>
            <p:nvPr/>
          </p:nvSpPr>
          <p:spPr bwMode="auto">
            <a:xfrm>
              <a:off x="4112535" y="1200885"/>
              <a:ext cx="4449704" cy="4449704"/>
            </a:xfrm>
            <a:prstGeom prst="ellipse">
              <a:avLst/>
            </a:prstGeom>
            <a:grp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094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Global Managers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en-GB" dirty="0"/>
              <a:t>What are the most important competencies, skills and knowledge of the excellent manager responsible for international operations?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1031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8E46F6B-E833-46A2-8EAF-5F18603069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B7E7521-C7BB-8689-E7F9-6D9DB38EA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course</a:t>
            </a:r>
            <a:endParaRPr lang="cs-CZ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32ACF5DF-95FB-2A86-1E27-556F080799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05" y="1692275"/>
            <a:ext cx="3193777" cy="4140200"/>
          </a:xfrm>
        </p:spPr>
      </p:pic>
    </p:spTree>
    <p:extLst>
      <p:ext uri="{BB962C8B-B14F-4D97-AF65-F5344CB8AC3E}">
        <p14:creationId xmlns:p14="http://schemas.microsoft.com/office/powerpoint/2010/main" val="41501619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Political Risk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1298848"/>
          </a:xfrm>
        </p:spPr>
        <p:txBody>
          <a:bodyPr/>
          <a:lstStyle/>
          <a:p>
            <a:pPr marL="72000" indent="0">
              <a:buNone/>
            </a:pPr>
            <a:r>
              <a:rPr lang="cs-CZ" dirty="0"/>
              <a:t>= </a:t>
            </a:r>
            <a:r>
              <a:rPr lang="en-GB" dirty="0"/>
              <a:t>‘any governmental action or politically motivated event, that could</a:t>
            </a:r>
          </a:p>
          <a:p>
            <a:pPr marL="72000" indent="0">
              <a:buNone/>
            </a:pPr>
            <a:r>
              <a:rPr lang="en-GB" dirty="0"/>
              <a:t>adversely affect the long-run profitability or value of a firm’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551700" y="3557855"/>
            <a:ext cx="42100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Venezuela took control of cement plants and offices belonging to Mexico, after failing to reach an agreement in nationalization talks</a:t>
            </a:r>
            <a:r>
              <a:rPr lang="cs-CZ" sz="2000" i="1" dirty="0"/>
              <a:t>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2771025" y="5448299"/>
            <a:ext cx="42100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Bolivian president’s move to nationalize the national gas industry followed that in Venezuela</a:t>
            </a:r>
            <a:r>
              <a:rPr lang="cs-CZ" sz="2000" i="1" dirty="0"/>
              <a:t>.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5104650" y="3100498"/>
            <a:ext cx="42100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Argentina announced plans </a:t>
            </a:r>
            <a:r>
              <a:rPr lang="cs-CZ" sz="2000" i="1" dirty="0"/>
              <a:t>to </a:t>
            </a:r>
            <a:r>
              <a:rPr lang="en-GB" sz="2000" i="1" dirty="0"/>
              <a:t>nationalize Spanish oil company </a:t>
            </a:r>
            <a:r>
              <a:rPr lang="en-GB" sz="2000" i="1" dirty="0" err="1"/>
              <a:t>Repsol</a:t>
            </a:r>
            <a:r>
              <a:rPr lang="en-GB" sz="2000" i="1" dirty="0"/>
              <a:t> YPF and caused </a:t>
            </a:r>
            <a:r>
              <a:rPr lang="cs-CZ" sz="2000" i="1" dirty="0" err="1"/>
              <a:t>international</a:t>
            </a:r>
            <a:r>
              <a:rPr lang="cs-CZ" sz="2000" i="1" dirty="0"/>
              <a:t> </a:t>
            </a:r>
            <a:r>
              <a:rPr lang="cs-CZ" sz="2000" i="1" dirty="0" err="1"/>
              <a:t>arbitration</a:t>
            </a:r>
            <a:r>
              <a:rPr lang="cs-CZ" sz="2000" i="1" dirty="0"/>
              <a:t>.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7209675" y="4940467"/>
            <a:ext cx="42100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i="1" dirty="0"/>
              <a:t>In </a:t>
            </a:r>
            <a:r>
              <a:rPr lang="cs-CZ" sz="2000" i="1" dirty="0" err="1"/>
              <a:t>Russia</a:t>
            </a:r>
            <a:r>
              <a:rPr lang="cs-CZ" sz="2000" i="1" dirty="0"/>
              <a:t> </a:t>
            </a:r>
            <a:r>
              <a:rPr lang="cs-CZ" sz="2000" i="1" dirty="0" err="1"/>
              <a:t>Kremlin</a:t>
            </a:r>
            <a:r>
              <a:rPr lang="cs-CZ" sz="2000" i="1" dirty="0"/>
              <a:t> </a:t>
            </a:r>
            <a:r>
              <a:rPr lang="cs-CZ" sz="2000" i="1" dirty="0" err="1"/>
              <a:t>exploited</a:t>
            </a:r>
            <a:r>
              <a:rPr lang="cs-CZ" sz="2000" i="1" dirty="0"/>
              <a:t> </a:t>
            </a:r>
            <a:r>
              <a:rPr lang="cs-CZ" sz="2000" i="1" dirty="0" err="1"/>
              <a:t>the</a:t>
            </a:r>
            <a:r>
              <a:rPr lang="cs-CZ" sz="2000" i="1" dirty="0"/>
              <a:t> </a:t>
            </a:r>
            <a:r>
              <a:rPr lang="cs-CZ" sz="2000" i="1" dirty="0" err="1"/>
              <a:t>finantial</a:t>
            </a:r>
            <a:r>
              <a:rPr lang="cs-CZ" sz="2000" i="1" dirty="0"/>
              <a:t> </a:t>
            </a:r>
            <a:r>
              <a:rPr lang="cs-CZ" sz="2000" i="1" dirty="0" err="1"/>
              <a:t>crisis</a:t>
            </a:r>
            <a:r>
              <a:rPr lang="cs-CZ" sz="2000" i="1" dirty="0"/>
              <a:t> to </a:t>
            </a:r>
            <a:r>
              <a:rPr lang="cs-CZ" sz="2000" i="1" dirty="0" err="1"/>
              <a:t>take</a:t>
            </a:r>
            <a:r>
              <a:rPr lang="cs-CZ" sz="2000" i="1" dirty="0"/>
              <a:t> </a:t>
            </a:r>
            <a:r>
              <a:rPr lang="cs-CZ" sz="2000" i="1" dirty="0" err="1"/>
              <a:t>control</a:t>
            </a:r>
            <a:r>
              <a:rPr lang="cs-CZ" sz="2000" i="1" dirty="0"/>
              <a:t> </a:t>
            </a:r>
            <a:r>
              <a:rPr lang="en-GB" sz="2000" i="1" dirty="0"/>
              <a:t>of energy companies</a:t>
            </a:r>
            <a:r>
              <a:rPr lang="cs-CZ" sz="20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2122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Political Risk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692002"/>
            <a:ext cx="3880575" cy="3699148"/>
          </a:xfrm>
        </p:spPr>
        <p:txBody>
          <a:bodyPr>
            <a:normAutofit fontScale="70000" lnSpcReduction="20000"/>
          </a:bodyPr>
          <a:lstStyle/>
          <a:p>
            <a:pPr marL="72000" indent="0">
              <a:buNone/>
            </a:pPr>
            <a:r>
              <a:rPr lang="en-GB" b="1" dirty="0"/>
              <a:t>Political Risks</a:t>
            </a:r>
          </a:p>
          <a:p>
            <a:r>
              <a:rPr lang="en-GB" dirty="0"/>
              <a:t>expropriation and confiscation</a:t>
            </a:r>
          </a:p>
          <a:p>
            <a:r>
              <a:rPr lang="en-GB" dirty="0"/>
              <a:t>nationalization</a:t>
            </a:r>
          </a:p>
          <a:p>
            <a:r>
              <a:rPr lang="en-GB" dirty="0"/>
              <a:t>terrorism</a:t>
            </a:r>
          </a:p>
          <a:p>
            <a:r>
              <a:rPr lang="en-GB" dirty="0"/>
              <a:t>discriminatory treatment</a:t>
            </a:r>
          </a:p>
          <a:p>
            <a:r>
              <a:rPr lang="en-GB" dirty="0"/>
              <a:t>barriers to repatriation of funds</a:t>
            </a:r>
          </a:p>
          <a:p>
            <a:r>
              <a:rPr lang="en-GB" dirty="0"/>
              <a:t>dishonesty by government officials</a:t>
            </a:r>
          </a:p>
          <a:p>
            <a:r>
              <a:rPr lang="en-GB" dirty="0"/>
              <a:t>…</a:t>
            </a:r>
          </a:p>
        </p:txBody>
      </p:sp>
      <p:sp>
        <p:nvSpPr>
          <p:cNvPr id="6" name="Šipka doprava 5"/>
          <p:cNvSpPr/>
          <p:nvPr/>
        </p:nvSpPr>
        <p:spPr bwMode="auto">
          <a:xfrm rot="20331840">
            <a:off x="4500603" y="1567403"/>
            <a:ext cx="1553810" cy="52387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Zástupný symbol pro obsah 4"/>
          <p:cNvSpPr txBox="1">
            <a:spLocks/>
          </p:cNvSpPr>
          <p:nvPr/>
        </p:nvSpPr>
        <p:spPr>
          <a:xfrm>
            <a:off x="6339750" y="413928"/>
            <a:ext cx="4952475" cy="1813198"/>
          </a:xfrm>
          <a:prstGeom prst="rect">
            <a:avLst/>
          </a:prstGeom>
        </p:spPr>
        <p:txBody>
          <a:bodyPr vert="horz" lIns="0" tIns="0" rIns="0" bIns="0" rtlCol="0">
            <a:normAutofit fontScale="70000" lnSpcReduction="20000"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None/>
            </a:pPr>
            <a:r>
              <a:rPr lang="en-GB" sz="2900" b="1" kern="0" dirty="0"/>
              <a:t>Political Risk Assessment</a:t>
            </a:r>
          </a:p>
          <a:p>
            <a:r>
              <a:rPr lang="en-GB" kern="0" dirty="0"/>
              <a:t>consultation with experts</a:t>
            </a:r>
          </a:p>
          <a:p>
            <a:r>
              <a:rPr lang="en-GB" kern="0" dirty="0"/>
              <a:t>development of internal staff capabilities</a:t>
            </a:r>
          </a:p>
          <a:p>
            <a:r>
              <a:rPr lang="en-GB" dirty="0"/>
              <a:t>cooperation with specialized agencies</a:t>
            </a:r>
            <a:endParaRPr lang="en-GB" kern="0" dirty="0"/>
          </a:p>
        </p:txBody>
      </p:sp>
      <p:sp>
        <p:nvSpPr>
          <p:cNvPr id="8" name="Zástupný symbol pro obsah 4"/>
          <p:cNvSpPr txBox="1">
            <a:spLocks/>
          </p:cNvSpPr>
          <p:nvPr/>
        </p:nvSpPr>
        <p:spPr>
          <a:xfrm>
            <a:off x="8357475" y="3262619"/>
            <a:ext cx="3695699" cy="3071607"/>
          </a:xfrm>
          <a:prstGeom prst="rect">
            <a:avLst/>
          </a:prstGeom>
        </p:spPr>
        <p:txBody>
          <a:bodyPr vert="horz" lIns="0" tIns="0" rIns="0" bIns="0" rtlCol="0">
            <a:normAutofit fontScale="55000" lnSpcReduction="20000"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None/>
            </a:pPr>
            <a:r>
              <a:rPr lang="en-GB" sz="3600" b="1" kern="0" dirty="0"/>
              <a:t>Avoidance / Adaptation</a:t>
            </a:r>
          </a:p>
          <a:p>
            <a:r>
              <a:rPr lang="en-GB" sz="3800" kern="0" dirty="0"/>
              <a:t>equity sharing</a:t>
            </a:r>
          </a:p>
          <a:p>
            <a:r>
              <a:rPr lang="en-GB" sz="3800" kern="0" dirty="0"/>
              <a:t>participating management</a:t>
            </a:r>
          </a:p>
          <a:p>
            <a:r>
              <a:rPr lang="en-GB" sz="3800" kern="0" dirty="0"/>
              <a:t>localization of the operation</a:t>
            </a:r>
          </a:p>
          <a:p>
            <a:r>
              <a:rPr lang="en-GB" sz="3800" kern="0" dirty="0"/>
              <a:t>development assistance</a:t>
            </a:r>
          </a:p>
        </p:txBody>
      </p:sp>
      <p:sp>
        <p:nvSpPr>
          <p:cNvPr id="9" name="Zástupný symbol pro obsah 4"/>
          <p:cNvSpPr txBox="1">
            <a:spLocks/>
          </p:cNvSpPr>
          <p:nvPr/>
        </p:nvSpPr>
        <p:spPr>
          <a:xfrm>
            <a:off x="4982233" y="3170101"/>
            <a:ext cx="3266250" cy="31641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None/>
            </a:pPr>
            <a:r>
              <a:rPr lang="en-GB" sz="2000" b="1" kern="0" dirty="0"/>
              <a:t>Dependency / Hedging</a:t>
            </a:r>
          </a:p>
          <a:p>
            <a:r>
              <a:rPr lang="en-GB" sz="2000" kern="0" dirty="0"/>
              <a:t>input control</a:t>
            </a:r>
          </a:p>
          <a:p>
            <a:r>
              <a:rPr lang="en-GB" sz="2000" kern="0" dirty="0"/>
              <a:t>market control</a:t>
            </a:r>
          </a:p>
          <a:p>
            <a:r>
              <a:rPr lang="en-GB" sz="2000" kern="0" dirty="0"/>
              <a:t>position control</a:t>
            </a:r>
          </a:p>
          <a:p>
            <a:r>
              <a:rPr lang="en-GB" sz="2000" kern="0" dirty="0"/>
              <a:t>staged contribution</a:t>
            </a:r>
          </a:p>
          <a:p>
            <a:r>
              <a:rPr lang="en-GB" sz="2000" kern="0" dirty="0"/>
              <a:t>insurance</a:t>
            </a:r>
          </a:p>
          <a:p>
            <a:r>
              <a:rPr lang="en-GB" sz="2000" kern="0" dirty="0"/>
              <a:t>local debt financing</a:t>
            </a:r>
          </a:p>
        </p:txBody>
      </p:sp>
      <p:sp>
        <p:nvSpPr>
          <p:cNvPr id="10" name="Šipka doprava 9"/>
          <p:cNvSpPr/>
          <p:nvPr/>
        </p:nvSpPr>
        <p:spPr bwMode="auto">
          <a:xfrm rot="9408085">
            <a:off x="6408692" y="2367238"/>
            <a:ext cx="1553810" cy="52387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Šipka doprava 10"/>
          <p:cNvSpPr/>
          <p:nvPr/>
        </p:nvSpPr>
        <p:spPr bwMode="auto">
          <a:xfrm rot="1556216">
            <a:off x="8494666" y="2425324"/>
            <a:ext cx="1553810" cy="52387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846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Economic Risk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692002"/>
            <a:ext cx="6138717" cy="2441848"/>
          </a:xfrm>
        </p:spPr>
        <p:txBody>
          <a:bodyPr/>
          <a:lstStyle/>
          <a:p>
            <a:r>
              <a:rPr lang="en-GB" dirty="0"/>
              <a:t>loss of </a:t>
            </a:r>
            <a:r>
              <a:rPr lang="cs-CZ" dirty="0"/>
              <a:t>p</a:t>
            </a:r>
            <a:r>
              <a:rPr lang="en-GB" dirty="0" err="1"/>
              <a:t>rofitability</a:t>
            </a:r>
            <a:r>
              <a:rPr lang="en-GB" dirty="0"/>
              <a:t> due to</a:t>
            </a:r>
          </a:p>
          <a:p>
            <a:pPr lvl="1"/>
            <a:r>
              <a:rPr lang="en-GB" dirty="0"/>
              <a:t>abrupt changes in monetary and fiscal policy</a:t>
            </a:r>
          </a:p>
          <a:p>
            <a:pPr lvl="1"/>
            <a:r>
              <a:rPr lang="en-GB" dirty="0"/>
              <a:t>changes in foreign investment policies</a:t>
            </a:r>
          </a:p>
          <a:p>
            <a:pPr lvl="1"/>
            <a:r>
              <a:rPr lang="en-GB" dirty="0"/>
              <a:t>changes in currency exchange rate</a:t>
            </a:r>
          </a:p>
          <a:p>
            <a:r>
              <a:rPr lang="en-GB" dirty="0"/>
              <a:t>connected with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en-GB" dirty="0"/>
              <a:t>political situation</a:t>
            </a:r>
            <a:endParaRPr lang="cs-CZ" dirty="0"/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id="{64412B31-E8DD-4A22-90F9-7AD29DBA13C3}"/>
              </a:ext>
            </a:extLst>
          </p:cNvPr>
          <p:cNvGrpSpPr/>
          <p:nvPr/>
        </p:nvGrpSpPr>
        <p:grpSpPr>
          <a:xfrm>
            <a:off x="7143792" y="1051096"/>
            <a:ext cx="5048208" cy="1861830"/>
            <a:chOff x="7143792" y="1051096"/>
            <a:chExt cx="5048208" cy="1861830"/>
          </a:xfrm>
        </p:grpSpPr>
        <p:sp>
          <p:nvSpPr>
            <p:cNvPr id="6" name="Šipka doprava 5"/>
            <p:cNvSpPr/>
            <p:nvPr/>
          </p:nvSpPr>
          <p:spPr bwMode="auto">
            <a:xfrm rot="20331840">
              <a:off x="7143792" y="1954520"/>
              <a:ext cx="1553810" cy="523875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9" name="Zástupný symbol pro obsah 4"/>
            <p:cNvSpPr txBox="1">
              <a:spLocks/>
            </p:cNvSpPr>
            <p:nvPr/>
          </p:nvSpPr>
          <p:spPr>
            <a:xfrm>
              <a:off x="9233775" y="1051096"/>
              <a:ext cx="2958225" cy="1861830"/>
            </a:xfrm>
            <a:prstGeom prst="rect">
              <a:avLst/>
            </a:prstGeom>
          </p:spPr>
          <p:txBody>
            <a:bodyPr vert="horz" lIns="0" tIns="0" rIns="0" bIns="0" rtlCol="0">
              <a:normAutofit fontScale="55000" lnSpcReduction="20000"/>
            </a:bodyPr>
            <a:lstStyle>
              <a:lvl1pPr marL="252000" indent="-180000" algn="l" rtl="0" eaLnBrk="1" fontAlgn="base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000" b="0">
                  <a:solidFill>
                    <a:schemeClr val="tx1"/>
                  </a:solidFill>
                  <a:latin typeface="+mn-lt"/>
                </a:defRPr>
              </a:lvl2pPr>
              <a:lvl3pPr marL="914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3pPr>
              <a:lvl4pPr marL="1371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4pPr>
              <a:lvl5pPr marL="18288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Blip>
                  <a:blip r:embed="rId2"/>
                </a:buBlip>
                <a:defRPr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baseline="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72000" indent="0">
                <a:buNone/>
              </a:pPr>
              <a:r>
                <a:rPr lang="cs-CZ" sz="3600" b="1" kern="0" dirty="0" err="1"/>
                <a:t>Quantitative</a:t>
              </a:r>
              <a:r>
                <a:rPr lang="cs-CZ" sz="3600" b="1" kern="0" dirty="0"/>
                <a:t> </a:t>
              </a:r>
              <a:r>
                <a:rPr lang="cs-CZ" sz="3600" b="1" kern="0" dirty="0" err="1"/>
                <a:t>approach</a:t>
              </a:r>
              <a:endParaRPr lang="en-GB" sz="3600" b="1" kern="0" dirty="0"/>
            </a:p>
            <a:p>
              <a:r>
                <a:rPr lang="cs-CZ" sz="3800" kern="0" dirty="0" err="1"/>
                <a:t>indexes</a:t>
              </a:r>
              <a:endParaRPr lang="en-GB" sz="3800" kern="0" dirty="0"/>
            </a:p>
            <a:p>
              <a:r>
                <a:rPr lang="cs-CZ" sz="3800" kern="0" dirty="0" err="1"/>
                <a:t>indicators</a:t>
              </a:r>
              <a:endParaRPr lang="en-GB" sz="3800" kern="0" dirty="0"/>
            </a:p>
            <a:p>
              <a:r>
                <a:rPr lang="cs-CZ" sz="3800" kern="0" dirty="0" err="1"/>
                <a:t>statistics</a:t>
              </a:r>
              <a:endParaRPr lang="en-GB" sz="3800" kern="0" dirty="0"/>
            </a:p>
          </p:txBody>
        </p:sp>
      </p:grpSp>
      <p:grpSp>
        <p:nvGrpSpPr>
          <p:cNvPr id="7" name="Skupina 6">
            <a:extLst>
              <a:ext uri="{FF2B5EF4-FFF2-40B4-BE49-F238E27FC236}">
                <a16:creationId xmlns:a16="http://schemas.microsoft.com/office/drawing/2014/main" id="{93ACAB70-749E-418B-A015-F87027B2D683}"/>
              </a:ext>
            </a:extLst>
          </p:cNvPr>
          <p:cNvGrpSpPr/>
          <p:nvPr/>
        </p:nvGrpSpPr>
        <p:grpSpPr>
          <a:xfrm>
            <a:off x="7133350" y="3596627"/>
            <a:ext cx="4807549" cy="2337447"/>
            <a:chOff x="7133350" y="3596627"/>
            <a:chExt cx="4807549" cy="2337447"/>
          </a:xfrm>
        </p:grpSpPr>
        <p:sp>
          <p:nvSpPr>
            <p:cNvPr id="10" name="Zástupný symbol pro obsah 4"/>
            <p:cNvSpPr txBox="1">
              <a:spLocks/>
            </p:cNvSpPr>
            <p:nvPr/>
          </p:nvSpPr>
          <p:spPr>
            <a:xfrm>
              <a:off x="8982674" y="3832395"/>
              <a:ext cx="2958225" cy="2101679"/>
            </a:xfrm>
            <a:prstGeom prst="rect">
              <a:avLst/>
            </a:prstGeom>
          </p:spPr>
          <p:txBody>
            <a:bodyPr vert="horz" lIns="0" tIns="0" rIns="0" bIns="0" rtlCol="0">
              <a:normAutofit fontScale="55000" lnSpcReduction="20000"/>
            </a:bodyPr>
            <a:lstStyle>
              <a:lvl1pPr marL="252000" indent="-180000" algn="l" rtl="0" eaLnBrk="1" fontAlgn="base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000" b="0">
                  <a:solidFill>
                    <a:schemeClr val="tx1"/>
                  </a:solidFill>
                  <a:latin typeface="+mn-lt"/>
                </a:defRPr>
              </a:lvl2pPr>
              <a:lvl3pPr marL="914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3pPr>
              <a:lvl4pPr marL="1371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4pPr>
              <a:lvl5pPr marL="18288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Blip>
                  <a:blip r:embed="rId2"/>
                </a:buBlip>
                <a:defRPr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baseline="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72000" indent="0">
                <a:buNone/>
              </a:pPr>
              <a:r>
                <a:rPr lang="cs-CZ" sz="3600" b="1" kern="0" dirty="0" err="1"/>
                <a:t>Qualitative</a:t>
              </a:r>
              <a:r>
                <a:rPr lang="cs-CZ" sz="3600" b="1" kern="0" dirty="0"/>
                <a:t> </a:t>
              </a:r>
              <a:r>
                <a:rPr lang="cs-CZ" sz="3600" b="1" kern="0" dirty="0" err="1"/>
                <a:t>approach</a:t>
              </a:r>
              <a:endParaRPr lang="en-GB" sz="3600" b="1" kern="0" dirty="0"/>
            </a:p>
            <a:p>
              <a:r>
                <a:rPr lang="cs-CZ" sz="3800" kern="0" dirty="0"/>
                <a:t>monitoring</a:t>
              </a:r>
            </a:p>
            <a:p>
              <a:r>
                <a:rPr lang="cs-CZ" sz="3800" kern="0" dirty="0" err="1"/>
                <a:t>induction</a:t>
              </a:r>
              <a:endParaRPr lang="cs-CZ" sz="3800" kern="0" dirty="0"/>
            </a:p>
            <a:p>
              <a:r>
                <a:rPr lang="cs-CZ" sz="3800" kern="0" dirty="0" err="1"/>
                <a:t>experiences</a:t>
              </a:r>
              <a:endParaRPr lang="cs-CZ" sz="3800" kern="0" dirty="0"/>
            </a:p>
            <a:p>
              <a:r>
                <a:rPr lang="cs-CZ" sz="3800" kern="0" dirty="0" err="1"/>
                <a:t>assessments</a:t>
              </a:r>
              <a:endParaRPr lang="en-GB" sz="3800" kern="0" dirty="0"/>
            </a:p>
          </p:txBody>
        </p:sp>
        <p:sp>
          <p:nvSpPr>
            <p:cNvPr id="11" name="Šipka doprava 10"/>
            <p:cNvSpPr/>
            <p:nvPr/>
          </p:nvSpPr>
          <p:spPr bwMode="auto">
            <a:xfrm rot="1687415">
              <a:off x="7133350" y="3596627"/>
              <a:ext cx="1553810" cy="523875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8" name="Skupina 7">
            <a:extLst>
              <a:ext uri="{FF2B5EF4-FFF2-40B4-BE49-F238E27FC236}">
                <a16:creationId xmlns:a16="http://schemas.microsoft.com/office/drawing/2014/main" id="{D6ED3C7F-7765-4870-9660-7C3A910CCBD1}"/>
              </a:ext>
            </a:extLst>
          </p:cNvPr>
          <p:cNvGrpSpPr/>
          <p:nvPr/>
        </p:nvGrpSpPr>
        <p:grpSpPr>
          <a:xfrm>
            <a:off x="5310853" y="4106330"/>
            <a:ext cx="2634375" cy="2386195"/>
            <a:chOff x="5310853" y="4106330"/>
            <a:chExt cx="2634375" cy="2386195"/>
          </a:xfrm>
        </p:grpSpPr>
        <p:sp>
          <p:nvSpPr>
            <p:cNvPr id="12" name="Šipka doprava 11"/>
            <p:cNvSpPr/>
            <p:nvPr/>
          </p:nvSpPr>
          <p:spPr bwMode="auto">
            <a:xfrm rot="5003322">
              <a:off x="5711289" y="4621297"/>
              <a:ext cx="1553810" cy="523875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3" name="Zástupný symbol pro obsah 4"/>
            <p:cNvSpPr txBox="1">
              <a:spLocks/>
            </p:cNvSpPr>
            <p:nvPr/>
          </p:nvSpPr>
          <p:spPr>
            <a:xfrm>
              <a:off x="5310853" y="5765625"/>
              <a:ext cx="2634375" cy="726900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252000" indent="-180000" algn="l" rtl="0" eaLnBrk="1" fontAlgn="base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000" b="0">
                  <a:solidFill>
                    <a:schemeClr val="tx1"/>
                  </a:solidFill>
                  <a:latin typeface="+mn-lt"/>
                </a:defRPr>
              </a:lvl2pPr>
              <a:lvl3pPr marL="914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3pPr>
              <a:lvl4pPr marL="1371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4pPr>
              <a:lvl5pPr marL="18288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Blip>
                  <a:blip r:embed="rId2"/>
                </a:buBlip>
                <a:defRPr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baseline="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72000" indent="0">
                <a:buNone/>
              </a:pPr>
              <a:r>
                <a:rPr lang="cs-CZ" sz="2000" b="1" kern="0" dirty="0" err="1"/>
                <a:t>Checklist</a:t>
              </a:r>
              <a:r>
                <a:rPr lang="cs-CZ" sz="2000" b="1" kern="0" dirty="0"/>
                <a:t> </a:t>
              </a:r>
              <a:r>
                <a:rPr lang="cs-CZ" sz="2000" b="1" kern="0" dirty="0" err="1"/>
                <a:t>approach</a:t>
              </a:r>
              <a:endParaRPr lang="en-GB" sz="2000" b="1" kern="0" dirty="0"/>
            </a:p>
          </p:txBody>
        </p:sp>
      </p:grp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AB0F9784-72AD-4F1E-940B-1A0FEE6C588F}"/>
              </a:ext>
            </a:extLst>
          </p:cNvPr>
          <p:cNvGrpSpPr/>
          <p:nvPr/>
        </p:nvGrpSpPr>
        <p:grpSpPr>
          <a:xfrm>
            <a:off x="3061142" y="4067218"/>
            <a:ext cx="1876481" cy="2087017"/>
            <a:chOff x="3061142" y="4067218"/>
            <a:chExt cx="1876481" cy="2087017"/>
          </a:xfrm>
        </p:grpSpPr>
        <p:sp>
          <p:nvSpPr>
            <p:cNvPr id="14" name="Šipka doprava 13"/>
            <p:cNvSpPr/>
            <p:nvPr/>
          </p:nvSpPr>
          <p:spPr bwMode="auto">
            <a:xfrm rot="7328845">
              <a:off x="3898781" y="4582185"/>
              <a:ext cx="1553810" cy="523875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5" name="Zástupný symbol pro obsah 4"/>
            <p:cNvSpPr txBox="1">
              <a:spLocks/>
            </p:cNvSpPr>
            <p:nvPr/>
          </p:nvSpPr>
          <p:spPr>
            <a:xfrm>
              <a:off x="3061142" y="5611366"/>
              <a:ext cx="1730988" cy="542869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252000" indent="-180000" algn="l" rtl="0" eaLnBrk="1" fontAlgn="base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000" b="0">
                  <a:solidFill>
                    <a:schemeClr val="tx1"/>
                  </a:solidFill>
                  <a:latin typeface="+mn-lt"/>
                </a:defRPr>
              </a:lvl2pPr>
              <a:lvl3pPr marL="914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3pPr>
              <a:lvl4pPr marL="1371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4pPr>
              <a:lvl5pPr marL="18288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Blip>
                  <a:blip r:embed="rId2"/>
                </a:buBlip>
                <a:defRPr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baseline="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72000" indent="0" algn="ctr">
                <a:buNone/>
              </a:pPr>
              <a:r>
                <a:rPr lang="cs-CZ" sz="2000" b="1" kern="0" dirty="0" err="1"/>
                <a:t>Combination</a:t>
              </a:r>
              <a:endParaRPr lang="en-GB" sz="2000" b="1" kern="0" dirty="0"/>
            </a:p>
          </p:txBody>
        </p:sp>
      </p:grpSp>
    </p:spTree>
    <p:extLst>
      <p:ext uri="{BB962C8B-B14F-4D97-AF65-F5344CB8AC3E}">
        <p14:creationId xmlns:p14="http://schemas.microsoft.com/office/powerpoint/2010/main" val="61073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en-GB" dirty="0"/>
              <a:t>Legal Environment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local laws and legal systems of those countries in which an international company operates</a:t>
            </a:r>
          </a:p>
          <a:p>
            <a:r>
              <a:rPr lang="en-GB" dirty="0"/>
              <a:t>international law, which governs relationships between sovereign countries (e.g. WTO rules, bilateral/multilateral agreements, CISG,…)</a:t>
            </a:r>
          </a:p>
          <a:p>
            <a:r>
              <a:rPr lang="en-GB" dirty="0"/>
              <a:t>rules inside the free trade areas (e.g. EU law)</a:t>
            </a:r>
          </a:p>
          <a:p>
            <a:endParaRPr lang="en-GB" dirty="0"/>
          </a:p>
          <a:p>
            <a:pPr marL="72000" indent="0">
              <a:buNone/>
            </a:pPr>
            <a:r>
              <a:rPr lang="en-GB" dirty="0">
                <a:hlinkClick r:id="rId2"/>
              </a:rPr>
              <a:t>CISG – United Nations Convention on Contracts for the International Sale of Goods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36844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828171"/>
            <a:ext cx="10051800" cy="4651829"/>
          </a:xfrm>
          <a:prstGeom prst="rect">
            <a:avLst/>
          </a:prstGeom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CISG (</a:t>
            </a:r>
            <a:r>
              <a:rPr lang="cs-CZ" dirty="0" err="1"/>
              <a:t>Vienna</a:t>
            </a:r>
            <a:r>
              <a:rPr lang="cs-CZ" dirty="0"/>
              <a:t> </a:t>
            </a:r>
            <a:r>
              <a:rPr lang="cs-CZ" dirty="0" err="1"/>
              <a:t>Convention</a:t>
            </a:r>
            <a:r>
              <a:rPr lang="cs-CZ" dirty="0"/>
              <a:t>)</a:t>
            </a:r>
          </a:p>
        </p:txBody>
      </p:sp>
      <p:sp>
        <p:nvSpPr>
          <p:cNvPr id="7" name="Obdélník 6"/>
          <p:cNvSpPr/>
          <p:nvPr/>
        </p:nvSpPr>
        <p:spPr bwMode="auto">
          <a:xfrm>
            <a:off x="9891713" y="2405063"/>
            <a:ext cx="266700" cy="142875"/>
          </a:xfrm>
          <a:prstGeom prst="rect">
            <a:avLst/>
          </a:prstGeom>
          <a:solidFill>
            <a:srgbClr val="0F8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Obdélník 7"/>
          <p:cNvSpPr/>
          <p:nvPr/>
        </p:nvSpPr>
        <p:spPr bwMode="auto">
          <a:xfrm>
            <a:off x="9891713" y="2681288"/>
            <a:ext cx="266700" cy="142875"/>
          </a:xfrm>
          <a:prstGeom prst="rect">
            <a:avLst/>
          </a:prstGeom>
          <a:solidFill>
            <a:srgbClr val="0FFA03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0252649" y="2345695"/>
            <a:ext cx="9303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err="1"/>
              <a:t>signed</a:t>
            </a:r>
            <a:endParaRPr lang="cs-CZ" sz="11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0252649" y="2607305"/>
            <a:ext cx="9303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err="1"/>
              <a:t>ratified</a:t>
            </a:r>
            <a:endParaRPr lang="cs-CZ" sz="1100" dirty="0"/>
          </a:p>
        </p:txBody>
      </p:sp>
      <p:sp>
        <p:nvSpPr>
          <p:cNvPr id="11" name="Obdélník 10"/>
          <p:cNvSpPr/>
          <p:nvPr/>
        </p:nvSpPr>
        <p:spPr>
          <a:xfrm>
            <a:off x="1995777" y="6480000"/>
            <a:ext cx="873889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100" i="1" dirty="0"/>
              <a:t>Source:</a:t>
            </a:r>
            <a:r>
              <a:rPr lang="en-GB" sz="1100" i="1" dirty="0"/>
              <a:t> https://commons.wikimedia.org/wiki/File:United_Nations_Convention_on_Contracts_for_the_International_Sale_of_Goods.png</a:t>
            </a:r>
            <a:endParaRPr lang="cs-CZ" sz="1100" i="1" dirty="0"/>
          </a:p>
        </p:txBody>
      </p:sp>
    </p:spTree>
    <p:extLst>
      <p:ext uri="{BB962C8B-B14F-4D97-AF65-F5344CB8AC3E}">
        <p14:creationId xmlns:p14="http://schemas.microsoft.com/office/powerpoint/2010/main" val="24082624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Legal Systems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common law </a:t>
            </a:r>
          </a:p>
          <a:p>
            <a:pPr lvl="1"/>
            <a:r>
              <a:rPr lang="en-GB" dirty="0"/>
              <a:t>past court decisions as precedents</a:t>
            </a:r>
          </a:p>
          <a:p>
            <a:pPr lvl="1"/>
            <a:r>
              <a:rPr lang="en-GB" dirty="0"/>
              <a:t>details must be written in the contract to be enforced</a:t>
            </a:r>
          </a:p>
          <a:p>
            <a:r>
              <a:rPr lang="en-GB" dirty="0"/>
              <a:t>civil law</a:t>
            </a:r>
          </a:p>
          <a:p>
            <a:pPr lvl="1"/>
            <a:r>
              <a:rPr lang="en-GB" dirty="0"/>
              <a:t>comprehensive set of laws organized into code</a:t>
            </a:r>
          </a:p>
          <a:p>
            <a:pPr lvl="1"/>
            <a:r>
              <a:rPr lang="en-GB" dirty="0"/>
              <a:t>assumes promises will be enforced without specifying the details</a:t>
            </a:r>
          </a:p>
          <a:p>
            <a:r>
              <a:rPr lang="en-GB" dirty="0"/>
              <a:t>Islamic law</a:t>
            </a:r>
          </a:p>
          <a:p>
            <a:pPr lvl="1"/>
            <a:r>
              <a:rPr lang="en-GB" dirty="0"/>
              <a:t>based on religious beliefs</a:t>
            </a:r>
          </a:p>
          <a:p>
            <a:r>
              <a:rPr lang="en-GB" dirty="0"/>
              <a:t>combination</a:t>
            </a:r>
          </a:p>
        </p:txBody>
      </p:sp>
    </p:spTree>
    <p:extLst>
      <p:ext uri="{BB962C8B-B14F-4D97-AF65-F5344CB8AC3E}">
        <p14:creationId xmlns:p14="http://schemas.microsoft.com/office/powerpoint/2010/main" val="2015453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31" y="487806"/>
            <a:ext cx="11635530" cy="6105062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3093057" y="6354000"/>
            <a:ext cx="9098943" cy="396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r>
              <a:rPr lang="en-US" sz="600" dirty="0"/>
              <a:t>By Maximilian </a:t>
            </a:r>
            <a:r>
              <a:rPr lang="en-US" sz="600" dirty="0" err="1"/>
              <a:t>Dörrbecker</a:t>
            </a:r>
            <a:r>
              <a:rPr lang="en-US" sz="600" dirty="0"/>
              <a:t> (</a:t>
            </a:r>
            <a:r>
              <a:rPr lang="en-US" sz="600" dirty="0" err="1"/>
              <a:t>Chumwa</a:t>
            </a:r>
            <a:r>
              <a:rPr lang="en-US" sz="600" dirty="0"/>
              <a:t>) - Own work, </a:t>
            </a:r>
            <a:r>
              <a:rPr lang="en-US" sz="600" dirty="0" err="1"/>
              <a:t>usingWorld</a:t>
            </a:r>
            <a:r>
              <a:rPr lang="en-US" sz="600" dirty="0"/>
              <a:t> map by </a:t>
            </a:r>
            <a:r>
              <a:rPr lang="en-US" sz="600" dirty="0" err="1"/>
              <a:t>Canuckguy</a:t>
            </a:r>
            <a:r>
              <a:rPr lang="en-US" sz="600" dirty="0"/>
              <a:t> and others UNESCO World Heritage map by </a:t>
            </a:r>
            <a:r>
              <a:rPr lang="en-US" sz="600" dirty="0" err="1"/>
              <a:t>NNWThe</a:t>
            </a:r>
            <a:r>
              <a:rPr lang="en-US" sz="600" dirty="0"/>
              <a:t> data sources are: University of Ottawa: </a:t>
            </a:r>
            <a:r>
              <a:rPr lang="en-US" sz="600" dirty="0" err="1"/>
              <a:t>JuriGlobe</a:t>
            </a:r>
            <a:r>
              <a:rPr lang="en-US" sz="600" dirty="0"/>
              <a:t> – World Legal Systems Research </a:t>
            </a:r>
            <a:r>
              <a:rPr lang="en-US" sz="600" dirty="0" err="1"/>
              <a:t>GroupWikipedia</a:t>
            </a:r>
            <a:r>
              <a:rPr lang="en-US" sz="600" dirty="0"/>
              <a:t>: List of national legal </a:t>
            </a:r>
            <a:r>
              <a:rPr lang="en-US" sz="600" dirty="0" err="1"/>
              <a:t>systemsEuropean</a:t>
            </a:r>
            <a:r>
              <a:rPr lang="en-US" sz="600" dirty="0"/>
              <a:t> legal systems map by Ain92 and others (which seems to be based on this map by </a:t>
            </a:r>
            <a:r>
              <a:rPr lang="en-US" sz="600" dirty="0" err="1"/>
              <a:t>C.Löser</a:t>
            </a:r>
            <a:r>
              <a:rPr lang="en-US" sz="600" dirty="0"/>
              <a:t> and others)World legal systems map by </a:t>
            </a:r>
            <a:r>
              <a:rPr lang="en-US" sz="600" dirty="0" err="1"/>
              <a:t>Robinkissac</a:t>
            </a:r>
            <a:r>
              <a:rPr lang="en-US" sz="600" dirty="0"/>
              <a:t>, CC BY-SA 2.5, https://commons.wikimedia.org/w/index.php?curid=40154967</a:t>
            </a:r>
            <a:endParaRPr lang="cs-CZ" sz="600" dirty="0"/>
          </a:p>
        </p:txBody>
      </p:sp>
    </p:spTree>
    <p:extLst>
      <p:ext uri="{BB962C8B-B14F-4D97-AF65-F5344CB8AC3E}">
        <p14:creationId xmlns:p14="http://schemas.microsoft.com/office/powerpoint/2010/main" val="5369888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Technological Environment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19999" y="1692002"/>
            <a:ext cx="11191055" cy="4139998"/>
          </a:xfrm>
        </p:spPr>
        <p:txBody>
          <a:bodyPr>
            <a:normAutofit/>
          </a:bodyPr>
          <a:lstStyle/>
          <a:p>
            <a:r>
              <a:rPr lang="en-GB" dirty="0" err="1"/>
              <a:t>Appropriability</a:t>
            </a:r>
            <a:r>
              <a:rPr lang="en-GB" dirty="0"/>
              <a:t> of technology</a:t>
            </a:r>
          </a:p>
          <a:p>
            <a:pPr lvl="1"/>
            <a:r>
              <a:rPr lang="en-GB" dirty="0"/>
              <a:t>protecting own technology form competitors (patents, trademarks, trade names, copyrights, and trade secrets)</a:t>
            </a:r>
          </a:p>
          <a:p>
            <a:pPr lvl="1"/>
            <a:r>
              <a:rPr lang="en-GB" dirty="0"/>
              <a:t>less developed countries = less protection of technology</a:t>
            </a:r>
          </a:p>
          <a:p>
            <a:r>
              <a:rPr lang="en-GB" dirty="0"/>
              <a:t>The International Convention for the Protection of Industrial Property</a:t>
            </a:r>
          </a:p>
          <a:p>
            <a:pPr lvl="1"/>
            <a:r>
              <a:rPr lang="en-GB" dirty="0"/>
              <a:t>Paris </a:t>
            </a:r>
            <a:r>
              <a:rPr lang="cs-CZ" dirty="0" err="1"/>
              <a:t>Convention</a:t>
            </a:r>
            <a:endParaRPr lang="en-GB" dirty="0"/>
          </a:p>
          <a:p>
            <a:pPr lvl="1"/>
            <a:r>
              <a:rPr lang="en-GB" dirty="0"/>
              <a:t>administered by WIPO (World Intellectual Property Organization)</a:t>
            </a:r>
          </a:p>
          <a:p>
            <a:r>
              <a:rPr lang="en-GB" dirty="0"/>
              <a:t>risk of inappropriate use of technology</a:t>
            </a:r>
          </a:p>
          <a:p>
            <a:pPr lvl="1"/>
            <a:r>
              <a:rPr lang="en-GB" dirty="0"/>
              <a:t>JV partners, licensees, employees, or stealing by competitors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84665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Subsidiary in the Czech Republic?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692001"/>
            <a:ext cx="1800563" cy="1456715"/>
          </a:xfrm>
        </p:spPr>
        <p:txBody>
          <a:bodyPr/>
          <a:lstStyle/>
          <a:p>
            <a:pPr marL="72000" indent="0">
              <a:buNone/>
            </a:pPr>
            <a:r>
              <a:rPr lang="en-GB" dirty="0"/>
              <a:t>Why? </a:t>
            </a:r>
          </a:p>
          <a:p>
            <a:pPr marL="72000" indent="0">
              <a:buNone/>
            </a:pPr>
            <a:r>
              <a:rPr lang="en-GB" dirty="0"/>
              <a:t>Why not?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9"/>
          <a:stretch/>
        </p:blipFill>
        <p:spPr>
          <a:xfrm>
            <a:off x="2839541" y="2043172"/>
            <a:ext cx="7772401" cy="4436828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962275" y="6480000"/>
            <a:ext cx="777240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100" i="1" dirty="0"/>
              <a:t>Source: </a:t>
            </a:r>
            <a:r>
              <a:rPr lang="en-US" sz="1100" i="1" dirty="0"/>
              <a:t>http://emerging-markets-research.hktdc.com</a:t>
            </a:r>
            <a:endParaRPr lang="cs-CZ" sz="1100" i="1" dirty="0"/>
          </a:p>
        </p:txBody>
      </p:sp>
    </p:spTree>
    <p:extLst>
      <p:ext uri="{BB962C8B-B14F-4D97-AF65-F5344CB8AC3E}">
        <p14:creationId xmlns:p14="http://schemas.microsoft.com/office/powerpoint/2010/main" val="8060368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016C59B-9A46-42C4-89CD-8C4E9636F0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45539C7-3615-417E-9647-16BEFE78B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Questions</a:t>
            </a:r>
            <a:r>
              <a:rPr lang="cs-CZ" dirty="0"/>
              <a:t>?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1E6C005-9ACB-490D-830D-5001955FB73A}"/>
              </a:ext>
            </a:extLst>
          </p:cNvPr>
          <p:cNvSpPr txBox="1"/>
          <p:nvPr/>
        </p:nvSpPr>
        <p:spPr>
          <a:xfrm>
            <a:off x="9116026" y="5301209"/>
            <a:ext cx="6120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0" dirty="0">
                <a:latin typeface="Stencil" pitchFamily="82" charset="0"/>
              </a:rPr>
              <a:t>?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07F9962-233C-4AA8-8025-63B7F0729D9D}"/>
              </a:ext>
            </a:extLst>
          </p:cNvPr>
          <p:cNvSpPr txBox="1"/>
          <p:nvPr/>
        </p:nvSpPr>
        <p:spPr>
          <a:xfrm>
            <a:off x="3706207" y="3493510"/>
            <a:ext cx="6120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0" dirty="0"/>
              <a:t>?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AEB14E4F-DAE2-4A9B-BCE5-1FAE8FA897FE}"/>
              </a:ext>
            </a:extLst>
          </p:cNvPr>
          <p:cNvSpPr txBox="1"/>
          <p:nvPr/>
        </p:nvSpPr>
        <p:spPr>
          <a:xfrm>
            <a:off x="7970804" y="3704648"/>
            <a:ext cx="6120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dirty="0">
                <a:latin typeface="Viner Hand ITC" pitchFamily="66" charset="0"/>
              </a:rPr>
              <a:t>?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14A3A65-0813-43F9-A784-08EB09259C6F}"/>
              </a:ext>
            </a:extLst>
          </p:cNvPr>
          <p:cNvSpPr txBox="1"/>
          <p:nvPr/>
        </p:nvSpPr>
        <p:spPr>
          <a:xfrm>
            <a:off x="5076801" y="5848244"/>
            <a:ext cx="6120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latin typeface="Pristina" pitchFamily="66" charset="0"/>
              </a:rPr>
              <a:t>?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A8B5F2C-2511-4745-95D6-C974787A5B7C}"/>
              </a:ext>
            </a:extLst>
          </p:cNvPr>
          <p:cNvSpPr txBox="1"/>
          <p:nvPr/>
        </p:nvSpPr>
        <p:spPr>
          <a:xfrm>
            <a:off x="9768408" y="2522927"/>
            <a:ext cx="6120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dirty="0">
                <a:latin typeface="Tw Cen MT" pitchFamily="34" charset="-18"/>
              </a:rPr>
              <a:t>?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1D32F961-0E52-4B38-802E-E7D442E10DDF}"/>
              </a:ext>
            </a:extLst>
          </p:cNvPr>
          <p:cNvSpPr txBox="1"/>
          <p:nvPr/>
        </p:nvSpPr>
        <p:spPr>
          <a:xfrm>
            <a:off x="974018" y="3833420"/>
            <a:ext cx="6120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600" dirty="0">
                <a:latin typeface="Miriam Fixed" pitchFamily="49" charset="-79"/>
                <a:cs typeface="Miriam Fixed" pitchFamily="49" charset="-79"/>
              </a:rPr>
              <a:t>?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AC550E50-2983-42B2-8FE3-59B076B9CAC7}"/>
              </a:ext>
            </a:extLst>
          </p:cNvPr>
          <p:cNvSpPr txBox="1"/>
          <p:nvPr/>
        </p:nvSpPr>
        <p:spPr>
          <a:xfrm>
            <a:off x="6256166" y="406092"/>
            <a:ext cx="6120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dirty="0">
                <a:latin typeface="Bauhaus 93" pitchFamily="82" charset="0"/>
              </a:rPr>
              <a:t>?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09AAB3CF-7A8B-4846-85CC-3633CA625AAD}"/>
              </a:ext>
            </a:extLst>
          </p:cNvPr>
          <p:cNvSpPr txBox="1"/>
          <p:nvPr/>
        </p:nvSpPr>
        <p:spPr>
          <a:xfrm>
            <a:off x="6456040" y="5165386"/>
            <a:ext cx="6120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dirty="0">
                <a:latin typeface="Wide Latin" pitchFamily="18" charset="0"/>
              </a:rPr>
              <a:t>?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8D9C3FFA-F60C-4888-A309-F16CC1C368E5}"/>
              </a:ext>
            </a:extLst>
          </p:cNvPr>
          <p:cNvSpPr txBox="1"/>
          <p:nvPr/>
        </p:nvSpPr>
        <p:spPr>
          <a:xfrm>
            <a:off x="11052252" y="4104758"/>
            <a:ext cx="612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>
                <a:latin typeface="Baskerville Old Face" pitchFamily="18" charset="0"/>
              </a:rPr>
              <a:t>?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24E8A73C-5821-49BE-8021-1B25F608E66B}"/>
              </a:ext>
            </a:extLst>
          </p:cNvPr>
          <p:cNvSpPr txBox="1"/>
          <p:nvPr/>
        </p:nvSpPr>
        <p:spPr>
          <a:xfrm>
            <a:off x="2769940" y="5301209"/>
            <a:ext cx="6120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dirty="0">
                <a:latin typeface="Lucida Sans" pitchFamily="34" charset="0"/>
              </a:rPr>
              <a:t>?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A002D439-B840-46FC-AD9C-F9F49C24D93A}"/>
              </a:ext>
            </a:extLst>
          </p:cNvPr>
          <p:cNvSpPr txBox="1"/>
          <p:nvPr/>
        </p:nvSpPr>
        <p:spPr>
          <a:xfrm>
            <a:off x="6239020" y="1784815"/>
            <a:ext cx="6120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0" dirty="0">
                <a:latin typeface="Vladimir Script" pitchFamily="66" charset="0"/>
              </a:rPr>
              <a:t>?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C4612658-19A1-4326-83DB-4CD9503C6380}"/>
              </a:ext>
            </a:extLst>
          </p:cNvPr>
          <p:cNvSpPr txBox="1"/>
          <p:nvPr/>
        </p:nvSpPr>
        <p:spPr>
          <a:xfrm>
            <a:off x="5932986" y="3981647"/>
            <a:ext cx="612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>
                <a:latin typeface="Iskoola Pota" pitchFamily="34" charset="0"/>
                <a:cs typeface="Iskoola Pota" pitchFamily="34" charset="0"/>
              </a:rPr>
              <a:t>?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E68630B4-0C91-49C1-8BB4-E71782501C74}"/>
              </a:ext>
            </a:extLst>
          </p:cNvPr>
          <p:cNvSpPr txBox="1"/>
          <p:nvPr/>
        </p:nvSpPr>
        <p:spPr>
          <a:xfrm>
            <a:off x="8468289" y="1105995"/>
            <a:ext cx="6120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dirty="0">
                <a:latin typeface="MS UI Gothic" pitchFamily="34" charset="-128"/>
                <a:ea typeface="MS UI Gothic" pitchFamily="34" charset="-128"/>
              </a:rPr>
              <a:t>?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2827EE29-3ECD-4FB7-A54F-72CF0704351A}"/>
              </a:ext>
            </a:extLst>
          </p:cNvPr>
          <p:cNvSpPr txBox="1"/>
          <p:nvPr/>
        </p:nvSpPr>
        <p:spPr>
          <a:xfrm>
            <a:off x="3503712" y="1584207"/>
            <a:ext cx="6120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800" dirty="0">
                <a:latin typeface="Bernard MT Condensed" pitchFamily="18" charset="0"/>
              </a:rPr>
              <a:t>?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74C84B3E-3F8F-4A5F-ADCD-4CAA50F43ABF}"/>
              </a:ext>
            </a:extLst>
          </p:cNvPr>
          <p:cNvSpPr txBox="1"/>
          <p:nvPr/>
        </p:nvSpPr>
        <p:spPr>
          <a:xfrm>
            <a:off x="10380476" y="518119"/>
            <a:ext cx="612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/>
              <a:t>?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B74AFB0F-C633-40B5-80C7-6D9BB55E3F69}"/>
              </a:ext>
            </a:extLst>
          </p:cNvPr>
          <p:cNvSpPr txBox="1"/>
          <p:nvPr/>
        </p:nvSpPr>
        <p:spPr>
          <a:xfrm>
            <a:off x="4924383" y="1567660"/>
            <a:ext cx="612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>
                <a:latin typeface="Aharoni" pitchFamily="2" charset="-79"/>
                <a:cs typeface="Aharoni" pitchFamily="2" charset="-79"/>
              </a:rPr>
              <a:t>?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F1D1A362-0E12-4E35-9E3D-CA93A5EC4887}"/>
              </a:ext>
            </a:extLst>
          </p:cNvPr>
          <p:cNvSpPr txBox="1"/>
          <p:nvPr/>
        </p:nvSpPr>
        <p:spPr>
          <a:xfrm>
            <a:off x="1379911" y="1729531"/>
            <a:ext cx="6120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dirty="0">
                <a:latin typeface="Algerian" pitchFamily="8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35713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</a:t>
            </a:r>
            <a:r>
              <a:rPr lang="cs-CZ" dirty="0"/>
              <a:t>y</a:t>
            </a:r>
            <a:r>
              <a:rPr lang="en-GB" dirty="0" err="1"/>
              <a:t>ou</a:t>
            </a:r>
            <a:r>
              <a:rPr lang="en-GB" dirty="0"/>
              <a:t> expect</a:t>
            </a:r>
            <a:r>
              <a:rPr lang="cs-CZ" dirty="0"/>
              <a:t>?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692002"/>
            <a:ext cx="9455846" cy="4139998"/>
          </a:xfrm>
        </p:spPr>
        <p:txBody>
          <a:bodyPr/>
          <a:lstStyle/>
          <a:p>
            <a:pPr marL="72000" indent="0">
              <a:buNone/>
            </a:pPr>
            <a:r>
              <a:rPr lang="en-US" dirty="0"/>
              <a:t>What knowledge and skills do you expect after completing </a:t>
            </a:r>
            <a:r>
              <a:rPr lang="cs-CZ" dirty="0" err="1"/>
              <a:t>this</a:t>
            </a:r>
            <a:r>
              <a:rPr lang="en-US" dirty="0"/>
              <a:t> course?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61232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32D9261-3C3F-4A43-8871-3C5A10F298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0BB7B40-8874-4C24-A713-0A494C8E2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2977424"/>
            <a:ext cx="10753200" cy="451576"/>
          </a:xfrm>
        </p:spPr>
        <p:txBody>
          <a:bodyPr/>
          <a:lstStyle/>
          <a:p>
            <a:pPr algn="ctr"/>
            <a:r>
              <a:rPr lang="cs-CZ" dirty="0" err="1"/>
              <a:t>Thank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attention</a:t>
            </a:r>
            <a:r>
              <a:rPr lang="cs-CZ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22525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04F1C3E-BF2D-7F64-5F85-B59B3AAF97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6F9FBCF-A1F9-E00B-FC42-277047B34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Schedule and </a:t>
            </a:r>
            <a:r>
              <a:rPr lang="cs-CZ" dirty="0" err="1"/>
              <a:t>topics</a:t>
            </a:r>
            <a:endParaRPr lang="cs-CZ" dirty="0"/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293FF8FE-2913-0BCB-EA6C-F7A4E868A5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4797807"/>
              </p:ext>
            </p:extLst>
          </p:nvPr>
        </p:nvGraphicFramePr>
        <p:xfrm>
          <a:off x="2298138" y="2023009"/>
          <a:ext cx="7068906" cy="3076680"/>
        </p:xfrm>
        <a:graphic>
          <a:graphicData uri="http://schemas.openxmlformats.org/drawingml/2006/table">
            <a:tbl>
              <a:tblPr/>
              <a:tblGrid>
                <a:gridCol w="1041156">
                  <a:extLst>
                    <a:ext uri="{9D8B030D-6E8A-4147-A177-3AD203B41FA5}">
                      <a16:colId xmlns:a16="http://schemas.microsoft.com/office/drawing/2014/main" val="131529693"/>
                    </a:ext>
                  </a:extLst>
                </a:gridCol>
                <a:gridCol w="3918037">
                  <a:extLst>
                    <a:ext uri="{9D8B030D-6E8A-4147-A177-3AD203B41FA5}">
                      <a16:colId xmlns:a16="http://schemas.microsoft.com/office/drawing/2014/main" val="3056156679"/>
                    </a:ext>
                  </a:extLst>
                </a:gridCol>
                <a:gridCol w="2109713">
                  <a:extLst>
                    <a:ext uri="{9D8B030D-6E8A-4147-A177-3AD203B41FA5}">
                      <a16:colId xmlns:a16="http://schemas.microsoft.com/office/drawing/2014/main" val="3818413254"/>
                    </a:ext>
                  </a:extLst>
                </a:gridCol>
              </a:tblGrid>
              <a:tr h="25639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16.2.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global business environment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5748810"/>
                  </a:ext>
                </a:extLst>
              </a:tr>
              <a:tr h="25639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23.2.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 be confirmed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138692"/>
                  </a:ext>
                </a:extLst>
              </a:tr>
              <a:tr h="25639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2.3.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Cross cultural communication,Negotiating across cultures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2917763"/>
                  </a:ext>
                </a:extLst>
              </a:tr>
              <a:tr h="25639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9.3.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Cross-cultural communication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FNZ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2474454"/>
                  </a:ext>
                </a:extLst>
              </a:tr>
              <a:tr h="25639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16.3.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Global HR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4602020"/>
                  </a:ext>
                </a:extLst>
              </a:tr>
              <a:tr h="25639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23.3.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Developing global managers and teams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Zebra Technologies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7837106"/>
                  </a:ext>
                </a:extLst>
              </a:tr>
              <a:tr h="25639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6.4.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Developing strategy, entry modes, mergers and acquisitions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7828695"/>
                  </a:ext>
                </a:extLst>
              </a:tr>
              <a:tr h="25639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13.4.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Acquisition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SIKA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6943385"/>
                  </a:ext>
                </a:extLst>
              </a:tr>
              <a:tr h="25639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20.4.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Organising for global operations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6754640"/>
                  </a:ext>
                </a:extLst>
              </a:tr>
              <a:tr h="25639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27.4.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Global structure, cross cultural communication, aquisition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Atlas Copco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4236319"/>
                  </a:ext>
                </a:extLst>
              </a:tr>
              <a:tr h="25639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4.5.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 be confirmed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1831121"/>
                  </a:ext>
                </a:extLst>
              </a:tr>
              <a:tr h="25639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11.5.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Negotiation/business model abroad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Idea </a:t>
                      </a:r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statica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/Hartmann-</a:t>
                      </a:r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Rico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79675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142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Literature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err="1">
                <a:solidFill>
                  <a:srgbClr val="0000DC"/>
                </a:solidFill>
              </a:rPr>
              <a:t>Deresky</a:t>
            </a:r>
            <a:r>
              <a:rPr lang="en-US" b="1" dirty="0">
                <a:solidFill>
                  <a:srgbClr val="0000DC"/>
                </a:solidFill>
              </a:rPr>
              <a:t>, H. (2017). </a:t>
            </a:r>
            <a:r>
              <a:rPr lang="en-US" b="1" i="1" dirty="0">
                <a:solidFill>
                  <a:srgbClr val="0000DC"/>
                </a:solidFill>
              </a:rPr>
              <a:t>International management: Managing across borders and cultures : text and cases</a:t>
            </a:r>
            <a:r>
              <a:rPr lang="en-US" b="1" dirty="0">
                <a:solidFill>
                  <a:srgbClr val="0000DC"/>
                </a:solidFill>
              </a:rPr>
              <a:t> (Ninth edition, global edition.). Boston: Pearson. </a:t>
            </a:r>
            <a:endParaRPr lang="cs-CZ" b="1" dirty="0">
              <a:solidFill>
                <a:srgbClr val="0000DC"/>
              </a:solidFill>
            </a:endParaRPr>
          </a:p>
          <a:p>
            <a:r>
              <a:rPr lang="en-US" dirty="0"/>
              <a:t>Gooderham, P. N. (2003). </a:t>
            </a:r>
            <a:r>
              <a:rPr lang="en-US" i="1" dirty="0"/>
              <a:t>International management: Cross-boundary challenges</a:t>
            </a:r>
            <a:r>
              <a:rPr lang="en-US" dirty="0"/>
              <a:t>. Malden: Blackwell. </a:t>
            </a:r>
            <a:endParaRPr lang="cs-CZ" dirty="0"/>
          </a:p>
          <a:p>
            <a:r>
              <a:rPr lang="en-US" dirty="0" err="1"/>
              <a:t>Luthans</a:t>
            </a:r>
            <a:r>
              <a:rPr lang="en-US" dirty="0"/>
              <a:t>, F. (2009). </a:t>
            </a:r>
            <a:r>
              <a:rPr lang="en-US" i="1" dirty="0"/>
              <a:t>International management: Culture, strategy, and behavior</a:t>
            </a:r>
            <a:r>
              <a:rPr lang="en-US" dirty="0"/>
              <a:t> (7th ed.). Boston: McGraw-Hill/Irwin. </a:t>
            </a:r>
            <a:endParaRPr lang="cs-CZ" dirty="0"/>
          </a:p>
          <a:p>
            <a:r>
              <a:rPr lang="en-US" dirty="0" err="1"/>
              <a:t>Phatak</a:t>
            </a:r>
            <a:r>
              <a:rPr lang="en-US" dirty="0"/>
              <a:t>, A. V. (2009). </a:t>
            </a:r>
            <a:r>
              <a:rPr lang="en-US" i="1" dirty="0"/>
              <a:t>International management: Managing in a diverse and dynamic global environment</a:t>
            </a:r>
            <a:r>
              <a:rPr lang="en-US" dirty="0"/>
              <a:t> (2nd ed.). Boston: McGraw-Hill/Irwin. </a:t>
            </a:r>
            <a:endParaRPr lang="cs-CZ" dirty="0"/>
          </a:p>
          <a:p>
            <a:r>
              <a:rPr lang="cs-CZ" b="1" dirty="0" err="1">
                <a:solidFill>
                  <a:srgbClr val="0000DC"/>
                </a:solidFill>
              </a:rPr>
              <a:t>Lecture</a:t>
            </a:r>
            <a:r>
              <a:rPr lang="cs-CZ" b="1" dirty="0">
                <a:solidFill>
                  <a:srgbClr val="0000DC"/>
                </a:solidFill>
              </a:rPr>
              <a:t> notes, </a:t>
            </a:r>
            <a:r>
              <a:rPr lang="en-GB" b="1" dirty="0">
                <a:solidFill>
                  <a:srgbClr val="0000DC"/>
                </a:solidFill>
              </a:rPr>
              <a:t>interactive study materials in IS!!!</a:t>
            </a:r>
          </a:p>
          <a:p>
            <a:r>
              <a:rPr lang="en-GB" dirty="0"/>
              <a:t>Articles! (databases: EBSCO, ProQuest, JSTOR, etc.)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3852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Global</a:t>
            </a:r>
            <a:r>
              <a:rPr lang="cs-CZ" dirty="0"/>
              <a:t> environment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2600" dirty="0"/>
              <a:t>International Management</a:t>
            </a:r>
          </a:p>
          <a:p>
            <a:r>
              <a:rPr lang="en-GB" sz="2600" dirty="0"/>
              <a:t>Global Trends and Globalization</a:t>
            </a:r>
          </a:p>
          <a:p>
            <a:r>
              <a:rPr lang="en-GB" sz="2600" dirty="0"/>
              <a:t>Regional Blocks</a:t>
            </a:r>
          </a:p>
          <a:p>
            <a:r>
              <a:rPr lang="en-GB" sz="2600" dirty="0"/>
              <a:t>Open System Model</a:t>
            </a:r>
            <a:endParaRPr lang="cs-CZ" sz="2600" dirty="0"/>
          </a:p>
          <a:p>
            <a:r>
              <a:rPr lang="cs-CZ" sz="2600" dirty="0" err="1"/>
              <a:t>Political</a:t>
            </a:r>
            <a:r>
              <a:rPr lang="cs-CZ" sz="2600" dirty="0"/>
              <a:t> Risk</a:t>
            </a:r>
          </a:p>
          <a:p>
            <a:r>
              <a:rPr lang="cs-CZ" sz="2600" dirty="0" err="1"/>
              <a:t>Economic</a:t>
            </a:r>
            <a:r>
              <a:rPr lang="cs-CZ" sz="2600" dirty="0"/>
              <a:t> Risk</a:t>
            </a:r>
          </a:p>
          <a:p>
            <a:r>
              <a:rPr lang="cs-CZ" sz="2600" dirty="0" err="1"/>
              <a:t>Legal</a:t>
            </a:r>
            <a:r>
              <a:rPr lang="cs-CZ" sz="2600" dirty="0"/>
              <a:t> </a:t>
            </a:r>
            <a:r>
              <a:rPr lang="cs-CZ" sz="2600" dirty="0" err="1"/>
              <a:t>Environment</a:t>
            </a:r>
            <a:endParaRPr lang="en-GB" sz="2600" dirty="0"/>
          </a:p>
          <a:p>
            <a:r>
              <a:rPr lang="en-GB" sz="2600" dirty="0"/>
              <a:t>Global Managers</a:t>
            </a:r>
          </a:p>
          <a:p>
            <a:endParaRPr lang="en-GB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0761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International Management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en-GB" sz="2000" i="1" dirty="0"/>
              <a:t>= ‘The process of developing </a:t>
            </a:r>
            <a:r>
              <a:rPr lang="en-GB" sz="2000" b="1" i="1" dirty="0"/>
              <a:t>strategies</a:t>
            </a:r>
            <a:r>
              <a:rPr lang="en-GB" sz="2000" i="1" dirty="0"/>
              <a:t>, designing and operating </a:t>
            </a:r>
            <a:r>
              <a:rPr lang="en-GB" sz="2000" b="1" i="1" dirty="0"/>
              <a:t>systems</a:t>
            </a:r>
            <a:r>
              <a:rPr lang="en-GB" sz="2000" i="1" dirty="0"/>
              <a:t>, and working with </a:t>
            </a:r>
            <a:r>
              <a:rPr lang="en-GB" sz="2000" b="1" i="1" dirty="0"/>
              <a:t>people </a:t>
            </a:r>
            <a:r>
              <a:rPr lang="en-GB" sz="2000" i="1" dirty="0"/>
              <a:t>around the world to ensure sustained </a:t>
            </a:r>
            <a:r>
              <a:rPr lang="en-GB" sz="2000" b="1" i="1" dirty="0"/>
              <a:t>competitive advantage</a:t>
            </a:r>
            <a:r>
              <a:rPr lang="en-GB" sz="2000" i="1" dirty="0"/>
              <a:t>.’</a:t>
            </a:r>
          </a:p>
          <a:p>
            <a:pPr marL="72000" indent="0">
              <a:buNone/>
            </a:pPr>
            <a:endParaRPr lang="en-GB" sz="3200" i="1" dirty="0"/>
          </a:p>
          <a:p>
            <a:pPr marL="72000" indent="0" algn="r">
              <a:buNone/>
            </a:pPr>
            <a:r>
              <a:rPr lang="en-US" sz="1400" i="1" dirty="0" err="1"/>
              <a:t>Deresky</a:t>
            </a:r>
            <a:r>
              <a:rPr lang="en-US" sz="1400" i="1" dirty="0"/>
              <a:t>, H. (2017). International management: Managing across borders and cultures : </a:t>
            </a:r>
            <a:br>
              <a:rPr lang="en-US" sz="1400" i="1" dirty="0"/>
            </a:br>
            <a:r>
              <a:rPr lang="en-US" sz="1400" i="1" dirty="0"/>
              <a:t>text and cases (Ninth edition, global edition.). Boston: Pearson. </a:t>
            </a:r>
            <a:endParaRPr lang="cs-CZ" sz="1400" i="1" dirty="0"/>
          </a:p>
        </p:txBody>
      </p:sp>
    </p:spTree>
    <p:extLst>
      <p:ext uri="{BB962C8B-B14F-4D97-AF65-F5344CB8AC3E}">
        <p14:creationId xmlns:p14="http://schemas.microsoft.com/office/powerpoint/2010/main" val="1403069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FDI flows Outward</a:t>
            </a:r>
            <a:endParaRPr lang="en-US" dirty="0">
              <a:effectLst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414000" y="1470690"/>
            <a:ext cx="13614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Million US dollars 200</a:t>
            </a:r>
            <a:r>
              <a:rPr lang="cs-CZ" sz="1050" dirty="0"/>
              <a:t>6</a:t>
            </a:r>
            <a:r>
              <a:rPr lang="en-US" sz="1050" dirty="0"/>
              <a:t>–20</a:t>
            </a:r>
            <a:r>
              <a:rPr lang="cs-CZ" sz="1050" dirty="0"/>
              <a:t>21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3905250" y="6480000"/>
            <a:ext cx="692467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 dirty="0"/>
              <a:t>OECD (202</a:t>
            </a:r>
            <a:r>
              <a:rPr lang="cs-CZ" sz="1100" i="1" dirty="0"/>
              <a:t>3</a:t>
            </a:r>
            <a:r>
              <a:rPr lang="en-US" sz="1100" i="1" dirty="0"/>
              <a:t>), "FDI flows" (indicator), </a:t>
            </a:r>
            <a:r>
              <a:rPr lang="en-US" sz="1100" i="1" dirty="0">
                <a:hlinkClick r:id="rId2"/>
              </a:rPr>
              <a:t>https://doi.org/10.1787/99f6e393-en</a:t>
            </a:r>
            <a:r>
              <a:rPr lang="en-US" sz="1100" i="1" dirty="0"/>
              <a:t> (accessed on </a:t>
            </a:r>
            <a:r>
              <a:rPr lang="cs-CZ" sz="1100" i="1" dirty="0"/>
              <a:t>6</a:t>
            </a:r>
            <a:r>
              <a:rPr lang="en-US" sz="1100" i="1" dirty="0"/>
              <a:t>February 202</a:t>
            </a:r>
            <a:r>
              <a:rPr lang="cs-CZ" sz="1100" i="1" dirty="0"/>
              <a:t>3</a:t>
            </a:r>
            <a:r>
              <a:rPr lang="en-US" sz="1100" i="1" dirty="0"/>
              <a:t>). </a:t>
            </a:r>
            <a:endParaRPr lang="cs-CZ" sz="1100" i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9A259CC-D812-AAF4-BCE3-11B9097DE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5969" y="1322859"/>
            <a:ext cx="8120062" cy="503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307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FDI flows </a:t>
            </a:r>
            <a:r>
              <a:rPr lang="cs-CZ" dirty="0" err="1"/>
              <a:t>Inward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414000" y="1470690"/>
            <a:ext cx="13614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Million US dollars 2005–20</a:t>
            </a:r>
            <a:r>
              <a:rPr lang="cs-CZ" sz="1050" dirty="0"/>
              <a:t>21</a:t>
            </a:r>
            <a:r>
              <a:rPr lang="en-US" sz="1050" dirty="0"/>
              <a:t> </a:t>
            </a:r>
            <a:endParaRPr lang="cs-CZ" sz="1050" dirty="0"/>
          </a:p>
        </p:txBody>
      </p:sp>
      <p:sp>
        <p:nvSpPr>
          <p:cNvPr id="8" name="Obdélník 7"/>
          <p:cNvSpPr/>
          <p:nvPr/>
        </p:nvSpPr>
        <p:spPr>
          <a:xfrm>
            <a:off x="2962275" y="6480000"/>
            <a:ext cx="777240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100" i="1" dirty="0"/>
              <a:t>Source: </a:t>
            </a:r>
            <a:r>
              <a:rPr lang="en-US" sz="1100" i="1" dirty="0"/>
              <a:t>OECD (202</a:t>
            </a:r>
            <a:r>
              <a:rPr lang="cs-CZ" sz="1100" i="1" dirty="0"/>
              <a:t>3</a:t>
            </a:r>
            <a:r>
              <a:rPr lang="en-US" sz="1100" i="1" dirty="0"/>
              <a:t>), "FDI flows" (indicator), </a:t>
            </a:r>
            <a:r>
              <a:rPr lang="en-US" sz="1100" i="1" dirty="0">
                <a:hlinkClick r:id="rId2"/>
              </a:rPr>
              <a:t>https://doi.org/10.1787/99f6e393-en</a:t>
            </a:r>
            <a:r>
              <a:rPr lang="en-US" sz="1100" i="1" dirty="0"/>
              <a:t> (accessed on </a:t>
            </a:r>
            <a:r>
              <a:rPr lang="cs-CZ" sz="1100" i="1" dirty="0"/>
              <a:t>3</a:t>
            </a:r>
            <a:r>
              <a:rPr lang="en-US" sz="1100" i="1" dirty="0"/>
              <a:t> February 202</a:t>
            </a:r>
            <a:r>
              <a:rPr lang="cs-CZ" sz="1100" i="1" dirty="0"/>
              <a:t>3</a:t>
            </a:r>
            <a:r>
              <a:rPr lang="en-US" sz="1100" i="1" dirty="0"/>
              <a:t>). </a:t>
            </a:r>
            <a:endParaRPr lang="cs-CZ" sz="1100" i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75813DE-123A-0114-79D2-2213875CD0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460" y="1240769"/>
            <a:ext cx="8377237" cy="517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825429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ECON-EN.potx" id="{F7C11DC7-1B8A-49B4-9AAA-52303DEDAF7D}" vid="{B13F5AAB-AC0E-4CB5-95CC-537D369F30D3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5165A467E99074B837E8FDEDF829E04" ma:contentTypeVersion="32" ma:contentTypeDescription="Vytvoří nový dokument" ma:contentTypeScope="" ma:versionID="1ae2e6033fb03318d7bef5d19cf14908">
  <xsd:schema xmlns:xsd="http://www.w3.org/2001/XMLSchema" xmlns:xs="http://www.w3.org/2001/XMLSchema" xmlns:p="http://schemas.microsoft.com/office/2006/metadata/properties" xmlns:ns3="e8312105-d3eb-4165-b016-0d7be4344c68" xmlns:ns4="db466b21-9f8e-4555-b4b4-3f204fa426c7" targetNamespace="http://schemas.microsoft.com/office/2006/metadata/properties" ma:root="true" ma:fieldsID="0209292a0f334a0cf818ceac52246a8a" ns3:_="" ns4:_="">
    <xsd:import namespace="e8312105-d3eb-4165-b016-0d7be4344c68"/>
    <xsd:import namespace="db466b21-9f8e-4555-b4b4-3f204fa426c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312105-d3eb-4165-b016-0d7be4344c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NotebookType" ma:index="15" nillable="true" ma:displayName="Notebook Type" ma:internalName="NotebookType">
      <xsd:simpleType>
        <xsd:restriction base="dms:Text"/>
      </xsd:simpleType>
    </xsd:element>
    <xsd:element name="FolderType" ma:index="16" nillable="true" ma:displayName="Folder Type" ma:internalName="FolderType">
      <xsd:simpleType>
        <xsd:restriction base="dms:Text"/>
      </xsd:simpleType>
    </xsd:element>
    <xsd:element name="CultureName" ma:index="17" nillable="true" ma:displayName="Culture Name" ma:internalName="CultureName">
      <xsd:simpleType>
        <xsd:restriction base="dms:Text"/>
      </xsd:simpleType>
    </xsd:element>
    <xsd:element name="AppVersion" ma:index="18" nillable="true" ma:displayName="App Version" ma:internalName="AppVersion">
      <xsd:simpleType>
        <xsd:restriction base="dms:Text"/>
      </xsd:simpleType>
    </xsd:element>
    <xsd:element name="TeamsChannelId" ma:index="19" nillable="true" ma:displayName="Teams Channel Id" ma:internalName="TeamsChannelId">
      <xsd:simpleType>
        <xsd:restriction base="dms:Text"/>
      </xsd:simpleType>
    </xsd:element>
    <xsd:element name="Owner" ma:index="2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1" nillable="true" ma:displayName="Math Settings" ma:internalName="Math_Settings">
      <xsd:simpleType>
        <xsd:restriction base="dms:Text"/>
      </xsd:simpleType>
    </xsd:element>
    <xsd:element name="DefaultSectionNames" ma:index="22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3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4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5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6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7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8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29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0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1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2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3" nillable="true" ma:displayName="Is Collaboration Space Locked" ma:internalName="Is_Collaboration_Space_Locked">
      <xsd:simpleType>
        <xsd:restriction base="dms:Boolean"/>
      </xsd:simpleType>
    </xsd:element>
    <xsd:element name="IsNotebookLocked" ma:index="34" nillable="true" ma:displayName="Is Notebook Locked" ma:internalName="IsNotebookLocked">
      <xsd:simpleType>
        <xsd:restriction base="dms:Boolean"/>
      </xsd:simpleType>
    </xsd:element>
    <xsd:element name="MediaServiceAutoKeyPoints" ma:index="3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466b21-9f8e-4555-b4b4-3f204fa426c7" elementFormDefault="qualified">
    <xsd:import namespace="http://schemas.microsoft.com/office/2006/documentManagement/types"/>
    <xsd:import namespace="http://schemas.microsoft.com/office/infopath/2007/PartnerControls"/>
    <xsd:element name="SharedWithUsers" ma:index="35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6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7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e8312105-d3eb-4165-b016-0d7be4344c68" xsi:nil="true"/>
    <Templates xmlns="e8312105-d3eb-4165-b016-0d7be4344c68" xsi:nil="true"/>
    <Teachers xmlns="e8312105-d3eb-4165-b016-0d7be4344c68">
      <UserInfo>
        <DisplayName/>
        <AccountId xsi:nil="true"/>
        <AccountType/>
      </UserInfo>
    </Teachers>
    <Student_Groups xmlns="e8312105-d3eb-4165-b016-0d7be4344c68">
      <UserInfo>
        <DisplayName/>
        <AccountId xsi:nil="true"/>
        <AccountType/>
      </UserInfo>
    </Student_Groups>
    <Distribution_Groups xmlns="e8312105-d3eb-4165-b016-0d7be4344c68" xsi:nil="true"/>
    <AppVersion xmlns="e8312105-d3eb-4165-b016-0d7be4344c68" xsi:nil="true"/>
    <TeamsChannelId xmlns="e8312105-d3eb-4165-b016-0d7be4344c68" xsi:nil="true"/>
    <IsNotebookLocked xmlns="e8312105-d3eb-4165-b016-0d7be4344c68" xsi:nil="true"/>
    <Has_Teacher_Only_SectionGroup xmlns="e8312105-d3eb-4165-b016-0d7be4344c68" xsi:nil="true"/>
    <Students xmlns="e8312105-d3eb-4165-b016-0d7be4344c68">
      <UserInfo>
        <DisplayName/>
        <AccountId xsi:nil="true"/>
        <AccountType/>
      </UserInfo>
    </Students>
    <DefaultSectionNames xmlns="e8312105-d3eb-4165-b016-0d7be4344c68" xsi:nil="true"/>
    <Is_Collaboration_Space_Locked xmlns="e8312105-d3eb-4165-b016-0d7be4344c68" xsi:nil="true"/>
    <Self_Registration_Enabled xmlns="e8312105-d3eb-4165-b016-0d7be4344c68" xsi:nil="true"/>
    <LMS_Mappings xmlns="e8312105-d3eb-4165-b016-0d7be4344c68" xsi:nil="true"/>
    <Invited_Teachers xmlns="e8312105-d3eb-4165-b016-0d7be4344c68" xsi:nil="true"/>
    <NotebookType xmlns="e8312105-d3eb-4165-b016-0d7be4344c68" xsi:nil="true"/>
    <FolderType xmlns="e8312105-d3eb-4165-b016-0d7be4344c68" xsi:nil="true"/>
    <CultureName xmlns="e8312105-d3eb-4165-b016-0d7be4344c68" xsi:nil="true"/>
    <Owner xmlns="e8312105-d3eb-4165-b016-0d7be4344c68">
      <UserInfo>
        <DisplayName/>
        <AccountId xsi:nil="true"/>
        <AccountType/>
      </UserInfo>
    </Owner>
    <Invited_Students xmlns="e8312105-d3eb-4165-b016-0d7be4344c6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76E7549-BB61-4992-A10D-8DF1CAC701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312105-d3eb-4165-b016-0d7be4344c68"/>
    <ds:schemaRef ds:uri="db466b21-9f8e-4555-b4b4-3f204fa426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22C386B-C591-4673-84A9-21E8F60C9E5B}">
  <ds:schemaRefs>
    <ds:schemaRef ds:uri="http://purl.org/dc/elements/1.1/"/>
    <ds:schemaRef ds:uri="http://schemas.microsoft.com/office/2006/metadata/properties"/>
    <ds:schemaRef ds:uri="db466b21-9f8e-4555-b4b4-3f204fa426c7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e8312105-d3eb-4165-b016-0d7be4344c68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B8992B3-364C-41CC-A707-401154FA9E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prezentace-econ-en</Template>
  <TotalTime>1272</TotalTime>
  <Words>1432</Words>
  <Application>Microsoft Office PowerPoint</Application>
  <PresentationFormat>Širokoúhlá obrazovka</PresentationFormat>
  <Paragraphs>282</Paragraphs>
  <Slides>30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19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50" baseType="lpstr">
      <vt:lpstr>MS UI Gothic</vt:lpstr>
      <vt:lpstr>Aharoni</vt:lpstr>
      <vt:lpstr>Algerian</vt:lpstr>
      <vt:lpstr>Arial</vt:lpstr>
      <vt:lpstr>Baskerville Old Face</vt:lpstr>
      <vt:lpstr>Bauhaus 93</vt:lpstr>
      <vt:lpstr>Bernard MT Condensed</vt:lpstr>
      <vt:lpstr>Calibri</vt:lpstr>
      <vt:lpstr>Iskoola Pota</vt:lpstr>
      <vt:lpstr>Lucida Sans</vt:lpstr>
      <vt:lpstr>Miriam Fixed</vt:lpstr>
      <vt:lpstr>Pristina</vt:lpstr>
      <vt:lpstr>Stencil</vt:lpstr>
      <vt:lpstr>Tahoma</vt:lpstr>
      <vt:lpstr>Tw Cen MT</vt:lpstr>
      <vt:lpstr>Viner Hand ITC</vt:lpstr>
      <vt:lpstr>Vladimir Script</vt:lpstr>
      <vt:lpstr>Wide Latin</vt:lpstr>
      <vt:lpstr>Wingdings</vt:lpstr>
      <vt:lpstr>Presentation_MU_EN</vt:lpstr>
      <vt:lpstr>MPH_AIMA International Management</vt:lpstr>
      <vt:lpstr>About the course</vt:lpstr>
      <vt:lpstr>What do you expect?</vt:lpstr>
      <vt:lpstr>Schedule and topics</vt:lpstr>
      <vt:lpstr>Literature</vt:lpstr>
      <vt:lpstr>Global environment </vt:lpstr>
      <vt:lpstr>International Management</vt:lpstr>
      <vt:lpstr>FDI flows Outward</vt:lpstr>
      <vt:lpstr>FDI flows Inward</vt:lpstr>
      <vt:lpstr>Prezentace aplikace PowerPoint</vt:lpstr>
      <vt:lpstr>Should it be equal?</vt:lpstr>
      <vt:lpstr>Impact of the COVID 19/war on FDI flows </vt:lpstr>
      <vt:lpstr>Share of turnover and persons employed in foreign affiliates abroad, business economy, EU-28, 2014 (% of extra-EU total)  </vt:lpstr>
      <vt:lpstr>Global Trends</vt:lpstr>
      <vt:lpstr>…but…</vt:lpstr>
      <vt:lpstr>Regional Trading Blocks</vt:lpstr>
      <vt:lpstr>Regional Trading Blocks and Other Regions</vt:lpstr>
      <vt:lpstr>Open System Model</vt:lpstr>
      <vt:lpstr>Global Managers</vt:lpstr>
      <vt:lpstr>Political Risk</vt:lpstr>
      <vt:lpstr>Political Risk</vt:lpstr>
      <vt:lpstr>Economic Risk</vt:lpstr>
      <vt:lpstr>The Legal Environment</vt:lpstr>
      <vt:lpstr>CISG (Vienna Convention)</vt:lpstr>
      <vt:lpstr>Legal Systems</vt:lpstr>
      <vt:lpstr>Prezentace aplikace PowerPoint</vt:lpstr>
      <vt:lpstr>The Technological Environment</vt:lpstr>
      <vt:lpstr>Subsidiary in the Czech Republic?</vt:lpstr>
      <vt:lpstr>Questions?</vt:lpstr>
      <vt:lpstr>Thank you for your attention!</vt:lpstr>
    </vt:vector>
  </TitlesOfParts>
  <Company>Ekonomicko-správní fakulta Masarykovy univerzity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MPH_AIMA International Management</dc:title>
  <dc:creator>Drášilová Alena</dc:creator>
  <cp:lastModifiedBy>Sylva Žáková Talpová</cp:lastModifiedBy>
  <cp:revision>56</cp:revision>
  <cp:lastPrinted>1601-01-01T00:00:00Z</cp:lastPrinted>
  <dcterms:created xsi:type="dcterms:W3CDTF">2020-02-10T14:05:23Z</dcterms:created>
  <dcterms:modified xsi:type="dcterms:W3CDTF">2023-02-06T12:47:59Z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0x010100A5165A467E99074B837E8FDEDF829E04</vt:lpwstr>
  </property>
</Properties>
</file>