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0" r:id="rId1"/>
    <p:sldMasterId id="2147483912" r:id="rId2"/>
    <p:sldMasterId id="2147483948" r:id="rId3"/>
    <p:sldMasterId id="2147483960" r:id="rId4"/>
  </p:sldMasterIdLst>
  <p:notesMasterIdLst>
    <p:notesMasterId r:id="rId24"/>
  </p:notesMasterIdLst>
  <p:sldIdLst>
    <p:sldId id="256" r:id="rId5"/>
    <p:sldId id="261" r:id="rId6"/>
    <p:sldId id="262" r:id="rId7"/>
    <p:sldId id="275" r:id="rId8"/>
    <p:sldId id="276" r:id="rId9"/>
    <p:sldId id="273" r:id="rId10"/>
    <p:sldId id="284" r:id="rId11"/>
    <p:sldId id="274" r:id="rId12"/>
    <p:sldId id="300" r:id="rId13"/>
    <p:sldId id="263" r:id="rId14"/>
    <p:sldId id="268" r:id="rId15"/>
    <p:sldId id="269" r:id="rId16"/>
    <p:sldId id="280" r:id="rId17"/>
    <p:sldId id="278" r:id="rId18"/>
    <p:sldId id="270" r:id="rId19"/>
    <p:sldId id="426" r:id="rId20"/>
    <p:sldId id="282" r:id="rId21"/>
    <p:sldId id="297" r:id="rId22"/>
    <p:sldId id="413" r:id="rId23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47" autoAdjust="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0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5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1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9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8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6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8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3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5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5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4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8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7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3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2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27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125" y="1340768"/>
            <a:ext cx="7918648" cy="1165969"/>
          </a:xfrm>
        </p:spPr>
        <p:txBody>
          <a:bodyPr/>
          <a:lstStyle/>
          <a:p>
            <a:pPr algn="ctr"/>
            <a:r>
              <a:rPr lang="cs-CZ" sz="2800" dirty="0"/>
              <a:t>Regionální pojetí konkurenceschopnosti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Regionální konkurenceschopnost versus konkurenceschopnost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snižování konkurenceschopnosti států nebo jejich regionů nevede k jejich „vytlačení z trhu“ ale „pouze“ k adekvátnímu snížení životní úrovně jejich obyvatelstva, spojenému s následným poklesem jejich všeobecné politicko-ekonomické pozice</a:t>
            </a:r>
          </a:p>
          <a:p>
            <a:r>
              <a:rPr lang="cs-CZ"/>
              <a:t>existence zjevných protichůdných </a:t>
            </a:r>
            <a:r>
              <a:rPr lang="cs-CZ" dirty="0"/>
              <a:t>zájmů - např. snižování počtu pracovních míst firmami v zájmu udržení konkurenceschopnosti s návaznými negativními dopady na životní úroveň obyvatel regionu</a:t>
            </a:r>
          </a:p>
          <a:p>
            <a:pPr marL="0" indent="0">
              <a:buNone/>
            </a:pPr>
            <a:r>
              <a:rPr lang="cs-CZ" dirty="0"/>
              <a:t>→ Konkurenceschopnost regionů a zemí tedy nelze chápat jen jako prostou agregaci 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Nástroje podpory konkurenceschopnosti ze strany státu i regionů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rozvoj systémů vzdělávání, vědy a výzkumu</a:t>
            </a:r>
          </a:p>
          <a:p>
            <a:r>
              <a:rPr lang="cs-CZ" sz="3200" dirty="0"/>
              <a:t>tvorba a transfer inovací</a:t>
            </a:r>
          </a:p>
          <a:p>
            <a:r>
              <a:rPr lang="cs-CZ" sz="3200" dirty="0"/>
              <a:t>výstavba podnikatelské a technické infrastruktury (včetně podpory ICT)</a:t>
            </a:r>
          </a:p>
          <a:p>
            <a:r>
              <a:rPr lang="cs-CZ" sz="3200" dirty="0"/>
              <a:t>optimalizace systémů daní a regulace (včetně daňových pobídek pro soukromé investice do vědy a výzkumu)</a:t>
            </a:r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Podpora konkurenceschopnosti v E</a:t>
            </a:r>
            <a:r>
              <a:rPr lang="cs-CZ" sz="3200" dirty="0"/>
              <a:t>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Lisabonská strategie (2000)</a:t>
            </a:r>
          </a:p>
          <a:p>
            <a:pPr algn="just"/>
            <a:r>
              <a:rPr lang="cs-CZ" sz="2800" dirty="0"/>
              <a:t>hlavním cílem bylo dosažení pozice EU jako „nejkonkurenceschopnější a nejdynamičtější znalostní ekonomiky“ v časovém horizontu do roku 2010</a:t>
            </a:r>
          </a:p>
          <a:p>
            <a:pPr algn="just"/>
            <a:r>
              <a:rPr lang="cs-CZ" sz="2800" b="1" dirty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Horizont 2020 – rámcový program pro výzkum a inovace</a:t>
            </a:r>
            <a:endParaRPr lang="cs-CZ" b="1" dirty="0"/>
          </a:p>
          <a:p>
            <a:pPr lvl="1" algn="just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 algn="just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 algn="just"/>
            <a:r>
              <a:rPr lang="cs-CZ" sz="1900" dirty="0"/>
              <a:t>důraz kladen na vědeckou excelenci, na inovace, na účast malých a středních </a:t>
            </a:r>
            <a:r>
              <a:rPr lang="pl-PL" sz="1900" dirty="0"/>
              <a:t>podniků, na společenský dopad a na spolupráci mezi týmy v rámci EU i mimo ni</a:t>
            </a:r>
          </a:p>
          <a:p>
            <a:pPr lvl="1" algn="just"/>
            <a:r>
              <a:rPr lang="cs-CZ" sz="1900" dirty="0"/>
              <a:t>cílová skupina: výzkumní pracovníci, firmy, nevládní a neziskové organizace, občanská sdružení, různé asociace sdružující zájmové skupiny v oblastech výzkumu a průmyslu</a:t>
            </a:r>
          </a:p>
          <a:p>
            <a:pPr lvl="1" algn="just"/>
            <a:r>
              <a:rPr lang="cs-CZ" sz="1900" dirty="0"/>
              <a:t>Prioritní oblasti: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Inovační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strategií – cíle</a:t>
            </a:r>
          </a:p>
          <a:p>
            <a:pPr lvl="2" hangingPunct="0"/>
            <a:r>
              <a:rPr lang="cs-CZ" sz="2000" dirty="0"/>
              <a:t>finanční podpora inovačních projektů MSP</a:t>
            </a:r>
          </a:p>
          <a:p>
            <a:pPr lvl="2" hangingPunct="0"/>
            <a:r>
              <a:rPr lang="cs-CZ" sz="2000" dirty="0"/>
              <a:t>podpora společného výzkumu a vývoje </a:t>
            </a:r>
          </a:p>
          <a:p>
            <a:pPr lvl="2" hangingPunct="0"/>
            <a:r>
              <a:rPr lang="cs-CZ" sz="2000" dirty="0"/>
              <a:t>rozvoj inovační infrastruktury</a:t>
            </a:r>
          </a:p>
          <a:p>
            <a:pPr lvl="2" hangingPunct="0"/>
            <a:r>
              <a:rPr lang="cs-CZ" sz="2000" dirty="0"/>
              <a:t>přenos výsledků výzkumu a vývoje do komerční (podnikatelské) praxe</a:t>
            </a:r>
            <a:endParaRPr lang="cs-CZ" dirty="0"/>
          </a:p>
          <a:p>
            <a:pPr hangingPunct="0"/>
            <a:r>
              <a:rPr lang="cs-CZ" b="1" dirty="0"/>
              <a:t>Nástroje zaměřené na podporu inovačních aktivit</a:t>
            </a:r>
          </a:p>
          <a:p>
            <a:pPr lvl="1" hangingPunct="0"/>
            <a:r>
              <a:rPr lang="cs-CZ" dirty="0"/>
              <a:t>podpora zakládání společných výzkumných center</a:t>
            </a:r>
          </a:p>
          <a:p>
            <a:pPr lvl="1" hangingPunct="0"/>
            <a:r>
              <a:rPr lang="cs-CZ" dirty="0"/>
              <a:t>vytváření sítí/klastrů firem</a:t>
            </a:r>
          </a:p>
          <a:p>
            <a:r>
              <a:rPr lang="cs-CZ" b="1" dirty="0"/>
              <a:t>Nástroje 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prostředí</a:t>
            </a:r>
          </a:p>
          <a:p>
            <a:pPr lvl="1"/>
            <a:r>
              <a:rPr lang="cs-CZ" dirty="0"/>
              <a:t>výstavba inovačních center (vědeckotechnické parky resp. centra transferu technologií nebo podnikatelské inkubátory)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Tvorba znalostí versus tvorba dovedností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algn="just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činností.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znalostí</a:t>
            </a:r>
            <a:r>
              <a:rPr lang="cs-CZ" sz="2800" dirty="0"/>
              <a:t> - univerzální charakter, globální dimenze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dovedností</a:t>
            </a:r>
            <a:r>
              <a:rPr lang="cs-CZ" sz="2800" dirty="0"/>
              <a:t> - odvětvově specifický 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nordregio.org/wp-content/uploads/2020/01/10336_Regional_Innovation_Scoreboard_2019_web.jpg">
            <a:extLst>
              <a:ext uri="{FF2B5EF4-FFF2-40B4-BE49-F238E27FC236}">
                <a16:creationId xmlns:a16="http://schemas.microsoft.com/office/drawing/2014/main" id="{8EC23719-F5A1-4246-954E-12E7A403AD6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0" y="96149"/>
            <a:ext cx="4716000" cy="666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3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07370"/>
              </p:ext>
            </p:extLst>
          </p:nvPr>
        </p:nvGraphicFramePr>
        <p:xfrm>
          <a:off x="755576" y="1484785"/>
          <a:ext cx="7704856" cy="496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1. Excelentní výzkum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1.1 Efektivní využívání veřejných prostředků na výzkum a vývoj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1.2 Špičkové výzkumné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1.3 Evropský výzkumný prostor – cesta k excelenci ve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2. Rozvoj spolupráce pro transfer znalostí mezi podnikovým a akademickým sektorem </a:t>
                      </a: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2.1 Zlepšení vnitřních podmínek a celkové připravenosti akademických institucí na spolupráci s podniky a komercializaci výsledků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2.2 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2.3 Zvýšení kvality a rozvoj nových služeb podpůrné inovační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3.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3.1 Služby pro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3.2 Finanční nástroje a rozvoj trhu rizikového kapitálu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3.3 Investiční pobídky, péče o investory a cílený marketing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3.4 Internacionalizace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3.5 Kvalitní prognózy: zdroj strategických informací pro podnikání a inovace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3.6 Veřejný sektor: zdroj inovační poptávky a tvůrce regulace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4. Lidé: hlavní nositelé nových nápadů a iniciátoři změn</a:t>
                      </a:r>
                      <a:r>
                        <a:rPr lang="cs-CZ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4.1 Reforma vysokého školství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4.2 Rozvoj systému celoživotního učení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4.3 Změny obsahu vzdělávání: kreativita, podnikavost a klíčové kompetence </a:t>
                      </a: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4.4 Rozvoj kvalifikovaných pracovníků na národní úrovni a usnadnění vstupu, pobytu a zaměstnávání   kvalifikovaných 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0" y="404664"/>
            <a:ext cx="85709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43734-862E-44FC-8BE9-21C2E139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4" y="255587"/>
            <a:ext cx="8147050" cy="677863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66FF33"/>
                </a:solidFill>
              </a:rPr>
              <a:t>Praktické souvislosti aplikace originální integrační teorie udržitelného regionálního rozvoje</a:t>
            </a:r>
            <a:endParaRPr lang="en-GB" sz="2400" b="1" dirty="0">
              <a:solidFill>
                <a:srgbClr val="66FF33"/>
              </a:solidFill>
            </a:endParaRPr>
          </a:p>
        </p:txBody>
      </p:sp>
      <p:sp>
        <p:nvSpPr>
          <p:cNvPr id="45059" name="TextovéPole 2">
            <a:extLst>
              <a:ext uri="{FF2B5EF4-FFF2-40B4-BE49-F238E27FC236}">
                <a16:creationId xmlns:a16="http://schemas.microsoft.com/office/drawing/2014/main" id="{26928863-8A75-4295-8345-A2BA819D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3" y="459953"/>
            <a:ext cx="8718872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Strukturace „uchopení“ reality: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Percepce rozvojového</a:t>
            </a: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potenciálu – primární socioekonomická diferenciace regionů + komponenta IPF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b="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integračních procesů – sekundární socioekonomická diferenciace regionů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adaptačních procesů – firemní vlivy včetně náhodných faktorů + komponenta VLZ.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i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 výše uvedeném kontextu  je pak za hlavní cíl regionální politiky považována systémově (holisticky) založená podpora harmonického rozvoje regionů reflektující objektivní podmínky generované jejich dlouhodobým vývojem a racionálním využíváním disponibilních znalostí a dovedností</a:t>
            </a:r>
            <a:r>
              <a:rPr lang="cs-CZ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altLang="en-US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D9AE7C5A-8944-4616-8FBF-529CB1A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795338"/>
            <a:ext cx="3000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b="0" i="1" baseline="-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en-US" sz="1200" b="0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cs-CZ" altLang="en-US" sz="1200" b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MT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3100" dirty="0"/>
              <a:t>Hodnocení regionální konkurenceschopnosti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algn="just" hangingPunct="0"/>
            <a:r>
              <a:rPr lang="cs-CZ" sz="3200" b="1" dirty="0"/>
              <a:t>vnější pojetí </a:t>
            </a:r>
            <a:r>
              <a:rPr lang="cs-CZ" sz="3200" dirty="0"/>
              <a:t>– hodnocení na základě exportní výkonnosti (indikátory typu objemu dovozu a vývozu, výkonové bilance, indexů komparativních výhod atd.)</a:t>
            </a:r>
          </a:p>
          <a:p>
            <a:pPr lvl="0" algn="just" hangingPunct="0"/>
            <a:r>
              <a:rPr lang="cs-CZ" sz="3200" b="1" dirty="0"/>
              <a:t>agregátní pojetí </a:t>
            </a:r>
            <a:r>
              <a:rPr lang="cs-CZ" sz="3200" dirty="0"/>
              <a:t>– komparativní hodnocení na základě produktivity ekonomiky (indikátory růstu HDP či životní úrovně, zaměstnanosti atd.)</a:t>
            </a:r>
          </a:p>
          <a:p>
            <a:pPr lvl="0" algn="just" hangingPunct="0"/>
            <a:r>
              <a:rPr lang="cs-CZ" sz="3200" b="1" dirty="0"/>
              <a:t>širší pojetí </a:t>
            </a:r>
            <a:r>
              <a:rPr lang="cs-CZ" sz="3200" dirty="0"/>
              <a:t>– komplexní 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Regionální konkurenceschopnost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cs-CZ" sz="3200" b="1" dirty="0"/>
              <a:t>Definice Evropské komise</a:t>
            </a:r>
          </a:p>
          <a:p>
            <a:pPr lvl="1" algn="just" hangingPunct="0"/>
            <a:r>
              <a:rPr lang="cs-CZ" sz="2800" dirty="0"/>
              <a:t>dlouhodobá schopnost vytvářet relativně vysoký příjem a úroveň zaměstnanosti při vystavení mezinárodní konkurenci</a:t>
            </a:r>
          </a:p>
          <a:p>
            <a:pPr algn="just" hangingPunct="0"/>
            <a:r>
              <a:rPr lang="cs-CZ" sz="3200" b="1" dirty="0"/>
              <a:t>Typy hodnocení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meta</a:t>
            </a:r>
            <a:r>
              <a:rPr lang="cs-CZ" sz="2800" dirty="0"/>
              <a:t> - rozvojová orientace společnosti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makro</a:t>
            </a:r>
            <a:r>
              <a:rPr lang="cs-CZ" sz="2800" dirty="0"/>
              <a:t> - stabilní rámec ekonomického rozvoje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mezo</a:t>
            </a:r>
            <a:r>
              <a:rPr lang="cs-CZ" sz="2800" dirty="0"/>
              <a:t> - jednotlivé politiky a podpůrné instituce orientované na posilování konkurenceschopnosti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mikro</a:t>
            </a:r>
            <a:r>
              <a:rPr lang="cs-CZ" sz="2800" dirty="0"/>
              <a:t> - firmy a jejich 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IMD – </a:t>
            </a:r>
            <a:r>
              <a:rPr lang="cs-CZ" sz="2800" dirty="0" err="1"/>
              <a:t>World</a:t>
            </a:r>
            <a:r>
              <a:rPr lang="cs-CZ" sz="2800" dirty="0"/>
              <a:t> </a:t>
            </a:r>
            <a:r>
              <a:rPr lang="cs-CZ" sz="2800" dirty="0" err="1"/>
              <a:t>Competitiveness</a:t>
            </a:r>
            <a:r>
              <a:rPr lang="cs-CZ" sz="2800" dirty="0"/>
              <a:t> </a:t>
            </a:r>
            <a:r>
              <a:rPr lang="cs-CZ" sz="2800" dirty="0" err="1"/>
              <a:t>Scoreboard</a:t>
            </a:r>
            <a:r>
              <a:rPr lang="cs-CZ" sz="2800" dirty="0"/>
              <a:t> – metodika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WEF – hodnocení konkurenceschopnosti – metodika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Global Competitiveness Report,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          </a:t>
            </a:r>
            <a:r>
              <a:rPr lang="cs-CZ" sz="2400" b="1" dirty="0"/>
              <a:t>Užitá metodika hodnocení regionální konkurenceschopnosti</a:t>
            </a:r>
            <a:br>
              <a:rPr lang="cs-CZ" sz="2400" dirty="0"/>
            </a:br>
            <a:br>
              <a:rPr lang="cs-CZ" sz="2400" dirty="0"/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3100" dirty="0">
                <a:solidFill>
                  <a:srgbClr val="00B050"/>
                </a:solidFill>
              </a:rPr>
              <a:t>Hlavní pilíře konkurenceschopnosti dle metodiky WEF:</a:t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2. Infrastruktura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3. Makroekonomické prostředí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Zdraví a primární vzdělání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5. Vyšší vzdělání, celoživotní vzdělávání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6. Efektivnost trhu zboží a služeb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7. Efektivnost pracovního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8. Rozvoj finančního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Technologická připravenost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10. 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11. Kultivovanost podnikání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12. Inovace</a:t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dirty="0">
                <a:solidFill>
                  <a:srgbClr val="00B050"/>
                </a:solidFill>
              </a:rPr>
            </a:br>
            <a:br>
              <a:rPr lang="cs-CZ" sz="2400" dirty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The </a:t>
            </a:r>
            <a:r>
              <a:rPr lang="cs-CZ" sz="2800" dirty="0" err="1"/>
              <a:t>Global</a:t>
            </a:r>
            <a:r>
              <a:rPr lang="cs-CZ" sz="2800" dirty="0"/>
              <a:t> Competitiveness Index WEF 2015 - 2016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sz="1200" dirty="0"/>
              <a:t>Zdroj: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/>
          </p:cNvSpPr>
          <p:nvPr/>
        </p:nvSpPr>
        <p:spPr>
          <a:xfrm>
            <a:off x="2195750" y="71696"/>
            <a:ext cx="4680506" cy="683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solidFill>
                  <a:srgbClr val="009900"/>
                </a:solidFill>
                <a:latin typeface="+mj-lt"/>
              </a:rPr>
              <a:t>Pořadí</a:t>
            </a:r>
            <a:r>
              <a:rPr lang="cs-CZ" sz="1500" b="1" dirty="0">
                <a:solidFill>
                  <a:srgbClr val="009900"/>
                </a:solidFill>
                <a:latin typeface="+mj-lt"/>
              </a:rPr>
              <a:t> zemí světa podle HDP v PKS na obyvatele (2020)</a:t>
            </a:r>
          </a:p>
          <a:p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Luxemburg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122,740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 	 Singapore 	                                102,742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Ireland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99,239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4 	 Qatar 	                                  97,262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5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Switzerland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75,880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6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Norway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69,171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7 	 United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States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68,309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8	 Brunei 	                                  64,405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9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San Marino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61,508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Denmark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61,478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11 	 </a:t>
            </a:r>
            <a:r>
              <a:rPr lang="cs-CZ" sz="1200" b="1" dirty="0" err="1">
                <a:solidFill>
                  <a:srgbClr val="FF0000"/>
                </a:solidFill>
                <a:latin typeface="+mj-lt"/>
              </a:rPr>
              <a:t>Netherlands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60,461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12	 United Arab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Emirates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59,844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13	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Taiwan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59,398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14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Iceland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58,151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15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Austria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57,891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16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Germany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56,956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17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Sweden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55,566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18	 Australia 	                                  54,891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19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Belgium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53,973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Finland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51,867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21	 Canada 	                                  51,713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22 	 Bahrain 	                                  50,284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23 	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France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49,492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24 	 Saudi Arabia	             48,099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25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United </a:t>
            </a:r>
            <a:r>
              <a:rPr lang="en-GB" sz="1200" b="1" dirty="0">
                <a:solidFill>
                  <a:srgbClr val="7030A0"/>
                </a:solidFill>
                <a:latin typeface="+mj-lt"/>
              </a:rPr>
              <a:t>Kingdom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                          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47,089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26 	 South Korea	             47,027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27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Malta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45,042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28	 Japan 	                                  44,585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29	 New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Zealand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 44,226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30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Italy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43,376</a:t>
            </a:r>
          </a:p>
          <a:p>
            <a:pPr marL="228600" indent="-228600">
              <a:buAutoNum type="arabicPlain" startAt="31"/>
            </a:pPr>
            <a:r>
              <a:rPr lang="cs-CZ" sz="1200" b="1" dirty="0">
                <a:solidFill>
                  <a:srgbClr val="0070C0"/>
                </a:solidFill>
                <a:latin typeface="+mj-lt"/>
              </a:rPr>
              <a:t>                Czech Republic                             42,956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j-lt"/>
              </a:rPr>
              <a:t>                     European Union                            46,888</a:t>
            </a:r>
            <a:endParaRPr lang="cs-CZ" sz="1200" dirty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0"/>
            </a:pPr>
            <a:endParaRPr lang="cs-CZ" sz="1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7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969</TotalTime>
  <Words>1277</Words>
  <Application>Microsoft Office PowerPoint</Application>
  <PresentationFormat>Předvádění na obrazovce (4:3)</PresentationFormat>
  <Paragraphs>189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Přehlednost</vt:lpstr>
      <vt:lpstr>default</vt:lpstr>
      <vt:lpstr>3_default</vt:lpstr>
      <vt:lpstr>4_default</vt:lpstr>
      <vt:lpstr>Regionální pojetí konkurenceschopnosti</vt:lpstr>
      <vt:lpstr> Hodnocení regionální konkurenceschopnosti </vt:lpstr>
      <vt:lpstr>Regionální konkurenceschopnost</vt:lpstr>
      <vt:lpstr>IMD – World Competitiveness Scoreboard – metodika </vt:lpstr>
      <vt:lpstr>Prezentace aplikace PowerPoint</vt:lpstr>
      <vt:lpstr>WEF – hodnocení konkurenceschopnosti – metodika</vt:lpstr>
      <vt:lpstr>              Užitá metodika hodnocení regionální konkurenceschopnosti          Hlavní pilíře konkurenceschopnosti dle metodiky WEF: 1. Instituce 2. Infrastruktura 3. Makroekonomické prostředí 4. Zdraví a primární vzdělání 5. Vyšší vzdělání, celoživotní vzdělávání 6. Efektivnost trhu zboží a služeb 7. Efektivnost pracovního trhu 8. Rozvoj finančního trhu 9. Technologická připravenost 10. Velikost trhu 11. Kultivovanost podnikání 12. Inovace    </vt:lpstr>
      <vt:lpstr>The Global Competitiveness Index WEF 2015 - 2016</vt:lpstr>
      <vt:lpstr>Prezentace aplikace PowerPoint</vt:lpstr>
      <vt:lpstr>Regionální konkurenceschopnost versus konkurenceschopnost firem</vt:lpstr>
      <vt:lpstr>Nástroje podpory konkurenceschopnosti ze strany státu i regionů</vt:lpstr>
      <vt:lpstr>Podpora konkurenceschopnosti v EU</vt:lpstr>
      <vt:lpstr>Podpora konkurenceschopnosti v EU</vt:lpstr>
      <vt:lpstr>Inovační politika</vt:lpstr>
      <vt:lpstr>Tvorba znalostí versus tvorba dovedností</vt:lpstr>
      <vt:lpstr>Prezentace aplikace PowerPoint</vt:lpstr>
      <vt:lpstr>Národní inovační strategie ČR 2012-2020</vt:lpstr>
      <vt:lpstr>Prezentace aplikace PowerPoint</vt:lpstr>
      <vt:lpstr>Praktické souvislosti aplikace originální integrační teorie udržitelného regionálního rozvoje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183</cp:revision>
  <cp:lastPrinted>2022-03-01T12:20:01Z</cp:lastPrinted>
  <dcterms:created xsi:type="dcterms:W3CDTF">2016-02-27T17:26:19Z</dcterms:created>
  <dcterms:modified xsi:type="dcterms:W3CDTF">2023-04-29T04:12:04Z</dcterms:modified>
</cp:coreProperties>
</file>