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5"/>
  </p:notesMasterIdLst>
  <p:handoutMasterIdLst>
    <p:handoutMasterId r:id="rId96"/>
  </p:handoutMasterIdLst>
  <p:sldIdLst>
    <p:sldId id="256" r:id="rId2"/>
    <p:sldId id="460" r:id="rId3"/>
    <p:sldId id="456" r:id="rId4"/>
    <p:sldId id="376" r:id="rId5"/>
    <p:sldId id="377" r:id="rId6"/>
    <p:sldId id="261" r:id="rId7"/>
    <p:sldId id="388" r:id="rId8"/>
    <p:sldId id="431" r:id="rId9"/>
    <p:sldId id="258" r:id="rId10"/>
    <p:sldId id="262" r:id="rId11"/>
    <p:sldId id="459" r:id="rId12"/>
    <p:sldId id="378" r:id="rId13"/>
    <p:sldId id="371" r:id="rId14"/>
    <p:sldId id="264" r:id="rId15"/>
    <p:sldId id="265" r:id="rId16"/>
    <p:sldId id="367" r:id="rId17"/>
    <p:sldId id="368" r:id="rId18"/>
    <p:sldId id="272" r:id="rId19"/>
    <p:sldId id="369" r:id="rId20"/>
    <p:sldId id="380" r:id="rId21"/>
    <p:sldId id="382" r:id="rId22"/>
    <p:sldId id="381" r:id="rId23"/>
    <p:sldId id="383" r:id="rId24"/>
    <p:sldId id="385" r:id="rId25"/>
    <p:sldId id="266" r:id="rId26"/>
    <p:sldId id="267" r:id="rId27"/>
    <p:sldId id="384" r:id="rId28"/>
    <p:sldId id="433" r:id="rId29"/>
    <p:sldId id="387" r:id="rId30"/>
    <p:sldId id="386" r:id="rId31"/>
    <p:sldId id="389" r:id="rId32"/>
    <p:sldId id="390" r:id="rId33"/>
    <p:sldId id="278" r:id="rId34"/>
    <p:sldId id="379" r:id="rId35"/>
    <p:sldId id="279" r:id="rId36"/>
    <p:sldId id="280" r:id="rId37"/>
    <p:sldId id="391" r:id="rId38"/>
    <p:sldId id="392" r:id="rId39"/>
    <p:sldId id="432" r:id="rId40"/>
    <p:sldId id="393" r:id="rId41"/>
    <p:sldId id="440" r:id="rId42"/>
    <p:sldId id="441" r:id="rId43"/>
    <p:sldId id="442" r:id="rId44"/>
    <p:sldId id="439" r:id="rId45"/>
    <p:sldId id="443" r:id="rId46"/>
    <p:sldId id="444" r:id="rId47"/>
    <p:sldId id="445" r:id="rId48"/>
    <p:sldId id="446" r:id="rId49"/>
    <p:sldId id="447" r:id="rId50"/>
    <p:sldId id="448" r:id="rId51"/>
    <p:sldId id="449" r:id="rId52"/>
    <p:sldId id="453" r:id="rId53"/>
    <p:sldId id="454" r:id="rId54"/>
    <p:sldId id="455" r:id="rId55"/>
    <p:sldId id="450" r:id="rId56"/>
    <p:sldId id="451" r:id="rId57"/>
    <p:sldId id="452" r:id="rId58"/>
    <p:sldId id="396" r:id="rId59"/>
    <p:sldId id="397" r:id="rId60"/>
    <p:sldId id="398" r:id="rId61"/>
    <p:sldId id="394" r:id="rId62"/>
    <p:sldId id="399" r:id="rId63"/>
    <p:sldId id="401" r:id="rId64"/>
    <p:sldId id="402" r:id="rId65"/>
    <p:sldId id="403" r:id="rId66"/>
    <p:sldId id="404" r:id="rId67"/>
    <p:sldId id="400" r:id="rId68"/>
    <p:sldId id="405" r:id="rId69"/>
    <p:sldId id="406" r:id="rId70"/>
    <p:sldId id="407" r:id="rId71"/>
    <p:sldId id="408" r:id="rId72"/>
    <p:sldId id="410" r:id="rId73"/>
    <p:sldId id="409" r:id="rId74"/>
    <p:sldId id="411" r:id="rId75"/>
    <p:sldId id="413" r:id="rId76"/>
    <p:sldId id="414" r:id="rId77"/>
    <p:sldId id="415" r:id="rId78"/>
    <p:sldId id="437" r:id="rId79"/>
    <p:sldId id="416" r:id="rId80"/>
    <p:sldId id="417" r:id="rId81"/>
    <p:sldId id="418" r:id="rId82"/>
    <p:sldId id="438" r:id="rId83"/>
    <p:sldId id="419" r:id="rId84"/>
    <p:sldId id="420" r:id="rId85"/>
    <p:sldId id="421" r:id="rId86"/>
    <p:sldId id="422" r:id="rId87"/>
    <p:sldId id="425" r:id="rId88"/>
    <p:sldId id="426" r:id="rId89"/>
    <p:sldId id="427" r:id="rId90"/>
    <p:sldId id="428" r:id="rId91"/>
    <p:sldId id="429" r:id="rId92"/>
    <p:sldId id="430" r:id="rId93"/>
    <p:sldId id="457" r:id="rId94"/>
  </p:sldIdLst>
  <p:sldSz cx="12192000" cy="6858000"/>
  <p:notesSz cx="67976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B9006E"/>
    <a:srgbClr val="4BC8FF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54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" userId="48716a1b-f134-45e0-8a1c-2d12451ecbef" providerId="ADAL" clId="{DBA1FBA8-1612-453F-A61F-4902AA95A38E}"/>
    <pc:docChg chg="modSld">
      <pc:chgData name="Josef" userId="48716a1b-f134-45e0-8a1c-2d12451ecbef" providerId="ADAL" clId="{DBA1FBA8-1612-453F-A61F-4902AA95A38E}" dt="2023-03-13T10:58:10.486" v="0" actId="113"/>
      <pc:docMkLst>
        <pc:docMk/>
      </pc:docMkLst>
      <pc:sldChg chg="modSp mod">
        <pc:chgData name="Josef" userId="48716a1b-f134-45e0-8a1c-2d12451ecbef" providerId="ADAL" clId="{DBA1FBA8-1612-453F-A61F-4902AA95A38E}" dt="2023-03-13T10:58:10.486" v="0" actId="113"/>
        <pc:sldMkLst>
          <pc:docMk/>
          <pc:sldMk cId="1754364010" sldId="406"/>
        </pc:sldMkLst>
        <pc:spChg chg="mod">
          <ac:chgData name="Josef" userId="48716a1b-f134-45e0-8a1c-2d12451ecbef" providerId="ADAL" clId="{DBA1FBA8-1612-453F-A61F-4902AA95A38E}" dt="2023-03-13T10:58:10.486" v="0" actId="113"/>
          <ac:spMkLst>
            <pc:docMk/>
            <pc:sldMk cId="1754364010" sldId="406"/>
            <ac:spMk id="4" creationId="{00000000-0000-0000-0000-000000000000}"/>
          </ac:spMkLst>
        </pc:spChg>
      </pc:sldChg>
    </pc:docChg>
  </pc:docChgLst>
  <pc:docChgLst>
    <pc:chgData name="Josef Kunc" userId="48716a1b-f134-45e0-8a1c-2d12451ecbef" providerId="ADAL" clId="{29444A60-38EE-4792-B92F-EBE4BFC95ADD}"/>
    <pc:docChg chg="custSel addSld modSld sldOrd">
      <pc:chgData name="Josef Kunc" userId="48716a1b-f134-45e0-8a1c-2d12451ecbef" providerId="ADAL" clId="{29444A60-38EE-4792-B92F-EBE4BFC95ADD}" dt="2023-03-15T10:26:29.877" v="18" actId="20577"/>
      <pc:docMkLst>
        <pc:docMk/>
      </pc:docMkLst>
      <pc:sldChg chg="modSp mod">
        <pc:chgData name="Josef Kunc" userId="48716a1b-f134-45e0-8a1c-2d12451ecbef" providerId="ADAL" clId="{29444A60-38EE-4792-B92F-EBE4BFC95ADD}" dt="2023-03-15T10:26:29.877" v="18" actId="20577"/>
        <pc:sldMkLst>
          <pc:docMk/>
          <pc:sldMk cId="3587714431" sldId="256"/>
        </pc:sldMkLst>
        <pc:spChg chg="mod">
          <ac:chgData name="Josef Kunc" userId="48716a1b-f134-45e0-8a1c-2d12451ecbef" providerId="ADAL" clId="{29444A60-38EE-4792-B92F-EBE4BFC95ADD}" dt="2023-03-15T10:26:29.877" v="18" actId="20577"/>
          <ac:spMkLst>
            <pc:docMk/>
            <pc:sldMk cId="3587714431" sldId="256"/>
            <ac:spMk id="4" creationId="{F6AB0198-BABE-4497-BFA1-04150C2524B9}"/>
          </ac:spMkLst>
        </pc:spChg>
      </pc:sldChg>
      <pc:sldChg chg="delSp modSp new mod ord">
        <pc:chgData name="Josef Kunc" userId="48716a1b-f134-45e0-8a1c-2d12451ecbef" providerId="ADAL" clId="{29444A60-38EE-4792-B92F-EBE4BFC95ADD}" dt="2023-03-04T21:13:07.633" v="16" actId="478"/>
        <pc:sldMkLst>
          <pc:docMk/>
          <pc:sldMk cId="3701998017" sldId="460"/>
        </pc:sldMkLst>
        <pc:spChg chg="del">
          <ac:chgData name="Josef Kunc" userId="48716a1b-f134-45e0-8a1c-2d12451ecbef" providerId="ADAL" clId="{29444A60-38EE-4792-B92F-EBE4BFC95ADD}" dt="2023-03-04T21:13:07.633" v="16" actId="478"/>
          <ac:spMkLst>
            <pc:docMk/>
            <pc:sldMk cId="3701998017" sldId="460"/>
            <ac:spMk id="3" creationId="{C37FDE37-B0A2-F4C5-67A1-A178C5C92191}"/>
          </ac:spMkLst>
        </pc:spChg>
        <pc:spChg chg="mod">
          <ac:chgData name="Josef Kunc" userId="48716a1b-f134-45e0-8a1c-2d12451ecbef" providerId="ADAL" clId="{29444A60-38EE-4792-B92F-EBE4BFC95ADD}" dt="2023-03-04T21:13:02.752" v="15" actId="20577"/>
          <ac:spMkLst>
            <pc:docMk/>
            <pc:sldMk cId="3701998017" sldId="460"/>
            <ac:spMk id="4" creationId="{3856851B-B5D8-155B-5D13-F76B79952000}"/>
          </ac:spMkLst>
        </pc:spChg>
      </pc:sldChg>
    </pc:docChg>
  </pc:docChgLst>
  <pc:docChgLst>
    <pc:chgData name="Josef Kunc" userId="48716a1b-f134-45e0-8a1c-2d12451ecbef" providerId="ADAL" clId="{2FA91F1B-A305-409D-89CB-D4DC0D701757}"/>
    <pc:docChg chg="modSld">
      <pc:chgData name="Josef Kunc" userId="48716a1b-f134-45e0-8a1c-2d12451ecbef" providerId="ADAL" clId="{2FA91F1B-A305-409D-89CB-D4DC0D701757}" dt="2023-04-20T20:04:35.021" v="9" actId="20577"/>
      <pc:docMkLst>
        <pc:docMk/>
      </pc:docMkLst>
      <pc:sldChg chg="modSp mod">
        <pc:chgData name="Josef Kunc" userId="48716a1b-f134-45e0-8a1c-2d12451ecbef" providerId="ADAL" clId="{2FA91F1B-A305-409D-89CB-D4DC0D701757}" dt="2023-04-20T20:04:35.021" v="9" actId="20577"/>
        <pc:sldMkLst>
          <pc:docMk/>
          <pc:sldMk cId="461867157" sldId="407"/>
        </pc:sldMkLst>
        <pc:spChg chg="mod">
          <ac:chgData name="Josef Kunc" userId="48716a1b-f134-45e0-8a1c-2d12451ecbef" providerId="ADAL" clId="{2FA91F1B-A305-409D-89CB-D4DC0D701757}" dt="2023-04-20T20:04:35.021" v="9" actId="20577"/>
          <ac:spMkLst>
            <pc:docMk/>
            <pc:sldMk cId="461867157" sldId="407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0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9B8F44-66D8-4E5C-8C60-DDAE4760C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512721-1B03-48EC-BB7E-008D0B3A9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Obyvatelstvo, demografie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A733EC-5D23-4A2B-A5F4-D09707F16D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B7917-5D59-41FB-9589-B2D7D3BF2E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590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Obyvatelstvo, demografie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Přednáška č. 4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altLang="cs-CZ" sz="4400" b="1" dirty="0">
                <a:latin typeface="Cambria" panose="02040503050406030204" pitchFamily="18" charset="0"/>
              </a:rPr>
              <a:t>OBYVATELSTVO, DEMOGRAFIE</a:t>
            </a:r>
          </a:p>
        </p:txBody>
      </p:sp>
    </p:spTree>
    <p:extLst>
      <p:ext uri="{BB962C8B-B14F-4D97-AF65-F5344CB8AC3E}">
        <p14:creationId xmlns:p14="http://schemas.microsoft.com/office/powerpoint/2010/main" val="3587714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ovéPole 2"/>
          <p:cNvSpPr txBox="1">
            <a:spLocks noChangeArrowheads="1"/>
          </p:cNvSpPr>
          <p:nvPr/>
        </p:nvSpPr>
        <p:spPr bwMode="auto">
          <a:xfrm>
            <a:off x="1698030" y="5364987"/>
            <a:ext cx="3134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Svět: 56 % </a:t>
            </a:r>
            <a:r>
              <a:rPr lang="cs-CZ" altLang="cs-CZ" sz="1800" dirty="0" err="1"/>
              <a:t>urban</a:t>
            </a:r>
            <a:r>
              <a:rPr lang="cs-CZ" altLang="cs-CZ" sz="1800" dirty="0"/>
              <a:t>, 44 % </a:t>
            </a:r>
            <a:r>
              <a:rPr lang="cs-CZ" altLang="cs-CZ" sz="1800" dirty="0" err="1"/>
              <a:t>rural</a:t>
            </a:r>
            <a:endParaRPr lang="cs-CZ" altLang="cs-CZ" sz="18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7CC1A6C-A7F8-AAC3-5F05-4DB82D784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514"/>
            <a:ext cx="6248400" cy="44106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33EC83-5D95-FB55-FD21-29AB65214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18" t="16945" r="37656" b="20972"/>
          <a:stretch/>
        </p:blipFill>
        <p:spPr>
          <a:xfrm>
            <a:off x="5810250" y="2222325"/>
            <a:ext cx="6172200" cy="425767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497F044-080E-69B6-D686-4131BE8860EC}"/>
              </a:ext>
            </a:extLst>
          </p:cNvPr>
          <p:cNvSpPr txBox="1"/>
          <p:nvPr/>
        </p:nvSpPr>
        <p:spPr>
          <a:xfrm>
            <a:off x="6804151" y="600075"/>
            <a:ext cx="5257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Venkovské obyvatelstvo ve světě (%)</a:t>
            </a:r>
          </a:p>
        </p:txBody>
      </p:sp>
    </p:spTree>
    <p:extLst>
      <p:ext uri="{BB962C8B-B14F-4D97-AF65-F5344CB8AC3E}">
        <p14:creationId xmlns:p14="http://schemas.microsoft.com/office/powerpoint/2010/main" val="2998255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23BBE6-20BA-8FE3-01BA-487A9236F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058D1F-3064-BF09-6473-06A220E1F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4" t="24722" r="30625" b="7639"/>
          <a:stretch/>
        </p:blipFill>
        <p:spPr>
          <a:xfrm>
            <a:off x="1938374" y="857092"/>
            <a:ext cx="8810625" cy="551513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050EA51-0B3C-71AA-11D8-738414F2448B}"/>
              </a:ext>
            </a:extLst>
          </p:cNvPr>
          <p:cNvSpPr txBox="1"/>
          <p:nvPr/>
        </p:nvSpPr>
        <p:spPr>
          <a:xfrm>
            <a:off x="3225553" y="25494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Venkovské obyvatelstvo v EU</a:t>
            </a:r>
          </a:p>
        </p:txBody>
      </p:sp>
    </p:spTree>
    <p:extLst>
      <p:ext uri="{BB962C8B-B14F-4D97-AF65-F5344CB8AC3E}">
        <p14:creationId xmlns:p14="http://schemas.microsoft.com/office/powerpoint/2010/main" val="57820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369454"/>
            <a:ext cx="9133984" cy="55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91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914" t="18631" r="22174" b="9295"/>
          <a:stretch/>
        </p:blipFill>
        <p:spPr>
          <a:xfrm>
            <a:off x="1896176" y="398719"/>
            <a:ext cx="8106805" cy="56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2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3" t="10800" r="11414" b="5202"/>
          <a:stretch>
            <a:fillRect/>
          </a:stretch>
        </p:blipFill>
        <p:spPr bwMode="auto">
          <a:xfrm>
            <a:off x="1457325" y="-1"/>
            <a:ext cx="8970588" cy="677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</p:spTree>
    <p:extLst>
      <p:ext uri="{BB962C8B-B14F-4D97-AF65-F5344CB8AC3E}">
        <p14:creationId xmlns:p14="http://schemas.microsoft.com/office/powerpoint/2010/main" val="766846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3" t="10800" r="11414" b="5202"/>
          <a:stretch>
            <a:fillRect/>
          </a:stretch>
        </p:blipFill>
        <p:spPr bwMode="auto">
          <a:xfrm>
            <a:off x="1703388" y="92076"/>
            <a:ext cx="8964609" cy="676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</p:spTree>
    <p:extLst>
      <p:ext uri="{BB962C8B-B14F-4D97-AF65-F5344CB8AC3E}">
        <p14:creationId xmlns:p14="http://schemas.microsoft.com/office/powerpoint/2010/main" val="2942421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09" t="11614" r="18080" b="16444"/>
          <a:stretch/>
        </p:blipFill>
        <p:spPr>
          <a:xfrm>
            <a:off x="1587779" y="493018"/>
            <a:ext cx="8954544" cy="58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09" t="11146" r="18008" b="17188"/>
          <a:stretch/>
        </p:blipFill>
        <p:spPr>
          <a:xfrm>
            <a:off x="1782619" y="378691"/>
            <a:ext cx="9034856" cy="58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0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37" y="0"/>
            <a:ext cx="426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</p:spTree>
    <p:extLst>
      <p:ext uri="{BB962C8B-B14F-4D97-AF65-F5344CB8AC3E}">
        <p14:creationId xmlns:p14="http://schemas.microsoft.com/office/powerpoint/2010/main" val="3083074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754" y="-129309"/>
            <a:ext cx="5413664" cy="7218218"/>
          </a:xfrm>
          <a:prstGeom prst="rect">
            <a:avLst/>
          </a:prstGeom>
        </p:spPr>
      </p:pic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A0FFBEE3-E1E3-47B7-A434-3FBE49A97513}"/>
              </a:ext>
            </a:extLst>
          </p:cNvPr>
          <p:cNvSpPr/>
          <p:nvPr/>
        </p:nvSpPr>
        <p:spPr bwMode="auto">
          <a:xfrm>
            <a:off x="4714613" y="2951128"/>
            <a:ext cx="1241570" cy="1536982"/>
          </a:xfrm>
          <a:custGeom>
            <a:avLst/>
            <a:gdLst>
              <a:gd name="connsiteX0" fmla="*/ 92279 w 1241570"/>
              <a:gd name="connsiteY0" fmla="*/ 1797 h 1536982"/>
              <a:gd name="connsiteX1" fmla="*/ 8389 w 1241570"/>
              <a:gd name="connsiteY1" fmla="*/ 85687 h 1536982"/>
              <a:gd name="connsiteX2" fmla="*/ 0 w 1241570"/>
              <a:gd name="connsiteY2" fmla="*/ 110854 h 1536982"/>
              <a:gd name="connsiteX3" fmla="*/ 8389 w 1241570"/>
              <a:gd name="connsiteY3" fmla="*/ 303800 h 1536982"/>
              <a:gd name="connsiteX4" fmla="*/ 16778 w 1241570"/>
              <a:gd name="connsiteY4" fmla="*/ 328967 h 1536982"/>
              <a:gd name="connsiteX5" fmla="*/ 50334 w 1241570"/>
              <a:gd name="connsiteY5" fmla="*/ 370912 h 1536982"/>
              <a:gd name="connsiteX6" fmla="*/ 92279 w 1241570"/>
              <a:gd name="connsiteY6" fmla="*/ 421246 h 1536982"/>
              <a:gd name="connsiteX7" fmla="*/ 117446 w 1241570"/>
              <a:gd name="connsiteY7" fmla="*/ 429635 h 1536982"/>
              <a:gd name="connsiteX8" fmla="*/ 167780 w 1241570"/>
              <a:gd name="connsiteY8" fmla="*/ 479969 h 1536982"/>
              <a:gd name="connsiteX9" fmla="*/ 192947 w 1241570"/>
              <a:gd name="connsiteY9" fmla="*/ 505136 h 1536982"/>
              <a:gd name="connsiteX10" fmla="*/ 209725 w 1241570"/>
              <a:gd name="connsiteY10" fmla="*/ 530303 h 1536982"/>
              <a:gd name="connsiteX11" fmla="*/ 243281 w 1241570"/>
              <a:gd name="connsiteY11" fmla="*/ 538692 h 1536982"/>
              <a:gd name="connsiteX12" fmla="*/ 293615 w 1241570"/>
              <a:gd name="connsiteY12" fmla="*/ 555470 h 1536982"/>
              <a:gd name="connsiteX13" fmla="*/ 343948 w 1241570"/>
              <a:gd name="connsiteY13" fmla="*/ 589026 h 1536982"/>
              <a:gd name="connsiteX14" fmla="*/ 394282 w 1241570"/>
              <a:gd name="connsiteY14" fmla="*/ 614193 h 1536982"/>
              <a:gd name="connsiteX15" fmla="*/ 427838 w 1241570"/>
              <a:gd name="connsiteY15" fmla="*/ 630971 h 1536982"/>
              <a:gd name="connsiteX16" fmla="*/ 494950 w 1241570"/>
              <a:gd name="connsiteY16" fmla="*/ 681305 h 1536982"/>
              <a:gd name="connsiteX17" fmla="*/ 520117 w 1241570"/>
              <a:gd name="connsiteY17" fmla="*/ 698083 h 1536982"/>
              <a:gd name="connsiteX18" fmla="*/ 545284 w 1241570"/>
              <a:gd name="connsiteY18" fmla="*/ 706472 h 1536982"/>
              <a:gd name="connsiteX19" fmla="*/ 578840 w 1241570"/>
              <a:gd name="connsiteY19" fmla="*/ 723250 h 1536982"/>
              <a:gd name="connsiteX20" fmla="*/ 595618 w 1241570"/>
              <a:gd name="connsiteY20" fmla="*/ 748417 h 1536982"/>
              <a:gd name="connsiteX21" fmla="*/ 654341 w 1241570"/>
              <a:gd name="connsiteY21" fmla="*/ 773584 h 1536982"/>
              <a:gd name="connsiteX22" fmla="*/ 679508 w 1241570"/>
              <a:gd name="connsiteY22" fmla="*/ 798751 h 1536982"/>
              <a:gd name="connsiteX23" fmla="*/ 704675 w 1241570"/>
              <a:gd name="connsiteY23" fmla="*/ 815529 h 1536982"/>
              <a:gd name="connsiteX24" fmla="*/ 729842 w 1241570"/>
              <a:gd name="connsiteY24" fmla="*/ 874252 h 1536982"/>
              <a:gd name="connsiteX25" fmla="*/ 763398 w 1241570"/>
              <a:gd name="connsiteY25" fmla="*/ 924586 h 1536982"/>
              <a:gd name="connsiteX26" fmla="*/ 780176 w 1241570"/>
              <a:gd name="connsiteY26" fmla="*/ 983309 h 1536982"/>
              <a:gd name="connsiteX27" fmla="*/ 813732 w 1241570"/>
              <a:gd name="connsiteY27" fmla="*/ 1344035 h 1536982"/>
              <a:gd name="connsiteX28" fmla="*/ 822121 w 1241570"/>
              <a:gd name="connsiteY28" fmla="*/ 1394369 h 1536982"/>
              <a:gd name="connsiteX29" fmla="*/ 847288 w 1241570"/>
              <a:gd name="connsiteY29" fmla="*/ 1486648 h 1536982"/>
              <a:gd name="connsiteX30" fmla="*/ 864066 w 1241570"/>
              <a:gd name="connsiteY30" fmla="*/ 1511815 h 1536982"/>
              <a:gd name="connsiteX31" fmla="*/ 956345 w 1241570"/>
              <a:gd name="connsiteY31" fmla="*/ 1536982 h 1536982"/>
              <a:gd name="connsiteX32" fmla="*/ 1132514 w 1241570"/>
              <a:gd name="connsiteY32" fmla="*/ 1511815 h 1536982"/>
              <a:gd name="connsiteX33" fmla="*/ 1182848 w 1241570"/>
              <a:gd name="connsiteY33" fmla="*/ 1478259 h 1536982"/>
              <a:gd name="connsiteX34" fmla="*/ 1233181 w 1241570"/>
              <a:gd name="connsiteY34" fmla="*/ 1385980 h 1536982"/>
              <a:gd name="connsiteX35" fmla="*/ 1241570 w 1241570"/>
              <a:gd name="connsiteY35" fmla="*/ 1352424 h 1536982"/>
              <a:gd name="connsiteX36" fmla="*/ 1216404 w 1241570"/>
              <a:gd name="connsiteY36" fmla="*/ 1243367 h 1536982"/>
              <a:gd name="connsiteX37" fmla="*/ 1208015 w 1241570"/>
              <a:gd name="connsiteY37" fmla="*/ 1218200 h 1536982"/>
              <a:gd name="connsiteX38" fmla="*/ 1199626 w 1241570"/>
              <a:gd name="connsiteY38" fmla="*/ 1193033 h 1536982"/>
              <a:gd name="connsiteX39" fmla="*/ 1182848 w 1241570"/>
              <a:gd name="connsiteY39" fmla="*/ 1134311 h 1536982"/>
              <a:gd name="connsiteX40" fmla="*/ 1166070 w 1241570"/>
              <a:gd name="connsiteY40" fmla="*/ 1042032 h 1536982"/>
              <a:gd name="connsiteX41" fmla="*/ 1149292 w 1241570"/>
              <a:gd name="connsiteY41" fmla="*/ 966531 h 1536982"/>
              <a:gd name="connsiteX42" fmla="*/ 1132514 w 1241570"/>
              <a:gd name="connsiteY42" fmla="*/ 916197 h 1536982"/>
              <a:gd name="connsiteX43" fmla="*/ 1124125 w 1241570"/>
              <a:gd name="connsiteY43" fmla="*/ 882641 h 1536982"/>
              <a:gd name="connsiteX44" fmla="*/ 1107347 w 1241570"/>
              <a:gd name="connsiteY44" fmla="*/ 840696 h 1536982"/>
              <a:gd name="connsiteX45" fmla="*/ 1082180 w 1241570"/>
              <a:gd name="connsiteY45" fmla="*/ 748417 h 1536982"/>
              <a:gd name="connsiteX46" fmla="*/ 1031846 w 1241570"/>
              <a:gd name="connsiteY46" fmla="*/ 664527 h 1536982"/>
              <a:gd name="connsiteX47" fmla="*/ 1015068 w 1241570"/>
              <a:gd name="connsiteY47" fmla="*/ 639360 h 1536982"/>
              <a:gd name="connsiteX48" fmla="*/ 998290 w 1241570"/>
              <a:gd name="connsiteY48" fmla="*/ 605804 h 1536982"/>
              <a:gd name="connsiteX49" fmla="*/ 956345 w 1241570"/>
              <a:gd name="connsiteY49" fmla="*/ 547081 h 1536982"/>
              <a:gd name="connsiteX50" fmla="*/ 922789 w 1241570"/>
              <a:gd name="connsiteY50" fmla="*/ 496747 h 1536982"/>
              <a:gd name="connsiteX51" fmla="*/ 906011 w 1241570"/>
              <a:gd name="connsiteY51" fmla="*/ 471580 h 1536982"/>
              <a:gd name="connsiteX52" fmla="*/ 855677 w 1241570"/>
              <a:gd name="connsiteY52" fmla="*/ 421246 h 1536982"/>
              <a:gd name="connsiteX53" fmla="*/ 830510 w 1241570"/>
              <a:gd name="connsiteY53" fmla="*/ 387690 h 1536982"/>
              <a:gd name="connsiteX54" fmla="*/ 796954 w 1241570"/>
              <a:gd name="connsiteY54" fmla="*/ 370912 h 1536982"/>
              <a:gd name="connsiteX55" fmla="*/ 746620 w 1241570"/>
              <a:gd name="connsiteY55" fmla="*/ 337356 h 1536982"/>
              <a:gd name="connsiteX56" fmla="*/ 721453 w 1241570"/>
              <a:gd name="connsiteY56" fmla="*/ 320578 h 1536982"/>
              <a:gd name="connsiteX57" fmla="*/ 687897 w 1241570"/>
              <a:gd name="connsiteY57" fmla="*/ 303800 h 1536982"/>
              <a:gd name="connsiteX58" fmla="*/ 654341 w 1241570"/>
              <a:gd name="connsiteY58" fmla="*/ 278633 h 1536982"/>
              <a:gd name="connsiteX59" fmla="*/ 595618 w 1241570"/>
              <a:gd name="connsiteY59" fmla="*/ 245078 h 1536982"/>
              <a:gd name="connsiteX60" fmla="*/ 536895 w 1241570"/>
              <a:gd name="connsiteY60" fmla="*/ 194744 h 1536982"/>
              <a:gd name="connsiteX61" fmla="*/ 511728 w 1241570"/>
              <a:gd name="connsiteY61" fmla="*/ 177966 h 1536982"/>
              <a:gd name="connsiteX62" fmla="*/ 486561 w 1241570"/>
              <a:gd name="connsiteY62" fmla="*/ 169577 h 1536982"/>
              <a:gd name="connsiteX63" fmla="*/ 461394 w 1241570"/>
              <a:gd name="connsiteY63" fmla="*/ 152799 h 1536982"/>
              <a:gd name="connsiteX64" fmla="*/ 427838 w 1241570"/>
              <a:gd name="connsiteY64" fmla="*/ 136021 h 1536982"/>
              <a:gd name="connsiteX65" fmla="*/ 343948 w 1241570"/>
              <a:gd name="connsiteY65" fmla="*/ 77298 h 1536982"/>
              <a:gd name="connsiteX66" fmla="*/ 310393 w 1241570"/>
              <a:gd name="connsiteY66" fmla="*/ 60520 h 1536982"/>
              <a:gd name="connsiteX67" fmla="*/ 218114 w 1241570"/>
              <a:gd name="connsiteY67" fmla="*/ 43742 h 1536982"/>
              <a:gd name="connsiteX68" fmla="*/ 159391 w 1241570"/>
              <a:gd name="connsiteY68" fmla="*/ 26964 h 1536982"/>
              <a:gd name="connsiteX69" fmla="*/ 92279 w 1241570"/>
              <a:gd name="connsiteY69" fmla="*/ 1797 h 153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41570" h="1536982">
                <a:moveTo>
                  <a:pt x="92279" y="1797"/>
                </a:moveTo>
                <a:cubicBezTo>
                  <a:pt x="67112" y="11584"/>
                  <a:pt x="26400" y="49665"/>
                  <a:pt x="8389" y="85687"/>
                </a:cubicBezTo>
                <a:cubicBezTo>
                  <a:pt x="4434" y="93596"/>
                  <a:pt x="2796" y="102465"/>
                  <a:pt x="0" y="110854"/>
                </a:cubicBezTo>
                <a:cubicBezTo>
                  <a:pt x="2796" y="175169"/>
                  <a:pt x="3452" y="239614"/>
                  <a:pt x="8389" y="303800"/>
                </a:cubicBezTo>
                <a:cubicBezTo>
                  <a:pt x="9067" y="312617"/>
                  <a:pt x="12091" y="321468"/>
                  <a:pt x="16778" y="328967"/>
                </a:cubicBezTo>
                <a:cubicBezTo>
                  <a:pt x="26268" y="344151"/>
                  <a:pt x="39591" y="356588"/>
                  <a:pt x="50334" y="370912"/>
                </a:cubicBezTo>
                <a:cubicBezTo>
                  <a:pt x="65809" y="391546"/>
                  <a:pt x="69259" y="405900"/>
                  <a:pt x="92279" y="421246"/>
                </a:cubicBezTo>
                <a:cubicBezTo>
                  <a:pt x="99637" y="426151"/>
                  <a:pt x="109057" y="426839"/>
                  <a:pt x="117446" y="429635"/>
                </a:cubicBezTo>
                <a:lnTo>
                  <a:pt x="167780" y="479969"/>
                </a:lnTo>
                <a:cubicBezTo>
                  <a:pt x="176169" y="488358"/>
                  <a:pt x="186366" y="495265"/>
                  <a:pt x="192947" y="505136"/>
                </a:cubicBezTo>
                <a:cubicBezTo>
                  <a:pt x="198540" y="513525"/>
                  <a:pt x="201336" y="524710"/>
                  <a:pt x="209725" y="530303"/>
                </a:cubicBezTo>
                <a:cubicBezTo>
                  <a:pt x="219318" y="536698"/>
                  <a:pt x="232238" y="535379"/>
                  <a:pt x="243281" y="538692"/>
                </a:cubicBezTo>
                <a:cubicBezTo>
                  <a:pt x="260221" y="543774"/>
                  <a:pt x="293615" y="555470"/>
                  <a:pt x="293615" y="555470"/>
                </a:cubicBezTo>
                <a:cubicBezTo>
                  <a:pt x="310393" y="566655"/>
                  <a:pt x="324818" y="582649"/>
                  <a:pt x="343948" y="589026"/>
                </a:cubicBezTo>
                <a:cubicBezTo>
                  <a:pt x="390090" y="604407"/>
                  <a:pt x="348748" y="588173"/>
                  <a:pt x="394282" y="614193"/>
                </a:cubicBezTo>
                <a:cubicBezTo>
                  <a:pt x="405140" y="620398"/>
                  <a:pt x="417433" y="624034"/>
                  <a:pt x="427838" y="630971"/>
                </a:cubicBezTo>
                <a:cubicBezTo>
                  <a:pt x="451105" y="646482"/>
                  <a:pt x="471683" y="665794"/>
                  <a:pt x="494950" y="681305"/>
                </a:cubicBezTo>
                <a:cubicBezTo>
                  <a:pt x="503339" y="686898"/>
                  <a:pt x="511099" y="693574"/>
                  <a:pt x="520117" y="698083"/>
                </a:cubicBezTo>
                <a:cubicBezTo>
                  <a:pt x="528026" y="702038"/>
                  <a:pt x="537156" y="702989"/>
                  <a:pt x="545284" y="706472"/>
                </a:cubicBezTo>
                <a:cubicBezTo>
                  <a:pt x="556778" y="711398"/>
                  <a:pt x="567655" y="717657"/>
                  <a:pt x="578840" y="723250"/>
                </a:cubicBezTo>
                <a:cubicBezTo>
                  <a:pt x="584433" y="731639"/>
                  <a:pt x="587873" y="741962"/>
                  <a:pt x="595618" y="748417"/>
                </a:cubicBezTo>
                <a:cubicBezTo>
                  <a:pt x="609440" y="759935"/>
                  <a:pt x="636857" y="767756"/>
                  <a:pt x="654341" y="773584"/>
                </a:cubicBezTo>
                <a:cubicBezTo>
                  <a:pt x="662730" y="781973"/>
                  <a:pt x="670394" y="791156"/>
                  <a:pt x="679508" y="798751"/>
                </a:cubicBezTo>
                <a:cubicBezTo>
                  <a:pt x="687253" y="805206"/>
                  <a:pt x="698220" y="807784"/>
                  <a:pt x="704675" y="815529"/>
                </a:cubicBezTo>
                <a:cubicBezTo>
                  <a:pt x="732677" y="849132"/>
                  <a:pt x="712358" y="842781"/>
                  <a:pt x="729842" y="874252"/>
                </a:cubicBezTo>
                <a:cubicBezTo>
                  <a:pt x="739635" y="891879"/>
                  <a:pt x="763398" y="924586"/>
                  <a:pt x="763398" y="924586"/>
                </a:cubicBezTo>
                <a:cubicBezTo>
                  <a:pt x="768991" y="944160"/>
                  <a:pt x="776688" y="963252"/>
                  <a:pt x="780176" y="983309"/>
                </a:cubicBezTo>
                <a:cubicBezTo>
                  <a:pt x="800832" y="1102083"/>
                  <a:pt x="802878" y="1224644"/>
                  <a:pt x="813732" y="1344035"/>
                </a:cubicBezTo>
                <a:cubicBezTo>
                  <a:pt x="815272" y="1360975"/>
                  <a:pt x="819535" y="1377557"/>
                  <a:pt x="822121" y="1394369"/>
                </a:cubicBezTo>
                <a:cubicBezTo>
                  <a:pt x="831216" y="1453484"/>
                  <a:pt x="822339" y="1442988"/>
                  <a:pt x="847288" y="1486648"/>
                </a:cubicBezTo>
                <a:cubicBezTo>
                  <a:pt x="852290" y="1495402"/>
                  <a:pt x="855516" y="1506471"/>
                  <a:pt x="864066" y="1511815"/>
                </a:cubicBezTo>
                <a:cubicBezTo>
                  <a:pt x="884101" y="1524337"/>
                  <a:pt x="932392" y="1532191"/>
                  <a:pt x="956345" y="1536982"/>
                </a:cubicBezTo>
                <a:cubicBezTo>
                  <a:pt x="980694" y="1535359"/>
                  <a:pt x="1092419" y="1538545"/>
                  <a:pt x="1132514" y="1511815"/>
                </a:cubicBezTo>
                <a:lnTo>
                  <a:pt x="1182848" y="1478259"/>
                </a:lnTo>
                <a:cubicBezTo>
                  <a:pt x="1220913" y="1402129"/>
                  <a:pt x="1202531" y="1431958"/>
                  <a:pt x="1233181" y="1385980"/>
                </a:cubicBezTo>
                <a:cubicBezTo>
                  <a:pt x="1235977" y="1374795"/>
                  <a:pt x="1241570" y="1363954"/>
                  <a:pt x="1241570" y="1352424"/>
                </a:cubicBezTo>
                <a:cubicBezTo>
                  <a:pt x="1241570" y="1308866"/>
                  <a:pt x="1229693" y="1283236"/>
                  <a:pt x="1216404" y="1243367"/>
                </a:cubicBezTo>
                <a:lnTo>
                  <a:pt x="1208015" y="1218200"/>
                </a:lnTo>
                <a:cubicBezTo>
                  <a:pt x="1205219" y="1209811"/>
                  <a:pt x="1201771" y="1201612"/>
                  <a:pt x="1199626" y="1193033"/>
                </a:cubicBezTo>
                <a:cubicBezTo>
                  <a:pt x="1189092" y="1150899"/>
                  <a:pt x="1194883" y="1170416"/>
                  <a:pt x="1182848" y="1134311"/>
                </a:cubicBezTo>
                <a:cubicBezTo>
                  <a:pt x="1163471" y="979296"/>
                  <a:pt x="1185468" y="1119623"/>
                  <a:pt x="1166070" y="1042032"/>
                </a:cubicBezTo>
                <a:cubicBezTo>
                  <a:pt x="1154096" y="994136"/>
                  <a:pt x="1162210" y="1009590"/>
                  <a:pt x="1149292" y="966531"/>
                </a:cubicBezTo>
                <a:cubicBezTo>
                  <a:pt x="1144210" y="949591"/>
                  <a:pt x="1136803" y="933355"/>
                  <a:pt x="1132514" y="916197"/>
                </a:cubicBezTo>
                <a:cubicBezTo>
                  <a:pt x="1129718" y="905012"/>
                  <a:pt x="1127771" y="893579"/>
                  <a:pt x="1124125" y="882641"/>
                </a:cubicBezTo>
                <a:cubicBezTo>
                  <a:pt x="1119363" y="868355"/>
                  <a:pt x="1111776" y="855089"/>
                  <a:pt x="1107347" y="840696"/>
                </a:cubicBezTo>
                <a:cubicBezTo>
                  <a:pt x="1102681" y="825531"/>
                  <a:pt x="1092394" y="772249"/>
                  <a:pt x="1082180" y="748417"/>
                </a:cubicBezTo>
                <a:cubicBezTo>
                  <a:pt x="1066702" y="712303"/>
                  <a:pt x="1055701" y="700309"/>
                  <a:pt x="1031846" y="664527"/>
                </a:cubicBezTo>
                <a:cubicBezTo>
                  <a:pt x="1026253" y="656138"/>
                  <a:pt x="1019577" y="648378"/>
                  <a:pt x="1015068" y="639360"/>
                </a:cubicBezTo>
                <a:cubicBezTo>
                  <a:pt x="1009475" y="628175"/>
                  <a:pt x="1004495" y="616662"/>
                  <a:pt x="998290" y="605804"/>
                </a:cubicBezTo>
                <a:cubicBezTo>
                  <a:pt x="986168" y="584591"/>
                  <a:pt x="970349" y="567087"/>
                  <a:pt x="956345" y="547081"/>
                </a:cubicBezTo>
                <a:cubicBezTo>
                  <a:pt x="944781" y="530561"/>
                  <a:pt x="933974" y="513525"/>
                  <a:pt x="922789" y="496747"/>
                </a:cubicBezTo>
                <a:cubicBezTo>
                  <a:pt x="917196" y="488358"/>
                  <a:pt x="913140" y="478709"/>
                  <a:pt x="906011" y="471580"/>
                </a:cubicBezTo>
                <a:cubicBezTo>
                  <a:pt x="889233" y="454802"/>
                  <a:pt x="869914" y="440228"/>
                  <a:pt x="855677" y="421246"/>
                </a:cubicBezTo>
                <a:cubicBezTo>
                  <a:pt x="847288" y="410061"/>
                  <a:pt x="841126" y="396789"/>
                  <a:pt x="830510" y="387690"/>
                </a:cubicBezTo>
                <a:cubicBezTo>
                  <a:pt x="821015" y="379551"/>
                  <a:pt x="807677" y="377346"/>
                  <a:pt x="796954" y="370912"/>
                </a:cubicBezTo>
                <a:cubicBezTo>
                  <a:pt x="779663" y="360537"/>
                  <a:pt x="763398" y="348541"/>
                  <a:pt x="746620" y="337356"/>
                </a:cubicBezTo>
                <a:cubicBezTo>
                  <a:pt x="738231" y="331763"/>
                  <a:pt x="730471" y="325087"/>
                  <a:pt x="721453" y="320578"/>
                </a:cubicBezTo>
                <a:cubicBezTo>
                  <a:pt x="710268" y="314985"/>
                  <a:pt x="698502" y="310428"/>
                  <a:pt x="687897" y="303800"/>
                </a:cubicBezTo>
                <a:cubicBezTo>
                  <a:pt x="676041" y="296390"/>
                  <a:pt x="665718" y="286760"/>
                  <a:pt x="654341" y="278633"/>
                </a:cubicBezTo>
                <a:cubicBezTo>
                  <a:pt x="626673" y="258870"/>
                  <a:pt x="628389" y="261462"/>
                  <a:pt x="595618" y="245078"/>
                </a:cubicBezTo>
                <a:cubicBezTo>
                  <a:pt x="565130" y="214590"/>
                  <a:pt x="574561" y="221648"/>
                  <a:pt x="536895" y="194744"/>
                </a:cubicBezTo>
                <a:cubicBezTo>
                  <a:pt x="528691" y="188884"/>
                  <a:pt x="520746" y="182475"/>
                  <a:pt x="511728" y="177966"/>
                </a:cubicBezTo>
                <a:cubicBezTo>
                  <a:pt x="503819" y="174011"/>
                  <a:pt x="494470" y="173532"/>
                  <a:pt x="486561" y="169577"/>
                </a:cubicBezTo>
                <a:cubicBezTo>
                  <a:pt x="477543" y="165068"/>
                  <a:pt x="470148" y="157801"/>
                  <a:pt x="461394" y="152799"/>
                </a:cubicBezTo>
                <a:cubicBezTo>
                  <a:pt x="450536" y="146594"/>
                  <a:pt x="438443" y="142649"/>
                  <a:pt x="427838" y="136021"/>
                </a:cubicBezTo>
                <a:cubicBezTo>
                  <a:pt x="385747" y="109714"/>
                  <a:pt x="394959" y="102804"/>
                  <a:pt x="343948" y="77298"/>
                </a:cubicBezTo>
                <a:cubicBezTo>
                  <a:pt x="332763" y="71705"/>
                  <a:pt x="322476" y="63742"/>
                  <a:pt x="310393" y="60520"/>
                </a:cubicBezTo>
                <a:cubicBezTo>
                  <a:pt x="280185" y="52464"/>
                  <a:pt x="248684" y="50293"/>
                  <a:pt x="218114" y="43742"/>
                </a:cubicBezTo>
                <a:cubicBezTo>
                  <a:pt x="186814" y="37035"/>
                  <a:pt x="195260" y="30551"/>
                  <a:pt x="159391" y="26964"/>
                </a:cubicBezTo>
                <a:cubicBezTo>
                  <a:pt x="142696" y="25295"/>
                  <a:pt x="117446" y="-7990"/>
                  <a:pt x="92279" y="1797"/>
                </a:cubicBezTo>
                <a:close/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1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B48661-6F66-2A09-D1F7-149ECB9851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56851B-B5D8-155B-5D13-F76B79952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https://www.youtube.com/watch?v=2QZ5LCmGTd0</a:t>
            </a:r>
          </a:p>
        </p:txBody>
      </p:sp>
    </p:spTree>
    <p:extLst>
      <p:ext uri="{BB962C8B-B14F-4D97-AF65-F5344CB8AC3E}">
        <p14:creationId xmlns:p14="http://schemas.microsoft.com/office/powerpoint/2010/main" val="3701998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258619"/>
            <a:ext cx="10753200" cy="5573382"/>
          </a:xfrm>
        </p:spPr>
        <p:txBody>
          <a:bodyPr/>
          <a:lstStyle/>
          <a:p>
            <a:r>
              <a:rPr lang="cs-CZ" sz="2000" dirty="0"/>
              <a:t>V roce 2018 žilo v EU ve velkých městech 39,3 % populace, ve městech a předměstích 31,6 % a na venkově 29,1 % obyvatel.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527" y="1212669"/>
            <a:ext cx="8876145" cy="5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29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054" y="166697"/>
            <a:ext cx="4828676" cy="68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1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4108" y="595791"/>
            <a:ext cx="10753200" cy="5213881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Bližší pohled na digitální dovednosti </a:t>
            </a:r>
          </a:p>
          <a:p>
            <a:r>
              <a:rPr lang="cs-CZ" sz="2000" b="1" dirty="0"/>
              <a:t>Digitální dovednosti jsou považovány za zásadní pro globální konkurenceschopnost, podporu pracovních míst a růst</a:t>
            </a:r>
            <a:r>
              <a:rPr lang="cs-CZ" sz="2000" dirty="0"/>
              <a:t>, zatímco internet může hrát zásadní roli také z hlediska poskytování vysoce kvalitního vzdělávání a odborné přípravy. </a:t>
            </a:r>
          </a:p>
          <a:p>
            <a:r>
              <a:rPr lang="cs-CZ" sz="2000" b="1" dirty="0"/>
              <a:t>V roce 2019 byla celková úroveň digitálních dovedností v EU nejnižší mezi dospělými, kteří žili ve venkovských oblastech</a:t>
            </a:r>
            <a:r>
              <a:rPr lang="cs-CZ" sz="2000" dirty="0"/>
              <a:t> (48 % mělo základní nebo vyšší než základní digitální dovednosti), u dospělých žijících ve městech a předměstích činila 55% a nejvyšší podíl dosáhla u dospělých žijících ve velkých městech - 62 %. </a:t>
            </a:r>
          </a:p>
          <a:p>
            <a:r>
              <a:rPr lang="cs-CZ" sz="2000" dirty="0"/>
              <a:t>Tento model - s nejvyšší úrovní digitálních dovedností zaznamenaných u dospělých žijících ve velkých městech - se opakoval ve všech členských státech EU kromě dvou - Belgie a Malty. </a:t>
            </a:r>
          </a:p>
        </p:txBody>
      </p:sp>
    </p:spTree>
    <p:extLst>
      <p:ext uri="{BB962C8B-B14F-4D97-AF65-F5344CB8AC3E}">
        <p14:creationId xmlns:p14="http://schemas.microsoft.com/office/powerpoint/2010/main" val="4260064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26" y="286327"/>
            <a:ext cx="8966473" cy="63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0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785091"/>
            <a:ext cx="10753200" cy="5046909"/>
          </a:xfrm>
        </p:spPr>
        <p:txBody>
          <a:bodyPr/>
          <a:lstStyle/>
          <a:p>
            <a:r>
              <a:rPr lang="cs-CZ" sz="2000" b="1" dirty="0"/>
              <a:t>Země s nejvyšším celkovým počtem lidí žijících ve venkovských oblastech je Indie</a:t>
            </a:r>
            <a:r>
              <a:rPr lang="cs-CZ" sz="2000" dirty="0"/>
              <a:t>, přibližně stejný počet jako Čína, Indonésie a Bangladéš dohromady (vliv celkového počtu obyvatel). </a:t>
            </a:r>
          </a:p>
          <a:p>
            <a:r>
              <a:rPr lang="cs-CZ" sz="2000" dirty="0"/>
              <a:t>Přestože má Indie nejvyšší celkový počet obyvatel žijících ve venkovském prostředí (67% podíl na populaci), </a:t>
            </a:r>
            <a:r>
              <a:rPr lang="cs-CZ" sz="2000" b="1" dirty="0"/>
              <a:t>existuje 42 zemí s vyšším podílem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b="1" dirty="0"/>
              <a:t>Zatímco venkovské obyvatelstvo se stalo globálně menšinou </a:t>
            </a:r>
            <a:r>
              <a:rPr lang="cs-CZ" sz="2000" dirty="0"/>
              <a:t>(přibližně 44 %), </a:t>
            </a:r>
            <a:r>
              <a:rPr lang="cs-CZ" sz="2000" b="1" dirty="0"/>
              <a:t>většina z nich se stále více koncentruje v chudších částech světa</a:t>
            </a:r>
            <a:r>
              <a:rPr lang="cs-CZ" sz="2000" dirty="0"/>
              <a:t>. </a:t>
            </a:r>
          </a:p>
          <a:p>
            <a:r>
              <a:rPr lang="cs-CZ" sz="2000" dirty="0"/>
              <a:t>V nejméně rozvinutých zemích žije ve venkovských oblastech 69 % procent lidí, zatímco v zemích s vyššími příjmy je to pouze 20 %.</a:t>
            </a:r>
          </a:p>
        </p:txBody>
      </p:sp>
    </p:spTree>
    <p:extLst>
      <p:ext uri="{BB962C8B-B14F-4D97-AF65-F5344CB8AC3E}">
        <p14:creationId xmlns:p14="http://schemas.microsoft.com/office/powerpoint/2010/main" val="2793699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9381" r="12199" b="977"/>
          <a:stretch>
            <a:fillRect/>
          </a:stretch>
        </p:blipFill>
        <p:spPr bwMode="auto">
          <a:xfrm>
            <a:off x="5152737" y="183285"/>
            <a:ext cx="681355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66" y="544945"/>
            <a:ext cx="4435834" cy="29595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8" y="3914836"/>
            <a:ext cx="4395932" cy="21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60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9381" r="43700" b="-424"/>
          <a:stretch>
            <a:fillRect/>
          </a:stretch>
        </p:blipFill>
        <p:spPr bwMode="auto">
          <a:xfrm>
            <a:off x="7535287" y="225281"/>
            <a:ext cx="2808287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945" y="726593"/>
            <a:ext cx="5183909" cy="26351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944" y="3729461"/>
            <a:ext cx="5183909" cy="291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0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50" y="1243560"/>
            <a:ext cx="9318864" cy="466436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21164" y="461818"/>
            <a:ext cx="7812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Deformovaná mapa světa – lidé žijící na venkově (2014)</a:t>
            </a:r>
          </a:p>
        </p:txBody>
      </p:sp>
    </p:spTree>
    <p:extLst>
      <p:ext uri="{BB962C8B-B14F-4D97-AF65-F5344CB8AC3E}">
        <p14:creationId xmlns:p14="http://schemas.microsoft.com/office/powerpoint/2010/main" val="1448995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63" y="332509"/>
            <a:ext cx="10856046" cy="57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94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457200"/>
            <a:ext cx="10965181" cy="5241851"/>
          </a:xfrm>
        </p:spPr>
        <p:txBody>
          <a:bodyPr/>
          <a:lstStyle/>
          <a:p>
            <a:r>
              <a:rPr lang="cs-CZ" sz="2200" b="1" dirty="0"/>
              <a:t>Východní Asie dominuje venkovské populaci díky velké celkové populaci</a:t>
            </a:r>
            <a:r>
              <a:rPr lang="cs-CZ" sz="2200" dirty="0"/>
              <a:t>. </a:t>
            </a:r>
          </a:p>
          <a:p>
            <a:r>
              <a:rPr lang="cs-CZ" sz="2200" dirty="0"/>
              <a:t>Zvláště vyniká Indie a Čína jako země s největším počtem venkovského obyvatelstva. I když se předpokládá, že Indie bude pomalu ztrácet venkovské obyvatelstvo (do roku 2050 o 6 %), Čína je nastavena na mnohem rychlejší tempo (47 %..?). </a:t>
            </a:r>
          </a:p>
          <a:p>
            <a:endParaRPr lang="cs-CZ" sz="2200" dirty="0"/>
          </a:p>
          <a:p>
            <a:r>
              <a:rPr lang="cs-CZ" sz="2200" b="1" dirty="0"/>
              <a:t>K nejvýznamnějšímu nárůstu venkovských populací však dochází téměř výhradně na africkém kontinentu</a:t>
            </a:r>
            <a:r>
              <a:rPr lang="cs-CZ" sz="2200" dirty="0"/>
              <a:t>, kde se nachází devět z deseti největších rostoucích venkovských populací. </a:t>
            </a:r>
          </a:p>
          <a:p>
            <a:r>
              <a:rPr lang="cs-CZ" sz="2200" b="1" dirty="0"/>
              <a:t>Pouze Čína a balkánské země v Evropě patří mezi méně urbanizované země</a:t>
            </a:r>
            <a:r>
              <a:rPr lang="cs-CZ" sz="2200" dirty="0"/>
              <a:t>, které zaznamenávají výrazný </a:t>
            </a:r>
            <a:r>
              <a:rPr lang="cs-CZ" sz="2200" b="1" dirty="0"/>
              <a:t>pokles venkovského obyvatelstva</a:t>
            </a:r>
            <a:r>
              <a:rPr lang="cs-CZ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101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43019A-4884-484C-94D6-E52918ABD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B4E21-6EB6-492E-88F2-F960672E1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90550"/>
            <a:ext cx="10753200" cy="5241450"/>
          </a:xfrm>
        </p:spPr>
        <p:txBody>
          <a:bodyPr/>
          <a:lstStyle/>
          <a:p>
            <a:endParaRPr lang="cs-CZ" b="1" dirty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i="1" dirty="0">
                <a:solidFill>
                  <a:srgbClr val="FF0000"/>
                </a:solidFill>
              </a:rPr>
              <a:t>Jak bychom jednoduše definovali venkovskou oblast? </a:t>
            </a:r>
          </a:p>
          <a:p>
            <a:pPr marL="7200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   Máte nějaký nápad?</a:t>
            </a:r>
          </a:p>
        </p:txBody>
      </p:sp>
    </p:spTree>
    <p:extLst>
      <p:ext uri="{BB962C8B-B14F-4D97-AF65-F5344CB8AC3E}">
        <p14:creationId xmlns:p14="http://schemas.microsoft.com/office/powerpoint/2010/main" val="383075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46" y="607543"/>
            <a:ext cx="9952484" cy="57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5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16688"/>
            <a:ext cx="10753200" cy="5215312"/>
          </a:xfrm>
        </p:spPr>
        <p:txBody>
          <a:bodyPr/>
          <a:lstStyle/>
          <a:p>
            <a:r>
              <a:rPr lang="cs-CZ" sz="2000" b="1" dirty="0"/>
              <a:t>Migrace do měst je jedním z hlavních důvodů poklesu venkovské populace</a:t>
            </a:r>
            <a:r>
              <a:rPr lang="cs-CZ" sz="2000" dirty="0"/>
              <a:t>. Uvedené mapy však naznačují, že migrace v některých nejchudších částech světa ovlivňuje celkový počet obyvatel venkova méně významně, přičemž vysoký počet obyvatel venkova je udržován přirozeným přírůstkem populace. </a:t>
            </a:r>
          </a:p>
          <a:p>
            <a:pPr marL="72000" indent="0">
              <a:buNone/>
            </a:pPr>
            <a:endParaRPr lang="cs-CZ" sz="2000" dirty="0"/>
          </a:p>
          <a:p>
            <a:r>
              <a:rPr lang="cs-CZ" sz="2000" b="1" dirty="0"/>
              <a:t>Klesající populace venkova se v silně urbanizovaných zemích stala složitým problémem veřejné správy</a:t>
            </a:r>
            <a:r>
              <a:rPr lang="cs-CZ" sz="2000" dirty="0"/>
              <a:t>. Jedná se v drtivé většině o bohatší část světa, zejména pak Evropy. </a:t>
            </a:r>
          </a:p>
          <a:p>
            <a:r>
              <a:rPr lang="cs-CZ" sz="2000" dirty="0"/>
              <a:t>Vývoj venkova v posledních zhruba šesti desetiletích a jeho plánované pokračování v dalších letech 21. století </a:t>
            </a:r>
            <a:r>
              <a:rPr lang="cs-CZ" sz="2000" b="1" dirty="0"/>
              <a:t>vyžaduje přehodnocení rozvoje venkova</a:t>
            </a:r>
            <a:r>
              <a:rPr lang="cs-CZ" sz="2000" dirty="0"/>
              <a:t>, aby byl zajištěn </a:t>
            </a:r>
            <a:r>
              <a:rPr lang="cs-CZ" sz="2000" b="1" dirty="0"/>
              <a:t>vyvážený ekonomický rozvoj mezi rostoucími městskými a zmenšujícími se venkovskými regiony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22982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16688" y="435935"/>
            <a:ext cx="10856512" cy="5396065"/>
          </a:xfrm>
        </p:spPr>
        <p:txBody>
          <a:bodyPr/>
          <a:lstStyle/>
          <a:p>
            <a:r>
              <a:rPr lang="cs-CZ" sz="2000" b="1" dirty="0"/>
              <a:t>„Dobíhající“ pandemie koronaviru</a:t>
            </a:r>
            <a:r>
              <a:rPr lang="cs-CZ" sz="2000" dirty="0"/>
              <a:t>, která rozšiřuje svůj dosah i na menší města a venkovské komunity </a:t>
            </a:r>
            <a:r>
              <a:rPr lang="cs-CZ" sz="2000" b="1" dirty="0"/>
              <a:t>činí/la venkovský prostor zranitelnější kvůli starší populaci</a:t>
            </a:r>
            <a:r>
              <a:rPr lang="cs-CZ" sz="2000" dirty="0"/>
              <a:t>, </a:t>
            </a:r>
            <a:r>
              <a:rPr lang="cs-CZ" sz="2000" b="1" dirty="0"/>
              <a:t>limitované zdravotní infrastruktuře a péči a slabším institucím</a:t>
            </a:r>
            <a:r>
              <a:rPr lang="cs-CZ" sz="2000" dirty="0"/>
              <a:t>. </a:t>
            </a:r>
          </a:p>
          <a:p>
            <a:r>
              <a:rPr lang="cs-CZ" sz="2000" b="1" dirty="0"/>
              <a:t>Dopady pandemie </a:t>
            </a:r>
            <a:r>
              <a:rPr lang="cs-CZ" sz="2000" dirty="0"/>
              <a:t>se budou </a:t>
            </a:r>
            <a:r>
              <a:rPr lang="cs-CZ" sz="2000" b="1" dirty="0"/>
              <a:t>na venkově projevovat možná i s větší intenzitou než v urbánním prostředí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b="1" dirty="0"/>
              <a:t>Pandemie však zároveň přiměla řadu lidí ke změně vnímání venkovských oblastí</a:t>
            </a:r>
            <a:r>
              <a:rPr lang="cs-CZ" sz="2000" dirty="0"/>
              <a:t>. Díky těmto změnám mnoho lidí přehodnotilo své priority a příležitosti - v životě po viru.</a:t>
            </a:r>
          </a:p>
          <a:p>
            <a:endParaRPr lang="cs-CZ" sz="2000" dirty="0"/>
          </a:p>
          <a:p>
            <a:r>
              <a:rPr lang="cs-CZ" sz="2000" b="1" dirty="0"/>
              <a:t>Digitální transformace</a:t>
            </a:r>
            <a:r>
              <a:rPr lang="cs-CZ" sz="2000" dirty="0"/>
              <a:t> a změna řady „norem“ v důsledku pandemie </a:t>
            </a:r>
            <a:r>
              <a:rPr lang="cs-CZ" sz="2000" b="1" dirty="0"/>
              <a:t>umožní lidem (nejen) v sektoru služeb pracovat vzdáleně z venkova v online režimu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7380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7956A0-939F-4FED-B945-F2966A0D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557934"/>
            <a:ext cx="7467600" cy="5715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Vývoj venkovské populace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3F97B6-725C-4D9C-A6F3-1EAB17197B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85091" y="1422400"/>
            <a:ext cx="10778835" cy="5078414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cs-CZ" sz="2600" dirty="0"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cs-CZ" sz="2600" dirty="0">
                <a:latin typeface="+mj-lt"/>
                <a:cs typeface="Arial" pitchFamily="34" charset="0"/>
              </a:rPr>
              <a:t>- </a:t>
            </a:r>
            <a:r>
              <a:rPr lang="cs-CZ" sz="2400" dirty="0">
                <a:latin typeface="+mj-lt"/>
                <a:cs typeface="Arial" pitchFamily="34" charset="0"/>
              </a:rPr>
              <a:t>70. léta – ČR: +5 % obyvatel z celkového počtu, venkov: –7 % obyvatel,</a:t>
            </a:r>
          </a:p>
          <a:p>
            <a:pPr>
              <a:buFontTx/>
              <a:buNone/>
              <a:defRPr/>
            </a:pPr>
            <a:r>
              <a:rPr lang="cs-CZ" sz="2400" dirty="0">
                <a:latin typeface="+mj-lt"/>
                <a:cs typeface="Arial" pitchFamily="34" charset="0"/>
              </a:rPr>
              <a:t>- 80. léta – ČR: stagnace počtu obyvatel, venkov: –8 % obyvatel, </a:t>
            </a:r>
          </a:p>
          <a:p>
            <a:pPr>
              <a:buFontTx/>
              <a:buNone/>
              <a:defRPr/>
            </a:pPr>
            <a:r>
              <a:rPr lang="cs-CZ" sz="2400" b="1" dirty="0">
                <a:latin typeface="+mj-lt"/>
                <a:cs typeface="Arial" pitchFamily="34" charset="0"/>
              </a:rPr>
              <a:t>- 90. léta – ČR: –1 % obyvatel, venkov: +1 % obyvatel,</a:t>
            </a:r>
          </a:p>
          <a:p>
            <a:pPr>
              <a:buFontTx/>
              <a:buNone/>
              <a:defRPr/>
            </a:pPr>
            <a:r>
              <a:rPr lang="cs-CZ" sz="2400" b="1" dirty="0">
                <a:latin typeface="+mj-lt"/>
                <a:cs typeface="Arial" pitchFamily="34" charset="0"/>
              </a:rPr>
              <a:t>- 2001-2011 – ČR: +2,5 % obyvatel, venkov: +8 % obyvatel (města 0 %),</a:t>
            </a:r>
          </a:p>
          <a:p>
            <a:pPr>
              <a:buFontTx/>
              <a:buChar char="-"/>
              <a:defRPr/>
            </a:pPr>
            <a:r>
              <a:rPr lang="cs-CZ" sz="2400" b="1" dirty="0">
                <a:latin typeface="+mj-lt"/>
                <a:cs typeface="Arial" pitchFamily="34" charset="0"/>
              </a:rPr>
              <a:t>2011-2021 – ČR: +1,5 % obyvatel, venkov: určitě + (</a:t>
            </a:r>
            <a:r>
              <a:rPr lang="cs-CZ" sz="2400" b="1" dirty="0" err="1">
                <a:latin typeface="+mj-lt"/>
                <a:cs typeface="Arial" pitchFamily="34" charset="0"/>
              </a:rPr>
              <a:t>suburbanizace</a:t>
            </a:r>
            <a:r>
              <a:rPr lang="cs-CZ" sz="2400" b="1" dirty="0">
                <a:latin typeface="+mj-lt"/>
                <a:cs typeface="Arial" pitchFamily="34" charset="0"/>
              </a:rPr>
              <a:t>…, SLDB 2021)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endParaRPr lang="cs-CZ" sz="2400" b="1" dirty="0">
              <a:latin typeface="Cambria" panose="02040503050406030204" pitchFamily="18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sz="22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8550093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80291"/>
            <a:ext cx="10753200" cy="5351709"/>
          </a:xfrm>
        </p:spPr>
        <p:txBody>
          <a:bodyPr/>
          <a:lstStyle/>
          <a:p>
            <a:pPr marL="72000" indent="0" algn="just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cs-CZ" b="1" dirty="0">
                <a:latin typeface="+mj-lt"/>
                <a:cs typeface="Arial" pitchFamily="34" charset="0"/>
              </a:rPr>
              <a:t>Základní premisy: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endParaRPr lang="cs-CZ" b="1" dirty="0">
              <a:latin typeface="+mj-lt"/>
              <a:cs typeface="Arial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b="1" dirty="0">
                <a:latin typeface="+mj-lt"/>
                <a:cs typeface="Arial" pitchFamily="34" charset="0"/>
              </a:rPr>
              <a:t>Stárnutí venkova probíhá oproti obecným trendům v rychlejším tempu</a:t>
            </a:r>
            <a:r>
              <a:rPr lang="cs-CZ" dirty="0">
                <a:latin typeface="+mj-lt"/>
                <a:cs typeface="Arial" pitchFamily="34" charset="0"/>
              </a:rPr>
              <a:t> – to ale v poslední době ne zcela platí…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b="1" dirty="0">
                <a:latin typeface="+mj-lt"/>
                <a:cs typeface="Arial" pitchFamily="34" charset="0"/>
              </a:rPr>
              <a:t>Rozdíly mezi příměstským a odlehlým venkovem </a:t>
            </a:r>
            <a:r>
              <a:rPr lang="cs-CZ" dirty="0">
                <a:latin typeface="+mj-lt"/>
                <a:cs typeface="Arial" pitchFamily="34" charset="0"/>
              </a:rPr>
              <a:t>(vliv polohy v rámci sídelního systému, působení </a:t>
            </a:r>
            <a:r>
              <a:rPr lang="cs-CZ" dirty="0" err="1">
                <a:latin typeface="+mj-lt"/>
                <a:cs typeface="Arial" pitchFamily="34" charset="0"/>
              </a:rPr>
              <a:t>suburbanizace</a:t>
            </a:r>
            <a:r>
              <a:rPr lang="cs-CZ" dirty="0">
                <a:latin typeface="+mj-lt"/>
                <a:cs typeface="Arial" pitchFamily="34" charset="0"/>
              </a:rPr>
              <a:t>).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b="1" dirty="0">
                <a:latin typeface="+mj-lt"/>
                <a:cs typeface="Arial" pitchFamily="34" charset="0"/>
              </a:rPr>
              <a:t>Migrace funguje jako hlavní faktor prostorové diferenciace </a:t>
            </a:r>
            <a:r>
              <a:rPr lang="cs-CZ" dirty="0">
                <a:latin typeface="+mj-lt"/>
                <a:cs typeface="Arial" pitchFamily="34" charset="0"/>
              </a:rPr>
              <a:t>demografického vývoje venkova.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b="1" dirty="0">
                <a:latin typeface="+mj-lt"/>
                <a:cs typeface="Arial" pitchFamily="34" charset="0"/>
              </a:rPr>
              <a:t>Souhrnná čísla za venkovské oblasti v situaci jejich rostoucí diverzity ztrácí reprezentativnost.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3324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9" y="188914"/>
            <a:ext cx="53292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2098675"/>
            <a:ext cx="4906962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3589338"/>
            <a:ext cx="433228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453745" y="912962"/>
            <a:ext cx="4350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Suburbánní</a:t>
            </a:r>
            <a:r>
              <a:rPr lang="cs-CZ" dirty="0"/>
              <a:t>/příměstský venkov</a:t>
            </a:r>
          </a:p>
        </p:txBody>
      </p:sp>
    </p:spTree>
    <p:extLst>
      <p:ext uri="{BB962C8B-B14F-4D97-AF65-F5344CB8AC3E}">
        <p14:creationId xmlns:p14="http://schemas.microsoft.com/office/powerpoint/2010/main" val="891831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14266"/>
            <a:ext cx="4316412" cy="32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803400"/>
            <a:ext cx="4808538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5051"/>
            <a:ext cx="483711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204364" y="766618"/>
            <a:ext cx="2870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„Venkovský“ venkov</a:t>
            </a:r>
          </a:p>
        </p:txBody>
      </p:sp>
    </p:spTree>
    <p:extLst>
      <p:ext uri="{BB962C8B-B14F-4D97-AF65-F5344CB8AC3E}">
        <p14:creationId xmlns:p14="http://schemas.microsoft.com/office/powerpoint/2010/main" val="2666977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8254" y="609164"/>
            <a:ext cx="10753200" cy="451576"/>
          </a:xfrm>
        </p:spPr>
        <p:txBody>
          <a:bodyPr/>
          <a:lstStyle/>
          <a:p>
            <a:pPr algn="ctr"/>
            <a:r>
              <a:rPr lang="cs-CZ" sz="3200" dirty="0"/>
              <a:t>Číselník pro velikostní skupiny obcí dle ČSÚ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82" y="1496291"/>
            <a:ext cx="10591699" cy="44426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050473" y="5708148"/>
            <a:ext cx="696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Kde tedy budeme hledat „hranici“ venkova?</a:t>
            </a:r>
          </a:p>
        </p:txBody>
      </p:sp>
      <p:cxnSp>
        <p:nvCxnSpPr>
          <p:cNvPr id="7" name="Přímá spojnice 6"/>
          <p:cNvCxnSpPr/>
          <p:nvPr/>
        </p:nvCxnSpPr>
        <p:spPr bwMode="auto">
          <a:xfrm>
            <a:off x="1075418" y="3297382"/>
            <a:ext cx="8825964" cy="1847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21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44945"/>
            <a:ext cx="10753200" cy="5287055"/>
          </a:xfrm>
        </p:spPr>
        <p:txBody>
          <a:bodyPr/>
          <a:lstStyle/>
          <a:p>
            <a:r>
              <a:rPr lang="cs-CZ" b="1" dirty="0"/>
              <a:t>Počet lidí žijících v nejmenších obcích do 500 obyvatel dlouhodobě klesá</a:t>
            </a:r>
            <a:r>
              <a:rPr lang="cs-CZ" dirty="0"/>
              <a:t>; v současnosti v nich žije asi 800 tisíc obyvatel.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b="1" dirty="0"/>
              <a:t>O něco větší sídla do dvou tisíc obyvatel však rostou v posledních letech celkově o desítky tisíc lidí</a:t>
            </a:r>
            <a:r>
              <a:rPr lang="cs-CZ" dirty="0"/>
              <a:t>. Celkem v nich žijí téměř tři miliony Čechů, Moravanů a Slezanů. </a:t>
            </a:r>
            <a:r>
              <a:rPr lang="cs-CZ" b="1" i="1" dirty="0">
                <a:solidFill>
                  <a:srgbClr val="FF0000"/>
                </a:solidFill>
              </a:rPr>
              <a:t>Čím tento růst může být způsoben?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244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51" y="304800"/>
            <a:ext cx="4208703" cy="31565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51" y="3658723"/>
            <a:ext cx="4208703" cy="29541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703" y="304800"/>
            <a:ext cx="5323279" cy="29810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02" y="3877602"/>
            <a:ext cx="5323279" cy="2526478"/>
          </a:xfrm>
          <a:prstGeom prst="rect">
            <a:avLst/>
          </a:prstGeom>
        </p:spPr>
      </p:pic>
      <p:cxnSp>
        <p:nvCxnSpPr>
          <p:cNvPr id="8" name="Přímá spojnice 7"/>
          <p:cNvCxnSpPr/>
          <p:nvPr/>
        </p:nvCxnSpPr>
        <p:spPr bwMode="auto">
          <a:xfrm>
            <a:off x="5560291" y="304800"/>
            <a:ext cx="9236" cy="6175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908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408569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025237"/>
            <a:ext cx="10973236" cy="4806764"/>
          </a:xfrm>
        </p:spPr>
        <p:txBody>
          <a:bodyPr/>
          <a:lstStyle/>
          <a:p>
            <a:r>
              <a:rPr lang="cs-CZ" dirty="0"/>
              <a:t>Podle OSN jsou </a:t>
            </a:r>
            <a:r>
              <a:rPr lang="cs-CZ" b="1" dirty="0"/>
              <a:t>venkovské oblasti obvykle definovány jako "to, co není městské" </a:t>
            </a:r>
            <a:r>
              <a:rPr lang="cs-CZ" dirty="0"/>
              <a:t>a tak nesrovnalosti v definici toho, co je městské, vedou k </a:t>
            </a:r>
            <a:r>
              <a:rPr lang="cs-CZ" b="1" dirty="0"/>
              <a:t>nesrovnalostem</a:t>
            </a:r>
            <a:r>
              <a:rPr lang="cs-CZ" dirty="0"/>
              <a:t> v charakterizaci toho, co je venkovské.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Za </a:t>
            </a:r>
            <a:r>
              <a:rPr lang="cs-CZ" altLang="cs-CZ" b="1" dirty="0"/>
              <a:t>venkovské obyvatelstvo se považují lidé žijící ve venkovských oblastech podle definice národních statistických úřadů</a:t>
            </a:r>
            <a:r>
              <a:rPr lang="cs-CZ" altLang="cs-CZ" dirty="0"/>
              <a:t>. Vypočítává se jako </a:t>
            </a:r>
            <a:r>
              <a:rPr lang="cs-CZ" altLang="cs-CZ" b="1" dirty="0"/>
              <a:t>rozdíl mezi celkovou populací a městskou populací.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693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01" y="498764"/>
            <a:ext cx="10727498" cy="55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99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06392"/>
            <a:ext cx="10753200" cy="5225608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sz="3200" b="1" dirty="0"/>
              <a:t>Atlas rozvoje venkova</a:t>
            </a:r>
          </a:p>
          <a:p>
            <a:pPr marL="72000" indent="0" algn="ctr">
              <a:buNone/>
            </a:pPr>
            <a:r>
              <a:rPr lang="cs-CZ" sz="3200" b="1" dirty="0"/>
              <a:t>https://atlasvenkova.osu.cz/mapove-vystupy/</a:t>
            </a:r>
          </a:p>
        </p:txBody>
      </p:sp>
    </p:spTree>
    <p:extLst>
      <p:ext uri="{BB962C8B-B14F-4D97-AF65-F5344CB8AC3E}">
        <p14:creationId xmlns:p14="http://schemas.microsoft.com/office/powerpoint/2010/main" val="2653849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10139"/>
            <a:ext cx="10753200" cy="5515276"/>
          </a:xfrm>
        </p:spPr>
        <p:txBody>
          <a:bodyPr/>
          <a:lstStyle/>
          <a:p>
            <a:r>
              <a:rPr lang="cs-CZ" sz="2400" dirty="0"/>
              <a:t>Publikace </a:t>
            </a:r>
            <a:r>
              <a:rPr lang="cs-CZ" sz="2400" b="1" dirty="0"/>
              <a:t>Atlas rozvoje venkova</a:t>
            </a:r>
            <a:r>
              <a:rPr lang="cs-CZ" sz="2400" dirty="0"/>
              <a:t> představuje formou </a:t>
            </a:r>
            <a:r>
              <a:rPr lang="cs-CZ" sz="2400" b="1" dirty="0"/>
              <a:t>mapových výstupů</a:t>
            </a:r>
            <a:r>
              <a:rPr lang="cs-CZ" sz="2400" dirty="0"/>
              <a:t> a doprovodných anotací </a:t>
            </a:r>
            <a:r>
              <a:rPr lang="cs-CZ" sz="2400" b="1" dirty="0"/>
              <a:t>různorodá socioekonomická témata se zaměřením na český venkov</a:t>
            </a:r>
            <a:r>
              <a:rPr lang="cs-CZ" sz="2400" dirty="0"/>
              <a:t>. </a:t>
            </a:r>
          </a:p>
          <a:p>
            <a:r>
              <a:rPr lang="cs-CZ" sz="2400" dirty="0"/>
              <a:t>Je primárně určena uživatelům zabývajícím se rozvojem venkovských oblastí ČR. </a:t>
            </a:r>
          </a:p>
          <a:p>
            <a:r>
              <a:rPr lang="cs-CZ" sz="2400" dirty="0"/>
              <a:t>Jejím </a:t>
            </a:r>
            <a:r>
              <a:rPr lang="cs-CZ" sz="2400" b="1" dirty="0"/>
              <a:t>cílem je </a:t>
            </a:r>
            <a:r>
              <a:rPr lang="cs-CZ" sz="2400" dirty="0"/>
              <a:t>poskytnout aktérům regionálního rozvoje – zástupcům různých rezortů, regionů, měst, obcí, místních akčních sdružení, mikroregionů a akademickým pracovníkům – </a:t>
            </a:r>
            <a:r>
              <a:rPr lang="cs-CZ" sz="2400" b="1" dirty="0"/>
              <a:t>možnost studia venkovského prostoru v geografické perspektivě </a:t>
            </a:r>
            <a:r>
              <a:rPr lang="cs-CZ" sz="2400" dirty="0"/>
              <a:t>a následné </a:t>
            </a:r>
            <a:r>
              <a:rPr lang="cs-CZ" sz="2400" b="1" dirty="0"/>
              <a:t>využití získaných údajů pro strategické řízení, koordinaci a vzájemnou spolupráci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498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34109"/>
            <a:ext cx="10753200" cy="5397891"/>
          </a:xfrm>
        </p:spPr>
        <p:txBody>
          <a:bodyPr/>
          <a:lstStyle/>
          <a:p>
            <a:endParaRPr lang="cs-CZ" sz="2400" dirty="0"/>
          </a:p>
          <a:p>
            <a:r>
              <a:rPr lang="cs-CZ" sz="2400" dirty="0"/>
              <a:t>Atlas sestává z </a:t>
            </a:r>
            <a:r>
              <a:rPr lang="cs-CZ" sz="2400" b="1" dirty="0"/>
              <a:t>80 mapových výstupů organizovaných do devíti částí </a:t>
            </a:r>
            <a:r>
              <a:rPr lang="cs-CZ" sz="2400" dirty="0"/>
              <a:t>(vymezení venkova, demografie, ekonomika, doprava, technická a občanská vybavenost, obnovitelné zdroje, využití krajiny, cestovní ruch, politika a občanská společnost). </a:t>
            </a:r>
          </a:p>
          <a:p>
            <a:endParaRPr lang="cs-CZ" sz="2400" dirty="0"/>
          </a:p>
          <a:p>
            <a:r>
              <a:rPr lang="cs-CZ" sz="2400" dirty="0"/>
              <a:t>Na vytvoření map se celkem podílelo 15 autorů, převážně pracovníků a studentů z </a:t>
            </a:r>
            <a:r>
              <a:rPr lang="cs-CZ" sz="2400" b="1" dirty="0"/>
              <a:t>katedry sociální geografie a regionálního rozvoje Ostravské univerzity a z katedry geografie Západočeské univerzit</a:t>
            </a:r>
            <a:r>
              <a:rPr lang="cs-CZ" sz="2400" dirty="0"/>
              <a:t>y.</a:t>
            </a:r>
          </a:p>
        </p:txBody>
      </p:sp>
    </p:spTree>
    <p:extLst>
      <p:ext uri="{BB962C8B-B14F-4D97-AF65-F5344CB8AC3E}">
        <p14:creationId xmlns:p14="http://schemas.microsoft.com/office/powerpoint/2010/main" val="1577551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18763" y="166255"/>
            <a:ext cx="9633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>
                <a:latin typeface="+mj-lt"/>
              </a:rPr>
              <a:t>Celkový populační přírůstek ve venkovských obcích v období 2012–2018 </a:t>
            </a:r>
          </a:p>
          <a:p>
            <a:pPr algn="ctr"/>
            <a:r>
              <a:rPr lang="cs-CZ" sz="1800" b="1" dirty="0">
                <a:latin typeface="+mj-lt"/>
              </a:rPr>
              <a:t>(Atlas rozvoje venkova)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1" y="778134"/>
            <a:ext cx="8506692" cy="60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26620"/>
            <a:ext cx="10753200" cy="5419997"/>
          </a:xfrm>
        </p:spPr>
        <p:txBody>
          <a:bodyPr/>
          <a:lstStyle/>
          <a:p>
            <a:r>
              <a:rPr lang="cs-CZ" sz="1800" b="1" dirty="0"/>
              <a:t>Celkový populační přírůstek </a:t>
            </a:r>
            <a:r>
              <a:rPr lang="cs-CZ" sz="1800" dirty="0"/>
              <a:t>obyvatelstva představuje změnu absolutního počtu obyvatelstva </a:t>
            </a:r>
            <a:r>
              <a:rPr lang="cs-CZ" sz="1800" b="1" dirty="0"/>
              <a:t>přirozenou cestou (živě narození – zemřelí) a migračního přírůstku (přistěhovalí – vystěhovalí). </a:t>
            </a:r>
          </a:p>
          <a:p>
            <a:r>
              <a:rPr lang="cs-CZ" sz="1800" b="1" dirty="0"/>
              <a:t>Nejvýznamnější ztrátou obyvatelstva jsou postiženy zejména venkovské obce </a:t>
            </a:r>
            <a:r>
              <a:rPr lang="cs-CZ" sz="1800" dirty="0"/>
              <a:t>v okrese Jeseník a Šumperk, obce v blízkosti bývalých vojenských újezdů, obce v SO ORP Sokolov, Mariánské Lázně, Cheb, Jilemnice a Vsetín – Velké Karlovice, Karolinka – </a:t>
            </a:r>
            <a:r>
              <a:rPr lang="cs-CZ" sz="1800" b="1" dirty="0"/>
              <a:t>příhraniční periferie</a:t>
            </a:r>
            <a:r>
              <a:rPr lang="cs-CZ" sz="1800" dirty="0"/>
              <a:t>. </a:t>
            </a:r>
          </a:p>
          <a:p>
            <a:r>
              <a:rPr lang="cs-CZ" sz="1800" dirty="0"/>
              <a:t>Z venkovských obcí v absolutních číslech dochází k největšímu celkovému populačnímu úbytku v obcích Jáchymov, Abertamy, Rokytnice nad Jizerou, Žlutice a Bečov – příhraniční periferie. </a:t>
            </a:r>
          </a:p>
          <a:p>
            <a:r>
              <a:rPr lang="cs-CZ" sz="1800" dirty="0"/>
              <a:t>Naopak </a:t>
            </a:r>
            <a:r>
              <a:rPr lang="cs-CZ" sz="1800" b="1" dirty="0"/>
              <a:t>venkovské obce, které díky migraci populačně rostou, jsou obce v zázemí Prahy </a:t>
            </a:r>
            <a:r>
              <a:rPr lang="cs-CZ" sz="1800" dirty="0"/>
              <a:t>(Středočeský kraj) a všech krajských měst. Mezi obce, které rostou v absolutních číslech nejvíce, patří obce Chýně, Nehvizdy, Bašť, Moravany (SO ORP Šlapanice), Líbeznice, Čeladná a Trojanovice. </a:t>
            </a:r>
          </a:p>
          <a:p>
            <a:r>
              <a:rPr lang="cs-CZ" sz="1800" b="1" dirty="0"/>
              <a:t>Obce, kde převažuje růst obyvatel, se nachází zejména v zázemí měst</a:t>
            </a:r>
            <a:r>
              <a:rPr lang="cs-CZ" sz="1800" dirty="0"/>
              <a:t>, což potvrzuje současný růst </a:t>
            </a:r>
            <a:r>
              <a:rPr lang="cs-CZ" sz="1800" dirty="0" err="1"/>
              <a:t>suburbanizace</a:t>
            </a:r>
            <a:r>
              <a:rPr lang="cs-CZ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9863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19" y="600363"/>
            <a:ext cx="8688509" cy="613566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12960" y="125326"/>
            <a:ext cx="8331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Hrubá míra migračního salda obyvatel v Česku v letech 2012–2018 </a:t>
            </a:r>
          </a:p>
          <a:p>
            <a:pPr algn="ctr"/>
            <a:r>
              <a:rPr lang="cs-CZ" sz="2000" b="1" dirty="0">
                <a:latin typeface="+mj-lt"/>
              </a:rPr>
              <a:t>(Atlas rozvoje venkova)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214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98764"/>
            <a:ext cx="10753200" cy="5333236"/>
          </a:xfrm>
        </p:spPr>
        <p:txBody>
          <a:bodyPr/>
          <a:lstStyle/>
          <a:p>
            <a:r>
              <a:rPr lang="cs-CZ" sz="2000" b="1" dirty="0"/>
              <a:t>Rozdíl mezi počtem přistěhovalých a vystěhovalých </a:t>
            </a:r>
            <a:r>
              <a:rPr lang="cs-CZ" sz="2000" dirty="0"/>
              <a:t>označujeme jako </a:t>
            </a:r>
            <a:r>
              <a:rPr lang="cs-CZ" sz="2000" b="1" dirty="0"/>
              <a:t>migrační saldo</a:t>
            </a:r>
            <a:r>
              <a:rPr lang="cs-CZ" sz="2000" dirty="0"/>
              <a:t>. </a:t>
            </a:r>
          </a:p>
          <a:p>
            <a:endParaRPr lang="cs-CZ" sz="2000" b="1" dirty="0"/>
          </a:p>
          <a:p>
            <a:r>
              <a:rPr lang="cs-CZ" sz="2000" b="1" dirty="0"/>
              <a:t>Nejvyšší hrubé míry migračního salda dosahují obce v zázemí pražského metropolitního regionu a oblasti středních Čech</a:t>
            </a:r>
            <a:r>
              <a:rPr lang="cs-CZ" sz="2000" dirty="0"/>
              <a:t>. </a:t>
            </a:r>
          </a:p>
          <a:p>
            <a:r>
              <a:rPr lang="cs-CZ" sz="2000" dirty="0"/>
              <a:t>Pozitivní migrační saldo představuje pás obcí táhnoucích se od Prahy k Liberci přes SO ORP Mělník, Mladá Boleslav a Mnichovo Hradiště a také pás obcí táhnoucích se jihozápadním směrem od Prahy k Plzni. </a:t>
            </a:r>
          </a:p>
          <a:p>
            <a:r>
              <a:rPr lang="cs-CZ" sz="2000" b="1" dirty="0"/>
              <a:t>Pozitivní míru migračního salda představuje také oblast v okolí Brna</a:t>
            </a:r>
            <a:r>
              <a:rPr lang="cs-CZ" sz="2000" dirty="0"/>
              <a:t>, zejména pak severovýchodní a jihozápadní část. </a:t>
            </a:r>
          </a:p>
          <a:p>
            <a:r>
              <a:rPr lang="cs-CZ" sz="2000" dirty="0"/>
              <a:t>V oblasti </a:t>
            </a:r>
            <a:r>
              <a:rPr lang="cs-CZ" sz="2000" b="1" dirty="0"/>
              <a:t>severní Moravy </a:t>
            </a:r>
            <a:r>
              <a:rPr lang="cs-CZ" sz="2000" dirty="0"/>
              <a:t>se pak jedná o obce v SO ORP Frýdlant nad Ostravicí, Frýdek-Místek a Jablunkov, tedy </a:t>
            </a:r>
            <a:r>
              <a:rPr lang="cs-CZ" sz="2000" b="1" dirty="0"/>
              <a:t>obce ve vysoce industrializovaných nemetropolitních regionech a obce s významnou specializací na cestovní ruch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600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34109"/>
            <a:ext cx="10753200" cy="5397891"/>
          </a:xfrm>
        </p:spPr>
        <p:txBody>
          <a:bodyPr/>
          <a:lstStyle/>
          <a:p>
            <a:r>
              <a:rPr lang="cs-CZ" sz="2000" dirty="0"/>
              <a:t>Naopak </a:t>
            </a:r>
            <a:r>
              <a:rPr lang="cs-CZ" sz="2000" b="1" dirty="0"/>
              <a:t>obce</a:t>
            </a:r>
            <a:r>
              <a:rPr lang="cs-CZ" sz="2000" dirty="0"/>
              <a:t>, kde </a:t>
            </a:r>
            <a:r>
              <a:rPr lang="cs-CZ" sz="2000" b="1" dirty="0"/>
              <a:t>dochází k migračnímu úbytku, jsou obce v pohraničních oblastech</a:t>
            </a:r>
            <a:r>
              <a:rPr lang="cs-CZ" sz="2000" dirty="0"/>
              <a:t> Šumavy, Bílých Karpat, Jeseníků, Krkonoš a Krušných hor (SO ORP Sušice, SO ORP Vimperk, SO ORP Kaplice, SO ORP Dačice, obce na česko-slovenském pomezí, pohraniční oblast Jeseníků, SO ORP Vrchlabí, SO ORP Jilemnice, SO ORP Tanvald a SO ORP Ostrov). </a:t>
            </a:r>
          </a:p>
          <a:p>
            <a:endParaRPr lang="cs-CZ" sz="2000" b="1" dirty="0"/>
          </a:p>
          <a:p>
            <a:r>
              <a:rPr lang="cs-CZ" sz="2000" b="1" dirty="0"/>
              <a:t>Migrační ztrátu </a:t>
            </a:r>
            <a:r>
              <a:rPr lang="cs-CZ" sz="2000" dirty="0"/>
              <a:t>vykazují </a:t>
            </a:r>
            <a:r>
              <a:rPr lang="cs-CZ" sz="2000" b="1" dirty="0"/>
              <a:t>obce na pomezí kraje Karlovarského a Plzeňského </a:t>
            </a:r>
            <a:r>
              <a:rPr lang="cs-CZ" sz="2000" dirty="0"/>
              <a:t>(SO ORP Mariánské Lázně, SO ORP Sokolov a SO ORP Karlovy Vary), na </a:t>
            </a:r>
            <a:r>
              <a:rPr lang="cs-CZ" sz="2000" b="1" dirty="0"/>
              <a:t>pomezí kraje Pardubického a kraje Vysočina </a:t>
            </a:r>
            <a:r>
              <a:rPr lang="cs-CZ" sz="2000" dirty="0"/>
              <a:t>(SO ORP Velké Meziříčí, SO ORP Žďár nad Sázavou, SO ORP Chotěboř, SO ORP Litomyšl). </a:t>
            </a:r>
          </a:p>
          <a:p>
            <a:endParaRPr lang="cs-CZ" sz="2000" b="1" dirty="0"/>
          </a:p>
          <a:p>
            <a:r>
              <a:rPr lang="cs-CZ" sz="2000" b="1" dirty="0"/>
              <a:t>Nejztrátovější jsou obce v Hrubém Jeseníku a přilehlých oblastech </a:t>
            </a:r>
            <a:r>
              <a:rPr lang="cs-CZ" sz="2000" dirty="0"/>
              <a:t>(SO ORP Šumperk, SO ORP Jeseník, SO ORP Bruntál, SO ORP Rýmařov).</a:t>
            </a:r>
          </a:p>
        </p:txBody>
      </p:sp>
    </p:spTree>
    <p:extLst>
      <p:ext uri="{BB962C8B-B14F-4D97-AF65-F5344CB8AC3E}">
        <p14:creationId xmlns:p14="http://schemas.microsoft.com/office/powerpoint/2010/main" val="1368436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79" y="526473"/>
            <a:ext cx="8779897" cy="620019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67911" y="64808"/>
            <a:ext cx="9734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b="1" dirty="0">
                <a:latin typeface="+mj-lt"/>
              </a:rPr>
              <a:t>Podíl obyvatel mladších 15 let na celkové populaci v Česku mezi lety 2012–2018 </a:t>
            </a:r>
          </a:p>
          <a:p>
            <a:pPr algn="ctr"/>
            <a:r>
              <a:rPr lang="cs-CZ" sz="1800" b="1" dirty="0">
                <a:latin typeface="+mj-lt"/>
              </a:rPr>
              <a:t>(Atlas rozvoje venkova)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3451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334679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969818"/>
            <a:ext cx="10753200" cy="4649745"/>
          </a:xfrm>
        </p:spPr>
        <p:txBody>
          <a:bodyPr/>
          <a:lstStyle/>
          <a:p>
            <a:r>
              <a:rPr lang="cs-CZ" sz="2400" dirty="0"/>
              <a:t>Za jedinou </a:t>
            </a:r>
            <a:r>
              <a:rPr lang="cs-CZ" sz="2400" b="1" dirty="0"/>
              <a:t>všeobecně uznávanou mezinárodní definici venkovského prostoru</a:t>
            </a:r>
            <a:r>
              <a:rPr lang="cs-CZ" sz="2400" dirty="0"/>
              <a:t>, jakožto </a:t>
            </a:r>
            <a:r>
              <a:rPr lang="cs-CZ" sz="2400" b="1" dirty="0"/>
              <a:t>spojitého území, které se skládá z volné krajiny a jednotlivých sídel</a:t>
            </a:r>
            <a:r>
              <a:rPr lang="cs-CZ" sz="2400" dirty="0"/>
              <a:t>, se považuje vymezení OECD a </a:t>
            </a:r>
            <a:r>
              <a:rPr lang="cs-CZ" sz="2400" dirty="0" err="1"/>
              <a:t>Eurostatu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Tato </a:t>
            </a:r>
            <a:r>
              <a:rPr lang="cs-CZ" sz="2400" b="1" dirty="0"/>
              <a:t>definice je založena na podílu obyvatelstva</a:t>
            </a:r>
            <a:r>
              <a:rPr lang="cs-CZ" sz="2400" dirty="0"/>
              <a:t>, jež žije na území s </a:t>
            </a:r>
            <a:r>
              <a:rPr lang="cs-CZ" sz="2400" b="1" dirty="0"/>
              <a:t>hustotou zalidnění menší než 150 obyvatel/km</a:t>
            </a:r>
            <a:r>
              <a:rPr lang="cs-CZ" sz="2400" b="1" baseline="30000" dirty="0"/>
              <a:t>2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Toto vymezení ale nebere v potaz obyvatele, kteří žijí na hustě zalidněném území, byť stále venkově. </a:t>
            </a:r>
            <a:r>
              <a:rPr lang="cs-CZ" sz="2400" b="1" i="1" dirty="0">
                <a:solidFill>
                  <a:srgbClr val="FF0000"/>
                </a:solidFill>
              </a:rPr>
              <a:t>Jakou hustotu zalidnění má ČR?</a:t>
            </a:r>
          </a:p>
        </p:txBody>
      </p:sp>
    </p:spTree>
    <p:extLst>
      <p:ext uri="{BB962C8B-B14F-4D97-AF65-F5344CB8AC3E}">
        <p14:creationId xmlns:p14="http://schemas.microsoft.com/office/powerpoint/2010/main" val="3793051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52582"/>
            <a:ext cx="10753200" cy="5379418"/>
          </a:xfrm>
        </p:spPr>
        <p:txBody>
          <a:bodyPr/>
          <a:lstStyle/>
          <a:p>
            <a:r>
              <a:rPr lang="cs-CZ" sz="2000" b="1" dirty="0"/>
              <a:t>Proces stárnutí souvisí s ekonomickými i politickými změnami ve společnosti. </a:t>
            </a:r>
          </a:p>
          <a:p>
            <a:r>
              <a:rPr lang="cs-CZ" sz="2000" dirty="0"/>
              <a:t>V roce 1950 bylo 25 % obyvatel mladších 15 let a 9 % obyvatel starších 65 let. </a:t>
            </a:r>
          </a:p>
          <a:p>
            <a:r>
              <a:rPr lang="cs-CZ" sz="2000" dirty="0"/>
              <a:t>Dnes se tento podíl změnil na 15 % mladších 15 let a 18 % starších 65 let. </a:t>
            </a:r>
          </a:p>
          <a:p>
            <a:endParaRPr lang="cs-CZ" sz="2000" dirty="0"/>
          </a:p>
          <a:p>
            <a:r>
              <a:rPr lang="cs-CZ" sz="2000" dirty="0"/>
              <a:t>Mezi </a:t>
            </a:r>
            <a:r>
              <a:rPr lang="cs-CZ" sz="2000" b="1" dirty="0"/>
              <a:t>regiony</a:t>
            </a:r>
            <a:r>
              <a:rPr lang="cs-CZ" sz="2000" dirty="0"/>
              <a:t>, kde je </a:t>
            </a:r>
            <a:r>
              <a:rPr lang="cs-CZ" sz="2000" b="1" dirty="0"/>
              <a:t>nejnižší podíl </a:t>
            </a:r>
            <a:r>
              <a:rPr lang="cs-CZ" sz="2000" dirty="0"/>
              <a:t>(méně než 14 % na celkovém obyvatelstvu) </a:t>
            </a:r>
            <a:r>
              <a:rPr lang="cs-CZ" sz="2000" b="1" dirty="0"/>
              <a:t>obyvatelstva mladšího 15 let </a:t>
            </a:r>
            <a:r>
              <a:rPr lang="cs-CZ" sz="2000" dirty="0"/>
              <a:t>patří zejména </a:t>
            </a:r>
            <a:r>
              <a:rPr lang="cs-CZ" sz="2000" b="1" dirty="0"/>
              <a:t>obce v pohraničních oblastech Krkonoš </a:t>
            </a:r>
            <a:r>
              <a:rPr lang="cs-CZ" sz="2000" dirty="0"/>
              <a:t>(Pec pod Sněžkou, Špindlerův Mlýn, Harrachov, Rokytnice nad Jizerou), </a:t>
            </a:r>
            <a:r>
              <a:rPr lang="cs-CZ" sz="2000" b="1" dirty="0"/>
              <a:t>Krušných hor </a:t>
            </a:r>
            <a:r>
              <a:rPr lang="cs-CZ" sz="2000" dirty="0"/>
              <a:t>(Český Jiřetín, Vysoká Pec), </a:t>
            </a:r>
            <a:r>
              <a:rPr lang="cs-CZ" sz="2000" b="1" dirty="0"/>
              <a:t>Šumavy </a:t>
            </a:r>
            <a:r>
              <a:rPr lang="cs-CZ" sz="2000" dirty="0"/>
              <a:t>(Kvilda, Čachrov), </a:t>
            </a:r>
            <a:r>
              <a:rPr lang="cs-CZ" sz="2000" b="1" dirty="0"/>
              <a:t>v Podyjí </a:t>
            </a:r>
            <a:r>
              <a:rPr lang="cs-CZ" sz="2000" dirty="0"/>
              <a:t>(SO ORP Moravské Budějovice, SO ORP Znojmo), </a:t>
            </a:r>
            <a:r>
              <a:rPr lang="cs-CZ" sz="2000" b="1" dirty="0"/>
              <a:t>Bílých Karpat </a:t>
            </a:r>
            <a:r>
              <a:rPr lang="cs-CZ" sz="2000" dirty="0"/>
              <a:t>(SO ORP Veselí nad Moravou, SO ORP Uherský Brod), </a:t>
            </a:r>
            <a:r>
              <a:rPr lang="cs-CZ" sz="2000" b="1" dirty="0"/>
              <a:t>Beskyd </a:t>
            </a:r>
            <a:r>
              <a:rPr lang="cs-CZ" sz="2000" dirty="0"/>
              <a:t>(Velké Karlovice, Staré Hamry) a </a:t>
            </a:r>
            <a:r>
              <a:rPr lang="cs-CZ" sz="2000" b="1" dirty="0"/>
              <a:t>v oblasti Jeseníků </a:t>
            </a:r>
            <a:r>
              <a:rPr lang="cs-CZ" sz="2000" dirty="0"/>
              <a:t>(SO ORP Krnov, SO ORP Rýmařov, SO ORP Bruntál, SO ORP Šumperk). </a:t>
            </a:r>
          </a:p>
        </p:txBody>
      </p:sp>
    </p:spTree>
    <p:extLst>
      <p:ext uri="{BB962C8B-B14F-4D97-AF65-F5344CB8AC3E}">
        <p14:creationId xmlns:p14="http://schemas.microsoft.com/office/powerpoint/2010/main" val="2150102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78691"/>
            <a:ext cx="10753200" cy="5453309"/>
          </a:xfrm>
        </p:spPr>
        <p:txBody>
          <a:bodyPr/>
          <a:lstStyle/>
          <a:p>
            <a:r>
              <a:rPr lang="cs-CZ" sz="2000" dirty="0"/>
              <a:t>Dále se jedná o </a:t>
            </a:r>
            <a:r>
              <a:rPr lang="cs-CZ" sz="2000" b="1" dirty="0"/>
              <a:t>obce západně od Prahy a severně od Plzně </a:t>
            </a:r>
            <a:r>
              <a:rPr lang="cs-CZ" sz="2000" dirty="0"/>
              <a:t>(Křivoklátsko, SO ORP Kralovice, SO ORP Nýřany), </a:t>
            </a:r>
            <a:r>
              <a:rPr lang="cs-CZ" sz="2000" b="1" dirty="0"/>
              <a:t>obce na hranicích Středočeského a Jihočeského kraje </a:t>
            </a:r>
            <a:r>
              <a:rPr lang="cs-CZ" sz="2000" dirty="0"/>
              <a:t>(SO ORP Milevsko, SO ORP Příbram, SO ORP Sedlčany, SO ORP Nepomuk). </a:t>
            </a:r>
          </a:p>
          <a:p>
            <a:endParaRPr lang="cs-CZ" sz="2000" dirty="0"/>
          </a:p>
          <a:p>
            <a:r>
              <a:rPr lang="cs-CZ" sz="2000" dirty="0"/>
              <a:t>Na </a:t>
            </a:r>
            <a:r>
              <a:rPr lang="cs-CZ" sz="2000" b="1" dirty="0"/>
              <a:t>Vysočině</a:t>
            </a:r>
            <a:r>
              <a:rPr lang="cs-CZ" sz="2000" dirty="0"/>
              <a:t> mají nejméně obyvatelstva mladšího 15 let SO ORP Chotěboř, Humpolec, Pacov, Pelhřimov, Telč, Třebíč a Náměšť nad Oslavou. </a:t>
            </a:r>
          </a:p>
          <a:p>
            <a:endParaRPr lang="cs-CZ" sz="2000" dirty="0"/>
          </a:p>
          <a:p>
            <a:r>
              <a:rPr lang="cs-CZ" sz="2000" dirty="0"/>
              <a:t>V </a:t>
            </a:r>
            <a:r>
              <a:rPr lang="cs-CZ" sz="2000" b="1" dirty="0"/>
              <a:t>Jihomoravském kraji </a:t>
            </a:r>
            <a:r>
              <a:rPr lang="cs-CZ" sz="2000" dirty="0"/>
              <a:t>jde o SO ORP Mikulov, Břeclav, Hodonín, Kyjov, Uherské Hradiště, Veselí nad Moravou. </a:t>
            </a:r>
          </a:p>
          <a:p>
            <a:endParaRPr lang="cs-CZ" sz="2000" dirty="0"/>
          </a:p>
          <a:p>
            <a:r>
              <a:rPr lang="cs-CZ" sz="2000" dirty="0"/>
              <a:t>Ve </a:t>
            </a:r>
            <a:r>
              <a:rPr lang="cs-CZ" sz="2000" b="1" dirty="0"/>
              <a:t>Zlínském kraji</a:t>
            </a:r>
            <a:r>
              <a:rPr lang="cs-CZ" sz="2000" dirty="0"/>
              <a:t> se dokonce jedná o všechna SO ORP mimo SO ORP Holešov, Vizovice a Valašské Meziříčí.</a:t>
            </a:r>
          </a:p>
        </p:txBody>
      </p:sp>
    </p:spTree>
    <p:extLst>
      <p:ext uri="{BB962C8B-B14F-4D97-AF65-F5344CB8AC3E}">
        <p14:creationId xmlns:p14="http://schemas.microsoft.com/office/powerpoint/2010/main" val="892927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930399" y="110837"/>
            <a:ext cx="7777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Index stáří v Česku v letech 2012–2018</a:t>
            </a:r>
          </a:p>
          <a:p>
            <a:pPr algn="ctr"/>
            <a:r>
              <a:rPr lang="cs-CZ" sz="2000" b="1" dirty="0"/>
              <a:t>(Atlas rozvoje venkova)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56" y="751092"/>
            <a:ext cx="8647791" cy="610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25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24873"/>
            <a:ext cx="10753200" cy="5407127"/>
          </a:xfrm>
        </p:spPr>
        <p:txBody>
          <a:bodyPr/>
          <a:lstStyle/>
          <a:p>
            <a:r>
              <a:rPr lang="cs-CZ" sz="2000" b="1" dirty="0"/>
              <a:t>Index stáří = kolik obyvatel ve věku 65 a více let připadá na 100 dětí do 15 let věku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Průměrná hodnota indexu stáří Česka byla v roce 2018 téměř 119,5 %. </a:t>
            </a:r>
          </a:p>
          <a:p>
            <a:r>
              <a:rPr lang="cs-CZ" sz="2000" b="1" dirty="0"/>
              <a:t>Venkovské obce s nejmladší populací se nachází v zázemí Prahy a krajských měst</a:t>
            </a:r>
            <a:r>
              <a:rPr lang="cs-CZ" sz="2000" dirty="0"/>
              <a:t>, což je </a:t>
            </a:r>
            <a:r>
              <a:rPr lang="cs-CZ" sz="2000" b="1" dirty="0"/>
              <a:t>důsledek </a:t>
            </a:r>
            <a:r>
              <a:rPr lang="cs-CZ" sz="2000" b="1" dirty="0" err="1"/>
              <a:t>suburbanizace</a:t>
            </a:r>
            <a:r>
              <a:rPr lang="cs-CZ" sz="2000" b="1" dirty="0"/>
              <a:t> do zázemí městských oblastí</a:t>
            </a:r>
            <a:r>
              <a:rPr lang="cs-CZ" sz="2000" dirty="0"/>
              <a:t>. </a:t>
            </a:r>
          </a:p>
          <a:p>
            <a:r>
              <a:rPr lang="cs-CZ" sz="2000" dirty="0"/>
              <a:t>V těchto obcích dosahuje index stáří nižších nebo stejných hodnot jako je celorepublikový průměr. </a:t>
            </a:r>
          </a:p>
          <a:p>
            <a:r>
              <a:rPr lang="cs-CZ" sz="2000" b="1" dirty="0"/>
              <a:t>Nadprůměrných hodnot indexu stáří pak dosahují obce na hranicích krajů a v příhraničních oblastech</a:t>
            </a:r>
            <a:r>
              <a:rPr lang="cs-CZ" sz="2000" dirty="0"/>
              <a:t>. </a:t>
            </a:r>
          </a:p>
          <a:p>
            <a:r>
              <a:rPr lang="cs-CZ" sz="2000" dirty="0"/>
              <a:t>Jedná se zejména o </a:t>
            </a:r>
            <a:r>
              <a:rPr lang="cs-CZ" sz="2000" b="1" dirty="0"/>
              <a:t>hranice krajů </a:t>
            </a:r>
            <a:r>
              <a:rPr lang="cs-CZ" sz="2000" dirty="0"/>
              <a:t>Vysočina se Středočeským, Pardubickým a Jihočeským krajem a hranice Středočeského kraje s krajem Jihočeským a Plzeňským.</a:t>
            </a:r>
          </a:p>
        </p:txBody>
      </p:sp>
    </p:spTree>
    <p:extLst>
      <p:ext uri="{BB962C8B-B14F-4D97-AF65-F5344CB8AC3E}">
        <p14:creationId xmlns:p14="http://schemas.microsoft.com/office/powerpoint/2010/main" val="10545759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44945"/>
            <a:ext cx="10753200" cy="5287055"/>
          </a:xfrm>
        </p:spPr>
        <p:txBody>
          <a:bodyPr/>
          <a:lstStyle/>
          <a:p>
            <a:r>
              <a:rPr lang="cs-CZ" sz="2000" dirty="0"/>
              <a:t>Nadprůměrných hodnot dosahují také </a:t>
            </a:r>
            <a:r>
              <a:rPr lang="cs-CZ" sz="2000" b="1" dirty="0"/>
              <a:t>obce v Jizerských horách, Krkonoších, Jeseníkách, Beskydech a Bílých Karpatech.</a:t>
            </a:r>
            <a:r>
              <a:rPr lang="cs-CZ" sz="2000" dirty="0"/>
              <a:t> </a:t>
            </a:r>
          </a:p>
          <a:p>
            <a:r>
              <a:rPr lang="cs-CZ" sz="2000" b="1" dirty="0"/>
              <a:t>Významný počet obcí s vysokým indexem stáří se nachází na pomezí Vysočiny a Olomouckého kraje </a:t>
            </a:r>
            <a:r>
              <a:rPr lang="cs-CZ" sz="2000" dirty="0"/>
              <a:t>(SO ORP Prostějov, SO ORP Konice, SO ORP Moravská Třebová a SO ORP Litovel) a </a:t>
            </a:r>
            <a:r>
              <a:rPr lang="cs-CZ" sz="2000" b="1" dirty="0"/>
              <a:t>na pomezí severní části Olomouckého a Moravskoslezského kraje </a:t>
            </a:r>
            <a:r>
              <a:rPr lang="cs-CZ" sz="2000" dirty="0"/>
              <a:t>(obce v SO ORP Rýmařov a Šumperk). </a:t>
            </a:r>
          </a:p>
          <a:p>
            <a:r>
              <a:rPr lang="cs-CZ" sz="2000" dirty="0"/>
              <a:t>Nadprůměrných hodnot dosahují i obce </a:t>
            </a:r>
            <a:r>
              <a:rPr lang="cs-CZ" sz="2000" b="1" dirty="0"/>
              <a:t>na pomezí Jihomoravského a Zlínského kraje </a:t>
            </a:r>
            <a:r>
              <a:rPr lang="cs-CZ" sz="2000" dirty="0"/>
              <a:t>(SO ORP Vyškov, SO ORP Bučovice a SO ORP Uherské Hradiště). </a:t>
            </a:r>
          </a:p>
          <a:p>
            <a:r>
              <a:rPr lang="cs-CZ" sz="2000" dirty="0"/>
              <a:t>Naopak </a:t>
            </a:r>
            <a:r>
              <a:rPr lang="cs-CZ" sz="2000" b="1" dirty="0"/>
              <a:t>nejnižší index stáří (méně než 80 %) dosahují obce v zázemí pražského a brněnského metropolitního regionu, v zázemí krajských měst</a:t>
            </a:r>
            <a:r>
              <a:rPr lang="cs-CZ" sz="2000" dirty="0"/>
              <a:t>, obce v hradecko-pardubické aglomeraci a některé obce v pohraničí Rakouska a SRN (SO ORP Znojmo, SO ORP Český Krumlov, SO ORP Domažlice a SO ORP Tachov).</a:t>
            </a:r>
          </a:p>
        </p:txBody>
      </p:sp>
    </p:spTree>
    <p:extLst>
      <p:ext uri="{BB962C8B-B14F-4D97-AF65-F5344CB8AC3E}">
        <p14:creationId xmlns:p14="http://schemas.microsoft.com/office/powerpoint/2010/main" val="11302144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63286" y="0"/>
            <a:ext cx="74021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Dynamika stárnutí obyvatel v Česku v letech 2012–2018 </a:t>
            </a:r>
          </a:p>
          <a:p>
            <a:pPr algn="ctr"/>
            <a:r>
              <a:rPr lang="cs-CZ" sz="2000" b="1" dirty="0">
                <a:latin typeface="+mj-lt"/>
              </a:rPr>
              <a:t>(Atlas rozvoje venkova)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067" y="714067"/>
            <a:ext cx="8700221" cy="61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75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17236"/>
            <a:ext cx="10753200" cy="5314764"/>
          </a:xfrm>
        </p:spPr>
        <p:txBody>
          <a:bodyPr/>
          <a:lstStyle/>
          <a:p>
            <a:r>
              <a:rPr lang="cs-CZ" sz="2000" dirty="0"/>
              <a:t>Mapa vyjadřuje </a:t>
            </a:r>
            <a:r>
              <a:rPr lang="cs-CZ" sz="2000" b="1" dirty="0"/>
              <a:t>dynamiku stárnutí vyplývající z hodnoty indexu stáří</a:t>
            </a:r>
            <a:r>
              <a:rPr lang="cs-CZ" sz="2000" dirty="0"/>
              <a:t>, mezi roky 2012 až 2018. Jedná se o procentuální změnu indexu stáří v jednotlivých obcích ve sledovaném období, přičemž referenčním rokem je rok 2012. </a:t>
            </a:r>
          </a:p>
          <a:p>
            <a:endParaRPr lang="cs-CZ" sz="2000" dirty="0"/>
          </a:p>
          <a:p>
            <a:r>
              <a:rPr lang="cs-CZ" sz="2000" b="1" dirty="0"/>
              <a:t>Většina venkovských obcí kopíruje trend zemí rozvinutého světa, kde dochází ke stárnutí populace. </a:t>
            </a:r>
          </a:p>
          <a:p>
            <a:endParaRPr lang="cs-CZ" sz="2000" dirty="0"/>
          </a:p>
          <a:p>
            <a:r>
              <a:rPr lang="cs-CZ" sz="2000" b="1" dirty="0"/>
              <a:t>V odlehlejších venkovských regionech je však tento trend několikanásobně vyšší.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r>
              <a:rPr lang="cs-CZ" sz="2000" b="1" dirty="0"/>
              <a:t>V zázemí velkých měst a městských regionů jsou obce s mladší populací</a:t>
            </a:r>
            <a:r>
              <a:rPr lang="cs-CZ" sz="2000" dirty="0"/>
              <a:t>, jejíž převaha se však snižuje. Zde lze sledovat </a:t>
            </a:r>
            <a:r>
              <a:rPr lang="cs-CZ" sz="2000" b="1" dirty="0"/>
              <a:t>trend migrace obyvatelstva z města do jeho užšího zázemí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16814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09600"/>
            <a:ext cx="10753200" cy="5222400"/>
          </a:xfrm>
        </p:spPr>
        <p:txBody>
          <a:bodyPr/>
          <a:lstStyle/>
          <a:p>
            <a:r>
              <a:rPr lang="cs-CZ" sz="2000" b="1" dirty="0"/>
              <a:t>V okrajových částech krajů jsou pak obce, které měly převahu mladé složky obyvatelstva a kde došlo k intenzivnějšímu stárnutí. </a:t>
            </a:r>
          </a:p>
          <a:p>
            <a:endParaRPr lang="cs-CZ" sz="2000" dirty="0"/>
          </a:p>
          <a:p>
            <a:r>
              <a:rPr lang="cs-CZ" sz="2000" b="1" dirty="0"/>
              <a:t>Na hranicích krajů a v příhraničních oblastech jsou pak populačně menší obce, kde je vysoká dynamika stárnutí</a:t>
            </a:r>
            <a:r>
              <a:rPr lang="cs-CZ" sz="2000" dirty="0"/>
              <a:t>. Jsou zde ovšem </a:t>
            </a:r>
            <a:r>
              <a:rPr lang="cs-CZ" sz="2000" b="1" dirty="0"/>
              <a:t>výjimky</a:t>
            </a:r>
            <a:r>
              <a:rPr lang="cs-CZ" sz="2000" dirty="0"/>
              <a:t>, jako například obce v SO ORP Vlašim (Středočeský kraj) a SO ORP Ledeč nad Sázavou (kraj Vysočina) nebo obce v SO ORP Tábor, SO ORP Soběslav, SO ORP Jindřichův Hradec (Jihočeský kraj) a SO ORP Pelhřimov (kraj Vysočina), </a:t>
            </a:r>
            <a:r>
              <a:rPr lang="cs-CZ" sz="2000" b="1" dirty="0"/>
              <a:t>kde dochází k intenzivnějšímu snižování indexu stáří</a:t>
            </a:r>
            <a:r>
              <a:rPr lang="cs-CZ" sz="2000" dirty="0"/>
              <a:t>. </a:t>
            </a:r>
          </a:p>
          <a:p>
            <a:r>
              <a:rPr lang="cs-CZ" sz="2000" b="1" dirty="0"/>
              <a:t>K omlazení věkové struktury dochází v zázemí velkých měst</a:t>
            </a:r>
            <a:r>
              <a:rPr lang="cs-CZ" sz="2000" dirty="0"/>
              <a:t> a ve venkovských obcích v SO ORP Kutná Hora, SO ORP Vlašim, SO ORP Tišnov, SO ORP Blansko, SO ORP Náměšť nad Oslavou a SO ORP Tábor.</a:t>
            </a:r>
          </a:p>
        </p:txBody>
      </p:sp>
    </p:spTree>
    <p:extLst>
      <p:ext uri="{BB962C8B-B14F-4D97-AF65-F5344CB8AC3E}">
        <p14:creationId xmlns:p14="http://schemas.microsoft.com/office/powerpoint/2010/main" val="4485547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24873"/>
            <a:ext cx="10753200" cy="5407127"/>
          </a:xfrm>
        </p:spPr>
        <p:txBody>
          <a:bodyPr/>
          <a:lstStyle/>
          <a:p>
            <a:r>
              <a:rPr lang="cs-CZ" sz="2400" b="1" dirty="0"/>
              <a:t>K pomyslně nejstarším regionům</a:t>
            </a:r>
            <a:r>
              <a:rPr lang="cs-CZ" sz="2400" dirty="0"/>
              <a:t> tedy patří </a:t>
            </a:r>
            <a:r>
              <a:rPr lang="cs-CZ" sz="2400" b="1" dirty="0"/>
              <a:t>Českomoravská vysočina na hranicích kraje Vysočina a Středočeského kraje</a:t>
            </a:r>
            <a:r>
              <a:rPr lang="cs-CZ" sz="2400" dirty="0"/>
              <a:t>, obecně </a:t>
            </a:r>
            <a:r>
              <a:rPr lang="cs-CZ" sz="2400" b="1" dirty="0"/>
              <a:t>vnitřní pražská periferie</a:t>
            </a:r>
            <a:r>
              <a:rPr lang="cs-CZ" sz="2400" dirty="0"/>
              <a:t> (hranice Středočeského kraje: 50-80 km od Prahy, kromě severních oblastí), </a:t>
            </a:r>
            <a:r>
              <a:rPr lang="cs-CZ" sz="2400" b="1" dirty="0"/>
              <a:t>Třebíčsko, Jeseníky, východní a JV Morava</a:t>
            </a:r>
            <a:r>
              <a:rPr lang="cs-CZ" sz="2400" dirty="0"/>
              <a:t>.</a:t>
            </a:r>
          </a:p>
          <a:p>
            <a:pPr marL="72000" indent="0">
              <a:buNone/>
            </a:pPr>
            <a:r>
              <a:rPr lang="cs-CZ" sz="2400" dirty="0"/>
              <a:t> </a:t>
            </a:r>
          </a:p>
          <a:p>
            <a:r>
              <a:rPr lang="cs-CZ" sz="2400" b="1" dirty="0"/>
              <a:t>Nejmladší</a:t>
            </a:r>
            <a:r>
              <a:rPr lang="cs-CZ" sz="2400" dirty="0"/>
              <a:t> je pak </a:t>
            </a:r>
            <a:r>
              <a:rPr lang="cs-CZ" sz="2400" b="1" dirty="0"/>
              <a:t>okolí Prahy, Českých Budějovic a Brna</a:t>
            </a:r>
            <a:r>
              <a:rPr lang="cs-CZ" sz="2400" dirty="0"/>
              <a:t>, Tachovsko, Žatecko, Lounsko, Českolipsko, část Znojemska.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b="1" dirty="0"/>
              <a:t>Obecně jsou Čechy mladší než Morava…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418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61818"/>
            <a:ext cx="10753200" cy="5370182"/>
          </a:xfrm>
        </p:spPr>
        <p:txBody>
          <a:bodyPr/>
          <a:lstStyle/>
          <a:p>
            <a:r>
              <a:rPr lang="cs-CZ" sz="2400" b="1" dirty="0"/>
              <a:t>Obce, ve kterých žije do 250 obyvatel (nejmenší obce), se podle posledních statistik rychle vylidňují. Zůstávají v nich hlavně senioři</a:t>
            </a:r>
            <a:r>
              <a:rPr lang="cs-CZ" sz="2400" dirty="0"/>
              <a:t>, naopak ekonomicky aktivní lidé odcházejí. </a:t>
            </a:r>
          </a:p>
          <a:p>
            <a:r>
              <a:rPr lang="cs-CZ" sz="2400" dirty="0"/>
              <a:t>Sdružení místních samospráv proto navrhuje, aby </a:t>
            </a:r>
            <a:r>
              <a:rPr lang="cs-CZ" sz="2400" b="1" dirty="0"/>
              <a:t>obce dostávaly nové peníze od státu i na seniora staršího 65 let</a:t>
            </a:r>
            <a:r>
              <a:rPr lang="cs-CZ" sz="2400" dirty="0"/>
              <a:t>...? </a:t>
            </a:r>
            <a:r>
              <a:rPr lang="cs-CZ" sz="2400" b="1" i="1" dirty="0">
                <a:solidFill>
                  <a:srgbClr val="FF0000"/>
                </a:solidFill>
              </a:rPr>
              <a:t>Co si o tom myslíte?</a:t>
            </a:r>
          </a:p>
          <a:p>
            <a:r>
              <a:rPr lang="cs-CZ" sz="2400" dirty="0"/>
              <a:t>Podobný příspěvek funguje na Slovensku. O příspěvku budou obce debatovat na svém sněmu.</a:t>
            </a:r>
          </a:p>
          <a:p>
            <a:endParaRPr lang="cs-CZ" sz="2400" dirty="0"/>
          </a:p>
          <a:p>
            <a:r>
              <a:rPr lang="cs-CZ" sz="2400" b="1" dirty="0"/>
              <a:t>Podle statistik ČSÚ se z nejmenších obcí ročně odstěhuje 3,5 procenta obyvatel.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23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obsah 2"/>
          <p:cNvSpPr>
            <a:spLocks noGrp="1" noChangeArrowheads="1"/>
          </p:cNvSpPr>
          <p:nvPr>
            <p:ph idx="1"/>
          </p:nvPr>
        </p:nvSpPr>
        <p:spPr>
          <a:xfrm>
            <a:off x="790576" y="439306"/>
            <a:ext cx="10734674" cy="5649913"/>
          </a:xfrm>
        </p:spPr>
        <p:txBody>
          <a:bodyPr/>
          <a:lstStyle/>
          <a:p>
            <a:r>
              <a:rPr lang="cs-CZ" altLang="cs-CZ" sz="2400" dirty="0"/>
              <a:t>Pokud jsou </a:t>
            </a:r>
            <a:r>
              <a:rPr lang="cs-CZ" altLang="cs-CZ" sz="2400" b="1" dirty="0"/>
              <a:t>definice městského a venkovského prostoru </a:t>
            </a:r>
            <a:r>
              <a:rPr lang="cs-CZ" altLang="cs-CZ" sz="2400" dirty="0"/>
              <a:t>založeny na kvantitativních prahových hodnotách, </a:t>
            </a:r>
            <a:r>
              <a:rPr lang="cs-CZ" altLang="cs-CZ" sz="2400" b="1" dirty="0"/>
              <a:t>minimální počet obyvatel místa, který má být považován za „město“, se značně liší</a:t>
            </a:r>
            <a:r>
              <a:rPr lang="cs-CZ" altLang="cs-CZ" sz="2400" dirty="0"/>
              <a:t>. </a:t>
            </a:r>
          </a:p>
          <a:p>
            <a:pPr marL="72000" indent="0">
              <a:buNone/>
            </a:pPr>
            <a:endParaRPr lang="cs-CZ" altLang="cs-CZ" sz="2400" dirty="0"/>
          </a:p>
          <a:p>
            <a:pPr marL="72000" indent="0">
              <a:buNone/>
            </a:pPr>
            <a:r>
              <a:rPr lang="cs-CZ" altLang="cs-CZ" sz="2400" dirty="0"/>
              <a:t>Například: </a:t>
            </a:r>
          </a:p>
          <a:p>
            <a:r>
              <a:rPr lang="cs-CZ" altLang="cs-CZ" sz="2400" dirty="0"/>
              <a:t>v několika zemích Latinské Ameriky a západní Afriky je hranice populace 2000 obyvatel, </a:t>
            </a:r>
          </a:p>
          <a:p>
            <a:r>
              <a:rPr lang="cs-CZ" altLang="cs-CZ" sz="2400" dirty="0"/>
              <a:t>na Islandu je to jen 200 obyvatel,</a:t>
            </a:r>
          </a:p>
          <a:p>
            <a:r>
              <a:rPr lang="cs-CZ" altLang="cs-CZ" sz="2400" dirty="0"/>
              <a:t>v Itálii 10 000 obyvatel,</a:t>
            </a:r>
          </a:p>
          <a:p>
            <a:r>
              <a:rPr lang="cs-CZ" altLang="cs-CZ" sz="2400" dirty="0"/>
              <a:t>v České republice je to neformálně ?? </a:t>
            </a:r>
          </a:p>
          <a:p>
            <a:pPr marL="72000" indent="0">
              <a:buNone/>
            </a:pPr>
            <a:r>
              <a:rPr lang="cs-CZ" altLang="cs-CZ" sz="2400" dirty="0"/>
              <a:t>…3000 obyvatel.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Obyvatelstvo, demografie</a:t>
            </a:r>
          </a:p>
        </p:txBody>
      </p:sp>
    </p:spTree>
    <p:extLst>
      <p:ext uri="{BB962C8B-B14F-4D97-AF65-F5344CB8AC3E}">
        <p14:creationId xmlns:p14="http://schemas.microsoft.com/office/powerpoint/2010/main" val="223009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46108" y="435856"/>
            <a:ext cx="10945527" cy="5604725"/>
          </a:xfrm>
        </p:spPr>
        <p:txBody>
          <a:bodyPr/>
          <a:lstStyle/>
          <a:p>
            <a:pPr marL="72000" indent="0" algn="ctr">
              <a:buNone/>
            </a:pPr>
            <a:r>
              <a:rPr lang="cs-CZ" b="1" u="sng" dirty="0"/>
              <a:t>Změny počtu obyvatel na venkově </a:t>
            </a:r>
          </a:p>
          <a:p>
            <a:r>
              <a:rPr lang="cs-CZ" sz="2400" dirty="0"/>
              <a:t>Na venkově se proměňuje počet obyvatel. </a:t>
            </a:r>
          </a:p>
          <a:p>
            <a:r>
              <a:rPr lang="cs-CZ" sz="2400" b="1" dirty="0"/>
              <a:t>Vymezení venkovské obce je provedeno konvenčně </a:t>
            </a:r>
            <a:r>
              <a:rPr lang="cs-CZ" sz="2400" dirty="0"/>
              <a:t>v souladu se zákonem o obcích a </a:t>
            </a:r>
            <a:r>
              <a:rPr lang="cs-CZ" sz="2400" b="1" dirty="0"/>
              <a:t>kritériem je počet obyvatel do 3000 obyvatel</a:t>
            </a:r>
            <a:r>
              <a:rPr lang="cs-CZ" sz="2400" dirty="0"/>
              <a:t>. </a:t>
            </a:r>
          </a:p>
          <a:p>
            <a:r>
              <a:rPr lang="cs-CZ" sz="2400" b="1" dirty="0"/>
              <a:t>Venkovské obce v metropolitním zázemí nebo v exponovaných polohách postupně zvyšují počet obyvatel</a:t>
            </a:r>
            <a:r>
              <a:rPr lang="cs-CZ" sz="2400" dirty="0"/>
              <a:t>. </a:t>
            </a:r>
          </a:p>
          <a:p>
            <a:r>
              <a:rPr lang="cs-CZ" sz="2400" b="1" dirty="0"/>
              <a:t>Venkovské obce v mezilehlých nebo periferních územích naopak ztrácejí obyvatele </a:t>
            </a:r>
            <a:r>
              <a:rPr lang="cs-CZ" sz="2400" dirty="0"/>
              <a:t>a dochází k postupnému úbytku počtu obyvatel, </a:t>
            </a:r>
            <a:r>
              <a:rPr lang="cs-CZ" sz="2400" b="1" dirty="0"/>
              <a:t>snížení</a:t>
            </a:r>
            <a:r>
              <a:rPr lang="cs-CZ" sz="2400" dirty="0"/>
              <a:t> jejich </a:t>
            </a:r>
            <a:r>
              <a:rPr lang="cs-CZ" sz="2400" b="1" dirty="0"/>
              <a:t>sociální a ekonomické stability </a:t>
            </a:r>
            <a:r>
              <a:rPr lang="cs-CZ" sz="2400" dirty="0"/>
              <a:t>a de facto </a:t>
            </a:r>
            <a:r>
              <a:rPr lang="cs-CZ" sz="2400" b="1" dirty="0"/>
              <a:t>celého společensko-ekonomického statusu.</a:t>
            </a:r>
          </a:p>
        </p:txBody>
      </p:sp>
    </p:spTree>
    <p:extLst>
      <p:ext uri="{BB962C8B-B14F-4D97-AF65-F5344CB8AC3E}">
        <p14:creationId xmlns:p14="http://schemas.microsoft.com/office/powerpoint/2010/main" val="30564367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61" t="19193" r="19522" b="8086"/>
          <a:stretch/>
        </p:blipFill>
        <p:spPr>
          <a:xfrm>
            <a:off x="1270535" y="226431"/>
            <a:ext cx="9105498" cy="611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930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27" t="43607" r="20097" b="23011"/>
          <a:stretch/>
        </p:blipFill>
        <p:spPr>
          <a:xfrm>
            <a:off x="809028" y="895149"/>
            <a:ext cx="10279274" cy="316541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03941" y="356135"/>
            <a:ext cx="828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Velikostní kategorie malých obcí v roce 2011 (SLDB)</a:t>
            </a:r>
          </a:p>
        </p:txBody>
      </p:sp>
      <p:sp>
        <p:nvSpPr>
          <p:cNvPr id="7" name="Obdélník 6"/>
          <p:cNvSpPr/>
          <p:nvPr/>
        </p:nvSpPr>
        <p:spPr>
          <a:xfrm>
            <a:off x="809028" y="4171676"/>
            <a:ext cx="10902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Jako </a:t>
            </a:r>
            <a:r>
              <a:rPr lang="cs-CZ" b="1" dirty="0"/>
              <a:t>nejmenší sídla jsou chápány územně oddělené místní části</a:t>
            </a:r>
            <a:r>
              <a:rPr lang="cs-CZ" dirty="0"/>
              <a:t> (vesničky) </a:t>
            </a:r>
            <a:r>
              <a:rPr lang="cs-CZ" b="1" dirty="0"/>
              <a:t>bez ohledu na to, zda mají statut obce nebo mají statut místní části</a:t>
            </a:r>
            <a:r>
              <a:rPr lang="cs-CZ" dirty="0"/>
              <a:t>. Nejmenší sídla </a:t>
            </a:r>
            <a:r>
              <a:rPr lang="cs-CZ" b="1" dirty="0"/>
              <a:t>mohou být administrativně spojena s městem, s další venkovskou obcí</a:t>
            </a:r>
            <a:r>
              <a:rPr lang="cs-CZ" dirty="0"/>
              <a:t>, </a:t>
            </a:r>
            <a:r>
              <a:rPr lang="cs-CZ" b="1" dirty="0"/>
              <a:t>podmínkou je, aby byly územně odděleny</a:t>
            </a:r>
            <a:r>
              <a:rPr lang="cs-CZ" dirty="0"/>
              <a:t>, tedy aby nebyly součástí zastavěného území větší územní jednotky. </a:t>
            </a:r>
          </a:p>
        </p:txBody>
      </p:sp>
    </p:spTree>
    <p:extLst>
      <p:ext uri="{BB962C8B-B14F-4D97-AF65-F5344CB8AC3E}">
        <p14:creationId xmlns:p14="http://schemas.microsoft.com/office/powerpoint/2010/main" val="16330090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09" t="18260" r="21785" b="9590"/>
          <a:stretch/>
        </p:blipFill>
        <p:spPr>
          <a:xfrm>
            <a:off x="1191491" y="160565"/>
            <a:ext cx="9319491" cy="6442757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 bwMode="auto">
          <a:xfrm flipV="1">
            <a:off x="5190836" y="4128655"/>
            <a:ext cx="572655" cy="11545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6"/>
          <p:cNvCxnSpPr/>
          <p:nvPr/>
        </p:nvCxnSpPr>
        <p:spPr bwMode="auto">
          <a:xfrm flipV="1">
            <a:off x="5763491" y="3574473"/>
            <a:ext cx="1311564" cy="5541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8"/>
          <p:cNvCxnSpPr/>
          <p:nvPr/>
        </p:nvCxnSpPr>
        <p:spPr bwMode="auto">
          <a:xfrm flipV="1">
            <a:off x="7093527" y="2789382"/>
            <a:ext cx="73891" cy="8035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19952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71055"/>
            <a:ext cx="10753200" cy="5495636"/>
          </a:xfrm>
        </p:spPr>
        <p:txBody>
          <a:bodyPr/>
          <a:lstStyle/>
          <a:p>
            <a:pPr marL="72000" indent="0" algn="ctr">
              <a:buNone/>
            </a:pPr>
            <a:r>
              <a:rPr lang="cs-CZ" b="1" u="sng" dirty="0"/>
              <a:t>Počet domů, obydlenost domů</a:t>
            </a:r>
          </a:p>
          <a:p>
            <a:r>
              <a:rPr lang="cs-CZ" sz="2400" b="1" dirty="0"/>
              <a:t>Populačně nejmenší obce mají historicky větší počet domů, které sloužily k trvalému bydlení</a:t>
            </a:r>
            <a:r>
              <a:rPr lang="cs-CZ" sz="2400" dirty="0"/>
              <a:t>. Původní </a:t>
            </a:r>
            <a:r>
              <a:rPr lang="cs-CZ" sz="2400" b="1" dirty="0"/>
              <a:t>obytná funkce </a:t>
            </a:r>
            <a:r>
              <a:rPr lang="cs-CZ" sz="2400" dirty="0"/>
              <a:t>je však stále častěji </a:t>
            </a:r>
            <a:r>
              <a:rPr lang="cs-CZ" sz="2400" b="1" dirty="0"/>
              <a:t>nahrazována rekreací</a:t>
            </a:r>
            <a:r>
              <a:rPr lang="cs-CZ" sz="2400" dirty="0"/>
              <a:t> – druhým bydlením – chalupy. </a:t>
            </a:r>
          </a:p>
          <a:p>
            <a:endParaRPr lang="cs-CZ" sz="2400" dirty="0"/>
          </a:p>
          <a:p>
            <a:r>
              <a:rPr lang="cs-CZ" sz="2400" b="1" dirty="0"/>
              <a:t>V době rekreační sezóny jsou tato velmi malá sídla relativně obsazená dalšími obyvateli</a:t>
            </a:r>
            <a:r>
              <a:rPr lang="cs-CZ" sz="2400" dirty="0"/>
              <a:t> – chalupáři, </a:t>
            </a:r>
            <a:r>
              <a:rPr lang="cs-CZ" sz="2400" b="1" dirty="0"/>
              <a:t>v období mimo sezónu (listopad – duben) jsou tyto domy nevyužívané</a:t>
            </a:r>
            <a:r>
              <a:rPr lang="cs-CZ" sz="2400" dirty="0"/>
              <a:t> a tím klesá i počet potenciálních uživatelů konkrétních služeb (pojízdná prodejna). </a:t>
            </a:r>
          </a:p>
        </p:txBody>
      </p:sp>
    </p:spTree>
    <p:extLst>
      <p:ext uri="{BB962C8B-B14F-4D97-AF65-F5344CB8AC3E}">
        <p14:creationId xmlns:p14="http://schemas.microsoft.com/office/powerpoint/2010/main" val="23099633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8982" t="19195" r="20716" b="9152"/>
          <a:stretch/>
        </p:blipFill>
        <p:spPr>
          <a:xfrm>
            <a:off x="911696" y="179354"/>
            <a:ext cx="9608522" cy="64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05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72" t="49701" r="18388" b="11258"/>
          <a:stretch/>
        </p:blipFill>
        <p:spPr>
          <a:xfrm>
            <a:off x="868219" y="2170545"/>
            <a:ext cx="10431917" cy="33620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98255" y="877454"/>
            <a:ext cx="7600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Vývoj počtu obyvatel a počtu domů 1991 - 2011</a:t>
            </a:r>
          </a:p>
        </p:txBody>
      </p:sp>
    </p:spTree>
    <p:extLst>
      <p:ext uri="{BB962C8B-B14F-4D97-AF65-F5344CB8AC3E}">
        <p14:creationId xmlns:p14="http://schemas.microsoft.com/office/powerpoint/2010/main" val="25701762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276897"/>
            <a:ext cx="11093309" cy="5379613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Vývoj počtu obyvatel od roku 1991: </a:t>
            </a:r>
          </a:p>
          <a:p>
            <a:r>
              <a:rPr lang="cs-CZ" sz="2400" dirty="0"/>
              <a:t>významný pokles u nejmenší kategorie do 10 obyvatel (0-9) na 2/3 stavu v roce 1991, </a:t>
            </a:r>
          </a:p>
          <a:p>
            <a:r>
              <a:rPr lang="cs-CZ" sz="2400" dirty="0"/>
              <a:t>u kategorie 10-19 obyvatel pokles na 85 % stavu roku 1991, </a:t>
            </a:r>
          </a:p>
          <a:p>
            <a:r>
              <a:rPr lang="cs-CZ" sz="2400" dirty="0"/>
              <a:t>ostatní kategorie vykazují menší pokles počtu obyvatel. </a:t>
            </a:r>
          </a:p>
          <a:p>
            <a:r>
              <a:rPr lang="cs-CZ" sz="2400" b="1" dirty="0"/>
              <a:t>Obecně: pokles počtu obyvatel a vylidňování u nejmenších sídel do 100 obyvatel.</a:t>
            </a:r>
          </a:p>
          <a:p>
            <a:endParaRPr lang="cs-CZ" sz="2400" dirty="0"/>
          </a:p>
          <a:p>
            <a:r>
              <a:rPr lang="cs-CZ" sz="2400" dirty="0"/>
              <a:t>Vývoj počtu domů je ovlivněn (pravděpodobně) rozdílným vykazováním rekreačních domů a rozdílným vykazováním rekreačních a trvale obydlených domů mezi SLDB 1991 a dalšími cenzy. </a:t>
            </a:r>
          </a:p>
        </p:txBody>
      </p:sp>
    </p:spTree>
    <p:extLst>
      <p:ext uri="{BB962C8B-B14F-4D97-AF65-F5344CB8AC3E}">
        <p14:creationId xmlns:p14="http://schemas.microsoft.com/office/powerpoint/2010/main" val="16769108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28073"/>
            <a:ext cx="10753200" cy="5203927"/>
          </a:xfrm>
        </p:spPr>
        <p:txBody>
          <a:bodyPr/>
          <a:lstStyle/>
          <a:p>
            <a:pPr marL="72000" indent="0" algn="ctr">
              <a:buNone/>
            </a:pPr>
            <a:r>
              <a:rPr lang="cs-CZ" b="1" u="sng" dirty="0"/>
              <a:t>Demografická struktura</a:t>
            </a:r>
          </a:p>
          <a:p>
            <a:endParaRPr lang="cs-CZ" sz="2400" dirty="0"/>
          </a:p>
          <a:p>
            <a:r>
              <a:rPr lang="cs-CZ" sz="2400" dirty="0"/>
              <a:t>Lze předpokládat, že </a:t>
            </a:r>
            <a:r>
              <a:rPr lang="cs-CZ" sz="2400" b="1" dirty="0"/>
              <a:t>v nejmenších sídlech bude docházet k proměně demografické struktury obyvatelstva</a:t>
            </a:r>
            <a:r>
              <a:rPr lang="cs-CZ" sz="2400" dirty="0"/>
              <a:t> podle věku, pohlaví, vzdělanosti i rodinného stavu. </a:t>
            </a:r>
          </a:p>
          <a:p>
            <a:endParaRPr lang="cs-CZ" sz="2400" dirty="0"/>
          </a:p>
          <a:p>
            <a:r>
              <a:rPr lang="cs-CZ" sz="2400" b="1" dirty="0"/>
              <a:t>V nejmenších sídlech (obcích) bude docházet k růstu podílu starších osob, ovdovělých osob, osob se základním vzděláním nebo s vyučením a při vědomí vyšší naděje dožití žen i k vyššímu podílu žen. </a:t>
            </a:r>
          </a:p>
        </p:txBody>
      </p:sp>
    </p:spTree>
    <p:extLst>
      <p:ext uri="{BB962C8B-B14F-4D97-AF65-F5344CB8AC3E}">
        <p14:creationId xmlns:p14="http://schemas.microsoft.com/office/powerpoint/2010/main" val="6321255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06400"/>
            <a:ext cx="10753200" cy="5425600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Obce do 2000 obyvatel</a:t>
            </a:r>
          </a:p>
          <a:p>
            <a:r>
              <a:rPr lang="cs-CZ" sz="2400" b="1" dirty="0"/>
              <a:t>Z pohledu věkové struktury obyvatelstva a jejích případných změn se mezi obcemi do 2 000 obyvatel a městy výrazné odlišnosti neprojevují. </a:t>
            </a:r>
          </a:p>
          <a:p>
            <a:r>
              <a:rPr lang="cs-CZ" sz="2400" b="1" u="sng" dirty="0"/>
              <a:t>Stárnutí populace </a:t>
            </a:r>
            <a:r>
              <a:rPr lang="cs-CZ" sz="2400" dirty="0"/>
              <a:t>se projevuje ve městech i na venkově:</a:t>
            </a:r>
          </a:p>
          <a:p>
            <a:pPr marL="586350" indent="-514350">
              <a:buAutoNum type="romanLcParenR"/>
            </a:pPr>
            <a:r>
              <a:rPr lang="cs-CZ" sz="2400" b="1" dirty="0"/>
              <a:t>poklesem zastoupení obyvatel v produktivním věku</a:t>
            </a:r>
            <a:r>
              <a:rPr lang="cs-CZ" sz="2400" dirty="0"/>
              <a:t> (15 - 64 let) na obyvatelstvu (v meziročním srovnání let 2017 a 2016 shodně o 0,7 % na 66,1 % na venkově a 65,4 % ve městech); </a:t>
            </a:r>
          </a:p>
          <a:p>
            <a:pPr marL="586350" indent="-514350">
              <a:buAutoNum type="romanLcParenR"/>
            </a:pPr>
            <a:r>
              <a:rPr lang="cs-CZ" sz="2400" b="1" dirty="0"/>
              <a:t>a nárůstem podílu obyvatel nad 65 let </a:t>
            </a:r>
            <a:r>
              <a:rPr lang="cs-CZ" sz="2400" dirty="0"/>
              <a:t>(shodně o cca 0,5 % na 17,7 % na venkově a 19,2 % ve městech) </a:t>
            </a:r>
            <a:r>
              <a:rPr lang="cs-CZ" sz="2400" b="1" dirty="0"/>
              <a:t>i pomalejším nárůstem podílu dětí do 15 let </a:t>
            </a:r>
            <a:r>
              <a:rPr lang="cs-CZ" sz="2400" dirty="0"/>
              <a:t>(shodně o 0,2 % na 16,2 % na venkově a 15,4 % ve městech).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4364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222064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779468"/>
            <a:ext cx="10753200" cy="4779055"/>
          </a:xfrm>
        </p:spPr>
        <p:txBody>
          <a:bodyPr/>
          <a:lstStyle/>
          <a:p>
            <a:r>
              <a:rPr lang="cs-CZ" sz="2200" dirty="0"/>
              <a:t>Zákon o obcích v </a:t>
            </a:r>
            <a:r>
              <a:rPr lang="cs-CZ" sz="2200" b="1" dirty="0"/>
              <a:t>ČR</a:t>
            </a:r>
            <a:r>
              <a:rPr lang="cs-CZ" sz="2200" dirty="0"/>
              <a:t> říká, že </a:t>
            </a:r>
            <a:r>
              <a:rPr lang="cs-CZ" sz="2200" b="1" dirty="0"/>
              <a:t>obec je městem, pokud má minimálně 3 000 obyvatel</a:t>
            </a:r>
            <a:r>
              <a:rPr lang="cs-CZ" sz="2200" dirty="0"/>
              <a:t>. </a:t>
            </a:r>
          </a:p>
          <a:p>
            <a:r>
              <a:rPr lang="cs-CZ" sz="2200" dirty="0"/>
              <a:t>Nicméně, ani takto explicitně stanovená hranice, nepředstavuje ideální řešení, neboť se v tuzemsku vyskytují </a:t>
            </a:r>
            <a:r>
              <a:rPr lang="cs-CZ" sz="2200" b="1" dirty="0"/>
              <a:t>obce se statutem města a s počtem obyvatel méně než 3 tisíce</a:t>
            </a:r>
            <a:r>
              <a:rPr lang="cs-CZ" sz="2200" dirty="0"/>
              <a:t> (a to velmi výrazně). </a:t>
            </a:r>
            <a:r>
              <a:rPr lang="cs-CZ" sz="2200" b="1" i="1" dirty="0">
                <a:solidFill>
                  <a:srgbClr val="FF0000"/>
                </a:solidFill>
              </a:rPr>
              <a:t>Uhodli byste, kde se nachází nejmenší „město“ v ČR?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2" y="3732644"/>
            <a:ext cx="3879871" cy="29099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27" y="3861491"/>
            <a:ext cx="3491345" cy="26185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36" y="3732644"/>
            <a:ext cx="3906982" cy="29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9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334256"/>
            <a:ext cx="10945527" cy="5503125"/>
          </a:xfrm>
        </p:spPr>
        <p:txBody>
          <a:bodyPr/>
          <a:lstStyle/>
          <a:p>
            <a:r>
              <a:rPr lang="cs-CZ" sz="2400" b="1" dirty="0"/>
              <a:t>Dlouhodobě rostoucí index stáří, tedy podíl obyvatel nad 65 let na 100 mladších 15 let, se v roce 2021 dále navýšil na 127 % </a:t>
            </a:r>
            <a:r>
              <a:rPr lang="cs-CZ" sz="2400" dirty="0"/>
              <a:t>(118 % na venkově oproti 135 % ve městech). </a:t>
            </a:r>
          </a:p>
          <a:p>
            <a:endParaRPr lang="cs-CZ" sz="2400" dirty="0"/>
          </a:p>
          <a:p>
            <a:r>
              <a:rPr lang="cs-CZ" sz="2400" b="1" dirty="0"/>
              <a:t>I když ve městech </a:t>
            </a:r>
            <a:r>
              <a:rPr lang="cs-CZ" sz="2400" dirty="0"/>
              <a:t>(a to v ČR i v jednotlivých krajích) </a:t>
            </a:r>
            <a:r>
              <a:rPr lang="cs-CZ" sz="2400" b="1" dirty="0"/>
              <a:t>je rozdíl mezi zastoupením dětské a postproduktivní složky obyvatelstva méně příznivý než na venkově </a:t>
            </a:r>
            <a:r>
              <a:rPr lang="cs-CZ" sz="2400" dirty="0"/>
              <a:t>(vlivem zejména vyšší plodnosti žen na venkově, migrací z měst – stěhují se často mladší obyvatelé s dětmi – a dále vyšší úmrtnosti na venkově), současně platí, že </a:t>
            </a:r>
            <a:r>
              <a:rPr lang="cs-CZ" sz="2400" b="1" dirty="0"/>
              <a:t>u obcí do 2 000 obyvatel s klesající velikostní kategorií v populaci klesá podíl dětí a znatelně narůstá podíl seniorů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8671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76001"/>
            <a:ext cx="10753200" cy="5133671"/>
          </a:xfrm>
        </p:spPr>
        <p:txBody>
          <a:bodyPr/>
          <a:lstStyle/>
          <a:p>
            <a:r>
              <a:rPr lang="cs-CZ" sz="2400" b="1" dirty="0"/>
              <a:t>Rozdíly v indexu stáří jednotlivých krajů nejsou příliš výrazné </a:t>
            </a:r>
            <a:r>
              <a:rPr lang="cs-CZ" sz="2400" dirty="0"/>
              <a:t>(s výjimkou mladší populace Středočeského kraje vlivem </a:t>
            </a:r>
            <a:r>
              <a:rPr lang="cs-CZ" sz="2400" dirty="0" err="1"/>
              <a:t>suburbanizace</a:t>
            </a:r>
            <a:r>
              <a:rPr lang="cs-CZ" sz="2400" dirty="0"/>
              <a:t>). </a:t>
            </a:r>
          </a:p>
          <a:p>
            <a:r>
              <a:rPr lang="cs-CZ" sz="2400" dirty="0"/>
              <a:t>V rámci ČR </a:t>
            </a:r>
            <a:r>
              <a:rPr lang="cs-CZ" sz="2400" b="1" dirty="0"/>
              <a:t>nadprůměrné hodnoty dosahuje ukazatel v obcích a městech převážně v krajích s převahou venkovských oblastí</a:t>
            </a:r>
            <a:r>
              <a:rPr lang="cs-CZ" sz="2400" dirty="0"/>
              <a:t>, což je z hlediska budoucího rozvoje území nepříznivé. </a:t>
            </a:r>
          </a:p>
          <a:p>
            <a:r>
              <a:rPr lang="cs-CZ" sz="2400" b="1" dirty="0"/>
              <a:t>Vyšší hodnoty tohoto indexu mají ve všech krajích města</a:t>
            </a:r>
            <a:r>
              <a:rPr lang="cs-CZ" sz="2400" dirty="0"/>
              <a:t>. </a:t>
            </a:r>
          </a:p>
          <a:p>
            <a:r>
              <a:rPr lang="cs-CZ" sz="2400" dirty="0"/>
              <a:t>V obcích do 2 000 obyvatel dosahuje tento ukazatel méně příznivých hodnot zejména v krajích Vysočina a Zlínském, nicméně nepřesahuje průměrnou hodnotu indexu stáří v ČR.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29185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34" y="886691"/>
            <a:ext cx="10841767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825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35709" y="288074"/>
            <a:ext cx="11120582" cy="6191926"/>
          </a:xfrm>
        </p:spPr>
        <p:txBody>
          <a:bodyPr/>
          <a:lstStyle/>
          <a:p>
            <a:r>
              <a:rPr lang="cs-CZ" sz="2400" b="1" u="sng" dirty="0"/>
              <a:t>Přes vše výše uvedené lze konstatovat, že venkov jako celek se nevylidňuje</a:t>
            </a:r>
            <a:r>
              <a:rPr lang="cs-CZ" sz="2400" b="1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Z uvedených dat je patrné, že </a:t>
            </a:r>
            <a:r>
              <a:rPr lang="cs-CZ" sz="2400" b="1" dirty="0"/>
              <a:t>k vylidňování venkova jako celku prostřednictvím migrace nedochází</a:t>
            </a:r>
            <a:r>
              <a:rPr lang="cs-CZ" sz="2400" dirty="0"/>
              <a:t>, všechny velikostní kategorie obcí mají kladné migrační saldo. </a:t>
            </a:r>
          </a:p>
          <a:p>
            <a:r>
              <a:rPr lang="cs-CZ" sz="2400" b="1" dirty="0"/>
              <a:t>Záporné migrační saldo vykazuje pouze kategorie měst nad 10 tis. obyvatel</a:t>
            </a:r>
            <a:r>
              <a:rPr lang="cs-CZ" sz="2400" dirty="0"/>
              <a:t>, pokud z ní vyčleníme Prahu. </a:t>
            </a:r>
          </a:p>
          <a:p>
            <a:r>
              <a:rPr lang="cs-CZ" sz="2400" b="1" dirty="0"/>
              <a:t>V ČR tedy dochází spíše k migraci z měst na venkov</a:t>
            </a:r>
            <a:r>
              <a:rPr lang="cs-CZ" sz="2400" dirty="0"/>
              <a:t>, než opačně. Je však nutné zdůraznit, že tato </a:t>
            </a:r>
            <a:r>
              <a:rPr lang="cs-CZ" sz="2400" b="1" dirty="0"/>
              <a:t>skutečnost je do značné míry výsledkem </a:t>
            </a:r>
            <a:r>
              <a:rPr lang="cs-CZ" sz="2400" b="1" dirty="0" err="1"/>
              <a:t>suburbanizačních</a:t>
            </a:r>
            <a:r>
              <a:rPr lang="cs-CZ" sz="2400" b="1" dirty="0"/>
              <a:t> procesů.</a:t>
            </a:r>
          </a:p>
        </p:txBody>
      </p:sp>
    </p:spTree>
    <p:extLst>
      <p:ext uri="{BB962C8B-B14F-4D97-AF65-F5344CB8AC3E}">
        <p14:creationId xmlns:p14="http://schemas.microsoft.com/office/powerpoint/2010/main" val="33889826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962328"/>
            <a:ext cx="10753200" cy="4533307"/>
          </a:xfrm>
        </p:spPr>
        <p:txBody>
          <a:bodyPr/>
          <a:lstStyle/>
          <a:p>
            <a:r>
              <a:rPr lang="cs-CZ" dirty="0"/>
              <a:t>Jak je uvedeno výše, </a:t>
            </a:r>
            <a:r>
              <a:rPr lang="cs-CZ" b="1" u="sng" dirty="0"/>
              <a:t>spíše než vylidňováním trpí český venkov stárnutím populace</a:t>
            </a:r>
            <a:r>
              <a:rPr lang="cs-CZ" dirty="0"/>
              <a:t>, jak ukazují statistická data (výjimkou je zejména vlivem </a:t>
            </a:r>
            <a:r>
              <a:rPr lang="cs-CZ" dirty="0" err="1"/>
              <a:t>suburbanizace</a:t>
            </a:r>
            <a:r>
              <a:rPr lang="cs-CZ" dirty="0"/>
              <a:t> mladší populace Středočeského kraje). </a:t>
            </a:r>
          </a:p>
          <a:p>
            <a:endParaRPr lang="cs-CZ" dirty="0"/>
          </a:p>
          <a:p>
            <a:r>
              <a:rPr lang="cs-CZ" dirty="0"/>
              <a:t>Je proto nutné </a:t>
            </a:r>
            <a:r>
              <a:rPr lang="cs-CZ" b="1" dirty="0"/>
              <a:t>řešit zejména otázku, </a:t>
            </a:r>
            <a:r>
              <a:rPr lang="cs-CZ" b="1" u="sng" dirty="0"/>
              <a:t>jak na venkově udržet mladší lidi</a:t>
            </a:r>
            <a:r>
              <a:rPr lang="cs-CZ" dirty="0"/>
              <a:t>. </a:t>
            </a:r>
            <a:r>
              <a:rPr lang="cs-CZ" b="1" i="1" dirty="0">
                <a:solidFill>
                  <a:srgbClr val="FF0000"/>
                </a:solidFill>
              </a:rPr>
              <a:t>Jak toho lze dosáhnout?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9905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63565"/>
            <a:ext cx="10753200" cy="5613385"/>
          </a:xfrm>
        </p:spPr>
        <p:txBody>
          <a:bodyPr/>
          <a:lstStyle/>
          <a:p>
            <a:r>
              <a:rPr lang="cs-CZ" sz="2400" dirty="0"/>
              <a:t>Z některých </a:t>
            </a:r>
            <a:r>
              <a:rPr lang="cs-CZ" sz="2400" b="1" dirty="0"/>
              <a:t>venkovských oblastí dochází k poměrně výraznému odlivu obyvatel v produktivním věku</a:t>
            </a:r>
            <a:r>
              <a:rPr lang="cs-CZ" sz="2400" dirty="0"/>
              <a:t>, včetně odlivu mozků. </a:t>
            </a:r>
          </a:p>
          <a:p>
            <a:r>
              <a:rPr lang="cs-CZ" sz="2400" dirty="0"/>
              <a:t>Pro tuto skupinu obyvatel venkova je nutné </a:t>
            </a:r>
            <a:r>
              <a:rPr lang="cs-CZ" sz="2400" b="1" dirty="0"/>
              <a:t>vytvářet dostatek pracovních příležitostí odpovídajícího ohodnocení a společenské prestiže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Pokud se v jednotlivých </a:t>
            </a:r>
            <a:r>
              <a:rPr lang="cs-CZ" sz="2400" b="1" dirty="0"/>
              <a:t>venkovských obcích podaří vytvořit, příp. zachovat dostatečně robustní vrstvu produktivních, vzdělaných a ambiciózních obyvatel</a:t>
            </a:r>
            <a:r>
              <a:rPr lang="cs-CZ" sz="2400" dirty="0"/>
              <a:t>, bude to mít široké </a:t>
            </a:r>
            <a:r>
              <a:rPr lang="cs-CZ" sz="2400" b="1" dirty="0"/>
              <a:t>pozitivní důsledky v oblasti hospodářského i společensko-kulturního života obcí</a:t>
            </a:r>
            <a:r>
              <a:rPr lang="cs-CZ" sz="2400" dirty="0"/>
              <a:t>.</a:t>
            </a:r>
          </a:p>
          <a:p>
            <a:r>
              <a:rPr lang="cs-CZ" sz="2400" dirty="0"/>
              <a:t>Hovoří se o </a:t>
            </a:r>
            <a:r>
              <a:rPr lang="cs-CZ" sz="2400" b="1" dirty="0"/>
              <a:t>vysokorychlostním internetu</a:t>
            </a:r>
            <a:r>
              <a:rPr lang="cs-CZ" sz="2400" dirty="0"/>
              <a:t> jako zásadní podmínce…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84416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74255"/>
            <a:ext cx="10753200" cy="5033818"/>
          </a:xfrm>
        </p:spPr>
        <p:txBody>
          <a:bodyPr/>
          <a:lstStyle/>
          <a:p>
            <a:r>
              <a:rPr lang="cs-CZ" b="1" dirty="0"/>
              <a:t>Venkovský prostor zaujímá 79 % rozlohy státu, na které žije 30 % obyvatel</a:t>
            </a:r>
            <a:r>
              <a:rPr lang="cs-CZ" dirty="0"/>
              <a:t>. S rozdělením na města a venkov si však nevystačíme. 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b="1" dirty="0"/>
              <a:t>V České republice lze rozlišit tři typy území </a:t>
            </a:r>
            <a:r>
              <a:rPr lang="cs-CZ" dirty="0"/>
              <a:t>- venkovským prostorem rozumíme všechny obce s velikostí do 2 000 obyvatel, a dále obce s velikostí do 3 000 obyvatel, které mají hustotu zalidnění menší než 150 obyvatel/km</a:t>
            </a:r>
            <a:r>
              <a:rPr lang="cs-CZ" baseline="30000" dirty="0"/>
              <a:t>2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13193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50982"/>
            <a:ext cx="10753200" cy="5481018"/>
          </a:xfrm>
        </p:spPr>
        <p:txBody>
          <a:bodyPr/>
          <a:lstStyle/>
          <a:p>
            <a:r>
              <a:rPr lang="cs-CZ" sz="2000" dirty="0"/>
              <a:t>1) První tvoří </a:t>
            </a:r>
            <a:r>
              <a:rPr lang="cs-CZ" sz="2000" b="1" dirty="0"/>
              <a:t>rostoucí a prosperující metropolitní prostory s dominantní Prahou</a:t>
            </a:r>
            <a:r>
              <a:rPr lang="cs-CZ" sz="2000" dirty="0"/>
              <a:t>. Hlavně na východ a jih od ní se nacházejí stabilizovaná území tvořená mikroregionálními centry s omezeným významem. </a:t>
            </a:r>
          </a:p>
          <a:p>
            <a:endParaRPr lang="cs-CZ" sz="2000" dirty="0"/>
          </a:p>
          <a:p>
            <a:r>
              <a:rPr lang="cs-CZ" sz="2000" dirty="0"/>
              <a:t>2) Zejména </a:t>
            </a:r>
            <a:r>
              <a:rPr lang="cs-CZ" sz="2000" b="1" dirty="0"/>
              <a:t>v pohraničí nebo při hranicích krajů se nacházejí rozdrobená vnější i vnitřní periferie</a:t>
            </a:r>
            <a:r>
              <a:rPr lang="cs-CZ" sz="2000" dirty="0"/>
              <a:t>, kde žije hodně seniorů a málo dětí, chybějí zejména vysoce kvalifikovaná pracovní místa veřejné služby či infrastruktura a staví se málo nových bytů. Izolace příhraničních regionů ve druhé polovině dvacátého století více než cokoli jiného způsobila, že se proměnily v periferii a trpí špatnou dostupností, nízkou hustotou osídlení a nižším průměrným vzděláním. </a:t>
            </a:r>
          </a:p>
          <a:p>
            <a:endParaRPr lang="cs-CZ" sz="2000" dirty="0"/>
          </a:p>
          <a:p>
            <a:r>
              <a:rPr lang="cs-CZ" sz="2000" dirty="0"/>
              <a:t>3) Totéž platí i pro </a:t>
            </a:r>
            <a:r>
              <a:rPr lang="cs-CZ" sz="2000" b="1" dirty="0"/>
              <a:t>vnitřní periferie nacházejících se na okrajích metropolitních regionů </a:t>
            </a:r>
            <a:r>
              <a:rPr lang="cs-CZ" sz="2000" dirty="0"/>
              <a:t>a na okrajích území regionálních středisek.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5193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87745"/>
            <a:ext cx="9580087" cy="6779491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 bwMode="auto">
          <a:xfrm>
            <a:off x="3608202" y="3084945"/>
            <a:ext cx="1219200" cy="48029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Ovál 5"/>
          <p:cNvSpPr/>
          <p:nvPr/>
        </p:nvSpPr>
        <p:spPr bwMode="auto">
          <a:xfrm>
            <a:off x="4359565" y="2401454"/>
            <a:ext cx="609599" cy="83127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Ovál 6"/>
          <p:cNvSpPr/>
          <p:nvPr/>
        </p:nvSpPr>
        <p:spPr bwMode="auto">
          <a:xfrm>
            <a:off x="1597891" y="3371273"/>
            <a:ext cx="868218" cy="1099127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vál 7"/>
          <p:cNvSpPr/>
          <p:nvPr/>
        </p:nvSpPr>
        <p:spPr bwMode="auto">
          <a:xfrm>
            <a:off x="2586182" y="4692073"/>
            <a:ext cx="1551709" cy="1089891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>
            <a:off x="4673600" y="4692073"/>
            <a:ext cx="1440873" cy="729672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6881091" y="2272145"/>
            <a:ext cx="1634836" cy="628073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8608729" y="3740727"/>
            <a:ext cx="655344" cy="951346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2872509" y="2900218"/>
            <a:ext cx="609600" cy="1089891"/>
          </a:xfrm>
          <a:prstGeom prst="ellipse">
            <a:avLst/>
          </a:prstGeom>
          <a:noFill/>
          <a:ln w="28575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vál 12"/>
          <p:cNvSpPr/>
          <p:nvPr/>
        </p:nvSpPr>
        <p:spPr bwMode="auto">
          <a:xfrm>
            <a:off x="3851564" y="3740726"/>
            <a:ext cx="1108801" cy="434109"/>
          </a:xfrm>
          <a:prstGeom prst="ellipse">
            <a:avLst/>
          </a:prstGeom>
          <a:noFill/>
          <a:ln w="28575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6271491" y="3445163"/>
            <a:ext cx="1071418" cy="646546"/>
          </a:xfrm>
          <a:prstGeom prst="ellipse">
            <a:avLst/>
          </a:prstGeom>
          <a:noFill/>
          <a:ln w="28575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63565"/>
            <a:ext cx="10753200" cy="5290689"/>
          </a:xfrm>
        </p:spPr>
        <p:txBody>
          <a:bodyPr/>
          <a:lstStyle/>
          <a:p>
            <a:r>
              <a:rPr lang="cs-CZ" sz="2000" b="1" dirty="0"/>
              <a:t>Města stabilizují sídelní strukturu. Základními stavebními prvky prosperity jsou města. Žije zde většina obyvatel</a:t>
            </a:r>
            <a:r>
              <a:rPr lang="cs-CZ" sz="2000" dirty="0"/>
              <a:t>; přes 60 % populace obývá obce nad 5 000 obyvatel. </a:t>
            </a:r>
          </a:p>
          <a:p>
            <a:r>
              <a:rPr lang="cs-CZ" sz="2000" dirty="0"/>
              <a:t>Střední a malá města stabilizují sídelní struktury a lidé z okolí v nich nacházejí práci i služby. </a:t>
            </a:r>
            <a:r>
              <a:rPr lang="cs-CZ" sz="2000" b="1" dirty="0"/>
              <a:t>Nicméně také malé obce utvářejí venkovskou krajinu</a:t>
            </a:r>
            <a:r>
              <a:rPr lang="cs-CZ" sz="2000" dirty="0"/>
              <a:t>, neboť plní úlohu nejen v </a:t>
            </a:r>
            <a:r>
              <a:rPr lang="cs-CZ" sz="2000" b="1" dirty="0"/>
              <a:t>zemědělství, lesnictví a vodním hospodářství, ale i při údržbě kulturní krajiny</a:t>
            </a:r>
            <a:r>
              <a:rPr lang="cs-CZ" sz="2000" dirty="0"/>
              <a:t>.</a:t>
            </a:r>
          </a:p>
          <a:p>
            <a:endParaRPr lang="cs-CZ" sz="2000" dirty="0"/>
          </a:p>
          <a:p>
            <a:r>
              <a:rPr lang="cs-CZ" sz="2000" dirty="0"/>
              <a:t>Zejména </a:t>
            </a:r>
            <a:r>
              <a:rPr lang="cs-CZ" sz="2000" b="1" dirty="0"/>
              <a:t>mladí lidé opouštějí periferní území</a:t>
            </a:r>
            <a:r>
              <a:rPr lang="cs-CZ" sz="2000" dirty="0"/>
              <a:t>. </a:t>
            </a:r>
          </a:p>
          <a:p>
            <a:r>
              <a:rPr lang="cs-CZ" sz="2000" dirty="0"/>
              <a:t>Kvůli </a:t>
            </a:r>
            <a:r>
              <a:rPr lang="cs-CZ" sz="2000" b="1" dirty="0"/>
              <a:t>nedostatku pracovních příležitostí </a:t>
            </a:r>
            <a:r>
              <a:rPr lang="cs-CZ" sz="2000" dirty="0"/>
              <a:t>odešli a odcházejí hlavně mladší a vzdělanější lidé na počátku profesní kariéry </a:t>
            </a:r>
            <a:r>
              <a:rPr lang="cs-CZ" sz="2000" b="1" dirty="0"/>
              <a:t>z periferních území a později také z regionů, které postihla restrukturalizace průmyslu</a:t>
            </a:r>
            <a:r>
              <a:rPr lang="cs-CZ" sz="2000" dirty="0"/>
              <a:t>. </a:t>
            </a:r>
          </a:p>
          <a:p>
            <a:r>
              <a:rPr lang="cs-CZ" sz="2000" b="1" dirty="0"/>
              <a:t>Stěhovali a stěhují se </a:t>
            </a:r>
            <a:r>
              <a:rPr lang="cs-CZ" sz="2000" dirty="0"/>
              <a:t>za lepším </a:t>
            </a:r>
            <a:r>
              <a:rPr lang="cs-CZ" sz="2000" b="1" dirty="0"/>
              <a:t>do rodících se metropolitních prostorů, zejména Prahy</a:t>
            </a:r>
            <a:r>
              <a:rPr lang="cs-CZ" sz="2000" dirty="0"/>
              <a:t>, v menší míře pak do Brna, Plzně a některých dalších center.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446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748145"/>
            <a:ext cx="10753200" cy="5083855"/>
          </a:xfrm>
        </p:spPr>
        <p:txBody>
          <a:bodyPr/>
          <a:lstStyle/>
          <a:p>
            <a:r>
              <a:rPr lang="cs-CZ" dirty="0"/>
              <a:t>Dále v ČR vymezuje a typizuje venkov několik dokumentů, mezi které patří například </a:t>
            </a:r>
            <a:r>
              <a:rPr lang="cs-CZ" b="1" dirty="0"/>
              <a:t>Program rozvoje venkova České republiky na období 2014–2020</a:t>
            </a:r>
            <a:r>
              <a:rPr lang="cs-CZ" dirty="0"/>
              <a:t> nebo dřívější </a:t>
            </a:r>
            <a:r>
              <a:rPr lang="cs-CZ" b="1" dirty="0"/>
              <a:t>Národní strategický plán rozvoje venkova ČR</a:t>
            </a:r>
            <a:r>
              <a:rPr lang="cs-CZ" dirty="0"/>
              <a:t>.</a:t>
            </a:r>
          </a:p>
          <a:p>
            <a:pPr marL="7200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Právě tento dokument </a:t>
            </a:r>
            <a:r>
              <a:rPr lang="cs-CZ" b="1" dirty="0"/>
              <a:t>stanovil hranici mezi městem a venkovskou obcí na hodnotě 2 000 obyvatel</a:t>
            </a:r>
            <a:r>
              <a:rPr lang="cs-CZ" dirty="0"/>
              <a:t>. Takže hranice podle počtu obyvatel je velmi volná a nejistá…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58047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35709"/>
            <a:ext cx="10733092" cy="5296291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Dynamika </a:t>
            </a:r>
            <a:r>
              <a:rPr lang="cs-CZ" sz="2400" b="1" u="sng" dirty="0" err="1"/>
              <a:t>suburbanizace</a:t>
            </a:r>
            <a:r>
              <a:rPr lang="cs-CZ" sz="2400" b="1" u="sng" dirty="0"/>
              <a:t> </a:t>
            </a:r>
          </a:p>
          <a:p>
            <a:r>
              <a:rPr lang="cs-CZ" sz="2400" dirty="0"/>
              <a:t>V minulých stoletích a desetiletích se lidé stěhovali z venkova do měst. </a:t>
            </a:r>
            <a:r>
              <a:rPr lang="cs-CZ" sz="2400" b="1" dirty="0"/>
              <a:t>V posledním čtvrtstoletí lze naopak vidět růst příměstského osídlení, a to někdy i na úkor jádrových měst</a:t>
            </a:r>
            <a:r>
              <a:rPr lang="cs-CZ" sz="2400" dirty="0"/>
              <a:t>. </a:t>
            </a:r>
            <a:r>
              <a:rPr lang="cs-CZ" sz="2400" dirty="0" err="1"/>
              <a:t>Suburbanizační</a:t>
            </a:r>
            <a:r>
              <a:rPr lang="cs-CZ" sz="2400" dirty="0"/>
              <a:t> trend posiloval zejména v letech hospodářské konjunktury. </a:t>
            </a:r>
          </a:p>
          <a:p>
            <a:r>
              <a:rPr lang="cs-CZ" sz="2400" b="1" dirty="0"/>
              <a:t>Počet obyvatel venkova jako celku mezi lety 2001 a 2014 stoupl o 10 %, </a:t>
            </a:r>
            <a:r>
              <a:rPr lang="cs-CZ" sz="2400" dirty="0"/>
              <a:t>zatímco ve městech – kromě Prahy a středních Čech – celkově stagnoval. </a:t>
            </a:r>
          </a:p>
          <a:p>
            <a:r>
              <a:rPr lang="cs-CZ" sz="2400" b="1" dirty="0"/>
              <a:t>Dopady hospodářské krize (2008-2011) postupně oslabily migrace na venkov</a:t>
            </a:r>
            <a:r>
              <a:rPr lang="cs-CZ" sz="2400" dirty="0"/>
              <a:t>. Každopádně lze </a:t>
            </a:r>
            <a:r>
              <a:rPr lang="cs-CZ" sz="2400" b="1" dirty="0"/>
              <a:t>migraci na venkov považovat za dlouhodobý trend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3976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443345"/>
            <a:ext cx="11000945" cy="5597237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Zdroje </a:t>
            </a:r>
            <a:r>
              <a:rPr lang="cs-CZ" sz="2400" b="1" u="sng" dirty="0" err="1"/>
              <a:t>suburbanizace</a:t>
            </a:r>
            <a:r>
              <a:rPr lang="cs-CZ" sz="2400" b="1" u="sng" dirty="0"/>
              <a:t> </a:t>
            </a:r>
          </a:p>
          <a:p>
            <a:r>
              <a:rPr lang="cs-CZ" sz="2400" b="1" dirty="0"/>
              <a:t>Nejedná se </a:t>
            </a:r>
            <a:r>
              <a:rPr lang="cs-CZ" sz="2400" dirty="0"/>
              <a:t>však </a:t>
            </a:r>
            <a:r>
              <a:rPr lang="cs-CZ" sz="2400" b="1" dirty="0"/>
              <a:t>o plošný návrat na venkov</a:t>
            </a:r>
            <a:r>
              <a:rPr lang="cs-CZ" sz="2400" dirty="0"/>
              <a:t>. </a:t>
            </a:r>
            <a:r>
              <a:rPr lang="cs-CZ" sz="2400" b="1" dirty="0"/>
              <a:t>Migrace je silně selektivní</a:t>
            </a:r>
            <a:r>
              <a:rPr lang="cs-CZ" sz="2400" dirty="0"/>
              <a:t>. V letech </a:t>
            </a:r>
            <a:r>
              <a:rPr lang="cs-CZ" sz="2400" b="1" dirty="0"/>
              <a:t>2010–2014 bezmála třetina venkovských obcí přicházela o obyvatelstvo</a:t>
            </a:r>
            <a:r>
              <a:rPr lang="cs-CZ" sz="2400" dirty="0"/>
              <a:t>; na Karlovarsku nebo v příhraničí s Polskem to ale bylo téměř 45 %. Naopak </a:t>
            </a:r>
            <a:r>
              <a:rPr lang="cs-CZ" sz="2400" b="1" dirty="0"/>
              <a:t>z obcí v zázemí krajských měst ve stejném pětiletí obyvatelstvo ztrácela jen každá šestá</a:t>
            </a:r>
            <a:r>
              <a:rPr lang="cs-CZ" sz="2400" dirty="0"/>
              <a:t>. </a:t>
            </a:r>
          </a:p>
          <a:p>
            <a:r>
              <a:rPr lang="cs-CZ" sz="2400" b="1" dirty="0"/>
              <a:t>Obecně z </a:t>
            </a:r>
            <a:r>
              <a:rPr lang="cs-CZ" sz="2400" b="1" u="sng" dirty="0"/>
              <a:t>hlediska migrace jsou atraktivnější venkovské obce s dobrou dostupností i dostatkem pracovních míst v místě či blízkém okolí</a:t>
            </a:r>
            <a:r>
              <a:rPr lang="cs-CZ" sz="2400" dirty="0"/>
              <a:t>. </a:t>
            </a:r>
            <a:r>
              <a:rPr lang="cs-CZ" sz="2400" b="1" dirty="0"/>
              <a:t>Samotná krajská města rostla podstatně menším tempem než jejich zázemí </a:t>
            </a:r>
            <a:r>
              <a:rPr lang="cs-CZ" sz="2400" dirty="0"/>
              <a:t>(nejvíce Praha, Liberec a Plzeň), nebo v nich dokonce lidí ubývalo.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22746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26" y="341528"/>
            <a:ext cx="8922327" cy="620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89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55345" y="435856"/>
            <a:ext cx="10753200" cy="5299925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Projevy </a:t>
            </a:r>
            <a:r>
              <a:rPr lang="cs-CZ" sz="2400" b="1" u="sng" dirty="0" err="1"/>
              <a:t>suburbanizace</a:t>
            </a:r>
            <a:r>
              <a:rPr lang="cs-CZ" sz="2400" b="1" u="sng" dirty="0"/>
              <a:t> </a:t>
            </a:r>
          </a:p>
          <a:p>
            <a:r>
              <a:rPr lang="cs-CZ" sz="2400" b="1" dirty="0" err="1"/>
              <a:t>Suburbanizace</a:t>
            </a:r>
            <a:r>
              <a:rPr lang="cs-CZ" sz="2400" b="1" dirty="0"/>
              <a:t> se projevuje </a:t>
            </a:r>
            <a:r>
              <a:rPr lang="cs-CZ" sz="2400" dirty="0"/>
              <a:t>zabíráním dříve volné půdy, zhoršuje se průchodnost krajiny pro člověka, faunu i flóru i stabilita ekosystémů (</a:t>
            </a:r>
            <a:r>
              <a:rPr lang="cs-CZ" sz="2400" dirty="0" err="1"/>
              <a:t>provazba</a:t>
            </a:r>
            <a:r>
              <a:rPr lang="cs-CZ" sz="2400" dirty="0"/>
              <a:t> na ekosystémy), kvůli rozptýlenému charakteru nové zástavby dramaticky rostou náklady na veřejnou infrastrukturu a zhoršuje se dostupnost občanské vybavenosti.</a:t>
            </a:r>
          </a:p>
          <a:p>
            <a:r>
              <a:rPr lang="cs-CZ" sz="2400" b="1" dirty="0"/>
              <a:t>Regionální nerovnosti v ČR - zhruba do roku 2007 se odlišnosti mezi částmi České republiky zvětšovaly, protože kvalita života v Praze rostla rychleji než ve zbytku země</a:t>
            </a:r>
            <a:r>
              <a:rPr lang="cs-CZ" sz="2400" dirty="0"/>
              <a:t>. Vzájemné rozdíly mezi kraji se prohlubovaly jen mírně.</a:t>
            </a:r>
          </a:p>
        </p:txBody>
      </p:sp>
    </p:spTree>
    <p:extLst>
      <p:ext uri="{BB962C8B-B14F-4D97-AF65-F5344CB8AC3E}">
        <p14:creationId xmlns:p14="http://schemas.microsoft.com/office/powerpoint/2010/main" val="25498078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08148"/>
            <a:ext cx="10753200" cy="5586252"/>
          </a:xfrm>
        </p:spPr>
        <p:txBody>
          <a:bodyPr/>
          <a:lstStyle/>
          <a:p>
            <a:r>
              <a:rPr lang="cs-CZ" sz="2000" dirty="0"/>
              <a:t>V letech </a:t>
            </a:r>
            <a:r>
              <a:rPr lang="cs-CZ" sz="2000" b="1" dirty="0"/>
              <a:t>hospodářské krize hlavní město začalo stagnovat</a:t>
            </a:r>
            <a:r>
              <a:rPr lang="cs-CZ" sz="2000" dirty="0"/>
              <a:t>, takže tento trend nepokračuje. Obdobně se vyvíjely i průměrné příjmy a zadlužení domácností v krajích. </a:t>
            </a:r>
          </a:p>
          <a:p>
            <a:endParaRPr lang="cs-CZ" sz="2000" dirty="0"/>
          </a:p>
          <a:p>
            <a:r>
              <a:rPr lang="cs-CZ" sz="2000" b="1" dirty="0"/>
              <a:t>Faktorem přispívajícím ke zvyšování rozdílů mezi městem a venkovem bylo rozpočtové určení daní, které zvýhodňovalo velká města</a:t>
            </a:r>
            <a:r>
              <a:rPr lang="cs-CZ" sz="2000" dirty="0"/>
              <a:t>. </a:t>
            </a:r>
            <a:r>
              <a:rPr lang="cs-CZ" sz="2000" b="1" dirty="0"/>
              <a:t>Od roku 2013 se však změnil způsob jeho výpočtu ve prospěch menších obcí. </a:t>
            </a:r>
          </a:p>
          <a:p>
            <a:endParaRPr lang="cs-CZ" sz="2000" dirty="0"/>
          </a:p>
          <a:p>
            <a:r>
              <a:rPr lang="cs-CZ" sz="2000" b="1" dirty="0"/>
              <a:t>Rozhodujícím kritériem zůstal počet obyvatel</a:t>
            </a:r>
            <a:r>
              <a:rPr lang="cs-CZ" sz="2000" dirty="0"/>
              <a:t>, po zavedení přechodových koeficientů již nedochází ke skokovým rozdílům. </a:t>
            </a:r>
          </a:p>
          <a:p>
            <a:r>
              <a:rPr lang="cs-CZ" sz="2000" dirty="0"/>
              <a:t>Na druhé straně nelze zapomínat, že </a:t>
            </a:r>
            <a:r>
              <a:rPr lang="cs-CZ" sz="2000" b="1" dirty="0"/>
              <a:t>velká města zajišťují infrastrukturu a občanskou vybavenost nejen pro své obyvatele, ale i pro obyvatele ze zázemí měst</a:t>
            </a:r>
            <a:r>
              <a:rPr lang="cs-CZ" sz="20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9370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7298" t="29205" r="26644" b="13037"/>
          <a:stretch/>
        </p:blipFill>
        <p:spPr>
          <a:xfrm>
            <a:off x="1703574" y="228214"/>
            <a:ext cx="8862826" cy="62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72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4193" t="34634" r="25329" b="9822"/>
          <a:stretch/>
        </p:blipFill>
        <p:spPr>
          <a:xfrm>
            <a:off x="1242242" y="675414"/>
            <a:ext cx="9277975" cy="574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55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455" y="508000"/>
            <a:ext cx="9155999" cy="56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150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37457"/>
            <a:ext cx="10753200" cy="5789452"/>
          </a:xfrm>
        </p:spPr>
        <p:txBody>
          <a:bodyPr/>
          <a:lstStyle/>
          <a:p>
            <a:pPr marL="72000" indent="0">
              <a:buNone/>
            </a:pPr>
            <a:r>
              <a:rPr lang="cs-CZ" b="1" u="sng" dirty="0"/>
              <a:t>Rodáci </a:t>
            </a:r>
          </a:p>
          <a:p>
            <a:r>
              <a:rPr lang="cs-CZ" sz="2400" dirty="0"/>
              <a:t>oblasti s nízkým podílem rodáků - </a:t>
            </a:r>
            <a:r>
              <a:rPr lang="cs-CZ" sz="2400" b="1" dirty="0"/>
              <a:t>historie</a:t>
            </a:r>
            <a:r>
              <a:rPr lang="cs-CZ" sz="2400" dirty="0"/>
              <a:t> (např. </a:t>
            </a:r>
            <a:r>
              <a:rPr lang="cs-CZ" sz="2400" b="1" dirty="0" err="1"/>
              <a:t>dosídlování</a:t>
            </a:r>
            <a:r>
              <a:rPr lang="cs-CZ" sz="2400" b="1" dirty="0"/>
              <a:t> Sudet</a:t>
            </a:r>
            <a:r>
              <a:rPr lang="cs-CZ" sz="2400" dirty="0"/>
              <a:t>), </a:t>
            </a:r>
            <a:r>
              <a:rPr lang="cs-CZ" sz="2400" b="1" dirty="0"/>
              <a:t>nyní - vzhledem k cenám nemovitostí ve městech a vyšším životním nárokům vyhledává zejména mladší obyvatelstvo obce v blízkosti těchto měst</a:t>
            </a:r>
            <a:r>
              <a:rPr lang="cs-CZ" sz="2400" dirty="0"/>
              <a:t>, odkud pak dojíždí za prací. </a:t>
            </a:r>
          </a:p>
          <a:p>
            <a:r>
              <a:rPr lang="cs-CZ" sz="2400" b="1" dirty="0"/>
              <a:t>Roste bytová výstavba a počet obyvatel v obci</a:t>
            </a:r>
            <a:r>
              <a:rPr lang="cs-CZ" sz="2400" dirty="0"/>
              <a:t>, čímž se snižuje podíl rodáků (počet osob narozených v obci současného bydliště ku počtu obyvatel celkem) a </a:t>
            </a:r>
            <a:r>
              <a:rPr lang="cs-CZ" sz="2400" b="1" dirty="0"/>
              <a:t>současně roste míra vzdělanosti v obci </a:t>
            </a:r>
            <a:r>
              <a:rPr lang="cs-CZ" sz="2400" dirty="0"/>
              <a:t>(zejména podíl vysokoškoláků)</a:t>
            </a:r>
          </a:p>
        </p:txBody>
      </p:sp>
    </p:spTree>
    <p:extLst>
      <p:ext uri="{BB962C8B-B14F-4D97-AF65-F5344CB8AC3E}">
        <p14:creationId xmlns:p14="http://schemas.microsoft.com/office/powerpoint/2010/main" val="23217836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91" y="547023"/>
            <a:ext cx="9153236" cy="56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1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 noChangeArrowheads="1"/>
          </p:cNvSpPr>
          <p:nvPr>
            <p:ph type="title"/>
          </p:nvPr>
        </p:nvSpPr>
        <p:spPr>
          <a:xfrm>
            <a:off x="1713345" y="274639"/>
            <a:ext cx="8497455" cy="706437"/>
          </a:xfrm>
        </p:spPr>
        <p:txBody>
          <a:bodyPr/>
          <a:lstStyle/>
          <a:p>
            <a:pPr algn="ctr"/>
            <a:r>
              <a:rPr lang="cs-CZ" altLang="cs-CZ" sz="3200" dirty="0"/>
              <a:t>Vývoj počtu světové populace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88458FB-E6B2-4BDF-B7B4-C6AAA02B6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975"/>
            <a:ext cx="8229600" cy="492918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pl-PL" dirty="0"/>
              <a:t>Rok 0		300 mil.</a:t>
            </a:r>
          </a:p>
          <a:p>
            <a:pPr>
              <a:defRPr/>
            </a:pPr>
            <a:r>
              <a:rPr lang="pl-PL" dirty="0"/>
              <a:t>Rok 1000		310 mil.</a:t>
            </a:r>
          </a:p>
          <a:p>
            <a:pPr>
              <a:defRPr/>
            </a:pPr>
            <a:r>
              <a:rPr lang="pl-PL" dirty="0"/>
              <a:t>Rok 1500		500 mil.</a:t>
            </a:r>
          </a:p>
          <a:p>
            <a:pPr>
              <a:defRPr/>
            </a:pPr>
            <a:r>
              <a:rPr lang="pl-PL" dirty="0"/>
              <a:t>Rok 1750		800 mil.</a:t>
            </a:r>
          </a:p>
          <a:p>
            <a:pPr>
              <a:defRPr/>
            </a:pPr>
            <a:r>
              <a:rPr lang="pl-PL" dirty="0"/>
              <a:t>Rok 1800		980 mil.</a:t>
            </a:r>
          </a:p>
          <a:p>
            <a:pPr>
              <a:defRPr/>
            </a:pPr>
            <a:r>
              <a:rPr lang="pl-PL" dirty="0"/>
              <a:t>Rok 1900		1,6 mld.</a:t>
            </a:r>
          </a:p>
          <a:p>
            <a:pPr>
              <a:defRPr/>
            </a:pPr>
            <a:r>
              <a:rPr lang="pl-PL" dirty="0"/>
              <a:t>Rok 1950		2,5 mld.</a:t>
            </a:r>
          </a:p>
          <a:p>
            <a:pPr>
              <a:defRPr/>
            </a:pPr>
            <a:r>
              <a:rPr lang="pl-PL" dirty="0"/>
              <a:t>Rok 1980		4,4 mld.</a:t>
            </a:r>
          </a:p>
          <a:p>
            <a:pPr>
              <a:defRPr/>
            </a:pPr>
            <a:r>
              <a:rPr lang="pl-PL" dirty="0"/>
              <a:t>Rok 2010		7,3 mld.</a:t>
            </a:r>
          </a:p>
          <a:p>
            <a:pPr>
              <a:defRPr/>
            </a:pPr>
            <a:r>
              <a:rPr lang="pl-PL" dirty="0"/>
              <a:t>Rok 2023		8,0 mld.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982691" y="3020291"/>
            <a:ext cx="4208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Jaký podíl obyvatel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aktuálně žije na venkově?</a:t>
            </a:r>
          </a:p>
        </p:txBody>
      </p:sp>
    </p:spTree>
    <p:extLst>
      <p:ext uri="{BB962C8B-B14F-4D97-AF65-F5344CB8AC3E}">
        <p14:creationId xmlns:p14="http://schemas.microsoft.com/office/powerpoint/2010/main" val="25050701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18" y="526472"/>
            <a:ext cx="9148137" cy="543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450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50982"/>
            <a:ext cx="10871636" cy="5351709"/>
          </a:xfrm>
        </p:spPr>
        <p:txBody>
          <a:bodyPr/>
          <a:lstStyle/>
          <a:p>
            <a:pPr marL="72000" lvl="0" indent="0">
              <a:buNone/>
            </a:pPr>
            <a:r>
              <a:rPr lang="cs-CZ" sz="2400" b="1" u="sng" dirty="0"/>
              <a:t>Shrnutí</a:t>
            </a:r>
          </a:p>
          <a:p>
            <a:pPr lvl="0"/>
            <a:r>
              <a:rPr lang="cs-CZ" sz="2400" b="1" dirty="0"/>
              <a:t>od roku 2000 ubývá obyvatel v městském prostoru ve prospěch venkova</a:t>
            </a:r>
          </a:p>
          <a:p>
            <a:pPr lvl="0"/>
            <a:r>
              <a:rPr lang="cs-CZ" sz="2400" dirty="0"/>
              <a:t>úvaha, že je podíl zemědělské půdy vyšší na venkově než ve městě, se nepotvrdila v pěti krajích (na západě Čech a na severu a východě Moravy)</a:t>
            </a:r>
          </a:p>
          <a:p>
            <a:pPr lvl="0"/>
            <a:r>
              <a:rPr lang="cs-CZ" sz="2400" b="1" dirty="0"/>
              <a:t>venkovské obyvatelstvo je mladší </a:t>
            </a:r>
            <a:r>
              <a:rPr lang="cs-CZ" sz="2400" dirty="0"/>
              <a:t>nejen vlivem </a:t>
            </a:r>
            <a:r>
              <a:rPr lang="cs-CZ" sz="2400" b="1" dirty="0"/>
              <a:t>vyšší plodnosti žen </a:t>
            </a:r>
            <a:r>
              <a:rPr lang="cs-CZ" sz="2400" dirty="0"/>
              <a:t>a </a:t>
            </a:r>
            <a:r>
              <a:rPr lang="cs-CZ" sz="2400" b="1" dirty="0"/>
              <a:t>migračního přírůstku</a:t>
            </a:r>
            <a:r>
              <a:rPr lang="cs-CZ" sz="2400" dirty="0"/>
              <a:t>, ale i v důsledku </a:t>
            </a:r>
            <a:r>
              <a:rPr lang="cs-CZ" sz="2400" b="1" dirty="0"/>
              <a:t>vyšší úmrtnosti</a:t>
            </a:r>
            <a:r>
              <a:rPr lang="cs-CZ" sz="2400" dirty="0"/>
              <a:t>, zejména na onemocnění oběhové soustavy</a:t>
            </a:r>
          </a:p>
          <a:p>
            <a:pPr lvl="0"/>
            <a:r>
              <a:rPr lang="cs-CZ" sz="2400" dirty="0"/>
              <a:t>potvrdil se předpoklad, že se </a:t>
            </a:r>
            <a:r>
              <a:rPr lang="cs-CZ" sz="2400" b="1" dirty="0"/>
              <a:t>na venkově rodí méně dětí mimo manželství </a:t>
            </a:r>
            <a:r>
              <a:rPr lang="cs-CZ" sz="2400" dirty="0"/>
              <a:t>(i když existují území, kde je tomu naopak – např. na Plzeňsku a Karlovarsku), je zde </a:t>
            </a:r>
            <a:r>
              <a:rPr lang="cs-CZ" sz="2400" b="1" dirty="0"/>
              <a:t>menší rozvodovost </a:t>
            </a:r>
            <a:r>
              <a:rPr lang="cs-CZ" sz="2400" dirty="0"/>
              <a:t>(ale i sňatečnost)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6439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43345"/>
            <a:ext cx="10753200" cy="5098473"/>
          </a:xfrm>
        </p:spPr>
        <p:txBody>
          <a:bodyPr/>
          <a:lstStyle/>
          <a:p>
            <a:pPr lvl="0"/>
            <a:endParaRPr lang="cs-CZ" sz="2000" b="1" dirty="0"/>
          </a:p>
          <a:p>
            <a:pPr lvl="0"/>
            <a:r>
              <a:rPr lang="cs-CZ" sz="2000" b="1" dirty="0"/>
              <a:t>menší nabídka pracovních míst </a:t>
            </a:r>
            <a:r>
              <a:rPr lang="cs-CZ" sz="2000" dirty="0"/>
              <a:t>vede na venkově k </a:t>
            </a:r>
            <a:r>
              <a:rPr lang="cs-CZ" sz="2000" b="1" dirty="0"/>
              <a:t>nižší ekonomické aktivitě obyvatelstva</a:t>
            </a:r>
            <a:r>
              <a:rPr lang="cs-CZ" sz="2000" dirty="0"/>
              <a:t>, zejména osob ve </a:t>
            </a:r>
            <a:r>
              <a:rPr lang="cs-CZ" sz="2000" b="1" dirty="0"/>
              <a:t>věku 55 – 64 let</a:t>
            </a:r>
            <a:r>
              <a:rPr lang="cs-CZ" sz="2000" dirty="0"/>
              <a:t>, a </a:t>
            </a:r>
            <a:r>
              <a:rPr lang="cs-CZ" sz="2000" b="1" dirty="0"/>
              <a:t>vyšší míře nezaměstnanosti </a:t>
            </a:r>
            <a:r>
              <a:rPr lang="cs-CZ" sz="2000" dirty="0"/>
              <a:t>(především osob nad 50 let a žen)</a:t>
            </a:r>
          </a:p>
          <a:p>
            <a:pPr lvl="0"/>
            <a:endParaRPr lang="cs-CZ" sz="2000" b="1" dirty="0"/>
          </a:p>
          <a:p>
            <a:pPr lvl="0"/>
            <a:r>
              <a:rPr lang="cs-CZ" sz="2000" b="1" dirty="0"/>
              <a:t>rozdíly mezi městským a venkovským prostorem </a:t>
            </a:r>
            <a:r>
              <a:rPr lang="cs-CZ" sz="2000" dirty="0"/>
              <a:t>se v </a:t>
            </a:r>
            <a:r>
              <a:rPr lang="cs-CZ" sz="2000" b="1" dirty="0"/>
              <a:t>ekonomické oblasti zmenšují v zázemí velkých měst</a:t>
            </a:r>
            <a:r>
              <a:rPr lang="cs-CZ" sz="2000" dirty="0"/>
              <a:t>, kde probíhá </a:t>
            </a:r>
            <a:r>
              <a:rPr lang="cs-CZ" sz="2000" b="1" dirty="0"/>
              <a:t>intenzivní bytová výstavba…</a:t>
            </a:r>
            <a:r>
              <a:rPr lang="cs-CZ" sz="2000" dirty="0"/>
              <a:t> </a:t>
            </a:r>
          </a:p>
          <a:p>
            <a:pPr lvl="0"/>
            <a:r>
              <a:rPr lang="cs-CZ" sz="2000" dirty="0"/>
              <a:t>naproti tomu se v těchto </a:t>
            </a:r>
            <a:r>
              <a:rPr lang="cs-CZ" sz="2000" b="1" dirty="0" err="1"/>
              <a:t>suburbanizovaných</a:t>
            </a:r>
            <a:r>
              <a:rPr lang="cs-CZ" sz="2000" b="1" dirty="0"/>
              <a:t> územích </a:t>
            </a:r>
            <a:r>
              <a:rPr lang="cs-CZ" sz="2000" dirty="0"/>
              <a:t>v důsledku </a:t>
            </a:r>
            <a:r>
              <a:rPr lang="cs-CZ" sz="2000" b="1" dirty="0"/>
              <a:t>přírůstku obyvatel stěhováním </a:t>
            </a:r>
            <a:r>
              <a:rPr lang="cs-CZ" sz="2000" dirty="0"/>
              <a:t>spíše </a:t>
            </a:r>
            <a:r>
              <a:rPr lang="cs-CZ" sz="2000" b="1" dirty="0"/>
              <a:t>mladších osob liší věková a vzdělanostní struktura</a:t>
            </a:r>
            <a:r>
              <a:rPr lang="cs-CZ" sz="2000" dirty="0"/>
              <a:t> zdejších obyvatel od struktury v městském prostoru a na venkově vzdáleném od hospodářských center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68863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BFAEFB-E1F0-4C98-BB77-2486281CD2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FBC660-E553-4B76-8A1D-B3ED83AD7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28725"/>
            <a:ext cx="10753200" cy="4603275"/>
          </a:xfrm>
        </p:spPr>
        <p:txBody>
          <a:bodyPr/>
          <a:lstStyle/>
          <a:p>
            <a:r>
              <a:rPr lang="cs-CZ" sz="2800" dirty="0"/>
              <a:t>byly zjištěny </a:t>
            </a:r>
            <a:r>
              <a:rPr lang="cs-CZ" sz="2800" b="1" dirty="0"/>
              <a:t>výrazné rozdíly mezi venkovským a městským prostorem</a:t>
            </a:r>
            <a:r>
              <a:rPr lang="cs-CZ" sz="2800" dirty="0"/>
              <a:t>, přitom </a:t>
            </a:r>
            <a:r>
              <a:rPr lang="cs-CZ" sz="2800" b="1" dirty="0"/>
              <a:t>venkovský prostor nelze považovat za homogenní</a:t>
            </a:r>
            <a:r>
              <a:rPr lang="cs-CZ" sz="2800" dirty="0"/>
              <a:t> – jsou patrné rozdíly mezi oblastmi, které: </a:t>
            </a:r>
          </a:p>
          <a:p>
            <a:pPr marL="72000" indent="0">
              <a:buNone/>
            </a:pPr>
            <a:r>
              <a:rPr lang="cs-CZ" sz="2800" b="1" dirty="0"/>
              <a:t>  i) zasáhla suburbanizace </a:t>
            </a:r>
            <a:r>
              <a:rPr lang="cs-CZ" sz="2800" dirty="0"/>
              <a:t> </a:t>
            </a:r>
          </a:p>
          <a:p>
            <a:pPr marL="72000" indent="0">
              <a:buNone/>
            </a:pPr>
            <a:r>
              <a:rPr lang="cs-CZ" sz="2800" b="1" dirty="0"/>
              <a:t>  </a:t>
            </a:r>
            <a:r>
              <a:rPr lang="cs-CZ" sz="2800" b="1" dirty="0" err="1"/>
              <a:t>ii</a:t>
            </a:r>
            <a:r>
              <a:rPr lang="cs-CZ" sz="2800" b="1" dirty="0"/>
              <a:t>) a oblastmi periferními – a tyto rozdíly budou ještě nějakou </a:t>
            </a:r>
            <a:r>
              <a:rPr lang="cs-CZ" sz="2800" b="1"/>
              <a:t>dobu narůstat…</a:t>
            </a:r>
            <a:endParaRPr lang="cs-CZ" sz="2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726766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 vizuál</Template>
  <TotalTime>7812</TotalTime>
  <Words>5122</Words>
  <Application>Microsoft Office PowerPoint</Application>
  <PresentationFormat>Širokoúhlá obrazovka</PresentationFormat>
  <Paragraphs>363</Paragraphs>
  <Slides>93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93</vt:i4>
      </vt:variant>
    </vt:vector>
  </HeadingPairs>
  <TitlesOfParts>
    <vt:vector size="98" baseType="lpstr">
      <vt:lpstr>Arial</vt:lpstr>
      <vt:lpstr>Cambria</vt:lpstr>
      <vt:lpstr>Tahoma</vt:lpstr>
      <vt:lpstr>Wingdings</vt:lpstr>
      <vt:lpstr>Prezentace_MU_CZ</vt:lpstr>
      <vt:lpstr>Přednáška č. 4 </vt:lpstr>
      <vt:lpstr>Prezentace aplikace PowerPoint</vt:lpstr>
      <vt:lpstr>Prezentace aplikace PowerPoint</vt:lpstr>
      <vt:lpstr>DEFINICE</vt:lpstr>
      <vt:lpstr>DEFINICE</vt:lpstr>
      <vt:lpstr>Prezentace aplikace PowerPoint</vt:lpstr>
      <vt:lpstr>DEFINICE</vt:lpstr>
      <vt:lpstr>Prezentace aplikace PowerPoint</vt:lpstr>
      <vt:lpstr>Vývoj počtu světové populace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venkovské populace ČR</vt:lpstr>
      <vt:lpstr>Prezentace aplikace PowerPoint</vt:lpstr>
      <vt:lpstr>Prezentace aplikace PowerPoint</vt:lpstr>
      <vt:lpstr>Prezentace aplikace PowerPoint</vt:lpstr>
      <vt:lpstr>Číselník pro velikostní skupiny obcí dle ČSÚ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Kunc</dc:creator>
  <cp:lastModifiedBy>Josef Kunc</cp:lastModifiedBy>
  <cp:revision>161</cp:revision>
  <cp:lastPrinted>2021-03-15T08:27:59Z</cp:lastPrinted>
  <dcterms:created xsi:type="dcterms:W3CDTF">2019-09-26T15:38:03Z</dcterms:created>
  <dcterms:modified xsi:type="dcterms:W3CDTF">2023-04-20T20:04:43Z</dcterms:modified>
</cp:coreProperties>
</file>