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13"/>
  </p:notesMasterIdLst>
  <p:handoutMasterIdLst>
    <p:handoutMasterId r:id="rId114"/>
  </p:handoutMasterIdLst>
  <p:sldIdLst>
    <p:sldId id="256" r:id="rId2"/>
    <p:sldId id="472" r:id="rId3"/>
    <p:sldId id="376" r:id="rId4"/>
    <p:sldId id="470" r:id="rId5"/>
    <p:sldId id="377" r:id="rId6"/>
    <p:sldId id="381" r:id="rId7"/>
    <p:sldId id="378" r:id="rId8"/>
    <p:sldId id="471" r:id="rId9"/>
    <p:sldId id="379" r:id="rId10"/>
    <p:sldId id="382" r:id="rId11"/>
    <p:sldId id="464" r:id="rId12"/>
    <p:sldId id="380" r:id="rId13"/>
    <p:sldId id="383" r:id="rId14"/>
    <p:sldId id="384" r:id="rId15"/>
    <p:sldId id="387" r:id="rId16"/>
    <p:sldId id="465" r:id="rId17"/>
    <p:sldId id="385" r:id="rId18"/>
    <p:sldId id="386" r:id="rId19"/>
    <p:sldId id="388" r:id="rId20"/>
    <p:sldId id="389" r:id="rId21"/>
    <p:sldId id="390" r:id="rId22"/>
    <p:sldId id="391" r:id="rId23"/>
    <p:sldId id="466" r:id="rId24"/>
    <p:sldId id="392" r:id="rId25"/>
    <p:sldId id="393" r:id="rId26"/>
    <p:sldId id="402" r:id="rId27"/>
    <p:sldId id="394" r:id="rId28"/>
    <p:sldId id="395" r:id="rId29"/>
    <p:sldId id="467" r:id="rId30"/>
    <p:sldId id="403" r:id="rId31"/>
    <p:sldId id="397" r:id="rId32"/>
    <p:sldId id="396" r:id="rId33"/>
    <p:sldId id="458" r:id="rId34"/>
    <p:sldId id="398" r:id="rId35"/>
    <p:sldId id="399" r:id="rId36"/>
    <p:sldId id="459" r:id="rId37"/>
    <p:sldId id="460" r:id="rId38"/>
    <p:sldId id="400" r:id="rId39"/>
    <p:sldId id="405" r:id="rId40"/>
    <p:sldId id="406" r:id="rId41"/>
    <p:sldId id="401" r:id="rId42"/>
    <p:sldId id="463" r:id="rId43"/>
    <p:sldId id="462" r:id="rId44"/>
    <p:sldId id="404" r:id="rId45"/>
    <p:sldId id="407" r:id="rId46"/>
    <p:sldId id="408" r:id="rId47"/>
    <p:sldId id="410" r:id="rId48"/>
    <p:sldId id="413" r:id="rId49"/>
    <p:sldId id="411" r:id="rId50"/>
    <p:sldId id="412" r:id="rId51"/>
    <p:sldId id="469" r:id="rId52"/>
    <p:sldId id="416" r:id="rId53"/>
    <p:sldId id="415" r:id="rId54"/>
    <p:sldId id="414" r:id="rId55"/>
    <p:sldId id="421" r:id="rId56"/>
    <p:sldId id="409" r:id="rId57"/>
    <p:sldId id="417" r:id="rId58"/>
    <p:sldId id="422" r:id="rId59"/>
    <p:sldId id="418" r:id="rId60"/>
    <p:sldId id="419" r:id="rId61"/>
    <p:sldId id="457" r:id="rId62"/>
    <p:sldId id="420" r:id="rId63"/>
    <p:sldId id="423" r:id="rId64"/>
    <p:sldId id="424" r:id="rId65"/>
    <p:sldId id="468" r:id="rId66"/>
    <p:sldId id="428" r:id="rId67"/>
    <p:sldId id="429" r:id="rId68"/>
    <p:sldId id="430" r:id="rId69"/>
    <p:sldId id="431" r:id="rId70"/>
    <p:sldId id="432" r:id="rId71"/>
    <p:sldId id="433" r:id="rId72"/>
    <p:sldId id="434" r:id="rId73"/>
    <p:sldId id="435" r:id="rId74"/>
    <p:sldId id="436" r:id="rId75"/>
    <p:sldId id="437" r:id="rId76"/>
    <p:sldId id="438" r:id="rId77"/>
    <p:sldId id="439" r:id="rId78"/>
    <p:sldId id="440" r:id="rId79"/>
    <p:sldId id="441" r:id="rId80"/>
    <p:sldId id="442" r:id="rId81"/>
    <p:sldId id="443" r:id="rId82"/>
    <p:sldId id="444" r:id="rId83"/>
    <p:sldId id="445" r:id="rId84"/>
    <p:sldId id="446" r:id="rId85"/>
    <p:sldId id="447" r:id="rId86"/>
    <p:sldId id="448" r:id="rId87"/>
    <p:sldId id="450" r:id="rId88"/>
    <p:sldId id="451" r:id="rId89"/>
    <p:sldId id="452" r:id="rId90"/>
    <p:sldId id="453" r:id="rId91"/>
    <p:sldId id="454" r:id="rId92"/>
    <p:sldId id="455" r:id="rId93"/>
    <p:sldId id="456" r:id="rId94"/>
    <p:sldId id="355" r:id="rId95"/>
    <p:sldId id="356" r:id="rId96"/>
    <p:sldId id="357" r:id="rId97"/>
    <p:sldId id="426" r:id="rId98"/>
    <p:sldId id="358" r:id="rId99"/>
    <p:sldId id="461" r:id="rId100"/>
    <p:sldId id="360" r:id="rId101"/>
    <p:sldId id="361" r:id="rId102"/>
    <p:sldId id="362" r:id="rId103"/>
    <p:sldId id="359" r:id="rId104"/>
    <p:sldId id="363" r:id="rId105"/>
    <p:sldId id="364" r:id="rId106"/>
    <p:sldId id="365" r:id="rId107"/>
    <p:sldId id="373" r:id="rId108"/>
    <p:sldId id="374" r:id="rId109"/>
    <p:sldId id="375" r:id="rId110"/>
    <p:sldId id="425" r:id="rId111"/>
    <p:sldId id="366" r:id="rId112"/>
  </p:sldIdLst>
  <p:sldSz cx="12192000" cy="6858000"/>
  <p:notesSz cx="6797675" cy="99298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B9006E"/>
    <a:srgbClr val="4B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6754" autoAdjust="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handoutMaster" Target="handoutMasters/handoutMaster1.xml"/><Relationship Id="rId119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f Kunc" userId="48716a1b-f134-45e0-8a1c-2d12451ecbef" providerId="ADAL" clId="{0FB7555E-184C-4B0F-B97A-F8F1AC72B38A}"/>
    <pc:docChg chg="modSld">
      <pc:chgData name="Josef Kunc" userId="48716a1b-f134-45e0-8a1c-2d12451ecbef" providerId="ADAL" clId="{0FB7555E-184C-4B0F-B97A-F8F1AC72B38A}" dt="2023-04-03T08:34:25.913" v="23" actId="20577"/>
      <pc:docMkLst>
        <pc:docMk/>
      </pc:docMkLst>
      <pc:sldChg chg="modSp mod">
        <pc:chgData name="Josef Kunc" userId="48716a1b-f134-45e0-8a1c-2d12451ecbef" providerId="ADAL" clId="{0FB7555E-184C-4B0F-B97A-F8F1AC72B38A}" dt="2023-04-02T19:39:21.621" v="21" actId="20577"/>
        <pc:sldMkLst>
          <pc:docMk/>
          <pc:sldMk cId="3587714431" sldId="256"/>
        </pc:sldMkLst>
        <pc:spChg chg="mod">
          <ac:chgData name="Josef Kunc" userId="48716a1b-f134-45e0-8a1c-2d12451ecbef" providerId="ADAL" clId="{0FB7555E-184C-4B0F-B97A-F8F1AC72B38A}" dt="2023-04-02T19:39:21.621" v="21" actId="20577"/>
          <ac:spMkLst>
            <pc:docMk/>
            <pc:sldMk cId="3587714431" sldId="256"/>
            <ac:spMk id="4" creationId="{F6AB0198-BABE-4497-BFA1-04150C2524B9}"/>
          </ac:spMkLst>
        </pc:spChg>
        <pc:spChg chg="mod">
          <ac:chgData name="Josef Kunc" userId="48716a1b-f134-45e0-8a1c-2d12451ecbef" providerId="ADAL" clId="{0FB7555E-184C-4B0F-B97A-F8F1AC72B38A}" dt="2023-03-11T21:47:24.611" v="17" actId="20577"/>
          <ac:spMkLst>
            <pc:docMk/>
            <pc:sldMk cId="3587714431" sldId="256"/>
            <ac:spMk id="5" creationId="{5B7E9AAF-8024-415D-B745-8D0E1FA89E05}"/>
          </ac:spMkLst>
        </pc:spChg>
      </pc:sldChg>
      <pc:sldChg chg="modSp mod">
        <pc:chgData name="Josef Kunc" userId="48716a1b-f134-45e0-8a1c-2d12451ecbef" providerId="ADAL" clId="{0FB7555E-184C-4B0F-B97A-F8F1AC72B38A}" dt="2023-04-03T08:34:25.913" v="23" actId="20577"/>
        <pc:sldMkLst>
          <pc:docMk/>
          <pc:sldMk cId="3042769040" sldId="358"/>
        </pc:sldMkLst>
        <pc:spChg chg="mod">
          <ac:chgData name="Josef Kunc" userId="48716a1b-f134-45e0-8a1c-2d12451ecbef" providerId="ADAL" clId="{0FB7555E-184C-4B0F-B97A-F8F1AC72B38A}" dt="2023-04-03T08:34:25.913" v="23" actId="20577"/>
          <ac:spMkLst>
            <pc:docMk/>
            <pc:sldMk cId="3042769040" sldId="358"/>
            <ac:spMk id="145410" creationId="{00000000-0000-0000-0000-000000000000}"/>
          </ac:spMkLst>
        </pc:spChg>
      </pc:sldChg>
      <pc:sldChg chg="modSp mod">
        <pc:chgData name="Josef Kunc" userId="48716a1b-f134-45e0-8a1c-2d12451ecbef" providerId="ADAL" clId="{0FB7555E-184C-4B0F-B97A-F8F1AC72B38A}" dt="2023-03-11T21:41:56.164" v="5" actId="115"/>
        <pc:sldMkLst>
          <pc:docMk/>
          <pc:sldMk cId="569379051" sldId="386"/>
        </pc:sldMkLst>
        <pc:spChg chg="mod">
          <ac:chgData name="Josef Kunc" userId="48716a1b-f134-45e0-8a1c-2d12451ecbef" providerId="ADAL" clId="{0FB7555E-184C-4B0F-B97A-F8F1AC72B38A}" dt="2023-03-11T21:41:56.164" v="5" actId="115"/>
          <ac:spMkLst>
            <pc:docMk/>
            <pc:sldMk cId="569379051" sldId="386"/>
            <ac:spMk id="4" creationId="{00000000-0000-0000-0000-000000000000}"/>
          </ac:spMkLst>
        </pc:spChg>
      </pc:sldChg>
      <pc:sldChg chg="modSp mod">
        <pc:chgData name="Josef Kunc" userId="48716a1b-f134-45e0-8a1c-2d12451ecbef" providerId="ADAL" clId="{0FB7555E-184C-4B0F-B97A-F8F1AC72B38A}" dt="2023-03-11T21:50:04.422" v="19" actId="255"/>
        <pc:sldMkLst>
          <pc:docMk/>
          <pc:sldMk cId="1479251076" sldId="459"/>
        </pc:sldMkLst>
        <pc:spChg chg="mod">
          <ac:chgData name="Josef Kunc" userId="48716a1b-f134-45e0-8a1c-2d12451ecbef" providerId="ADAL" clId="{0FB7555E-184C-4B0F-B97A-F8F1AC72B38A}" dt="2023-03-11T21:50:04.422" v="19" actId="255"/>
          <ac:spMkLst>
            <pc:docMk/>
            <pc:sldMk cId="1479251076" sldId="459"/>
            <ac:spMk id="4" creationId="{B9C82A07-45D8-490E-8EF2-0B4725356A3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322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3322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599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1599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Výroba na venkově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Výroba na venkově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9B8F44-66D8-4E5C-8C60-DDAE4760C1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C512721-1B03-48EC-BB7E-008D0B3A9A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Výroba na venkově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0A733EC-5D23-4A2B-A5F4-D09707F16D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B7917-5D59-41FB-9589-B2D7D3BF2ED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5901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Výroba na venkově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Výroba na venkově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Výroba na venkově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Výroba na venkově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Výroba na venkově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1855EC-7376-4CA8-8892-A5D87A80DE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Výroba na venkově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AB0198-BABE-4497-BFA1-04150C252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466256"/>
            <a:ext cx="11361600" cy="1171580"/>
          </a:xfrm>
        </p:spPr>
        <p:txBody>
          <a:bodyPr/>
          <a:lstStyle/>
          <a:p>
            <a:pPr algn="ctr"/>
            <a:r>
              <a:rPr lang="cs-CZ" dirty="0"/>
              <a:t>Přednáška č. 7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B7E9AAF-8024-415D-B745-8D0E1FA89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497566"/>
            <a:ext cx="11361600" cy="698497"/>
          </a:xfrm>
        </p:spPr>
        <p:txBody>
          <a:bodyPr/>
          <a:lstStyle/>
          <a:p>
            <a:pPr algn="ctr"/>
            <a:r>
              <a:rPr lang="cs-CZ" altLang="cs-CZ" sz="4400" b="1" dirty="0">
                <a:latin typeface="Cambria" panose="02040503050406030204" pitchFamily="18" charset="0"/>
              </a:rPr>
              <a:t>Venkov, společnost a výroba (zemědělství)</a:t>
            </a:r>
          </a:p>
        </p:txBody>
      </p:sp>
    </p:spTree>
    <p:extLst>
      <p:ext uri="{BB962C8B-B14F-4D97-AF65-F5344CB8AC3E}">
        <p14:creationId xmlns:p14="http://schemas.microsoft.com/office/powerpoint/2010/main" val="3587714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389" y="422418"/>
            <a:ext cx="3852429" cy="283785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795" y="241284"/>
            <a:ext cx="4372841" cy="32001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25" y="3486186"/>
            <a:ext cx="3721677" cy="26970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618" y="3441409"/>
            <a:ext cx="487680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1010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0" t="15001" r="21651" b="22000"/>
          <a:stretch>
            <a:fillRect/>
          </a:stretch>
        </p:blipFill>
        <p:spPr bwMode="auto">
          <a:xfrm>
            <a:off x="4503594" y="219900"/>
            <a:ext cx="599757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Výroba na venkově</a:t>
            </a:r>
          </a:p>
        </p:txBody>
      </p:sp>
    </p:spTree>
    <p:extLst>
      <p:ext uri="{BB962C8B-B14F-4D97-AF65-F5344CB8AC3E}">
        <p14:creationId xmlns:p14="http://schemas.microsoft.com/office/powerpoint/2010/main" val="353972244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600365" y="549275"/>
            <a:ext cx="10982036" cy="5823816"/>
          </a:xfrm>
        </p:spPr>
        <p:txBody>
          <a:bodyPr/>
          <a:lstStyle/>
          <a:p>
            <a:r>
              <a:rPr lang="cs-CZ" altLang="cs-CZ" sz="2400" b="1" dirty="0"/>
              <a:t>84,5 % tuzemských zemědělců má středoškolské vzdělání</a:t>
            </a:r>
          </a:p>
          <a:p>
            <a:endParaRPr lang="cs-CZ" altLang="cs-CZ" sz="2400" dirty="0"/>
          </a:p>
          <a:p>
            <a:r>
              <a:rPr lang="cs-CZ" altLang="cs-CZ" sz="2400" b="1" u="sng" dirty="0"/>
              <a:t>Spolu se Slováky jsou tak čeští zemědělci jedni z nejvzdělanějších v Evropě</a:t>
            </a:r>
          </a:p>
          <a:p>
            <a:endParaRPr lang="cs-CZ" altLang="cs-CZ" sz="2400" dirty="0"/>
          </a:p>
          <a:p>
            <a:r>
              <a:rPr lang="cs-CZ" altLang="cs-CZ" sz="2400" dirty="0"/>
              <a:t>VŠ titul má 11,4 % českých zemědělců</a:t>
            </a:r>
          </a:p>
          <a:p>
            <a:endParaRPr lang="cs-CZ" altLang="cs-CZ" sz="2400" dirty="0"/>
          </a:p>
          <a:p>
            <a:r>
              <a:rPr lang="cs-CZ" altLang="cs-CZ" sz="2400" b="1" u="sng" dirty="0">
                <a:ea typeface="Cambria" panose="02040503050406030204" pitchFamily="18" charset="0"/>
                <a:cs typeface="Cambria" panose="02040503050406030204" pitchFamily="18" charset="0"/>
              </a:rPr>
              <a:t>Průměrná měsíční mzda v zemědělství činila na začátku roku 2020 zhruba 28 tis. Kč</a:t>
            </a:r>
            <a:r>
              <a:rPr lang="cs-CZ" altLang="cs-CZ" sz="2400" b="1" dirty="0">
                <a:ea typeface="Cambria" panose="02040503050406030204" pitchFamily="18" charset="0"/>
                <a:cs typeface="Cambria" panose="02040503050406030204" pitchFamily="18" charset="0"/>
              </a:rPr>
              <a:t> (v ČR ve všech odvětvích průměrně 34 tis. Kč) – </a:t>
            </a:r>
            <a:r>
              <a:rPr lang="cs-CZ" altLang="cs-CZ" sz="2400" b="1" i="1" dirty="0">
                <a:solidFill>
                  <a:srgbClr val="FF0000"/>
                </a:solidFill>
                <a:ea typeface="Cambria" panose="02040503050406030204" pitchFamily="18" charset="0"/>
                <a:cs typeface="Cambria" panose="02040503050406030204" pitchFamily="18" charset="0"/>
              </a:rPr>
              <a:t>nepoměr se v posledních letech snižuje, ale motivace… </a:t>
            </a:r>
          </a:p>
          <a:p>
            <a:endParaRPr lang="cs-CZ" alt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722031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914400" y="549275"/>
            <a:ext cx="10409382" cy="5576888"/>
          </a:xfrm>
        </p:spPr>
        <p:txBody>
          <a:bodyPr/>
          <a:lstStyle/>
          <a:p>
            <a:r>
              <a:rPr lang="cs-CZ" altLang="cs-CZ" dirty="0"/>
              <a:t>58 % Čechů pracuje v zemědělství na plný úvazek, v EU je to jen 18 % - </a:t>
            </a:r>
            <a:r>
              <a:rPr lang="cs-CZ" altLang="cs-CZ" b="1" i="1" dirty="0">
                <a:solidFill>
                  <a:srgbClr val="FF0000"/>
                </a:solidFill>
              </a:rPr>
              <a:t>je to problém?</a:t>
            </a:r>
          </a:p>
          <a:p>
            <a:endParaRPr lang="cs-CZ" altLang="cs-CZ" dirty="0"/>
          </a:p>
          <a:p>
            <a:r>
              <a:rPr lang="cs-CZ" altLang="cs-CZ" dirty="0"/>
              <a:t>Souvisí to zejména s tím, že </a:t>
            </a:r>
            <a:r>
              <a:rPr lang="cs-CZ" altLang="cs-CZ" b="1" u="sng" dirty="0"/>
              <a:t>v ČR chybí rodinné farmy</a:t>
            </a:r>
            <a:r>
              <a:rPr lang="cs-CZ" altLang="cs-CZ" dirty="0"/>
              <a:t>, kde se na práci podílí celá rodina</a:t>
            </a:r>
          </a:p>
          <a:p>
            <a:endParaRPr lang="cs-CZ" altLang="cs-CZ" dirty="0"/>
          </a:p>
          <a:p>
            <a:r>
              <a:rPr lang="cs-CZ" altLang="cs-CZ" b="1" u="sng" dirty="0"/>
              <a:t>V Evropě </a:t>
            </a:r>
            <a:r>
              <a:rPr lang="cs-CZ" altLang="cs-CZ" dirty="0"/>
              <a:t>tvoří </a:t>
            </a:r>
            <a:r>
              <a:rPr lang="cs-CZ" altLang="cs-CZ" b="1" u="sng" dirty="0"/>
              <a:t>pracovní sílu farem z 32,4 % rodinní příslušníci</a:t>
            </a:r>
            <a:r>
              <a:rPr lang="cs-CZ" altLang="cs-CZ" u="sng" dirty="0"/>
              <a:t>, </a:t>
            </a:r>
            <a:r>
              <a:rPr lang="cs-CZ" altLang="cs-CZ" b="1" u="sng" dirty="0"/>
              <a:t>v ČR je to jen 10 %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151278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686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TextovéPole 2"/>
          <p:cNvSpPr txBox="1">
            <a:spLocks noChangeArrowheads="1"/>
          </p:cNvSpPr>
          <p:nvPr/>
        </p:nvSpPr>
        <p:spPr bwMode="auto">
          <a:xfrm>
            <a:off x="1662546" y="5430075"/>
            <a:ext cx="8648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/>
              <a:t>V zahraničí je na rozdíl od České republiky více rodinných farem, které se o krajinu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/>
              <a:t> starají zodpovědněji než velké firmy. Mají vztah k danému místu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 dirty="0"/>
              <a:t>a většinou mají následovníky.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Výroba na venkově</a:t>
            </a:r>
          </a:p>
        </p:txBody>
      </p:sp>
    </p:spTree>
    <p:extLst>
      <p:ext uri="{BB962C8B-B14F-4D97-AF65-F5344CB8AC3E}">
        <p14:creationId xmlns:p14="http://schemas.microsoft.com/office/powerpoint/2010/main" val="2484471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720001" y="765175"/>
            <a:ext cx="10474472" cy="5360988"/>
          </a:xfrm>
        </p:spPr>
        <p:txBody>
          <a:bodyPr/>
          <a:lstStyle/>
          <a:p>
            <a:r>
              <a:rPr lang="cs-CZ" altLang="cs-CZ" b="1" u="sng" dirty="0"/>
              <a:t>Rodinné farmy se o půdu a krajinu starají zodpovědněji než velké firmy</a:t>
            </a:r>
          </a:p>
          <a:p>
            <a:endParaRPr lang="cs-CZ" altLang="cs-CZ" dirty="0"/>
          </a:p>
          <a:p>
            <a:r>
              <a:rPr lang="cs-CZ" altLang="cs-CZ" b="1" u="sng" dirty="0"/>
              <a:t>Mají vztah k danému místu</a:t>
            </a:r>
            <a:r>
              <a:rPr lang="cs-CZ" altLang="cs-CZ" dirty="0"/>
              <a:t>, protože tam žijí a pracují a chtějí předat své hospodářství předat i mladším generacím</a:t>
            </a:r>
          </a:p>
          <a:p>
            <a:endParaRPr lang="cs-CZ" altLang="cs-CZ" dirty="0"/>
          </a:p>
          <a:p>
            <a:r>
              <a:rPr lang="cs-CZ" altLang="cs-CZ" b="1" u="sng" dirty="0"/>
              <a:t>V ČR obhospodařují velké podniky </a:t>
            </a:r>
            <a:r>
              <a:rPr lang="cs-CZ" altLang="cs-CZ" dirty="0"/>
              <a:t>(a.s., s.r.o., </a:t>
            </a:r>
            <a:r>
              <a:rPr lang="cs-CZ" altLang="cs-CZ" dirty="0" err="1"/>
              <a:t>z.d</a:t>
            </a:r>
            <a:r>
              <a:rPr lang="cs-CZ" altLang="cs-CZ" dirty="0"/>
              <a:t>.) </a:t>
            </a:r>
            <a:r>
              <a:rPr lang="cs-CZ" altLang="cs-CZ" b="1" u="sng" dirty="0"/>
              <a:t>zhruba 70 % orné půdy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48270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498764" y="364548"/>
            <a:ext cx="11277600" cy="5576888"/>
          </a:xfrm>
        </p:spPr>
        <p:txBody>
          <a:bodyPr/>
          <a:lstStyle/>
          <a:p>
            <a:r>
              <a:rPr lang="cs-CZ" altLang="cs-CZ" sz="2400" b="1" u="sng" dirty="0"/>
              <a:t>Na českém venkově dnes chybí občanská vybavenost </a:t>
            </a:r>
            <a:r>
              <a:rPr lang="cs-CZ" altLang="cs-CZ" sz="2400" dirty="0"/>
              <a:t>(obchody, služby, hospody..), </a:t>
            </a:r>
            <a:r>
              <a:rPr lang="cs-CZ" altLang="cs-CZ" sz="2400" b="1" u="sng" dirty="0"/>
              <a:t>infrastruktura</a:t>
            </a:r>
            <a:r>
              <a:rPr lang="cs-CZ" altLang="cs-CZ" sz="2400" dirty="0"/>
              <a:t> (dopravní, technická, komunikační) </a:t>
            </a:r>
            <a:r>
              <a:rPr lang="cs-CZ" altLang="cs-CZ" sz="2400" b="1" u="sng" dirty="0"/>
              <a:t>a lidé ochotní zde pracovat</a:t>
            </a:r>
            <a:r>
              <a:rPr lang="cs-CZ" altLang="cs-CZ" sz="2400" b="1" dirty="0"/>
              <a:t>.</a:t>
            </a:r>
          </a:p>
          <a:p>
            <a:endParaRPr lang="cs-CZ" altLang="cs-CZ" sz="2400" dirty="0"/>
          </a:p>
          <a:p>
            <a:r>
              <a:rPr lang="cs-CZ" altLang="cs-CZ" sz="2400" b="1" u="sng" dirty="0"/>
              <a:t>Pomoci mu mohou snížení administrativní zátěže pro podnikatele, ale i např. moderní technologie (vysokorychlostní internet, digitalizace…)</a:t>
            </a:r>
          </a:p>
          <a:p>
            <a:endParaRPr lang="cs-CZ" altLang="cs-CZ" sz="2400" b="1" u="sng" dirty="0"/>
          </a:p>
          <a:p>
            <a:r>
              <a:rPr lang="cs-CZ" altLang="cs-CZ" sz="2400" b="1" u="sng" dirty="0"/>
              <a:t>Práci na venkově může dát lidem jak zpracovatelský průmysl, tak např. turistika</a:t>
            </a:r>
            <a:endParaRPr lang="cs-CZ" altLang="cs-CZ" sz="24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56402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2002" r="24013" b="29001"/>
          <a:stretch>
            <a:fillRect/>
          </a:stretch>
        </p:blipFill>
        <p:spPr bwMode="auto">
          <a:xfrm>
            <a:off x="754669" y="535709"/>
            <a:ext cx="10765270" cy="554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Výroba na venkově</a:t>
            </a:r>
          </a:p>
        </p:txBody>
      </p:sp>
    </p:spTree>
    <p:extLst>
      <p:ext uri="{BB962C8B-B14F-4D97-AF65-F5344CB8AC3E}">
        <p14:creationId xmlns:p14="http://schemas.microsoft.com/office/powerpoint/2010/main" val="297386278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Výroba na venkově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672" y="106317"/>
            <a:ext cx="9746962" cy="661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1572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Výroba na venkově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833" y="406400"/>
            <a:ext cx="9765263" cy="58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0326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Výroba na venkově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60" y="295564"/>
            <a:ext cx="8394957" cy="59324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268A42D-C067-4871-8EB5-3CC2FCB19F8A}"/>
              </a:ext>
            </a:extLst>
          </p:cNvPr>
          <p:cNvSpPr txBox="1"/>
          <p:nvPr/>
        </p:nvSpPr>
        <p:spPr>
          <a:xfrm>
            <a:off x="9318617" y="1132513"/>
            <a:ext cx="272802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+mn-lt"/>
              </a:rPr>
              <a:t>Stovky malých průmyslových provozů na venkově vždy byly</a:t>
            </a:r>
          </a:p>
          <a:p>
            <a:r>
              <a:rPr lang="cs-CZ" sz="1400" dirty="0">
                <a:latin typeface="+mn-lt"/>
              </a:rPr>
              <a:t>a budou. Více jich bylo za </a:t>
            </a:r>
          </a:p>
          <a:p>
            <a:r>
              <a:rPr lang="cs-CZ" sz="1400" dirty="0">
                <a:latin typeface="+mn-lt"/>
              </a:rPr>
              <a:t>socialismu (textilní, oděvní, kožedělný, strojírenství, kovoobrábění, potravinářský, dřevařský apod.) dnes je průmysl více koncentrován do větších sídel. Ale to neznamená, že na venkově nevznikají menší a neexistují větší průmyslové provozy (jejich skladba bude velmi rozmanitá). Ale velmi špatně se interpretují bez datové základny…</a:t>
            </a:r>
          </a:p>
        </p:txBody>
      </p:sp>
    </p:spTree>
    <p:extLst>
      <p:ext uri="{BB962C8B-B14F-4D97-AF65-F5344CB8AC3E}">
        <p14:creationId xmlns:p14="http://schemas.microsoft.com/office/powerpoint/2010/main" val="2867469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89DED7-687A-450A-8FD3-E128448AAB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E872FC1-6F62-4657-8B54-A1CB3F40E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895350"/>
            <a:ext cx="10753200" cy="493665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b="1" i="1" dirty="0">
                <a:solidFill>
                  <a:srgbClr val="FF0000"/>
                </a:solidFill>
              </a:rPr>
              <a:t>Co bylo prvním výrazným zásahem do prostoru českého, moravského a slezského venkova na konci 30. let minulého století?</a:t>
            </a:r>
          </a:p>
        </p:txBody>
      </p:sp>
    </p:spTree>
    <p:extLst>
      <p:ext uri="{BB962C8B-B14F-4D97-AF65-F5344CB8AC3E}">
        <p14:creationId xmlns:p14="http://schemas.microsoft.com/office/powerpoint/2010/main" val="148680141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646196E-937A-49FE-82C0-D5BF55C01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Výroba na venkově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AF96F3A-295A-4C65-8F37-BF702C133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202" y="0"/>
            <a:ext cx="4534215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6E01DA7-AC3F-4DD7-AD04-7DC9ECCE4D22}"/>
              </a:ext>
            </a:extLst>
          </p:cNvPr>
          <p:cNvSpPr txBox="1"/>
          <p:nvPr/>
        </p:nvSpPr>
        <p:spPr>
          <a:xfrm>
            <a:off x="8045042" y="2449585"/>
            <a:ext cx="3313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„Ano, bude líp..“ ?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828048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0601" r="42912" b="28999"/>
          <a:stretch>
            <a:fillRect/>
          </a:stretch>
        </p:blipFill>
        <p:spPr bwMode="auto">
          <a:xfrm>
            <a:off x="2153815" y="426243"/>
            <a:ext cx="7507288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Výroba na venkově</a:t>
            </a:r>
          </a:p>
        </p:txBody>
      </p:sp>
    </p:spTree>
    <p:extLst>
      <p:ext uri="{BB962C8B-B14F-4D97-AF65-F5344CB8AC3E}">
        <p14:creationId xmlns:p14="http://schemas.microsoft.com/office/powerpoint/2010/main" val="1839498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89527"/>
            <a:ext cx="10753200" cy="5342473"/>
          </a:xfrm>
        </p:spPr>
        <p:txBody>
          <a:bodyPr/>
          <a:lstStyle/>
          <a:p>
            <a:pPr marL="72000" indent="0">
              <a:buNone/>
            </a:pPr>
            <a:r>
              <a:rPr lang="cs-CZ" b="1" u="sng" dirty="0"/>
              <a:t>Odsun Čechů ze Sudet 1938</a:t>
            </a:r>
          </a:p>
          <a:p>
            <a:endParaRPr lang="cs-CZ" sz="2400" dirty="0"/>
          </a:p>
          <a:p>
            <a:r>
              <a:rPr lang="cs-CZ" sz="2400" dirty="0"/>
              <a:t>Prvním </a:t>
            </a:r>
            <a:r>
              <a:rPr lang="cs-CZ" sz="2400" b="1" u="sng" dirty="0"/>
              <a:t>výrazným zásahem (nejen) do českého venkova byl odsun Čechů</a:t>
            </a:r>
            <a:r>
              <a:rPr lang="cs-CZ" sz="2400" dirty="0"/>
              <a:t>, kteří po předání Sudet v říjnu 1938 museli opustit svoje domy a statky v oblasti Sudet, které připadly tehdejší Velkoněmecké říši. </a:t>
            </a:r>
          </a:p>
          <a:p>
            <a:pPr marL="72000" indent="0">
              <a:buNone/>
            </a:pPr>
            <a:endParaRPr lang="cs-CZ" sz="2400" dirty="0"/>
          </a:p>
          <a:p>
            <a:r>
              <a:rPr lang="cs-CZ" sz="2400" dirty="0"/>
              <a:t>Tento </a:t>
            </a:r>
            <a:r>
              <a:rPr lang="cs-CZ" sz="2400" b="1" u="sng" dirty="0"/>
              <a:t>odsun se týkal pouze malého počtu obyvatelstva jak měst, tak i venkova</a:t>
            </a:r>
            <a:r>
              <a:rPr lang="cs-CZ" sz="2400" dirty="0"/>
              <a:t>, protože v Sudetech žilo většinové německé obyvatelstva. Přesto tento </a:t>
            </a:r>
            <a:r>
              <a:rPr lang="cs-CZ" sz="2400" b="1" u="sng" dirty="0"/>
              <a:t>akt poznamenal další etapy vývoje českého venkova</a:t>
            </a:r>
            <a:r>
              <a:rPr lang="cs-CZ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38441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80291"/>
            <a:ext cx="10753200" cy="5351709"/>
          </a:xfrm>
        </p:spPr>
        <p:txBody>
          <a:bodyPr/>
          <a:lstStyle/>
          <a:p>
            <a:r>
              <a:rPr lang="cs-CZ" sz="2000" dirty="0"/>
              <a:t>Poprvé totiž došlo k tomu, že </a:t>
            </a:r>
            <a:r>
              <a:rPr lang="cs-CZ" sz="2000" b="1" u="sng" dirty="0"/>
              <a:t>na základě politického rozhodnutí byl venkovským obyvatelům jednotlivých vesnic české národnosti zabaven jejich historický majetek </a:t>
            </a:r>
            <a:r>
              <a:rPr lang="cs-CZ" sz="2000" dirty="0"/>
              <a:t>a především </a:t>
            </a:r>
            <a:r>
              <a:rPr lang="cs-CZ" sz="2000" b="1" u="sng" dirty="0"/>
              <a:t>zemědělská půda</a:t>
            </a:r>
            <a:r>
              <a:rPr lang="cs-CZ" sz="2000" dirty="0"/>
              <a:t>, která tvořila historický a děděný majetek a na kterém se zakládala </a:t>
            </a:r>
            <a:r>
              <a:rPr lang="cs-CZ" sz="2000" b="1" u="sng" dirty="0"/>
              <a:t>společenská prestiž jednotlivých rodů</a:t>
            </a:r>
            <a:r>
              <a:rPr lang="cs-CZ" sz="2000" dirty="0"/>
              <a:t>. </a:t>
            </a:r>
          </a:p>
          <a:p>
            <a:endParaRPr lang="cs-CZ" sz="2000" dirty="0"/>
          </a:p>
          <a:p>
            <a:r>
              <a:rPr lang="cs-CZ" sz="2000" dirty="0"/>
              <a:t>Ač byl odsun velmi dobře organizován a jednotlivé rodiny mohly odejít se svým movitým majetkem, nemovitý majetek a tedy dům a zemědělská půda musely zůstat pochopitelně na místě. </a:t>
            </a:r>
          </a:p>
          <a:p>
            <a:endParaRPr lang="cs-CZ" sz="2000" dirty="0"/>
          </a:p>
          <a:p>
            <a:r>
              <a:rPr lang="cs-CZ" sz="2000" dirty="0"/>
              <a:t>Došlo tedy k tomu, že </a:t>
            </a:r>
            <a:r>
              <a:rPr lang="cs-CZ" sz="2000" b="1" u="sng" dirty="0"/>
              <a:t>obyvatelům venkova (a nejen jim) byl na základě politické vůle zabaven jejich tradiční majetek</a:t>
            </a:r>
            <a:r>
              <a:rPr lang="cs-CZ" sz="2000" u="sng" dirty="0"/>
              <a:t> </a:t>
            </a:r>
            <a:r>
              <a:rPr lang="cs-CZ" sz="2000" dirty="0"/>
              <a:t>a navíc ten majetek, na kterém velmi lpěli a který </a:t>
            </a:r>
            <a:r>
              <a:rPr lang="cs-CZ" sz="2000" b="1" u="sng" dirty="0"/>
              <a:t>tvořil podstatu jejich společenské prestiže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9834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564" y="232829"/>
            <a:ext cx="4719730" cy="36717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16" y="287549"/>
            <a:ext cx="4676775" cy="35623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836" y="3417696"/>
            <a:ext cx="3084878" cy="333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7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693560"/>
            <a:ext cx="4993986" cy="27966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340" y="2863146"/>
            <a:ext cx="5612823" cy="314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67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7A37754-F4E5-4470-9126-F1E5E9D873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CC2DAD8-51D9-488C-85CD-F67B3BACA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781050"/>
            <a:ext cx="10753200" cy="5050950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b="1" i="1" dirty="0">
                <a:solidFill>
                  <a:srgbClr val="FF0000"/>
                </a:solidFill>
              </a:rPr>
              <a:t>Jaký další a asi nejvýznamnější zásah do českého, moravského a slezského venkova se odehrál po válce? Jaký to mělo dopad? Jak se tento zásah projevuje ještě v současné době?</a:t>
            </a:r>
          </a:p>
        </p:txBody>
      </p:sp>
    </p:spTree>
    <p:extLst>
      <p:ext uri="{BB962C8B-B14F-4D97-AF65-F5344CB8AC3E}">
        <p14:creationId xmlns:p14="http://schemas.microsoft.com/office/powerpoint/2010/main" val="2231631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24873"/>
            <a:ext cx="10753200" cy="5407127"/>
          </a:xfrm>
        </p:spPr>
        <p:txBody>
          <a:bodyPr/>
          <a:lstStyle/>
          <a:p>
            <a:pPr marL="72000" indent="0">
              <a:buNone/>
            </a:pPr>
            <a:r>
              <a:rPr lang="cs-CZ" b="1" u="sng" dirty="0"/>
              <a:t>Odsun Němců z pohraničí 1946-1947</a:t>
            </a:r>
          </a:p>
          <a:p>
            <a:r>
              <a:rPr lang="cs-CZ" sz="2400" dirty="0"/>
              <a:t>Mnohem </a:t>
            </a:r>
            <a:r>
              <a:rPr lang="cs-CZ" sz="2400" b="1" u="sng" dirty="0"/>
              <a:t>výraznější zásah do kontinuity a stability venkovského osídlení</a:t>
            </a:r>
            <a:r>
              <a:rPr lang="cs-CZ" sz="2400" b="1" dirty="0"/>
              <a:t> </a:t>
            </a:r>
            <a:r>
              <a:rPr lang="cs-CZ" sz="2400" dirty="0"/>
              <a:t>a celé venkovské krajiny </a:t>
            </a:r>
            <a:r>
              <a:rPr lang="cs-CZ" sz="2400" b="1" u="sng" dirty="0"/>
              <a:t>představoval odsun Němců ze Sudet po II. světové válce</a:t>
            </a:r>
            <a:r>
              <a:rPr lang="cs-CZ" sz="2400" dirty="0"/>
              <a:t>. </a:t>
            </a:r>
          </a:p>
          <a:p>
            <a:r>
              <a:rPr lang="cs-CZ" sz="2400" dirty="0"/>
              <a:t>Také tento odsun byl </a:t>
            </a:r>
            <a:r>
              <a:rPr lang="cs-CZ" sz="2400" b="1" u="sng" dirty="0"/>
              <a:t>vyvolán politickým rozhodnutím o nutnosti budování národního státu</a:t>
            </a:r>
            <a:r>
              <a:rPr lang="cs-CZ" sz="2400" u="sng" dirty="0"/>
              <a:t> </a:t>
            </a:r>
            <a:r>
              <a:rPr lang="cs-CZ" sz="2400" dirty="0"/>
              <a:t>a vlastní obyvatelé, kterých se rozhodnutí dotýkalo neměli mnoho možností, jak takové rozhodování ovlivňovat. </a:t>
            </a:r>
          </a:p>
          <a:p>
            <a:r>
              <a:rPr lang="cs-CZ" sz="2400" dirty="0"/>
              <a:t>Odsun se týkal asi </a:t>
            </a:r>
            <a:r>
              <a:rPr lang="cs-CZ" sz="2400" b="1" u="sng" dirty="0"/>
              <a:t>1/3 území republiky </a:t>
            </a:r>
            <a:r>
              <a:rPr lang="cs-CZ" sz="2400" dirty="0"/>
              <a:t>a podle různých odhadů se dotkl </a:t>
            </a:r>
            <a:r>
              <a:rPr lang="cs-CZ" sz="2400" b="1" u="sng" dirty="0"/>
              <a:t>2,5 mil. – 3,5 mil. obyvatel původního předválečného Československa</a:t>
            </a:r>
            <a:r>
              <a:rPr lang="cs-CZ" sz="2400" dirty="0"/>
              <a:t>, kteří byli německé národnosti. </a:t>
            </a:r>
            <a:endParaRPr lang="cs-CZ" sz="2400" b="1" u="sng" dirty="0"/>
          </a:p>
        </p:txBody>
      </p:sp>
    </p:spTree>
    <p:extLst>
      <p:ext uri="{BB962C8B-B14F-4D97-AF65-F5344CB8AC3E}">
        <p14:creationId xmlns:p14="http://schemas.microsoft.com/office/powerpoint/2010/main" val="471056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43345"/>
            <a:ext cx="10753200" cy="5597237"/>
          </a:xfrm>
        </p:spPr>
        <p:txBody>
          <a:bodyPr/>
          <a:lstStyle/>
          <a:p>
            <a:r>
              <a:rPr lang="cs-CZ" sz="2000" b="1" u="sng" dirty="0"/>
              <a:t>Odsun</a:t>
            </a:r>
            <a:r>
              <a:rPr lang="cs-CZ" sz="2000" dirty="0"/>
              <a:t> znamenal </a:t>
            </a:r>
            <a:r>
              <a:rPr lang="cs-CZ" sz="2000" b="1" u="sng" dirty="0"/>
              <a:t>totální ztrátu kulturní a sociální kontinuity vývoje spolupráce Čechů a Němců</a:t>
            </a:r>
            <a:r>
              <a:rPr lang="cs-CZ" sz="2000" dirty="0"/>
              <a:t>, naprostou </a:t>
            </a:r>
            <a:r>
              <a:rPr lang="cs-CZ" sz="2000" b="1" u="sng" dirty="0"/>
              <a:t>změnu vlastnických vztahů</a:t>
            </a:r>
            <a:r>
              <a:rPr lang="cs-CZ" sz="2000" dirty="0"/>
              <a:t>, dokonalé </a:t>
            </a:r>
            <a:r>
              <a:rPr lang="cs-CZ" sz="2000" b="1" u="sng" dirty="0"/>
              <a:t>vysídlení venkova v Sudetech</a:t>
            </a:r>
            <a:r>
              <a:rPr lang="cs-CZ" sz="2000" dirty="0"/>
              <a:t>, totální </a:t>
            </a:r>
            <a:r>
              <a:rPr lang="cs-CZ" sz="2000" b="1" u="sng" dirty="0"/>
              <a:t>propad zemědělství</a:t>
            </a:r>
            <a:r>
              <a:rPr lang="cs-CZ" sz="2000" dirty="0"/>
              <a:t>, velký </a:t>
            </a:r>
            <a:r>
              <a:rPr lang="cs-CZ" sz="2000" b="1" u="sng" dirty="0"/>
              <a:t>propad průmyslové výroby </a:t>
            </a:r>
            <a:r>
              <a:rPr lang="cs-CZ" sz="2000" dirty="0"/>
              <a:t>a dlouhodobý </a:t>
            </a:r>
            <a:r>
              <a:rPr lang="cs-CZ" sz="2000" b="1" u="sng" dirty="0"/>
              <a:t>pokles počtu obyvatel</a:t>
            </a:r>
            <a:r>
              <a:rPr lang="cs-CZ" sz="2000" dirty="0"/>
              <a:t> ve srovnání let 1930-1950. </a:t>
            </a:r>
          </a:p>
          <a:p>
            <a:endParaRPr lang="cs-CZ" sz="2000" dirty="0"/>
          </a:p>
          <a:p>
            <a:r>
              <a:rPr lang="cs-CZ" sz="2000" dirty="0"/>
              <a:t>Tento pokles byl i </a:t>
            </a:r>
            <a:r>
              <a:rPr lang="cs-CZ" sz="2000" b="1" u="sng" dirty="0"/>
              <a:t>impulsem pro následné </a:t>
            </a:r>
            <a:r>
              <a:rPr lang="cs-CZ" sz="2000" b="1" u="sng" dirty="0" err="1"/>
              <a:t>dosídlování</a:t>
            </a:r>
            <a:r>
              <a:rPr lang="cs-CZ" sz="2000" dirty="0"/>
              <a:t>, které dosáhlo do roku 1950 v některých oblastech až na 45 % původního počtu obyvatel. To se týká především okresů Cheb, Sokolov Tachov. </a:t>
            </a:r>
          </a:p>
          <a:p>
            <a:endParaRPr lang="cs-CZ" sz="2000" dirty="0"/>
          </a:p>
          <a:p>
            <a:r>
              <a:rPr lang="cs-CZ" sz="2000" dirty="0"/>
              <a:t>I přes snahu o urychlené dosídlení </a:t>
            </a:r>
            <a:r>
              <a:rPr lang="cs-CZ" sz="2000" b="1" u="sng" dirty="0"/>
              <a:t>nebylo nikdy dosídlení úplné</a:t>
            </a:r>
            <a:r>
              <a:rPr lang="cs-CZ" sz="2000" dirty="0"/>
              <a:t>, v mnohých oblastech </a:t>
            </a:r>
            <a:r>
              <a:rPr lang="cs-CZ" sz="2000" b="1" dirty="0"/>
              <a:t>především </a:t>
            </a:r>
            <a:r>
              <a:rPr lang="cs-CZ" sz="2000" b="1" u="sng" dirty="0"/>
              <a:t>podél hranice s tehdejší Spolkovou republikou Německo zaniklo velké množství sídel</a:t>
            </a:r>
            <a:r>
              <a:rPr lang="cs-CZ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69379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9982" t="24246" r="27349" b="12275"/>
          <a:stretch/>
        </p:blipFill>
        <p:spPr>
          <a:xfrm>
            <a:off x="1375051" y="348049"/>
            <a:ext cx="8858839" cy="600595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280727" y="591127"/>
            <a:ext cx="4865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Zaniklé obce a osady ve 20. století</a:t>
            </a:r>
          </a:p>
        </p:txBody>
      </p:sp>
    </p:spTree>
    <p:extLst>
      <p:ext uri="{BB962C8B-B14F-4D97-AF65-F5344CB8AC3E}">
        <p14:creationId xmlns:p14="http://schemas.microsoft.com/office/powerpoint/2010/main" val="86865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D0CDE2-07EC-4E93-BB35-F0022F0FDB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BE66C97-B4FA-4C10-B546-DE580114B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872455"/>
            <a:ext cx="10753200" cy="4959545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72000" indent="0" algn="ctr">
              <a:buNone/>
            </a:pPr>
            <a:r>
              <a:rPr lang="cs-CZ" b="1" i="1" dirty="0">
                <a:solidFill>
                  <a:srgbClr val="FF0000"/>
                </a:solidFill>
              </a:rPr>
              <a:t>Jak formálně/statisticky vymezíme venkov?</a:t>
            </a:r>
          </a:p>
        </p:txBody>
      </p:sp>
    </p:spTree>
    <p:extLst>
      <p:ext uri="{BB962C8B-B14F-4D97-AF65-F5344CB8AC3E}">
        <p14:creationId xmlns:p14="http://schemas.microsoft.com/office/powerpoint/2010/main" val="2590181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34509" t="18276" r="31534" b="14208"/>
          <a:stretch/>
        </p:blipFill>
        <p:spPr>
          <a:xfrm>
            <a:off x="3417096" y="166255"/>
            <a:ext cx="5763849" cy="644632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98764" y="1579418"/>
            <a:ext cx="24250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Typologie zániku obcí </a:t>
            </a:r>
          </a:p>
          <a:p>
            <a:r>
              <a:rPr lang="cs-CZ" sz="1800" dirty="0"/>
              <a:t>podle jednotlivých </a:t>
            </a:r>
          </a:p>
          <a:p>
            <a:r>
              <a:rPr lang="cs-CZ" sz="1800" dirty="0"/>
              <a:t>důvodů zániku po</a:t>
            </a:r>
          </a:p>
          <a:p>
            <a:r>
              <a:rPr lang="cs-CZ" sz="1800" dirty="0"/>
              <a:t>roce 1950 </a:t>
            </a:r>
          </a:p>
        </p:txBody>
      </p:sp>
    </p:spTree>
    <p:extLst>
      <p:ext uri="{BB962C8B-B14F-4D97-AF65-F5344CB8AC3E}">
        <p14:creationId xmlns:p14="http://schemas.microsoft.com/office/powerpoint/2010/main" val="2029079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91128" y="334256"/>
            <a:ext cx="11037453" cy="5595489"/>
          </a:xfrm>
        </p:spPr>
        <p:txBody>
          <a:bodyPr/>
          <a:lstStyle/>
          <a:p>
            <a:r>
              <a:rPr lang="cs-CZ" sz="2400" b="1" u="sng" dirty="0"/>
              <a:t>Noví obyvatelé přišli v několika vlnách </a:t>
            </a:r>
            <a:r>
              <a:rPr lang="cs-CZ" sz="2400" dirty="0"/>
              <a:t>především z </a:t>
            </a:r>
            <a:r>
              <a:rPr lang="cs-CZ" sz="2400" b="1" u="sng" dirty="0"/>
              <a:t>tradičních českých venkovských oblastí, nebo i z jiných oblastí Československa </a:t>
            </a:r>
            <a:r>
              <a:rPr lang="cs-CZ" sz="2400" b="1" i="1" u="sng" dirty="0">
                <a:solidFill>
                  <a:srgbClr val="FF0000"/>
                </a:solidFill>
              </a:rPr>
              <a:t>(jakých?)</a:t>
            </a:r>
            <a:r>
              <a:rPr lang="cs-CZ" sz="2400" i="1" dirty="0">
                <a:solidFill>
                  <a:srgbClr val="FF0000"/>
                </a:solidFill>
              </a:rPr>
              <a:t>. </a:t>
            </a:r>
          </a:p>
          <a:p>
            <a:r>
              <a:rPr lang="cs-CZ" sz="2400" dirty="0"/>
              <a:t>Bohužel celá řada z nich přišla </a:t>
            </a:r>
            <a:r>
              <a:rPr lang="cs-CZ" sz="2400" b="1" dirty="0"/>
              <a:t>pouze</a:t>
            </a:r>
            <a:r>
              <a:rPr lang="cs-CZ" sz="2400" dirty="0"/>
              <a:t> legálně, pololegálně či zcela nelegálně </a:t>
            </a:r>
            <a:r>
              <a:rPr lang="cs-CZ" sz="2400" b="1" u="sng" dirty="0"/>
              <a:t>využít snadno dostupný majetek po Němcích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r>
              <a:rPr lang="cs-CZ" sz="2400" dirty="0"/>
              <a:t>Ti, co chtěli zůstat a dále hospodařit, neznali místní krajinu, </a:t>
            </a:r>
            <a:r>
              <a:rPr lang="cs-CZ" sz="2400" b="1" u="sng" dirty="0"/>
              <a:t>neměli zakořeněny místní vztahy a neměli k místnímu prostředí vztah</a:t>
            </a:r>
            <a:r>
              <a:rPr lang="cs-CZ" sz="2400" u="sng" dirty="0"/>
              <a:t> </a:t>
            </a:r>
            <a:r>
              <a:rPr lang="cs-CZ" sz="2400" dirty="0"/>
              <a:t>– byli a často jsou bráni jako </a:t>
            </a:r>
            <a:r>
              <a:rPr lang="cs-CZ" sz="2400" b="1" u="sng" dirty="0"/>
              <a:t>„dosídlenci“ bez vztahu k půdě a prostředí</a:t>
            </a:r>
            <a:r>
              <a:rPr lang="cs-CZ" sz="2400" dirty="0"/>
              <a:t>. </a:t>
            </a:r>
          </a:p>
          <a:p>
            <a:r>
              <a:rPr lang="cs-CZ" sz="2400" dirty="0"/>
              <a:t>Často jim také </a:t>
            </a:r>
            <a:r>
              <a:rPr lang="cs-CZ" sz="2400" b="1" dirty="0"/>
              <a:t>chyběly zkušenosti s venkovským způsobem života nebo s hospodářstvím</a:t>
            </a:r>
            <a:r>
              <a:rPr lang="cs-CZ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43471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665018"/>
            <a:ext cx="10753200" cy="5033818"/>
          </a:xfrm>
        </p:spPr>
        <p:txBody>
          <a:bodyPr/>
          <a:lstStyle/>
          <a:p>
            <a:r>
              <a:rPr lang="cs-CZ" sz="2400" b="1" u="sng" dirty="0"/>
              <a:t>Nejmenší sídla ztratila svoji přirozenou demografickou základnu</a:t>
            </a:r>
            <a:r>
              <a:rPr lang="cs-CZ" sz="2400" dirty="0"/>
              <a:t>, snížil se počet obyvatel pod kritickou mez a i později sídla zanikala (60. 70. léta). </a:t>
            </a:r>
          </a:p>
          <a:p>
            <a:pPr marL="72000" indent="0">
              <a:buNone/>
            </a:pPr>
            <a:endParaRPr lang="cs-CZ" sz="2400" dirty="0"/>
          </a:p>
          <a:p>
            <a:r>
              <a:rPr lang="cs-CZ" sz="2400" b="1" u="sng" dirty="0"/>
              <a:t>Noví obyvatelé měli vysoké saldo migrace</a:t>
            </a:r>
            <a:r>
              <a:rPr lang="cs-CZ" sz="2400" u="sng" dirty="0"/>
              <a:t>, </a:t>
            </a:r>
            <a:r>
              <a:rPr lang="cs-CZ" sz="2400" b="1" u="sng" dirty="0"/>
              <a:t>rychle se vyměňovalo obyvatelstvo</a:t>
            </a:r>
            <a:r>
              <a:rPr lang="cs-CZ" sz="2400" b="1" dirty="0"/>
              <a:t> </a:t>
            </a:r>
            <a:r>
              <a:rPr lang="cs-CZ" sz="2400" dirty="0"/>
              <a:t>v mnohých především venkovských sídlech, což dále narušovalo i </a:t>
            </a:r>
            <a:r>
              <a:rPr lang="cs-CZ" sz="2400" b="1" u="sng" dirty="0"/>
              <a:t>malou míru sociální participace a spolupráce</a:t>
            </a:r>
            <a:r>
              <a:rPr lang="cs-CZ" sz="2400" u="sng" dirty="0"/>
              <a:t> </a:t>
            </a:r>
            <a:r>
              <a:rPr lang="cs-CZ" sz="2400" dirty="0"/>
              <a:t>jednotlivých rodin. </a:t>
            </a:r>
          </a:p>
          <a:p>
            <a:endParaRPr lang="cs-CZ" sz="2400" dirty="0"/>
          </a:p>
          <a:p>
            <a:r>
              <a:rPr lang="cs-CZ" sz="2400" dirty="0"/>
              <a:t>V Sudetech byla </a:t>
            </a:r>
            <a:r>
              <a:rPr lang="cs-CZ" sz="2400" b="1" u="sng" dirty="0"/>
              <a:t>vyšší míra kriminality</a:t>
            </a:r>
            <a:r>
              <a:rPr lang="cs-CZ" sz="2400" b="1" dirty="0"/>
              <a:t>, a to především majetkové kriminality</a:t>
            </a:r>
            <a:r>
              <a:rPr lang="cs-CZ" sz="2400" dirty="0"/>
              <a:t>, která ovšem byla společensky akceptovatelná nebo nestíhaná. </a:t>
            </a:r>
          </a:p>
        </p:txBody>
      </p:sp>
    </p:spTree>
    <p:extLst>
      <p:ext uri="{BB962C8B-B14F-4D97-AF65-F5344CB8AC3E}">
        <p14:creationId xmlns:p14="http://schemas.microsoft.com/office/powerpoint/2010/main" val="677224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789A64-80FC-4706-96FD-CC51EFA425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3BF923D-22C5-459D-946D-895BB3051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733425"/>
            <a:ext cx="10753200" cy="5098575"/>
          </a:xfrm>
        </p:spPr>
        <p:txBody>
          <a:bodyPr/>
          <a:lstStyle/>
          <a:p>
            <a:endParaRPr lang="cs-CZ" b="1" i="1" dirty="0">
              <a:solidFill>
                <a:srgbClr val="FF0000"/>
              </a:solidFill>
            </a:endParaRPr>
          </a:p>
          <a:p>
            <a:endParaRPr lang="cs-CZ" b="1" i="1" dirty="0">
              <a:solidFill>
                <a:srgbClr val="FF0000"/>
              </a:solidFill>
            </a:endParaRPr>
          </a:p>
          <a:p>
            <a:r>
              <a:rPr lang="cs-CZ" b="1" i="1" dirty="0">
                <a:solidFill>
                  <a:srgbClr val="FF0000"/>
                </a:solidFill>
              </a:rPr>
              <a:t>Jaký byl další </a:t>
            </a:r>
            <a:r>
              <a:rPr lang="cs-CZ" b="1" i="1" dirty="0" err="1">
                <a:solidFill>
                  <a:srgbClr val="FF0000"/>
                </a:solidFill>
              </a:rPr>
              <a:t>excesní</a:t>
            </a:r>
            <a:r>
              <a:rPr lang="cs-CZ" b="1" i="1" dirty="0">
                <a:solidFill>
                  <a:srgbClr val="FF0000"/>
                </a:solidFill>
              </a:rPr>
              <a:t> zásah do našeho venkova v 50. letech? Jak se projevil?</a:t>
            </a:r>
          </a:p>
        </p:txBody>
      </p:sp>
    </p:spTree>
    <p:extLst>
      <p:ext uri="{BB962C8B-B14F-4D97-AF65-F5344CB8AC3E}">
        <p14:creationId xmlns:p14="http://schemas.microsoft.com/office/powerpoint/2010/main" val="4205129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332510"/>
            <a:ext cx="10753200" cy="5277818"/>
          </a:xfrm>
        </p:spPr>
        <p:txBody>
          <a:bodyPr/>
          <a:lstStyle/>
          <a:p>
            <a:pPr marL="72000" indent="0">
              <a:buNone/>
            </a:pPr>
            <a:r>
              <a:rPr lang="cs-CZ" b="1" u="sng" dirty="0"/>
              <a:t>Kolektivizace 1948 –1953</a:t>
            </a:r>
          </a:p>
          <a:p>
            <a:r>
              <a:rPr lang="cs-CZ" sz="2400" b="1" u="sng" dirty="0"/>
              <a:t>Velmi výraznou změnou do celkového života venkovského obyvatelstva vznesla</a:t>
            </a:r>
            <a:r>
              <a:rPr lang="cs-CZ" sz="2400" u="sng" dirty="0"/>
              <a:t> </a:t>
            </a:r>
            <a:r>
              <a:rPr lang="cs-CZ" sz="2400" dirty="0"/>
              <a:t>intenzivně prosazovaná </a:t>
            </a:r>
            <a:r>
              <a:rPr lang="cs-CZ" sz="2400" b="1" u="sng" dirty="0"/>
              <a:t>idea kolektivizace a společného družstevního hospodářství</a:t>
            </a:r>
            <a:r>
              <a:rPr lang="cs-CZ" sz="2400" u="sng" dirty="0"/>
              <a:t>.</a:t>
            </a:r>
            <a:r>
              <a:rPr lang="cs-CZ" sz="2400" dirty="0"/>
              <a:t> </a:t>
            </a:r>
          </a:p>
          <a:p>
            <a:r>
              <a:rPr lang="cs-CZ" sz="2400" dirty="0"/>
              <a:t>Postupně po roce 1948 s hlavním důrazem na roky 1949 –1952 začala být na </a:t>
            </a:r>
            <a:r>
              <a:rPr lang="cs-CZ" sz="2400" b="1" dirty="0"/>
              <a:t>celém českém venkově prosazována původní sovětská idea kolektivizace a združstevnění zemědělské výroby (20. a 30. léta)</a:t>
            </a:r>
            <a:r>
              <a:rPr lang="cs-CZ" sz="2400" dirty="0"/>
              <a:t>. </a:t>
            </a:r>
          </a:p>
          <a:p>
            <a:r>
              <a:rPr lang="cs-CZ" sz="2400" dirty="0"/>
              <a:t>Idea kolektivizace vychází z „oprávněného“ </a:t>
            </a:r>
            <a:r>
              <a:rPr lang="cs-CZ" sz="2400" b="1" u="sng" dirty="0"/>
              <a:t>předpokladu, že na větších zemědělských pozemcích lze dosáhnout vyšší produktivity práce</a:t>
            </a:r>
            <a:r>
              <a:rPr lang="cs-CZ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910638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72801"/>
            <a:ext cx="10753200" cy="5586253"/>
          </a:xfrm>
        </p:spPr>
        <p:txBody>
          <a:bodyPr/>
          <a:lstStyle/>
          <a:p>
            <a:r>
              <a:rPr lang="cs-CZ" sz="2400" b="1" u="sng" dirty="0"/>
              <a:t>Uplatňování kolektivizace </a:t>
            </a:r>
            <a:r>
              <a:rPr lang="cs-CZ" sz="2400" dirty="0"/>
              <a:t>v ČR však </a:t>
            </a:r>
            <a:r>
              <a:rPr lang="cs-CZ" sz="2400" b="1" u="sng" dirty="0"/>
              <a:t>vedlo k obrovským a nevratným ekonomickým, a společenských zásahům do velmi stabilního a konzervativního venkovského způsobu života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r>
              <a:rPr lang="cs-CZ" sz="2400" dirty="0"/>
              <a:t>Kolektivizace byla </a:t>
            </a:r>
            <a:r>
              <a:rPr lang="cs-CZ" sz="2400" b="1" u="sng" dirty="0"/>
              <a:t>prováděna na základě politického zadání</a:t>
            </a:r>
            <a:r>
              <a:rPr lang="cs-CZ" sz="2400" b="1" dirty="0"/>
              <a:t> </a:t>
            </a:r>
            <a:r>
              <a:rPr lang="cs-CZ" sz="2400" dirty="0"/>
              <a:t>a byla </a:t>
            </a:r>
            <a:r>
              <a:rPr lang="cs-CZ" sz="2400" b="1" dirty="0"/>
              <a:t>prosazována velmi razantními postupy vůči všem, kteří neměli zájem do takto vzniklých družstev vstupovat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r>
              <a:rPr lang="cs-CZ" sz="2400" dirty="0"/>
              <a:t>Tento </a:t>
            </a:r>
            <a:r>
              <a:rPr lang="cs-CZ" sz="2400" b="1" dirty="0"/>
              <a:t>zájem</a:t>
            </a:r>
            <a:r>
              <a:rPr lang="cs-CZ" sz="2400" dirty="0"/>
              <a:t> pochopitelně </a:t>
            </a:r>
            <a:r>
              <a:rPr lang="cs-CZ" sz="2400" b="1" dirty="0"/>
              <a:t>neměli především velcí sedláci </a:t>
            </a:r>
            <a:r>
              <a:rPr lang="cs-CZ" sz="2400" dirty="0"/>
              <a:t>a proto byla kolektivizace vedena především proti jejich soukromému hospodaření.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7729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545" y="536117"/>
            <a:ext cx="2949719" cy="44326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97" y="3609297"/>
            <a:ext cx="3549939" cy="231129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091" y="3286103"/>
            <a:ext cx="3641382" cy="263448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1237" y="376380"/>
            <a:ext cx="4710546" cy="264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8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54182" y="325019"/>
            <a:ext cx="11240653" cy="6048071"/>
          </a:xfrm>
        </p:spPr>
        <p:txBody>
          <a:bodyPr/>
          <a:lstStyle/>
          <a:p>
            <a:r>
              <a:rPr lang="cs-CZ" sz="2200" b="1" u="sng" dirty="0"/>
              <a:t>Do čela nových družstev se zpravidla dostali jedinci, kteří dosud zastávali velmi okrajové pozice v sociální hierarchii obyvatel na vsi</a:t>
            </a:r>
            <a:r>
              <a:rPr lang="cs-CZ" sz="2200" dirty="0"/>
              <a:t>, naopak </a:t>
            </a:r>
            <a:r>
              <a:rPr lang="cs-CZ" sz="2200" b="1" dirty="0"/>
              <a:t>vážené a dlouhodobě ctěné osobnosti vesnice se stali ve svojí vsi občany bez významu</a:t>
            </a:r>
            <a:r>
              <a:rPr lang="cs-CZ" sz="2200" dirty="0"/>
              <a:t>. </a:t>
            </a:r>
          </a:p>
          <a:p>
            <a:endParaRPr lang="cs-CZ" sz="2200" dirty="0"/>
          </a:p>
          <a:p>
            <a:r>
              <a:rPr lang="cs-CZ" sz="2200" dirty="0"/>
              <a:t>To se netýkalo jen tzv. kulaků a dalších sedláků, ale i místních farářů, dalších drobných podnikatelů v obchodě a službách a v omezené míře i nekonformních učitelů. </a:t>
            </a:r>
          </a:p>
          <a:p>
            <a:endParaRPr lang="cs-CZ" sz="2200" b="1" dirty="0"/>
          </a:p>
          <a:p>
            <a:r>
              <a:rPr lang="cs-CZ" sz="2200" b="1" u="sng" dirty="0"/>
              <a:t>Změna sociální struktury na vesnici znamenala zpravidla i naprosté přerušení dosavadní dlouhodobé kontinuity sociálního vývoje a stability na vesnici</a:t>
            </a:r>
            <a:r>
              <a:rPr lang="cs-CZ" sz="2200" dirty="0"/>
              <a:t>. </a:t>
            </a:r>
          </a:p>
          <a:p>
            <a:endParaRPr lang="cs-CZ" sz="2200" dirty="0"/>
          </a:p>
          <a:p>
            <a:r>
              <a:rPr lang="cs-CZ" sz="2200" dirty="0"/>
              <a:t>V rámci „nových pořádků“ byly i výrazně </a:t>
            </a:r>
            <a:r>
              <a:rPr lang="cs-CZ" sz="2200" b="1" u="sng" dirty="0"/>
              <a:t>omezeny nebo redukovány aktivity neformálních sdružení a spolků</a:t>
            </a:r>
            <a:r>
              <a:rPr lang="cs-CZ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6011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723900"/>
            <a:ext cx="10753200" cy="5233554"/>
          </a:xfrm>
        </p:spPr>
        <p:txBody>
          <a:bodyPr/>
          <a:lstStyle/>
          <a:p>
            <a:r>
              <a:rPr lang="cs-CZ" sz="2400" b="1" dirty="0"/>
              <a:t>Kolektivizace byla provedena v </a:t>
            </a:r>
            <a:r>
              <a:rPr lang="cs-CZ" sz="2400" b="1" u="sng" dirty="0"/>
              <a:t>krátkém období </a:t>
            </a:r>
            <a:r>
              <a:rPr lang="cs-CZ" sz="2400" dirty="0"/>
              <a:t>a téměř bezezbytku. </a:t>
            </a:r>
          </a:p>
          <a:p>
            <a:r>
              <a:rPr lang="cs-CZ" sz="2400" dirty="0"/>
              <a:t>Z hlediska </a:t>
            </a:r>
            <a:r>
              <a:rPr lang="cs-CZ" sz="2400" b="1" u="sng" dirty="0"/>
              <a:t>čistě ekonomických ukazatelů však byla kolektivizace </a:t>
            </a:r>
            <a:r>
              <a:rPr lang="cs-CZ" sz="2400" dirty="0"/>
              <a:t>bezpochyby </a:t>
            </a:r>
            <a:r>
              <a:rPr lang="cs-CZ" sz="2400" b="1" u="sng" dirty="0"/>
              <a:t>velmi úspěšná</a:t>
            </a:r>
            <a:r>
              <a:rPr lang="cs-CZ" sz="2400" dirty="0"/>
              <a:t>. </a:t>
            </a:r>
          </a:p>
          <a:p>
            <a:r>
              <a:rPr lang="cs-CZ" sz="2400" dirty="0"/>
              <a:t>Ve velmi krátkém období se podařilo </a:t>
            </a:r>
            <a:r>
              <a:rPr lang="cs-CZ" sz="2400" b="1" u="sng" dirty="0"/>
              <a:t>zvýšit rozlohy obdělávaných honů </a:t>
            </a:r>
            <a:r>
              <a:rPr lang="cs-CZ" sz="2400" dirty="0"/>
              <a:t>(zcelit jednotlivé pole) a díky </a:t>
            </a:r>
            <a:r>
              <a:rPr lang="cs-CZ" sz="2400" b="1" u="sng" dirty="0"/>
              <a:t>masivně uplatněné technice </a:t>
            </a:r>
            <a:r>
              <a:rPr lang="cs-CZ" sz="2400" dirty="0"/>
              <a:t>se podařilo i velmi rychle </a:t>
            </a:r>
            <a:r>
              <a:rPr lang="cs-CZ" sz="2400" b="1" u="sng" dirty="0"/>
              <a:t>zvýšit produktivitu práce na venkově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r>
              <a:rPr lang="cs-CZ" sz="2400" b="1" i="1" dirty="0">
                <a:solidFill>
                  <a:srgbClr val="FF0000"/>
                </a:solidFill>
              </a:rPr>
              <a:t>Jak se nazývaly dvě naprosto zásadní organizační jednotky zemědělské výroby na venkově? Jaký byl mezi nimi rozdíl?</a:t>
            </a:r>
          </a:p>
          <a:p>
            <a:r>
              <a:rPr lang="cs-CZ" sz="2400" b="1" i="1" dirty="0">
                <a:solidFill>
                  <a:srgbClr val="FF0000"/>
                </a:solidFill>
              </a:rPr>
              <a:t>Probíhala kolektivizace i v jiných státech Evropy?</a:t>
            </a:r>
          </a:p>
        </p:txBody>
      </p:sp>
    </p:spTree>
    <p:extLst>
      <p:ext uri="{BB962C8B-B14F-4D97-AF65-F5344CB8AC3E}">
        <p14:creationId xmlns:p14="http://schemas.microsoft.com/office/powerpoint/2010/main" val="4207060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06EC6E-1B4A-4D4D-8E57-836410DDBD2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45E256F-63DA-4C13-A9B7-EE89C42F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923925"/>
            <a:ext cx="10753200" cy="4908075"/>
          </a:xfrm>
        </p:spPr>
        <p:txBody>
          <a:bodyPr/>
          <a:lstStyle/>
          <a:p>
            <a:r>
              <a:rPr lang="cs-CZ" sz="2400" dirty="0"/>
              <a:t>V tradičních </a:t>
            </a:r>
            <a:r>
              <a:rPr lang="cs-CZ" sz="2400" b="1" dirty="0"/>
              <a:t>vnitrozemských venkovských lokalitách </a:t>
            </a:r>
            <a:r>
              <a:rPr lang="cs-CZ" sz="2400" dirty="0"/>
              <a:t>byla </a:t>
            </a:r>
            <a:r>
              <a:rPr lang="cs-CZ" sz="2400" b="1" dirty="0"/>
              <a:t>zakládána i) </a:t>
            </a:r>
            <a:r>
              <a:rPr lang="cs-CZ" sz="2400" b="1" u="sng" dirty="0"/>
              <a:t>zemědělská družstva</a:t>
            </a:r>
            <a:r>
              <a:rPr lang="cs-CZ" sz="2400" dirty="0"/>
              <a:t>, v </a:t>
            </a:r>
            <a:r>
              <a:rPr lang="cs-CZ" sz="2400" b="1" dirty="0"/>
              <a:t>Sudetských oblastech a v okolí velkých měst se ustanovily </a:t>
            </a:r>
            <a:r>
              <a:rPr lang="cs-CZ" sz="2400" b="1" dirty="0" err="1"/>
              <a:t>ii</a:t>
            </a:r>
            <a:r>
              <a:rPr lang="cs-CZ" sz="2400" b="1" dirty="0"/>
              <a:t>) </a:t>
            </a:r>
            <a:r>
              <a:rPr lang="cs-CZ" sz="2400" b="1" u="sng" dirty="0"/>
              <a:t>státní statky</a:t>
            </a:r>
            <a:r>
              <a:rPr lang="cs-CZ" sz="2400" u="sng" dirty="0"/>
              <a:t> </a:t>
            </a:r>
            <a:r>
              <a:rPr lang="cs-CZ" sz="2400" dirty="0"/>
              <a:t>jako zemědělské závody vlastněné státem. </a:t>
            </a:r>
          </a:p>
          <a:p>
            <a:endParaRPr lang="cs-CZ" sz="2400" dirty="0"/>
          </a:p>
          <a:p>
            <a:r>
              <a:rPr lang="cs-CZ" sz="2400" dirty="0"/>
              <a:t>Noví, sotva usazení obyvatelé sudetského venkova, kteří dosídlili tyto oblasti po roce 1947, tak znovu přišli o svoji právě zahájenou zemědělskou činnost.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9426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20000" y="390018"/>
            <a:ext cx="10753200" cy="451576"/>
          </a:xfrm>
        </p:spPr>
        <p:txBody>
          <a:bodyPr/>
          <a:lstStyle/>
          <a:p>
            <a:pPr algn="ctr"/>
            <a:r>
              <a:rPr lang="cs-CZ" sz="3200" dirty="0"/>
              <a:t>Charakteristiky českého venkova - výroba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1006763"/>
            <a:ext cx="10753200" cy="4950691"/>
          </a:xfrm>
        </p:spPr>
        <p:txBody>
          <a:bodyPr/>
          <a:lstStyle/>
          <a:p>
            <a:endParaRPr lang="cs-CZ" sz="2400" b="1" u="sng" dirty="0"/>
          </a:p>
          <a:p>
            <a:r>
              <a:rPr lang="cs-CZ" sz="2400" b="1" u="sng" dirty="0"/>
              <a:t>Český venkov </a:t>
            </a:r>
            <a:r>
              <a:rPr lang="cs-CZ" sz="2400" dirty="0"/>
              <a:t>se na první pohled </a:t>
            </a:r>
            <a:r>
              <a:rPr lang="cs-CZ" sz="2400" b="1" u="sng" dirty="0"/>
              <a:t>neliší od venkovského prostoru v jiných oblastech střední Evropy</a:t>
            </a:r>
            <a:r>
              <a:rPr lang="cs-CZ" sz="2400" dirty="0"/>
              <a:t>. </a:t>
            </a:r>
          </a:p>
          <a:p>
            <a:endParaRPr lang="cs-CZ" sz="2400" b="1" dirty="0"/>
          </a:p>
          <a:p>
            <a:r>
              <a:rPr lang="cs-CZ" sz="2400" b="1" dirty="0"/>
              <a:t>Venkov</a:t>
            </a:r>
            <a:r>
              <a:rPr lang="cs-CZ" sz="2400" dirty="0"/>
              <a:t> byl formován v dlouhém, staletí trvajícím, vývoji a </a:t>
            </a:r>
            <a:r>
              <a:rPr lang="cs-CZ" sz="2400" b="1" u="sng" dirty="0"/>
              <a:t>postupně se přeměňoval od původní dominantní zemědělské funkce k současné mnohem větší variabilitě funkcí</a:t>
            </a:r>
            <a:r>
              <a:rPr lang="cs-CZ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94931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81" y="362626"/>
            <a:ext cx="5347856" cy="379124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237" y="3343657"/>
            <a:ext cx="5768686" cy="288434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537" y="716972"/>
            <a:ext cx="206692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28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1087" t="36035" r="37029" b="38501"/>
          <a:stretch/>
        </p:blipFill>
        <p:spPr>
          <a:xfrm>
            <a:off x="410340" y="1688707"/>
            <a:ext cx="11371320" cy="313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21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230909"/>
            <a:ext cx="10753200" cy="5800436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u="sng" dirty="0"/>
              <a:t>Socializace venkova 1952 – 1970</a:t>
            </a:r>
          </a:p>
          <a:p>
            <a:r>
              <a:rPr lang="cs-CZ" sz="2200" b="1" u="sng" dirty="0"/>
              <a:t>Po kolektivizaci venkova </a:t>
            </a:r>
            <a:r>
              <a:rPr lang="cs-CZ" sz="2200" dirty="0"/>
              <a:t>se kterou je spojeno především zakládání jednotlivých zemědělských družstev a státních statků, </a:t>
            </a:r>
            <a:r>
              <a:rPr lang="cs-CZ" sz="2200" b="1" u="sng" dirty="0"/>
              <a:t>dochází v dalším období k poměrně stabilnímu období ve vývoji venkova v ČR.</a:t>
            </a:r>
            <a:r>
              <a:rPr lang="cs-CZ" sz="2200" u="sng" dirty="0"/>
              <a:t> </a:t>
            </a:r>
          </a:p>
          <a:p>
            <a:endParaRPr lang="cs-CZ" sz="2200" dirty="0"/>
          </a:p>
          <a:p>
            <a:r>
              <a:rPr lang="cs-CZ" sz="2200" dirty="0"/>
              <a:t>V tomto období došlo k </a:t>
            </a:r>
            <a:r>
              <a:rPr lang="cs-CZ" sz="2200" b="1" dirty="0"/>
              <a:t>postupné stabilizaci sociálních a ekonomických vztahů na vesnici</a:t>
            </a:r>
            <a:r>
              <a:rPr lang="cs-CZ" sz="2200" dirty="0"/>
              <a:t>. </a:t>
            </a:r>
          </a:p>
          <a:p>
            <a:r>
              <a:rPr lang="cs-CZ" sz="2200" dirty="0"/>
              <a:t>Po smrti Stalina a Gottwalda v roce 1953 došlo k mírnému uvolnění vyhrocené situace při kolektivizaci venkova a jednotliví </a:t>
            </a:r>
            <a:r>
              <a:rPr lang="cs-CZ" sz="2200" b="1" u="sng" dirty="0"/>
              <a:t>zkušení sedláci se částečně směli vrátit na svoje statky</a:t>
            </a:r>
            <a:r>
              <a:rPr lang="cs-CZ" sz="2200" u="sng" dirty="0"/>
              <a:t> </a:t>
            </a:r>
            <a:r>
              <a:rPr lang="cs-CZ" sz="2200" dirty="0"/>
              <a:t>nebo postupně </a:t>
            </a:r>
            <a:r>
              <a:rPr lang="cs-CZ" sz="2200" b="1" u="sng" dirty="0"/>
              <a:t>získávali zpět významnější pozice </a:t>
            </a:r>
            <a:r>
              <a:rPr lang="cs-CZ" sz="2200" dirty="0"/>
              <a:t>ovšem již v </a:t>
            </a:r>
            <a:r>
              <a:rPr lang="cs-CZ" sz="2200" b="1" u="sng" dirty="0"/>
              <a:t>systému zemědělských družstev</a:t>
            </a:r>
            <a:r>
              <a:rPr lang="cs-CZ" sz="2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02699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123E34C-382E-41D6-83C8-21659C74D3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1ECE0F3-A9E4-4962-817F-84CAC5F90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576265"/>
            <a:ext cx="10753200" cy="5170194"/>
          </a:xfrm>
        </p:spPr>
        <p:txBody>
          <a:bodyPr/>
          <a:lstStyle/>
          <a:p>
            <a:r>
              <a:rPr lang="cs-CZ" altLang="cs-CZ" dirty="0">
                <a:latin typeface="+mj-lt"/>
                <a:cs typeface="Times New Roman" panose="02020603050405020304" pitchFamily="18" charset="0"/>
              </a:rPr>
              <a:t>Na konci roku </a:t>
            </a:r>
            <a:r>
              <a:rPr lang="cs-CZ" altLang="cs-CZ" b="1" dirty="0">
                <a:latin typeface="+mj-lt"/>
                <a:cs typeface="Times New Roman" panose="02020603050405020304" pitchFamily="18" charset="0"/>
              </a:rPr>
              <a:t>1948</a:t>
            </a:r>
            <a:r>
              <a:rPr lang="cs-CZ" altLang="cs-CZ" dirty="0">
                <a:latin typeface="+mj-lt"/>
                <a:cs typeface="Times New Roman" panose="02020603050405020304" pitchFamily="18" charset="0"/>
              </a:rPr>
              <a:t> pracovalo v </a:t>
            </a:r>
            <a:r>
              <a:rPr lang="cs-CZ" altLang="cs-CZ" b="1" u="sng" dirty="0">
                <a:latin typeface="+mj-lt"/>
                <a:cs typeface="Times New Roman" panose="02020603050405020304" pitchFamily="18" charset="0"/>
              </a:rPr>
              <a:t>I. sektoru NH </a:t>
            </a:r>
            <a:r>
              <a:rPr lang="cs-CZ" altLang="cs-CZ" u="sng" dirty="0">
                <a:latin typeface="+mj-lt"/>
                <a:cs typeface="Times New Roman" panose="02020603050405020304" pitchFamily="18" charset="0"/>
              </a:rPr>
              <a:t>(</a:t>
            </a:r>
            <a:r>
              <a:rPr lang="cs-CZ" altLang="cs-CZ" u="sng" dirty="0" err="1">
                <a:latin typeface="+mj-lt"/>
                <a:cs typeface="Times New Roman" panose="02020603050405020304" pitchFamily="18" charset="0"/>
              </a:rPr>
              <a:t>primér</a:t>
            </a:r>
            <a:r>
              <a:rPr lang="cs-CZ" altLang="cs-CZ" u="sng" dirty="0">
                <a:latin typeface="+mj-lt"/>
                <a:cs typeface="Times New Roman" panose="02020603050405020304" pitchFamily="18" charset="0"/>
              </a:rPr>
              <a:t> – zemědělství, lesnictví a rybolov)</a:t>
            </a:r>
            <a:r>
              <a:rPr lang="cs-CZ" altLang="cs-CZ" dirty="0">
                <a:latin typeface="+mj-lt"/>
                <a:cs typeface="Times New Roman" panose="02020603050405020304" pitchFamily="18" charset="0"/>
              </a:rPr>
              <a:t> téměř </a:t>
            </a:r>
            <a:r>
              <a:rPr lang="cs-CZ" altLang="cs-CZ" b="1" dirty="0">
                <a:latin typeface="+mj-lt"/>
                <a:cs typeface="Times New Roman" panose="02020603050405020304" pitchFamily="18" charset="0"/>
              </a:rPr>
              <a:t>1,4 mil. osob</a:t>
            </a:r>
            <a:r>
              <a:rPr lang="cs-CZ" altLang="cs-CZ" dirty="0">
                <a:latin typeface="+mj-lt"/>
                <a:cs typeface="Times New Roman" panose="02020603050405020304" pitchFamily="18" charset="0"/>
              </a:rPr>
              <a:t>, což byla </a:t>
            </a:r>
            <a:r>
              <a:rPr lang="cs-CZ" altLang="cs-CZ" b="1" dirty="0">
                <a:latin typeface="+mj-lt"/>
                <a:cs typeface="Times New Roman" panose="02020603050405020304" pitchFamily="18" charset="0"/>
              </a:rPr>
              <a:t>více než </a:t>
            </a:r>
            <a:r>
              <a:rPr lang="cs-CZ" altLang="cs-CZ" b="1" u="sng" dirty="0">
                <a:latin typeface="+mj-lt"/>
                <a:cs typeface="Times New Roman" panose="02020603050405020304" pitchFamily="18" charset="0"/>
              </a:rPr>
              <a:t>JEDNA TŘETINA!</a:t>
            </a:r>
            <a:r>
              <a:rPr lang="cs-CZ" altLang="cs-CZ" b="1" dirty="0">
                <a:latin typeface="+mj-lt"/>
                <a:cs typeface="Times New Roman" panose="02020603050405020304" pitchFamily="18" charset="0"/>
              </a:rPr>
              <a:t> ekonomicky aktivního obyvatelstva.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b="1" i="1" dirty="0">
                <a:solidFill>
                  <a:srgbClr val="FF3300"/>
                </a:solidFill>
                <a:latin typeface="+mj-lt"/>
              </a:rPr>
              <a:t>(srovnání s dneškem?)</a:t>
            </a:r>
          </a:p>
          <a:p>
            <a:endParaRPr lang="cs-CZ" altLang="cs-CZ" b="1" i="1" dirty="0">
              <a:solidFill>
                <a:srgbClr val="FF3300"/>
              </a:solidFill>
              <a:latin typeface="+mj-lt"/>
            </a:endParaRPr>
          </a:p>
          <a:p>
            <a:r>
              <a:rPr lang="cs-CZ" altLang="cs-CZ" dirty="0">
                <a:latin typeface="+mj-lt"/>
              </a:rPr>
              <a:t>V průběhu dalších let docházelo k </a:t>
            </a:r>
            <a:r>
              <a:rPr lang="cs-CZ" altLang="cs-CZ" b="1" dirty="0">
                <a:latin typeface="+mj-lt"/>
              </a:rPr>
              <a:t>výraznému poklesu pracujících</a:t>
            </a:r>
            <a:r>
              <a:rPr lang="cs-CZ" altLang="cs-CZ" dirty="0">
                <a:latin typeface="+mj-lt"/>
              </a:rPr>
              <a:t>, z průmyslově-agrárního státu se začal stávat stát „průmyslový“.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6299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637309"/>
            <a:ext cx="10753200" cy="5194691"/>
          </a:xfrm>
        </p:spPr>
        <p:txBody>
          <a:bodyPr/>
          <a:lstStyle/>
          <a:p>
            <a:r>
              <a:rPr lang="cs-CZ" b="1" u="sng" dirty="0"/>
              <a:t>Družstva postupně stabilizovala svoji zemědělskou činnost </a:t>
            </a:r>
            <a:r>
              <a:rPr lang="cs-CZ" dirty="0"/>
              <a:t>a postupně pomocí modernější techniky </a:t>
            </a:r>
            <a:r>
              <a:rPr lang="cs-CZ" b="1" u="sng" dirty="0"/>
              <a:t>zvyšovala produktivitu práce</a:t>
            </a:r>
            <a:r>
              <a:rPr lang="cs-CZ" dirty="0"/>
              <a:t>. </a:t>
            </a:r>
          </a:p>
          <a:p>
            <a:endParaRPr lang="cs-CZ" dirty="0"/>
          </a:p>
          <a:p>
            <a:r>
              <a:rPr lang="cs-CZ" b="1" u="sng" dirty="0"/>
              <a:t>Zemědělská výroba </a:t>
            </a:r>
            <a:r>
              <a:rPr lang="cs-CZ" dirty="0"/>
              <a:t>se velmi rychle dostala mimo kontrolu vlastníků zemědělské půdy – členů družstev a </a:t>
            </a:r>
            <a:r>
              <a:rPr lang="cs-CZ" b="1" u="sng" dirty="0"/>
              <a:t>dostala se pod plnou kontrolu státu a jeho specializovaných úřadů</a:t>
            </a:r>
            <a:r>
              <a:rPr lang="cs-CZ" dirty="0"/>
              <a:t>.</a:t>
            </a:r>
            <a:endParaRPr lang="cs-CZ" b="1" u="sng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85003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720436"/>
            <a:ext cx="10753200" cy="5111564"/>
          </a:xfrm>
        </p:spPr>
        <p:txBody>
          <a:bodyPr/>
          <a:lstStyle/>
          <a:p>
            <a:r>
              <a:rPr lang="cs-CZ" sz="2000" b="1" dirty="0"/>
              <a:t>V zemědělské výrobě v době socializace venkova pracovala </a:t>
            </a:r>
            <a:r>
              <a:rPr lang="cs-CZ" sz="2000" dirty="0"/>
              <a:t>především</a:t>
            </a:r>
            <a:r>
              <a:rPr lang="cs-CZ" sz="2000" b="1" dirty="0"/>
              <a:t> generace lidí, </a:t>
            </a:r>
            <a:r>
              <a:rPr lang="cs-CZ" sz="2000" dirty="0"/>
              <a:t>která do zemědělské výroby vstoupila </a:t>
            </a:r>
            <a:r>
              <a:rPr lang="cs-CZ" sz="2000" b="1" dirty="0"/>
              <a:t>v polovině 40. let</a:t>
            </a:r>
            <a:r>
              <a:rPr lang="cs-CZ" sz="2000" dirty="0"/>
              <a:t>. </a:t>
            </a:r>
          </a:p>
          <a:p>
            <a:r>
              <a:rPr lang="cs-CZ" sz="2000" b="1" u="sng" dirty="0"/>
              <a:t>Mladší ročníky byly uvolňovány a odcházeli především do měs</a:t>
            </a:r>
            <a:r>
              <a:rPr lang="cs-CZ" sz="2000" b="1" dirty="0"/>
              <a:t>t</a:t>
            </a:r>
            <a:r>
              <a:rPr lang="cs-CZ" sz="2000" dirty="0"/>
              <a:t>, kde se začala prosazovat velmi masivní propaganda a nábor především </a:t>
            </a:r>
            <a:r>
              <a:rPr lang="cs-CZ" sz="2000" b="1" u="sng" dirty="0"/>
              <a:t>do odvětví těžkého průmyslu a těžby</a:t>
            </a:r>
            <a:r>
              <a:rPr lang="cs-CZ" sz="2000" u="sng" dirty="0"/>
              <a:t> </a:t>
            </a:r>
            <a:r>
              <a:rPr lang="cs-CZ" sz="2000" dirty="0"/>
              <a:t>(„Hutě tě volají!“), částečně i do </a:t>
            </a:r>
            <a:r>
              <a:rPr lang="cs-CZ" sz="2000" b="1" u="sng" dirty="0"/>
              <a:t>strojírenství</a:t>
            </a:r>
            <a:r>
              <a:rPr lang="cs-CZ" sz="2000" dirty="0"/>
              <a:t>. </a:t>
            </a:r>
            <a:r>
              <a:rPr lang="cs-CZ" sz="2000" b="1" i="1" dirty="0">
                <a:solidFill>
                  <a:srgbClr val="FF0000"/>
                </a:solidFill>
              </a:rPr>
              <a:t>Jak se nazývala tato etapa socialistického vývoje?</a:t>
            </a:r>
          </a:p>
          <a:p>
            <a:r>
              <a:rPr lang="cs-CZ" sz="2000" dirty="0"/>
              <a:t>Rychlý </a:t>
            </a:r>
            <a:r>
              <a:rPr lang="cs-CZ" sz="2000" b="1" u="sng" dirty="0"/>
              <a:t>nárůst počtu pracovníků </a:t>
            </a:r>
            <a:r>
              <a:rPr lang="cs-CZ" sz="2000" dirty="0"/>
              <a:t>v těchto odvětvích je </a:t>
            </a:r>
            <a:r>
              <a:rPr lang="cs-CZ" sz="2000" b="1" dirty="0"/>
              <a:t>zajišťován právě ze zdrojů uvolněných ze zemědělské výroby</a:t>
            </a:r>
            <a:r>
              <a:rPr lang="cs-CZ" sz="2000" dirty="0"/>
              <a:t>. </a:t>
            </a:r>
          </a:p>
          <a:p>
            <a:endParaRPr lang="cs-CZ" sz="2000" dirty="0"/>
          </a:p>
          <a:p>
            <a:r>
              <a:rPr lang="cs-CZ" sz="2000" b="1" u="sng" dirty="0"/>
              <a:t>Pokles počtu obyvatel ve venkovských oblastech se týkal především území mimo hlavní produkční oblasti </a:t>
            </a:r>
            <a:r>
              <a:rPr lang="cs-CZ" sz="2000" dirty="0"/>
              <a:t>a v mnoha rurálních oblastech došlo k odchodu mladé generace z vesnic do té míry, že v </a:t>
            </a:r>
            <a:r>
              <a:rPr lang="cs-CZ" sz="2000" b="1" dirty="0"/>
              <a:t>60. letech bylo </a:t>
            </a:r>
            <a:r>
              <a:rPr lang="cs-CZ" sz="2000" b="1" u="sng" dirty="0"/>
              <a:t>zemědělství místy velmi přestárlé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4539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CB8FC3D-A190-40A1-853C-9BC7F9418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9C82A07-45D8-490E-8EF2-0B4725356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553673"/>
            <a:ext cx="10753200" cy="5278327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cs-CZ" altLang="cs-CZ" b="1" u="sng" dirty="0">
              <a:latin typeface="+mj-lt"/>
            </a:endParaRPr>
          </a:p>
          <a:p>
            <a:r>
              <a:rPr lang="cs-CZ" altLang="cs-CZ" sz="2400" b="1" u="sng" dirty="0">
                <a:latin typeface="+mj-lt"/>
              </a:rPr>
              <a:t>Největší úbytek pracovníků</a:t>
            </a:r>
            <a:r>
              <a:rPr lang="cs-CZ" altLang="cs-CZ" sz="2400" dirty="0">
                <a:latin typeface="+mj-lt"/>
              </a:rPr>
              <a:t>, zejména ze </a:t>
            </a:r>
            <a:r>
              <a:rPr lang="cs-CZ" altLang="cs-CZ" sz="2400" b="1" u="sng" dirty="0">
                <a:latin typeface="+mj-lt"/>
              </a:rPr>
              <a:t>zemědělské prvovýroby</a:t>
            </a:r>
            <a:r>
              <a:rPr lang="cs-CZ" altLang="cs-CZ" sz="2400" dirty="0">
                <a:latin typeface="+mj-lt"/>
              </a:rPr>
              <a:t>, byl v </a:t>
            </a:r>
            <a:r>
              <a:rPr lang="cs-CZ" altLang="cs-CZ" sz="2400" b="1" u="sng" dirty="0">
                <a:latin typeface="+mj-lt"/>
              </a:rPr>
              <a:t>50. a na počátku 60. let</a:t>
            </a:r>
            <a:r>
              <a:rPr lang="cs-CZ" altLang="cs-CZ" sz="2400" u="sng" dirty="0">
                <a:latin typeface="+mj-lt"/>
              </a:rPr>
              <a:t> </a:t>
            </a:r>
            <a:r>
              <a:rPr lang="cs-CZ" altLang="cs-CZ" sz="2400" dirty="0">
                <a:latin typeface="+mj-lt"/>
              </a:rPr>
              <a:t>(kolektivizace, zavádění nových strojů a technologií do výroby – „zprůmyslnění“ zemědělství) – </a:t>
            </a:r>
          </a:p>
          <a:p>
            <a:endParaRPr lang="cs-CZ" altLang="cs-CZ" sz="2400" b="1" i="1" dirty="0">
              <a:solidFill>
                <a:srgbClr val="FF3300"/>
              </a:solidFill>
              <a:latin typeface="+mj-lt"/>
            </a:endParaRPr>
          </a:p>
          <a:p>
            <a:r>
              <a:rPr lang="cs-CZ" altLang="cs-CZ" sz="2400" dirty="0">
                <a:latin typeface="+mj-lt"/>
              </a:rPr>
              <a:t>V 80. letech spíše </a:t>
            </a:r>
            <a:r>
              <a:rPr lang="cs-CZ" altLang="cs-CZ" sz="2400" b="1" dirty="0">
                <a:latin typeface="+mj-lt"/>
              </a:rPr>
              <a:t>stagnace</a:t>
            </a:r>
            <a:r>
              <a:rPr lang="cs-CZ" altLang="cs-CZ" sz="2400" dirty="0">
                <a:latin typeface="+mj-lt"/>
              </a:rPr>
              <a:t> počtu pracovníků, dosažena maximální intenzita výroby.</a:t>
            </a:r>
          </a:p>
          <a:p>
            <a:endParaRPr lang="cs-CZ" altLang="cs-CZ" sz="2400" dirty="0">
              <a:latin typeface="+mj-lt"/>
            </a:endParaRPr>
          </a:p>
          <a:p>
            <a:r>
              <a:rPr lang="cs-CZ" altLang="cs-CZ" sz="2400" dirty="0">
                <a:latin typeface="+mj-lt"/>
              </a:rPr>
              <a:t>Z 1,4 mil. osob zaměstnaných v I. sektoru v roce 1948 jich </a:t>
            </a:r>
            <a:r>
              <a:rPr lang="cs-CZ" altLang="cs-CZ" sz="2400" b="1" u="sng" dirty="0">
                <a:latin typeface="+mj-lt"/>
              </a:rPr>
              <a:t>v roce 1989 zbylo asi 630 tisíc.</a:t>
            </a:r>
            <a:endParaRPr lang="cs-CZ" altLang="cs-CZ" sz="2400" u="sng" dirty="0">
              <a:latin typeface="+mj-lt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9251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A6A155F-9D92-4561-BC47-7DFFAEE656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53A70E4-1DBE-4820-9779-4CD643DE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981" y="1338396"/>
            <a:ext cx="8801454" cy="514160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D8A3097-27D8-49D9-BFFC-1CA10FC08802}"/>
              </a:ext>
            </a:extLst>
          </p:cNvPr>
          <p:cNvSpPr txBox="1"/>
          <p:nvPr/>
        </p:nvSpPr>
        <p:spPr>
          <a:xfrm>
            <a:off x="1602557" y="226243"/>
            <a:ext cx="8869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altLang="cs-CZ" dirty="0">
                <a:latin typeface="Verdana" panose="020B0604030504040204" pitchFamily="34" charset="0"/>
              </a:rPr>
              <a:t>Zaměstnaní v </a:t>
            </a:r>
            <a:r>
              <a:rPr lang="cs-CZ" altLang="cs-CZ" dirty="0" err="1">
                <a:latin typeface="Verdana" panose="020B0604030504040204" pitchFamily="34" charset="0"/>
              </a:rPr>
              <a:t>priméru</a:t>
            </a:r>
            <a:r>
              <a:rPr lang="cs-CZ" altLang="cs-CZ" dirty="0">
                <a:latin typeface="Verdana" panose="020B0604030504040204" pitchFamily="34" charset="0"/>
              </a:rPr>
              <a:t> (zemědělství, lesnictví a rybolov)</a:t>
            </a:r>
          </a:p>
          <a:p>
            <a:pPr algn="ctr"/>
            <a:r>
              <a:rPr lang="cs-CZ" altLang="cs-CZ" dirty="0">
                <a:latin typeface="Verdana" panose="020B0604030504040204" pitchFamily="34" charset="0"/>
              </a:rPr>
              <a:t> v ČR v letech 1948-1989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3303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98764" y="314037"/>
            <a:ext cx="11185236" cy="5397891"/>
          </a:xfrm>
        </p:spPr>
        <p:txBody>
          <a:bodyPr/>
          <a:lstStyle/>
          <a:p>
            <a:r>
              <a:rPr lang="cs-CZ" sz="2000" dirty="0"/>
              <a:t>Při </a:t>
            </a:r>
            <a:r>
              <a:rPr lang="cs-CZ" sz="2000" b="1" u="sng" dirty="0"/>
              <a:t>velmi rychlé industrializaci venkova </a:t>
            </a:r>
            <a:r>
              <a:rPr lang="cs-CZ" sz="2000" dirty="0"/>
              <a:t>se začínalo prosazovat heslo </a:t>
            </a:r>
            <a:r>
              <a:rPr lang="cs-CZ" sz="2000" b="1" i="1" dirty="0"/>
              <a:t>„Přiblížení venkova městu“</a:t>
            </a:r>
            <a:r>
              <a:rPr lang="cs-CZ" sz="2000" dirty="0"/>
              <a:t>, které </a:t>
            </a:r>
            <a:r>
              <a:rPr lang="cs-CZ" sz="2000" b="1" u="sng" dirty="0"/>
              <a:t>vycházelo z naprosto mylné úvahy o nutnosti unifikace životního stylu na venkově a ve městě </a:t>
            </a:r>
            <a:r>
              <a:rPr lang="cs-CZ" sz="2000" dirty="0"/>
              <a:t>a z jakési </a:t>
            </a:r>
            <a:r>
              <a:rPr lang="cs-CZ" sz="2000" b="1" dirty="0"/>
              <a:t>nadřazenosti životního stylu nebo životních podmínek ve městech</a:t>
            </a:r>
            <a:r>
              <a:rPr lang="cs-CZ" sz="2000" dirty="0"/>
              <a:t>. </a:t>
            </a:r>
          </a:p>
          <a:p>
            <a:endParaRPr lang="cs-CZ" sz="2000" dirty="0"/>
          </a:p>
          <a:p>
            <a:r>
              <a:rPr lang="cs-CZ" sz="2000" dirty="0"/>
              <a:t>Tato politika přinesla na venkov celou řadu </a:t>
            </a:r>
            <a:r>
              <a:rPr lang="cs-CZ" sz="2000" b="1" u="sng" dirty="0"/>
              <a:t>nevhodných nebo nezvyklých způsobů chování</a:t>
            </a:r>
            <a:r>
              <a:rPr lang="cs-CZ" sz="2000" b="1" dirty="0"/>
              <a:t>, nevhodné architektonické vzory </a:t>
            </a:r>
            <a:r>
              <a:rPr lang="cs-CZ" sz="2000" dirty="0"/>
              <a:t>a nevhodné stavební nebo architektonické </a:t>
            </a:r>
            <a:r>
              <a:rPr lang="cs-CZ" sz="2000" b="1" dirty="0"/>
              <a:t>a </a:t>
            </a:r>
            <a:r>
              <a:rPr lang="cs-CZ" sz="2000" b="1" u="sng" dirty="0"/>
              <a:t>urbanistické postupy</a:t>
            </a:r>
            <a:r>
              <a:rPr lang="cs-CZ" sz="2000" dirty="0"/>
              <a:t>. </a:t>
            </a:r>
          </a:p>
          <a:p>
            <a:endParaRPr lang="cs-CZ" sz="2000" dirty="0"/>
          </a:p>
          <a:p>
            <a:r>
              <a:rPr lang="cs-CZ" sz="2000" dirty="0"/>
              <a:t>Toto heslo se v obměněné podobě </a:t>
            </a:r>
            <a:r>
              <a:rPr lang="cs-CZ" sz="2000" b="1" u="sng" dirty="0"/>
              <a:t>prosazovalo až do počátku 90. let</a:t>
            </a:r>
            <a:r>
              <a:rPr lang="cs-CZ" sz="2000" dirty="0"/>
              <a:t>. Jeho důsledky byly v postupném</a:t>
            </a:r>
            <a:r>
              <a:rPr lang="cs-CZ" sz="2000" b="1" dirty="0"/>
              <a:t> odklonu od tradičního venkovského domu k městské vile s balkonem</a:t>
            </a:r>
            <a:r>
              <a:rPr lang="cs-CZ" sz="2000" dirty="0"/>
              <a:t>, prosazení </a:t>
            </a:r>
            <a:r>
              <a:rPr lang="cs-CZ" sz="2000" b="1" u="sng" dirty="0"/>
              <a:t>kulturních domů </a:t>
            </a:r>
            <a:r>
              <a:rPr lang="cs-CZ" sz="2000" dirty="0"/>
              <a:t>a později </a:t>
            </a:r>
            <a:r>
              <a:rPr lang="cs-CZ" sz="2000" b="1" u="sng" dirty="0"/>
              <a:t>nákupních středisek</a:t>
            </a:r>
            <a:r>
              <a:rPr lang="cs-CZ" sz="2000" dirty="0"/>
              <a:t>, postupná </a:t>
            </a:r>
            <a:r>
              <a:rPr lang="cs-CZ" sz="2000" b="1" u="sng" dirty="0"/>
              <a:t>výstavba panelových bytovek</a:t>
            </a:r>
            <a:r>
              <a:rPr lang="cs-CZ" sz="2000" dirty="0"/>
              <a:t> apod. </a:t>
            </a:r>
          </a:p>
        </p:txBody>
      </p:sp>
    </p:spTree>
    <p:extLst>
      <p:ext uri="{BB962C8B-B14F-4D97-AF65-F5344CB8AC3E}">
        <p14:creationId xmlns:p14="http://schemas.microsoft.com/office/powerpoint/2010/main" val="41849468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89" y="595686"/>
            <a:ext cx="3833236" cy="287918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536" y="518083"/>
            <a:ext cx="5396923" cy="30343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639" y="3827106"/>
            <a:ext cx="3881086" cy="252689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015" y="3686474"/>
            <a:ext cx="4509382" cy="29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43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FF00ACE-AB14-D491-4914-3E7B04E860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EEB64E0-4BB8-9764-2869-A8C208AF3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462117"/>
            <a:ext cx="10753200" cy="5369884"/>
          </a:xfrm>
        </p:spPr>
        <p:txBody>
          <a:bodyPr/>
          <a:lstStyle/>
          <a:p>
            <a:r>
              <a:rPr lang="cs-CZ" sz="2400" b="1" u="sng" dirty="0"/>
              <a:t>Již s nástupem průmyslové revoluce v 19. století venkov ztratil svoji dominantní zemědělskou funkci</a:t>
            </a:r>
            <a:r>
              <a:rPr lang="cs-CZ" sz="2400" dirty="0"/>
              <a:t>. </a:t>
            </a:r>
          </a:p>
          <a:p>
            <a:endParaRPr lang="cs-CZ" sz="2400" b="1" u="sng" dirty="0"/>
          </a:p>
          <a:p>
            <a:r>
              <a:rPr lang="cs-CZ" sz="2400" b="1" u="sng" dirty="0"/>
              <a:t>Postupná industrializace </a:t>
            </a:r>
            <a:r>
              <a:rPr lang="cs-CZ" sz="2400" dirty="0"/>
              <a:t>společnosti přinesla kromě celé řady dalších skutečností i výrazné </a:t>
            </a:r>
            <a:r>
              <a:rPr lang="cs-CZ" sz="2400" b="1" u="sng" dirty="0"/>
              <a:t>zvýšení produktivity v zemědělské výrobě</a:t>
            </a:r>
            <a:r>
              <a:rPr lang="cs-CZ" sz="2400" dirty="0"/>
              <a:t>. </a:t>
            </a:r>
          </a:p>
          <a:p>
            <a:endParaRPr lang="cs-CZ" dirty="0"/>
          </a:p>
        </p:txBody>
      </p:sp>
      <p:pic>
        <p:nvPicPr>
          <p:cNvPr id="6" name="Obrázek 5" descr="Obsah obrázku exteriér, země, špína&#10;&#10;Popis byl vytvořen automaticky">
            <a:extLst>
              <a:ext uri="{FF2B5EF4-FFF2-40B4-BE49-F238E27FC236}">
                <a16:creationId xmlns:a16="http://schemas.microsoft.com/office/drawing/2014/main" id="{913FCC83-F434-D467-FC28-E6D74E5B2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308" y="3264310"/>
            <a:ext cx="5137692" cy="3436835"/>
          </a:xfrm>
          <a:prstGeom prst="rect">
            <a:avLst/>
          </a:prstGeom>
        </p:spPr>
      </p:pic>
      <p:pic>
        <p:nvPicPr>
          <p:cNvPr id="8" name="Obrázek 7" descr="Obsah obrázku exteriér, obloha, tráva, kůň&#10;&#10;Popis byl vytvořen automaticky">
            <a:extLst>
              <a:ext uri="{FF2B5EF4-FFF2-40B4-BE49-F238E27FC236}">
                <a16:creationId xmlns:a16="http://schemas.microsoft.com/office/drawing/2014/main" id="{29D63801-19CD-74E5-8D2C-3E46EDE39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022" y="3646674"/>
            <a:ext cx="3870223" cy="248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42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642" y="3051510"/>
            <a:ext cx="5049874" cy="358856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00" y="3330943"/>
            <a:ext cx="4702743" cy="35270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190" y="451566"/>
            <a:ext cx="4435855" cy="225313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8543" y="100764"/>
            <a:ext cx="3554630" cy="317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43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19999" y="332510"/>
            <a:ext cx="11084073" cy="5634182"/>
          </a:xfrm>
        </p:spPr>
        <p:txBody>
          <a:bodyPr/>
          <a:lstStyle/>
          <a:p>
            <a:r>
              <a:rPr lang="cs-CZ" sz="2000" b="1" u="sng" dirty="0"/>
              <a:t>V 70. a 80. letech se na českém venkově začínají prosazovat dva protichůdně působící trendy</a:t>
            </a:r>
            <a:r>
              <a:rPr lang="cs-CZ" sz="2000" dirty="0"/>
              <a:t>. Jednak postupně narůstají procesy, které vedou ke i) </a:t>
            </a:r>
            <a:r>
              <a:rPr lang="cs-CZ" sz="2000" b="1" u="sng" dirty="0"/>
              <a:t>koncentraci jednotlivých aktivit do velmi omezené skupiny sídel</a:t>
            </a:r>
            <a:r>
              <a:rPr lang="cs-CZ" sz="2000" u="sng" dirty="0"/>
              <a:t> </a:t>
            </a:r>
            <a:r>
              <a:rPr lang="cs-CZ" sz="2000" dirty="0"/>
              <a:t>a jednak se začíná v </a:t>
            </a:r>
            <a:r>
              <a:rPr lang="cs-CZ" sz="2000" dirty="0" err="1"/>
              <a:t>ii</a:t>
            </a:r>
            <a:r>
              <a:rPr lang="cs-CZ" sz="2000" dirty="0"/>
              <a:t>) </a:t>
            </a:r>
            <a:r>
              <a:rPr lang="cs-CZ" sz="2000" b="1" u="sng" dirty="0"/>
              <a:t>nejmenších sídlech </a:t>
            </a:r>
            <a:r>
              <a:rPr lang="cs-CZ" sz="2000" dirty="0"/>
              <a:t>a dokonce i v </a:t>
            </a:r>
            <a:r>
              <a:rPr lang="cs-CZ" sz="2000" b="1" u="sng" dirty="0"/>
              <a:t>nových sídelních lokalitách prosazovat intenzivnější využití rekreačních objektů</a:t>
            </a:r>
            <a:r>
              <a:rPr lang="cs-CZ" sz="2000" dirty="0"/>
              <a:t>. </a:t>
            </a:r>
          </a:p>
          <a:p>
            <a:endParaRPr lang="cs-CZ" sz="2000" dirty="0"/>
          </a:p>
          <a:p>
            <a:r>
              <a:rPr lang="cs-CZ" sz="2000" dirty="0"/>
              <a:t>Již v letech </a:t>
            </a:r>
            <a:r>
              <a:rPr lang="cs-CZ" sz="2000" b="1" u="sng" dirty="0"/>
              <a:t>1960-1968 vznikl V Československu podklad pro oficiální politiku koncepce STŘEDISKOVÉ SOUSTAVY OSÍDLENÍ</a:t>
            </a:r>
            <a:r>
              <a:rPr lang="cs-CZ" sz="2000" dirty="0"/>
              <a:t>.</a:t>
            </a:r>
          </a:p>
          <a:p>
            <a:r>
              <a:rPr lang="cs-CZ" sz="2000" dirty="0"/>
              <a:t>Tehdy probíhal, za účelem racionalizace dalšího rozvoje osídlení, </a:t>
            </a:r>
            <a:r>
              <a:rPr lang="cs-CZ" sz="2000" b="1" dirty="0"/>
              <a:t>komplexní výzkum sídelní struktury</a:t>
            </a:r>
            <a:r>
              <a:rPr lang="cs-CZ" sz="2000" dirty="0"/>
              <a:t>. </a:t>
            </a:r>
          </a:p>
          <a:p>
            <a:r>
              <a:rPr lang="cs-CZ" sz="2000" dirty="0"/>
              <a:t>Cílem bylo </a:t>
            </a:r>
            <a:r>
              <a:rPr lang="cs-CZ" sz="2000" b="1" u="sng" dirty="0"/>
              <a:t>zajistit na celém území</a:t>
            </a:r>
            <a:r>
              <a:rPr lang="cs-CZ" sz="2000" dirty="0"/>
              <a:t>, za pomoci omezených investičních prostředků, </a:t>
            </a:r>
            <a:r>
              <a:rPr lang="cs-CZ" sz="2000" b="1" u="sng" dirty="0"/>
              <a:t>přijatelnou dostupnost občanské vybavenosti a obecně vyrovnané podmínky pro život </a:t>
            </a:r>
            <a:r>
              <a:rPr lang="cs-CZ" sz="2000" dirty="0"/>
              <a:t>(v tomto smyslu jistě ušlechtilé – odstranění rozdílů mezi městem a vesnicí).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7521575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A60015F-BB78-4C24-8B39-BF2C8C383C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430D0BF-6AAC-4B1C-96B4-30CCB4768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116" y="378001"/>
            <a:ext cx="11501306" cy="5636906"/>
          </a:xfrm>
        </p:spPr>
        <p:txBody>
          <a:bodyPr/>
          <a:lstStyle/>
          <a:p>
            <a:r>
              <a:rPr lang="cs-CZ" sz="2000" dirty="0"/>
              <a:t>V platnost vešla středisková soustava osídlení usnesením vlády ČSR ze dne 24. listopadu 1971 č. 283 „</a:t>
            </a:r>
            <a:r>
              <a:rPr lang="cs-CZ" sz="2000" i="1" dirty="0"/>
              <a:t>k návrhům dlouhodobého vývoje osídlení v České socialistické republice“</a:t>
            </a:r>
            <a:r>
              <a:rPr lang="cs-CZ" sz="2000" dirty="0"/>
              <a:t>, kde došlo k </a:t>
            </a:r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rozlišení sídel</a:t>
            </a:r>
            <a:r>
              <a:rPr lang="cs-CZ" sz="2000" dirty="0"/>
              <a:t> na:</a:t>
            </a:r>
          </a:p>
          <a:p>
            <a:r>
              <a:rPr lang="cs-CZ" sz="2000" dirty="0"/>
              <a:t>i) </a:t>
            </a:r>
            <a:r>
              <a:rPr lang="cs-CZ" sz="2000" b="1" u="sng" dirty="0"/>
              <a:t>střediska osídlení obvodního významu (SOOV), </a:t>
            </a:r>
          </a:p>
          <a:p>
            <a:r>
              <a:rPr lang="cs-CZ" sz="2000" dirty="0" err="1"/>
              <a:t>ii</a:t>
            </a:r>
            <a:r>
              <a:rPr lang="cs-CZ" sz="2000" dirty="0"/>
              <a:t>) </a:t>
            </a:r>
            <a:r>
              <a:rPr lang="cs-CZ" sz="2000" b="1" u="sng" dirty="0"/>
              <a:t>střediska osídlení místního významu (SOMV), </a:t>
            </a:r>
          </a:p>
          <a:p>
            <a:r>
              <a:rPr lang="cs-CZ" sz="2000" dirty="0" err="1"/>
              <a:t>iii</a:t>
            </a:r>
            <a:r>
              <a:rPr lang="cs-CZ" sz="2000" dirty="0"/>
              <a:t>) </a:t>
            </a:r>
            <a:r>
              <a:rPr lang="cs-CZ" sz="2000" b="1" u="sng" dirty="0"/>
              <a:t>nestředisková sídla trvalého významu (NSTV), </a:t>
            </a:r>
          </a:p>
          <a:p>
            <a:r>
              <a:rPr lang="cs-CZ" sz="2000" dirty="0" err="1"/>
              <a:t>iv</a:t>
            </a:r>
            <a:r>
              <a:rPr lang="cs-CZ" sz="2000" dirty="0"/>
              <a:t>) </a:t>
            </a:r>
            <a:r>
              <a:rPr lang="cs-CZ" sz="2000" b="1" u="sng" dirty="0"/>
              <a:t>a nestředisková sídla ostatní (NSO) </a:t>
            </a:r>
            <a:r>
              <a:rPr lang="cs-CZ" sz="2000" dirty="0"/>
              <a:t>(rekreační a „na dožití“).</a:t>
            </a:r>
          </a:p>
          <a:p>
            <a:endParaRPr lang="cs-CZ" sz="2000" dirty="0"/>
          </a:p>
          <a:p>
            <a:r>
              <a:rPr lang="cs-CZ" sz="2000" b="1" u="sng" dirty="0"/>
              <a:t>Zatímco středisková sídla (SOOV a SOMV) rostla, v nestřediskových sídlech (NSTV a NSO) docházelo k trvalému poklesu obyvatel.</a:t>
            </a:r>
            <a:r>
              <a:rPr lang="cs-CZ" sz="2000" dirty="0"/>
              <a:t> </a:t>
            </a:r>
            <a:r>
              <a:rPr lang="cs-CZ" sz="2000" b="1" dirty="0"/>
              <a:t>K největší diferenciaci došlo mezi lety 1970–1980</a:t>
            </a:r>
            <a:r>
              <a:rPr lang="cs-CZ" sz="2000" dirty="0"/>
              <a:t>, tedy v období, kdy bylo uplatňování střediskové soustavy na vrcholu. </a:t>
            </a:r>
            <a:r>
              <a:rPr lang="cs-CZ" sz="2000" b="1" i="1" dirty="0">
                <a:solidFill>
                  <a:srgbClr val="FF0000"/>
                </a:solidFill>
              </a:rPr>
              <a:t>Jaký měla tato „akce“ dopad na strukturu osídlení v ČR? Co se dělo?</a:t>
            </a:r>
          </a:p>
          <a:p>
            <a:endParaRPr lang="cs-CZ" sz="1800" b="1" dirty="0"/>
          </a:p>
          <a:p>
            <a:r>
              <a:rPr lang="cs-CZ" sz="1800" b="1" dirty="0"/>
              <a:t>Středisková soustava osídlení byla definitivně zrušena</a:t>
            </a:r>
            <a:r>
              <a:rPr lang="cs-CZ" sz="1800" dirty="0"/>
              <a:t> usnesením vlády č. 387 ze dne 14. července 1993.</a:t>
            </a:r>
          </a:p>
        </p:txBody>
      </p:sp>
    </p:spTree>
    <p:extLst>
      <p:ext uri="{BB962C8B-B14F-4D97-AF65-F5344CB8AC3E}">
        <p14:creationId xmlns:p14="http://schemas.microsoft.com/office/powerpoint/2010/main" val="36710041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4BF51E9-7C22-439D-8BBE-129B6951FC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CD23502-93CD-4E9B-94A2-074922F49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528507"/>
            <a:ext cx="10753200" cy="5303494"/>
          </a:xfrm>
        </p:spPr>
        <p:txBody>
          <a:bodyPr/>
          <a:lstStyle/>
          <a:p>
            <a:r>
              <a:rPr lang="cs-CZ" sz="2400" b="1" u="sng" dirty="0"/>
              <a:t>Koncentrace</a:t>
            </a:r>
            <a:r>
              <a:rPr lang="cs-CZ" sz="2400" dirty="0"/>
              <a:t> se projevovala postupně ve </a:t>
            </a:r>
            <a:r>
              <a:rPr lang="cs-CZ" sz="2400" b="1" u="sng" dirty="0"/>
              <a:t>vzniku velkých zemědělských závodů</a:t>
            </a:r>
            <a:r>
              <a:rPr lang="cs-CZ" sz="2400" dirty="0"/>
              <a:t>, které jednak </a:t>
            </a:r>
            <a:r>
              <a:rPr lang="cs-CZ" sz="2400" b="1" u="sng" dirty="0"/>
              <a:t>zvyšovaly celkovou rozlohu spravované zemědělské půdy</a:t>
            </a:r>
            <a:r>
              <a:rPr lang="cs-CZ" sz="2400" b="1" dirty="0"/>
              <a:t> </a:t>
            </a:r>
            <a:r>
              <a:rPr lang="cs-CZ" sz="2400" dirty="0"/>
              <a:t>a jednak již naprosto ztratily všechny i formální znaky družstev vlastníků. </a:t>
            </a:r>
          </a:p>
          <a:p>
            <a:endParaRPr lang="cs-CZ" sz="2400" dirty="0"/>
          </a:p>
          <a:p>
            <a:r>
              <a:rPr lang="cs-CZ" sz="2400" dirty="0"/>
              <a:t>V souvislosti s administrativní koncentrací vedení zemědělských podniků </a:t>
            </a:r>
            <a:r>
              <a:rPr lang="cs-CZ" sz="2400" b="1" dirty="0"/>
              <a:t>se koncentrovala i živočišná výroba do </a:t>
            </a:r>
            <a:r>
              <a:rPr lang="cs-CZ" sz="2400" b="1" u="sng" dirty="0"/>
              <a:t>velkoobjemových stájí a výraznými ekologickými negativními důsledky</a:t>
            </a:r>
            <a:r>
              <a:rPr lang="cs-CZ" sz="2400" b="1" dirty="0"/>
              <a:t> </a:t>
            </a:r>
            <a:r>
              <a:rPr lang="cs-CZ" sz="2400" dirty="0"/>
              <a:t>pro svoje okolí. Současně s tím byly postupně </a:t>
            </a:r>
            <a:r>
              <a:rPr lang="cs-CZ" sz="2400" b="1" dirty="0"/>
              <a:t>rušeny menší zemědělské provozy živočišné výroby </a:t>
            </a:r>
            <a:r>
              <a:rPr lang="cs-CZ" sz="2400" dirty="0"/>
              <a:t>v menších nestřediskových sídlech.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3666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109" y="3561245"/>
            <a:ext cx="6040582" cy="27961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210" y="360218"/>
            <a:ext cx="4974458" cy="33304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126" y="509358"/>
            <a:ext cx="4341091" cy="289547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37" y="3949014"/>
            <a:ext cx="2429308" cy="242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979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61817"/>
            <a:ext cx="10753200" cy="5551055"/>
          </a:xfrm>
        </p:spPr>
        <p:txBody>
          <a:bodyPr/>
          <a:lstStyle/>
          <a:p>
            <a:r>
              <a:rPr lang="cs-CZ" sz="2400" dirty="0"/>
              <a:t>Kromě koncentrace zemědělské výroby jsou </a:t>
            </a:r>
            <a:r>
              <a:rPr lang="cs-CZ" sz="2400" b="1" dirty="0"/>
              <a:t>dále koncentrovány i další obchody a služby</a:t>
            </a:r>
            <a:r>
              <a:rPr lang="cs-CZ" sz="2400" dirty="0"/>
              <a:t>. </a:t>
            </a:r>
          </a:p>
          <a:p>
            <a:r>
              <a:rPr lang="cs-CZ" sz="2400" dirty="0"/>
              <a:t>Ve větších obcích vznikají velmi rychle kromě </a:t>
            </a:r>
            <a:r>
              <a:rPr lang="cs-CZ" sz="2400" b="1" dirty="0"/>
              <a:t>kulturních domů </a:t>
            </a:r>
            <a:r>
              <a:rPr lang="cs-CZ" sz="2400" dirty="0"/>
              <a:t>60. let i </a:t>
            </a:r>
            <a:r>
              <a:rPr lang="cs-CZ" sz="2400" b="1" dirty="0"/>
              <a:t>nákupní střediska </a:t>
            </a:r>
            <a:r>
              <a:rPr lang="cs-CZ" sz="2400" dirty="0"/>
              <a:t>70. a 80. let. </a:t>
            </a:r>
          </a:p>
          <a:p>
            <a:r>
              <a:rPr lang="cs-CZ" sz="2400" dirty="0"/>
              <a:t>Nákupní střediska (stejně tak jako předtím kulturní domy) nerespektovala původní architektonický a urbanistický ráz a </a:t>
            </a:r>
            <a:r>
              <a:rPr lang="cs-CZ" sz="2400" b="1" dirty="0"/>
              <a:t>často byla budována na místech původních zemědělských statků</a:t>
            </a:r>
            <a:r>
              <a:rPr lang="cs-CZ" sz="2400" dirty="0"/>
              <a:t>. </a:t>
            </a:r>
          </a:p>
          <a:p>
            <a:r>
              <a:rPr lang="cs-CZ" sz="2400" dirty="0"/>
              <a:t>Současně s tím </a:t>
            </a:r>
            <a:r>
              <a:rPr lang="cs-CZ" sz="2400" b="1" u="sng" dirty="0"/>
              <a:t>mizely drobné provozovny obchodů a restaurace z malých vesnic a tím docházelo k další ztrátě ekonomického, ale hlavně sociálního významu vesnice</a:t>
            </a:r>
            <a:r>
              <a:rPr 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1778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360218"/>
            <a:ext cx="10753200" cy="5471782"/>
          </a:xfrm>
        </p:spPr>
        <p:txBody>
          <a:bodyPr/>
          <a:lstStyle/>
          <a:p>
            <a:r>
              <a:rPr lang="cs-CZ" sz="2000" dirty="0"/>
              <a:t>Kromě ekonomických aktivit byly postupně </a:t>
            </a:r>
            <a:r>
              <a:rPr lang="cs-CZ" sz="2000" b="1" dirty="0"/>
              <a:t>koncentrovány a hlavně zcela formalizovány i dosud existující </a:t>
            </a:r>
            <a:r>
              <a:rPr lang="cs-CZ" sz="2000" b="1" u="sng" dirty="0"/>
              <a:t>spolky a spolková činnost</a:t>
            </a:r>
            <a:r>
              <a:rPr lang="cs-CZ" sz="2000" dirty="0"/>
              <a:t>. </a:t>
            </a:r>
          </a:p>
          <a:p>
            <a:r>
              <a:rPr lang="cs-CZ" sz="2000" dirty="0"/>
              <a:t>Činnost spolků se stala pouze </a:t>
            </a:r>
            <a:r>
              <a:rPr lang="cs-CZ" sz="2000" b="1" u="sng" dirty="0"/>
              <a:t>formální nebo úzce zaměřená na odbornou nebo zájmovou bázi</a:t>
            </a:r>
            <a:r>
              <a:rPr lang="cs-CZ" sz="2000" dirty="0"/>
              <a:t>, jejich společenské nebo širší sociální vazby byly již zcela odbourány. </a:t>
            </a:r>
          </a:p>
          <a:p>
            <a:r>
              <a:rPr lang="cs-CZ" sz="2000" dirty="0"/>
              <a:t>Na českém venkově kromě </a:t>
            </a:r>
            <a:r>
              <a:rPr lang="cs-CZ" sz="2000" b="1" dirty="0"/>
              <a:t>dominujících Dobrovolných hasičských sborů </a:t>
            </a:r>
            <a:r>
              <a:rPr lang="cs-CZ" sz="2000" dirty="0"/>
              <a:t>dále existovaly </a:t>
            </a:r>
            <a:r>
              <a:rPr lang="cs-CZ" sz="2000" b="1" dirty="0"/>
              <a:t>tělovýchovné jednoty </a:t>
            </a:r>
            <a:r>
              <a:rPr lang="cs-CZ" sz="2000" dirty="0"/>
              <a:t>se zaměřením na fotbal a dále </a:t>
            </a:r>
            <a:r>
              <a:rPr lang="cs-CZ" sz="2000" b="1" dirty="0"/>
              <a:t>spolky myslivců </a:t>
            </a:r>
            <a:r>
              <a:rPr lang="cs-CZ" sz="2000" dirty="0"/>
              <a:t>a případně i </a:t>
            </a:r>
            <a:r>
              <a:rPr lang="cs-CZ" sz="2000" b="1" dirty="0"/>
              <a:t>chovatelů drobného zvířectva nebo zahrádkářů</a:t>
            </a:r>
            <a:r>
              <a:rPr lang="cs-CZ" sz="2000" dirty="0"/>
              <a:t>. </a:t>
            </a:r>
          </a:p>
          <a:p>
            <a:r>
              <a:rPr lang="cs-CZ" sz="2000" dirty="0"/>
              <a:t>Ve většině obcí také existoval </a:t>
            </a:r>
            <a:r>
              <a:rPr lang="cs-CZ" sz="2000" b="1" dirty="0"/>
              <a:t>Svaz žen</a:t>
            </a:r>
            <a:r>
              <a:rPr lang="cs-CZ" sz="2000" dirty="0"/>
              <a:t>, který se pod přísnou státní kontrolou snažil v jednotlivých obcích organizovat společenské akce a akce pro veřejnost. Pro převažující formálnost nebyly nikdy tyto propagační aktivity příliš úspěšné. </a:t>
            </a:r>
          </a:p>
          <a:p>
            <a:endParaRPr lang="cs-CZ" sz="2000" dirty="0"/>
          </a:p>
          <a:p>
            <a:r>
              <a:rPr lang="cs-CZ" sz="2000" dirty="0"/>
              <a:t>Až na výjimky </a:t>
            </a:r>
            <a:r>
              <a:rPr lang="cs-CZ" sz="2000" b="1" u="sng" dirty="0"/>
              <a:t>církev již zcela ztratila vliv na celospolečenský vývoj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27119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45093"/>
            <a:ext cx="10753200" cy="5623198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u="sng" dirty="0"/>
              <a:t>Rekreace, chataření a chalupaření</a:t>
            </a:r>
          </a:p>
          <a:p>
            <a:r>
              <a:rPr lang="cs-CZ" sz="2400" dirty="0"/>
              <a:t>Na rozdíl od koncentrace veškerých aktivit do střediskových obcí se v tomto období </a:t>
            </a:r>
            <a:r>
              <a:rPr lang="cs-CZ" sz="2400" b="1" dirty="0"/>
              <a:t>prosazuje fenomén rekreace a to formou chalupaření a chataření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r>
              <a:rPr lang="cs-CZ" sz="2400" dirty="0"/>
              <a:t>Tyto aktivity byly v </a:t>
            </a:r>
            <a:r>
              <a:rPr lang="cs-CZ" sz="2400" b="1" dirty="0"/>
              <a:t>období normalizace jedinými státem „povolenými“ aktivitami</a:t>
            </a:r>
            <a:r>
              <a:rPr lang="cs-CZ" sz="2400" dirty="0"/>
              <a:t>, kde mohl občan individuálně uskutečňovat svoje vlastní plány a zájmy. </a:t>
            </a:r>
            <a:r>
              <a:rPr lang="cs-CZ" sz="2400" b="1" dirty="0"/>
              <a:t>Víkendovou rekreaci </a:t>
            </a:r>
            <a:r>
              <a:rPr lang="cs-CZ" sz="2400" dirty="0"/>
              <a:t>lze rozdělit do </a:t>
            </a:r>
            <a:r>
              <a:rPr lang="cs-CZ" sz="2400" b="1" dirty="0"/>
              <a:t>dvou oddělených typů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r>
              <a:rPr lang="cs-CZ" sz="2400" dirty="0"/>
              <a:t>1) </a:t>
            </a:r>
            <a:r>
              <a:rPr lang="cs-CZ" sz="2400" b="1" dirty="0"/>
              <a:t>Chataření se koncentruje do turisticky atraktivních oblastí v blízkosti velkých měst</a:t>
            </a:r>
            <a:r>
              <a:rPr lang="cs-CZ" sz="2400" dirty="0"/>
              <a:t> a do lokalit soustředěné nové výstavby chat – chatových osad.</a:t>
            </a:r>
          </a:p>
        </p:txBody>
      </p:sp>
    </p:spTree>
    <p:extLst>
      <p:ext uri="{BB962C8B-B14F-4D97-AF65-F5344CB8AC3E}">
        <p14:creationId xmlns:p14="http://schemas.microsoft.com/office/powerpoint/2010/main" val="29525417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449" y="471198"/>
            <a:ext cx="5269946" cy="29625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344" y="3845452"/>
            <a:ext cx="3780870" cy="238254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881" y="3657599"/>
            <a:ext cx="4025388" cy="301975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361" y="471198"/>
            <a:ext cx="4504931" cy="300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67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43345"/>
            <a:ext cx="10753200" cy="5588000"/>
          </a:xfrm>
        </p:spPr>
        <p:txBody>
          <a:bodyPr/>
          <a:lstStyle/>
          <a:p>
            <a:r>
              <a:rPr lang="cs-CZ" sz="2000" b="1" dirty="0"/>
              <a:t>2) Chalupaření využívalo postupně uvolňovaný bytový fond v nejmenších vesnicích</a:t>
            </a:r>
            <a:r>
              <a:rPr lang="cs-CZ" sz="2000" dirty="0"/>
              <a:t>, kde mladší generace v 50. letech odešla a generace jejich rodičů buď postupně umírala nebo ve stáří následovala svoje děti do měst. </a:t>
            </a:r>
          </a:p>
          <a:p>
            <a:pPr marL="72000" indent="0">
              <a:buNone/>
            </a:pPr>
            <a:endParaRPr lang="cs-CZ" sz="2000" dirty="0"/>
          </a:p>
          <a:p>
            <a:r>
              <a:rPr lang="cs-CZ" sz="2000" b="1" dirty="0"/>
              <a:t>Původní venkovské domy byly využívány jako chalupy</a:t>
            </a:r>
            <a:r>
              <a:rPr lang="cs-CZ" sz="2000" dirty="0"/>
              <a:t> jednak původními majiteli nebo také dalšími obyvateli měst, kteří zpočátku neměli žádný vztah k této lokalitě. </a:t>
            </a:r>
          </a:p>
          <a:p>
            <a:endParaRPr lang="cs-CZ" sz="2000" dirty="0"/>
          </a:p>
          <a:p>
            <a:r>
              <a:rPr lang="cs-CZ" sz="2000" b="1" dirty="0"/>
              <a:t>Chalupaření a chataření se v této době stává jedním z hlavních společenských fenoménů </a:t>
            </a:r>
            <a:r>
              <a:rPr lang="cs-CZ" sz="2000" dirty="0"/>
              <a:t>a je dokonce předmětem komunální satiry. </a:t>
            </a:r>
          </a:p>
          <a:p>
            <a:endParaRPr lang="cs-CZ" sz="2000" dirty="0"/>
          </a:p>
          <a:p>
            <a:r>
              <a:rPr lang="cs-CZ" sz="2000" dirty="0"/>
              <a:t>Především </a:t>
            </a:r>
            <a:r>
              <a:rPr lang="cs-CZ" sz="2000" b="1" dirty="0"/>
              <a:t>chalupáři</a:t>
            </a:r>
            <a:r>
              <a:rPr lang="cs-CZ" sz="2000" dirty="0"/>
              <a:t> se však </a:t>
            </a:r>
            <a:r>
              <a:rPr lang="cs-CZ" sz="2000" b="1" dirty="0"/>
              <a:t>zasloužili o více či méně úspěšnou záchranu celé řady starších venkovských objektů</a:t>
            </a:r>
            <a:r>
              <a:rPr lang="cs-CZ" sz="2000" dirty="0"/>
              <a:t>, které by nenávratně zanikly nebo neopravitelně chátraly. </a:t>
            </a:r>
          </a:p>
        </p:txBody>
      </p:sp>
    </p:spTree>
    <p:extLst>
      <p:ext uri="{BB962C8B-B14F-4D97-AF65-F5344CB8AC3E}">
        <p14:creationId xmlns:p14="http://schemas.microsoft.com/office/powerpoint/2010/main" val="858373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17236" y="369455"/>
            <a:ext cx="11323781" cy="5453309"/>
          </a:xfrm>
        </p:spPr>
        <p:txBody>
          <a:bodyPr/>
          <a:lstStyle/>
          <a:p>
            <a:r>
              <a:rPr lang="cs-CZ" sz="2200" b="1" u="sng" dirty="0"/>
              <a:t>Zvyšující životní úroveň a současně zlepšující se zdravotní a hygienické návyky vedly k rychlému růstu obyvatelstva města i venkova</a:t>
            </a:r>
            <a:r>
              <a:rPr lang="cs-CZ" sz="2200" b="1" dirty="0"/>
              <a:t>.</a:t>
            </a:r>
          </a:p>
          <a:p>
            <a:pPr marL="72000" indent="0">
              <a:buNone/>
            </a:pPr>
            <a:endParaRPr lang="cs-CZ" sz="2200" dirty="0"/>
          </a:p>
          <a:p>
            <a:r>
              <a:rPr lang="cs-CZ" sz="2200" b="1" dirty="0"/>
              <a:t>Rychlý růst obyvatelstva</a:t>
            </a:r>
            <a:r>
              <a:rPr lang="cs-CZ" sz="2200" dirty="0"/>
              <a:t> </a:t>
            </a:r>
            <a:r>
              <a:rPr lang="cs-CZ" sz="2200" b="1" dirty="0"/>
              <a:t>na venkově</a:t>
            </a:r>
            <a:r>
              <a:rPr lang="cs-CZ" sz="2200" dirty="0"/>
              <a:t> a vedl již od 19. století k </a:t>
            </a:r>
            <a:r>
              <a:rPr lang="cs-CZ" sz="2200" b="1" u="sng" dirty="0"/>
              <a:t>růstu počtu pracovních sil na venkově</a:t>
            </a:r>
            <a:r>
              <a:rPr lang="cs-CZ" sz="2200" dirty="0"/>
              <a:t>, které již </a:t>
            </a:r>
            <a:r>
              <a:rPr lang="cs-CZ" sz="2200" b="1" dirty="0"/>
              <a:t>nemohly najít svoje příležitosti v zemědělství </a:t>
            </a:r>
            <a:r>
              <a:rPr lang="cs-CZ" sz="2200" dirty="0"/>
              <a:t>nebo v příbuzných oborech a proto docházelo k rychlé </a:t>
            </a:r>
            <a:r>
              <a:rPr lang="cs-CZ" sz="2200" b="1" u="sng" dirty="0"/>
              <a:t>migraci venkovských obyvatel do měst</a:t>
            </a:r>
            <a:r>
              <a:rPr lang="cs-CZ" sz="2200" u="sng" dirty="0"/>
              <a:t>.</a:t>
            </a:r>
            <a:r>
              <a:rPr lang="cs-CZ" sz="2200" dirty="0"/>
              <a:t> </a:t>
            </a:r>
          </a:p>
          <a:p>
            <a:endParaRPr lang="cs-CZ" sz="2200" dirty="0"/>
          </a:p>
          <a:p>
            <a:r>
              <a:rPr lang="cs-CZ" sz="2200" dirty="0"/>
              <a:t>Ve stejné době </a:t>
            </a:r>
            <a:r>
              <a:rPr lang="cs-CZ" sz="2200" b="1" u="sng" dirty="0"/>
              <a:t>města potřebovala velké množství pracovních sil pro rozvíjející se průmyslovou výrobu </a:t>
            </a:r>
            <a:r>
              <a:rPr lang="cs-CZ" sz="2200" dirty="0"/>
              <a:t>a tak docházelo k prvním </a:t>
            </a:r>
            <a:r>
              <a:rPr lang="cs-CZ" sz="2200" b="1" u="sng" dirty="0"/>
              <a:t>vlnám intenzivní migrace do měst</a:t>
            </a:r>
            <a:r>
              <a:rPr lang="cs-CZ" sz="2200" dirty="0"/>
              <a:t>. </a:t>
            </a:r>
          </a:p>
          <a:p>
            <a:r>
              <a:rPr lang="cs-CZ" sz="2200" dirty="0"/>
              <a:t>V českých zemích lze toto období datovat od poslední čtvrtiny 19. století. do II. světové války. </a:t>
            </a:r>
            <a:r>
              <a:rPr lang="cs-CZ" sz="2200" b="1" i="1" dirty="0">
                <a:solidFill>
                  <a:srgbClr val="FF0000"/>
                </a:solidFill>
              </a:rPr>
              <a:t>Jak tomu procesu říkáme?</a:t>
            </a:r>
          </a:p>
        </p:txBody>
      </p:sp>
    </p:spTree>
    <p:extLst>
      <p:ext uri="{BB962C8B-B14F-4D97-AF65-F5344CB8AC3E}">
        <p14:creationId xmlns:p14="http://schemas.microsoft.com/office/powerpoint/2010/main" val="32988252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24873"/>
            <a:ext cx="10753200" cy="5407127"/>
          </a:xfrm>
        </p:spPr>
        <p:txBody>
          <a:bodyPr/>
          <a:lstStyle/>
          <a:p>
            <a:r>
              <a:rPr lang="cs-CZ" sz="2000" dirty="0"/>
              <a:t>Na druhou stranu celá řada přestaveb rekreačních chalup byla provedena velmi nešetrně. </a:t>
            </a:r>
          </a:p>
          <a:p>
            <a:r>
              <a:rPr lang="cs-CZ" sz="2000" dirty="0"/>
              <a:t>Především </a:t>
            </a:r>
            <a:r>
              <a:rPr lang="cs-CZ" sz="2000" b="1" dirty="0"/>
              <a:t>chalupaření a později i dlouhodobé sezónní trávení volného času na chalupách se stalo omezeným zdrojem pro mírný růst počtu obyvatel v rekreačních oblastech</a:t>
            </a:r>
            <a:r>
              <a:rPr lang="cs-CZ" sz="2000" dirty="0"/>
              <a:t>. </a:t>
            </a:r>
          </a:p>
          <a:p>
            <a:r>
              <a:rPr lang="cs-CZ" sz="2000" dirty="0"/>
              <a:t>Na druhou stranu </a:t>
            </a:r>
            <a:r>
              <a:rPr lang="cs-CZ" sz="2000" b="1" dirty="0"/>
              <a:t>rekreační chalupy byly sezónně využívány především penzisty</a:t>
            </a:r>
            <a:r>
              <a:rPr lang="cs-CZ" sz="2000" dirty="0"/>
              <a:t>, takže jejich </a:t>
            </a:r>
            <a:r>
              <a:rPr lang="cs-CZ" sz="2000" b="1" dirty="0"/>
              <a:t>přínos pro např. ekonomickou základnu obce byl velmi malý</a:t>
            </a:r>
            <a:r>
              <a:rPr lang="cs-CZ" sz="2000" dirty="0"/>
              <a:t>. </a:t>
            </a:r>
          </a:p>
          <a:p>
            <a:endParaRPr lang="cs-CZ" sz="2000" dirty="0"/>
          </a:p>
          <a:p>
            <a:r>
              <a:rPr lang="cs-CZ" sz="2000" dirty="0"/>
              <a:t>V lokalitách, kde se dařilo integrovat tyto starší obyvatele chalup do místního společenského života, mohlo dojít ke spolupráci sezónních rekreantů a místních obyvatel na bázi sdílení poznatků nebo předávání </a:t>
            </a:r>
            <a:r>
              <a:rPr lang="cs-CZ" sz="2000" b="1" dirty="0"/>
              <a:t>zkušeností či ve velmi omezených případech i zajištění některých kontaktů nebo informací z centra</a:t>
            </a:r>
            <a:r>
              <a:rPr lang="cs-CZ" sz="2000" dirty="0"/>
              <a:t>. </a:t>
            </a:r>
          </a:p>
          <a:p>
            <a:endParaRPr lang="cs-CZ" sz="2000" dirty="0"/>
          </a:p>
          <a:p>
            <a:r>
              <a:rPr lang="cs-CZ" sz="2000" b="1" i="1" dirty="0">
                <a:solidFill>
                  <a:srgbClr val="FF0000"/>
                </a:solidFill>
              </a:rPr>
              <a:t>Kde budeme hledat nejvýznamnější oblasti chataření a chalupaření v ČR?</a:t>
            </a:r>
          </a:p>
        </p:txBody>
      </p:sp>
    </p:spTree>
    <p:extLst>
      <p:ext uri="{BB962C8B-B14F-4D97-AF65-F5344CB8AC3E}">
        <p14:creationId xmlns:p14="http://schemas.microsoft.com/office/powerpoint/2010/main" val="19275652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C8E9074-CAAF-4F34-851A-C10186F7B5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9BC453A-AA88-494A-BCE3-01A531206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504825"/>
            <a:ext cx="80391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850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373" y="609917"/>
            <a:ext cx="3811154" cy="291441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695" y="441988"/>
            <a:ext cx="4648777" cy="308234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449" y="3710294"/>
            <a:ext cx="4177001" cy="28239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312" y="3764548"/>
            <a:ext cx="4080597" cy="271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78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508000"/>
            <a:ext cx="10753200" cy="5324000"/>
          </a:xfrm>
        </p:spPr>
        <p:txBody>
          <a:bodyPr/>
          <a:lstStyle/>
          <a:p>
            <a:pPr marL="72000" indent="0">
              <a:buNone/>
            </a:pPr>
            <a:r>
              <a:rPr lang="pl-PL" b="1" u="sng" dirty="0"/>
              <a:t>Vývoj situace na venkově po roce 1990 </a:t>
            </a:r>
          </a:p>
          <a:p>
            <a:r>
              <a:rPr lang="cs-CZ" b="1" u="sng" dirty="0"/>
              <a:t>Po roce 1990 došlo na českém venkově</a:t>
            </a:r>
            <a:r>
              <a:rPr lang="cs-CZ" u="sng" dirty="0"/>
              <a:t> </a:t>
            </a:r>
            <a:r>
              <a:rPr lang="cs-CZ" dirty="0"/>
              <a:t>stejně jako v celé společnosti </a:t>
            </a:r>
            <a:r>
              <a:rPr lang="cs-CZ" b="1" u="sng" dirty="0"/>
              <a:t>k mnoha převratným změnám</a:t>
            </a:r>
            <a:r>
              <a:rPr lang="cs-CZ" dirty="0"/>
              <a:t>. </a:t>
            </a:r>
          </a:p>
          <a:p>
            <a:r>
              <a:rPr lang="cs-CZ" dirty="0"/>
              <a:t>Obecné celospolečenské změny, jako byl </a:t>
            </a:r>
            <a:r>
              <a:rPr lang="cs-CZ" b="1" u="sng" dirty="0"/>
              <a:t>návrat k tradičním vlastnickým vztahům, obnova demokratické formy vlády, postupná liberalizace ekonomického a společenského života a obnova právního řádu</a:t>
            </a:r>
            <a:r>
              <a:rPr lang="cs-CZ" u="sng" dirty="0"/>
              <a:t> </a:t>
            </a:r>
            <a:r>
              <a:rPr lang="cs-CZ" dirty="0"/>
              <a:t>se pochopitelně dotkla i venkovských sídel. </a:t>
            </a:r>
            <a:endParaRPr lang="cs-CZ" b="1" u="sng" dirty="0"/>
          </a:p>
        </p:txBody>
      </p:sp>
    </p:spTree>
    <p:extLst>
      <p:ext uri="{BB962C8B-B14F-4D97-AF65-F5344CB8AC3E}">
        <p14:creationId xmlns:p14="http://schemas.microsoft.com/office/powerpoint/2010/main" val="5259789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535709"/>
            <a:ext cx="10753200" cy="5296291"/>
          </a:xfrm>
        </p:spPr>
        <p:txBody>
          <a:bodyPr/>
          <a:lstStyle/>
          <a:p>
            <a:r>
              <a:rPr lang="cs-CZ" sz="2200" b="1" u="sng" dirty="0"/>
              <a:t>Obnovení demokratické formy vlády se projevilo v znovuzavedení obecní samosprávy</a:t>
            </a:r>
            <a:r>
              <a:rPr lang="cs-CZ" sz="2200" b="1" dirty="0"/>
              <a:t>. </a:t>
            </a:r>
          </a:p>
          <a:p>
            <a:r>
              <a:rPr lang="cs-CZ" sz="2200" dirty="0"/>
              <a:t>Zákonem č. 367/1990 Sb. byla po 40. letech znova obnovena samospráva obcí. </a:t>
            </a:r>
          </a:p>
          <a:p>
            <a:r>
              <a:rPr lang="cs-CZ" sz="2200" dirty="0"/>
              <a:t>Tento zákon nově a relativně rozsáhle vymezil samosprávné kompetence obcí. </a:t>
            </a:r>
          </a:p>
          <a:p>
            <a:r>
              <a:rPr lang="cs-CZ" sz="2200" dirty="0"/>
              <a:t>Reakcí na nové právní vymezení „svobodných“ obcí a současně </a:t>
            </a:r>
            <a:r>
              <a:rPr lang="cs-CZ" sz="2200" b="1" u="sng" dirty="0"/>
              <a:t>reakcí na bývalé centralistické uplatňování střediskové soustavy a direktivního řízení investiční činnosti byla masivní desintegrace obcí</a:t>
            </a:r>
            <a:r>
              <a:rPr lang="cs-CZ" sz="2200" dirty="0"/>
              <a:t>. V období roku 1990 a počátku roku 1991 </a:t>
            </a:r>
            <a:r>
              <a:rPr lang="cs-CZ" sz="2200" b="1" dirty="0"/>
              <a:t>vzniklo téměř 2000 nových obcí </a:t>
            </a:r>
            <a:r>
              <a:rPr lang="cs-CZ" sz="2200" dirty="0"/>
              <a:t>a počet obcí se </a:t>
            </a:r>
            <a:r>
              <a:rPr lang="cs-CZ" sz="2200" b="1" u="sng" dirty="0"/>
              <a:t>zvýšil o 1/3 z původních 4000 obcí na nových více než 6200 obcí</a:t>
            </a:r>
            <a:r>
              <a:rPr lang="cs-CZ" sz="2200" dirty="0"/>
              <a:t>. </a:t>
            </a:r>
            <a:r>
              <a:rPr lang="cs-CZ" sz="2200" b="1" i="1" dirty="0">
                <a:solidFill>
                  <a:srgbClr val="FF0000"/>
                </a:solidFill>
              </a:rPr>
              <a:t>Dnes je to kolik zhruba?</a:t>
            </a:r>
          </a:p>
          <a:p>
            <a:r>
              <a:rPr lang="cs-CZ" sz="2200" dirty="0"/>
              <a:t>Tato dezintegrace se týkala pochopitelně především nejmenších venkovských obcí.</a:t>
            </a:r>
          </a:p>
        </p:txBody>
      </p:sp>
    </p:spTree>
    <p:extLst>
      <p:ext uri="{BB962C8B-B14F-4D97-AF65-F5344CB8AC3E}">
        <p14:creationId xmlns:p14="http://schemas.microsoft.com/office/powerpoint/2010/main" val="1178648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964" y="460014"/>
            <a:ext cx="8506832" cy="601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014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720436"/>
            <a:ext cx="10753200" cy="5111564"/>
          </a:xfrm>
        </p:spPr>
        <p:txBody>
          <a:bodyPr/>
          <a:lstStyle/>
          <a:p>
            <a:r>
              <a:rPr lang="cs-CZ" sz="2400" b="1" u="sng" dirty="0"/>
              <a:t>Změna vlastnických vztahů</a:t>
            </a:r>
            <a:r>
              <a:rPr lang="cs-CZ" sz="2400" dirty="0"/>
              <a:t>, respektive obnova úcty k soukromému vlastnictví</a:t>
            </a:r>
            <a:r>
              <a:rPr lang="cs-CZ" sz="2400" b="1" dirty="0"/>
              <a:t> se projevila  na vesnici </a:t>
            </a:r>
            <a:r>
              <a:rPr lang="cs-CZ" sz="2400" b="1" u="sng" dirty="0"/>
              <a:t>ve dvou na sobě relativně nezávislých procesech</a:t>
            </a:r>
            <a:r>
              <a:rPr lang="cs-CZ" sz="2400" dirty="0"/>
              <a:t>. </a:t>
            </a:r>
          </a:p>
          <a:p>
            <a:r>
              <a:rPr lang="cs-CZ" sz="2400" b="1" dirty="0"/>
              <a:t>1) </a:t>
            </a:r>
            <a:r>
              <a:rPr lang="cs-CZ" sz="2400" b="1" u="sng" dirty="0"/>
              <a:t>podle transformačního zákona již v roce 1991 došlo k transformaci původních zemědělských družstev</a:t>
            </a:r>
            <a:r>
              <a:rPr lang="cs-CZ" sz="2400" dirty="0"/>
              <a:t>, kdy jednotlivá družstva musela dát do souladu svoje vnitřní stanovy s obchodním zákoníkem. </a:t>
            </a:r>
          </a:p>
          <a:p>
            <a:r>
              <a:rPr lang="cs-CZ" sz="2400" dirty="0"/>
              <a:t>V praxi to znamenalo především </a:t>
            </a:r>
            <a:r>
              <a:rPr lang="cs-CZ" sz="2400" b="1" dirty="0"/>
              <a:t>vypořádání zákonných nároků původních členů družstev nebo jejich dědiců </a:t>
            </a:r>
            <a:r>
              <a:rPr lang="cs-CZ" sz="2400" dirty="0"/>
              <a:t>a jasné vymezení vlastnických podílů jednotlivých současných členů družstev.</a:t>
            </a:r>
          </a:p>
        </p:txBody>
      </p:sp>
    </p:spTree>
    <p:extLst>
      <p:ext uri="{BB962C8B-B14F-4D97-AF65-F5344CB8AC3E}">
        <p14:creationId xmlns:p14="http://schemas.microsoft.com/office/powerpoint/2010/main" val="18018801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19999" y="350983"/>
            <a:ext cx="11037892" cy="5578762"/>
          </a:xfrm>
        </p:spPr>
        <p:txBody>
          <a:bodyPr/>
          <a:lstStyle/>
          <a:p>
            <a:r>
              <a:rPr lang="cs-CZ" sz="2000" dirty="0"/>
              <a:t>2) Postup transformace ovšem vedl k tomu, že </a:t>
            </a:r>
            <a:r>
              <a:rPr lang="cs-CZ" sz="2000" b="1" u="sng" dirty="0"/>
              <a:t>většina zemědělských podniků – pokračovatelů velkých zemědělských družstev byla zachována a i v současné době jsou pokračovatelé velkých JZD (dnes ZD), </a:t>
            </a:r>
            <a:r>
              <a:rPr lang="cs-CZ" sz="2000" dirty="0"/>
              <a:t>byť ve velmi proměnlivé právní formě, </a:t>
            </a:r>
            <a:r>
              <a:rPr lang="cs-CZ" sz="2000" b="1" dirty="0"/>
              <a:t>naprosto dominující</a:t>
            </a:r>
            <a:r>
              <a:rPr lang="cs-CZ" sz="2000" dirty="0"/>
              <a:t>. </a:t>
            </a:r>
          </a:p>
          <a:p>
            <a:pPr marL="72000" indent="0">
              <a:buNone/>
            </a:pPr>
            <a:endParaRPr lang="cs-CZ" sz="2000" dirty="0"/>
          </a:p>
          <a:p>
            <a:r>
              <a:rPr lang="cs-CZ" sz="2000" b="1" u="sng" dirty="0"/>
              <a:t>Podíl soukromě hospodařících zemědělců nebo obnova pro západní Evropu typických rodinných farem se prakticky neprosadily. </a:t>
            </a:r>
          </a:p>
          <a:p>
            <a:endParaRPr lang="cs-CZ" sz="2000" dirty="0"/>
          </a:p>
          <a:p>
            <a:r>
              <a:rPr lang="cs-CZ" sz="2000" b="1" u="sng" dirty="0"/>
              <a:t>Velké rozlohy zemědělských podniků a zachovalé velké provozy živočišné výroby </a:t>
            </a:r>
            <a:r>
              <a:rPr lang="cs-CZ" sz="2000" dirty="0"/>
              <a:t>však umožnily jednotlivým podnikům ve srovnání s obdobnými podniky západní Evropy </a:t>
            </a:r>
            <a:r>
              <a:rPr lang="cs-CZ" sz="2000" b="1" u="sng" dirty="0"/>
              <a:t>relativně vyšší produktivitu a zemědělství v ČR je dosud v omezené míře konkurenceschopné</a:t>
            </a:r>
            <a:r>
              <a:rPr lang="cs-CZ" sz="2000" dirty="0"/>
              <a:t>, a to i bez dotační podpory, kterou uskutečňují státy EU ve formě </a:t>
            </a:r>
            <a:r>
              <a:rPr lang="cs-CZ" sz="2000" dirty="0" err="1"/>
              <a:t>Common</a:t>
            </a:r>
            <a:r>
              <a:rPr lang="cs-CZ" sz="2000" dirty="0"/>
              <a:t> </a:t>
            </a:r>
            <a:r>
              <a:rPr lang="cs-CZ" sz="2000" dirty="0" err="1"/>
              <a:t>Agriculture</a:t>
            </a:r>
            <a:r>
              <a:rPr lang="cs-CZ" sz="2000" dirty="0"/>
              <a:t> Police (CAP). </a:t>
            </a:r>
          </a:p>
        </p:txBody>
      </p:sp>
    </p:spTree>
    <p:extLst>
      <p:ext uri="{BB962C8B-B14F-4D97-AF65-F5344CB8AC3E}">
        <p14:creationId xmlns:p14="http://schemas.microsoft.com/office/powerpoint/2010/main" val="14266708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78" y="431702"/>
            <a:ext cx="7312314" cy="248929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146473" y="808332"/>
            <a:ext cx="38284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Zemědělská družstva,</a:t>
            </a:r>
          </a:p>
          <a:p>
            <a:r>
              <a:rPr lang="cs-CZ" sz="2000" dirty="0"/>
              <a:t>Zemědělská obchodní družstva,</a:t>
            </a:r>
          </a:p>
          <a:p>
            <a:r>
              <a:rPr lang="cs-CZ" sz="2000" dirty="0"/>
              <a:t>Zemědělská družstva vlastníků…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941" y="3243845"/>
            <a:ext cx="89535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71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43345"/>
            <a:ext cx="10753200" cy="5388655"/>
          </a:xfrm>
        </p:spPr>
        <p:txBody>
          <a:bodyPr/>
          <a:lstStyle/>
          <a:p>
            <a:r>
              <a:rPr lang="cs-CZ" sz="2000" b="1" u="sng" dirty="0"/>
              <a:t>Zemědělské pozemky</a:t>
            </a:r>
            <a:r>
              <a:rPr lang="cs-CZ" sz="2000" dirty="0"/>
              <a:t>, které byly sloučeny v družstvo </a:t>
            </a:r>
            <a:r>
              <a:rPr lang="cs-CZ" sz="2000" b="1" u="sng" dirty="0"/>
              <a:t>nebyly nikdy formálně jednotlivým majitelům zabaveny</a:t>
            </a:r>
            <a:r>
              <a:rPr lang="cs-CZ" sz="2000" dirty="0"/>
              <a:t> (znárodněny). </a:t>
            </a:r>
          </a:p>
          <a:p>
            <a:r>
              <a:rPr lang="cs-CZ" sz="2000" dirty="0"/>
              <a:t>Proto po návratu k původní evidenci pozemků na katastru </a:t>
            </a:r>
            <a:r>
              <a:rPr lang="cs-CZ" sz="2000" b="1" u="sng" dirty="0"/>
              <a:t>nemovitostí bylo možné tyto původní pozemky vydat potomkům majitelů</a:t>
            </a:r>
            <a:r>
              <a:rPr lang="cs-CZ" sz="2000" dirty="0"/>
              <a:t>. </a:t>
            </a:r>
          </a:p>
          <a:p>
            <a:r>
              <a:rPr lang="cs-CZ" sz="2000" b="1" u="sng" dirty="0"/>
              <a:t>Vlastnická struktura </a:t>
            </a:r>
            <a:r>
              <a:rPr lang="cs-CZ" sz="2000" dirty="0"/>
              <a:t>zemědělské (ale i lesní) půdy se tedy </a:t>
            </a:r>
            <a:r>
              <a:rPr lang="cs-CZ" sz="2000" b="1" u="sng" dirty="0"/>
              <a:t>vrátila do stavu před rokem 1949 a tedy do stavu velmi rozdrobené vlastnické struktury</a:t>
            </a:r>
            <a:r>
              <a:rPr lang="cs-CZ" sz="2000" b="1" dirty="0"/>
              <a:t>.</a:t>
            </a:r>
            <a:r>
              <a:rPr lang="cs-CZ" sz="2000" dirty="0"/>
              <a:t> </a:t>
            </a:r>
          </a:p>
          <a:p>
            <a:endParaRPr lang="cs-CZ" sz="2000" dirty="0"/>
          </a:p>
          <a:p>
            <a:r>
              <a:rPr lang="cs-CZ" sz="2000" dirty="0"/>
              <a:t>Současně však původní majitelé – zemědělci již zemřeli a zemědělskou půdu získali jejich dědici často až v druhé generaci, tedy vnuci původních majitelů. </a:t>
            </a:r>
          </a:p>
          <a:p>
            <a:endParaRPr lang="cs-CZ" sz="2000" dirty="0"/>
          </a:p>
          <a:p>
            <a:r>
              <a:rPr lang="cs-CZ" sz="2000" b="1" u="sng" dirty="0"/>
              <a:t>Současní majitelé již dávno žijí ve městech, často ve velké vzdálenosti od vrácených pozemků a nemají možnost a ani zájem se aktivně starat o svůj majetek</a:t>
            </a:r>
            <a:r>
              <a:rPr lang="cs-CZ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5990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883" y="2078501"/>
            <a:ext cx="2609994" cy="337841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6556" y="595714"/>
            <a:ext cx="4411518" cy="25336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28" y="1062501"/>
            <a:ext cx="3638550" cy="48768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6556" y="3337358"/>
            <a:ext cx="41910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146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341744"/>
            <a:ext cx="10753200" cy="5490255"/>
          </a:xfrm>
        </p:spPr>
        <p:txBody>
          <a:bodyPr/>
          <a:lstStyle/>
          <a:p>
            <a:r>
              <a:rPr lang="cs-CZ" sz="2000" b="1" u="sng" dirty="0"/>
              <a:t>Transformace zemědělské výroby se projevila i snížením intenzity využívání zemědělských pozemků</a:t>
            </a:r>
            <a:r>
              <a:rPr lang="cs-CZ" sz="2000" b="1" dirty="0"/>
              <a:t>. </a:t>
            </a:r>
          </a:p>
          <a:p>
            <a:r>
              <a:rPr lang="cs-CZ" sz="2000" b="1" u="sng" dirty="0"/>
              <a:t>Pozemky</a:t>
            </a:r>
            <a:r>
              <a:rPr lang="cs-CZ" sz="2000" dirty="0"/>
              <a:t>, které byly využívány jako orná půda, ale </a:t>
            </a:r>
            <a:r>
              <a:rPr lang="cs-CZ" sz="2000" b="1" u="sng" dirty="0"/>
              <a:t>nebyly pro rostlinou výrobu vhodn</a:t>
            </a:r>
            <a:r>
              <a:rPr lang="cs-CZ" sz="2000" b="1" dirty="0"/>
              <a:t>é </a:t>
            </a:r>
            <a:r>
              <a:rPr lang="cs-CZ" sz="2000" dirty="0"/>
              <a:t>třeba z důvodu sklonitosti terénu nebo z důvodu kvality zemědělského půdního fondu</a:t>
            </a:r>
            <a:r>
              <a:rPr lang="cs-CZ" sz="2000" b="1" dirty="0"/>
              <a:t>, byly </a:t>
            </a:r>
            <a:r>
              <a:rPr lang="cs-CZ" sz="2000" b="1" u="sng" dirty="0"/>
              <a:t>postupně opouštěny</a:t>
            </a:r>
            <a:r>
              <a:rPr lang="cs-CZ" sz="2000" dirty="0"/>
              <a:t>. </a:t>
            </a:r>
          </a:p>
          <a:p>
            <a:r>
              <a:rPr lang="cs-CZ" sz="2000" dirty="0"/>
              <a:t>Stát připravil některé </a:t>
            </a:r>
            <a:r>
              <a:rPr lang="cs-CZ" sz="2000" b="1" u="sng" dirty="0"/>
              <a:t>dotační tituly</a:t>
            </a:r>
            <a:r>
              <a:rPr lang="cs-CZ" sz="2000" dirty="0"/>
              <a:t>, které umožňovaly zemědělcům tyto </a:t>
            </a:r>
            <a:r>
              <a:rPr lang="cs-CZ" sz="2000" b="1" u="sng" dirty="0"/>
              <a:t>pozemky</a:t>
            </a:r>
            <a:r>
              <a:rPr lang="cs-CZ" sz="2000" u="sng" dirty="0"/>
              <a:t> </a:t>
            </a:r>
            <a:r>
              <a:rPr lang="cs-CZ" sz="2000" b="1" u="sng" dirty="0"/>
              <a:t>zatravnit případně zalesnit</a:t>
            </a:r>
            <a:r>
              <a:rPr lang="cs-CZ" sz="2000" u="sng" dirty="0"/>
              <a:t>.</a:t>
            </a:r>
            <a:r>
              <a:rPr lang="cs-CZ" sz="2000" dirty="0"/>
              <a:t> </a:t>
            </a:r>
          </a:p>
          <a:p>
            <a:r>
              <a:rPr lang="cs-CZ" sz="2000" dirty="0"/>
              <a:t>Bohužel tyto dotační tituly byly </a:t>
            </a:r>
            <a:r>
              <a:rPr lang="cs-CZ" sz="2000" b="1" dirty="0"/>
              <a:t>buď málo přístupné nebo nebyly zcela výhodné </a:t>
            </a:r>
            <a:r>
              <a:rPr lang="cs-CZ" sz="2000" dirty="0"/>
              <a:t>a tak se </a:t>
            </a:r>
            <a:r>
              <a:rPr lang="cs-CZ" sz="2000" b="1" u="sng" dirty="0"/>
              <a:t>uplatnily</a:t>
            </a:r>
            <a:r>
              <a:rPr lang="cs-CZ" sz="2000" u="sng" dirty="0"/>
              <a:t> </a:t>
            </a:r>
            <a:r>
              <a:rPr lang="cs-CZ" sz="2000" dirty="0"/>
              <a:t>pouze v </a:t>
            </a:r>
            <a:r>
              <a:rPr lang="cs-CZ" sz="2000" b="1" u="sng" dirty="0"/>
              <a:t>omezené míře</a:t>
            </a:r>
            <a:r>
              <a:rPr lang="cs-CZ" sz="2000" dirty="0"/>
              <a:t>. </a:t>
            </a:r>
          </a:p>
          <a:p>
            <a:r>
              <a:rPr lang="cs-CZ" sz="2000" dirty="0"/>
              <a:t>Ve větší míře došlo k tomu, že ať již rozpadem (bankrotem) zemědělského závodu nebo na základě jiných důvodů došlo k tomu, že </a:t>
            </a:r>
            <a:r>
              <a:rPr lang="cs-CZ" sz="2000" b="1" u="sng" dirty="0"/>
              <a:t>některé zemědělské pozemky nebyly dále využívány jako orná půda a byly ponechány ladem bez jakékoliv údržby </a:t>
            </a:r>
            <a:r>
              <a:rPr lang="cs-CZ" sz="2000" dirty="0"/>
              <a:t>(kosení). </a:t>
            </a:r>
          </a:p>
        </p:txBody>
      </p:sp>
    </p:spTree>
    <p:extLst>
      <p:ext uri="{BB962C8B-B14F-4D97-AF65-F5344CB8AC3E}">
        <p14:creationId xmlns:p14="http://schemas.microsoft.com/office/powerpoint/2010/main" val="34081357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932" y="4039610"/>
            <a:ext cx="4762500" cy="26765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364" y="3686861"/>
            <a:ext cx="4535054" cy="302927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938" y="505400"/>
            <a:ext cx="3763097" cy="281933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028" y="310530"/>
            <a:ext cx="5503944" cy="309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540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08147"/>
            <a:ext cx="10753200" cy="5262979"/>
          </a:xfrm>
        </p:spPr>
        <p:txBody>
          <a:bodyPr/>
          <a:lstStyle/>
          <a:p>
            <a:r>
              <a:rPr lang="cs-CZ" sz="2400" b="1" u="sng" dirty="0"/>
              <a:t>Silnější tlak na nové využití zemědělské půdy </a:t>
            </a:r>
            <a:r>
              <a:rPr lang="cs-CZ" sz="2400" dirty="0"/>
              <a:t>se projevuje především v </a:t>
            </a:r>
            <a:r>
              <a:rPr lang="cs-CZ" sz="2400" b="1" u="sng" dirty="0"/>
              <a:t>okolí velkých měst</a:t>
            </a:r>
            <a:r>
              <a:rPr lang="cs-CZ" sz="2400" dirty="0"/>
              <a:t>, kde se velmi rychle rozvíjí </a:t>
            </a:r>
            <a:r>
              <a:rPr lang="cs-CZ" sz="2400" b="1" u="sng" dirty="0" err="1"/>
              <a:t>suburbánní</a:t>
            </a:r>
            <a:r>
              <a:rPr lang="cs-CZ" sz="2400" b="1" u="sng" dirty="0"/>
              <a:t> rezidenční i komerční výstavba</a:t>
            </a:r>
            <a:r>
              <a:rPr lang="cs-CZ" sz="2400" u="sng" dirty="0"/>
              <a:t>, tedy jak </a:t>
            </a:r>
            <a:r>
              <a:rPr lang="cs-CZ" sz="2400" b="1" u="sng" dirty="0"/>
              <a:t>rodinných domů, tak i nových podnikatelských areálů, velkých maloobchodních a velkoobchodních zařízení, logistických areálů, skladů</a:t>
            </a:r>
            <a:r>
              <a:rPr lang="cs-CZ" sz="2400" u="sng" dirty="0"/>
              <a:t> </a:t>
            </a:r>
            <a:r>
              <a:rPr lang="cs-CZ" sz="2400" dirty="0"/>
              <a:t>apod. </a:t>
            </a:r>
          </a:p>
          <a:p>
            <a:endParaRPr lang="cs-CZ" sz="2400" dirty="0"/>
          </a:p>
          <a:p>
            <a:r>
              <a:rPr lang="cs-CZ" sz="2400" dirty="0"/>
              <a:t>V některých lokalitách </a:t>
            </a:r>
            <a:r>
              <a:rPr lang="cs-CZ" sz="2400" b="1" u="sng" dirty="0"/>
              <a:t>v zázemí velkých měst dochází i ke spekulaci s zemědělskou půdou </a:t>
            </a:r>
            <a:r>
              <a:rPr lang="cs-CZ" sz="2400" dirty="0"/>
              <a:t>a snahou o </a:t>
            </a:r>
            <a:r>
              <a:rPr lang="cs-CZ" sz="2400" b="1" u="sng" dirty="0"/>
              <a:t>ovlivňování jejího využití </a:t>
            </a:r>
            <a:r>
              <a:rPr lang="cs-CZ" sz="2400" dirty="0"/>
              <a:t>např. v podobě účelově zpracovaných územních plánů tak, aby vyhovovaly přesně jedné investorské skupině. </a:t>
            </a:r>
          </a:p>
        </p:txBody>
      </p:sp>
    </p:spTree>
    <p:extLst>
      <p:ext uri="{BB962C8B-B14F-4D97-AF65-F5344CB8AC3E}">
        <p14:creationId xmlns:p14="http://schemas.microsoft.com/office/powerpoint/2010/main" val="2925622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73" y="306093"/>
            <a:ext cx="4997450" cy="33316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994" y="346509"/>
            <a:ext cx="4941237" cy="32912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481" y="3637726"/>
            <a:ext cx="4621683" cy="307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14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09" y="382584"/>
            <a:ext cx="5481926" cy="262675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177" y="1695962"/>
            <a:ext cx="5628682" cy="293703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20000" y="45904"/>
            <a:ext cx="4672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Průmyslová zóna </a:t>
            </a:r>
            <a:r>
              <a:rPr lang="cs-CZ" dirty="0" err="1"/>
              <a:t>CTPark</a:t>
            </a:r>
            <a:r>
              <a:rPr lang="cs-CZ" dirty="0"/>
              <a:t> Modřice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407333" y="1007458"/>
            <a:ext cx="5294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Logistický areál a velkosklad Kaufland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82" y="3551723"/>
            <a:ext cx="5148190" cy="320474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20000" y="3115187"/>
            <a:ext cx="4430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Nákupní centrum Olympia Brno</a:t>
            </a:r>
          </a:p>
        </p:txBody>
      </p:sp>
    </p:spTree>
    <p:extLst>
      <p:ext uri="{BB962C8B-B14F-4D97-AF65-F5344CB8AC3E}">
        <p14:creationId xmlns:p14="http://schemas.microsoft.com/office/powerpoint/2010/main" val="14257441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882DCCB-9040-4368-9C18-D0D4640794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0A3F2A8-A4A9-469F-BF9E-68228CF9F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287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188" y="840509"/>
            <a:ext cx="8382211" cy="593176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939635" y="132623"/>
            <a:ext cx="8626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+mj-lt"/>
              </a:rPr>
              <a:t>Ekonomická výkonnost regionů v roce 2014</a:t>
            </a:r>
          </a:p>
          <a:p>
            <a:pPr algn="ctr"/>
            <a:r>
              <a:rPr lang="cs-CZ" sz="2000" b="1" dirty="0">
                <a:latin typeface="+mj-lt"/>
              </a:rPr>
              <a:t>Atlas rozvoje venkova</a:t>
            </a:r>
          </a:p>
        </p:txBody>
      </p:sp>
    </p:spTree>
    <p:extLst>
      <p:ext uri="{BB962C8B-B14F-4D97-AF65-F5344CB8AC3E}">
        <p14:creationId xmlns:p14="http://schemas.microsoft.com/office/powerpoint/2010/main" val="7571362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37309" y="332509"/>
            <a:ext cx="11000509" cy="6040581"/>
          </a:xfrm>
        </p:spPr>
        <p:txBody>
          <a:bodyPr/>
          <a:lstStyle/>
          <a:p>
            <a:r>
              <a:rPr lang="cs-CZ" sz="2000" b="1" u="sng" dirty="0"/>
              <a:t>Regionální vzorec ekonomické výkonnosti v ČR je po útlumu transformačních procesů v posledních patnácti letech poměrně stabilní</a:t>
            </a:r>
            <a:r>
              <a:rPr lang="cs-CZ" sz="2000" dirty="0"/>
              <a:t>. </a:t>
            </a:r>
          </a:p>
          <a:p>
            <a:r>
              <a:rPr lang="cs-CZ" sz="2000" b="1" u="sng" dirty="0"/>
              <a:t>Zásadnější změny regionální ekonomické výkonnosti </a:t>
            </a:r>
            <a:r>
              <a:rPr lang="cs-CZ" sz="2000" u="sng" dirty="0"/>
              <a:t>probíhaly v </a:t>
            </a:r>
            <a:r>
              <a:rPr lang="cs-CZ" sz="2000" b="1" u="sng" dirty="0"/>
              <a:t>souvislostí s recesí v letech 1997–1999 a přílivem přímých zahraničních investic od roku 1998</a:t>
            </a:r>
            <a:r>
              <a:rPr lang="cs-CZ" sz="2000" dirty="0"/>
              <a:t>, přičemž </a:t>
            </a:r>
            <a:r>
              <a:rPr lang="cs-CZ" sz="2000" b="1" u="sng" dirty="0"/>
              <a:t>intenzivní proces restrukturalizace regionálních ekonomik </a:t>
            </a:r>
            <a:r>
              <a:rPr lang="cs-CZ" sz="2000" dirty="0"/>
              <a:t>(zejména starých průmyslových regionů) probíhal přibližně </a:t>
            </a:r>
            <a:r>
              <a:rPr lang="cs-CZ" sz="2000" b="1" u="sng" dirty="0"/>
              <a:t>do roku 2004</a:t>
            </a:r>
            <a:r>
              <a:rPr lang="cs-CZ" sz="2000" dirty="0"/>
              <a:t>. </a:t>
            </a:r>
          </a:p>
          <a:p>
            <a:r>
              <a:rPr lang="cs-CZ" sz="2000" dirty="0"/>
              <a:t>V </a:t>
            </a:r>
            <a:r>
              <a:rPr lang="cs-CZ" sz="2000" b="1" dirty="0"/>
              <a:t>současnosti</a:t>
            </a:r>
            <a:r>
              <a:rPr lang="cs-CZ" sz="2000" dirty="0"/>
              <a:t> je sice patrné, že </a:t>
            </a:r>
            <a:r>
              <a:rPr lang="cs-CZ" sz="2000" b="1" u="sng" dirty="0"/>
              <a:t>metropolitní regiony a městské regiony s metropolitními funkcemi dosahují vyšší ekonomické výkonnosti než venkovské regiony</a:t>
            </a:r>
            <a:r>
              <a:rPr lang="cs-CZ" sz="2000" dirty="0"/>
              <a:t>, nicméně tento </a:t>
            </a:r>
            <a:r>
              <a:rPr lang="cs-CZ" sz="2000" b="1" u="sng" dirty="0"/>
              <a:t>vzorec není zdaleka jednoznačný</a:t>
            </a:r>
            <a:r>
              <a:rPr lang="cs-CZ" sz="2000" dirty="0"/>
              <a:t>. </a:t>
            </a:r>
          </a:p>
          <a:p>
            <a:r>
              <a:rPr lang="cs-CZ" sz="2000" b="1" u="sng" dirty="0"/>
              <a:t>Řada venkovských regionů </a:t>
            </a:r>
            <a:r>
              <a:rPr lang="cs-CZ" sz="2000" dirty="0"/>
              <a:t>(SO ORP) </a:t>
            </a:r>
            <a:r>
              <a:rPr lang="cs-CZ" sz="2000" b="1" u="sng" dirty="0"/>
              <a:t>dosahuje v českém kontextu výrazně nadprůměrné ekonomické výkonnosti, zatímco jiné zaostávají</a:t>
            </a:r>
            <a:r>
              <a:rPr lang="cs-CZ" sz="2000" dirty="0"/>
              <a:t>. </a:t>
            </a:r>
          </a:p>
          <a:p>
            <a:r>
              <a:rPr lang="cs-CZ" sz="2000" dirty="0"/>
              <a:t>Lze tedy hovořit o </a:t>
            </a:r>
            <a:r>
              <a:rPr lang="cs-CZ" sz="2000" b="1" u="sng" dirty="0"/>
              <a:t>výrazné polarizaci ekonomické výkonnosti českých venkovských </a:t>
            </a:r>
            <a:r>
              <a:rPr lang="cs-CZ" sz="2000" dirty="0"/>
              <a:t>(obecněji též </a:t>
            </a:r>
            <a:r>
              <a:rPr lang="cs-CZ" sz="2000" b="1" dirty="0"/>
              <a:t>nemetropolitních</a:t>
            </a:r>
            <a:r>
              <a:rPr lang="cs-CZ" sz="2000" dirty="0"/>
              <a:t>) </a:t>
            </a:r>
            <a:r>
              <a:rPr lang="cs-CZ" sz="2000" b="1" u="sng" dirty="0"/>
              <a:t>regionů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14473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80291" y="406399"/>
            <a:ext cx="11212945" cy="5416364"/>
          </a:xfrm>
        </p:spPr>
        <p:txBody>
          <a:bodyPr/>
          <a:lstStyle/>
          <a:p>
            <a:r>
              <a:rPr lang="cs-CZ" sz="2000" b="1" u="sng" dirty="0"/>
              <a:t>Venkovské</a:t>
            </a:r>
            <a:r>
              <a:rPr lang="cs-CZ" sz="2000" u="sng" dirty="0"/>
              <a:t> (ale i městské) </a:t>
            </a:r>
            <a:r>
              <a:rPr lang="cs-CZ" sz="2000" b="1" u="sng" dirty="0"/>
              <a:t>regiony s vyšší mírou závislosti na zpracovatelském průmyslu dosahují v průměru vyšší ekonomické výkonnosti</a:t>
            </a:r>
            <a:r>
              <a:rPr lang="cs-CZ" sz="2000" dirty="0"/>
              <a:t>, ale </a:t>
            </a:r>
            <a:r>
              <a:rPr lang="cs-CZ" sz="2000" u="sng" dirty="0"/>
              <a:t>také </a:t>
            </a:r>
            <a:r>
              <a:rPr lang="cs-CZ" sz="2000" b="1" u="sng" dirty="0"/>
              <a:t>vyšší volatility regionální ekonomiky</a:t>
            </a:r>
            <a:r>
              <a:rPr lang="cs-CZ" sz="2000" dirty="0"/>
              <a:t> v průběhu hospodářského cyklu. </a:t>
            </a:r>
          </a:p>
          <a:p>
            <a:r>
              <a:rPr lang="cs-CZ" sz="2000" b="1" u="sng" dirty="0"/>
              <a:t>Vyšší ekonomická výkonnost se pojí se specializovanou odvětvovou strukturou</a:t>
            </a:r>
            <a:r>
              <a:rPr lang="cs-CZ" sz="2000" u="sng" dirty="0"/>
              <a:t> a </a:t>
            </a:r>
            <a:r>
              <a:rPr lang="cs-CZ" sz="2000" b="1" u="sng" dirty="0"/>
              <a:t>dominancí jedné nebo několika velkých (zpravidla průmyslových) firem</a:t>
            </a:r>
            <a:r>
              <a:rPr lang="cs-CZ" sz="2000" dirty="0"/>
              <a:t>. </a:t>
            </a:r>
          </a:p>
          <a:p>
            <a:r>
              <a:rPr lang="cs-CZ" sz="2000" dirty="0"/>
              <a:t>Toto zjištění nevyvrací </a:t>
            </a:r>
            <a:r>
              <a:rPr lang="cs-CZ" sz="2000" b="1" dirty="0"/>
              <a:t>možná pozitiva spojená s diverzifikovanou odvětvovou strukturou </a:t>
            </a:r>
            <a:r>
              <a:rPr lang="cs-CZ" sz="2000" dirty="0"/>
              <a:t>(zejména vyšší stabilita lokální zaměstnanosti, vyšší odolnost ekonomickým šokům), avšak </a:t>
            </a:r>
            <a:r>
              <a:rPr lang="cs-CZ" sz="2000" b="1" dirty="0"/>
              <a:t>české venkovské (a nemetropolitní) regiony jsou obecně příliš malé</a:t>
            </a:r>
            <a:r>
              <a:rPr lang="cs-CZ" sz="2000" dirty="0"/>
              <a:t> na to, aby výrazně </a:t>
            </a:r>
            <a:r>
              <a:rPr lang="cs-CZ" sz="2000" b="1" dirty="0"/>
              <a:t>profitovaly z efektů ekonomické diverzity</a:t>
            </a:r>
            <a:r>
              <a:rPr lang="cs-CZ" sz="2000" dirty="0"/>
              <a:t>. </a:t>
            </a:r>
          </a:p>
          <a:p>
            <a:r>
              <a:rPr lang="cs-CZ" sz="2000" b="1" u="sng" dirty="0"/>
              <a:t>Vyšší ekonomické výkonnosti obecně dosahují regiony, které si po roce 1989 zachovaly původní specializaci</a:t>
            </a:r>
            <a:r>
              <a:rPr lang="cs-CZ" sz="2000" dirty="0"/>
              <a:t>, což se týká především </a:t>
            </a:r>
            <a:r>
              <a:rPr lang="cs-CZ" sz="2000" b="1" dirty="0"/>
              <a:t>regionů zaměřených na kapitálově (hutnictví, petrochemie aj.) a technologicky náročná odvětví zpracovatelského průmyslu: zejména automobilový průmysl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02731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80291" y="286327"/>
            <a:ext cx="11268364" cy="5818909"/>
          </a:xfrm>
        </p:spPr>
        <p:txBody>
          <a:bodyPr/>
          <a:lstStyle/>
          <a:p>
            <a:r>
              <a:rPr lang="cs-CZ" sz="2000" u="sng" dirty="0"/>
              <a:t>V </a:t>
            </a:r>
            <a:r>
              <a:rPr lang="cs-CZ" sz="2000" b="1" u="sng" dirty="0"/>
              <a:t>současnosti</a:t>
            </a:r>
            <a:r>
              <a:rPr lang="cs-CZ" sz="2000" u="sng" dirty="0"/>
              <a:t> je tedy </a:t>
            </a:r>
            <a:r>
              <a:rPr lang="cs-CZ" sz="2000" b="1" u="sng" dirty="0"/>
              <a:t>nejvýznamnějším faktorem ekonomické výkonnosti českých venkovských regionů dlouhodobá přítomnost velkých průmyslových firem</a:t>
            </a:r>
            <a:r>
              <a:rPr lang="cs-CZ" sz="2000" dirty="0"/>
              <a:t>. </a:t>
            </a:r>
          </a:p>
          <a:p>
            <a:r>
              <a:rPr lang="cs-CZ" sz="2000" dirty="0"/>
              <a:t>V roce 2014 nebyla na prvním místě Praha, ale pětice </a:t>
            </a:r>
            <a:r>
              <a:rPr lang="cs-CZ" sz="2000" b="1" u="sng" dirty="0"/>
              <a:t>nemetropolitních regionů </a:t>
            </a:r>
            <a:r>
              <a:rPr lang="cs-CZ" sz="2000" dirty="0"/>
              <a:t>s </a:t>
            </a:r>
            <a:r>
              <a:rPr lang="cs-CZ" sz="2000" b="1" u="sng" dirty="0"/>
              <a:t>vysokou specializací na automobilový průmysl a dodavatelská odvětví: Otrokovice, Mladá Boleslav, Jičín, Humpolec a Mohelnice</a:t>
            </a:r>
            <a:r>
              <a:rPr lang="cs-CZ" sz="2000" dirty="0"/>
              <a:t>. </a:t>
            </a:r>
          </a:p>
          <a:p>
            <a:r>
              <a:rPr lang="cs-CZ" sz="2000" dirty="0"/>
              <a:t>Ačkoli tyto </a:t>
            </a:r>
            <a:r>
              <a:rPr lang="cs-CZ" sz="2000" b="1" dirty="0"/>
              <a:t>výsledky</a:t>
            </a:r>
            <a:r>
              <a:rPr lang="cs-CZ" sz="2000" dirty="0"/>
              <a:t> jsou mírně </a:t>
            </a:r>
            <a:r>
              <a:rPr lang="cs-CZ" sz="2000" b="1" u="sng" dirty="0"/>
              <a:t>zkresleny nedostatečnou datovou základnou za sektor obchodních služeb</a:t>
            </a:r>
            <a:r>
              <a:rPr lang="cs-CZ" sz="2000" b="1" dirty="0"/>
              <a:t> </a:t>
            </a:r>
            <a:r>
              <a:rPr lang="cs-CZ" sz="2000" dirty="0"/>
              <a:t>(což snižuje ekonomickou výkonnost metropolitních jader), zřejmý je </a:t>
            </a:r>
            <a:r>
              <a:rPr lang="cs-CZ" sz="2000" b="1" u="sng" dirty="0"/>
              <a:t>mimořádně silný efekt automobilového průmyslu na ekonomickou výkonnost venkovských a nemetropolitních regionů</a:t>
            </a:r>
            <a:r>
              <a:rPr lang="cs-CZ" sz="2000" dirty="0"/>
              <a:t>. </a:t>
            </a:r>
          </a:p>
          <a:p>
            <a:r>
              <a:rPr lang="cs-CZ" sz="2000" dirty="0"/>
              <a:t>Na </a:t>
            </a:r>
            <a:r>
              <a:rPr lang="cs-CZ" sz="2000" b="1" u="sng" dirty="0"/>
              <a:t>druhém konci žebříčku jsou rezidenční zázemí Ostravy </a:t>
            </a:r>
            <a:r>
              <a:rPr lang="cs-CZ" sz="2000" dirty="0"/>
              <a:t>(Orlová, Havířov, Hlučín) se </a:t>
            </a:r>
            <a:r>
              <a:rPr lang="cs-CZ" sz="2000" b="1" u="sng" dirty="0"/>
              <a:t>slaběji</a:t>
            </a:r>
            <a:r>
              <a:rPr lang="cs-CZ" sz="2000" u="sng" dirty="0"/>
              <a:t> </a:t>
            </a:r>
            <a:r>
              <a:rPr lang="cs-CZ" sz="2000" b="1" u="sng" dirty="0"/>
              <a:t>rozvinutou ekonomickou základnou a odlehlé venkovské regiony </a:t>
            </a:r>
            <a:r>
              <a:rPr lang="cs-CZ" sz="2000" dirty="0"/>
              <a:t>jako např. Jablunkov, Vítkov, Tanvald, Konice nebo Jeseník.</a:t>
            </a:r>
          </a:p>
        </p:txBody>
      </p:sp>
    </p:spTree>
    <p:extLst>
      <p:ext uri="{BB962C8B-B14F-4D97-AF65-F5344CB8AC3E}">
        <p14:creationId xmlns:p14="http://schemas.microsoft.com/office/powerpoint/2010/main" val="315776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80291"/>
            <a:ext cx="10753200" cy="5351709"/>
          </a:xfrm>
        </p:spPr>
        <p:txBody>
          <a:bodyPr/>
          <a:lstStyle/>
          <a:p>
            <a:endParaRPr lang="cs-CZ" sz="2400" dirty="0"/>
          </a:p>
          <a:p>
            <a:r>
              <a:rPr lang="cs-CZ" sz="2400" dirty="0"/>
              <a:t>Na českém venkově se v tomto období </a:t>
            </a:r>
            <a:r>
              <a:rPr lang="cs-CZ" sz="2400" b="1" u="sng" dirty="0"/>
              <a:t>stabilizovalo zemědělství na novém nepoměrně modernějším základě</a:t>
            </a:r>
            <a:r>
              <a:rPr lang="cs-CZ" sz="2400" dirty="0"/>
              <a:t> a současně se i velmi </a:t>
            </a:r>
            <a:r>
              <a:rPr lang="cs-CZ" sz="2400" b="1" u="sng" dirty="0"/>
              <a:t>rychle rozvíjely další nezemědělské činnosti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400" dirty="0"/>
              <a:t>Typický český </a:t>
            </a:r>
            <a:r>
              <a:rPr lang="cs-CZ" sz="2400" b="1" u="sng" dirty="0"/>
              <a:t>farmář té doby hospodařil na poměrně malých pozemcích</a:t>
            </a:r>
            <a:r>
              <a:rPr lang="cs-CZ" sz="2400" u="sng" dirty="0"/>
              <a:t> </a:t>
            </a:r>
            <a:r>
              <a:rPr lang="cs-CZ" sz="2400" dirty="0"/>
              <a:t>do 10 ha a kromě zemědělství jeho </a:t>
            </a:r>
            <a:r>
              <a:rPr lang="cs-CZ" sz="2400" b="1" u="sng" dirty="0"/>
              <a:t>ekonomickou základnu tvořily i další nezemědělské činnosti spojené s jednoduchou průmyslovou výrobou nebo se stavebnictvím. </a:t>
            </a:r>
            <a:r>
              <a:rPr lang="cs-CZ" sz="2400" b="1" i="1" u="sng" dirty="0">
                <a:solidFill>
                  <a:srgbClr val="FF0000"/>
                </a:solidFill>
              </a:rPr>
              <a:t>(jak se tomu říkalo později?)</a:t>
            </a:r>
            <a:r>
              <a:rPr lang="cs-CZ" sz="2400" b="1" i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21669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664" y="770438"/>
            <a:ext cx="8602367" cy="608756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601154" y="92364"/>
            <a:ext cx="84305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+mj-lt"/>
              </a:rPr>
              <a:t>Sektorová struktura hospodářství I.: dominantní ekonomický sektor</a:t>
            </a:r>
          </a:p>
          <a:p>
            <a:pPr algn="ctr"/>
            <a:r>
              <a:rPr lang="cs-CZ" sz="2000" b="1" dirty="0">
                <a:latin typeface="+mj-lt"/>
              </a:rPr>
              <a:t>Atlas rozvoje venkova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819671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37309" y="507999"/>
            <a:ext cx="10917381" cy="5514109"/>
          </a:xfrm>
        </p:spPr>
        <p:txBody>
          <a:bodyPr/>
          <a:lstStyle/>
          <a:p>
            <a:endParaRPr lang="cs-CZ" sz="2400" dirty="0"/>
          </a:p>
          <a:p>
            <a:r>
              <a:rPr lang="cs-CZ" sz="2400" dirty="0"/>
              <a:t>Mapa vyjadřuje </a:t>
            </a:r>
            <a:r>
              <a:rPr lang="cs-CZ" sz="2400" b="1" dirty="0"/>
              <a:t>dominantní sektor hospodářství z hlediska podílu na přidané hodnotě</a:t>
            </a:r>
            <a:r>
              <a:rPr lang="cs-CZ" sz="2400" dirty="0"/>
              <a:t> daného SO ORP v roce 2014. </a:t>
            </a:r>
          </a:p>
          <a:p>
            <a:endParaRPr lang="cs-CZ" sz="2400" dirty="0"/>
          </a:p>
          <a:p>
            <a:r>
              <a:rPr lang="cs-CZ" sz="2400" dirty="0"/>
              <a:t>Za </a:t>
            </a:r>
            <a:r>
              <a:rPr lang="cs-CZ" sz="2400" b="1" dirty="0"/>
              <a:t>dominantní</a:t>
            </a:r>
            <a:r>
              <a:rPr lang="cs-CZ" sz="2400" dirty="0"/>
              <a:t> byl označen ten sektor, který měl podíl na celkové přidané hodnotě vyšší nejméně o 10 procentních bodů než druhý největší sektor. </a:t>
            </a:r>
          </a:p>
          <a:p>
            <a:endParaRPr lang="cs-CZ" sz="2400" dirty="0"/>
          </a:p>
          <a:p>
            <a:r>
              <a:rPr lang="cs-CZ" sz="2400" dirty="0"/>
              <a:t>V opačném případě byla sektorová struktura hospodářství daného regionu definována jako diverzifikovaná.</a:t>
            </a:r>
          </a:p>
        </p:txBody>
      </p:sp>
    </p:spTree>
    <p:extLst>
      <p:ext uri="{BB962C8B-B14F-4D97-AF65-F5344CB8AC3E}">
        <p14:creationId xmlns:p14="http://schemas.microsoft.com/office/powerpoint/2010/main" val="2710025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52582"/>
            <a:ext cx="10753200" cy="5379418"/>
          </a:xfrm>
        </p:spPr>
        <p:txBody>
          <a:bodyPr/>
          <a:lstStyle/>
          <a:p>
            <a:endParaRPr lang="cs-CZ" sz="2400" dirty="0"/>
          </a:p>
          <a:p>
            <a:r>
              <a:rPr lang="cs-CZ" sz="2400" dirty="0"/>
              <a:t>Obrázek dokumentuje </a:t>
            </a:r>
            <a:r>
              <a:rPr lang="cs-CZ" sz="2400" b="1" dirty="0"/>
              <a:t>výrazně dominantní roli zpracovatelského průmyslu v hospodářství téměř všech venkovských regionů </a:t>
            </a:r>
            <a:r>
              <a:rPr lang="cs-CZ" sz="2400" dirty="0"/>
              <a:t>(s výjimkou periferního Jablunkova a Mariánských Lázní zaměřených na cestovní ruch). </a:t>
            </a:r>
          </a:p>
          <a:p>
            <a:endParaRPr lang="cs-CZ" sz="2400" dirty="0"/>
          </a:p>
          <a:p>
            <a:r>
              <a:rPr lang="cs-CZ" sz="2400" dirty="0"/>
              <a:t>Pouze metropolitní jádra, krajská města a některé regiony v zázemí jader či krajských měst jsou specializovány na obchodní služby, či se vyznačují diverzifikovanou sektorovou strukturou, </a:t>
            </a:r>
            <a:r>
              <a:rPr lang="cs-CZ" sz="2400" b="1" dirty="0"/>
              <a:t>jinak zcela převládá zpracovatelský průmysl</a:t>
            </a:r>
            <a:r>
              <a:rPr 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25348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241" y="701331"/>
            <a:ext cx="8631450" cy="609536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97891" y="64655"/>
            <a:ext cx="84305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+mj-lt"/>
              </a:rPr>
              <a:t>Sektorová struktura hospodářství I.: dominantní ekonomický sektor</a:t>
            </a:r>
          </a:p>
          <a:p>
            <a:pPr algn="ctr"/>
            <a:r>
              <a:rPr lang="cs-CZ" sz="2000" b="1" dirty="0">
                <a:latin typeface="+mj-lt"/>
              </a:rPr>
              <a:t>Atlas rozvoje venkova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73943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46545" y="286327"/>
            <a:ext cx="11018982" cy="5809673"/>
          </a:xfrm>
        </p:spPr>
        <p:txBody>
          <a:bodyPr/>
          <a:lstStyle/>
          <a:p>
            <a:r>
              <a:rPr lang="cs-CZ" sz="2000" dirty="0"/>
              <a:t>Předložená čtveřice map znázorňuje </a:t>
            </a:r>
            <a:r>
              <a:rPr lang="cs-CZ" sz="2000" b="1" dirty="0"/>
              <a:t>specializaci SO ORP na jednotlivé sektory hospodářství pomocí lokalizačního kvocientu</a:t>
            </a:r>
            <a:r>
              <a:rPr lang="cs-CZ" sz="2000" dirty="0"/>
              <a:t>. Hodnoty </a:t>
            </a:r>
            <a:r>
              <a:rPr lang="cs-CZ" sz="2000" b="1" dirty="0"/>
              <a:t>vyšší než 1 znamenají nadprůměrný podíl daného sektoru na zaměstnanosti ve srovnání s národní hodnotou</a:t>
            </a:r>
            <a:r>
              <a:rPr lang="cs-CZ" sz="2000" dirty="0"/>
              <a:t>, tedy </a:t>
            </a:r>
            <a:r>
              <a:rPr lang="cs-CZ" sz="2000" b="1" dirty="0"/>
              <a:t>nadprůměrnou míru specializace</a:t>
            </a:r>
            <a:r>
              <a:rPr lang="cs-CZ" sz="2000" dirty="0"/>
              <a:t>. </a:t>
            </a:r>
          </a:p>
          <a:p>
            <a:endParaRPr lang="cs-CZ" sz="2000" b="1" dirty="0"/>
          </a:p>
          <a:p>
            <a:r>
              <a:rPr lang="cs-CZ" sz="2000" b="1" dirty="0"/>
              <a:t>Nejvyšší specializace na sektor zemědělství, lesnictví a rybolovu dosahují dva typy regionů</a:t>
            </a:r>
            <a:r>
              <a:rPr lang="cs-CZ" sz="2000" dirty="0"/>
              <a:t>: </a:t>
            </a:r>
            <a:r>
              <a:rPr lang="cs-CZ" sz="2000" b="1" dirty="0"/>
              <a:t>i. regiony zaměřené na intenzivní velkoobjemovou zemědělskou produkci </a:t>
            </a:r>
            <a:r>
              <a:rPr lang="cs-CZ" sz="2000" dirty="0"/>
              <a:t>(Lipník nad Bečvou, Lysá nad Labem, Kutná Hora), </a:t>
            </a:r>
            <a:r>
              <a:rPr lang="cs-CZ" sz="2000" b="1" dirty="0" err="1"/>
              <a:t>ii</a:t>
            </a:r>
            <a:r>
              <a:rPr lang="cs-CZ" sz="2000" b="1" dirty="0"/>
              <a:t>. regiony v klimaticky méně příznivých oblastech zaměřené spíše na extenzivní formy zemědělské výroby včetně ekologického zemědělství</a:t>
            </a:r>
            <a:r>
              <a:rPr lang="cs-CZ" sz="2000" dirty="0"/>
              <a:t>: např. Kralovice, Náměšť nad Oslavou, Pacov, Sedlčany nebo Vítkov. </a:t>
            </a:r>
          </a:p>
          <a:p>
            <a:r>
              <a:rPr lang="cs-CZ" sz="2000" b="1" dirty="0"/>
              <a:t>Druhá skupina je podstatně početnější než první</a:t>
            </a:r>
            <a:r>
              <a:rPr lang="cs-CZ" sz="2000" dirty="0"/>
              <a:t>: vysoká specializace na primární sektor se tedy v českých podmínkách pojí více s extenzivní zemědělskou produkcí malých subjektů než velkoobjemovou intenzivní výrobou velkých podniků.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794330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18835" y="341745"/>
            <a:ext cx="11148291" cy="5490255"/>
          </a:xfrm>
        </p:spPr>
        <p:txBody>
          <a:bodyPr/>
          <a:lstStyle/>
          <a:p>
            <a:r>
              <a:rPr lang="cs-CZ" sz="2000" b="1" dirty="0"/>
              <a:t>Venkovské regiony dosahují srovnatelného podílu zpracovatelského průmyslu na zaměstnanosti jako městské regiony a podstatně vyšší míry industrializace než metropolitní jádra a krajská města</a:t>
            </a:r>
            <a:r>
              <a:rPr lang="cs-CZ" sz="2000" dirty="0"/>
              <a:t>. </a:t>
            </a:r>
          </a:p>
          <a:p>
            <a:r>
              <a:rPr lang="cs-CZ" sz="2000" b="1" dirty="0"/>
              <a:t>Vysoké míry industrializace </a:t>
            </a:r>
            <a:r>
              <a:rPr lang="cs-CZ" sz="2000" dirty="0"/>
              <a:t>dosahují jednak venkovské </a:t>
            </a:r>
            <a:r>
              <a:rPr lang="cs-CZ" sz="2000" b="1" dirty="0"/>
              <a:t>regiony s jednou velkou průmyslovou firmou</a:t>
            </a:r>
            <a:r>
              <a:rPr lang="cs-CZ" sz="2000" dirty="0"/>
              <a:t> (Lanškroun, Frenštát pod Radhoštěm, Blatná) </a:t>
            </a:r>
            <a:r>
              <a:rPr lang="cs-CZ" sz="2000" b="1" dirty="0"/>
              <a:t>i odvětvové a velikostně diverzifikované venkovské průmyslové regiony </a:t>
            </a:r>
            <a:r>
              <a:rPr lang="cs-CZ" sz="2000" dirty="0"/>
              <a:t>jako Aš, Varnsdorf nebo Rumburk. </a:t>
            </a:r>
          </a:p>
          <a:p>
            <a:r>
              <a:rPr lang="cs-CZ" sz="2000" b="1" dirty="0"/>
              <a:t>Stavebnictví je obecně výrazněji vázáno na metropolitní a městské regiony, vyšší specializace je charakteristická pro periferní venkovské regiony</a:t>
            </a:r>
            <a:r>
              <a:rPr lang="cs-CZ" sz="2000" dirty="0"/>
              <a:t> jako Rýmařov, Náměšť nad Oslavou nebo Jablunkov. </a:t>
            </a:r>
          </a:p>
          <a:p>
            <a:r>
              <a:rPr lang="cs-CZ" sz="2000" b="1" dirty="0"/>
              <a:t>Ještě výrazněji jsou na metropolitní a městské regiony vázány služby. Mezi nejvíce </a:t>
            </a:r>
            <a:r>
              <a:rPr lang="cs-CZ" sz="2000" b="1" dirty="0" err="1"/>
              <a:t>terciarizované</a:t>
            </a:r>
            <a:r>
              <a:rPr lang="cs-CZ" sz="2000" b="1" dirty="0"/>
              <a:t> venkovské regiony patří oblasti zaměřené na cestovní ruch </a:t>
            </a:r>
            <a:r>
              <a:rPr lang="cs-CZ" sz="2000" dirty="0"/>
              <a:t>(Mariánské Lázně, Semily, Luhačovice).</a:t>
            </a:r>
          </a:p>
        </p:txBody>
      </p:sp>
    </p:spTree>
    <p:extLst>
      <p:ext uri="{BB962C8B-B14F-4D97-AF65-F5344CB8AC3E}">
        <p14:creationId xmlns:p14="http://schemas.microsoft.com/office/powerpoint/2010/main" val="17605421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375" y="683491"/>
            <a:ext cx="8725232" cy="617450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265382" y="83128"/>
            <a:ext cx="9402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+mj-lt"/>
              </a:rPr>
              <a:t>Velikost regionálních ekonomik dle čistého obratu v roce 2016</a:t>
            </a:r>
          </a:p>
          <a:p>
            <a:pPr algn="ctr"/>
            <a:r>
              <a:rPr lang="cs-CZ" sz="2000" b="1" dirty="0">
                <a:latin typeface="+mj-lt"/>
              </a:rPr>
              <a:t>Atlas rozvoje venkova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7287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17237" y="258619"/>
            <a:ext cx="11203708" cy="5573382"/>
          </a:xfrm>
        </p:spPr>
        <p:txBody>
          <a:bodyPr/>
          <a:lstStyle/>
          <a:p>
            <a:r>
              <a:rPr lang="cs-CZ" sz="2000" dirty="0"/>
              <a:t>Finanční ukazatel </a:t>
            </a:r>
            <a:r>
              <a:rPr lang="cs-CZ" sz="2000" b="1" dirty="0"/>
              <a:t>čistý obrat obecně poskytuje představu o objemu ekonomických aktivit v území</a:t>
            </a:r>
            <a:r>
              <a:rPr lang="cs-CZ" sz="2000" dirty="0"/>
              <a:t>. Mapa však postihuje </a:t>
            </a:r>
            <a:r>
              <a:rPr lang="cs-CZ" sz="2000" b="1" dirty="0"/>
              <a:t>daňovou evidenci ekonomických činností, které mohou fyzicky probíhat v různých obcích a regionech na území ČR, ale vykázány jsou podle sídla firmy</a:t>
            </a:r>
            <a:r>
              <a:rPr lang="cs-CZ" sz="2000" dirty="0"/>
              <a:t>. </a:t>
            </a:r>
            <a:r>
              <a:rPr lang="cs-CZ" sz="2000" b="1" dirty="0"/>
              <a:t>Regionální diferenciace </a:t>
            </a:r>
            <a:r>
              <a:rPr lang="cs-CZ" sz="2000" dirty="0"/>
              <a:t>čistého obratu </a:t>
            </a:r>
            <a:r>
              <a:rPr lang="cs-CZ" sz="2000" b="1" dirty="0"/>
              <a:t>odráží extrémně nerovnoměrné rozmístění ekonomických aktivit v ČR</a:t>
            </a:r>
            <a:r>
              <a:rPr lang="cs-CZ" sz="2000" dirty="0"/>
              <a:t>.</a:t>
            </a:r>
          </a:p>
          <a:p>
            <a:pPr marL="72000" indent="0">
              <a:buNone/>
            </a:pPr>
            <a:r>
              <a:rPr lang="cs-CZ" sz="2000" dirty="0"/>
              <a:t> </a:t>
            </a:r>
          </a:p>
          <a:p>
            <a:r>
              <a:rPr lang="cs-CZ" sz="2000" dirty="0"/>
              <a:t>Samotná </a:t>
            </a:r>
            <a:r>
              <a:rPr lang="cs-CZ" sz="2000" b="1" dirty="0"/>
              <a:t>Praha v roce 2016 soustřeďovala téměř polovinu (49,5 %) objemu čistého obratu vytvořeného na území ČR</a:t>
            </a:r>
            <a:r>
              <a:rPr lang="cs-CZ" sz="2000" dirty="0"/>
              <a:t>. </a:t>
            </a:r>
          </a:p>
          <a:p>
            <a:r>
              <a:rPr lang="cs-CZ" sz="2000" dirty="0"/>
              <a:t>Na území hlavního města se však </a:t>
            </a:r>
            <a:r>
              <a:rPr lang="cs-CZ" sz="2000" b="1" dirty="0"/>
              <a:t>soustřeďují ředitelství </a:t>
            </a:r>
            <a:r>
              <a:rPr lang="cs-CZ" sz="2000" dirty="0"/>
              <a:t>(v řadě případů pouze fiktivně) </a:t>
            </a:r>
            <a:r>
              <a:rPr lang="cs-CZ" sz="2000" b="1" dirty="0"/>
              <a:t>firem, jejichž výrobní kapacity jsou lokalizovány v jiných českých regionech</a:t>
            </a:r>
            <a:r>
              <a:rPr lang="cs-CZ" sz="2000" dirty="0"/>
              <a:t>, proto reálná dominance Prahy je nižší. </a:t>
            </a:r>
          </a:p>
          <a:p>
            <a:r>
              <a:rPr lang="cs-CZ" sz="2000" b="1" dirty="0"/>
              <a:t>Venkovské SO ORP se v roce 2016 podílely 16,7 % na celkovém hodnotě národního čistého obratu</a:t>
            </a:r>
            <a:r>
              <a:rPr lang="cs-CZ" sz="2000" dirty="0"/>
              <a:t>, přičemž významný část připadá na města (ORP) a obce nad 3000 obyvatel.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16711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389" y="587141"/>
            <a:ext cx="8807466" cy="623270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411731" y="48532"/>
            <a:ext cx="75488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+mj-lt"/>
              </a:rPr>
              <a:t>Specializace odvětvové struktury zaměstnanosti v roce 2014</a:t>
            </a:r>
          </a:p>
          <a:p>
            <a:pPr algn="ctr"/>
            <a:r>
              <a:rPr lang="cs-CZ" sz="2000" b="1" dirty="0">
                <a:latin typeface="+mj-lt"/>
              </a:rPr>
              <a:t>Atlas rozvoje venkova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52166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61818"/>
            <a:ext cx="10753200" cy="5370182"/>
          </a:xfrm>
        </p:spPr>
        <p:txBody>
          <a:bodyPr/>
          <a:lstStyle/>
          <a:p>
            <a:r>
              <a:rPr lang="cs-CZ" sz="2400" b="1" dirty="0"/>
              <a:t>Mezi charakteristické rysy venkovského hospodářství patří </a:t>
            </a:r>
            <a:r>
              <a:rPr lang="cs-CZ" sz="2400" dirty="0"/>
              <a:t>podle převažující teoretické literatury </a:t>
            </a:r>
            <a:r>
              <a:rPr lang="cs-CZ" sz="2400" b="1" dirty="0"/>
              <a:t>vyšší podíl primárního sektoru a diverzifikovaná odvětvová struktura s vyšším podílem odvětví s nižší technologickou a znalostní náročností</a:t>
            </a:r>
            <a:r>
              <a:rPr lang="cs-CZ" sz="2400" dirty="0"/>
              <a:t>.</a:t>
            </a:r>
          </a:p>
          <a:p>
            <a:endParaRPr lang="cs-CZ" sz="2400" b="1" dirty="0"/>
          </a:p>
          <a:p>
            <a:r>
              <a:rPr lang="cs-CZ" sz="2400" b="1" dirty="0"/>
              <a:t>Většina českých venkovských regionů tuto definici splňuje</a:t>
            </a:r>
            <a:r>
              <a:rPr lang="cs-CZ" sz="2400" dirty="0"/>
              <a:t>, ale </a:t>
            </a:r>
            <a:r>
              <a:rPr lang="cs-CZ" sz="2400" b="1" dirty="0"/>
              <a:t>mnoho venkovských regionů je charakteristických vysokou mírou specializace </a:t>
            </a:r>
            <a:r>
              <a:rPr lang="cs-CZ" sz="2400" dirty="0"/>
              <a:t>z důvodu přítomnosti velkých průmyslových firem a/nebo průmyslových zón. </a:t>
            </a:r>
          </a:p>
          <a:p>
            <a:r>
              <a:rPr lang="cs-CZ" sz="2400" dirty="0"/>
              <a:t>Tmavé odstíny v mapě představují regiony vysoce specializované na jedno či několik odvětví, světlé naopak diverzifikované regiony.</a:t>
            </a:r>
          </a:p>
        </p:txBody>
      </p:sp>
    </p:spTree>
    <p:extLst>
      <p:ext uri="{BB962C8B-B14F-4D97-AF65-F5344CB8AC3E}">
        <p14:creationId xmlns:p14="http://schemas.microsoft.com/office/powerpoint/2010/main" val="3680011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D3FDD32-3E56-C1C5-9C50-D48377F825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8433641-2021-09CE-ECE6-F48121B71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532660"/>
            <a:ext cx="10753200" cy="5299340"/>
          </a:xfrm>
        </p:spPr>
        <p:txBody>
          <a:bodyPr/>
          <a:lstStyle/>
          <a:p>
            <a:r>
              <a:rPr lang="cs-CZ" sz="2400" dirty="0"/>
              <a:t>Ve stejné době se velmi </a:t>
            </a:r>
            <a:r>
              <a:rPr lang="cs-CZ" sz="2400" b="1" u="sng" dirty="0"/>
              <a:t>rychle rozvíjí i spolková činnost a roste i společenská aktivita </a:t>
            </a:r>
            <a:r>
              <a:rPr lang="cs-CZ" sz="2400" dirty="0"/>
              <a:t>v jednotlivých sídlech. Na vesnicích vznikají různé spolky… </a:t>
            </a:r>
          </a:p>
          <a:p>
            <a:r>
              <a:rPr lang="cs-CZ" sz="2400" dirty="0"/>
              <a:t>které mají buď sportovní zaměření (Sokol), osvětové a národností zaměření (Beseda, Osvětové spolky) či církevní základ (Orel). </a:t>
            </a:r>
          </a:p>
          <a:p>
            <a:endParaRPr lang="cs-CZ" sz="2400" dirty="0"/>
          </a:p>
          <a:p>
            <a:r>
              <a:rPr lang="cs-CZ" sz="2400" dirty="0"/>
              <a:t>Ve stejné době </a:t>
            </a:r>
            <a:r>
              <a:rPr lang="cs-CZ" sz="2400" b="1" u="sng" dirty="0"/>
              <a:t>vznikají i první spolky dobrovolných hasičů a další lokální iniciativy</a:t>
            </a:r>
            <a:r>
              <a:rPr lang="cs-CZ" sz="2400" dirty="0"/>
              <a:t>. První polovinu tohoto století je možné charakterizovat jako období aktivní spolkové činnosti, </a:t>
            </a:r>
            <a:r>
              <a:rPr lang="cs-CZ" sz="2400" b="1" dirty="0"/>
              <a:t>velkého množství společenských událostí při stabilizované ekonomické základně</a:t>
            </a:r>
            <a:r>
              <a:rPr lang="cs-CZ" sz="2400" dirty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396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876" y="558266"/>
            <a:ext cx="8920847" cy="629973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001817" y="0"/>
            <a:ext cx="61253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latin typeface="+mj-lt"/>
              </a:rPr>
              <a:t>Intenzita bytové výstavby pro období 2012–2019 </a:t>
            </a:r>
          </a:p>
          <a:p>
            <a:pPr algn="ctr"/>
            <a:r>
              <a:rPr lang="cs-CZ" sz="2000" b="1" dirty="0">
                <a:latin typeface="+mj-lt"/>
              </a:rPr>
              <a:t>Atlas rozvoje venkova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07058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46109" y="277091"/>
            <a:ext cx="11019418" cy="5689600"/>
          </a:xfrm>
        </p:spPr>
        <p:txBody>
          <a:bodyPr/>
          <a:lstStyle/>
          <a:p>
            <a:r>
              <a:rPr lang="cs-CZ" sz="2400" dirty="0"/>
              <a:t>Mapový výstup zachycuje </a:t>
            </a:r>
            <a:r>
              <a:rPr lang="cs-CZ" sz="2400" b="1" dirty="0"/>
              <a:t>intenzitu bytové výstavby ve střednědobém horizontu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r>
              <a:rPr lang="cs-CZ" sz="2400" dirty="0"/>
              <a:t>Výhodou delšího časového období je očištění pozorovaných trendů od sezónních výkyvů. </a:t>
            </a:r>
          </a:p>
          <a:p>
            <a:r>
              <a:rPr lang="cs-CZ" sz="2400" b="1" u="sng" dirty="0"/>
              <a:t>Intenzita bytové výstavby (IBV) ukazuje počet dokončených bytů na 1000 obyvatel ve sledovaném období. </a:t>
            </a:r>
          </a:p>
          <a:p>
            <a:endParaRPr lang="cs-CZ" sz="2400" dirty="0"/>
          </a:p>
          <a:p>
            <a:r>
              <a:rPr lang="cs-CZ" sz="2400" b="1" u="sng" dirty="0"/>
              <a:t>Nejvyšší intenzita je tradičně vázána na Pražskou a Brněnskou metropolitní oblast, což je především důsledek směřování populace do jádrových oblastí a </a:t>
            </a:r>
            <a:r>
              <a:rPr lang="cs-CZ" sz="2400" b="1" u="sng" dirty="0" err="1"/>
              <a:t>suburbanizačních</a:t>
            </a:r>
            <a:r>
              <a:rPr lang="cs-CZ" sz="2400" b="1" u="sng" dirty="0"/>
              <a:t> trendů</a:t>
            </a:r>
            <a:r>
              <a:rPr lang="cs-CZ" sz="2400" u="sng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84297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554182"/>
            <a:ext cx="10753200" cy="5277818"/>
          </a:xfrm>
        </p:spPr>
        <p:txBody>
          <a:bodyPr/>
          <a:lstStyle/>
          <a:p>
            <a:r>
              <a:rPr lang="cs-CZ" sz="2000" b="1" dirty="0"/>
              <a:t>V Pražské metropolitní oblasti </a:t>
            </a:r>
            <a:r>
              <a:rPr lang="cs-CZ" sz="2000" dirty="0"/>
              <a:t>nejvyšší IBV dosáhly ORP Říčany (66,0), Brandýs nad Labem-Stará Boleslav (61,2), Lysá nad Labem (57,1), Černošice (49,2) a Český Brod (45,1). </a:t>
            </a:r>
          </a:p>
          <a:p>
            <a:r>
              <a:rPr lang="cs-CZ" sz="2000" dirty="0"/>
              <a:t>Podíl dokončených bytů v rodinných domech (RD) se často pohybuje nad 70 %, výjimkou je ORP Lysá nad Labem s podílem 35 %. </a:t>
            </a:r>
          </a:p>
          <a:p>
            <a:endParaRPr lang="cs-CZ" sz="2000" dirty="0"/>
          </a:p>
          <a:p>
            <a:r>
              <a:rPr lang="cs-CZ" sz="2000" b="1" dirty="0"/>
              <a:t>V Brněnské metropolitní oblasti </a:t>
            </a:r>
            <a:r>
              <a:rPr lang="cs-CZ" sz="2000" dirty="0"/>
              <a:t>je IBV nejvyšší v ORP Pohořelice (55,9), Šlapanice (47,3), Mikulov (46,5) a Slavkov u Brna (46). Podíl dokončených bytů v RD se pohybuje mezi 45 až 56 %. </a:t>
            </a:r>
          </a:p>
          <a:p>
            <a:r>
              <a:rPr lang="cs-CZ" sz="2000" dirty="0"/>
              <a:t>Výrazně vysoké IBV v ORP Mnichovo Hradiště (40,2) s podílem dokončených bytů v RD 89 % můžeme přisuzovat atraktivitě dané vysokou zaměstnaností v automobilového průmyslu v sousedícím ORP Mladá Boleslav.</a:t>
            </a:r>
            <a:br>
              <a:rPr lang="cs-CZ" sz="2000" dirty="0"/>
            </a:b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052866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517236"/>
            <a:ext cx="10753200" cy="5314764"/>
          </a:xfrm>
        </p:spPr>
        <p:txBody>
          <a:bodyPr/>
          <a:lstStyle/>
          <a:p>
            <a:r>
              <a:rPr lang="cs-CZ" sz="2000" dirty="0"/>
              <a:t>Mapa v úrovni obcí umožňuje identifikovat IBV na lokální úrovni. Kromě obcí v zázemí center městských regionů vykazujících vysokou IBV vlivem rezidenční </a:t>
            </a:r>
            <a:r>
              <a:rPr lang="cs-CZ" sz="2000" dirty="0" err="1"/>
              <a:t>suburbanizace</a:t>
            </a:r>
            <a:r>
              <a:rPr lang="cs-CZ" sz="2000" dirty="0"/>
              <a:t> se mezi obce s vysokou IBV řadí také některé obce v periferních regionech. </a:t>
            </a:r>
          </a:p>
          <a:p>
            <a:endParaRPr lang="cs-CZ" sz="2000" dirty="0"/>
          </a:p>
          <a:p>
            <a:r>
              <a:rPr lang="cs-CZ" sz="2000" dirty="0"/>
              <a:t>Atraktivita těchto obcí je zapříčiněna především vhodnými podmínkami k provozování horské turistiky, rekreace, zimních sportů a dalších volnočasových aktivit. </a:t>
            </a:r>
          </a:p>
          <a:p>
            <a:endParaRPr lang="cs-CZ" sz="2000" dirty="0"/>
          </a:p>
          <a:p>
            <a:r>
              <a:rPr lang="cs-CZ" sz="2000" dirty="0"/>
              <a:t>Jako příklady lze uvést Boží Dar (ORP Ostrov), Kvilda (ORP Vimperk), Klíny (ORP Litvínov), Ostružná (ORP Jeseník), Říčky v Orlických horách (ORP Rychnov nad Kněžnou), Pec pod Sněžkou (ORP Trutnov) nebo Dolní Morava (ORP Králíky).</a:t>
            </a:r>
          </a:p>
        </p:txBody>
      </p:sp>
    </p:spTree>
    <p:extLst>
      <p:ext uri="{BB962C8B-B14F-4D97-AF65-F5344CB8AC3E}">
        <p14:creationId xmlns:p14="http://schemas.microsoft.com/office/powerpoint/2010/main" val="28665540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910" y="616230"/>
            <a:ext cx="8838766" cy="624177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687783" y="77621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+mj-lt"/>
              </a:rPr>
              <a:t>Nezaměstnanost v ČR v roce 2018 </a:t>
            </a:r>
          </a:p>
          <a:p>
            <a:pPr algn="ctr"/>
            <a:r>
              <a:rPr lang="cs-CZ" sz="2000" b="1" dirty="0">
                <a:latin typeface="+mj-lt"/>
              </a:rPr>
              <a:t>Atlas rozvoje venkova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88427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26620"/>
            <a:ext cx="10753200" cy="5567779"/>
          </a:xfrm>
        </p:spPr>
        <p:txBody>
          <a:bodyPr/>
          <a:lstStyle/>
          <a:p>
            <a:r>
              <a:rPr lang="cs-CZ" sz="2000" dirty="0"/>
              <a:t>V roce 2018 byl v řadě regionů a venkovských obcí zaznamenán historicky nejnižší podíl nezaměstnaných osob. </a:t>
            </a:r>
          </a:p>
          <a:p>
            <a:r>
              <a:rPr lang="cs-CZ" sz="2000" b="1" u="sng" dirty="0"/>
              <a:t>Prostorová diferenciace nezaměstnanosti byla podobná roku 2005</a:t>
            </a:r>
            <a:r>
              <a:rPr lang="cs-CZ" sz="2000" u="sng" dirty="0"/>
              <a:t>. </a:t>
            </a:r>
            <a:r>
              <a:rPr lang="cs-CZ" sz="2000" b="1" u="sng" dirty="0"/>
              <a:t>Nejnižší nezaměstnanost měly venkovské obce v zázemí metropolitních regionů (Praha, Brno) a podél rozvojových dopravních os propojující Prahu s ekonomicky vyspělejšími městskými oblastmi</a:t>
            </a:r>
            <a:r>
              <a:rPr lang="cs-CZ" sz="2000" u="sng" dirty="0"/>
              <a:t> </a:t>
            </a:r>
            <a:r>
              <a:rPr lang="cs-CZ" sz="2000" dirty="0"/>
              <a:t>(v blízkosti dopravních koridorů D1, D3, D5 a D10). </a:t>
            </a:r>
          </a:p>
          <a:p>
            <a:r>
              <a:rPr lang="cs-CZ" sz="2000" b="1" u="sng" dirty="0"/>
              <a:t>Vyšší nezaměstnanost byla naměřena ve venkovských obcích v Moravskoslezském, Ústeckém, Olomouckém a Zlínském kraji a v jižní periferní části Jihomoravského a Jihočeského kraje a kraje Vysočina</a:t>
            </a:r>
            <a:r>
              <a:rPr lang="cs-CZ" sz="2000" b="1" dirty="0"/>
              <a:t> </a:t>
            </a:r>
            <a:r>
              <a:rPr lang="cs-CZ" sz="2000" dirty="0"/>
              <a:t>(např. Znojmo, Veselí nad Moravou, Český Krumlov, Broumov, Jeseník). </a:t>
            </a:r>
          </a:p>
          <a:p>
            <a:r>
              <a:rPr lang="cs-CZ" sz="2000" b="1" u="sng" dirty="0"/>
              <a:t>V letech 2005–2018 nedošlo k výraznému poklesu disparit mezi regiony z hlediska podílu nezaměstnaných osob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95466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116" y="674255"/>
            <a:ext cx="8738283" cy="618374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72145" y="92363"/>
            <a:ext cx="76477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+mj-lt"/>
              </a:rPr>
              <a:t>Podíl zaměstnanosti v zemědělství v roce 2017</a:t>
            </a:r>
          </a:p>
          <a:p>
            <a:pPr algn="ctr"/>
            <a:r>
              <a:rPr lang="cs-CZ" sz="2000" b="1" dirty="0">
                <a:latin typeface="+mj-lt"/>
              </a:rPr>
              <a:t>Atlas rozvoje venkova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9352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378691"/>
            <a:ext cx="11010182" cy="5453309"/>
          </a:xfrm>
        </p:spPr>
        <p:txBody>
          <a:bodyPr/>
          <a:lstStyle/>
          <a:p>
            <a:r>
              <a:rPr lang="cs-CZ" sz="2000" b="1" u="sng" dirty="0"/>
              <a:t>V současné době již sektor zemědělství není klíčovým zaměstnavatelem ani ve venkovských regionech</a:t>
            </a:r>
            <a:r>
              <a:rPr lang="cs-CZ" sz="2000" u="sng" dirty="0"/>
              <a:t>. </a:t>
            </a:r>
          </a:p>
          <a:p>
            <a:r>
              <a:rPr lang="cs-CZ" sz="2000" dirty="0"/>
              <a:t>Stále je však </a:t>
            </a:r>
            <a:r>
              <a:rPr lang="cs-CZ" sz="2000" b="1" u="sng" dirty="0"/>
              <a:t>mnoho venkovských obcí, ve kterých zemědělství představuje nosnou ekonomickou aktivitu s rozhodujícím podílem na počtu pracovních míst</a:t>
            </a:r>
            <a:r>
              <a:rPr lang="cs-CZ" sz="2000" dirty="0"/>
              <a:t>. </a:t>
            </a:r>
          </a:p>
          <a:p>
            <a:r>
              <a:rPr lang="cs-CZ" sz="2000" dirty="0"/>
              <a:t>Tyto </a:t>
            </a:r>
            <a:r>
              <a:rPr lang="cs-CZ" sz="2000" b="1" u="sng" dirty="0"/>
              <a:t>obce se zpravidla nenacházejí v úrodných nížinných oblastech </a:t>
            </a:r>
            <a:r>
              <a:rPr lang="cs-CZ" sz="2000" dirty="0"/>
              <a:t>se zaměřením na intenzivní zemědělskou výrobu. </a:t>
            </a:r>
          </a:p>
          <a:p>
            <a:r>
              <a:rPr lang="cs-CZ" sz="2000" dirty="0"/>
              <a:t>Jsou </a:t>
            </a:r>
            <a:r>
              <a:rPr lang="cs-CZ" sz="2000" b="1" dirty="0"/>
              <a:t>typické</a:t>
            </a:r>
            <a:r>
              <a:rPr lang="cs-CZ" sz="2000" dirty="0"/>
              <a:t> spíše </a:t>
            </a:r>
            <a:r>
              <a:rPr lang="cs-CZ" sz="2000" b="1" dirty="0"/>
              <a:t>v </a:t>
            </a:r>
            <a:r>
              <a:rPr lang="cs-CZ" sz="2000" b="1" u="sng" dirty="0"/>
              <a:t>pahorkatinných a vrchovinných oblastech</a:t>
            </a:r>
            <a:r>
              <a:rPr lang="cs-CZ" sz="2000" u="sng" dirty="0"/>
              <a:t> </a:t>
            </a:r>
            <a:r>
              <a:rPr lang="cs-CZ" sz="2000" dirty="0"/>
              <a:t>na území kraje Vysočina, Jihočeského a dalších krajů. </a:t>
            </a:r>
          </a:p>
          <a:p>
            <a:r>
              <a:rPr lang="cs-CZ" sz="2000" b="1" dirty="0"/>
              <a:t>Vysvětlením je </a:t>
            </a:r>
            <a:r>
              <a:rPr lang="cs-CZ" sz="2000" dirty="0"/>
              <a:t>částečně </a:t>
            </a:r>
            <a:r>
              <a:rPr lang="cs-CZ" sz="2000" b="1" u="sng" dirty="0"/>
              <a:t>velikostní fragmentace zemědělských podniků</a:t>
            </a:r>
            <a:r>
              <a:rPr lang="cs-CZ" sz="2000" dirty="0"/>
              <a:t>, kdy velký počet malých farem vytváří vyšší počet pracovních míst než několik velkých zemědělských podniků. </a:t>
            </a:r>
          </a:p>
          <a:p>
            <a:r>
              <a:rPr lang="cs-CZ" sz="2000" dirty="0"/>
              <a:t>Významnějším důvodem relativně vysokého podílu zemědělství je však pravděpodobně </a:t>
            </a:r>
            <a:r>
              <a:rPr lang="cs-CZ" sz="2000" b="1" u="sng" dirty="0"/>
              <a:t>nerozvinutý sektor služeb v řídce zalidněných periferních oblastech</a:t>
            </a:r>
            <a:r>
              <a:rPr lang="cs-CZ" sz="2000" u="sng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42213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493" y="590397"/>
            <a:ext cx="8856785" cy="626760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649490" y="51788"/>
            <a:ext cx="85315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latin typeface="+mj-lt"/>
              </a:rPr>
              <a:t>Podíl zaměstnanosti ve zpracovatelském průmyslu v roce 2017</a:t>
            </a:r>
          </a:p>
          <a:p>
            <a:pPr algn="ctr"/>
            <a:r>
              <a:rPr lang="cs-CZ" sz="2000" b="1" dirty="0">
                <a:latin typeface="+mj-lt"/>
              </a:rPr>
              <a:t>Atlas rozvoje venkova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17413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52582"/>
            <a:ext cx="10753200" cy="5379418"/>
          </a:xfrm>
        </p:spPr>
        <p:txBody>
          <a:bodyPr/>
          <a:lstStyle/>
          <a:p>
            <a:r>
              <a:rPr lang="cs-CZ" sz="2400" b="1" u="sng" dirty="0"/>
              <a:t>České venkovské obce jsou vysoce industrializované</a:t>
            </a:r>
            <a:r>
              <a:rPr lang="cs-CZ" sz="2400" dirty="0"/>
              <a:t>, přičemž </a:t>
            </a:r>
            <a:r>
              <a:rPr lang="cs-CZ" sz="2400" b="1" dirty="0"/>
              <a:t>ve </a:t>
            </a:r>
            <a:r>
              <a:rPr lang="cs-CZ" sz="2400" b="1" u="sng" dirty="0"/>
              <a:t>většině z nich zpracovatelský průmysl vytváří více pracovních míst než sektor zemědělství</a:t>
            </a:r>
            <a:r>
              <a:rPr lang="cs-CZ" sz="2400" u="sng" dirty="0"/>
              <a:t>.</a:t>
            </a:r>
            <a:r>
              <a:rPr lang="cs-CZ" sz="2400" dirty="0"/>
              <a:t> </a:t>
            </a:r>
          </a:p>
          <a:p>
            <a:endParaRPr lang="cs-CZ" sz="2400" dirty="0"/>
          </a:p>
          <a:p>
            <a:r>
              <a:rPr lang="cs-CZ" sz="2400" b="1" u="sng" dirty="0"/>
              <a:t>Rekordní míry industrializace dosahují obce, na jejichž území se nacházejí významné průmyslové zóny a firmy</a:t>
            </a:r>
            <a:r>
              <a:rPr lang="cs-CZ" sz="2400" dirty="0"/>
              <a:t>, mnohdy v zahraničním vlastnictví. </a:t>
            </a:r>
          </a:p>
          <a:p>
            <a:endParaRPr lang="cs-CZ" sz="2400" dirty="0"/>
          </a:p>
          <a:p>
            <a:r>
              <a:rPr lang="cs-CZ" sz="2400" dirty="0"/>
              <a:t>Příkladem může být venkovské zázemí Frýdku-Místku, Kopřivnice nebo Žatce.</a:t>
            </a:r>
          </a:p>
        </p:txBody>
      </p:sp>
    </p:spTree>
    <p:extLst>
      <p:ext uri="{BB962C8B-B14F-4D97-AF65-F5344CB8AC3E}">
        <p14:creationId xmlns:p14="http://schemas.microsoft.com/office/powerpoint/2010/main" val="676917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52338" y="378000"/>
            <a:ext cx="11331662" cy="5625636"/>
          </a:xfrm>
        </p:spPr>
        <p:txBody>
          <a:bodyPr/>
          <a:lstStyle/>
          <a:p>
            <a:r>
              <a:rPr lang="cs-CZ" sz="2000" dirty="0"/>
              <a:t>Až </a:t>
            </a:r>
            <a:r>
              <a:rPr lang="cs-CZ" sz="2000" b="1" dirty="0"/>
              <a:t>do roku 1938 </a:t>
            </a:r>
            <a:r>
              <a:rPr lang="cs-CZ" sz="2000" dirty="0"/>
              <a:t>a tedy do období těsně před zahájením II. světové války </a:t>
            </a:r>
            <a:r>
              <a:rPr lang="cs-CZ" sz="2000" b="1" dirty="0"/>
              <a:t>byl vývoj českého venkova srovnatelný s obdobnými územími za hranicemi republiky</a:t>
            </a:r>
            <a:r>
              <a:rPr lang="cs-CZ" sz="2000" dirty="0"/>
              <a:t>. </a:t>
            </a:r>
            <a:r>
              <a:rPr lang="cs-CZ" sz="2000" b="1" u="sng" dirty="0"/>
              <a:t>Lze hovořit o velmi silném a úspěšném průmyslově-agrárním státu</a:t>
            </a:r>
            <a:r>
              <a:rPr lang="cs-CZ" sz="2000" dirty="0"/>
              <a:t>.</a:t>
            </a:r>
          </a:p>
          <a:p>
            <a:pPr marL="72000" indent="0">
              <a:buNone/>
            </a:pPr>
            <a:endParaRPr lang="cs-CZ" sz="2000" dirty="0"/>
          </a:p>
          <a:p>
            <a:r>
              <a:rPr lang="cs-CZ" sz="2000" b="1" u="sng" dirty="0"/>
              <a:t>Existovala stabilní zemědělská výroba </a:t>
            </a:r>
            <a:r>
              <a:rPr lang="cs-CZ" sz="2000" dirty="0"/>
              <a:t>doplněná dalšími ekonomickými činnostmi, </a:t>
            </a:r>
            <a:r>
              <a:rPr lang="cs-CZ" sz="2000" b="1" u="sng" dirty="0"/>
              <a:t>bohatý spolkový život, silná role místních autorit a velmi intenzivní společenská participace veřejnosti</a:t>
            </a:r>
            <a:r>
              <a:rPr lang="cs-CZ" sz="2000" dirty="0"/>
              <a:t>.</a:t>
            </a:r>
          </a:p>
          <a:p>
            <a:pPr marL="72000" indent="0">
              <a:buNone/>
            </a:pPr>
            <a:r>
              <a:rPr lang="cs-CZ" sz="2000" dirty="0"/>
              <a:t> </a:t>
            </a:r>
          </a:p>
          <a:p>
            <a:r>
              <a:rPr lang="cs-CZ" sz="2000" b="1" u="sng" dirty="0"/>
              <a:t>Na venkově existoval silný vztah k půdě jako základnímu atributu bohatství </a:t>
            </a:r>
            <a:r>
              <a:rPr lang="cs-CZ" sz="2000" dirty="0"/>
              <a:t>(majetku) a </a:t>
            </a:r>
            <a:r>
              <a:rPr lang="cs-CZ" sz="2000" b="1" u="sng" dirty="0"/>
              <a:t>jasné sociální rozvrstvení</a:t>
            </a:r>
            <a:r>
              <a:rPr lang="cs-CZ" sz="2000" u="sng" dirty="0"/>
              <a:t> </a:t>
            </a:r>
            <a:r>
              <a:rPr lang="cs-CZ" sz="2000" dirty="0"/>
              <a:t>venkovské společnosti a </a:t>
            </a:r>
            <a:r>
              <a:rPr lang="cs-CZ" sz="2000" b="1" u="sng" dirty="0"/>
              <a:t>silná sociální sounáležitost </a:t>
            </a:r>
            <a:r>
              <a:rPr lang="cs-CZ" sz="2000" dirty="0"/>
              <a:t>mezi všemi skupinami na vesnici. 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923129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088" y="608766"/>
            <a:ext cx="8830830" cy="624923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770180" y="0"/>
            <a:ext cx="6845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+mj-lt"/>
              </a:rPr>
              <a:t>Podíl zaměstnanosti ve službách v roce 2017</a:t>
            </a:r>
          </a:p>
          <a:p>
            <a:pPr algn="ctr"/>
            <a:r>
              <a:rPr lang="cs-CZ" sz="2000" b="1" dirty="0">
                <a:latin typeface="+mj-lt"/>
              </a:rPr>
              <a:t>Atlas rozvoje venkova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54600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06400"/>
            <a:ext cx="10753200" cy="5425600"/>
          </a:xfrm>
        </p:spPr>
        <p:txBody>
          <a:bodyPr/>
          <a:lstStyle/>
          <a:p>
            <a:r>
              <a:rPr lang="cs-CZ" sz="2000" b="1" u="sng" dirty="0"/>
              <a:t>Navzdory celkově vysoké míře industrializace českého venkova je ve většině obcí největším zaměstnavatelem sektor služeb</a:t>
            </a:r>
            <a:r>
              <a:rPr lang="cs-CZ" sz="2000" b="1" dirty="0"/>
              <a:t>.</a:t>
            </a:r>
            <a:r>
              <a:rPr lang="cs-CZ" sz="2000" dirty="0"/>
              <a:t> </a:t>
            </a:r>
          </a:p>
          <a:p>
            <a:r>
              <a:rPr lang="cs-CZ" sz="2000" b="1" u="sng" dirty="0"/>
              <a:t>Nejvíce </a:t>
            </a:r>
            <a:r>
              <a:rPr lang="cs-CZ" sz="2000" b="1" u="sng" dirty="0" err="1"/>
              <a:t>terciarizované</a:t>
            </a:r>
            <a:r>
              <a:rPr lang="cs-CZ" sz="2000" b="1" u="sng" dirty="0"/>
              <a:t> venkovské obce se nacházejí v zázemí některých metropolitních jader a krajských měst</a:t>
            </a:r>
            <a:r>
              <a:rPr lang="cs-CZ" sz="2000" dirty="0"/>
              <a:t> (zejména Prahy a Brna). </a:t>
            </a:r>
          </a:p>
          <a:p>
            <a:r>
              <a:rPr lang="cs-CZ" sz="2000" b="1" u="sng" dirty="0"/>
              <a:t>Vysoký podíl služeb zde souvisí s rezidenční </a:t>
            </a:r>
            <a:r>
              <a:rPr lang="cs-CZ" sz="2000" b="1" u="sng" dirty="0" err="1"/>
              <a:t>suburbanizací</a:t>
            </a:r>
            <a:r>
              <a:rPr lang="cs-CZ" sz="2000" dirty="0"/>
              <a:t>: příliv obyvatel z měst sytí poptávku po místních službách. </a:t>
            </a:r>
          </a:p>
          <a:p>
            <a:r>
              <a:rPr lang="cs-CZ" sz="2000" b="1" u="sng" dirty="0"/>
              <a:t>Dochází také ke komerční </a:t>
            </a:r>
            <a:r>
              <a:rPr lang="cs-CZ" sz="2000" b="1" u="sng" dirty="0" err="1"/>
              <a:t>suburbanizaci</a:t>
            </a:r>
            <a:r>
              <a:rPr lang="cs-CZ" sz="2000" dirty="0"/>
              <a:t>, tedy přesunu některých služeb z velkých měst do jejich zázemí, zpravidla v blízkosti významných dopravních tahů. </a:t>
            </a:r>
          </a:p>
          <a:p>
            <a:r>
              <a:rPr lang="cs-CZ" sz="2000" b="1" u="sng" dirty="0"/>
              <a:t>Jedná se především o ekonomické aktivity náročné na plochy, mezi které patří maloobchod a velkoobchod, skladování nebo logistika</a:t>
            </a:r>
            <a:r>
              <a:rPr lang="cs-CZ" sz="2000" dirty="0"/>
              <a:t>. </a:t>
            </a:r>
          </a:p>
          <a:p>
            <a:r>
              <a:rPr lang="cs-CZ" sz="2000" b="1" u="sng" dirty="0"/>
              <a:t>Druhým typem venkovských obcí s vysokým podílem služeb na zaměstnanosti </a:t>
            </a:r>
            <a:r>
              <a:rPr lang="cs-CZ" sz="2000" dirty="0"/>
              <a:t>jsou obce </a:t>
            </a:r>
            <a:r>
              <a:rPr lang="cs-CZ" sz="2000" b="1" dirty="0"/>
              <a:t>v </a:t>
            </a:r>
            <a:r>
              <a:rPr lang="cs-CZ" sz="2000" b="1" u="sng" dirty="0"/>
              <a:t>horských, lázeňských a jiných oblastech masového cestovního ruchu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510822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927" y="609601"/>
            <a:ext cx="8829647" cy="62484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466109" y="64860"/>
            <a:ext cx="69220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latin typeface="+mn-lt"/>
              </a:rPr>
              <a:t>Podíl zaměstnanosti ve veřejných službách v roce 2017</a:t>
            </a:r>
          </a:p>
          <a:p>
            <a:pPr algn="ctr"/>
            <a:r>
              <a:rPr lang="cs-CZ" sz="2000" b="1" dirty="0">
                <a:latin typeface="+mn-lt"/>
              </a:rPr>
              <a:t>Atlas rozvoje venkova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214579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618837"/>
            <a:ext cx="10753200" cy="5102327"/>
          </a:xfrm>
        </p:spPr>
        <p:txBody>
          <a:bodyPr/>
          <a:lstStyle/>
          <a:p>
            <a:endParaRPr lang="cs-CZ" dirty="0"/>
          </a:p>
          <a:p>
            <a:r>
              <a:rPr lang="cs-CZ" b="1" dirty="0"/>
              <a:t>Vysoké podíly veřejných služeb na zaměstnanosti je charakteristický pro venkovské obce se slaběji rozvinutým komerčním sektorem. </a:t>
            </a:r>
          </a:p>
          <a:p>
            <a:endParaRPr lang="cs-CZ" dirty="0"/>
          </a:p>
          <a:p>
            <a:r>
              <a:rPr lang="cs-CZ" b="1" dirty="0"/>
              <a:t>Jedná se především o obce v pohraničních i vnitřních periferních regionech.</a:t>
            </a:r>
          </a:p>
        </p:txBody>
      </p:sp>
    </p:spTree>
    <p:extLst>
      <p:ext uri="{BB962C8B-B14F-4D97-AF65-F5344CB8AC3E}">
        <p14:creationId xmlns:p14="http://schemas.microsoft.com/office/powerpoint/2010/main" val="952330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Zástupný obsah 2"/>
          <p:cNvSpPr>
            <a:spLocks noGrp="1" noChangeArrowheads="1"/>
          </p:cNvSpPr>
          <p:nvPr>
            <p:ph idx="1"/>
          </p:nvPr>
        </p:nvSpPr>
        <p:spPr>
          <a:xfrm>
            <a:off x="1034473" y="476251"/>
            <a:ext cx="9873672" cy="5649913"/>
          </a:xfrm>
        </p:spPr>
        <p:txBody>
          <a:bodyPr/>
          <a:lstStyle/>
          <a:p>
            <a:pPr marL="72000" indent="0">
              <a:buNone/>
            </a:pPr>
            <a:r>
              <a:rPr lang="cs-CZ" altLang="cs-CZ" b="1" u="sng" dirty="0"/>
              <a:t>Zaměstnanost v zemědělství na českém venkově</a:t>
            </a:r>
          </a:p>
          <a:p>
            <a:r>
              <a:rPr lang="cs-CZ" altLang="cs-CZ" b="1" u="sng" dirty="0">
                <a:ea typeface="Cambria" panose="02040503050406030204" pitchFamily="18" charset="0"/>
                <a:cs typeface="Cambria" panose="02040503050406030204" pitchFamily="18" charset="0"/>
              </a:rPr>
              <a:t>Střední délka života v ČR se zvyšuje</a:t>
            </a:r>
            <a:r>
              <a:rPr lang="cs-CZ" altLang="cs-CZ" dirty="0">
                <a:ea typeface="Cambria" panose="02040503050406030204" pitchFamily="18" charset="0"/>
                <a:cs typeface="Cambria" panose="02040503050406030204" pitchFamily="18" charset="0"/>
              </a:rPr>
              <a:t>. Může za to nejen nižší porodnost a úmrtnost v kojeneckém/dětském věku, ale také zlepšující se kvalita života a dostupnost zdravotní a sociální péče. </a:t>
            </a:r>
          </a:p>
          <a:p>
            <a:endParaRPr lang="cs-CZ" altLang="cs-CZ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dirty="0">
                <a:ea typeface="Cambria" panose="02040503050406030204" pitchFamily="18" charset="0"/>
                <a:cs typeface="Cambria" panose="02040503050406030204" pitchFamily="18" charset="0"/>
              </a:rPr>
              <a:t>Vyhlídky na dlouhý život s sebou však přinášejí i </a:t>
            </a:r>
            <a:r>
              <a:rPr lang="cs-CZ" altLang="cs-CZ" b="1" u="sng" dirty="0">
                <a:ea typeface="Cambria" panose="02040503050406030204" pitchFamily="18" charset="0"/>
                <a:cs typeface="Cambria" panose="02040503050406030204" pitchFamily="18" charset="0"/>
              </a:rPr>
              <a:t>negativa</a:t>
            </a:r>
            <a:r>
              <a:rPr lang="cs-CZ" altLang="cs-CZ" u="sng" dirty="0">
                <a:ea typeface="Cambria" panose="02040503050406030204" pitchFamily="18" charset="0"/>
                <a:cs typeface="Cambria" panose="02040503050406030204" pitchFamily="18" charset="0"/>
              </a:rPr>
              <a:t> − </a:t>
            </a:r>
            <a:r>
              <a:rPr lang="cs-CZ" altLang="cs-CZ" dirty="0">
                <a:ea typeface="Cambria" panose="02040503050406030204" pitchFamily="18" charset="0"/>
                <a:cs typeface="Cambria" panose="02040503050406030204" pitchFamily="18" charset="0"/>
              </a:rPr>
              <a:t>například</a:t>
            </a:r>
            <a:r>
              <a:rPr lang="cs-CZ" altLang="cs-CZ" u="sng" dirty="0"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cs-CZ" altLang="cs-CZ" b="1" u="sng" dirty="0">
                <a:ea typeface="Cambria" panose="02040503050406030204" pitchFamily="18" charset="0"/>
                <a:cs typeface="Cambria" panose="02040503050406030204" pitchFamily="18" charset="0"/>
              </a:rPr>
              <a:t>stárnutí populace</a:t>
            </a:r>
            <a:r>
              <a:rPr lang="cs-CZ" altLang="cs-CZ" u="sng" dirty="0"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</a:p>
          <a:p>
            <a:endParaRPr lang="cs-CZ" alt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2033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Zástupný obsah 2"/>
          <p:cNvSpPr>
            <a:spLocks noGrp="1" noChangeArrowheads="1"/>
          </p:cNvSpPr>
          <p:nvPr>
            <p:ph idx="1"/>
          </p:nvPr>
        </p:nvSpPr>
        <p:spPr>
          <a:xfrm>
            <a:off x="1062183" y="620714"/>
            <a:ext cx="10243126" cy="5616575"/>
          </a:xfrm>
        </p:spPr>
        <p:txBody>
          <a:bodyPr/>
          <a:lstStyle/>
          <a:p>
            <a:r>
              <a:rPr lang="cs-CZ" altLang="cs-CZ" b="1" u="sng" dirty="0"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Alarmující situace nastává mimo jiné v zemědělství</a:t>
            </a:r>
            <a:r>
              <a:rPr lang="cs-CZ" altLang="cs-CZ" dirty="0"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endParaRPr lang="cs-CZ" altLang="cs-CZ" dirty="0">
              <a:latin typeface="+mj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dirty="0"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Srovnáme-li věkovou strukturu v agrárním sektoru s celým národním hospodářstvím, je patrné, že </a:t>
            </a:r>
            <a:r>
              <a:rPr lang="cs-CZ" altLang="cs-CZ" b="1" u="sng" dirty="0"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v zemědělství jsou méně zastoupeny mladší věkové kategorie</a:t>
            </a:r>
            <a:r>
              <a:rPr lang="cs-CZ" altLang="cs-CZ" u="sng" dirty="0"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r>
              <a:rPr lang="cs-CZ" altLang="cs-CZ" dirty="0"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</a:p>
          <a:p>
            <a:endParaRPr lang="cs-CZ" altLang="cs-CZ" dirty="0">
              <a:latin typeface="+mj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b="1" u="sng" dirty="0">
                <a:latin typeface="+mj-lt"/>
                <a:ea typeface="Cambria" panose="02040503050406030204" pitchFamily="18" charset="0"/>
                <a:cs typeface="Cambria" panose="02040503050406030204" pitchFamily="18" charset="0"/>
              </a:rPr>
              <a:t>Podíl pracovníků vyššího věku je zase podstatně větší.</a:t>
            </a:r>
          </a:p>
          <a:p>
            <a:endParaRPr lang="cs-CZ" alt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89226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Zástupný obsah 2"/>
          <p:cNvSpPr>
            <a:spLocks noGrp="1" noChangeArrowheads="1"/>
          </p:cNvSpPr>
          <p:nvPr>
            <p:ph idx="1"/>
          </p:nvPr>
        </p:nvSpPr>
        <p:spPr>
          <a:xfrm>
            <a:off x="720000" y="484621"/>
            <a:ext cx="10890108" cy="5576888"/>
          </a:xfrm>
        </p:spPr>
        <p:txBody>
          <a:bodyPr/>
          <a:lstStyle/>
          <a:p>
            <a:r>
              <a:rPr lang="cs-CZ" altLang="cs-CZ" dirty="0">
                <a:ea typeface="Cambria" panose="02040503050406030204" pitchFamily="18" charset="0"/>
                <a:cs typeface="Cambria" panose="02040503050406030204" pitchFamily="18" charset="0"/>
              </a:rPr>
              <a:t>Situace se má navíc podle dosavadních prognóz postupem času ještě </a:t>
            </a:r>
            <a:r>
              <a:rPr lang="cs-CZ" altLang="cs-CZ" b="1" u="sng" dirty="0">
                <a:ea typeface="Cambria" panose="02040503050406030204" pitchFamily="18" charset="0"/>
                <a:cs typeface="Cambria" panose="02040503050406030204" pitchFamily="18" charset="0"/>
              </a:rPr>
              <a:t>zhoršovat</a:t>
            </a:r>
            <a:r>
              <a:rPr lang="cs-CZ" altLang="cs-CZ" b="1" dirty="0"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endParaRPr lang="cs-CZ" altLang="cs-CZ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dirty="0">
                <a:ea typeface="Cambria" panose="02040503050406030204" pitchFamily="18" charset="0"/>
                <a:cs typeface="Cambria" panose="02040503050406030204" pitchFamily="18" charset="0"/>
              </a:rPr>
              <a:t>Příčinou je </a:t>
            </a:r>
            <a:r>
              <a:rPr lang="cs-CZ" altLang="cs-CZ" b="1" u="sng" dirty="0">
                <a:ea typeface="Cambria" panose="02040503050406030204" pitchFamily="18" charset="0"/>
                <a:cs typeface="Cambria" panose="02040503050406030204" pitchFamily="18" charset="0"/>
              </a:rPr>
              <a:t>zvyšující se věk pro odchod do důchodu a také nezájem o práci v zemědělství ze strany mladých lidí</a:t>
            </a:r>
            <a:r>
              <a:rPr lang="cs-CZ" altLang="cs-CZ" dirty="0"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</a:p>
          <a:p>
            <a:endParaRPr lang="cs-CZ" altLang="cs-CZ" dirty="0">
              <a:ea typeface="Cambria" panose="02040503050406030204" pitchFamily="18" charset="0"/>
              <a:cs typeface="Cambria" panose="02040503050406030204" pitchFamily="18" charset="0"/>
            </a:endParaRPr>
          </a:p>
          <a:p>
            <a:r>
              <a:rPr lang="cs-CZ" altLang="cs-CZ" dirty="0">
                <a:ea typeface="Cambria" panose="02040503050406030204" pitchFamily="18" charset="0"/>
                <a:cs typeface="Cambria" panose="02040503050406030204" pitchFamily="18" charset="0"/>
              </a:rPr>
              <a:t>V příštích deseti letech může </a:t>
            </a:r>
            <a:r>
              <a:rPr lang="cs-CZ" altLang="cs-CZ" b="1" u="sng" dirty="0">
                <a:ea typeface="Cambria" panose="02040503050406030204" pitchFamily="18" charset="0"/>
                <a:cs typeface="Cambria" panose="02040503050406030204" pitchFamily="18" charset="0"/>
              </a:rPr>
              <a:t>zemědělství opustit z důvodu vysokého věku třetina pracovníků</a:t>
            </a:r>
            <a:r>
              <a:rPr lang="cs-CZ" altLang="cs-CZ" dirty="0">
                <a:ea typeface="Cambria" panose="02040503050406030204" pitchFamily="18" charset="0"/>
                <a:cs typeface="Cambria" panose="02040503050406030204" pitchFamily="18" charset="0"/>
              </a:rPr>
              <a:t>, za které budou podniky jen obtížně hledat náhradu.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90411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19999" y="692727"/>
            <a:ext cx="10890109" cy="4664364"/>
          </a:xfrm>
        </p:spPr>
        <p:txBody>
          <a:bodyPr/>
          <a:lstStyle/>
          <a:p>
            <a:r>
              <a:rPr lang="cs-CZ" sz="2000" b="1" u="sng" dirty="0"/>
              <a:t>Ekonomika venkova </a:t>
            </a:r>
            <a:r>
              <a:rPr lang="cs-CZ" sz="2000" dirty="0"/>
              <a:t>má oproti ekonomice městských oblastí </a:t>
            </a:r>
            <a:r>
              <a:rPr lang="cs-CZ" sz="2000" b="1" u="sng" dirty="0"/>
              <a:t>nižší potenciál pro generování aglomeračních úspor</a:t>
            </a:r>
            <a:r>
              <a:rPr lang="cs-CZ" sz="2000" b="1" dirty="0"/>
              <a:t>. </a:t>
            </a:r>
            <a:r>
              <a:rPr lang="cs-CZ" sz="2000" dirty="0"/>
              <a:t>To je také jeden z důvodů, proč jsou </a:t>
            </a:r>
            <a:r>
              <a:rPr lang="cs-CZ" sz="2000" b="1" u="sng" dirty="0"/>
              <a:t>venkovské oblasti znevýhodněné při získávání nových investic</a:t>
            </a:r>
            <a:r>
              <a:rPr lang="cs-CZ" sz="2000" dirty="0"/>
              <a:t>.</a:t>
            </a:r>
          </a:p>
          <a:p>
            <a:endParaRPr lang="cs-CZ" sz="2000" dirty="0"/>
          </a:p>
          <a:p>
            <a:r>
              <a:rPr lang="cs-CZ" sz="2000" dirty="0"/>
              <a:t>Analyzovaná data ukazují, jak </a:t>
            </a:r>
            <a:r>
              <a:rPr lang="cs-CZ" sz="2000" b="1" u="sng" dirty="0"/>
              <a:t>důležitá je podpora </a:t>
            </a:r>
            <a:r>
              <a:rPr lang="cs-CZ" sz="2000" b="1" u="sng" dirty="0" err="1"/>
              <a:t>mikropodniků</a:t>
            </a:r>
            <a:r>
              <a:rPr lang="cs-CZ" sz="2000" b="1" u="sng" dirty="0"/>
              <a:t>, malých podniků, rodinných firem a živnostníků v nejmenších obcích</a:t>
            </a:r>
            <a:r>
              <a:rPr lang="cs-CZ" sz="2000" dirty="0"/>
              <a:t>. Jelikož se vzrůstající velikostí obcí přibývá počet těchto pracovníků, je nutné směřovat podporu cíleně. </a:t>
            </a:r>
          </a:p>
          <a:p>
            <a:endParaRPr lang="cs-CZ" sz="2000" dirty="0"/>
          </a:p>
          <a:p>
            <a:r>
              <a:rPr lang="cs-CZ" sz="2000" dirty="0"/>
              <a:t>Je nutné nalézt další účinnou </a:t>
            </a:r>
            <a:r>
              <a:rPr lang="cs-CZ" sz="2000" b="1" u="sng" dirty="0"/>
              <a:t>podporu diverzifikace činností, podporu prvovýrobcům a </a:t>
            </a:r>
            <a:r>
              <a:rPr lang="cs-CZ" sz="2000" b="1" u="sng" dirty="0" err="1"/>
              <a:t>mikropodnikům</a:t>
            </a:r>
            <a:r>
              <a:rPr lang="cs-CZ" sz="2000" b="1" u="sng" dirty="0"/>
              <a:t> pro oblast výroby a zaměstnanosti</a:t>
            </a:r>
            <a:r>
              <a:rPr lang="cs-CZ" sz="20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86354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Zástupný obsah 2"/>
          <p:cNvSpPr>
            <a:spLocks noGrp="1" noChangeArrowheads="1"/>
          </p:cNvSpPr>
          <p:nvPr>
            <p:ph idx="1"/>
          </p:nvPr>
        </p:nvSpPr>
        <p:spPr>
          <a:xfrm>
            <a:off x="517236" y="404813"/>
            <a:ext cx="10806546" cy="5903912"/>
          </a:xfrm>
        </p:spPr>
        <p:txBody>
          <a:bodyPr/>
          <a:lstStyle/>
          <a:p>
            <a:r>
              <a:rPr lang="cs-CZ" altLang="cs-CZ" sz="2200" b="1" u="sng" dirty="0">
                <a:ea typeface="Cambria" panose="02040503050406030204" pitchFamily="18" charset="0"/>
                <a:cs typeface="Cambria" panose="02040503050406030204" pitchFamily="18" charset="0"/>
              </a:rPr>
              <a:t>Čechů pracuje aktuálně (2021) v zemědělství zhruba 100 tisíc osob (v lesnictví a rybolovu dalších 40 tis.), což je 1,9 % celkové zaměstnanosti, ale v obcích do 2 tis. obyvatel žije asi 2,9 mil. lidí, což je o 200 tis. více než v roce 2001. </a:t>
            </a:r>
          </a:p>
          <a:p>
            <a:r>
              <a:rPr lang="cs-CZ" altLang="cs-CZ" sz="2200" b="1" u="sng" dirty="0">
                <a:ea typeface="Cambria" panose="02040503050406030204" pitchFamily="18" charset="0"/>
                <a:cs typeface="Cambria" panose="02040503050406030204" pitchFamily="18" charset="0"/>
              </a:rPr>
              <a:t>V roce 1990 pracovalo v zemědělství: 540 tis. osob.</a:t>
            </a:r>
          </a:p>
          <a:p>
            <a:endParaRPr lang="cs-CZ" altLang="cs-CZ" dirty="0"/>
          </a:p>
        </p:txBody>
      </p:sp>
      <p:pic>
        <p:nvPicPr>
          <p:cNvPr id="145411" name="Obráze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45" y="2569900"/>
            <a:ext cx="47355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2" name="Obrázek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805" y="2943463"/>
            <a:ext cx="4379912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3" name="TextovéPole 1"/>
          <p:cNvSpPr txBox="1">
            <a:spLocks noChangeArrowheads="1"/>
          </p:cNvSpPr>
          <p:nvPr/>
        </p:nvSpPr>
        <p:spPr bwMode="auto">
          <a:xfrm>
            <a:off x="1623219" y="5304075"/>
            <a:ext cx="414728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u="sng" dirty="0"/>
              <a:t>Český venkov ale není totožný se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u="sng" dirty="0"/>
              <a:t>zemědělstvím, venkov je nadřazený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u="sng" dirty="0"/>
              <a:t>pojem i prostor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Výroba na venkově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27690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F37B88A-2D86-42C3-A0D7-60AE35F151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Výroba na venkově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A046425-85F4-4C28-BE0D-A7490A623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226" y="770289"/>
            <a:ext cx="8271545" cy="531742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23A5DC2-6F7D-41A4-8AA6-A0C519791C84}"/>
              </a:ext>
            </a:extLst>
          </p:cNvPr>
          <p:cNvSpPr txBox="1"/>
          <p:nvPr/>
        </p:nvSpPr>
        <p:spPr>
          <a:xfrm>
            <a:off x="2637681" y="143041"/>
            <a:ext cx="6916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Zaměstnanost v </a:t>
            </a:r>
            <a:r>
              <a:rPr lang="cs-CZ" dirty="0" err="1"/>
              <a:t>priméru</a:t>
            </a:r>
            <a:r>
              <a:rPr lang="cs-CZ" dirty="0"/>
              <a:t> v ČR v letech 1990-2020</a:t>
            </a:r>
          </a:p>
        </p:txBody>
      </p:sp>
    </p:spTree>
    <p:extLst>
      <p:ext uri="{BB962C8B-B14F-4D97-AF65-F5344CB8AC3E}">
        <p14:creationId xmlns:p14="http://schemas.microsoft.com/office/powerpoint/2010/main" val="2532298727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ECON-CZ.potx" id="{AE58135E-4D61-4028-838C-EC4BFDF857E0}" vid="{3EB0DBB9-0B57-400A-AD77-0800E029678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šablona-nový vizuál</Template>
  <TotalTime>8530</TotalTime>
  <Words>6445</Words>
  <Application>Microsoft Office PowerPoint</Application>
  <PresentationFormat>Širokoúhlá obrazovka</PresentationFormat>
  <Paragraphs>483</Paragraphs>
  <Slides>111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111</vt:i4>
      </vt:variant>
    </vt:vector>
  </HeadingPairs>
  <TitlesOfParts>
    <vt:vector size="117" baseType="lpstr">
      <vt:lpstr>Arial</vt:lpstr>
      <vt:lpstr>Cambria</vt:lpstr>
      <vt:lpstr>Tahoma</vt:lpstr>
      <vt:lpstr>Verdana</vt:lpstr>
      <vt:lpstr>Wingdings</vt:lpstr>
      <vt:lpstr>Prezentace_MU_CZ</vt:lpstr>
      <vt:lpstr>Přednáška č. 7 </vt:lpstr>
      <vt:lpstr>Prezentace aplikace PowerPoint</vt:lpstr>
      <vt:lpstr>Charakteristiky českého venkova - výroba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Josef Kunc</dc:creator>
  <cp:lastModifiedBy>Kunc Josef</cp:lastModifiedBy>
  <cp:revision>152</cp:revision>
  <cp:lastPrinted>2021-03-22T10:52:12Z</cp:lastPrinted>
  <dcterms:created xsi:type="dcterms:W3CDTF">2019-09-26T15:38:03Z</dcterms:created>
  <dcterms:modified xsi:type="dcterms:W3CDTF">2023-04-03T10:03:24Z</dcterms:modified>
</cp:coreProperties>
</file>