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sldIdLst>
    <p:sldId id="256" r:id="rId2"/>
    <p:sldId id="337" r:id="rId3"/>
    <p:sldId id="258" r:id="rId4"/>
    <p:sldId id="339" r:id="rId5"/>
    <p:sldId id="340" r:id="rId6"/>
    <p:sldId id="341" r:id="rId7"/>
    <p:sldId id="263" r:id="rId8"/>
    <p:sldId id="261" r:id="rId9"/>
    <p:sldId id="262" r:id="rId10"/>
    <p:sldId id="272" r:id="rId11"/>
    <p:sldId id="279" r:id="rId12"/>
    <p:sldId id="267" r:id="rId13"/>
    <p:sldId id="342" r:id="rId14"/>
    <p:sldId id="343" r:id="rId15"/>
    <p:sldId id="264" r:id="rId16"/>
    <p:sldId id="277" r:id="rId17"/>
    <p:sldId id="278" r:id="rId18"/>
    <p:sldId id="266" r:id="rId19"/>
    <p:sldId id="268" r:id="rId20"/>
    <p:sldId id="269" r:id="rId21"/>
    <p:sldId id="270" r:id="rId22"/>
    <p:sldId id="257" r:id="rId23"/>
    <p:sldId id="344" r:id="rId24"/>
    <p:sldId id="345" r:id="rId25"/>
    <p:sldId id="260" r:id="rId26"/>
    <p:sldId id="265" r:id="rId27"/>
    <p:sldId id="346" r:id="rId28"/>
    <p:sldId id="347" r:id="rId29"/>
    <p:sldId id="348" r:id="rId30"/>
    <p:sldId id="283" r:id="rId31"/>
    <p:sldId id="349" r:id="rId32"/>
    <p:sldId id="350" r:id="rId33"/>
    <p:sldId id="276" r:id="rId34"/>
    <p:sldId id="273" r:id="rId35"/>
    <p:sldId id="351" r:id="rId36"/>
    <p:sldId id="274" r:id="rId37"/>
    <p:sldId id="352" r:id="rId38"/>
    <p:sldId id="353" r:id="rId39"/>
    <p:sldId id="354" r:id="rId40"/>
    <p:sldId id="355" r:id="rId41"/>
    <p:sldId id="282" r:id="rId42"/>
    <p:sldId id="356" r:id="rId43"/>
    <p:sldId id="284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292" r:id="rId52"/>
    <p:sldId id="293" r:id="rId53"/>
    <p:sldId id="294" r:id="rId54"/>
    <p:sldId id="295" r:id="rId55"/>
    <p:sldId id="296" r:id="rId56"/>
    <p:sldId id="297" r:id="rId57"/>
    <p:sldId id="306" r:id="rId58"/>
    <p:sldId id="307" r:id="rId59"/>
    <p:sldId id="308" r:id="rId60"/>
    <p:sldId id="309" r:id="rId61"/>
    <p:sldId id="310" r:id="rId62"/>
    <p:sldId id="357" r:id="rId63"/>
    <p:sldId id="311" r:id="rId64"/>
    <p:sldId id="312" r:id="rId65"/>
    <p:sldId id="313" r:id="rId66"/>
    <p:sldId id="314" r:id="rId67"/>
    <p:sldId id="316" r:id="rId68"/>
    <p:sldId id="317" r:id="rId69"/>
    <p:sldId id="318" r:id="rId70"/>
    <p:sldId id="336" r:id="rId71"/>
    <p:sldId id="338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8" d="100"/>
          <a:sy n="108" d="100"/>
        </p:scale>
        <p:origin x="17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101EC5-CDBA-4E2A-A5AD-D058A840F92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49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2D8B2-A6B0-4432-B785-E9878431489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067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8349F-E0D2-451B-8095-26BC8EB6AAB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1910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58F3F-8317-4429-8BA2-D0B2BDABBFD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056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1AEC0-C3F6-4D9C-83BE-04C5FBEE3E1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939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8C0B2-F653-44D8-9F68-F24445A3EA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52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45650-690E-4A1D-B5FE-2BC2AF9BECA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9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1271F8-7A8E-4B4F-A737-4515E7EB54A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62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A950A1-691F-499B-BC97-B79209E0A47C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387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A8C0B2-F653-44D8-9F68-F24445A3EA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939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77F70-1ECD-4D64-A578-0E40B639D82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689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4048CC5-8199-4988-8D88-96589600189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632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4B2FCC-B401-432E-8E5C-BE33BCD6503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3334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AA8C0B2-F653-44D8-9F68-F24445A3EAD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taceeu.cz/cs/ostatni/dulezite/slovnik-pojmu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agrants.cz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3.xml"/><Relationship Id="rId4" Type="http://schemas.openxmlformats.org/officeDocument/2006/relationships/oleObject" Target="../embeddings/oleObject8.bin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81075"/>
            <a:ext cx="7772400" cy="1470025"/>
          </a:xfrm>
        </p:spPr>
        <p:txBody>
          <a:bodyPr/>
          <a:lstStyle/>
          <a:p>
            <a:pPr eaLnBrk="1" hangingPunct="1"/>
            <a:r>
              <a:rPr lang="cs-CZ" altLang="cs-CZ" dirty="0"/>
              <a:t>Tutoriál č. 1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141663"/>
            <a:ext cx="7010400" cy="2951162"/>
          </a:xfrm>
        </p:spPr>
        <p:txBody>
          <a:bodyPr>
            <a:normAutofit/>
          </a:bodyPr>
          <a:lstStyle/>
          <a:p>
            <a:pPr algn="r" eaLnBrk="1" hangingPunct="1"/>
            <a:endParaRPr lang="cs-CZ" altLang="cs-CZ" sz="2000" dirty="0"/>
          </a:p>
          <a:p>
            <a:pPr algn="r" eaLnBrk="1" hangingPunct="1"/>
            <a:endParaRPr lang="cs-CZ" altLang="cs-CZ" sz="2000" dirty="0"/>
          </a:p>
          <a:p>
            <a:pPr algn="r" eaLnBrk="1" hangingPunct="1"/>
            <a:endParaRPr lang="cs-CZ" altLang="cs-CZ" sz="2000" dirty="0"/>
          </a:p>
          <a:p>
            <a:pPr algn="r" eaLnBrk="1" hangingPunct="1"/>
            <a:endParaRPr lang="cs-CZ" altLang="cs-CZ" sz="2000" dirty="0"/>
          </a:p>
          <a:p>
            <a:pPr algn="r" eaLnBrk="1" hangingPunct="1"/>
            <a:endParaRPr lang="cs-CZ" altLang="cs-CZ" sz="2000" dirty="0"/>
          </a:p>
          <a:p>
            <a:pPr algn="r" eaLnBrk="1" hangingPunct="1"/>
            <a:r>
              <a:rPr lang="cs-CZ" altLang="cs-CZ" sz="2000" dirty="0"/>
              <a:t>Jana </a:t>
            </a:r>
            <a:r>
              <a:rPr lang="cs-CZ" altLang="cs-CZ" sz="2000" dirty="0" err="1"/>
              <a:t>SOukopová</a:t>
            </a:r>
            <a:endParaRPr lang="cs-CZ" alt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Principy hodnocení VP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988840"/>
            <a:ext cx="7395160" cy="388025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AutoNum type="arabicPeriod"/>
            </a:pPr>
            <a:r>
              <a:rPr lang="cs-CZ" altLang="en-US" sz="2000" dirty="0"/>
              <a:t>Věcnost (Relevance)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Při hodnocení programů dle principu věcnosti by evaluace měla definovat odpověď na evaluační otázku: "Jaké jsou konkrétní vlivy VP na změny v </a:t>
            </a:r>
            <a:r>
              <a:rPr lang="cs-CZ" altLang="en-US" sz="1800" dirty="0" err="1"/>
              <a:t>socio</a:t>
            </a:r>
            <a:r>
              <a:rPr lang="cs-CZ" altLang="en-US" sz="1800" dirty="0"/>
              <a:t>-ekonomickém prostředí?"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SzPct val="120000"/>
              <a:buFont typeface="Wingdings" panose="05000000000000000000" pitchFamily="2" charset="2"/>
              <a:buAutoNum type="arabicPeriod"/>
            </a:pPr>
            <a:r>
              <a:rPr lang="cs-CZ" altLang="en-US" sz="2000" dirty="0"/>
              <a:t>Účinnost (</a:t>
            </a:r>
            <a:r>
              <a:rPr lang="cs-CZ" altLang="en-US" sz="2000" dirty="0" err="1"/>
              <a:t>Effectiveness</a:t>
            </a:r>
            <a:r>
              <a:rPr lang="cs-CZ" altLang="en-US" sz="2000" dirty="0"/>
              <a:t>)</a:t>
            </a:r>
            <a:r>
              <a:rPr lang="cs-CZ" altLang="en-US" sz="1900" dirty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S klíčovou otázkou, zda projekty dosahují svých nastavených finančních a operačních cílů.</a:t>
            </a:r>
            <a:r>
              <a:rPr lang="cs-CZ" altLang="en-US" sz="17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SzPct val="120000"/>
              <a:buFont typeface="Verdana" panose="020B0604030504040204" pitchFamily="34" charset="0"/>
              <a:buAutoNum type="arabicPeriod"/>
            </a:pPr>
            <a:r>
              <a:rPr lang="cs-CZ" altLang="en-US" sz="2000" dirty="0"/>
              <a:t>Efektivnost (</a:t>
            </a:r>
            <a:r>
              <a:rPr lang="cs-CZ" altLang="en-US" sz="2000" dirty="0" err="1"/>
              <a:t>Efficiency</a:t>
            </a:r>
            <a:r>
              <a:rPr lang="cs-CZ" altLang="en-US" sz="2000" dirty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s klíčovou otázkou orientovanou na zhodnocení ostatních investičních aktivit a se zjištěními, zda může být dosaženo s investovanými zdroji více jinými způsoby či nikoliv.</a:t>
            </a:r>
            <a:r>
              <a:rPr lang="cs-CZ" altLang="en-US" sz="1700" dirty="0"/>
              <a:t> </a:t>
            </a:r>
          </a:p>
          <a:p>
            <a:pPr eaLnBrk="1" hangingPunct="1">
              <a:lnSpc>
                <a:spcPct val="80000"/>
              </a:lnSpc>
              <a:spcBef>
                <a:spcPts val="1200"/>
              </a:spcBef>
              <a:buSzPct val="120000"/>
              <a:buFont typeface="Wingdings" panose="05000000000000000000" pitchFamily="2" charset="2"/>
              <a:buAutoNum type="arabicPeriod"/>
            </a:pPr>
            <a:r>
              <a:rPr lang="cs-CZ" altLang="en-US" sz="2000" dirty="0"/>
              <a:t>Dopad (</a:t>
            </a:r>
            <a:r>
              <a:rPr lang="cs-CZ" altLang="en-US" sz="2000" dirty="0" err="1"/>
              <a:t>Impact</a:t>
            </a:r>
            <a:r>
              <a:rPr lang="cs-CZ" altLang="en-US" sz="2000" dirty="0"/>
              <a:t>).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en-US" sz="1800" dirty="0"/>
              <a:t>vymezuje hodnocení konkrétních změn v </a:t>
            </a:r>
            <a:r>
              <a:rPr lang="cs-CZ" altLang="en-US" sz="1800" dirty="0" err="1"/>
              <a:t>socio</a:t>
            </a:r>
            <a:r>
              <a:rPr lang="cs-CZ" altLang="en-US" sz="1800" dirty="0"/>
              <a:t>-ekonomickém prostředí. </a:t>
            </a:r>
          </a:p>
          <a:p>
            <a:pPr eaLnBrk="1" hangingPunct="1">
              <a:lnSpc>
                <a:spcPct val="80000"/>
              </a:lnSpc>
            </a:pPr>
            <a:endParaRPr lang="cs-CZ" alt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Principy hodnocení efektivnosti (3E)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22960" y="2060848"/>
            <a:ext cx="7543800" cy="3808246"/>
          </a:xfrm>
        </p:spPr>
        <p:txBody>
          <a:bodyPr>
            <a:normAutofit/>
          </a:bodyPr>
          <a:lstStyle/>
          <a:p>
            <a:pPr marL="0" indent="0" algn="just" eaLnBrk="1" hangingPunct="1">
              <a:buNone/>
            </a:pPr>
            <a:r>
              <a:rPr lang="cs-CZ" altLang="cs-CZ" sz="1600" b="1" i="1" dirty="0"/>
              <a:t>Hospodárnost</a:t>
            </a:r>
            <a:r>
              <a:rPr lang="cs-CZ" altLang="cs-CZ" sz="1600" i="1" dirty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economy</a:t>
            </a:r>
            <a:r>
              <a:rPr lang="cs-CZ" altLang="cs-CZ" sz="1600" dirty="0"/>
              <a:t>) takové použití veřejných výdajů k zajištění stanovených činností (úkolů) podle možnosti s minimálním vynaložením těchto výdajů a to při dodržení odpovídající kvality plněných úkolů. </a:t>
            </a:r>
          </a:p>
          <a:p>
            <a:pPr marL="0" indent="0" algn="just" eaLnBrk="1" hangingPunct="1">
              <a:buNone/>
            </a:pPr>
            <a:r>
              <a:rPr lang="cs-CZ" altLang="cs-CZ" sz="1600" b="1" i="1" dirty="0"/>
              <a:t>Efektivnost</a:t>
            </a:r>
            <a:r>
              <a:rPr lang="cs-CZ" altLang="cs-CZ" sz="1600" i="1" dirty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efficiency</a:t>
            </a:r>
            <a:r>
              <a:rPr lang="cs-CZ" altLang="cs-CZ" sz="1600" dirty="0"/>
              <a:t>) takové použití veřejných výdajů, kterým se dosáhne podle možností maximálního rozsahu, kvality a přínosu plněných činností (úkolů) ve srovnání s objemem prostředků vynaložených na jejich plnění. Efektivita a hospodárnost se pro účely kvantifikace a vzhledem k použití metod ekonomické analýzy chápou jako nákladová efektivnost (</a:t>
            </a:r>
            <a:r>
              <a:rPr lang="cs-CZ" altLang="cs-CZ" sz="1600" dirty="0" err="1"/>
              <a:t>cost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efficiency</a:t>
            </a:r>
            <a:r>
              <a:rPr lang="cs-CZ" altLang="cs-CZ" sz="1600" dirty="0"/>
              <a:t>). </a:t>
            </a:r>
          </a:p>
          <a:p>
            <a:pPr marL="0" indent="0" algn="just" eaLnBrk="1" hangingPunct="1">
              <a:buNone/>
            </a:pPr>
            <a:r>
              <a:rPr lang="cs-CZ" altLang="cs-CZ" sz="1600" b="1" i="1" dirty="0"/>
              <a:t>Účinnost</a:t>
            </a:r>
            <a:r>
              <a:rPr lang="cs-CZ" altLang="cs-CZ" sz="1600" i="1" dirty="0"/>
              <a:t> </a:t>
            </a:r>
            <a:r>
              <a:rPr lang="cs-CZ" altLang="cs-CZ" sz="1600" dirty="0"/>
              <a:t>(</a:t>
            </a:r>
            <a:r>
              <a:rPr lang="cs-CZ" altLang="cs-CZ" sz="1600" dirty="0" err="1"/>
              <a:t>effectiveness</a:t>
            </a:r>
            <a:r>
              <a:rPr lang="cs-CZ" altLang="cs-CZ" sz="1600" dirty="0"/>
              <a:t>) použití veřejných výdajů, kterým se dosáhne nejvyššího možného příslušného výstupu ve vztahu k požadovaným výsledkům, které jsou předpokladem pro optimální naplnění předem stanovených cílů. Účinnosti se tedy rozumí jak vyprodukovaná služba/statek (např. odvoz odpadu) naplňuje užitek (</a:t>
            </a:r>
            <a:r>
              <a:rPr lang="cs-CZ" altLang="cs-CZ" sz="1600" dirty="0" err="1"/>
              <a:t>např.čisté</a:t>
            </a:r>
            <a:r>
              <a:rPr lang="cs-CZ" altLang="cs-CZ" sz="1600" dirty="0"/>
              <a:t> prostředí obce bez odpadu).</a:t>
            </a:r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Ex-ante a mid-term a ex-post analýza	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900"/>
              <a:t>Ex-ante analýza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Před začátkem projektu nebo programu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Mid-term analýza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Hodnocení v polovině období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S ohledem na hodnocení ex-ante zkoumá počáteční výsledky pomoci, jejich relevanci a míru, v jaké byly dosaženy plánované cíle.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900"/>
              <a:t>Ex-post analýza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Po ukončení projektu, programu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Týká se využití prostředků, účinnosti a efektivity pomoci a jejího dopadu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Vyvozuje závěry pro hospodářskou politiku (u EU – polititku hospodářské a sociální soudržnosti).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Vztahuje se na faktory, jež přispívají k úspěchu nebo selhání provádění, na uvedené akce a dosažené výsledky, včetně jejich udržitelnosti.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6696075" cy="5013325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Cíle – klíčová role</a:t>
            </a:r>
          </a:p>
          <a:p>
            <a:pPr marL="0" indent="0" fontAlgn="auto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Výchozí krok každé analýzy… identifikace cílů</a:t>
            </a:r>
          </a:p>
          <a:p>
            <a:pPr marL="0" indent="0" fontAlgn="auto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endParaRPr lang="cs-CZ" altLang="cs-C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auto">
              <a:lnSpc>
                <a:spcPct val="80000"/>
              </a:lnSpc>
              <a:buFont typeface="Calibri" panose="020F0502020204030204" pitchFamily="34" charset="0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Dělení cílů:</a:t>
            </a:r>
          </a:p>
          <a:p>
            <a:pPr marL="384048" lvl="1" indent="-182880" fontAlgn="auto"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Kvalitativní (není možné vyjádřit v množstevních jednotkách)</a:t>
            </a:r>
          </a:p>
          <a:p>
            <a:pPr marL="384048" lvl="1" indent="-182880" fontAlgn="auto"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Kvantitativní (je možné vyjádřit v množstevních jednotkách)</a:t>
            </a:r>
          </a:p>
          <a:p>
            <a:pPr marL="91440" indent="-91440" fontAlgn="auto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indent="-91440" fontAlgn="auto">
              <a:lnSpc>
                <a:spcPct val="80000"/>
              </a:lnSpc>
              <a:defRPr/>
            </a:pPr>
            <a:endParaRPr lang="cs-CZ" altLang="cs-CZ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135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Stanovení cílů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989138"/>
            <a:ext cx="7993062" cy="374332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lnSpc>
                <a:spcPct val="70000"/>
              </a:lnSpc>
              <a:buFont typeface="Calibri" panose="020F0502020204030204" pitchFamily="34" charset="0"/>
              <a:buNone/>
              <a:defRPr/>
            </a:pPr>
            <a:r>
              <a:rPr lang="cs-CZ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Základní požadavky na cíle:</a:t>
            </a:r>
            <a:endParaRPr lang="cs-CZ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předmětnost cílů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tedy to, aby cíle byly odvozeny od očekávání veřejných projektů, od jejich užitků,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verifikovatelnost cílů</a:t>
            </a:r>
            <a:r>
              <a:rPr lang="cs-CZ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která umožní zjistit, zda na konci sledovaného období bylo cíle dosaženo, 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reálnost cílů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tedy zda jsou splnitelné,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konzistentnost cílů</a:t>
            </a:r>
            <a:r>
              <a:rPr lang="cs-CZ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tedy jejich vzájemná návaznost,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cs-CZ" alt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kvantifikovatelnost</a:t>
            </a: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cílů</a:t>
            </a:r>
            <a:r>
              <a:rPr lang="cs-CZ" altLang="en-US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zaručující, že přímo v zadání cíle jsou uváděny měrné jednotky umožňující měřit v jakém množství (kolik), v jaké kvalitě (jaké charakteristiky), v jakých termínech (kdy) a s jakými náklady byly cíle splněny </a:t>
            </a:r>
            <a:endParaRPr lang="cs-CZ" alt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84048" lvl="1" indent="-182880" fontAlgn="auto">
              <a:spcBef>
                <a:spcPts val="1200"/>
              </a:spcBef>
              <a:defRPr/>
            </a:pPr>
            <a:r>
              <a:rPr lang="cs-CZ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zda cíle pokrývají dané potřeby</a:t>
            </a:r>
            <a:r>
              <a:rPr lang="cs-CZ" alt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7619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Vstupy, výstupy, výsledky a účinky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5734"/>
            <a:ext cx="7395160" cy="402336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600"/>
              <a:t>Vstupy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dirty="0"/>
              <a:t>všechny zdroje použité na produkci plánovaných výstupů, výsledků a účinků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dirty="0"/>
              <a:t>měří se prostřednictvím kvantitativních, finančních či nefinančních ukazatelů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Výstupy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dirty="0"/>
              <a:t>zboží nebo služby vytvořené prostřednictvím vstupů (měří se jako vstupy)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Výsledky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dirty="0"/>
              <a:t>hodnotí čeho se prostřednictvím vstupů dosáhlo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600" dirty="0"/>
              <a:t>Účinky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200" dirty="0"/>
              <a:t>hodnotí výsledky z dlouhodobého pohledu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Charakter vstupů a výstupů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900" b="1" dirty="0"/>
              <a:t>Reálné</a:t>
            </a:r>
            <a:r>
              <a:rPr lang="cs-CZ" altLang="cs-CZ" sz="1900" dirty="0"/>
              <a:t> - které získávají koneční uživatelé veřejného projektu.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900" dirty="0"/>
              <a:t>	Reálným přínosem projektu na ochranu životního prostředí je např. uchování životního prostředí pro budoucí generace.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Přímé</a:t>
            </a:r>
            <a:r>
              <a:rPr lang="cs-CZ" altLang="cs-CZ" sz="1800" dirty="0"/>
              <a:t> (prvotní) – vztahují se k hlavnímu cíli veřejného projektu,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Nepřímé</a:t>
            </a:r>
            <a:r>
              <a:rPr lang="cs-CZ" altLang="cs-CZ" sz="1800" dirty="0"/>
              <a:t> (druhotné) - jsou v podstatě vedlejším produktem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Tržní</a:t>
            </a:r>
            <a:r>
              <a:rPr lang="cs-CZ" altLang="cs-CZ" sz="1800" dirty="0"/>
              <a:t>  - jsou vyjádřené v peněžních jednotkách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Netržní - </a:t>
            </a:r>
            <a:r>
              <a:rPr lang="cs-CZ" altLang="cs-CZ" sz="1800" dirty="0"/>
              <a:t>v peněžních jednotkách vyjádřené nejsou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Hmotné </a:t>
            </a:r>
            <a:r>
              <a:rPr lang="cs-CZ" altLang="cs-CZ" sz="1800" dirty="0"/>
              <a:t>a</a:t>
            </a:r>
            <a:r>
              <a:rPr lang="cs-CZ" altLang="cs-CZ" sz="1800" b="1" dirty="0"/>
              <a:t> nehmotné, konečné </a:t>
            </a:r>
            <a:r>
              <a:rPr lang="cs-CZ" altLang="cs-CZ" sz="1800" dirty="0"/>
              <a:t>a</a:t>
            </a:r>
            <a:r>
              <a:rPr lang="cs-CZ" altLang="cs-CZ" sz="1800" b="1" dirty="0"/>
              <a:t> meziprodukt, vnitřní </a:t>
            </a:r>
            <a:r>
              <a:rPr lang="cs-CZ" altLang="cs-CZ" sz="1800" dirty="0"/>
              <a:t>a</a:t>
            </a:r>
            <a:r>
              <a:rPr lang="cs-CZ" altLang="cs-CZ" sz="1800" b="1" dirty="0"/>
              <a:t> vnější</a:t>
            </a:r>
            <a:r>
              <a:rPr lang="cs-CZ" altLang="cs-CZ" sz="1800" dirty="0"/>
              <a:t> </a:t>
            </a:r>
            <a:endParaRPr lang="cs-CZ" altLang="cs-CZ" sz="18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1900" b="1" dirty="0"/>
              <a:t>Peněžní</a:t>
            </a:r>
            <a:r>
              <a:rPr lang="cs-CZ" altLang="cs-CZ" sz="1900" dirty="0"/>
              <a:t> - vznikají v důsledku změn v relativních cenách, které se projevují při adaptaci ekonomiky na poskytované veřejné statky a na změny ve struktuře poptávky po zdrojích.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600"/>
              <a:t>Metoda a metodika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Metoda</a:t>
            </a:r>
          </a:p>
          <a:p>
            <a:pPr lvl="1" eaLnBrk="1" hangingPunct="1"/>
            <a:r>
              <a:rPr lang="cs-CZ" altLang="cs-CZ"/>
              <a:t>algoritmizovaná činnost, která vede k dosažení vytyčeného cíle </a:t>
            </a:r>
          </a:p>
          <a:p>
            <a:pPr eaLnBrk="1" hangingPunct="1"/>
            <a:r>
              <a:rPr lang="cs-CZ" altLang="cs-CZ"/>
              <a:t>Metodika</a:t>
            </a:r>
          </a:p>
          <a:p>
            <a:pPr lvl="1" eaLnBrk="1" hangingPunct="1"/>
            <a:r>
              <a:rPr lang="cs-CZ" altLang="cs-CZ"/>
              <a:t>soubor vybraných metod na zkoumání určitých věcí a jevů 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Druhy metod analýzy VP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5734"/>
            <a:ext cx="7395160" cy="402336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/>
              <a:t>Manažerské metody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Empirické metody hodnocení VP</a:t>
            </a:r>
            <a:r>
              <a:rPr lang="cs-CZ" altLang="cs-CZ" sz="1700" b="1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Benchmarking,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Metody kontrolní činnosti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Kvalitativní metody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SWOT analýza, kauzální analýza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dirty="0"/>
              <a:t>Kvantitativní metody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Jednokriteriální metody</a:t>
            </a:r>
            <a:r>
              <a:rPr lang="cs-CZ" altLang="cs-CZ" sz="1700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obecné finanční metody,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nákladově výstupové metody,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speciální nákladové metody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b="1" dirty="0"/>
              <a:t>Vícekriteriální metody</a:t>
            </a:r>
            <a:r>
              <a:rPr lang="cs-CZ" altLang="cs-CZ" sz="1800" dirty="0"/>
              <a:t>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stupnice a škály,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metody založené na dílčím hodnocení variant, </a:t>
            </a:r>
          </a:p>
          <a:p>
            <a:pPr lvl="2" eaLnBrk="1" hangingPunct="1">
              <a:lnSpc>
                <a:spcPct val="80000"/>
              </a:lnSpc>
            </a:pPr>
            <a:r>
              <a:rPr lang="cs-CZ" altLang="cs-CZ" sz="1700" dirty="0"/>
              <a:t>metody založené na párovém srovnání variant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Historie analýzy VP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USA,</a:t>
            </a:r>
            <a:r>
              <a:rPr lang="cs-CZ" altLang="cs-CZ" sz="190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1902 - zákon „River and Harbor Act“ (zákon o řekách a přístavech)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Metody analýzy veřejných projektů byly zobecněny v období „New Deal“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1950 byly stanoveny zásady a pravidla spojené s hodnocením projektů různých vodních nádrží 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Většího rozsah po druhé světové válce, kdy byly obecné zásady spojené s hodnocením projektů vodních nádrží zakotveny v „Zelené knize“ vydané v roce 1950.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V průběhu 50. až 80. let 20. století se v této oblasti začaly objevovat četné práce, jejichž nejvýznamnějšími autory byli zejména R. Dorfman, O. Eckstein, J. Margolis, J. Krutilla a B. Weisbrod.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700"/>
              <a:t>1961 vytvořen systém plánování-programování-rozpočtování (PPBS) jako postup hodnocení nákladů a výnosů. Na PPBS pak navazovala metoda Zero-Based Budeting v 70. letech 20. století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Obsah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88840"/>
            <a:ext cx="8001000" cy="426878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cs-CZ" altLang="cs-CZ" sz="2600" dirty="0">
                <a:solidFill>
                  <a:schemeClr val="tx1"/>
                </a:solidFill>
              </a:rPr>
              <a:t>Vymezení pojmového aparátu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altLang="cs-CZ" sz="2600" dirty="0">
                <a:solidFill>
                  <a:schemeClr val="tx1"/>
                </a:solidFill>
              </a:rPr>
              <a:t>Tvorba a hodnocení veřejných projektů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altLang="cs-CZ" sz="2600" dirty="0">
                <a:solidFill>
                  <a:schemeClr val="tx1"/>
                </a:solidFill>
              </a:rPr>
              <a:t>Historie hodnocení veřejných projektů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altLang="cs-CZ" sz="2600" dirty="0">
                <a:solidFill>
                  <a:schemeClr val="tx1"/>
                </a:solidFill>
              </a:rPr>
              <a:t>Projektový management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altLang="cs-CZ" sz="2600" dirty="0">
                <a:solidFill>
                  <a:schemeClr val="tx1"/>
                </a:solidFill>
              </a:rPr>
              <a:t>Projektová schémata – možnosti financování projektů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altLang="cs-CZ" sz="2600" dirty="0">
                <a:solidFill>
                  <a:schemeClr val="tx1"/>
                </a:solidFill>
              </a:rPr>
              <a:t>Jednokriteriální metody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Historie analýzy VP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Evropa - po druhé světové válce.</a:t>
            </a:r>
            <a:r>
              <a:rPr lang="cs-CZ" altLang="cs-CZ" sz="210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Velká Británie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	zaměření především na dopravu, urbanistiku a elektroenergetiku (práce Fostera a Baileyho, Mishana a Turveyho).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100"/>
              <a:t>Francie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zaměření na velké energetické podniky a doprava. 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/>
              <a:t>V 70. letech 20. století pak problematika externalit v důsledku narůstajících problémů z životním prostředím a jeho znečištěním. Práce francouzských autorů (Maurice Allais, F. Bessiere, M.Boiteux, H. Lévy-Lambert, S.C. Kolm, J. Lesourne, E. Malinvaud, J. C. Milleron, P. Masné)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Aplikace analýzy VP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1700"/>
              <a:t>velké veřejné investice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do infrastruktury dopravy (mosty, kanály, přístavy, silnice, železnice, letiště),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do vodohospodářských zařízení sloužících současně pro energetiku, regulaci záplav a zavlažování.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1700"/>
              <a:t>oblast výroby energie,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1700"/>
              <a:t>projekty s výrazným charakterem externalit,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životní prostředí,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urbanismus a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projekty výrobního rázu v rozvojových zemích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1700"/>
              <a:t>veřejné netržní sektory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národní obrana,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vzdělávání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500"/>
              <a:t>zdravotnictví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s-CZ" altLang="cs-CZ" sz="1700"/>
              <a:t>alternativní metody zabezpečování veřejných služeb Jde o metody využívající výhody soukromých forem managementu v oblasti veřejného sektoru (např. Brainstorming, Benchmarking, SWOT analýza, apod.).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3681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200" dirty="0">
                <a:latin typeface="+mn-lt"/>
              </a:rPr>
              <a:t>Typy fondů/dotačních titulů s ohledem na zdroj financování (investiční a neinvestiční):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Národní veřejné rozpočty (např. SFDI, SFŽP, MMR, MV)</a:t>
            </a:r>
          </a:p>
          <a:p>
            <a:r>
              <a:rPr lang="cs-CZ" dirty="0">
                <a:solidFill>
                  <a:schemeClr val="tx1"/>
                </a:solidFill>
              </a:rPr>
              <a:t>Evropské unie – na úrovní členských států (např. OP Doprava, </a:t>
            </a:r>
            <a:r>
              <a:rPr lang="cs-CZ" dirty="0" err="1">
                <a:solidFill>
                  <a:schemeClr val="tx1"/>
                </a:solidFill>
              </a:rPr>
              <a:t>VaV</a:t>
            </a:r>
            <a:r>
              <a:rPr lang="cs-CZ" dirty="0">
                <a:solidFill>
                  <a:schemeClr val="tx1"/>
                </a:solidFill>
              </a:rPr>
              <a:t>, OP Životní prostředí, IROP)</a:t>
            </a:r>
          </a:p>
          <a:p>
            <a:r>
              <a:rPr lang="cs-CZ" dirty="0">
                <a:solidFill>
                  <a:schemeClr val="tx1"/>
                </a:solidFill>
              </a:rPr>
              <a:t>Evropské unie – komunitární programy (např. Program Horizont 2020, LIFE, Evropa pro občany)</a:t>
            </a:r>
          </a:p>
          <a:p>
            <a:r>
              <a:rPr lang="cs-CZ" dirty="0">
                <a:solidFill>
                  <a:schemeClr val="tx1"/>
                </a:solidFill>
              </a:rPr>
              <a:t>Evropské unie – speciální tematické finanční mechanismy (např. Úhelná platforma, Fond pro spravedlivou transformaci, </a:t>
            </a:r>
            <a:r>
              <a:rPr lang="cs-CZ" dirty="0" err="1">
                <a:solidFill>
                  <a:schemeClr val="tx1"/>
                </a:solidFill>
              </a:rPr>
              <a:t>European</a:t>
            </a:r>
            <a:r>
              <a:rPr lang="cs-CZ" dirty="0">
                <a:solidFill>
                  <a:schemeClr val="tx1"/>
                </a:solidFill>
              </a:rPr>
              <a:t> Green </a:t>
            </a:r>
            <a:r>
              <a:rPr lang="cs-CZ" dirty="0" err="1">
                <a:solidFill>
                  <a:schemeClr val="tx1"/>
                </a:solidFill>
              </a:rPr>
              <a:t>Deal</a:t>
            </a:r>
            <a:r>
              <a:rPr lang="cs-CZ" dirty="0">
                <a:solidFill>
                  <a:schemeClr val="tx1"/>
                </a:solidFill>
              </a:rPr>
              <a:t> atd.)</a:t>
            </a:r>
          </a:p>
          <a:p>
            <a:r>
              <a:rPr lang="cs-CZ" dirty="0">
                <a:solidFill>
                  <a:schemeClr val="tx1"/>
                </a:solidFill>
              </a:rPr>
              <a:t>Norské fondy   </a:t>
            </a:r>
          </a:p>
          <a:p>
            <a:r>
              <a:rPr lang="cs-CZ" dirty="0">
                <a:solidFill>
                  <a:schemeClr val="tx1"/>
                </a:solidFill>
              </a:rPr>
              <a:t>Evropská investiční banka (velké infrastrukturní projekty)</a:t>
            </a:r>
          </a:p>
          <a:p>
            <a:r>
              <a:rPr lang="cs-CZ" dirty="0">
                <a:solidFill>
                  <a:schemeClr val="tx1"/>
                </a:solidFill>
              </a:rPr>
              <a:t>Nadnárodní a celosvětové např. OECD, </a:t>
            </a:r>
            <a:r>
              <a:rPr lang="cs-CZ" dirty="0" err="1">
                <a:solidFill>
                  <a:schemeClr val="tx1"/>
                </a:solidFill>
              </a:rPr>
              <a:t>Interreg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Central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Europe</a:t>
            </a:r>
            <a:r>
              <a:rPr lang="cs-CZ" dirty="0">
                <a:solidFill>
                  <a:schemeClr val="tx1"/>
                </a:solidFill>
              </a:rPr>
              <a:t> (projekty výzkumu a rozvoje, strategie atd.) </a:t>
            </a:r>
          </a:p>
          <a:p>
            <a:r>
              <a:rPr lang="cs-CZ" dirty="0">
                <a:solidFill>
                  <a:schemeClr val="tx1"/>
                </a:solidFill>
              </a:rPr>
              <a:t>Dotační příležitosti NGO sektoru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2426857-19D1-FC40-B0E7-A6D82D94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520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869560" cy="952128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Typy finančních mechanismů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4824"/>
            <a:ext cx="8136904" cy="428133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Nevratné dotace</a:t>
            </a:r>
          </a:p>
          <a:p>
            <a:r>
              <a:rPr lang="cs-CZ" dirty="0">
                <a:solidFill>
                  <a:schemeClr val="tx1"/>
                </a:solidFill>
              </a:rPr>
              <a:t>Bezúročné/ </a:t>
            </a:r>
            <a:r>
              <a:rPr lang="cs-CZ" dirty="0" err="1">
                <a:solidFill>
                  <a:schemeClr val="tx1"/>
                </a:solidFill>
              </a:rPr>
              <a:t>nízkoúročné</a:t>
            </a:r>
            <a:r>
              <a:rPr lang="cs-CZ" dirty="0">
                <a:solidFill>
                  <a:schemeClr val="tx1"/>
                </a:solidFill>
              </a:rPr>
              <a:t> půjčky</a:t>
            </a:r>
          </a:p>
          <a:p>
            <a:r>
              <a:rPr lang="cs-CZ" dirty="0">
                <a:solidFill>
                  <a:schemeClr val="tx1"/>
                </a:solidFill>
              </a:rPr>
              <a:t>Kapitálové účelové fondy pro investice do ŽP </a:t>
            </a:r>
          </a:p>
          <a:p>
            <a:r>
              <a:rPr lang="cs-CZ" dirty="0">
                <a:solidFill>
                  <a:schemeClr val="tx1"/>
                </a:solidFill>
              </a:rPr>
              <a:t>PPP – </a:t>
            </a:r>
            <a:r>
              <a:rPr lang="cs-CZ" dirty="0" err="1">
                <a:solidFill>
                  <a:schemeClr val="tx1"/>
                </a:solidFill>
              </a:rPr>
              <a:t>Private</a:t>
            </a:r>
            <a:r>
              <a:rPr lang="cs-CZ" dirty="0">
                <a:solidFill>
                  <a:schemeClr val="tx1"/>
                </a:solidFill>
              </a:rPr>
              <a:t> Public </a:t>
            </a:r>
            <a:r>
              <a:rPr lang="cs-CZ" dirty="0" err="1">
                <a:solidFill>
                  <a:schemeClr val="tx1"/>
                </a:solidFill>
              </a:rPr>
              <a:t>Partnership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Investiční záruky</a:t>
            </a:r>
          </a:p>
          <a:p>
            <a:r>
              <a:rPr lang="cs-CZ" dirty="0">
                <a:solidFill>
                  <a:schemeClr val="tx1"/>
                </a:solidFill>
              </a:rPr>
              <a:t>Kombinování zdrojů financování („</a:t>
            </a:r>
            <a:r>
              <a:rPr lang="cs-CZ" dirty="0" err="1">
                <a:solidFill>
                  <a:schemeClr val="tx1"/>
                </a:solidFill>
              </a:rPr>
              <a:t>blending</a:t>
            </a:r>
            <a:r>
              <a:rPr lang="cs-CZ" dirty="0">
                <a:solidFill>
                  <a:schemeClr val="tx1"/>
                </a:solidFill>
              </a:rPr>
              <a:t>“) – např. EIB + EFRR, inovační finanční nástroj (v ČR např. pro OP ŽP) vs. dvojí financování (</a:t>
            </a:r>
            <a:r>
              <a:rPr lang="cs-CZ" b="1" dirty="0">
                <a:solidFill>
                  <a:schemeClr val="tx1"/>
                </a:solidFill>
              </a:rPr>
              <a:t>zakázáno!</a:t>
            </a:r>
            <a:r>
              <a:rPr lang="cs-CZ" dirty="0">
                <a:solidFill>
                  <a:schemeClr val="tx1"/>
                </a:solidFill>
              </a:rPr>
              <a:t>). </a:t>
            </a:r>
          </a:p>
          <a:p>
            <a:r>
              <a:rPr lang="cs-CZ" dirty="0">
                <a:solidFill>
                  <a:schemeClr val="tx1"/>
                </a:solidFill>
              </a:rPr>
              <a:t>Financování pomocí střednědobých a dlouhodobých dluhopisů (národní a evropská úroveň)</a:t>
            </a:r>
          </a:p>
          <a:p>
            <a:r>
              <a:rPr lang="cs-CZ" dirty="0">
                <a:solidFill>
                  <a:schemeClr val="tx1"/>
                </a:solidFill>
              </a:rPr>
              <a:t>Investiční pobídky (např. </a:t>
            </a:r>
            <a:r>
              <a:rPr lang="cs-CZ" dirty="0" err="1">
                <a:solidFill>
                  <a:schemeClr val="tx1"/>
                </a:solidFill>
              </a:rPr>
              <a:t>CzechInvest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480888-C6AA-0E44-B2A9-AB01D6407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855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87208" cy="1368152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Typy příjemců fondů a dotačních titulů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332037"/>
            <a:ext cx="786956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Právní subjektivita podmínkou. </a:t>
            </a:r>
          </a:p>
          <a:p>
            <a:r>
              <a:rPr lang="cs-CZ" dirty="0">
                <a:solidFill>
                  <a:schemeClr val="tx1"/>
                </a:solidFill>
              </a:rPr>
              <a:t>Veřejnoprávní osoby – subjekty veřejných financí a veřejného práva </a:t>
            </a:r>
          </a:p>
          <a:p>
            <a:r>
              <a:rPr lang="cs-CZ" dirty="0">
                <a:solidFill>
                  <a:schemeClr val="tx1"/>
                </a:solidFill>
              </a:rPr>
              <a:t>Soukromoprávní právnické osoby </a:t>
            </a:r>
          </a:p>
          <a:p>
            <a:r>
              <a:rPr lang="cs-CZ" dirty="0">
                <a:solidFill>
                  <a:schemeClr val="tx1"/>
                </a:solidFill>
              </a:rPr>
              <a:t>Fyzické osoby (velmi omezeně - ekologické dotace, místní rozpočty atd.),</a:t>
            </a:r>
          </a:p>
          <a:p>
            <a:r>
              <a:rPr lang="cs-CZ" dirty="0">
                <a:solidFill>
                  <a:schemeClr val="tx1"/>
                </a:solidFill>
              </a:rPr>
              <a:t>NNO – např. nadace, </a:t>
            </a:r>
            <a:r>
              <a:rPr lang="cs-CZ" dirty="0" err="1">
                <a:solidFill>
                  <a:schemeClr val="tx1"/>
                </a:solidFill>
              </a:rPr>
              <a:t>z.s</a:t>
            </a:r>
            <a:r>
              <a:rPr lang="cs-CZ" dirty="0">
                <a:solidFill>
                  <a:schemeClr val="tx1"/>
                </a:solidFill>
              </a:rPr>
              <a:t>., sdružení).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BE124F-A64F-E240-8444-225F3DB8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3063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4774294"/>
              </p:ext>
            </p:extLst>
          </p:nvPr>
        </p:nvGraphicFramePr>
        <p:xfrm>
          <a:off x="19306" y="44623"/>
          <a:ext cx="8801166" cy="655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3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6451">
                <a:tc rowSpan="7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Orgány veřejné správy, jejich svazky a sdružení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Organizační složka státu  (např. ministerstva, IZS, NKÚ,</a:t>
                      </a:r>
                      <a:r>
                        <a:rPr lang="cs-CZ" sz="120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AV ČR , FÚ atd.) </a:t>
                      </a:r>
                      <a:endParaRPr lang="cs-CZ" sz="12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345" marR="5534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Správa železniční dopravní cesty, státní organizace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Veřejnoprávní instituce (ČT, </a:t>
                      </a:r>
                      <a:r>
                        <a:rPr lang="cs-CZ" sz="1200" dirty="0" err="1">
                          <a:effectLst/>
                          <a:latin typeface="+mn-lt"/>
                        </a:rPr>
                        <a:t>ČRo</a:t>
                      </a:r>
                      <a:r>
                        <a:rPr lang="cs-CZ" sz="1200" dirty="0">
                          <a:effectLst/>
                          <a:latin typeface="+mn-lt"/>
                        </a:rPr>
                        <a:t>, ČTK)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Svazek obcí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Obec nebo městská část  územně členěného statutárního města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Kraj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Zastupitelský orgán jiných států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7046">
                <a:tc rowSpan="5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Organizace zřizované a zakládané orgány veřejné správy (min. podíl  veřejnoprávních</a:t>
                      </a:r>
                      <a:r>
                        <a:rPr lang="cs-CZ" sz="1200" baseline="0" dirty="0">
                          <a:effectLst/>
                          <a:latin typeface="+mn-lt"/>
                        </a:rPr>
                        <a:t> osob nad 80 %). 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Společnost s ručením omezeným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Akciová společnost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Státní podnik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Příspěvková organizace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Veřejné výzkumné instituce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7046">
                <a:tc rowSpan="6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Hospodářské a profesní komory, svazy a sdružení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Zájmové sdružení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Stavovská organizace - profesní komora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Komora (s výjimkou profesních komor)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Zájmové sdružení právnických osob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 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Evropské hospodářské zájmové sdružení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7046">
                <a:tc rowSpan="2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Vzdělávací instituce včetně vysokých škol</a:t>
                      </a:r>
                      <a:endParaRPr lang="cs-CZ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Vysoká škola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Školská právnická osoba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7046">
                <a:tc rowSpan="8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+mn-lt"/>
                        </a:rPr>
                        <a:t>Nestátní neziskové organizace </a:t>
                      </a:r>
                      <a:endParaRPr lang="cs-CZ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Nadace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Nadační fond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Obecně prospěšná společnost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Ústav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Sdružení (svaz, spolek, společnost, klub aj.)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Spolek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Organizační jednotka sdružení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Pobočný spolek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394092"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Evropské seskupení pro územní spolupráci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Evropské seskupení pro územní spolupráci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97046">
                <a:tc rowSpan="3"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Církve a náboženské spolky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Církevní organizace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Evidované církevní právnické osoby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970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Svazy církví a náboženských společností</a:t>
                      </a:r>
                      <a:endParaRPr lang="cs-CZ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5345" marR="55345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</a:tbl>
          </a:graphicData>
        </a:graphic>
      </p:graphicFrame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28A993EF-3E43-5245-A8FA-24532B1A9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808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905146" cy="675970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Základní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608512"/>
          </a:xfrm>
        </p:spPr>
        <p:txBody>
          <a:bodyPr>
            <a:normAutofit fontScale="850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Alokace, výzva </a:t>
            </a:r>
          </a:p>
          <a:p>
            <a:r>
              <a:rPr lang="cs-CZ" dirty="0">
                <a:solidFill>
                  <a:schemeClr val="tx1"/>
                </a:solidFill>
              </a:rPr>
              <a:t>(Celkové) způsobilé výdaje</a:t>
            </a:r>
          </a:p>
          <a:p>
            <a:r>
              <a:rPr lang="cs-CZ" dirty="0">
                <a:solidFill>
                  <a:schemeClr val="tx1"/>
                </a:solidFill>
              </a:rPr>
              <a:t>Nezpůsobilé výdaje</a:t>
            </a:r>
          </a:p>
          <a:p>
            <a:r>
              <a:rPr lang="cs-CZ" dirty="0">
                <a:solidFill>
                  <a:schemeClr val="tx1"/>
                </a:solidFill>
              </a:rPr>
              <a:t>Ukazatel (indikátor)</a:t>
            </a:r>
          </a:p>
          <a:p>
            <a:r>
              <a:rPr lang="cs-CZ" dirty="0">
                <a:solidFill>
                  <a:schemeClr val="tx1"/>
                </a:solidFill>
              </a:rPr>
              <a:t>Projekt generující příjmy – provozní příjmy (Modifikovaný základ výpočtu dotace – tzv. finanční mezera – z provozu infrastruktury), realizační příjmy (např. prodej vstupenek, prodej dřeva z kácených stromů u výstavby silnice atd.) vč. veřejná podpora (blokové výjimky, pomoc v režimu „</a:t>
            </a:r>
            <a:r>
              <a:rPr lang="cs-CZ" i="1" dirty="0">
                <a:solidFill>
                  <a:schemeClr val="tx1"/>
                </a:solidFill>
              </a:rPr>
              <a:t>de </a:t>
            </a:r>
            <a:r>
              <a:rPr lang="cs-CZ" i="1" dirty="0" err="1">
                <a:solidFill>
                  <a:schemeClr val="tx1"/>
                </a:solidFill>
              </a:rPr>
              <a:t>minimis</a:t>
            </a:r>
            <a:r>
              <a:rPr lang="cs-CZ" dirty="0">
                <a:solidFill>
                  <a:schemeClr val="tx1"/>
                </a:solidFill>
              </a:rPr>
              <a:t>“) </a:t>
            </a:r>
          </a:p>
          <a:p>
            <a:r>
              <a:rPr lang="cs-CZ" dirty="0">
                <a:solidFill>
                  <a:schemeClr val="tx1"/>
                </a:solidFill>
              </a:rPr>
              <a:t>Způsobilost daní jako výdaj projektu </a:t>
            </a:r>
          </a:p>
          <a:p>
            <a:r>
              <a:rPr lang="cs-CZ" dirty="0">
                <a:solidFill>
                  <a:schemeClr val="tx1"/>
                </a:solidFill>
              </a:rPr>
              <a:t>Finanční plán </a:t>
            </a:r>
          </a:p>
          <a:p>
            <a:r>
              <a:rPr lang="cs-CZ" dirty="0">
                <a:solidFill>
                  <a:schemeClr val="tx1"/>
                </a:solidFill>
              </a:rPr>
              <a:t>Víc Slovník pojmů dotací: </a:t>
            </a:r>
            <a:r>
              <a:rPr lang="cs-CZ" b="1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https://dotaceeu.cz/</a:t>
            </a:r>
            <a:r>
              <a:rPr lang="cs-CZ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cs/ostatni/dulezite/slovnik-pojmu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Dobrá praxe: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https://dotaceeu.cz/cs/statistiky-a-analyzy/indikatory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3C75BB-41CB-8D4B-9F1A-4F9E6F92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308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Důležité aspekty výběru projektů 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k financování</a:t>
            </a: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Fáze výběru projektů: Kontrola formálních náležitosti, kontrola přijatelnosti, hodnocení</a:t>
            </a:r>
          </a:p>
          <a:p>
            <a:r>
              <a:rPr lang="cs-CZ" dirty="0">
                <a:solidFill>
                  <a:schemeClr val="tx1"/>
                </a:solidFill>
              </a:rPr>
              <a:t>Horizontální kritéria v oblasti ŽP – pozitivní, neutrální, mírně negativní vliv na ŽP, rovnost šancí </a:t>
            </a:r>
          </a:p>
          <a:p>
            <a:r>
              <a:rPr lang="cs-CZ" dirty="0">
                <a:solidFill>
                  <a:schemeClr val="tx1"/>
                </a:solidFill>
              </a:rPr>
              <a:t>Soulad s národními,  regionálními a lokálními strategiemi</a:t>
            </a:r>
          </a:p>
          <a:p>
            <a:r>
              <a:rPr lang="cs-CZ" dirty="0">
                <a:solidFill>
                  <a:schemeClr val="tx1"/>
                </a:solidFill>
              </a:rPr>
              <a:t>Kompenzační opatření a jejich náklady –  příklad: nasazení nových stromů místo pokácených u výstavby silnice, biokoridor atd.</a:t>
            </a:r>
          </a:p>
          <a:p>
            <a:r>
              <a:rPr lang="cs-CZ" dirty="0">
                <a:solidFill>
                  <a:schemeClr val="tx1"/>
                </a:solidFill>
              </a:rPr>
              <a:t>Výkonnostní rámec – indikátory a environmentální ukazatele a jejich kvantifikace</a:t>
            </a:r>
          </a:p>
          <a:p>
            <a:r>
              <a:rPr lang="cs-CZ" dirty="0">
                <a:solidFill>
                  <a:schemeClr val="tx1"/>
                </a:solidFill>
              </a:rPr>
              <a:t>Vyhodnocení SEA a EIA u klíčových investic a grantových/dotačních schémat </a:t>
            </a:r>
          </a:p>
          <a:p>
            <a:r>
              <a:rPr lang="cs-CZ" dirty="0">
                <a:solidFill>
                  <a:schemeClr val="tx1"/>
                </a:solidFill>
              </a:rPr>
              <a:t>Přeshraniční </a:t>
            </a:r>
            <a:r>
              <a:rPr lang="cs-CZ" dirty="0" err="1">
                <a:solidFill>
                  <a:schemeClr val="tx1"/>
                </a:solidFill>
              </a:rPr>
              <a:t>screening</a:t>
            </a:r>
            <a:r>
              <a:rPr lang="cs-CZ" dirty="0">
                <a:solidFill>
                  <a:schemeClr val="tx1"/>
                </a:solidFill>
              </a:rPr>
              <a:t> – posouzení dopadu investice na ŽP v sousedním statě (např. dopad do stavu podzemních vod, ovzduší atd.). </a:t>
            </a:r>
            <a:r>
              <a:rPr lang="cs-CZ" b="1" dirty="0">
                <a:solidFill>
                  <a:schemeClr val="tx1"/>
                </a:solidFill>
              </a:rPr>
              <a:t>ŽP nezná hranic!!!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F26246-142B-4C42-9EA2-36F572D57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97655"/>
            <a:ext cx="8229600" cy="868363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+mn-lt"/>
              </a:rPr>
              <a:t>Národní dotační tituly v ČR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109" y="1772816"/>
            <a:ext cx="8223691" cy="452809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</a:rPr>
              <a:t>Státní fond životního prostředí ČR </a:t>
            </a:r>
            <a:r>
              <a:rPr lang="cs-CZ" sz="1800" dirty="0">
                <a:solidFill>
                  <a:schemeClr val="tx1"/>
                </a:solidFill>
              </a:rPr>
              <a:t>poskytuje potřebné finance pro zkvalitňování životního prostředí v České republice, a to prostřednictvím několika dotačních titulů a výhodných půjček.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dirty="0">
                <a:solidFill>
                  <a:schemeClr val="tx1"/>
                </a:solidFill>
              </a:rPr>
              <a:t>Národní program Životní prostředí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1: Voda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2: Ovzduší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3: Odpady, staré zátěže, environmentální rizika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4: Příroda a krajina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5: Životní prostředí ve městech a obcích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6: Environmentální prevence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0">
                <a:solidFill>
                  <a:schemeClr val="tx1"/>
                </a:solidFill>
              </a:rPr>
              <a:t>Prioritní oblast 7: Inovativní a demonstrační projekty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solidFill>
                  <a:schemeClr val="tx1"/>
                </a:solidFill>
              </a:rPr>
              <a:t>Příspěvky mohou čerpat jak veřejnoprávní a soukromoprávní právnické osoby, tak fyzické osoby na velmi širokou škálu projektů.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tx1"/>
                </a:solidFill>
              </a:rPr>
              <a:t>K nejčastěji podporovaným aktivitám patří odstraňování nelegálních skladů odpadů, starých </a:t>
            </a:r>
            <a:r>
              <a:rPr lang="cs-CZ" sz="1600" dirty="0" err="1">
                <a:solidFill>
                  <a:schemeClr val="tx1"/>
                </a:solidFill>
              </a:rPr>
              <a:t>ekozátěží</a:t>
            </a:r>
            <a:r>
              <a:rPr lang="cs-CZ" sz="1600" dirty="0">
                <a:solidFill>
                  <a:schemeClr val="tx1"/>
                </a:solidFill>
              </a:rPr>
              <a:t> a nepotřebných hydrogeologických vrtů, snižování zápachu a emisí těžkých kovů, zavádění </a:t>
            </a:r>
            <a:r>
              <a:rPr lang="cs-CZ" sz="1600" dirty="0" err="1">
                <a:solidFill>
                  <a:schemeClr val="tx1"/>
                </a:solidFill>
              </a:rPr>
              <a:t>nízkoemisních</a:t>
            </a:r>
            <a:r>
              <a:rPr lang="cs-CZ" sz="1600" dirty="0">
                <a:solidFill>
                  <a:schemeClr val="tx1"/>
                </a:solidFill>
              </a:rPr>
              <a:t> zón, podpora čisté mobility a alternativních způsobů dopravy.</a:t>
            </a:r>
          </a:p>
          <a:p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D469FA-819F-7144-A7DA-DF4EF2025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381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68100" cy="702542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Evropské fondy v ČR 2014-2020</a:t>
            </a:r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4F348BEB-D47D-41DD-A824-C209E6A1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B1132D-8C2B-8344-9B50-F29A5252D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29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76256" y="914915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Zdroj: www.dotaceeu.cz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517A36CC-B2BA-4A37-9C4A-DBBD7CCE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5" y="1191914"/>
            <a:ext cx="8545789" cy="34374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2B30508-3056-476F-BF13-3333D8DF4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4540250"/>
            <a:ext cx="6705600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1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Vymezení pojmového aparátu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899592" y="1844824"/>
            <a:ext cx="7668146" cy="417656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Evaluace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Veřejný projekt a veřejná zakázka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Veřejné výdaje a veřejné výdajové programy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Analýza veřejných projektů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Vstupy, výstupy, výsledky a účinky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Metoda a metodika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D3F942-8D83-473A-AC89-04F461A5F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2640C4D-1595-499B-8D5E-82A503BCA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91CACC-4BBA-4524-861D-BF9155AC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30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934B6C-7F28-42CE-9489-C00FDA37D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05253" cy="64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2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72616"/>
            <a:ext cx="7931224" cy="1456184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EU fondy v ČR - příklad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cs-CZ" b="0" i="0" dirty="0">
                <a:solidFill>
                  <a:srgbClr val="1A1F2A"/>
                </a:solidFill>
                <a:effectLst/>
                <a:latin typeface="DINPro Medium"/>
              </a:rPr>
              <a:t>Pro období 2021-2027 má IROP z evropských fondů vyčleněnu částku téměř 4,8 miliard EUR. V přepočtu se jedná o přibližně 117,7 miliard korun, které IROP v následujících letech rozdělí na projekty.</a:t>
            </a:r>
          </a:p>
          <a:p>
            <a:pPr marL="0" indent="0" algn="l">
              <a:buNone/>
            </a:pPr>
            <a:r>
              <a:rPr lang="cs-CZ" b="1" i="0" dirty="0">
                <a:solidFill>
                  <a:srgbClr val="000000"/>
                </a:solidFill>
                <a:effectLst/>
                <a:latin typeface="DINPro Medium"/>
              </a:rPr>
              <a:t>Nová podporovaná témata (oproti 2014-2020):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C222F"/>
                </a:solidFill>
                <a:effectLst/>
                <a:latin typeface="DINPro Medium"/>
              </a:rPr>
              <a:t>Regenerace veřejných prostranství obcí a měst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1C222F"/>
                </a:solidFill>
                <a:effectLst/>
                <a:latin typeface="DINPro Medium"/>
              </a:rPr>
              <a:t>Veřejná infrastruktura pro cestovní ruch</a:t>
            </a:r>
          </a:p>
          <a:p>
            <a:r>
              <a:rPr lang="cs-CZ" b="0" i="0" dirty="0">
                <a:solidFill>
                  <a:srgbClr val="1C222F"/>
                </a:solidFill>
                <a:effectLst/>
                <a:latin typeface="DINPro Medium"/>
              </a:rPr>
              <a:t>V některých podporovaných oblastech jsou nové dílčí aktivity, např. ve zdravotnictví. Širší možnosti podpory pro komunitně vedený místní rozvoj (místní akční skupiny).</a:t>
            </a:r>
            <a:br>
              <a:rPr lang="cs-CZ" dirty="0"/>
            </a:br>
            <a:br>
              <a:rPr lang="cs-CZ" dirty="0"/>
            </a:b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17252F8-3678-3C4A-AE7E-D7F148AE3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1168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8363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LIFE – komunitární program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0">
                <a:solidFill>
                  <a:schemeClr val="tx1"/>
                </a:solidFill>
              </a:rPr>
              <a:t>Jeho záměrem je podpora implementace a integrace environmentálních a klimatických cílů EU do politik členských států i praxe soukromého sektoru. V letech 2014-2020 je rozdělen na podprogram</a:t>
            </a:r>
          </a:p>
          <a:p>
            <a:pPr marL="0" indent="0">
              <a:buNone/>
            </a:pPr>
            <a:br>
              <a:rPr lang="cs-CZ" b="1" dirty="0">
                <a:solidFill>
                  <a:schemeClr val="tx1"/>
                </a:solidFill>
              </a:rPr>
            </a:br>
            <a:r>
              <a:rPr lang="cs-CZ" b="1" dirty="0">
                <a:solidFill>
                  <a:schemeClr val="tx1"/>
                </a:solidFill>
              </a:rPr>
              <a:t>1. Podprogram Životní prostředí (LIFE </a:t>
            </a:r>
            <a:r>
              <a:rPr lang="cs-CZ" b="1" dirty="0" err="1">
                <a:solidFill>
                  <a:schemeClr val="tx1"/>
                </a:solidFill>
              </a:rPr>
              <a:t>Environment</a:t>
            </a:r>
            <a:r>
              <a:rPr lang="cs-CZ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Podprogram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Změna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klimatu</a:t>
            </a:r>
            <a:r>
              <a:rPr lang="en-US" b="1" dirty="0">
                <a:solidFill>
                  <a:schemeClr val="tx1"/>
                </a:solidFill>
              </a:rPr>
              <a:t> (LIFE Climate Action)</a:t>
            </a:r>
            <a:endParaRPr lang="cs-CZ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Rozpočet pro období 2014-2020 – 3,46 mld. €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0358E48-7170-1944-B134-DD21ECD4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4694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6807" y="476672"/>
            <a:ext cx="8229600" cy="763488"/>
          </a:xfrm>
        </p:spPr>
        <p:txBody>
          <a:bodyPr/>
          <a:lstStyle/>
          <a:p>
            <a:r>
              <a:rPr lang="cs-CZ" sz="3600" dirty="0">
                <a:latin typeface="Century Gothic" panose="020B0502020202020204" pitchFamily="34" charset="0"/>
              </a:rPr>
              <a:t>Norské fondy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cs-CZ" sz="2000" dirty="0">
                <a:solidFill>
                  <a:schemeClr val="tx1"/>
                </a:solidFill>
              </a:rPr>
              <a:t>Prostřednictvím Fondů EHP a Norska přispívají státy Island, Lichtenštejnsko a Norsko ke </a:t>
            </a:r>
            <a:r>
              <a:rPr lang="cs-CZ" sz="2000" b="1" dirty="0">
                <a:solidFill>
                  <a:schemeClr val="tx1"/>
                </a:solidFill>
              </a:rPr>
              <a:t>snižování ekonomických a sociálních rozdílů v Evropském hospodářském prostoru </a:t>
            </a:r>
            <a:r>
              <a:rPr lang="cs-CZ" sz="2000" dirty="0">
                <a:solidFill>
                  <a:schemeClr val="tx1"/>
                </a:solidFill>
              </a:rPr>
              <a:t>(EHP) a k </a:t>
            </a:r>
            <a:r>
              <a:rPr lang="cs-CZ" sz="2000" b="1" dirty="0">
                <a:solidFill>
                  <a:schemeClr val="tx1"/>
                </a:solidFill>
              </a:rPr>
              <a:t>posilování spolupráce </a:t>
            </a:r>
            <a:r>
              <a:rPr lang="cs-CZ" sz="2000" dirty="0">
                <a:solidFill>
                  <a:schemeClr val="tx1"/>
                </a:solidFill>
              </a:rPr>
              <a:t>s patnácti evropskými státy. Příjemci finanční podpory jsou země střední, východní a jižní Evropy. Právě velký důraz na sdílení a výměnu zkušeností mezi donory a příjemci grantů je důležitý aspekt, kterým se tyto fondy liší od fondů EU.</a:t>
            </a: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Česká republika je příjemcem těchto fondů od roku 2004, kdy vstoupila do Evropské unie a tím také do Evropského hospodářského prostoru, který je dohodou mezi EU a zeměmi Evropského sdružení volného obchodu (ESVO).</a:t>
            </a:r>
          </a:p>
          <a:p>
            <a:pPr algn="just"/>
            <a:r>
              <a:rPr lang="cs-CZ" sz="2000" b="1" dirty="0">
                <a:solidFill>
                  <a:schemeClr val="tx1"/>
                </a:solidFill>
              </a:rPr>
              <a:t>Od roku 2004 podpořily Fondy EHP a Norska v České republice přes 1 000 zajímavých projektů za více než 6 mld. Kč. </a:t>
            </a:r>
            <a:r>
              <a:rPr lang="cs-CZ" sz="2000" dirty="0">
                <a:solidFill>
                  <a:schemeClr val="tx1"/>
                </a:solidFill>
              </a:rPr>
              <a:t>Aktuálně je Česká republika pátým největším příjemcem, a to po Polsku, Rumunsku, Maďarsku a Bulharsku.</a:t>
            </a: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  <a:p>
            <a:pPr algn="just"/>
            <a:r>
              <a:rPr lang="cs-CZ" sz="2000" dirty="0">
                <a:solidFill>
                  <a:schemeClr val="tx1"/>
                </a:solidFill>
              </a:rPr>
              <a:t>Zdroj: </a:t>
            </a:r>
            <a:r>
              <a:rPr lang="cs-CZ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https://www.eeagrants.cz/</a:t>
            </a:r>
            <a:endParaRPr lang="cs-CZ" sz="2000" dirty="0">
              <a:solidFill>
                <a:schemeClr val="tx1"/>
              </a:solidFill>
            </a:endParaRPr>
          </a:p>
          <a:p>
            <a:pPr algn="just"/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49BA603-B9E7-954A-B1FE-FB340792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95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50093"/>
            <a:ext cx="7653536" cy="763488"/>
          </a:xfrm>
        </p:spPr>
        <p:txBody>
          <a:bodyPr>
            <a:normAutofit fontScale="90000"/>
          </a:bodyPr>
          <a:lstStyle/>
          <a:p>
            <a:br>
              <a:rPr lang="cs-CZ" sz="3600" dirty="0">
                <a:latin typeface="Century Gothic" panose="020B0502020202020204" pitchFamily="34" charset="0"/>
              </a:rPr>
            </a:br>
            <a:r>
              <a:rPr lang="cs-CZ" sz="3600" dirty="0">
                <a:latin typeface="+mn-lt"/>
              </a:rPr>
              <a:t>Cíle politik fondů - EU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b="1" dirty="0">
                <a:solidFill>
                  <a:schemeClr val="tx1"/>
                </a:solidFill>
              </a:rPr>
              <a:t>Inteligentní Evropa </a:t>
            </a:r>
            <a:r>
              <a:rPr lang="cs-CZ" dirty="0">
                <a:solidFill>
                  <a:schemeClr val="tx1"/>
                </a:solidFill>
              </a:rPr>
              <a:t>díky inovativní a inteligentní ekonomické transformaci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Zelenější, nízkouhlíková a odolná Evropa </a:t>
            </a:r>
            <a:r>
              <a:rPr lang="cs-CZ" dirty="0">
                <a:solidFill>
                  <a:schemeClr val="tx1"/>
                </a:solidFill>
              </a:rPr>
              <a:t>díky podpoře čisté a spravedlivé transformace energetiky, zelených a modrých investic, oběhového hospodářství, přizpůsobení se změnám klimatu a prevence a řízení rizik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Více propojená Evropa </a:t>
            </a:r>
            <a:r>
              <a:rPr lang="cs-CZ" dirty="0">
                <a:solidFill>
                  <a:schemeClr val="tx1"/>
                </a:solidFill>
              </a:rPr>
              <a:t>zvýšením mobility a regionální ICT konektivity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Sociálnější Evropa </a:t>
            </a:r>
            <a:r>
              <a:rPr lang="cs-CZ" dirty="0">
                <a:solidFill>
                  <a:schemeClr val="tx1"/>
                </a:solidFill>
              </a:rPr>
              <a:t>– provádění evropského pilíře sociálních práv</a:t>
            </a:r>
          </a:p>
          <a:p>
            <a:pPr algn="just"/>
            <a:r>
              <a:rPr lang="cs-CZ" b="1" dirty="0">
                <a:solidFill>
                  <a:schemeClr val="tx1"/>
                </a:solidFill>
              </a:rPr>
              <a:t>Evropa bližší občanům </a:t>
            </a:r>
            <a:r>
              <a:rPr lang="cs-CZ" dirty="0">
                <a:solidFill>
                  <a:schemeClr val="tx1"/>
                </a:solidFill>
              </a:rPr>
              <a:t>– trvale udržitelný a integrovaný rozvoj městských, venkovských a pobřežních oblastí prostřednictvím místních iniciativ</a:t>
            </a:r>
          </a:p>
          <a:p>
            <a:pPr algn="just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F499196-7DC8-354C-BD6F-839EF3129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1020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2700" y="186935"/>
            <a:ext cx="8229600" cy="608439"/>
          </a:xfrm>
        </p:spPr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Budoucnost EU fondů 2021+ - tematická koncentrace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82B3EEB-2602-884F-8A52-F59FA713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35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570397" y="5589240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latin typeface="Century Gothic" panose="020B0502020202020204" pitchFamily="34" charset="0"/>
              </a:rPr>
              <a:t>Zdroj: www.dotaceeu.cz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09C9080-0DA8-4E31-BC03-05BEC55E3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" y="744475"/>
            <a:ext cx="9048018" cy="611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07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19472"/>
          </a:xfrm>
        </p:spPr>
        <p:txBody>
          <a:bodyPr/>
          <a:lstStyle/>
          <a:p>
            <a:r>
              <a:rPr lang="cs-CZ" sz="3600" dirty="0">
                <a:latin typeface="+mn-lt"/>
              </a:rPr>
              <a:t>Finanční aspekty EU fondů 2021 +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just"/>
            <a:endParaRPr lang="cs-CZ" sz="1800" b="1" dirty="0">
              <a:solidFill>
                <a:schemeClr val="tx1"/>
              </a:solidFill>
            </a:endParaRPr>
          </a:p>
          <a:p>
            <a:pPr algn="just"/>
            <a:r>
              <a:rPr lang="cs-CZ" sz="1800" b="1" dirty="0">
                <a:solidFill>
                  <a:schemeClr val="tx1"/>
                </a:solidFill>
              </a:rPr>
              <a:t>Celková alokace pro ČR 550 mld. Kč na 2021-27 (politika soudržnosti)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Další prostředky až do výše celkových 960 miliard korun bude mít ČR k dispozici z dalších evropských iniciativ.</a:t>
            </a:r>
          </a:p>
          <a:p>
            <a:pPr algn="just"/>
            <a:r>
              <a:rPr lang="cs-CZ" sz="1800" b="1" dirty="0">
                <a:solidFill>
                  <a:schemeClr val="tx1"/>
                </a:solidFill>
              </a:rPr>
              <a:t>Tři kategorie regionů</a:t>
            </a:r>
            <a:endParaRPr lang="cs-CZ" sz="1800" dirty="0">
              <a:solidFill>
                <a:schemeClr val="tx1"/>
              </a:solidFill>
            </a:endParaRP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Méně rozvinuté (Severozápad, Severovýchod, Střední Morava, Moravsko-Slezsko)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Přechodové (Střední Čechy, Jihozápad, Jihovýchod)</a:t>
            </a:r>
          </a:p>
          <a:p>
            <a:pPr lvl="1" algn="just"/>
            <a:r>
              <a:rPr lang="cs-CZ" sz="1800" dirty="0">
                <a:solidFill>
                  <a:schemeClr val="tx1"/>
                </a:solidFill>
              </a:rPr>
              <a:t>Více rozvinuté regiony (Praha)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Výše schválených alokací jednotlivých operačních programů </a:t>
            </a:r>
            <a:r>
              <a:rPr lang="cs-CZ" sz="1800" b="1" dirty="0">
                <a:solidFill>
                  <a:schemeClr val="tx1"/>
                </a:solidFill>
              </a:rPr>
              <a:t>(rozhoduje Vláda ČR):</a:t>
            </a: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cs-CZ" sz="1800" b="1" dirty="0">
                <a:solidFill>
                  <a:schemeClr val="tx1"/>
                </a:solidFill>
              </a:rPr>
              <a:t>Rozhoduje EK: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tx1"/>
                </a:solidFill>
              </a:rPr>
              <a:t>OP Spravedlivé transformace zaměřený na podporu transformace uhelných regionů  (1,6 mld. EUR; 42,7 mld. Kč) a OP Rybářství (0,03 mld. EUR; 0,780 mld. Kč).</a:t>
            </a:r>
          </a:p>
          <a:p>
            <a:pPr marL="0" indent="0" algn="just">
              <a:buNone/>
            </a:pPr>
            <a:r>
              <a:rPr lang="cs-CZ" sz="1100" dirty="0">
                <a:solidFill>
                  <a:schemeClr val="tx1"/>
                </a:solidFill>
              </a:rPr>
              <a:t>Zdroj MMR ČR</a:t>
            </a:r>
          </a:p>
          <a:p>
            <a:pPr marL="0" indent="0" algn="just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F7D6407-77B7-5A47-BB54-BA2F19F2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36</a:t>
            </a:fld>
            <a:endParaRPr lang="cs-CZ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E0597E5C-368B-48DD-8095-0C0DB4CED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48" y="4581128"/>
            <a:ext cx="8710904" cy="92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4338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DC9C0D-2B0F-4541-AAD3-F540782B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78" y="0"/>
            <a:ext cx="8229600" cy="691480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+mj-lt"/>
              </a:rPr>
              <a:t>Příklady programu 2021</a:t>
            </a:r>
            <a:r>
              <a:rPr lang="pl-PL" sz="3200" dirty="0">
                <a:latin typeface="+mj-lt"/>
              </a:rPr>
              <a:t>+ v </a:t>
            </a:r>
            <a:r>
              <a:rPr lang="cs-CZ" sz="3200" dirty="0">
                <a:latin typeface="+mj-lt"/>
              </a:rPr>
              <a:t>ČR – IROP2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D8FB26-022D-49B1-A5F3-7DEEAD4C89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8514" y="620688"/>
            <a:ext cx="8508907" cy="599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EA6ED93-2ADB-4727-89EB-D4597EE0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556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514477-4251-4F84-8B4F-F24094B86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OPŽP 2021–2027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A884D3-C004-4383-A977-F7B3A3D0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b="1" dirty="0"/>
              <a:t>Co je cílem programu?</a:t>
            </a:r>
          </a:p>
          <a:p>
            <a:r>
              <a:rPr lang="cs-CZ" sz="1200" dirty="0"/>
              <a:t>Operační program Životní prostředí bude i v období 2021–2027, podobně jako v předchozích letech, základním zdrojem podpory pro financování projektů v oblasti ochrany životního prostředí. Program bude opět sledovat celou řadu cílů.</a:t>
            </a:r>
          </a:p>
          <a:p>
            <a:pPr marL="0" indent="0">
              <a:buNone/>
            </a:pPr>
            <a:r>
              <a:rPr lang="cs-CZ" sz="1200" b="1" dirty="0"/>
              <a:t>Na co můžu získat podporu?</a:t>
            </a:r>
          </a:p>
          <a:p>
            <a:r>
              <a:rPr lang="cs-CZ" sz="1200" dirty="0"/>
              <a:t>V současnosti se předpokládá podpora následujících oblastí:</a:t>
            </a:r>
          </a:p>
          <a:p>
            <a:r>
              <a:rPr lang="cs-CZ" sz="1200" dirty="0"/>
              <a:t>energetické úspory ve veřejném sektoru a podpora obnovitelných zdrojů energie</a:t>
            </a:r>
          </a:p>
          <a:p>
            <a:r>
              <a:rPr lang="cs-CZ" sz="1200" dirty="0"/>
              <a:t>adaptace na změnu klimatu se zaměřením na povodně, sucho a sesuvy půdy včetně podpory environmentální výchovy</a:t>
            </a:r>
          </a:p>
          <a:p>
            <a:r>
              <a:rPr lang="cs-CZ" sz="1200" dirty="0"/>
              <a:t>vodohospodářská infrastruktura</a:t>
            </a:r>
          </a:p>
          <a:p>
            <a:r>
              <a:rPr lang="cs-CZ" sz="1200" dirty="0"/>
              <a:t>přechod na oběhové hospodářství</a:t>
            </a:r>
          </a:p>
          <a:p>
            <a:r>
              <a:rPr lang="cs-CZ" sz="1200" dirty="0"/>
              <a:t>biodiverzita</a:t>
            </a:r>
          </a:p>
          <a:p>
            <a:r>
              <a:rPr lang="cs-CZ" sz="1200" dirty="0"/>
              <a:t>kvalita ovzduší</a:t>
            </a:r>
          </a:p>
          <a:p>
            <a:r>
              <a:rPr lang="cs-CZ" sz="1200" dirty="0"/>
              <a:t>sanace kontaminovaných lokalit</a:t>
            </a:r>
          </a:p>
          <a:p>
            <a:r>
              <a:rPr lang="cs-CZ" sz="1200" dirty="0"/>
              <a:t>Upozorňujeme, že struktura programu se připravuje a může se v průběhu jednání s relevantními partnery a Evropskou komisí měnit.</a:t>
            </a:r>
          </a:p>
          <a:p>
            <a:endParaRPr lang="cs-CZ" sz="1200" dirty="0"/>
          </a:p>
          <a:p>
            <a:pPr marL="0" indent="0">
              <a:buNone/>
            </a:pPr>
            <a:r>
              <a:rPr lang="cs-CZ" sz="1200" dirty="0"/>
              <a:t>Zdroj: MŽP ČR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4814A9-D969-490D-85F9-983D5A47E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308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36525"/>
            <a:ext cx="7859216" cy="1600200"/>
          </a:xfrm>
        </p:spPr>
        <p:txBody>
          <a:bodyPr/>
          <a:lstStyle/>
          <a:p>
            <a:r>
              <a:rPr lang="cs-CZ" sz="3600" dirty="0" err="1">
                <a:latin typeface="+mn-lt"/>
              </a:rPr>
              <a:t>Kontrafaktuální</a:t>
            </a:r>
            <a:r>
              <a:rPr lang="cs-CZ" sz="3600" dirty="0">
                <a:latin typeface="+mn-lt"/>
              </a:rPr>
              <a:t> přístup </a:t>
            </a:r>
            <a:br>
              <a:rPr lang="cs-CZ" sz="3600" dirty="0">
                <a:latin typeface="+mn-lt"/>
              </a:rPr>
            </a:br>
            <a:r>
              <a:rPr lang="cs-CZ" sz="3600" dirty="0">
                <a:latin typeface="+mn-lt"/>
              </a:rPr>
              <a:t>v programování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927373"/>
            <a:ext cx="7787208" cy="452596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Cílem je řešení a měření dopadů projektů</a:t>
            </a:r>
          </a:p>
          <a:p>
            <a:r>
              <a:rPr lang="cs-CZ" dirty="0">
                <a:solidFill>
                  <a:schemeClr val="tx1"/>
                </a:solidFill>
              </a:rPr>
              <a:t>Srovnání co by bylo kdyby projekt nebyl realizován (tzv. nulová varianta) </a:t>
            </a:r>
          </a:p>
          <a:p>
            <a:r>
              <a:rPr lang="cs-CZ" dirty="0">
                <a:solidFill>
                  <a:schemeClr val="tx1"/>
                </a:solidFill>
              </a:rPr>
              <a:t>Řešení výstupů a výsledků</a:t>
            </a:r>
          </a:p>
          <a:p>
            <a:r>
              <a:rPr lang="cs-CZ" dirty="0">
                <a:solidFill>
                  <a:schemeClr val="tx1"/>
                </a:solidFill>
              </a:rPr>
              <a:t>Snazší evaluace a monitoring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Problém – sledování očištěného dopadu o jiné faktory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BB412F0-15B2-134A-BE38-E9A317030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EBEC3-2034-4515-8C38-EE5F68C2AA3A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94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899592" y="1845734"/>
            <a:ext cx="7467168" cy="4023360"/>
          </a:xfrm>
        </p:spPr>
        <p:txBody>
          <a:bodyPr/>
          <a:lstStyle/>
          <a:p>
            <a:r>
              <a:rPr lang="cs-CZ" altLang="en-US" dirty="0"/>
              <a:t>Různé dimenze (</a:t>
            </a:r>
            <a:r>
              <a:rPr lang="sk-SK" altLang="en-US" dirty="0"/>
              <a:t>expertní </a:t>
            </a:r>
            <a:r>
              <a:rPr lang="sk-SK" altLang="en-US" dirty="0" err="1"/>
              <a:t>hodnocení</a:t>
            </a:r>
            <a:r>
              <a:rPr lang="sk-SK" altLang="en-US" dirty="0"/>
              <a:t>, </a:t>
            </a:r>
            <a:r>
              <a:rPr lang="sk-SK" altLang="en-US" dirty="0" err="1"/>
              <a:t>sebehodnocení</a:t>
            </a:r>
            <a:r>
              <a:rPr lang="sk-SK" altLang="en-US" dirty="0"/>
              <a:t>, </a:t>
            </a:r>
            <a:r>
              <a:rPr lang="sk-SK" altLang="en-US" dirty="0" err="1"/>
              <a:t>hodnocení</a:t>
            </a:r>
            <a:r>
              <a:rPr lang="sk-SK" altLang="en-US" dirty="0"/>
              <a:t> ekonomické </a:t>
            </a:r>
            <a:r>
              <a:rPr lang="sk-SK" altLang="en-US" dirty="0" err="1"/>
              <a:t>efektivnost</a:t>
            </a:r>
            <a:r>
              <a:rPr lang="sk-SK" altLang="en-US" dirty="0"/>
              <a:t>)</a:t>
            </a:r>
          </a:p>
          <a:p>
            <a:r>
              <a:rPr lang="sk-SK" altLang="en-US" dirty="0" err="1"/>
              <a:t>cíl</a:t>
            </a:r>
            <a:r>
              <a:rPr lang="sk-SK" altLang="en-US" dirty="0"/>
              <a:t>:</a:t>
            </a:r>
          </a:p>
          <a:p>
            <a:pPr lvl="1"/>
            <a:r>
              <a:rPr lang="sk-SK" altLang="en-US" dirty="0" err="1"/>
              <a:t>zefektivnění</a:t>
            </a:r>
            <a:r>
              <a:rPr lang="sk-SK" altLang="en-US" dirty="0"/>
              <a:t> </a:t>
            </a:r>
            <a:r>
              <a:rPr lang="sk-SK" altLang="en-US" dirty="0" err="1"/>
              <a:t>veřejných</a:t>
            </a:r>
            <a:r>
              <a:rPr lang="sk-SK" altLang="en-US" dirty="0"/>
              <a:t> politik a </a:t>
            </a:r>
            <a:r>
              <a:rPr lang="sk-SK" altLang="en-US" dirty="0" err="1"/>
              <a:t>programů</a:t>
            </a:r>
            <a:r>
              <a:rPr lang="sk-SK" altLang="en-US" dirty="0"/>
              <a:t>, </a:t>
            </a:r>
          </a:p>
          <a:p>
            <a:pPr lvl="1"/>
            <a:r>
              <a:rPr lang="sk-SK" altLang="en-US" dirty="0" err="1"/>
              <a:t>zjištění</a:t>
            </a:r>
            <a:r>
              <a:rPr lang="sk-SK" altLang="en-US" dirty="0"/>
              <a:t> </a:t>
            </a:r>
            <a:r>
              <a:rPr lang="sk-SK" altLang="en-US" dirty="0" err="1"/>
              <a:t>jejich</a:t>
            </a:r>
            <a:r>
              <a:rPr lang="sk-SK" altLang="en-US" dirty="0"/>
              <a:t> stavu, </a:t>
            </a:r>
          </a:p>
          <a:p>
            <a:pPr lvl="1"/>
            <a:r>
              <a:rPr lang="sk-SK" altLang="en-US" dirty="0" err="1"/>
              <a:t>vyhodnocení</a:t>
            </a:r>
            <a:r>
              <a:rPr lang="sk-SK" altLang="en-US" dirty="0"/>
              <a:t> </a:t>
            </a:r>
            <a:r>
              <a:rPr lang="sk-SK" altLang="en-US" dirty="0" err="1"/>
              <a:t>výsledků</a:t>
            </a:r>
            <a:r>
              <a:rPr lang="sk-SK" altLang="en-US" dirty="0"/>
              <a:t> či </a:t>
            </a:r>
            <a:r>
              <a:rPr lang="sk-SK" altLang="en-US" dirty="0" err="1"/>
              <a:t>úspěšnosti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9718673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2918" y="499533"/>
            <a:ext cx="5336382" cy="1273283"/>
          </a:xfrm>
        </p:spPr>
        <p:txBody>
          <a:bodyPr>
            <a:normAutofit fontScale="90000"/>
          </a:bodyPr>
          <a:lstStyle/>
          <a:p>
            <a:r>
              <a:rPr lang="cs-CZ" sz="3700" dirty="0">
                <a:latin typeface="+mn-lt"/>
              </a:rPr>
              <a:t>Teorie změny – </a:t>
            </a:r>
            <a:br>
              <a:rPr lang="cs-CZ" sz="3700" dirty="0">
                <a:latin typeface="+mn-lt"/>
              </a:rPr>
            </a:br>
            <a:r>
              <a:rPr lang="cs-CZ" sz="3700" dirty="0">
                <a:latin typeface="+mn-lt"/>
              </a:rPr>
              <a:t>základ projektového managementu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1488" y="1988840"/>
            <a:ext cx="5157812" cy="3766185"/>
          </a:xfrm>
        </p:spPr>
        <p:txBody>
          <a:bodyPr>
            <a:normAutofit/>
          </a:bodyPr>
          <a:lstStyle/>
          <a:p>
            <a:r>
              <a:rPr lang="cs-CZ" sz="2200" dirty="0"/>
              <a:t>Jaký problém projekt řeší?</a:t>
            </a:r>
          </a:p>
          <a:p>
            <a:r>
              <a:rPr lang="cs-CZ" sz="2200" dirty="0"/>
              <a:t>Jaké jsou příčiny problému?</a:t>
            </a:r>
          </a:p>
          <a:p>
            <a:r>
              <a:rPr lang="cs-CZ" sz="2200" dirty="0"/>
              <a:t>Co je cílem projektu?</a:t>
            </a:r>
          </a:p>
          <a:p>
            <a:r>
              <a:rPr lang="cs-CZ" sz="2200" u="sng" dirty="0"/>
              <a:t>Jaká změna/y je/jsou v důsledku projektu očekávána/y? </a:t>
            </a:r>
          </a:p>
          <a:p>
            <a:r>
              <a:rPr lang="cs-CZ" sz="2200" dirty="0"/>
              <a:t>Jaké aktivity v projektu budou realizovány?</a:t>
            </a:r>
          </a:p>
          <a:p>
            <a:r>
              <a:rPr lang="cs-CZ" sz="2200" dirty="0"/>
              <a:t>Cílová skupina projektu?</a:t>
            </a:r>
          </a:p>
          <a:p>
            <a:r>
              <a:rPr lang="cs-CZ" sz="2200" dirty="0"/>
              <a:t>Jak bude zajištěna udržitelnost projektu?</a:t>
            </a:r>
          </a:p>
          <a:p>
            <a:endParaRPr lang="cs-CZ" sz="2200" dirty="0"/>
          </a:p>
        </p:txBody>
      </p:sp>
      <p:pic>
        <p:nvPicPr>
          <p:cNvPr id="6" name="Picture 5" descr="Srolované plány">
            <a:extLst>
              <a:ext uri="{FF2B5EF4-FFF2-40B4-BE49-F238E27FC236}">
                <a16:creationId xmlns:a16="http://schemas.microsoft.com/office/drawing/2014/main" id="{93629EE8-D66A-6EB8-7223-984D4ED9C9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22" r="2941" b="-2"/>
          <a:stretch/>
        </p:blipFill>
        <p:spPr>
          <a:xfrm>
            <a:off x="6085902" y="10"/>
            <a:ext cx="3058098" cy="6864408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75AFAB-05CF-5041-82A1-08AAE76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72944" y="5876412"/>
            <a:ext cx="2194560" cy="139703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2EBEC3-2034-4515-8C38-EE5F68C2AA3A}" type="slidenum">
              <a:rPr lang="cs-CZ">
                <a:solidFill>
                  <a:srgbClr val="FFFFFF">
                    <a:alpha val="45000"/>
                  </a:srgbClr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40</a:t>
            </a:fld>
            <a:endParaRPr lang="cs-CZ">
              <a:solidFill>
                <a:srgbClr val="FFFFFF">
                  <a:alpha val="4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37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Jednokriteriální metody </a:t>
            </a:r>
            <a:br>
              <a:rPr lang="cs-CZ" altLang="cs-CZ" sz="4000"/>
            </a:br>
            <a:r>
              <a:rPr lang="cs-CZ" altLang="cs-CZ" sz="4000"/>
              <a:t>hodnocení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2565400"/>
            <a:ext cx="6553200" cy="34559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Takové metody, které pro hodnocení a výběr projektů používají pouze jedno rozhodovací kritérium na které převádí kritéria ostatní.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Klasifikace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Obecné finanční metody hodnocení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Nákladově výstupové metody hodnocení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Některé speciální nákladové metody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549275"/>
            <a:ext cx="8001000" cy="1008063"/>
          </a:xfrm>
        </p:spPr>
        <p:txBody>
          <a:bodyPr/>
          <a:lstStyle/>
          <a:p>
            <a:pPr eaLnBrk="1" hangingPunct="1"/>
            <a:r>
              <a:rPr lang="cs-CZ" altLang="cs-CZ" sz="4000"/>
              <a:t>Obecné finanční metody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73238"/>
            <a:ext cx="8013774" cy="4281487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800" dirty="0"/>
              <a:t>Finanční kritéria používaná při hodnocení veřejných projektů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cs-CZ" sz="2400" dirty="0"/>
              <a:t>Statická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metoda výnosnosti (rentability) projektu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doba návratnosti prostá</a:t>
            </a:r>
          </a:p>
          <a:p>
            <a:pPr marL="966788" lvl="1" indent="-495300" eaLnBrk="1" hangingPunct="1">
              <a:lnSpc>
                <a:spcPct val="80000"/>
              </a:lnSpc>
            </a:pPr>
            <a:r>
              <a:rPr lang="cs-CZ" altLang="cs-CZ" sz="2400" dirty="0"/>
              <a:t>Dynamická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doba návratnosti reálná 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čistá současná hodnota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vnitřní výnosové procento (vnitřní míra výnosu)</a:t>
            </a:r>
          </a:p>
          <a:p>
            <a:pPr marL="1347788" lvl="2" indent="-43815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cs-CZ" altLang="cs-CZ" sz="2000" dirty="0"/>
              <a:t>index rentability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Metoda rentability projektu (ROI)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73238"/>
            <a:ext cx="7569150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dirty="0"/>
              <a:t>kritériem pro rozhodování je maximalizace zisků nebo výnosu. </a:t>
            </a:r>
          </a:p>
          <a:p>
            <a:pPr lvl="1" eaLnBrk="1" hangingPunct="1"/>
            <a:r>
              <a:rPr lang="cs-CZ" altLang="cs-CZ" sz="2400" dirty="0"/>
              <a:t>Výhodnější alternativa dosahuje větší rentability </a:t>
            </a:r>
          </a:p>
          <a:p>
            <a:pPr marL="0" indent="0" eaLnBrk="1" hangingPunct="1">
              <a:buNone/>
            </a:pPr>
            <a:endParaRPr lang="cs-CZ" altLang="cs-CZ" sz="2400" dirty="0"/>
          </a:p>
          <a:p>
            <a:pPr marL="0" indent="0" eaLnBrk="1" hangingPunct="1">
              <a:buNone/>
            </a:pPr>
            <a:r>
              <a:rPr lang="cs-CZ" altLang="cs-CZ" sz="2400" dirty="0"/>
              <a:t>Rentabilita (výnosnost) dána vztahem</a:t>
            </a:r>
          </a:p>
          <a:p>
            <a:pPr eaLnBrk="1" hangingPunct="1"/>
            <a:endParaRPr lang="cs-CZ" altLang="cs-CZ" dirty="0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1763713" y="3924300"/>
          <a:ext cx="3694112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371600" imgH="622300" progId="Equation.3">
                  <p:embed/>
                </p:oleObj>
              </mc:Choice>
              <mc:Fallback>
                <p:oleObj name="Rovnice" r:id="rId2" imgW="1371600" imgH="622300" progId="Equation.3">
                  <p:embed/>
                  <p:pic>
                    <p:nvPicPr>
                      <p:cNvPr id="307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924300"/>
                        <a:ext cx="3694112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Kritérium hodnocení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b="1"/>
              <a:t>	Kritérium	    	Interpretace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i="1"/>
              <a:t>	   ROI</a:t>
            </a:r>
            <a:r>
              <a:rPr lang="cs-CZ" altLang="cs-CZ" sz="2800"/>
              <a:t> ≥</a:t>
            </a:r>
            <a:r>
              <a:rPr lang="cs-CZ" altLang="cs-CZ"/>
              <a:t> </a:t>
            </a:r>
            <a:r>
              <a:rPr lang="cs-CZ" altLang="cs-CZ" sz="2800" i="1"/>
              <a:t>1		</a:t>
            </a:r>
            <a:r>
              <a:rPr lang="cs-CZ" altLang="cs-CZ" sz="2800"/>
              <a:t>projekt je přijatelný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i="1"/>
              <a:t>	   ROI </a:t>
            </a:r>
            <a:r>
              <a:rPr lang="cs-CZ" altLang="cs-CZ" sz="2800"/>
              <a:t>&lt; </a:t>
            </a:r>
            <a:r>
              <a:rPr lang="cs-CZ" altLang="cs-CZ" sz="2800" i="1"/>
              <a:t>1		</a:t>
            </a:r>
            <a:r>
              <a:rPr lang="cs-CZ" altLang="cs-CZ" sz="2800"/>
              <a:t>projekt není přijatelný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2800"/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Doba návratnosti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773238"/>
            <a:ext cx="6348413" cy="3879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cs-CZ" altLang="cs-CZ" sz="2800" b="1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800" b="1"/>
              <a:t>Definice:</a:t>
            </a:r>
          </a:p>
          <a:p>
            <a:pPr lvl="1" eaLnBrk="1" hangingPunct="1"/>
            <a:r>
              <a:rPr lang="cs-CZ" altLang="cs-CZ" sz="2800"/>
              <a:t>doba, za kterou se investice splatí z peněžních příjmů, které investice zajistí</a:t>
            </a:r>
            <a:r>
              <a:rPr lang="cs-CZ" altLang="cs-CZ"/>
              <a:t>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Konstrukce DN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 případě, že roční hotovostní tok </a:t>
            </a:r>
            <a:r>
              <a:rPr lang="cs-CZ" alt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stále stejný, tak pro výpočet doby návratnosti </a:t>
            </a:r>
            <a:r>
              <a:rPr lang="cs-CZ" alt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DN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lze použít vztah: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kde</a:t>
            </a:r>
            <a:r>
              <a:rPr lang="cs-CZ" alt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je velikost investičních výdajů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203575" y="3429000"/>
          <a:ext cx="2447925" cy="1338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711200" imgH="457200" progId="Equation.3">
                  <p:embed/>
                </p:oleObj>
              </mc:Choice>
              <mc:Fallback>
                <p:oleObj name="Rovnice" r:id="rId2" imgW="711200" imgH="457200" progId="Equation.3">
                  <p:embed/>
                  <p:pic>
                    <p:nvPicPr>
                      <p:cNvPr id="337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429000"/>
                        <a:ext cx="2447925" cy="1338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Kritérium hodnocení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		Kritérium	    Interpretace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	   DN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≤ </a:t>
            </a: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DŽ		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projekt je přijatelný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	   DN 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DŽ		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projekt není přijatelný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8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600">
                <a:solidFill>
                  <a:schemeClr val="tx1">
                    <a:lumMod val="75000"/>
                    <a:lumOff val="25000"/>
                  </a:schemeClr>
                </a:solidFill>
              </a:rPr>
              <a:t>kde</a:t>
            </a:r>
            <a:r>
              <a:rPr lang="cs-CZ" altLang="cs-CZ" sz="2600" i="1">
                <a:solidFill>
                  <a:schemeClr val="tx1">
                    <a:lumMod val="75000"/>
                    <a:lumOff val="25000"/>
                  </a:schemeClr>
                </a:solidFill>
              </a:rPr>
              <a:t> 	DŽ</a:t>
            </a:r>
            <a:r>
              <a:rPr lang="cs-CZ" altLang="cs-CZ" sz="2600">
                <a:solidFill>
                  <a:schemeClr val="tx1">
                    <a:lumMod val="75000"/>
                    <a:lumOff val="25000"/>
                  </a:schemeClr>
                </a:solidFill>
              </a:rPr>
              <a:t>	je doba životnosti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Platí, že čím je hodnota DN nižší, tím lepší je projekt.</a:t>
            </a:r>
            <a:r>
              <a:rPr lang="cs-CZ" altLang="cs-CZ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Využití doby návratnosti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2348880"/>
            <a:ext cx="5986413" cy="3693145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Prostá DN</a:t>
            </a:r>
          </a:p>
          <a:p>
            <a:pPr marL="966788" lvl="1" indent="-495300" eaLnBrk="1" hangingPunct="1"/>
            <a:r>
              <a:rPr lang="cs-CZ" altLang="cs-CZ" sz="2400" dirty="0"/>
              <a:t>statický ukazatel kalkulovaný z nediskontovaných hotovostních toků,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cs-CZ" altLang="cs-CZ" sz="2400" b="1" dirty="0">
                <a:solidFill>
                  <a:schemeClr val="tx1"/>
                </a:solidFill>
              </a:rPr>
              <a:t>Reálná doba návratnosti </a:t>
            </a:r>
          </a:p>
          <a:p>
            <a:pPr marL="966788" lvl="1" indent="-495300" eaLnBrk="1" hangingPunct="1"/>
            <a:r>
              <a:rPr lang="cs-CZ" altLang="cs-CZ" sz="2400" dirty="0"/>
              <a:t>dynamický ukazatel kalkulovaný z diskontovaných hotovostních toků (ukážeme za chvíli…).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Čistá současná hodnota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Net </a:t>
            </a:r>
            <a:r>
              <a:rPr lang="cs-CZ" alt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Vaule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(NPV)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Definice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Čistá současná hodnota je  </a:t>
            </a:r>
            <a:r>
              <a:rPr lang="cs-CZ" alt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„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číselný údaj, nalezený tím způsobem, že se od diskontované hodnoty očekávaných výnosů investice odečte diskontovaná hodnota jejích očekávaných nákladů“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08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Veřejný projekt a veřejná zakázka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1844675"/>
            <a:ext cx="7797800" cy="42814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b="1"/>
              <a:t>Veřejné projekty</a:t>
            </a:r>
            <a:r>
              <a:rPr lang="cs-CZ" altLang="en-US" sz="24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/>
              <a:t>	Jakékoliv aktivity, činnosti či úkoly probíhající, resp. plněné v rámci veřejného sektoru, při kterých jsou použity veřejné výdaje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 b="1"/>
              <a:t>Veřejné zakázky</a:t>
            </a:r>
            <a:r>
              <a:rPr lang="cs-CZ" altLang="en-US" sz="2400"/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400"/>
              <a:t>	Každá zakázka, která je hrazena z veřejných zdrojů</a:t>
            </a:r>
          </a:p>
          <a:p>
            <a:pPr lvl="1">
              <a:lnSpc>
                <a:spcPct val="80000"/>
              </a:lnSpc>
            </a:pPr>
            <a:r>
              <a:rPr lang="cs-CZ" altLang="en-US" sz="2200"/>
              <a:t>Obecně = realizace veřejných projektů </a:t>
            </a:r>
          </a:p>
          <a:p>
            <a:pPr lvl="1">
              <a:lnSpc>
                <a:spcPct val="80000"/>
              </a:lnSpc>
            </a:pPr>
            <a:r>
              <a:rPr lang="cs-CZ" altLang="en-US" sz="2200"/>
              <a:t>Legislativa = „zakázka na dodávky, služby nebo stavební práce, jejímž zadavatelem je veřejný zadavatel definovaný zákonem“ </a:t>
            </a:r>
          </a:p>
        </p:txBody>
      </p:sp>
    </p:spTree>
    <p:extLst>
      <p:ext uri="{BB962C8B-B14F-4D97-AF65-F5344CB8AC3E}">
        <p14:creationId xmlns:p14="http://schemas.microsoft.com/office/powerpoint/2010/main" val="2222679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1" y="260350"/>
            <a:ext cx="7569721" cy="1216025"/>
          </a:xfrm>
        </p:spPr>
        <p:txBody>
          <a:bodyPr/>
          <a:lstStyle/>
          <a:p>
            <a:pPr eaLnBrk="1" hangingPunct="1"/>
            <a:r>
              <a:rPr lang="cs-CZ" altLang="cs-CZ" sz="4000" dirty="0"/>
              <a:t>Konstrukce NPV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564904"/>
            <a:ext cx="8001000" cy="381684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cs-CZ" altLang="cs-CZ" sz="2800" dirty="0"/>
              <a:t>Současná hodnota 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pPr marL="0" indent="0" algn="ctr" eaLnBrk="1" hangingPunct="1">
              <a:buNone/>
            </a:pPr>
            <a:r>
              <a:rPr lang="cs-CZ" altLang="cs-CZ" sz="2800" dirty="0"/>
              <a:t>Čistá současná hodnota</a:t>
            </a:r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4427984" y="3068960"/>
            <a:ext cx="0" cy="935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Současná hodnota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Současná hodnota 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(angl.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Present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vzroste v průběhu jednoho roku na </a:t>
            </a: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budoucí hodnotu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(angl.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Future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value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v závislosti na úrokové míře (pro veřejný sektor diskontní sazbě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), podle vztahu:  </a:t>
            </a:r>
            <a:endParaRPr lang="cs-CZ" altLang="cs-CZ" sz="2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FV = PV 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</a:t>
            </a:r>
            <a:r>
              <a:rPr lang="cs-CZ" altLang="cs-CZ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+r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V n-</a:t>
            </a:r>
            <a:r>
              <a:rPr lang="cs-CZ" altLang="cs-CZ" sz="2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tém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roce je pak budoucí hodnota </a:t>
            </a:r>
            <a:r>
              <a:rPr lang="cs-CZ" altLang="cs-CZ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FV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dána vztahem </a:t>
            </a:r>
            <a:endParaRPr lang="cs-CZ" altLang="cs-CZ" sz="2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 FV = PV 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(1</a:t>
            </a:r>
            <a:r>
              <a:rPr lang="cs-CZ" altLang="cs-CZ" sz="2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+r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cs-CZ" altLang="cs-CZ" sz="2600" i="1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kde n 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počet let , po jejichž dobu plyne užitek z projektu</a:t>
            </a:r>
            <a:endParaRPr lang="cs-CZ" altLang="cs-CZ" sz="2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pPr eaLnBrk="1" hangingPunct="1"/>
            <a:r>
              <a:rPr lang="cs-CZ" altLang="cs-CZ"/>
              <a:t>Konstrukce současné hodnoty</a:t>
            </a:r>
          </a:p>
        </p:txBody>
      </p:sp>
      <p:sp>
        <p:nvSpPr>
          <p:cNvPr id="39939" name="Rectangle 5"/>
          <p:cNvSpPr>
            <a:spLocks noGrp="1" noChangeArrowheads="1"/>
          </p:cNvSpPr>
          <p:nvPr>
            <p:ph idx="1"/>
          </p:nvPr>
        </p:nvSpPr>
        <p:spPr>
          <a:xfrm>
            <a:off x="755576" y="1844675"/>
            <a:ext cx="7931224" cy="4281488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600" dirty="0"/>
              <a:t>Současná hodnota </a:t>
            </a:r>
            <a:r>
              <a:rPr lang="cs-CZ" altLang="cs-CZ" sz="2600" i="1" dirty="0" err="1"/>
              <a:t>PV</a:t>
            </a:r>
            <a:r>
              <a:rPr lang="cs-CZ" altLang="cs-CZ" sz="2600" i="1" baseline="-25000" dirty="0" err="1"/>
              <a:t>t</a:t>
            </a:r>
            <a:r>
              <a:rPr lang="cs-CZ" altLang="cs-CZ" sz="2600" dirty="0"/>
              <a:t> všech hotovostních toků vyplývajících z projektu po dobu životnosti veřejného projektu je pak dána vztahem:</a:t>
            </a:r>
            <a:endParaRPr lang="cs-CZ" altLang="cs-CZ" sz="2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700" b="1" dirty="0"/>
              <a:t>			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7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700" b="1" dirty="0"/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dirty="0"/>
              <a:t>	</a:t>
            </a:r>
            <a:r>
              <a:rPr lang="cs-CZ" altLang="cs-CZ" sz="2200" dirty="0"/>
              <a:t>kde</a:t>
            </a:r>
            <a:r>
              <a:rPr lang="cs-CZ" altLang="cs-CZ" sz="2200" i="1" dirty="0"/>
              <a:t> 	</a:t>
            </a:r>
            <a:r>
              <a:rPr lang="cs-CZ" altLang="cs-CZ" sz="2200" i="1" dirty="0" err="1"/>
              <a:t>CF</a:t>
            </a:r>
            <a:r>
              <a:rPr lang="cs-CZ" altLang="cs-CZ" sz="2200" i="1" baseline="-25000" dirty="0" err="1"/>
              <a:t>t</a:t>
            </a:r>
            <a:r>
              <a:rPr lang="cs-CZ" altLang="cs-CZ" sz="2200" dirty="0"/>
              <a:t>	je hotovostní tok v roce </a:t>
            </a:r>
            <a:r>
              <a:rPr lang="cs-CZ" altLang="cs-CZ" sz="2200" i="1" dirty="0"/>
              <a:t>t</a:t>
            </a:r>
            <a:r>
              <a:rPr lang="cs-CZ" altLang="cs-CZ" sz="2200" dirty="0"/>
              <a:t>, </a:t>
            </a:r>
            <a:endParaRPr lang="cs-CZ" altLang="cs-CZ" sz="22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200" i="1" dirty="0"/>
              <a:t>			r	</a:t>
            </a:r>
            <a:r>
              <a:rPr lang="cs-CZ" altLang="cs-CZ" sz="2200" dirty="0"/>
              <a:t>je diskontní sazba,</a:t>
            </a:r>
            <a:endParaRPr lang="cs-CZ" altLang="cs-CZ" sz="2200" i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200" i="1" dirty="0"/>
              <a:t>			t	</a:t>
            </a:r>
            <a:r>
              <a:rPr lang="cs-CZ" altLang="cs-CZ" sz="2200" dirty="0"/>
              <a:t>je časové období od 1 do </a:t>
            </a:r>
            <a:r>
              <a:rPr lang="cs-CZ" altLang="cs-CZ" sz="2200" i="1" dirty="0"/>
              <a:t>n</a:t>
            </a:r>
            <a:r>
              <a:rPr lang="cs-CZ" altLang="cs-CZ" sz="2200" dirty="0"/>
              <a:t>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200" i="1" dirty="0"/>
              <a:t>			n	</a:t>
            </a:r>
            <a:r>
              <a:rPr lang="cs-CZ" altLang="cs-CZ" sz="2200" dirty="0"/>
              <a:t>je životnost projektu.</a:t>
            </a:r>
          </a:p>
        </p:txBody>
      </p:sp>
      <p:sp>
        <p:nvSpPr>
          <p:cNvPr id="3994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3994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39942" name="Object 12"/>
          <p:cNvGraphicFramePr>
            <a:graphicFrameLocks noChangeAspect="1"/>
          </p:cNvGraphicFramePr>
          <p:nvPr/>
        </p:nvGraphicFramePr>
        <p:xfrm>
          <a:off x="2916238" y="2951163"/>
          <a:ext cx="2808287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091726" imgH="444307" progId="Equation.3">
                  <p:embed/>
                </p:oleObj>
              </mc:Choice>
              <mc:Fallback>
                <p:oleObj name="Rovnice" r:id="rId2" imgW="1091726" imgH="444307" progId="Equation.3">
                  <p:embed/>
                  <p:pic>
                    <p:nvPicPr>
                      <p:cNvPr id="3994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951163"/>
                        <a:ext cx="2808287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Čistá současná hodnota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NPV 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pak součet současné hodnoty budoucích hotovostních toků plynoucích z projektu a hotovostního toku v nultém roce: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kde  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je velikost investičních výdajů v nultém 	období,</a:t>
            </a: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0965" name="Object 4"/>
          <p:cNvGraphicFramePr>
            <a:graphicFrameLocks noChangeAspect="1"/>
          </p:cNvGraphicFramePr>
          <p:nvPr/>
        </p:nvGraphicFramePr>
        <p:xfrm>
          <a:off x="1187450" y="3500438"/>
          <a:ext cx="7091363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946400" imgH="444500" progId="Equation.3">
                  <p:embed/>
                </p:oleObj>
              </mc:Choice>
              <mc:Fallback>
                <p:oleObj name="Rovnice" r:id="rId2" imgW="2946400" imgH="444500" progId="Equation.3">
                  <p:embed/>
                  <p:pic>
                    <p:nvPicPr>
                      <p:cNvPr id="409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500438"/>
                        <a:ext cx="7091363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Kritérium hodnocení - PV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Kritérium			Interpretace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≥ (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-CF</a:t>
            </a:r>
            <a:r>
              <a:rPr lang="cs-CZ" altLang="cs-CZ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nebo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≥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   		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je přijatelný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PV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 (-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CF</a:t>
            </a:r>
            <a:r>
              <a:rPr lang="cs-CZ" altLang="cs-CZ" sz="2400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nebo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PV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&lt; </a:t>
            </a:r>
            <a:r>
              <a:rPr lang="cs-CZ" altLang="cs-CZ" sz="2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   		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není přijatelný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kde	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CF</a:t>
            </a:r>
            <a:r>
              <a:rPr lang="cs-CZ" altLang="cs-CZ" sz="2000" i="1" baseline="-25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cs-CZ" alt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hodnota cash </a:t>
            </a:r>
            <a:r>
              <a:rPr lang="cs-CZ" altLang="cs-CZ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flow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plynoucího z I v nul. období,</a:t>
            </a:r>
            <a:endParaRPr lang="cs-CZ" altLang="cs-CZ" sz="20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I	</a:t>
            </a:r>
            <a:r>
              <a:rPr lang="cs-CZ" altLang="cs-CZ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hodnota investice provedené v nultém období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cs-CZ" altLang="cs-CZ"/>
              <a:t>Kritérium hodnocení – NPV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9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 b="1" dirty="0"/>
              <a:t>  	</a:t>
            </a:r>
            <a:r>
              <a:rPr lang="cs-CZ" altLang="cs-CZ" sz="2800" b="1" dirty="0"/>
              <a:t>Kritérium            	Interpretace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i="1" dirty="0"/>
              <a:t>   	NPV</a:t>
            </a:r>
            <a:r>
              <a:rPr lang="cs-CZ" altLang="cs-CZ" sz="2800" dirty="0"/>
              <a:t> ≥0		projekt je přijatelný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i="1" dirty="0"/>
              <a:t>		 NPV</a:t>
            </a:r>
            <a:r>
              <a:rPr lang="cs-CZ" altLang="cs-CZ" sz="2800" dirty="0"/>
              <a:t> &lt; 0		projekt není přijatelný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Využití NPV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600" dirty="0"/>
              <a:t>NPV = jedno z finančních kritérií při analýze nákladů a přínosů, kde se používá ve dvou formách:</a:t>
            </a:r>
          </a:p>
          <a:p>
            <a:pPr lvl="1" eaLnBrk="1" hangingPunct="1"/>
            <a:r>
              <a:rPr lang="cs-CZ" altLang="cs-CZ" sz="2400" dirty="0"/>
              <a:t>s označením NPV při finanční analýze v rámci CBA, kde jako vstupy používá účetní hodnoty,</a:t>
            </a:r>
          </a:p>
          <a:p>
            <a:pPr lvl="1" eaLnBrk="1" hangingPunct="1"/>
            <a:r>
              <a:rPr lang="cs-CZ" altLang="cs-CZ" sz="2400" dirty="0"/>
              <a:t>s označením ENPV při ekonomické analýze, kde jako vstupy používá ekonomické hodnoty.</a:t>
            </a:r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Vnitřní výnosové procento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angl. Internal Rate of Return - IRR</a:t>
            </a:r>
            <a:r>
              <a:rPr lang="cs-CZ" altLang="cs-CZ" sz="250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1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Definice: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taková výše diskontní sazby, při niž se současná hodnota příjmů z uvažované alternativy rovná současné hodnotě nákladů na uvažovanou alternativu veřejného projektu nebo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cs-CZ" altLang="cs-CZ" sz="2400">
                <a:solidFill>
                  <a:schemeClr val="tx1">
                    <a:lumMod val="75000"/>
                    <a:lumOff val="25000"/>
                  </a:schemeClr>
                </a:solidFill>
              </a:rPr>
              <a:t>taková výše diskontní sazby, při níž bude NPV toků plynoucích z veřejného projektu rovna nule</a:t>
            </a:r>
            <a:r>
              <a:rPr lang="cs-CZ" altLang="cs-CZ" sz="200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endParaRPr lang="cs-CZ" altLang="cs-CZ" sz="19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Konstrukce IRR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37512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800" dirty="0"/>
              <a:t>IRR (hledaná diskontní sazba) splňuje následující rovnici: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800" dirty="0"/>
          </a:p>
          <a:p>
            <a:pPr eaLnBrk="1" hangingPunct="1"/>
            <a:endParaRPr lang="cs-CZ" altLang="cs-CZ" sz="2600" dirty="0"/>
          </a:p>
          <a:p>
            <a:pPr marL="0" indent="0" eaLnBrk="1" hangingPunct="1">
              <a:buNone/>
            </a:pPr>
            <a:r>
              <a:rPr lang="cs-CZ" altLang="cs-CZ" sz="2600" dirty="0"/>
              <a:t>Zatímco u </a:t>
            </a:r>
            <a:r>
              <a:rPr lang="cs-CZ" altLang="cs-CZ" sz="2600" i="1" dirty="0"/>
              <a:t>NPV</a:t>
            </a:r>
            <a:r>
              <a:rPr lang="cs-CZ" altLang="cs-CZ" sz="2600" dirty="0"/>
              <a:t> se vychází z dané diskontní sazby, v případě </a:t>
            </a:r>
            <a:r>
              <a:rPr lang="cs-CZ" altLang="cs-CZ" sz="2600" i="1" dirty="0"/>
              <a:t>IRR</a:t>
            </a:r>
            <a:r>
              <a:rPr lang="cs-CZ" altLang="cs-CZ" sz="2600" dirty="0"/>
              <a:t> hledáme diskontní sazbu, která vyhovuje výše uvedené rovnici</a:t>
            </a:r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  <p:graphicFrame>
        <p:nvGraphicFramePr>
          <p:cNvPr id="4608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268538" y="2749550"/>
          <a:ext cx="3816350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485255" imgH="444307" progId="Equation.3">
                  <p:embed/>
                </p:oleObj>
              </mc:Choice>
              <mc:Fallback>
                <p:oleObj name="Rovnice" r:id="rId2" imgW="1485255" imgH="444307" progId="Equation.3">
                  <p:embed/>
                  <p:pic>
                    <p:nvPicPr>
                      <p:cNvPr id="4608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749550"/>
                        <a:ext cx="3816350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Odvození IRR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700213"/>
            <a:ext cx="7569150" cy="4267200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7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Odvození IRR s využitím lineární interpolace:</a:t>
            </a: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Kde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NPV</a:t>
            </a:r>
            <a:r>
              <a:rPr lang="cs-CZ" altLang="cs-CZ" sz="21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alt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je čistá současná hodnota při nižší diskontní sazbě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NPV</a:t>
            </a:r>
            <a:r>
              <a:rPr lang="cs-CZ" altLang="cs-CZ" sz="21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cs-CZ" altLang="cs-CZ" sz="2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cs-CZ" alt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čistá současná hodnota při vyšší diskontní sazbě</a:t>
            </a:r>
            <a:endParaRPr lang="cs-CZ" altLang="cs-CZ" sz="2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altLang="cs-CZ" sz="21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alt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je nižší diskontní sazba (v %)	</a:t>
            </a:r>
            <a:endParaRPr lang="cs-CZ" altLang="cs-CZ" sz="21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1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altLang="cs-CZ" sz="2100" i="1" baseline="-25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cs-CZ" altLang="cs-CZ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je vyšší diskontní sazba (v %)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47109" name="Object 5"/>
          <p:cNvGraphicFramePr>
            <a:graphicFrameLocks noChangeAspect="1"/>
          </p:cNvGraphicFramePr>
          <p:nvPr/>
        </p:nvGraphicFramePr>
        <p:xfrm>
          <a:off x="1908175" y="2781300"/>
          <a:ext cx="4608513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2108200" imgH="444500" progId="Equation.3">
                  <p:embed/>
                </p:oleObj>
              </mc:Choice>
              <mc:Fallback>
                <p:oleObj name="Rovnice" r:id="rId2" imgW="2108200" imgH="444500" progId="Equation.3">
                  <p:embed/>
                  <p:pic>
                    <p:nvPicPr>
                      <p:cNvPr id="471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781300"/>
                        <a:ext cx="4608513" cy="104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en-US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Druhy veřejných projektů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00113" y="1916832"/>
            <a:ext cx="3595687" cy="4209331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časového hlediska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dlouhodobé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střednědobé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Krátkodobé</a:t>
            </a:r>
          </a:p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dělitelnosti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dělitelné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nedělitelné</a:t>
            </a:r>
          </a:p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jejich vzájemného vztahu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nezávislé a vzájemně se vylučující projekty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nezávislé, ale vzájemně se nevylučující projekty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vzájemně závislé projekty</a:t>
            </a:r>
          </a:p>
          <a:p>
            <a:pPr marL="91440" indent="-91440" fontAlgn="auto">
              <a:lnSpc>
                <a:spcPct val="80000"/>
              </a:lnSpc>
              <a:defRPr/>
            </a:pPr>
            <a:endParaRPr lang="cs-CZ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59338" y="1916832"/>
            <a:ext cx="4284662" cy="4209331"/>
          </a:xfrm>
        </p:spPr>
        <p:txBody>
          <a:bodyPr rtlCol="0">
            <a:normAutofit lnSpcReduction="10000"/>
          </a:bodyPr>
          <a:lstStyle/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druhu rozpočtu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fixním rozpočtem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 proměnlivým rozpočtem</a:t>
            </a:r>
          </a:p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příslušnosti rozpočtu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financované z rozpočtu ČR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financované z fondů EU</a:t>
            </a:r>
          </a:p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charakteru projektů 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spotřebního charakteru, 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investičního charakteru, 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nedistribučního charakteru, apod.,</a:t>
            </a:r>
          </a:p>
          <a:p>
            <a:pPr marL="91440" indent="-9144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podle odvětví nebo oblasti</a:t>
            </a:r>
          </a:p>
          <a:p>
            <a:pPr marL="384048" lvl="1" indent="-182880" fontAlgn="auto">
              <a:lnSpc>
                <a:spcPct val="80000"/>
              </a:lnSpc>
              <a:defRPr/>
            </a:pPr>
            <a:r>
              <a:rPr lang="cs-CZ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projekty z oblasti zdravotnictví, kultury, ŽP, aj.</a:t>
            </a:r>
          </a:p>
        </p:txBody>
      </p:sp>
    </p:spTree>
    <p:extLst>
      <p:ext uri="{BB962C8B-B14F-4D97-AF65-F5344CB8AC3E}">
        <p14:creationId xmlns:p14="http://schemas.microsoft.com/office/powerpoint/2010/main" val="18187905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Lineární interpolace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692275" y="5084763"/>
            <a:ext cx="7127875" cy="108108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700" i="1">
                <a:solidFill>
                  <a:schemeClr val="tx1">
                    <a:lumMod val="75000"/>
                    <a:lumOff val="25000"/>
                  </a:schemeClr>
                </a:solidFill>
              </a:rPr>
              <a:t>NPV</a:t>
            </a:r>
            <a:r>
              <a:rPr lang="cs-CZ" altLang="cs-CZ" sz="1700" i="1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altLang="cs-CZ" sz="1700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700">
                <a:solidFill>
                  <a:schemeClr val="tx1">
                    <a:lumMod val="75000"/>
                    <a:lumOff val="25000"/>
                  </a:schemeClr>
                </a:solidFill>
              </a:rPr>
              <a:t>je čistá současná hodnota při nižší diskontní sazbě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700" i="1">
                <a:solidFill>
                  <a:schemeClr val="tx1">
                    <a:lumMod val="75000"/>
                    <a:lumOff val="25000"/>
                  </a:schemeClr>
                </a:solidFill>
              </a:rPr>
              <a:t>NPV</a:t>
            </a:r>
            <a:r>
              <a:rPr lang="cs-CZ" altLang="cs-CZ" sz="1700" i="1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cs-CZ" altLang="cs-CZ" sz="1700" i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cs-CZ" altLang="cs-CZ" sz="1700">
                <a:solidFill>
                  <a:schemeClr val="tx1">
                    <a:lumMod val="75000"/>
                    <a:lumOff val="25000"/>
                  </a:schemeClr>
                </a:solidFill>
              </a:rPr>
              <a:t>je čistá současná hodnota při vyšší diskontní sazbě</a:t>
            </a:r>
            <a:endParaRPr lang="cs-CZ" altLang="cs-CZ" sz="17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700" i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altLang="cs-CZ" sz="1700" i="1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altLang="cs-CZ" sz="1700">
                <a:solidFill>
                  <a:schemeClr val="tx1">
                    <a:lumMod val="75000"/>
                    <a:lumOff val="25000"/>
                  </a:schemeClr>
                </a:solidFill>
              </a:rPr>
              <a:t>	   je nižší diskontní sazba (v %)	</a:t>
            </a:r>
            <a:endParaRPr lang="cs-CZ" altLang="cs-CZ" sz="17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1700" i="1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cs-CZ" altLang="cs-CZ" sz="1700" i="1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v</a:t>
            </a:r>
            <a:r>
              <a:rPr lang="cs-CZ" altLang="cs-CZ" sz="1700">
                <a:solidFill>
                  <a:schemeClr val="tx1">
                    <a:lumMod val="75000"/>
                    <a:lumOff val="25000"/>
                  </a:schemeClr>
                </a:solidFill>
              </a:rPr>
              <a:t>	   je vyšší diskontní sazba (v %)</a:t>
            </a:r>
          </a:p>
        </p:txBody>
      </p:sp>
      <p:grpSp>
        <p:nvGrpSpPr>
          <p:cNvPr id="48132" name="Group 22"/>
          <p:cNvGrpSpPr>
            <a:grpSpLocks/>
          </p:cNvGrpSpPr>
          <p:nvPr/>
        </p:nvGrpSpPr>
        <p:grpSpPr bwMode="auto">
          <a:xfrm>
            <a:off x="395288" y="1340768"/>
            <a:ext cx="6635750" cy="4437732"/>
            <a:chOff x="1063" y="554"/>
            <a:chExt cx="4180" cy="3113"/>
          </a:xfrm>
        </p:grpSpPr>
        <p:sp>
          <p:nvSpPr>
            <p:cNvPr id="48133" name="Line 23"/>
            <p:cNvSpPr>
              <a:spLocks noChangeShapeType="1"/>
            </p:cNvSpPr>
            <p:nvPr/>
          </p:nvSpPr>
          <p:spPr bwMode="auto">
            <a:xfrm>
              <a:off x="2001" y="1747"/>
              <a:ext cx="968" cy="96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4" name="Line 24"/>
            <p:cNvSpPr>
              <a:spLocks noChangeShapeType="1"/>
            </p:cNvSpPr>
            <p:nvPr/>
          </p:nvSpPr>
          <p:spPr bwMode="auto">
            <a:xfrm>
              <a:off x="2962" y="2360"/>
              <a:ext cx="0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5" name="Text Box 25"/>
            <p:cNvSpPr txBox="1">
              <a:spLocks noChangeArrowheads="1"/>
            </p:cNvSpPr>
            <p:nvPr/>
          </p:nvSpPr>
          <p:spPr bwMode="auto">
            <a:xfrm>
              <a:off x="1898" y="2412"/>
              <a:ext cx="27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48136" name="Line 26"/>
            <p:cNvSpPr>
              <a:spLocks noChangeShapeType="1"/>
            </p:cNvSpPr>
            <p:nvPr/>
          </p:nvSpPr>
          <p:spPr bwMode="auto">
            <a:xfrm>
              <a:off x="1610" y="1134"/>
              <a:ext cx="0" cy="25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7" name="Line 27"/>
            <p:cNvSpPr>
              <a:spLocks noChangeShapeType="1"/>
            </p:cNvSpPr>
            <p:nvPr/>
          </p:nvSpPr>
          <p:spPr bwMode="auto">
            <a:xfrm>
              <a:off x="1547" y="2360"/>
              <a:ext cx="36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38" name="Text Box 28"/>
            <p:cNvSpPr txBox="1">
              <a:spLocks noChangeArrowheads="1"/>
            </p:cNvSpPr>
            <p:nvPr/>
          </p:nvSpPr>
          <p:spPr bwMode="auto">
            <a:xfrm>
              <a:off x="1447" y="234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8139" name="Text Box 29"/>
            <p:cNvSpPr txBox="1">
              <a:spLocks noChangeArrowheads="1"/>
            </p:cNvSpPr>
            <p:nvPr/>
          </p:nvSpPr>
          <p:spPr bwMode="auto">
            <a:xfrm>
              <a:off x="1226" y="1087"/>
              <a:ext cx="4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NPV</a:t>
              </a:r>
            </a:p>
          </p:txBody>
        </p:sp>
        <p:sp>
          <p:nvSpPr>
            <p:cNvPr id="48140" name="Text Box 30"/>
            <p:cNvSpPr txBox="1">
              <a:spLocks noChangeArrowheads="1"/>
            </p:cNvSpPr>
            <p:nvPr/>
          </p:nvSpPr>
          <p:spPr bwMode="auto">
            <a:xfrm>
              <a:off x="5051" y="2342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  <p:sp>
          <p:nvSpPr>
            <p:cNvPr id="48141" name="Arc 31"/>
            <p:cNvSpPr>
              <a:spLocks/>
            </p:cNvSpPr>
            <p:nvPr/>
          </p:nvSpPr>
          <p:spPr bwMode="auto">
            <a:xfrm rot="10800000">
              <a:off x="1812" y="554"/>
              <a:ext cx="2175" cy="2422"/>
            </a:xfrm>
            <a:custGeom>
              <a:avLst/>
              <a:gdLst>
                <a:gd name="T0" fmla="*/ 0 w 20520"/>
                <a:gd name="T1" fmla="*/ 0 h 21600"/>
                <a:gd name="T2" fmla="*/ 0 w 20520"/>
                <a:gd name="T3" fmla="*/ 0 h 21600"/>
                <a:gd name="T4" fmla="*/ 0 w 2052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520" h="21600" fill="none" extrusionOk="0">
                  <a:moveTo>
                    <a:pt x="-1" y="0"/>
                  </a:moveTo>
                  <a:cubicBezTo>
                    <a:pt x="9331" y="0"/>
                    <a:pt x="17607" y="5992"/>
                    <a:pt x="20520" y="14856"/>
                  </a:cubicBezTo>
                </a:path>
                <a:path w="20520" h="21600" stroke="0" extrusionOk="0">
                  <a:moveTo>
                    <a:pt x="-1" y="0"/>
                  </a:moveTo>
                  <a:cubicBezTo>
                    <a:pt x="9331" y="0"/>
                    <a:pt x="17607" y="5992"/>
                    <a:pt x="20520" y="1485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42" name="Line 32"/>
            <p:cNvSpPr>
              <a:spLocks noChangeShapeType="1"/>
            </p:cNvSpPr>
            <p:nvPr/>
          </p:nvSpPr>
          <p:spPr bwMode="auto">
            <a:xfrm flipH="1">
              <a:off x="1610" y="175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3" name="Line 33"/>
            <p:cNvSpPr>
              <a:spLocks noChangeShapeType="1"/>
            </p:cNvSpPr>
            <p:nvPr/>
          </p:nvSpPr>
          <p:spPr bwMode="auto">
            <a:xfrm flipH="1">
              <a:off x="1610" y="2721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4" name="Line 34"/>
            <p:cNvSpPr>
              <a:spLocks noChangeShapeType="1"/>
            </p:cNvSpPr>
            <p:nvPr/>
          </p:nvSpPr>
          <p:spPr bwMode="auto">
            <a:xfrm>
              <a:off x="1994" y="1747"/>
              <a:ext cx="0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5" name="Text Box 35"/>
            <p:cNvSpPr txBox="1">
              <a:spLocks noChangeArrowheads="1"/>
            </p:cNvSpPr>
            <p:nvPr/>
          </p:nvSpPr>
          <p:spPr bwMode="auto">
            <a:xfrm>
              <a:off x="2946" y="2342"/>
              <a:ext cx="2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i</a:t>
              </a:r>
              <a:r>
                <a:rPr lang="cs-CZ" altLang="cs-CZ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48146" name="Text Box 36"/>
            <p:cNvSpPr txBox="1">
              <a:spLocks noChangeArrowheads="1"/>
            </p:cNvSpPr>
            <p:nvPr/>
          </p:nvSpPr>
          <p:spPr bwMode="auto">
            <a:xfrm>
              <a:off x="1123" y="1611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NPV</a:t>
              </a:r>
              <a:r>
                <a:rPr lang="cs-CZ" altLang="cs-CZ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48147" name="Text Box 37"/>
            <p:cNvSpPr txBox="1">
              <a:spLocks noChangeArrowheads="1"/>
            </p:cNvSpPr>
            <p:nvPr/>
          </p:nvSpPr>
          <p:spPr bwMode="auto">
            <a:xfrm>
              <a:off x="1063" y="260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NPV</a:t>
              </a:r>
              <a:r>
                <a:rPr lang="cs-CZ" altLang="cs-CZ" baseline="-25000">
                  <a:solidFill>
                    <a:schemeClr val="tx1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48148" name="Line 38"/>
            <p:cNvSpPr>
              <a:spLocks noChangeShapeType="1"/>
            </p:cNvSpPr>
            <p:nvPr/>
          </p:nvSpPr>
          <p:spPr bwMode="auto">
            <a:xfrm flipH="1">
              <a:off x="2622" y="2134"/>
              <a:ext cx="199" cy="22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149" name="Text Box 39"/>
            <p:cNvSpPr txBox="1">
              <a:spLocks noChangeArrowheads="1"/>
            </p:cNvSpPr>
            <p:nvPr/>
          </p:nvSpPr>
          <p:spPr bwMode="auto">
            <a:xfrm>
              <a:off x="2796" y="1986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 i="1">
                  <a:solidFill>
                    <a:schemeClr val="tx1"/>
                  </a:solidFill>
                  <a:latin typeface="Arial" panose="020B0604020202020204" pitchFamily="34" charset="0"/>
                </a:rPr>
                <a:t>IRR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Kritérium hodnocení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cs-CZ" altLang="cs-CZ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Kritérium	    Interpretace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		   IRR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 ≥ </a:t>
            </a: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r		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projekt je přijatelný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		   IRR 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&lt; </a:t>
            </a:r>
            <a:r>
              <a:rPr lang="cs-CZ" altLang="cs-CZ" sz="2800" i="1">
                <a:solidFill>
                  <a:schemeClr val="tx1">
                    <a:lumMod val="75000"/>
                    <a:lumOff val="25000"/>
                  </a:schemeClr>
                </a:solidFill>
              </a:rPr>
              <a:t>r		</a:t>
            </a:r>
            <a:r>
              <a:rPr lang="cs-CZ" altLang="cs-CZ" sz="2800">
                <a:solidFill>
                  <a:schemeClr val="tx1">
                    <a:lumMod val="75000"/>
                    <a:lumOff val="25000"/>
                  </a:schemeClr>
                </a:solidFill>
              </a:rPr>
              <a:t>projekt není přijatelný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50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algn="just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500" i="1">
                <a:solidFill>
                  <a:schemeClr val="tx1">
                    <a:lumMod val="75000"/>
                    <a:lumOff val="25000"/>
                  </a:schemeClr>
                </a:solidFill>
              </a:rPr>
              <a:t>	r </a:t>
            </a:r>
            <a:r>
              <a:rPr lang="cs-CZ" altLang="cs-CZ" sz="2500">
                <a:solidFill>
                  <a:schemeClr val="tx1">
                    <a:lumMod val="75000"/>
                    <a:lumOff val="25000"/>
                  </a:schemeClr>
                </a:solidFill>
              </a:rPr>
              <a:t>obtížné určit, tedy varianta, která má nejvyšší míru </a:t>
            </a:r>
            <a:r>
              <a:rPr lang="cs-CZ" altLang="cs-CZ" sz="2500" i="1">
                <a:solidFill>
                  <a:schemeClr val="tx1">
                    <a:lumMod val="75000"/>
                    <a:lumOff val="25000"/>
                  </a:schemeClr>
                </a:solidFill>
              </a:rPr>
              <a:t>IRR</a:t>
            </a:r>
            <a:r>
              <a:rPr lang="cs-CZ" altLang="cs-CZ" sz="250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Využití IRR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2060848"/>
            <a:ext cx="7543801" cy="380824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800" dirty="0"/>
              <a:t>IRR se ve veřejném sektoru používá především jako finanční kritérium v rámci CBA a to ve dvou formách:</a:t>
            </a:r>
          </a:p>
          <a:p>
            <a:pPr lvl="1" eaLnBrk="1" hangingPunct="1"/>
            <a:r>
              <a:rPr lang="cs-CZ" altLang="cs-CZ" sz="2400" dirty="0"/>
              <a:t>s označením </a:t>
            </a:r>
            <a:r>
              <a:rPr lang="cs-CZ" altLang="cs-CZ" sz="2400" i="1" dirty="0"/>
              <a:t>IRR</a:t>
            </a:r>
            <a:r>
              <a:rPr lang="cs-CZ" altLang="cs-CZ" sz="2400" dirty="0"/>
              <a:t>, kdy jako vstupy používá účetní hodnoty a je výstupem finanční analýzy,</a:t>
            </a:r>
          </a:p>
          <a:p>
            <a:pPr lvl="1" eaLnBrk="1" hangingPunct="1"/>
            <a:r>
              <a:rPr lang="cs-CZ" altLang="cs-CZ" sz="2400" dirty="0"/>
              <a:t>s označením </a:t>
            </a:r>
            <a:r>
              <a:rPr lang="cs-CZ" altLang="cs-CZ" sz="2400" i="1" dirty="0"/>
              <a:t>EIRR</a:t>
            </a:r>
            <a:r>
              <a:rPr lang="cs-CZ" altLang="cs-CZ" sz="2400" dirty="0"/>
              <a:t>, kdy jako vstupy používá ekonomické hodnoty a je výstupem ekonomické analýzy.</a:t>
            </a:r>
            <a:endParaRPr lang="cs-CZ" altLang="cs-CZ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Pasti IRR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 Past č. 1 – zápůjčka nebo výpůjčka, </a:t>
            </a:r>
          </a:p>
          <a:p>
            <a:pPr lvl="1" eaLnBrk="1" hangingPunct="1"/>
            <a:r>
              <a:rPr lang="cs-CZ" altLang="cs-CZ" dirty="0"/>
              <a:t>shodné IRR u obou projektů, ale NPV je u jednoho projektu kladné a u druhého záporné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 Past č. 2 – více IRR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 Past č. 3 – žádné IRR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/>
              <a:t>Past č. 1 - Zápůjčka nebo výpůjčka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600200"/>
            <a:ext cx="8350250" cy="47021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eaLnBrk="1" hangingPunct="1">
              <a:lnSpc>
                <a:spcPct val="80000"/>
              </a:lnSpc>
            </a:pPr>
            <a:endParaRPr lang="cs-CZ" altLang="cs-CZ" sz="2000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IRR = 50% </a:t>
            </a:r>
            <a:r>
              <a:rPr lang="en-US" altLang="cs-CZ" sz="2000" dirty="0"/>
              <a:t>&gt;</a:t>
            </a:r>
            <a:r>
              <a:rPr lang="cs-CZ" altLang="cs-CZ" sz="2000" dirty="0"/>
              <a:t> r=10% </a:t>
            </a:r>
            <a:r>
              <a:rPr lang="cs-CZ" altLang="cs-CZ" sz="2200" dirty="0">
                <a:latin typeface="Symbol" panose="05050102010706020507" pitchFamily="18" charset="2"/>
              </a:rPr>
              <a:t>Þ </a:t>
            </a:r>
            <a:r>
              <a:rPr lang="cs-CZ" altLang="cs-CZ" sz="2000" dirty="0"/>
              <a:t>oba přijatelné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IRR (X) = IRR (Y) </a:t>
            </a:r>
            <a:r>
              <a:rPr lang="cs-CZ" altLang="cs-CZ" sz="2200" dirty="0">
                <a:latin typeface="Symbol" panose="05050102010706020507" pitchFamily="18" charset="2"/>
              </a:rPr>
              <a:t>Þ</a:t>
            </a:r>
            <a:r>
              <a:rPr lang="cs-CZ" altLang="cs-CZ" sz="2000" dirty="0"/>
              <a:t> oba stejně investičně přitažlivé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000" dirty="0"/>
              <a:t>ALE projekt Y je významně horší, než-</a:t>
            </a:r>
            <a:r>
              <a:rPr lang="cs-CZ" altLang="cs-CZ" sz="2000" dirty="0" err="1"/>
              <a:t>li</a:t>
            </a:r>
            <a:r>
              <a:rPr lang="cs-CZ" altLang="cs-CZ" sz="2000" dirty="0"/>
              <a:t> projekt X: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NPV(X) &gt; NPV(Y)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/>
              <a:t>a zároveň je zcela nepřijatelný: NPV (Y) &lt; 0.</a:t>
            </a:r>
          </a:p>
        </p:txBody>
      </p:sp>
      <p:graphicFrame>
        <p:nvGraphicFramePr>
          <p:cNvPr id="119839" name="Group 31"/>
          <p:cNvGraphicFramePr>
            <a:graphicFrameLocks noGrp="1"/>
          </p:cNvGraphicFramePr>
          <p:nvPr>
            <p:ph sz="half" idx="2"/>
          </p:nvPr>
        </p:nvGraphicFramePr>
        <p:xfrm>
          <a:off x="611188" y="2133600"/>
          <a:ext cx="7820025" cy="1387476"/>
        </p:xfrm>
        <a:graphic>
          <a:graphicData uri="http://schemas.openxmlformats.org/drawingml/2006/table">
            <a:tbl>
              <a:tblPr/>
              <a:tblGrid>
                <a:gridCol w="1182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4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7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Projekt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CF0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CF1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IRR (v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NPV při r=10%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+1 500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+364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+1 000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-1 500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+50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6354763" y="6492875"/>
            <a:ext cx="2789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i="1">
                <a:solidFill>
                  <a:schemeClr val="tx1"/>
                </a:solidFill>
                <a:latin typeface="Arial" panose="020B0604020202020204" pitchFamily="34" charset="0"/>
              </a:rPr>
              <a:t>Zdroj: www.businessinfo.cz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Past č. 2 - více IRR)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94360" y="1929606"/>
            <a:ext cx="8001000" cy="8191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100" dirty="0"/>
              <a:t>peněžní toky nejsou kontinuálně kladné po celou dobu předpokládaných výnosů investic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  <p:grpSp>
        <p:nvGrpSpPr>
          <p:cNvPr id="53252" name="Group 4"/>
          <p:cNvGrpSpPr>
            <a:grpSpLocks/>
          </p:cNvGrpSpPr>
          <p:nvPr/>
        </p:nvGrpSpPr>
        <p:grpSpPr bwMode="auto">
          <a:xfrm>
            <a:off x="1187450" y="2565400"/>
            <a:ext cx="6376988" cy="3533775"/>
            <a:chOff x="1352" y="1640"/>
            <a:chExt cx="4017" cy="2226"/>
          </a:xfrm>
        </p:grpSpPr>
        <p:sp>
          <p:nvSpPr>
            <p:cNvPr id="53256" name="Line 5"/>
            <p:cNvSpPr>
              <a:spLocks noChangeShapeType="1"/>
            </p:cNvSpPr>
            <p:nvPr/>
          </p:nvSpPr>
          <p:spPr bwMode="auto">
            <a:xfrm>
              <a:off x="1736" y="1687"/>
              <a:ext cx="0" cy="21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57" name="Line 6"/>
            <p:cNvSpPr>
              <a:spLocks noChangeShapeType="1"/>
            </p:cNvSpPr>
            <p:nvPr/>
          </p:nvSpPr>
          <p:spPr bwMode="auto">
            <a:xfrm>
              <a:off x="1673" y="2913"/>
              <a:ext cx="36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3258" name="Text Box 7"/>
            <p:cNvSpPr txBox="1">
              <a:spLocks noChangeArrowheads="1"/>
            </p:cNvSpPr>
            <p:nvPr/>
          </p:nvSpPr>
          <p:spPr bwMode="auto">
            <a:xfrm>
              <a:off x="1573" y="2895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259" name="Text Box 8"/>
            <p:cNvSpPr txBox="1">
              <a:spLocks noChangeArrowheads="1"/>
            </p:cNvSpPr>
            <p:nvPr/>
          </p:nvSpPr>
          <p:spPr bwMode="auto">
            <a:xfrm>
              <a:off x="1352" y="1640"/>
              <a:ext cx="4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NPV</a:t>
              </a:r>
            </a:p>
          </p:txBody>
        </p:sp>
        <p:sp>
          <p:nvSpPr>
            <p:cNvPr id="53260" name="Text Box 9"/>
            <p:cNvSpPr txBox="1">
              <a:spLocks noChangeArrowheads="1"/>
            </p:cNvSpPr>
            <p:nvPr/>
          </p:nvSpPr>
          <p:spPr bwMode="auto">
            <a:xfrm>
              <a:off x="5177" y="2895"/>
              <a:ext cx="1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cs-CZ" altLang="cs-CZ">
                  <a:solidFill>
                    <a:schemeClr val="tx1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53253" name="Freeform 10"/>
          <p:cNvSpPr>
            <a:spLocks/>
          </p:cNvSpPr>
          <p:nvPr/>
        </p:nvSpPr>
        <p:spPr bwMode="auto">
          <a:xfrm>
            <a:off x="2767013" y="3092450"/>
            <a:ext cx="4994275" cy="2768600"/>
          </a:xfrm>
          <a:custGeom>
            <a:avLst/>
            <a:gdLst>
              <a:gd name="T0" fmla="*/ 0 w 3146"/>
              <a:gd name="T1" fmla="*/ 2147483646 h 1744"/>
              <a:gd name="T2" fmla="*/ 2147483646 w 3146"/>
              <a:gd name="T3" fmla="*/ 2147483646 h 1744"/>
              <a:gd name="T4" fmla="*/ 2147483646 w 3146"/>
              <a:gd name="T5" fmla="*/ 2147483646 h 174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46" h="1744">
                <a:moveTo>
                  <a:pt x="0" y="1375"/>
                </a:moveTo>
                <a:cubicBezTo>
                  <a:pt x="247" y="687"/>
                  <a:pt x="495" y="0"/>
                  <a:pt x="1019" y="61"/>
                </a:cubicBezTo>
                <a:cubicBezTo>
                  <a:pt x="1543" y="122"/>
                  <a:pt x="2768" y="1404"/>
                  <a:pt x="3146" y="1744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auto">
          <a:xfrm>
            <a:off x="6178550" y="4595813"/>
            <a:ext cx="4111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cs-CZ" altLang="cs-CZ" baseline="-25000">
                <a:solidFill>
                  <a:schemeClr val="tx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3255" name="Text Box 12"/>
          <p:cNvSpPr txBox="1">
            <a:spLocks noChangeArrowheads="1"/>
          </p:cNvSpPr>
          <p:nvPr/>
        </p:nvSpPr>
        <p:spPr bwMode="auto">
          <a:xfrm>
            <a:off x="2941638" y="4595813"/>
            <a:ext cx="469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  <a:r>
              <a:rPr lang="cs-CZ" altLang="cs-CZ" baseline="-25000">
                <a:solidFill>
                  <a:schemeClr val="tx1"/>
                </a:solidFill>
                <a:latin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400"/>
              <a:t>Past č. 3 - žádná IRR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96263"/>
            <a:ext cx="8326437" cy="4267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1900" dirty="0"/>
              <a:t>Není možné rozhodnout na základě IRR o smysluplnosti projektu vzhledem k tomu, že IRR nemá hodnotu.</a:t>
            </a: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1763713" y="2708275"/>
            <a:ext cx="0" cy="34591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476375" y="5589588"/>
            <a:ext cx="5813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116013" y="540702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1042988" y="2636838"/>
            <a:ext cx="6556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NPV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380288" y="5589588"/>
            <a:ext cx="304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>
                <a:solidFill>
                  <a:schemeClr val="tx1"/>
                </a:solidFill>
                <a:latin typeface="Arial" panose="020B0604020202020204" pitchFamily="34" charset="0"/>
              </a:rPr>
              <a:t>i</a:t>
            </a:r>
          </a:p>
        </p:txBody>
      </p:sp>
      <p:sp>
        <p:nvSpPr>
          <p:cNvPr id="54281" name="Freeform 9"/>
          <p:cNvSpPr>
            <a:spLocks/>
          </p:cNvSpPr>
          <p:nvPr/>
        </p:nvSpPr>
        <p:spPr bwMode="auto">
          <a:xfrm>
            <a:off x="2051050" y="3644900"/>
            <a:ext cx="4724400" cy="1733550"/>
          </a:xfrm>
          <a:custGeom>
            <a:avLst/>
            <a:gdLst>
              <a:gd name="T0" fmla="*/ 0 w 2976"/>
              <a:gd name="T1" fmla="*/ 0 h 1092"/>
              <a:gd name="T2" fmla="*/ 2147483646 w 2976"/>
              <a:gd name="T3" fmla="*/ 2147483646 h 1092"/>
              <a:gd name="T4" fmla="*/ 2147483646 w 2976"/>
              <a:gd name="T5" fmla="*/ 2147483646 h 10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976" h="1092">
                <a:moveTo>
                  <a:pt x="0" y="0"/>
                </a:moveTo>
                <a:cubicBezTo>
                  <a:pt x="213" y="525"/>
                  <a:pt x="427" y="1050"/>
                  <a:pt x="923" y="1071"/>
                </a:cubicBezTo>
                <a:cubicBezTo>
                  <a:pt x="1419" y="1092"/>
                  <a:pt x="2631" y="261"/>
                  <a:pt x="2976" y="126"/>
                </a:cubicBezTo>
              </a:path>
            </a:pathLst>
          </a:custGeom>
          <a:noFill/>
          <a:ln w="38100" cmpd="sng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Index rentability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angl. Rentability Index (Ri)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nebo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/>
              <a:t>Return of Investment (ROI)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/>
              <a:t>Definice: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/>
              <a:t>podíl čisté současné hodnoty projektu na hotovostním toku nultého období (na investičních výdajích)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Konstrukce Ri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8037512" cy="42672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sz="27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kde</a:t>
            </a:r>
            <a:r>
              <a:rPr lang="cs-CZ" altLang="cs-CZ" sz="2200" i="1">
                <a:solidFill>
                  <a:schemeClr val="tx1">
                    <a:lumMod val="75000"/>
                    <a:lumOff val="25000"/>
                  </a:schemeClr>
                </a:solidFill>
              </a:rPr>
              <a:t> 	CF</a:t>
            </a:r>
            <a:r>
              <a:rPr lang="cs-CZ" altLang="cs-CZ" sz="2200" i="1" baseline="-2500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	je hotovostní tok v roce </a:t>
            </a:r>
            <a:r>
              <a:rPr lang="cs-CZ" altLang="cs-CZ" sz="2200" i="1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endParaRPr lang="cs-CZ" altLang="cs-CZ" sz="22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200" i="1">
                <a:solidFill>
                  <a:schemeClr val="tx1">
                    <a:lumMod val="75000"/>
                    <a:lumOff val="25000"/>
                  </a:schemeClr>
                </a:solidFill>
              </a:rPr>
              <a:t>		r	</a:t>
            </a: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je diskontní sazba,</a:t>
            </a:r>
            <a:endParaRPr lang="cs-CZ" altLang="cs-CZ" sz="2200" i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200" i="1">
                <a:solidFill>
                  <a:schemeClr val="tx1">
                    <a:lumMod val="75000"/>
                    <a:lumOff val="25000"/>
                  </a:schemeClr>
                </a:solidFill>
              </a:rPr>
              <a:t>		t	</a:t>
            </a: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je časové období od 1 do </a:t>
            </a:r>
            <a:r>
              <a:rPr lang="cs-CZ" altLang="cs-CZ" sz="2200" i="1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200" i="1">
                <a:solidFill>
                  <a:schemeClr val="tx1">
                    <a:lumMod val="75000"/>
                    <a:lumOff val="25000"/>
                  </a:schemeClr>
                </a:solidFill>
              </a:rPr>
              <a:t>		n	</a:t>
            </a:r>
            <a:r>
              <a:rPr lang="cs-CZ" altLang="cs-CZ" sz="2200">
                <a:solidFill>
                  <a:schemeClr val="tx1">
                    <a:lumMod val="75000"/>
                    <a:lumOff val="25000"/>
                  </a:schemeClr>
                </a:solidFill>
              </a:rPr>
              <a:t>je životnost projektu.</a:t>
            </a:r>
            <a:endParaRPr lang="cs-CZ" altLang="cs-CZ" sz="26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563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00113" y="1989138"/>
          <a:ext cx="3240087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143000" imgH="711200" progId="Equation.3">
                  <p:embed/>
                </p:oleObj>
              </mc:Choice>
              <mc:Fallback>
                <p:oleObj name="Rovnice" r:id="rId2" imgW="1143000" imgH="711200" progId="Equation.3">
                  <p:embed/>
                  <p:pic>
                    <p:nvPicPr>
                      <p:cNvPr id="56324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89138"/>
                        <a:ext cx="3240087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3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3438" y="1989138"/>
          <a:ext cx="316865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143000" imgH="711200" progId="Equation.3">
                  <p:embed/>
                </p:oleObj>
              </mc:Choice>
              <mc:Fallback>
                <p:oleObj name="Rovnice" r:id="rId4" imgW="1143000" imgH="711200" progId="Equation.3">
                  <p:embed/>
                  <p:pic>
                    <p:nvPicPr>
                      <p:cNvPr id="56325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989138"/>
                        <a:ext cx="316865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Kritérium hodnocení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2800" b="1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b="1"/>
              <a:t>		Kritérium	    Interpretace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i="1"/>
              <a:t>		   Ri</a:t>
            </a:r>
            <a:r>
              <a:rPr lang="cs-CZ" altLang="cs-CZ" sz="2800"/>
              <a:t> ≥ 0</a:t>
            </a:r>
            <a:r>
              <a:rPr lang="cs-CZ" altLang="cs-CZ" sz="2800" i="1"/>
              <a:t>		</a:t>
            </a:r>
            <a:r>
              <a:rPr lang="cs-CZ" altLang="cs-CZ" sz="2800"/>
              <a:t>projekt je přijatelný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i="1"/>
              <a:t>		   Ri </a:t>
            </a:r>
            <a:r>
              <a:rPr lang="cs-CZ" altLang="cs-CZ" sz="2800"/>
              <a:t>&lt; 0</a:t>
            </a:r>
            <a:r>
              <a:rPr lang="cs-CZ" altLang="cs-CZ" sz="2800" i="1"/>
              <a:t>		</a:t>
            </a:r>
            <a:r>
              <a:rPr lang="cs-CZ" altLang="cs-CZ" sz="2800"/>
              <a:t>projekt není přijatelný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001000" cy="1216025"/>
          </a:xfrm>
        </p:spPr>
        <p:txBody>
          <a:bodyPr/>
          <a:lstStyle/>
          <a:p>
            <a:pPr eaLnBrk="1" hangingPunct="1"/>
            <a:r>
              <a:rPr lang="cs-CZ" altLang="cs-CZ" sz="3200"/>
              <a:t>Veřejné finance, veřejný sektor a veřejné projekty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100" dirty="0"/>
              <a:t>Veřejné projekty jako součást veřejných financí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Principy veřejných financí = veřejných projektů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Funkce veřejných financí = veřejných projektů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cs-CZ" altLang="cs-CZ" sz="2100" dirty="0"/>
              <a:t>Veřejné výdaje, veřejné výdajové programy, veřejné projekty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Veřejné výdaje jsou alokovány na realizaci fiskálních funkcí státu na principu nedobrovolnosti a </a:t>
            </a:r>
            <a:r>
              <a:rPr lang="cs-CZ" altLang="cs-CZ" sz="2000" dirty="0" err="1"/>
              <a:t>neekvivalence</a:t>
            </a:r>
            <a:endParaRPr lang="cs-CZ" alt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VVP a VP jsou alokovány na realizaci určitých konkrétních cílů v jejichž důsledku vznikají specifické produkce statků a služeb, investiční celky, dochází ke korekci nespravedlnosti podle předem stanovených kritérií</a:t>
            </a:r>
          </a:p>
          <a:p>
            <a:pPr eaLnBrk="1" hangingPunct="1">
              <a:lnSpc>
                <a:spcPct val="90000"/>
              </a:lnSpc>
            </a:pPr>
            <a:endParaRPr lang="cs-CZ" altLang="cs-CZ" sz="21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Komentář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 </a:t>
            </a:r>
            <a:r>
              <a:rPr lang="cs-CZ" alt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</a:t>
            </a:r>
            <a:r>
              <a:rPr lang="cs-CZ" altLang="cs-C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platí: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cs-CZ" altLang="cs-CZ" sz="2800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≥ 0</a:t>
            </a:r>
            <a:r>
              <a:rPr lang="cs-CZ" altLang="cs-CZ" sz="28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	</a:t>
            </a: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projekt je přijatelný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 podmínku splňuje pouze projekt A, proto bychom vybrali ten.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cs-CZ" alt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cs-CZ" alt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Pokud bychom projekty posuzovali podle kritéria NPV, tak i z pohledu tohoto kritéria je vhodný pouze projekt A, u kterého je NPV kladná.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cs-CZ" altLang="cs-CZ"/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sz="3600"/>
              <a:t>Děkuji za pozornost</a:t>
            </a: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cs-CZ" altLang="cs-CZ" sz="6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☻</a:t>
            </a:r>
            <a:endParaRPr lang="cs-CZ" altLang="cs-CZ" sz="6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179513"/>
          </a:xfrm>
        </p:spPr>
        <p:txBody>
          <a:bodyPr/>
          <a:lstStyle/>
          <a:p>
            <a:pPr eaLnBrk="1" hangingPunct="1"/>
            <a:r>
              <a:rPr lang="cs-CZ" altLang="cs-CZ" sz="3200"/>
              <a:t>Analýza (hodnocení) veřejných projektů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899592" y="1916831"/>
            <a:ext cx="7787208" cy="4209331"/>
          </a:xfrm>
        </p:spPr>
        <p:txBody>
          <a:bodyPr/>
          <a:lstStyle/>
          <a:p>
            <a:pPr marL="252000" indent="-252000"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Ekonomická a finanční analýza</a:t>
            </a:r>
          </a:p>
          <a:p>
            <a:pPr marL="252000" indent="-252000"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Principy hodnocení veřejných projektů</a:t>
            </a:r>
          </a:p>
          <a:p>
            <a:pPr marL="252000" indent="-252000"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Vstupy, výstupy, výsledky a účinky</a:t>
            </a:r>
          </a:p>
          <a:p>
            <a:pPr marL="252000" indent="-252000" eaLnBrk="1" hangingPunct="1">
              <a:buFont typeface="Wingdings" panose="05000000000000000000" pitchFamily="2" charset="2"/>
              <a:buChar char="q"/>
            </a:pPr>
            <a:r>
              <a:rPr lang="cs-CZ" altLang="cs-CZ" dirty="0"/>
              <a:t>Metody analýzy VP a metodika analýzy VP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Ekonomická a finanční analýza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845734"/>
            <a:ext cx="7395160" cy="402336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/>
              <a:t>Ekonomická analýza</a:t>
            </a:r>
          </a:p>
          <a:p>
            <a:pPr lvl="1" eaLnBrk="1" hangingPunct="1"/>
            <a:r>
              <a:rPr lang="cs-CZ" altLang="cs-CZ" dirty="0"/>
              <a:t>objasňuje společensky poměřované e. náklady a přínosy soupeřících projektů při zohlednění kritérií efektivnosti a spravedlnosti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dirty="0"/>
              <a:t>Finanční analýza</a:t>
            </a:r>
          </a:p>
          <a:p>
            <a:pPr lvl="1" eaLnBrk="1" hangingPunct="1"/>
            <a:r>
              <a:rPr lang="cs-CZ" altLang="cs-CZ" dirty="0"/>
              <a:t>vychází z běžných účetních výsledků ze kterých vypočítává ukazatele dávající obraz o stavu investice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653</TotalTime>
  <Words>4332</Words>
  <Application>Microsoft Office PowerPoint</Application>
  <PresentationFormat>Předvádění na obrazovce (4:3)</PresentationFormat>
  <Paragraphs>603</Paragraphs>
  <Slides>71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71</vt:i4>
      </vt:variant>
    </vt:vector>
  </HeadingPairs>
  <TitlesOfParts>
    <vt:vector size="83" baseType="lpstr">
      <vt:lpstr>Arial</vt:lpstr>
      <vt:lpstr>Calibri</vt:lpstr>
      <vt:lpstr>Calibri Light</vt:lpstr>
      <vt:lpstr>Century Gothic</vt:lpstr>
      <vt:lpstr>DINPro Medium</vt:lpstr>
      <vt:lpstr>Symbol</vt:lpstr>
      <vt:lpstr>Times New Roman</vt:lpstr>
      <vt:lpstr>Verdana</vt:lpstr>
      <vt:lpstr>Wingdings</vt:lpstr>
      <vt:lpstr>Wingdings 3</vt:lpstr>
      <vt:lpstr>Retrospektiva</vt:lpstr>
      <vt:lpstr>Rovnice</vt:lpstr>
      <vt:lpstr>Tutoriál č. 1 </vt:lpstr>
      <vt:lpstr>Obsah</vt:lpstr>
      <vt:lpstr>Vymezení pojmového aparátu</vt:lpstr>
      <vt:lpstr>Evaluace</vt:lpstr>
      <vt:lpstr>Veřejný projekt a veřejná zakázka</vt:lpstr>
      <vt:lpstr>Druhy veřejných projektů</vt:lpstr>
      <vt:lpstr>Veřejné finance, veřejný sektor a veřejné projekty</vt:lpstr>
      <vt:lpstr>Analýza (hodnocení) veřejných projektů</vt:lpstr>
      <vt:lpstr>Ekonomická a finanční analýza</vt:lpstr>
      <vt:lpstr>Principy hodnocení VP</vt:lpstr>
      <vt:lpstr>Principy hodnocení efektivnosti (3E)</vt:lpstr>
      <vt:lpstr>Ex-ante a mid-term a ex-post analýza </vt:lpstr>
      <vt:lpstr>Cíle</vt:lpstr>
      <vt:lpstr>Stanovení cílů</vt:lpstr>
      <vt:lpstr>Vstupy, výstupy, výsledky a účinky</vt:lpstr>
      <vt:lpstr>Charakter vstupů a výstupů</vt:lpstr>
      <vt:lpstr>Metoda a metodika</vt:lpstr>
      <vt:lpstr>Druhy metod analýzy VP</vt:lpstr>
      <vt:lpstr>Historie analýzy VP</vt:lpstr>
      <vt:lpstr>Historie analýzy VP</vt:lpstr>
      <vt:lpstr>Aplikace analýzy VP</vt:lpstr>
      <vt:lpstr>Typy fondů/dotačních titulů s ohledem na zdroj financování (investiční a neinvestiční):</vt:lpstr>
      <vt:lpstr>Typy finančních mechanismů</vt:lpstr>
      <vt:lpstr>Typy příjemců fondů a dotačních titulů</vt:lpstr>
      <vt:lpstr>Prezentace aplikace PowerPoint</vt:lpstr>
      <vt:lpstr>Základní pojmy</vt:lpstr>
      <vt:lpstr>Důležité aspekty výběru projektů  k financování</vt:lpstr>
      <vt:lpstr>Národní dotační tituly v ČR - příklad</vt:lpstr>
      <vt:lpstr>Evropské fondy v ČR 2014-2020</vt:lpstr>
      <vt:lpstr>Prezentace aplikace PowerPoint</vt:lpstr>
      <vt:lpstr>EU fondy v ČR - příklad</vt:lpstr>
      <vt:lpstr>LIFE – komunitární program</vt:lpstr>
      <vt:lpstr>Norské fondy</vt:lpstr>
      <vt:lpstr> Cíle politik fondů - EU </vt:lpstr>
      <vt:lpstr>Budoucnost EU fondů 2021+ - tematická koncentrace </vt:lpstr>
      <vt:lpstr>Finanční aspekty EU fondů 2021 +</vt:lpstr>
      <vt:lpstr>Příklady programu 2021+ v ČR – IROP2</vt:lpstr>
      <vt:lpstr>OPŽP 2021–2027</vt:lpstr>
      <vt:lpstr>Kontrafaktuální přístup  v programování</vt:lpstr>
      <vt:lpstr>Teorie změny –  základ projektového managementu</vt:lpstr>
      <vt:lpstr>Jednokriteriální metody  hodnocení</vt:lpstr>
      <vt:lpstr>Obecné finanční metody</vt:lpstr>
      <vt:lpstr>Metoda rentability projektu (ROI)</vt:lpstr>
      <vt:lpstr>Kritérium hodnocení</vt:lpstr>
      <vt:lpstr>Doba návratnosti</vt:lpstr>
      <vt:lpstr>Konstrukce DN</vt:lpstr>
      <vt:lpstr>Kritérium hodnocení</vt:lpstr>
      <vt:lpstr>Využití doby návratnosti</vt:lpstr>
      <vt:lpstr>Čistá současná hodnota</vt:lpstr>
      <vt:lpstr>Konstrukce NPV</vt:lpstr>
      <vt:lpstr>Současná hodnota</vt:lpstr>
      <vt:lpstr>Konstrukce současné hodnoty</vt:lpstr>
      <vt:lpstr>Čistá současná hodnota</vt:lpstr>
      <vt:lpstr>Kritérium hodnocení - PV</vt:lpstr>
      <vt:lpstr>Kritérium hodnocení – NPV</vt:lpstr>
      <vt:lpstr>Využití NPV</vt:lpstr>
      <vt:lpstr>Vnitřní výnosové procento</vt:lpstr>
      <vt:lpstr>Konstrukce IRR</vt:lpstr>
      <vt:lpstr>Odvození IRR</vt:lpstr>
      <vt:lpstr>Lineární interpolace</vt:lpstr>
      <vt:lpstr>Kritérium hodnocení</vt:lpstr>
      <vt:lpstr>Využití IRR</vt:lpstr>
      <vt:lpstr>Pasti IRR</vt:lpstr>
      <vt:lpstr>Past č. 1 - Zápůjčka nebo výpůjčka</vt:lpstr>
      <vt:lpstr>Past č. 2 - více IRR)</vt:lpstr>
      <vt:lpstr>Past č. 3 - žádná IRR</vt:lpstr>
      <vt:lpstr>Index rentability</vt:lpstr>
      <vt:lpstr>Konstrukce Ri</vt:lpstr>
      <vt:lpstr>Kritérium hodnocení</vt:lpstr>
      <vt:lpstr>Komentář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 hodnocení veřejných projektů</dc:title>
  <dc:creator>Jana</dc:creator>
  <cp:lastModifiedBy>Jana Soukopová</cp:lastModifiedBy>
  <cp:revision>37</cp:revision>
  <dcterms:created xsi:type="dcterms:W3CDTF">2006-09-10T14:17:29Z</dcterms:created>
  <dcterms:modified xsi:type="dcterms:W3CDTF">2023-03-02T11:05:30Z</dcterms:modified>
</cp:coreProperties>
</file>