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4" r:id="rId1"/>
  </p:sldMasterIdLst>
  <p:notesMasterIdLst>
    <p:notesMasterId r:id="rId129"/>
  </p:notesMasterIdLst>
  <p:sldIdLst>
    <p:sldId id="256" r:id="rId2"/>
    <p:sldId id="337" r:id="rId3"/>
    <p:sldId id="340" r:id="rId4"/>
    <p:sldId id="341" r:id="rId5"/>
    <p:sldId id="342" r:id="rId6"/>
    <p:sldId id="343" r:id="rId7"/>
    <p:sldId id="344" r:id="rId8"/>
    <p:sldId id="345" r:id="rId9"/>
    <p:sldId id="346" r:id="rId10"/>
    <p:sldId id="347" r:id="rId11"/>
    <p:sldId id="348" r:id="rId12"/>
    <p:sldId id="350" r:id="rId13"/>
    <p:sldId id="351" r:id="rId14"/>
    <p:sldId id="352" r:id="rId15"/>
    <p:sldId id="353" r:id="rId16"/>
    <p:sldId id="354" r:id="rId17"/>
    <p:sldId id="355" r:id="rId18"/>
    <p:sldId id="356" r:id="rId19"/>
    <p:sldId id="357" r:id="rId20"/>
    <p:sldId id="358" r:id="rId21"/>
    <p:sldId id="359" r:id="rId22"/>
    <p:sldId id="360" r:id="rId23"/>
    <p:sldId id="361" r:id="rId24"/>
    <p:sldId id="362" r:id="rId25"/>
    <p:sldId id="363" r:id="rId26"/>
    <p:sldId id="364" r:id="rId27"/>
    <p:sldId id="365" r:id="rId28"/>
    <p:sldId id="366" r:id="rId29"/>
    <p:sldId id="367" r:id="rId30"/>
    <p:sldId id="368" r:id="rId31"/>
    <p:sldId id="369" r:id="rId32"/>
    <p:sldId id="370" r:id="rId33"/>
    <p:sldId id="371" r:id="rId34"/>
    <p:sldId id="372" r:id="rId35"/>
    <p:sldId id="373" r:id="rId36"/>
    <p:sldId id="374" r:id="rId37"/>
    <p:sldId id="375" r:id="rId38"/>
    <p:sldId id="376" r:id="rId39"/>
    <p:sldId id="412" r:id="rId40"/>
    <p:sldId id="413" r:id="rId41"/>
    <p:sldId id="414" r:id="rId42"/>
    <p:sldId id="416" r:id="rId43"/>
    <p:sldId id="415" r:id="rId44"/>
    <p:sldId id="417" r:id="rId45"/>
    <p:sldId id="418" r:id="rId46"/>
    <p:sldId id="419" r:id="rId47"/>
    <p:sldId id="420" r:id="rId48"/>
    <p:sldId id="421" r:id="rId49"/>
    <p:sldId id="422" r:id="rId50"/>
    <p:sldId id="423" r:id="rId51"/>
    <p:sldId id="424" r:id="rId52"/>
    <p:sldId id="425" r:id="rId53"/>
    <p:sldId id="426" r:id="rId54"/>
    <p:sldId id="427" r:id="rId55"/>
    <p:sldId id="428" r:id="rId56"/>
    <p:sldId id="429" r:id="rId57"/>
    <p:sldId id="430" r:id="rId58"/>
    <p:sldId id="431" r:id="rId59"/>
    <p:sldId id="432" r:id="rId60"/>
    <p:sldId id="433" r:id="rId61"/>
    <p:sldId id="434" r:id="rId62"/>
    <p:sldId id="435" r:id="rId63"/>
    <p:sldId id="436" r:id="rId64"/>
    <p:sldId id="437" r:id="rId65"/>
    <p:sldId id="438" r:id="rId66"/>
    <p:sldId id="439" r:id="rId67"/>
    <p:sldId id="440" r:id="rId68"/>
    <p:sldId id="441" r:id="rId69"/>
    <p:sldId id="442" r:id="rId70"/>
    <p:sldId id="443" r:id="rId71"/>
    <p:sldId id="444" r:id="rId72"/>
    <p:sldId id="445" r:id="rId73"/>
    <p:sldId id="446" r:id="rId74"/>
    <p:sldId id="447" r:id="rId75"/>
    <p:sldId id="448" r:id="rId76"/>
    <p:sldId id="449" r:id="rId77"/>
    <p:sldId id="450" r:id="rId78"/>
    <p:sldId id="451" r:id="rId79"/>
    <p:sldId id="454" r:id="rId80"/>
    <p:sldId id="452" r:id="rId81"/>
    <p:sldId id="455" r:id="rId82"/>
    <p:sldId id="456" r:id="rId83"/>
    <p:sldId id="453" r:id="rId84"/>
    <p:sldId id="457" r:id="rId85"/>
    <p:sldId id="458" r:id="rId86"/>
    <p:sldId id="459" r:id="rId87"/>
    <p:sldId id="460" r:id="rId88"/>
    <p:sldId id="461" r:id="rId89"/>
    <p:sldId id="462" r:id="rId90"/>
    <p:sldId id="463" r:id="rId91"/>
    <p:sldId id="464" r:id="rId92"/>
    <p:sldId id="465" r:id="rId93"/>
    <p:sldId id="466" r:id="rId94"/>
    <p:sldId id="467" r:id="rId95"/>
    <p:sldId id="468" r:id="rId96"/>
    <p:sldId id="469" r:id="rId97"/>
    <p:sldId id="470" r:id="rId98"/>
    <p:sldId id="471" r:id="rId99"/>
    <p:sldId id="472" r:id="rId100"/>
    <p:sldId id="473" r:id="rId101"/>
    <p:sldId id="474" r:id="rId102"/>
    <p:sldId id="475" r:id="rId103"/>
    <p:sldId id="476" r:id="rId104"/>
    <p:sldId id="477" r:id="rId105"/>
    <p:sldId id="478" r:id="rId106"/>
    <p:sldId id="479" r:id="rId107"/>
    <p:sldId id="480" r:id="rId108"/>
    <p:sldId id="481" r:id="rId109"/>
    <p:sldId id="482" r:id="rId110"/>
    <p:sldId id="483" r:id="rId111"/>
    <p:sldId id="484" r:id="rId112"/>
    <p:sldId id="485" r:id="rId113"/>
    <p:sldId id="486" r:id="rId114"/>
    <p:sldId id="487" r:id="rId115"/>
    <p:sldId id="488" r:id="rId116"/>
    <p:sldId id="489" r:id="rId117"/>
    <p:sldId id="490" r:id="rId118"/>
    <p:sldId id="491" r:id="rId119"/>
    <p:sldId id="492" r:id="rId120"/>
    <p:sldId id="493" r:id="rId121"/>
    <p:sldId id="494" r:id="rId122"/>
    <p:sldId id="495" r:id="rId123"/>
    <p:sldId id="496" r:id="rId124"/>
    <p:sldId id="497" r:id="rId125"/>
    <p:sldId id="498" r:id="rId126"/>
    <p:sldId id="499" r:id="rId127"/>
    <p:sldId id="338" r:id="rId12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66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6501" autoAdjust="0"/>
  </p:normalViewPr>
  <p:slideViewPr>
    <p:cSldViewPr>
      <p:cViewPr varScale="1">
        <p:scale>
          <a:sx n="110" d="100"/>
          <a:sy n="110" d="100"/>
        </p:scale>
        <p:origin x="164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63" Type="http://schemas.openxmlformats.org/officeDocument/2006/relationships/slide" Target="slides/slide62.xml"/><Relationship Id="rId84" Type="http://schemas.openxmlformats.org/officeDocument/2006/relationships/slide" Target="slides/slide83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28" Type="http://schemas.openxmlformats.org/officeDocument/2006/relationships/slide" Target="slides/slide127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18" Type="http://schemas.openxmlformats.org/officeDocument/2006/relationships/slide" Target="slides/slide117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24" Type="http://schemas.openxmlformats.org/officeDocument/2006/relationships/slide" Target="slides/slide123.xml"/><Relationship Id="rId129" Type="http://schemas.openxmlformats.org/officeDocument/2006/relationships/notesMaster" Target="notesMasters/notesMaster1.xml"/><Relationship Id="rId54" Type="http://schemas.openxmlformats.org/officeDocument/2006/relationships/slide" Target="slides/slide53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49" Type="http://schemas.openxmlformats.org/officeDocument/2006/relationships/slide" Target="slides/slide48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44" Type="http://schemas.openxmlformats.org/officeDocument/2006/relationships/slide" Target="slides/slide43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130" Type="http://schemas.openxmlformats.org/officeDocument/2006/relationships/presProps" Target="presProps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slide" Target="slides/slide124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131" Type="http://schemas.openxmlformats.org/officeDocument/2006/relationships/viewProps" Target="viewProps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26" Type="http://schemas.openxmlformats.org/officeDocument/2006/relationships/slide" Target="slides/slide12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116" Type="http://schemas.openxmlformats.org/officeDocument/2006/relationships/slide" Target="slides/slide11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111" Type="http://schemas.openxmlformats.org/officeDocument/2006/relationships/slide" Target="slides/slide110.xml"/><Relationship Id="rId132" Type="http://schemas.openxmlformats.org/officeDocument/2006/relationships/theme" Target="theme/theme1.xml"/><Relationship Id="rId15" Type="http://schemas.openxmlformats.org/officeDocument/2006/relationships/slide" Target="slides/slide14.xml"/><Relationship Id="rId36" Type="http://schemas.openxmlformats.org/officeDocument/2006/relationships/slide" Target="slides/slide35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27" Type="http://schemas.openxmlformats.org/officeDocument/2006/relationships/slide" Target="slides/slide12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52" Type="http://schemas.openxmlformats.org/officeDocument/2006/relationships/slide" Target="slides/slide51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26" Type="http://schemas.openxmlformats.org/officeDocument/2006/relationships/slide" Target="slides/slide25.xml"/><Relationship Id="rId47" Type="http://schemas.openxmlformats.org/officeDocument/2006/relationships/slide" Target="slides/slide46.xml"/><Relationship Id="rId68" Type="http://schemas.openxmlformats.org/officeDocument/2006/relationships/slide" Target="slides/slide67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33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BB42E51C-4E34-4741-9408-35A57EF55C97}" type="datetimeFigureOut">
              <a:rPr lang="cs-CZ"/>
              <a:pPr>
                <a:defRPr/>
              </a:pPr>
              <a:t>11.03.2023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/>
              <a:t>Upravte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3C381A3A-4EE8-40D2-A122-4BFFD5DBDB8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680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lvl="1" eaLnBrk="1" hangingPunct="1">
              <a:spcBef>
                <a:spcPct val="0"/>
              </a:spcBef>
            </a:pPr>
            <a:r>
              <a:rPr lang="cs-CZ" altLang="cs-CZ"/>
              <a:t>Je-li výkon tanků v těchto oblastech je stejný nebo dokonce o něco menší než u konkurenta, ale podstatně levnější a jednodušší na výrobu, vojenští plánovači mohou vybrat jako nákladově efektivnější. </a:t>
            </a:r>
          </a:p>
          <a:p>
            <a:pPr marL="0" lvl="1" eaLnBrk="1" hangingPunct="1">
              <a:spcBef>
                <a:spcPct val="0"/>
              </a:spcBef>
            </a:pPr>
            <a:r>
              <a:rPr lang="cs-CZ" altLang="cs-CZ"/>
              <a:t>Naopak, v případě, že rozdíl v ceně je blízko nule, ale dražší projekt by přinesl obrovskou bitevní výhodu speciální munice, radaru řízení palby a laserového dálkoměru, čímž je  možné zničit nepřátelské tanky, vojenští plánovači si mohou tento projekt, založený na stejném principu efektivity nákladů. </a:t>
            </a:r>
          </a:p>
          <a:p>
            <a:pPr eaLnBrk="1" hangingPunct="1">
              <a:spcBef>
                <a:spcPct val="0"/>
              </a:spcBef>
            </a:pPr>
            <a:endParaRPr lang="cs-CZ" altLang="cs-CZ"/>
          </a:p>
        </p:txBody>
      </p:sp>
      <p:sp>
        <p:nvSpPr>
          <p:cNvPr id="7680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63979372-8F17-4468-A76B-1C3675D3C3BC}" type="slidenum">
              <a:rPr lang="cs-CZ" altLang="cs-CZ" smtClean="0"/>
              <a:pPr/>
              <a:t>19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C381A3A-4EE8-40D2-A122-4BFFD5DBDB83}" type="slidenum">
              <a:rPr lang="cs-CZ" smtClean="0"/>
              <a:pPr>
                <a:defRPr/>
              </a:pPr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23121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397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cs-CZ" altLang="cs-CZ"/>
              <a:t>Například pokud projekt umožňuje pacientovi žít pro další tři roky, než v případě bez projektu, ale pouze s kvalitou života váhy 0,6, pak projekt má užitek 3 * 0,6 = 1,8 QALY pro pacientova. Je-li zásah B uděluje navíc dva roky života v kvalitě života hmotnosti 0,75, pak se přiznává další 1,5 QALY pacientovi.Čistý přínos intervence nad intervenční B je tedy 08.01.-05.1. = 0,3 QALY.</a:t>
            </a:r>
          </a:p>
        </p:txBody>
      </p:sp>
      <p:sp>
        <p:nvSpPr>
          <p:cNvPr id="83972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F48AB889-C195-445F-BF18-AF2B426F5CFB}" type="slidenum">
              <a:rPr lang="cs-CZ" altLang="cs-CZ" smtClean="0"/>
              <a:pPr/>
              <a:t>25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601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/>
          </a:p>
        </p:txBody>
      </p:sp>
      <p:sp>
        <p:nvSpPr>
          <p:cNvPr id="8602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957A2199-7340-4D46-8352-63F09A7D15EC}" type="slidenum">
              <a:rPr lang="cs-CZ" altLang="cs-CZ" smtClean="0"/>
              <a:pPr/>
              <a:t>26</a:t>
            </a:fld>
            <a:endParaRPr lang="cs-CZ" alt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276426-0212-47FD-8284-023394A2F931}" type="slidenum">
              <a:rPr lang="cs-CZ" altLang="cs-CZ" smtClean="0"/>
              <a:pPr>
                <a:defRPr/>
              </a:pPr>
              <a:t>‹#›</a:t>
            </a:fld>
            <a:endParaRPr lang="cs-CZ" alt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482050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1504E8-4AA6-4196-BF8A-162322401598}" type="slidenum">
              <a:rPr lang="cs-CZ" altLang="cs-CZ" smtClean="0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966269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109DE0-CE20-4E90-B6D3-2860F16613C4}" type="slidenum">
              <a:rPr lang="cs-CZ" altLang="cs-CZ" smtClean="0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6510187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E58F3F-8317-4429-8BA2-D0B2BDABBFD4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1085138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Nadpis a 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abulku 2"/>
          <p:cNvSpPr>
            <a:spLocks noGrp="1"/>
          </p:cNvSpPr>
          <p:nvPr>
            <p:ph type="tbl" idx="1"/>
          </p:nvPr>
        </p:nvSpPr>
        <p:spPr>
          <a:xfrm>
            <a:off x="566738" y="1752600"/>
            <a:ext cx="8001000" cy="4267200"/>
          </a:xfrm>
        </p:spPr>
        <p:txBody>
          <a:bodyPr/>
          <a:lstStyle/>
          <a:p>
            <a:pPr lvl="0"/>
            <a:endParaRPr lang="cs-CZ" noProof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0DDCB1-2583-4BA0-A525-DB93A9CE00A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22783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78D118-62FE-4A6D-8C68-8422E89B19F9}" type="slidenum">
              <a:rPr lang="cs-CZ" altLang="cs-CZ" smtClean="0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5286373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0E5D86-C1A3-4237-8C30-A9CEAFC08887}" type="slidenum">
              <a:rPr lang="cs-CZ" altLang="cs-CZ" smtClean="0"/>
              <a:pPr>
                <a:defRPr/>
              </a:pPr>
              <a:t>‹#›</a:t>
            </a:fld>
            <a:endParaRPr lang="cs-CZ" alt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637163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A848BE-026B-4920-BB62-9240580469C2}" type="slidenum">
              <a:rPr lang="cs-CZ" altLang="cs-CZ" smtClean="0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9440468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F667E7-181B-4817-9D40-66AA2B3FC4CE}" type="slidenum">
              <a:rPr lang="cs-CZ" altLang="cs-CZ" smtClean="0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6525502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75635A-222F-4B64-94BA-E22FAB810EF2}" type="slidenum">
              <a:rPr lang="cs-CZ" altLang="cs-CZ" smtClean="0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0387644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D8E590-1C82-4306-80C7-88C35F28AFE7}" type="slidenum">
              <a:rPr lang="cs-CZ" altLang="cs-CZ" smtClean="0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9085710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6C529306-D05C-492E-A60B-65D96F5F9176}" type="slidenum">
              <a:rPr lang="cs-CZ" altLang="cs-CZ" smtClean="0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341882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F725B4-4C40-407C-B6F4-93F4F36EE6F3}" type="slidenum">
              <a:rPr lang="cs-CZ" altLang="cs-CZ" smtClean="0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2597482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948DA31E-809C-4186-8E74-127503740001}" type="slidenum">
              <a:rPr lang="cs-CZ" altLang="cs-CZ" smtClean="0"/>
              <a:pPr>
                <a:defRPr/>
              </a:pPr>
              <a:t>‹#›</a:t>
            </a:fld>
            <a:endParaRPr lang="cs-CZ" altLang="cs-CZ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75689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5" r:id="rId1"/>
    <p:sldLayoutId id="2147483826" r:id="rId2"/>
    <p:sldLayoutId id="2147483827" r:id="rId3"/>
    <p:sldLayoutId id="2147483828" r:id="rId4"/>
    <p:sldLayoutId id="2147483829" r:id="rId5"/>
    <p:sldLayoutId id="2147483830" r:id="rId6"/>
    <p:sldLayoutId id="2147483831" r:id="rId7"/>
    <p:sldLayoutId id="2147483832" r:id="rId8"/>
    <p:sldLayoutId id="2147483833" r:id="rId9"/>
    <p:sldLayoutId id="2147483834" r:id="rId10"/>
    <p:sldLayoutId id="2147483835" r:id="rId11"/>
    <p:sldLayoutId id="2147483836" r:id="rId12"/>
    <p:sldLayoutId id="2147483837" r:id="rId13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4.w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5.wmf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6.wmf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wmf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981075"/>
            <a:ext cx="6337300" cy="1470025"/>
          </a:xfrm>
        </p:spPr>
        <p:txBody>
          <a:bodyPr/>
          <a:lstStyle/>
          <a:p>
            <a:pPr eaLnBrk="1" hangingPunct="1"/>
            <a:r>
              <a:rPr lang="cs-CZ" altLang="cs-CZ"/>
              <a:t>Tutoriál č. 2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141663"/>
            <a:ext cx="5427663" cy="2951162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3" charset="2"/>
              <a:buNone/>
              <a:defRPr/>
            </a:pPr>
            <a:endParaRPr lang="cs-CZ" altLang="cs-CZ" sz="3200" dirty="0"/>
          </a:p>
          <a:p>
            <a:pPr eaLnBrk="1" fontAlgn="auto" hangingPunct="1">
              <a:spcAft>
                <a:spcPts val="0"/>
              </a:spcAft>
              <a:buFont typeface="Wingdings 3" charset="2"/>
              <a:buNone/>
              <a:defRPr/>
            </a:pPr>
            <a:endParaRPr lang="cs-CZ" altLang="cs-CZ" sz="3200" dirty="0"/>
          </a:p>
          <a:p>
            <a:pPr eaLnBrk="1" fontAlgn="auto" hangingPunct="1">
              <a:spcAft>
                <a:spcPts val="0"/>
              </a:spcAft>
              <a:buFont typeface="Wingdings 3" charset="2"/>
              <a:buNone/>
              <a:defRPr/>
            </a:pPr>
            <a:endParaRPr lang="cs-CZ" altLang="cs-CZ" sz="3200" dirty="0"/>
          </a:p>
          <a:p>
            <a:pPr eaLnBrk="1" fontAlgn="auto" hangingPunct="1">
              <a:spcAft>
                <a:spcPts val="0"/>
              </a:spcAft>
              <a:buFont typeface="Wingdings 3" charset="2"/>
              <a:buNone/>
              <a:defRPr/>
            </a:pPr>
            <a:r>
              <a:rPr lang="cs-CZ" altLang="cs-CZ" sz="2000" dirty="0"/>
              <a:t>Jana Soukopová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None/>
              <a:defRPr/>
            </a:pPr>
            <a:r>
              <a:rPr lang="cs-CZ" altLang="cs-CZ" sz="2000" u="sng" dirty="0">
                <a:solidFill>
                  <a:schemeClr val="accent6">
                    <a:lumMod val="50000"/>
                  </a:schemeClr>
                </a:solidFill>
              </a:rPr>
              <a:t>soukopova@econ.muni.cz</a:t>
            </a:r>
            <a:r>
              <a:rPr lang="cs-CZ" altLang="cs-CZ" dirty="0">
                <a:solidFill>
                  <a:srgbClr val="C00000"/>
                </a:solidFill>
              </a:rPr>
              <a:t>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Výhody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z="3200"/>
              <a:t>Je velmi jednoduchá na použití.</a:t>
            </a:r>
          </a:p>
          <a:p>
            <a:pPr eaLnBrk="1" hangingPunct="1"/>
            <a:endParaRPr lang="cs-CZ" altLang="cs-CZ" sz="3200"/>
          </a:p>
        </p:txBody>
      </p:sp>
    </p:spTree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Metoda hedonického ocenění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eaLnBrk="1" hangingPunct="1">
              <a:lnSpc>
                <a:spcPct val="90000"/>
              </a:lnSpc>
              <a:spcBef>
                <a:spcPts val="500"/>
              </a:spcBef>
              <a:spcAft>
                <a:spcPts val="500"/>
              </a:spcAft>
            </a:pPr>
            <a:r>
              <a:rPr lang="cs-CZ" sz="2600"/>
              <a:t>Metodou hedonického oceňování se odhaduje hodnota určité charakteristiky tržního statku či netržního statku prostřednictvím informací ze souvisejícího reálného trhu (např. z trhu nemovitostí v případě zjišťování hodnoty hluku z dopravy či průmyslu). </a:t>
            </a:r>
          </a:p>
          <a:p>
            <a:pPr algn="just" eaLnBrk="1" hangingPunct="1">
              <a:lnSpc>
                <a:spcPct val="90000"/>
              </a:lnSpc>
              <a:spcBef>
                <a:spcPts val="500"/>
              </a:spcBef>
              <a:spcAft>
                <a:spcPts val="500"/>
              </a:spcAft>
            </a:pPr>
            <a:r>
              <a:rPr lang="cs-CZ" sz="2600"/>
              <a:t>Je založena na předpokladu, že mezi netržním statkem a zkoumaným tržním statkem existuje souvislost, která ovlivňuje spotřebu tržního statku. </a:t>
            </a:r>
          </a:p>
        </p:txBody>
      </p:sp>
    </p:spTree>
    <p:extLst>
      <p:ext uri="{BB962C8B-B14F-4D97-AF65-F5344CB8AC3E}">
        <p14:creationId xmlns:p14="http://schemas.microsoft.com/office/powerpoint/2010/main" val="1963684427"/>
      </p:ext>
    </p:extLst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Postup výpočtu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sz="2600"/>
              <a:t>jeden z faktorů, které ovlivňují cenu nemovitosti vystupuje specifický užitek </a:t>
            </a:r>
          </a:p>
          <a:p>
            <a:pPr eaLnBrk="1" hangingPunct="1"/>
            <a:r>
              <a:rPr lang="cs-CZ" sz="2600"/>
              <a:t>Cena nemovitosti se pak vyjadřuje pomocí co největšího počtu charakteristik nemovitosti jako funkce ochoty respondenta platit za přínos získaný zlepšením některé z charakteristik. </a:t>
            </a:r>
          </a:p>
          <a:p>
            <a:pPr eaLnBrk="1" hangingPunct="1"/>
            <a:r>
              <a:rPr lang="cs-CZ" sz="2600"/>
              <a:t>Na základě regresní analýzy se zjišťuje cenový rozdíl vyvolaný změnou kvality životního prostředí </a:t>
            </a:r>
          </a:p>
        </p:txBody>
      </p:sp>
    </p:spTree>
    <p:extLst>
      <p:ext uri="{BB962C8B-B14F-4D97-AF65-F5344CB8AC3E}">
        <p14:creationId xmlns:p14="http://schemas.microsoft.com/office/powerpoint/2010/main" val="3322226837"/>
      </p:ext>
    </p:extLst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Příklad koupě domu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eaLnBrk="1" hangingPunct="1">
              <a:lnSpc>
                <a:spcPct val="90000"/>
              </a:lnSpc>
              <a:spcBef>
                <a:spcPts val="500"/>
              </a:spcBef>
              <a:spcAft>
                <a:spcPts val="500"/>
              </a:spcAft>
            </a:pPr>
            <a:r>
              <a:rPr lang="cs-CZ" sz="2100"/>
              <a:t>Na výběr je mezi domem v blízkosti skládky komunálního odpadu a domem s přibližně stejnými charakteristikami, ovšem bez blízkosti sládky. </a:t>
            </a:r>
          </a:p>
          <a:p>
            <a:pPr algn="just" eaLnBrk="1" hangingPunct="1">
              <a:lnSpc>
                <a:spcPct val="90000"/>
              </a:lnSpc>
              <a:spcBef>
                <a:spcPts val="500"/>
              </a:spcBef>
              <a:spcAft>
                <a:spcPts val="500"/>
              </a:spcAft>
            </a:pPr>
            <a:r>
              <a:rPr lang="cs-CZ" sz="2100"/>
              <a:t>Metoda zjišťuje tržní hodnotu domů v obou lokalitách a snaží se ji analyzovat podle jednotlivých charakteristik domů (připusťme zde, že oba domy se ve svých charakteristikách významně neliší, kromě již zmíněného okolí). </a:t>
            </a:r>
          </a:p>
          <a:p>
            <a:pPr algn="just" eaLnBrk="1" hangingPunct="1">
              <a:lnSpc>
                <a:spcPct val="90000"/>
              </a:lnSpc>
              <a:spcBef>
                <a:spcPts val="500"/>
              </a:spcBef>
              <a:spcAft>
                <a:spcPts val="500"/>
              </a:spcAft>
            </a:pPr>
            <a:r>
              <a:rPr lang="cs-CZ" sz="2100"/>
              <a:t>Rozdíl v cenách charakterizuje ochotu dotyčného člověka zaplatit za lepší okolí. </a:t>
            </a:r>
          </a:p>
          <a:p>
            <a:pPr algn="just" eaLnBrk="1" hangingPunct="1">
              <a:lnSpc>
                <a:spcPct val="90000"/>
              </a:lnSpc>
              <a:spcBef>
                <a:spcPts val="500"/>
              </a:spcBef>
              <a:spcAft>
                <a:spcPts val="500"/>
              </a:spcAft>
            </a:pPr>
            <a:r>
              <a:rPr lang="cs-CZ" sz="2100"/>
              <a:t>Suma individuálních hodnot ochoty platit za lepší lokalitu může charakterizovat externí náklady např. zmíněné skládky. </a:t>
            </a:r>
          </a:p>
        </p:txBody>
      </p:sp>
    </p:spTree>
    <p:extLst>
      <p:ext uri="{BB962C8B-B14F-4D97-AF65-F5344CB8AC3E}">
        <p14:creationId xmlns:p14="http://schemas.microsoft.com/office/powerpoint/2010/main" val="3835144331"/>
      </p:ext>
    </p:extLst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Přednosti a nedostatky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cs-CZ" sz="2600"/>
              <a:t>Velmi jednoduchá</a:t>
            </a:r>
          </a:p>
          <a:p>
            <a:pPr eaLnBrk="1" hangingPunct="1">
              <a:lnSpc>
                <a:spcPct val="80000"/>
              </a:lnSpc>
            </a:pPr>
            <a:r>
              <a:rPr lang="cs-CZ" sz="2600"/>
              <a:t>Některé statky mohou mít velmi mnoho charakteristik (typicky nemovitosti), které musí být zahrnuty do regresních rovnic, aby bylo možné odhalit vliv zkoumané charakteristiky – velký objem dat</a:t>
            </a:r>
          </a:p>
          <a:p>
            <a:pPr algn="just" eaLnBrk="1" hangingPunct="1">
              <a:lnSpc>
                <a:spcPct val="80000"/>
              </a:lnSpc>
              <a:spcBef>
                <a:spcPts val="500"/>
              </a:spcBef>
              <a:spcAft>
                <a:spcPts val="500"/>
              </a:spcAft>
            </a:pPr>
            <a:r>
              <a:rPr lang="cs-CZ" sz="2600"/>
              <a:t>Jednotlivci ne vždy mají preference vzhledem ke zkoumané charakteristice, resp. netržnímu statku. </a:t>
            </a:r>
          </a:p>
          <a:p>
            <a:pPr algn="just" eaLnBrk="1" hangingPunct="1">
              <a:lnSpc>
                <a:spcPct val="80000"/>
              </a:lnSpc>
              <a:spcBef>
                <a:spcPts val="500"/>
              </a:spcBef>
              <a:spcAft>
                <a:spcPts val="500"/>
              </a:spcAft>
            </a:pPr>
            <a:r>
              <a:rPr lang="cs-CZ" sz="2600"/>
              <a:t>Mezi externí vlivy, které musí být zohledněny, patří cenová stabilita během výzkumu. </a:t>
            </a:r>
          </a:p>
        </p:txBody>
      </p:sp>
    </p:spTree>
    <p:extLst>
      <p:ext uri="{BB962C8B-B14F-4D97-AF65-F5344CB8AC3E}">
        <p14:creationId xmlns:p14="http://schemas.microsoft.com/office/powerpoint/2010/main" val="3900770123"/>
      </p:ext>
    </p:extLst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V ČR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/>
              <a:t>velmi obtížné, protože předpokládá: </a:t>
            </a:r>
          </a:p>
          <a:p>
            <a:pPr lvl="1" eaLnBrk="1" hangingPunct="1"/>
            <a:r>
              <a:rPr lang="cs-CZ"/>
              <a:t>efektivně fungující trh s nemovitostmi, </a:t>
            </a:r>
          </a:p>
          <a:p>
            <a:pPr lvl="1" eaLnBrk="1" hangingPunct="1"/>
            <a:r>
              <a:rPr lang="cs-CZ"/>
              <a:t>náležitou informovanost jednotlivců o kvalitě prostředí a </a:t>
            </a:r>
          </a:p>
          <a:p>
            <a:pPr lvl="1" eaLnBrk="1" hangingPunct="1"/>
            <a:r>
              <a:rPr lang="cs-CZ"/>
              <a:t>relativně volný výběr lokalit, v nichž chce respondent bydlet</a:t>
            </a:r>
          </a:p>
          <a:p>
            <a:pPr eaLnBrk="1" hangingPunct="1">
              <a:buFont typeface="Wingdings" pitchFamily="2" charset="2"/>
              <a:buNone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6611533"/>
      </p:ext>
    </p:extLst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Metoda cestovních nákladů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eaLnBrk="1" hangingPunct="1">
              <a:lnSpc>
                <a:spcPct val="80000"/>
              </a:lnSpc>
              <a:spcBef>
                <a:spcPts val="500"/>
              </a:spcBef>
              <a:spcAft>
                <a:spcPts val="500"/>
              </a:spcAft>
            </a:pPr>
            <a:r>
              <a:rPr lang="cs-CZ" sz="2600"/>
              <a:t>používá pro zjišťování hodnoty rekreačních přírodních či kulturních oblastí a památek. </a:t>
            </a:r>
          </a:p>
          <a:p>
            <a:pPr algn="just" eaLnBrk="1" hangingPunct="1">
              <a:lnSpc>
                <a:spcPct val="80000"/>
              </a:lnSpc>
              <a:spcBef>
                <a:spcPts val="500"/>
              </a:spcBef>
              <a:spcAft>
                <a:spcPts val="500"/>
              </a:spcAft>
            </a:pPr>
            <a:r>
              <a:rPr lang="cs-CZ" sz="2600"/>
              <a:t>spočívá ve zjištění nákladů, které by skupina nebo jednotlivci byli ochotni uhradit, aby navštívili určité místo ležící v určité vzdálenosti. </a:t>
            </a:r>
            <a:r>
              <a:rPr lang="cs-CZ" sz="2600" b="1"/>
              <a:t>Náklady na cestu</a:t>
            </a:r>
            <a:r>
              <a:rPr lang="cs-CZ" sz="2600"/>
              <a:t>, nebo úsilí vynaložené na návštěvu daného místa slouží jako vodítko pro zjišťování skutečné hodnoty toho místa. </a:t>
            </a:r>
          </a:p>
          <a:p>
            <a:pPr algn="just" eaLnBrk="1" hangingPunct="1">
              <a:lnSpc>
                <a:spcPct val="80000"/>
              </a:lnSpc>
              <a:spcBef>
                <a:spcPts val="500"/>
              </a:spcBef>
              <a:spcAft>
                <a:spcPts val="500"/>
              </a:spcAft>
            </a:pPr>
            <a:r>
              <a:rPr lang="cs-CZ" sz="2600"/>
              <a:t>Metodu cestovních nákladů často používají vládní agentury v USA a Velké Británii. </a:t>
            </a:r>
          </a:p>
        </p:txBody>
      </p:sp>
    </p:spTree>
    <p:extLst>
      <p:ext uri="{BB962C8B-B14F-4D97-AF65-F5344CB8AC3E}">
        <p14:creationId xmlns:p14="http://schemas.microsoft.com/office/powerpoint/2010/main" val="1041846610"/>
      </p:ext>
    </p:extLst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400"/>
              <a:t>Námitky k metodě cest. nákladů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eaLnBrk="1" hangingPunct="1">
              <a:lnSpc>
                <a:spcPct val="80000"/>
              </a:lnSpc>
              <a:spcBef>
                <a:spcPts val="500"/>
              </a:spcBef>
              <a:spcAft>
                <a:spcPts val="500"/>
              </a:spcAft>
            </a:pPr>
            <a:r>
              <a:rPr lang="cs-CZ" sz="2600"/>
              <a:t>Způsob oceňování času stráveného cestováním, zohlednění alternativních možností pro návštěvníky, zohlednění možnosti více účelů cesty. </a:t>
            </a:r>
          </a:p>
          <a:p>
            <a:pPr algn="just" eaLnBrk="1" hangingPunct="1">
              <a:lnSpc>
                <a:spcPct val="80000"/>
              </a:lnSpc>
              <a:spcBef>
                <a:spcPts val="500"/>
              </a:spcBef>
              <a:spcAft>
                <a:spcPts val="500"/>
              </a:spcAft>
            </a:pPr>
            <a:r>
              <a:rPr lang="cs-CZ" sz="2600"/>
              <a:t>Hodnota zkoumaného místa je podceněna díky návštěvníkům, kteří mají „nulové“ náklady (např. děti) a kteří nejčastěji cestují s ostatními členy rodiny. </a:t>
            </a:r>
          </a:p>
          <a:p>
            <a:pPr algn="just" eaLnBrk="1" hangingPunct="1">
              <a:lnSpc>
                <a:spcPct val="80000"/>
              </a:lnSpc>
              <a:spcBef>
                <a:spcPts val="500"/>
              </a:spcBef>
              <a:spcAft>
                <a:spcPts val="500"/>
              </a:spcAft>
            </a:pPr>
            <a:r>
              <a:rPr lang="cs-CZ" sz="2600"/>
              <a:t>Nelze ji použít pro měření hodnoty zamýšlených změn, například změny režimu přístupu do chráněné oblasti. </a:t>
            </a:r>
          </a:p>
          <a:p>
            <a:pPr eaLnBrk="1" hangingPunct="1">
              <a:lnSpc>
                <a:spcPct val="80000"/>
              </a:lnSpc>
            </a:pPr>
            <a:endParaRPr lang="cs-CZ" sz="2600"/>
          </a:p>
        </p:txBody>
      </p:sp>
    </p:spTree>
    <p:extLst>
      <p:ext uri="{BB962C8B-B14F-4D97-AF65-F5344CB8AC3E}">
        <p14:creationId xmlns:p14="http://schemas.microsoft.com/office/powerpoint/2010/main" val="276771577"/>
      </p:ext>
    </p:extLst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Nedostatky metody CN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571500" indent="-571500" algn="just" eaLnBrk="1" hangingPunct="1">
              <a:lnSpc>
                <a:spcPct val="90000"/>
              </a:lnSpc>
            </a:pPr>
            <a:r>
              <a:rPr lang="cs-CZ"/>
              <a:t>umožňuje vyjádřit pouze ztrátu užitné hodnoty rekreační lokality, nikoliv její vlastní existenční hodnotu anebo potenciální hodnotu ve vztahu k zájmům budoucích generací. </a:t>
            </a:r>
          </a:p>
          <a:p>
            <a:pPr marL="571500" indent="-571500" algn="just" eaLnBrk="1" hangingPunct="1">
              <a:lnSpc>
                <a:spcPct val="90000"/>
              </a:lnSpc>
            </a:pPr>
            <a:r>
              <a:rPr lang="cs-CZ"/>
              <a:t>V ČR naráží na:</a:t>
            </a:r>
          </a:p>
          <a:p>
            <a:pPr marL="966788" lvl="1" indent="-495300" algn="just" eaLnBrk="1" hangingPunct="1">
              <a:lnSpc>
                <a:spcPct val="90000"/>
              </a:lnSpc>
            </a:pPr>
            <a:r>
              <a:rPr lang="cs-CZ"/>
              <a:t>velmi malou rozlohu ČR, </a:t>
            </a:r>
          </a:p>
          <a:p>
            <a:pPr marL="966788" lvl="1" indent="-495300" algn="just" eaLnBrk="1" hangingPunct="1">
              <a:lnSpc>
                <a:spcPct val="90000"/>
              </a:lnSpc>
            </a:pPr>
            <a:r>
              <a:rPr lang="cs-CZ"/>
              <a:t>obecné metodologické těžkosti spojené především s vyjádřením kategorie časových nákladů.</a:t>
            </a:r>
          </a:p>
        </p:txBody>
      </p:sp>
    </p:spTree>
    <p:extLst>
      <p:ext uri="{BB962C8B-B14F-4D97-AF65-F5344CB8AC3E}">
        <p14:creationId xmlns:p14="http://schemas.microsoft.com/office/powerpoint/2010/main" val="539534477"/>
      </p:ext>
    </p:extLst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Metody obranného chování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sz="2600"/>
              <a:t>Metody preventivního chování, někdy označovány jako metody trhu produktů zvyšujících bezpečí, spočívají na představě, že některé změny ve výdajích nebo v chování snižují současné riziko spojené se znehodnocením životního prostředí nebo zdravotním stavem.</a:t>
            </a:r>
          </a:p>
          <a:p>
            <a:pPr eaLnBrk="1" hangingPunct="1"/>
            <a:r>
              <a:rPr lang="cs-CZ" sz="2600"/>
              <a:t>Předpokládají, že jedinec projeví preference přes spotřebu a výdaje, které jsou spojené s dopady na zdraví. </a:t>
            </a:r>
          </a:p>
        </p:txBody>
      </p:sp>
    </p:spTree>
    <p:extLst>
      <p:ext uri="{BB962C8B-B14F-4D97-AF65-F5344CB8AC3E}">
        <p14:creationId xmlns:p14="http://schemas.microsoft.com/office/powerpoint/2010/main" val="1680071472"/>
      </p:ext>
    </p:extLst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Co umožňují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/>
              <a:t>například </a:t>
            </a:r>
            <a:r>
              <a:rPr lang="cs-CZ" b="1"/>
              <a:t>nepřímo odhadnout hodnotu ochoty platit </a:t>
            </a:r>
            <a:r>
              <a:rPr lang="cs-CZ"/>
              <a:t>za snížení rizika úmrtí a/nebo snížení rizika nemocnosti. </a:t>
            </a:r>
          </a:p>
          <a:p>
            <a:pPr eaLnBrk="1" hangingPunct="1">
              <a:lnSpc>
                <a:spcPct val="90000"/>
              </a:lnSpc>
            </a:pPr>
            <a:r>
              <a:rPr lang="cs-CZ"/>
              <a:t>Analýza je založena na nacházení vztahu mezi vynaloženými výdaji a frekvencí jejich alokace a změnou pravděpodobnosti nastání smrti nebo úrazu. </a:t>
            </a:r>
          </a:p>
        </p:txBody>
      </p:sp>
    </p:spTree>
    <p:extLst>
      <p:ext uri="{BB962C8B-B14F-4D97-AF65-F5344CB8AC3E}">
        <p14:creationId xmlns:p14="http://schemas.microsoft.com/office/powerpoint/2010/main" val="121879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Nevýhody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idx="1"/>
          </p:nvPr>
        </p:nvSpPr>
        <p:spPr>
          <a:xfrm>
            <a:off x="822960" y="1916832"/>
            <a:ext cx="7543800" cy="4125193"/>
          </a:xfrm>
        </p:spPr>
        <p:txBody>
          <a:bodyPr/>
          <a:lstStyle/>
          <a:p>
            <a:pPr eaLnBrk="1" hangingPunct="1"/>
            <a:r>
              <a:rPr lang="cs-CZ" altLang="cs-CZ" sz="2600" dirty="0"/>
              <a:t>Můžeme ji použít pouze v případech, kdy jednoznačně víme, že i nejnižší cena garantuje potřebnou úroveň užitku a současně předpokládáme, že výstupy všech uvažovaných alternativ jsou v podstatě stejné a srovnatelné. </a:t>
            </a:r>
          </a:p>
          <a:p>
            <a:pPr eaLnBrk="1" hangingPunct="1"/>
            <a:r>
              <a:rPr lang="cs-CZ" altLang="zh-CN" sz="2600" dirty="0">
                <a:cs typeface="华文新魏"/>
              </a:rPr>
              <a:t>Neumožňuje hodnotit a srovnávat projekty s různou dobou životnosti. </a:t>
            </a:r>
          </a:p>
          <a:p>
            <a:pPr eaLnBrk="1" hangingPunct="1"/>
            <a:r>
              <a:rPr lang="cs-CZ" altLang="zh-CN" sz="2600" dirty="0">
                <a:cs typeface="华文新魏"/>
              </a:rPr>
              <a:t>Hodnotí pouze náklady a neuvažuje možné přínosy veřejných projektů. </a:t>
            </a:r>
            <a:endParaRPr lang="cs-CZ" altLang="cs-CZ" sz="2600" dirty="0"/>
          </a:p>
        </p:txBody>
      </p:sp>
    </p:spTree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Přednosti a nedostatky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/>
              <a:t>Přednosti a nevýhody této metody jsou obdobné jako u hedonické metody: </a:t>
            </a:r>
          </a:p>
          <a:p>
            <a:pPr lvl="1" eaLnBrk="1" hangingPunct="1"/>
            <a:r>
              <a:rPr lang="cs-CZ"/>
              <a:t>teoretická jednoduchost na jedné straně, </a:t>
            </a:r>
          </a:p>
          <a:p>
            <a:pPr lvl="1" eaLnBrk="1" hangingPunct="1"/>
            <a:r>
              <a:rPr lang="cs-CZ"/>
              <a:t>značné obtíže spojené s její implementací, zejména se získáním potřebných dat. </a:t>
            </a:r>
          </a:p>
          <a:p>
            <a:pPr eaLnBrk="1" hangingPunct="1"/>
            <a:endParaRPr lang="cs-CZ"/>
          </a:p>
          <a:p>
            <a:pPr eaLnBrk="1" hangingPunct="1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4129338"/>
      </p:ext>
    </p:extLst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400"/>
              <a:t>Nepreferenční (expertní) metody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/>
              <a:t>vycházejí z expertního určování </a:t>
            </a:r>
          </a:p>
          <a:p>
            <a:pPr eaLnBrk="1" hangingPunct="1"/>
            <a:r>
              <a:rPr lang="cs-CZ"/>
              <a:t>velké množství těchto metod</a:t>
            </a:r>
          </a:p>
          <a:p>
            <a:pPr eaLnBrk="1" hangingPunct="1"/>
            <a:r>
              <a:rPr lang="cs-CZ"/>
              <a:t>V oblasti ochrany ŽP z určování ekologických hodnot různých částí životního prostředí (biotopů), nebo nákladů a rizik spojených s externalitami (přes oportunitní náklady, alternativní náklady aj.) </a:t>
            </a:r>
          </a:p>
        </p:txBody>
      </p:sp>
    </p:spTree>
    <p:extLst>
      <p:ext uri="{BB962C8B-B14F-4D97-AF65-F5344CB8AC3E}">
        <p14:creationId xmlns:p14="http://schemas.microsoft.com/office/powerpoint/2010/main" val="882013559"/>
      </p:ext>
    </p:extLst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Nejpoužívanější metody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dirty="0"/>
              <a:t>Náklady nemoci</a:t>
            </a:r>
          </a:p>
          <a:p>
            <a:pPr eaLnBrk="1" hangingPunct="1"/>
            <a:r>
              <a:rPr lang="cs-CZ" dirty="0"/>
              <a:t>Metoda defenzivních výdajů</a:t>
            </a:r>
          </a:p>
          <a:p>
            <a:pPr eaLnBrk="1" hangingPunct="1"/>
            <a:r>
              <a:rPr lang="cs-CZ" dirty="0"/>
              <a:t>Metody založené na „dose-response“ údajích</a:t>
            </a:r>
          </a:p>
          <a:p>
            <a:pPr eaLnBrk="1" hangingPunct="1"/>
            <a:r>
              <a:rPr lang="cs-CZ" dirty="0"/>
              <a:t>Metoda nákladů na zamezení znehodnocení ŽP</a:t>
            </a:r>
          </a:p>
          <a:p>
            <a:pPr eaLnBrk="1" hangingPunct="1"/>
            <a:r>
              <a:rPr lang="cs-CZ" dirty="0"/>
              <a:t>Metoda nákladů příležitosti</a:t>
            </a:r>
          </a:p>
          <a:p>
            <a:pPr eaLnBrk="1" hangingPunct="1"/>
            <a:r>
              <a:rPr lang="cs-CZ" dirty="0"/>
              <a:t>Metoda funkce škod</a:t>
            </a:r>
          </a:p>
          <a:p>
            <a:pPr eaLnBrk="1" hangingPunct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61298772"/>
      </p:ext>
    </p:extLst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Náklady nemoci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spcBef>
                <a:spcPts val="500"/>
              </a:spcBef>
              <a:spcAft>
                <a:spcPts val="500"/>
              </a:spcAft>
            </a:pPr>
            <a:r>
              <a:rPr lang="cs-CZ"/>
              <a:t>Je založena na představě, že náklady negativních dopadů na zdraví se projevují na národním příjmu, tedy že společenský blahobyt se v důsledku nemocí, pracovních neschopností a předčasných úmrtí snižuje v rozsahu, v jakém tyto projevy snižují národní příjem </a:t>
            </a:r>
          </a:p>
        </p:txBody>
      </p:sp>
    </p:spTree>
    <p:extLst>
      <p:ext uri="{BB962C8B-B14F-4D97-AF65-F5344CB8AC3E}">
        <p14:creationId xmlns:p14="http://schemas.microsoft.com/office/powerpoint/2010/main" val="905173704"/>
      </p:ext>
    </p:extLst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Způsob výpočtu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eaLnBrk="1" hangingPunct="1">
              <a:lnSpc>
                <a:spcPct val="90000"/>
              </a:lnSpc>
              <a:spcBef>
                <a:spcPts val="500"/>
              </a:spcBef>
              <a:spcAft>
                <a:spcPts val="500"/>
              </a:spcAft>
            </a:pPr>
            <a:r>
              <a:rPr lang="cs-CZ" sz="2600"/>
              <a:t>Náklady nemoci jsou počítány buď na základě prevalence nebo incidence. </a:t>
            </a:r>
          </a:p>
          <a:p>
            <a:pPr algn="just" eaLnBrk="1" hangingPunct="1">
              <a:lnSpc>
                <a:spcPct val="90000"/>
              </a:lnSpc>
              <a:spcBef>
                <a:spcPts val="500"/>
              </a:spcBef>
              <a:spcAft>
                <a:spcPts val="500"/>
              </a:spcAft>
            </a:pPr>
            <a:r>
              <a:rPr lang="cs-CZ" sz="2600"/>
              <a:t>Přístup založený na </a:t>
            </a:r>
            <a:r>
              <a:rPr lang="cs-CZ" sz="2600" b="1"/>
              <a:t>prevalenci</a:t>
            </a:r>
            <a:r>
              <a:rPr lang="cs-CZ" sz="2600"/>
              <a:t> přiřazuje náklady ke všem existujícím případům nemoci pro časové období (např. rok), v němž vznikly. </a:t>
            </a:r>
          </a:p>
          <a:p>
            <a:pPr algn="just" eaLnBrk="1" hangingPunct="1">
              <a:lnSpc>
                <a:spcPct val="90000"/>
              </a:lnSpc>
              <a:spcBef>
                <a:spcPts val="500"/>
              </a:spcBef>
              <a:spcAft>
                <a:spcPts val="500"/>
              </a:spcAft>
            </a:pPr>
            <a:r>
              <a:rPr lang="cs-CZ" sz="2600"/>
              <a:t>Na</a:t>
            </a:r>
            <a:r>
              <a:rPr lang="cs-CZ" sz="2600" b="1"/>
              <a:t> incidenci </a:t>
            </a:r>
            <a:r>
              <a:rPr lang="cs-CZ" sz="2600"/>
              <a:t>založený přístup naproti tomu zjišťuje všechny náklady nemoci, které vzniknou od jejího vypuknutí až do jejího vyléčení nebo do smrti. </a:t>
            </a:r>
          </a:p>
          <a:p>
            <a:pPr eaLnBrk="1" hangingPunct="1">
              <a:lnSpc>
                <a:spcPct val="90000"/>
              </a:lnSpc>
            </a:pPr>
            <a:endParaRPr lang="cs-CZ" sz="2600"/>
          </a:p>
        </p:txBody>
      </p:sp>
    </p:spTree>
    <p:extLst>
      <p:ext uri="{BB962C8B-B14F-4D97-AF65-F5344CB8AC3E}">
        <p14:creationId xmlns:p14="http://schemas.microsoft.com/office/powerpoint/2010/main" val="1099788154"/>
      </p:ext>
    </p:extLst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Členění nákladů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2400"/>
              <a:t>Přímé zdravotní náklady</a:t>
            </a:r>
            <a:r>
              <a:rPr lang="cs-CZ" sz="2100"/>
              <a:t> 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000"/>
              <a:t>náklady spojené se zdravotní péčí při prevenci, zjištění diagnózy, léčení onemocnění, rehabilitaci, následné péči, léky, zdravotní pomůcky apod.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2400"/>
              <a:t>Ostatní (související) přímé náklady</a:t>
            </a:r>
            <a:r>
              <a:rPr lang="cs-CZ" sz="2100"/>
              <a:t> 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000"/>
              <a:t>převážně soukromé výdaje spojené např. se zvláštní dietou, domácí péčí, dopravou apod.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2400"/>
              <a:t>Nepřímé náklady</a:t>
            </a:r>
            <a:r>
              <a:rPr lang="cs-CZ" sz="2100"/>
              <a:t> 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000"/>
              <a:t>ztráta produktivity nebo její snížení v důsledku nemoci, případně jiných aktivit (vzdělávání apod.)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2400"/>
              <a:t>Ostatní nepřímé náklady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000"/>
              <a:t>snížení produktivity členů domácnosti či jiných osob v důsledku péče o nemocného. </a:t>
            </a:r>
          </a:p>
        </p:txBody>
      </p:sp>
    </p:spTree>
    <p:extLst>
      <p:ext uri="{BB962C8B-B14F-4D97-AF65-F5344CB8AC3E}">
        <p14:creationId xmlns:p14="http://schemas.microsoft.com/office/powerpoint/2010/main" val="3923222134"/>
      </p:ext>
    </p:extLst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Zhodnocení Cost-of -Illness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eaLnBrk="1" hangingPunct="1">
              <a:spcBef>
                <a:spcPts val="500"/>
              </a:spcBef>
              <a:spcAft>
                <a:spcPts val="500"/>
              </a:spcAft>
            </a:pPr>
            <a:r>
              <a:rPr lang="cs-CZ" sz="2600"/>
              <a:t>nedovoluje zahrnout tržně neoceněné statky, které však zároveň představuji součást společenského blahobytu </a:t>
            </a:r>
          </a:p>
          <a:p>
            <a:pPr algn="just" eaLnBrk="1" hangingPunct="1">
              <a:spcBef>
                <a:spcPts val="500"/>
              </a:spcBef>
              <a:spcAft>
                <a:spcPts val="500"/>
              </a:spcAft>
            </a:pPr>
            <a:r>
              <a:rPr lang="cs-CZ" sz="2600"/>
              <a:t>výsledné hodnoty cost-of-illness (a to především nepřímých nákladů) velmi nízké u dětí a důchodců, stejně tak není zohledněna hodnota psychosociálních nákladů, zvláště pak bolesti a utrpení (s výjimkou nákladů vynaložených na léčení bolesti) </a:t>
            </a:r>
          </a:p>
        </p:txBody>
      </p:sp>
    </p:spTree>
    <p:extLst>
      <p:ext uri="{BB962C8B-B14F-4D97-AF65-F5344CB8AC3E}">
        <p14:creationId xmlns:p14="http://schemas.microsoft.com/office/powerpoint/2010/main" val="1310630962"/>
      </p:ext>
    </p:extLst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Metody dávka-reakce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/>
              <a:t>Metody založené na dose-response údajích předpokládají nejprve stanovit fyzické změny přírodního prostředí, které jsou důsledkem znečištění a následně stanovit rozdíl, který tyto negativní dopady způsobily v hodnotě výstupu daného odvětví. </a:t>
            </a:r>
          </a:p>
        </p:txBody>
      </p:sp>
    </p:spTree>
    <p:extLst>
      <p:ext uri="{BB962C8B-B14F-4D97-AF65-F5344CB8AC3E}">
        <p14:creationId xmlns:p14="http://schemas.microsoft.com/office/powerpoint/2010/main" val="980169542"/>
      </p:ext>
    </p:extLst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Oblast ochrany a tvorby ŽP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sz="2600"/>
              <a:t>Škody na životním prostředí ovlivňují v mnoha různých podobách jak skutečnou produkci některých odvětví, tak produkční schopnost systému.</a:t>
            </a:r>
          </a:p>
          <a:p>
            <a:pPr eaLnBrk="1" hangingPunct="1"/>
            <a:r>
              <a:rPr lang="cs-CZ" sz="2600"/>
              <a:t>V těchto případech je možné měřit dopad škod vyhodnocením poměru mezi určitým negativním efektem (např. zvýšení koncentrace SO2) a jeho následky (např. snížení hektarových výnosů), s využitím údajů o cenách produkce. </a:t>
            </a:r>
          </a:p>
        </p:txBody>
      </p:sp>
    </p:spTree>
    <p:extLst>
      <p:ext uri="{BB962C8B-B14F-4D97-AF65-F5344CB8AC3E}">
        <p14:creationId xmlns:p14="http://schemas.microsoft.com/office/powerpoint/2010/main" val="1933276513"/>
      </p:ext>
    </p:extLst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2 přístupy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/>
              <a:t>vztah mezi škodou na životním prostředí a jejím dopadem na výrobu, který se vypočítává na základě funkce</a:t>
            </a:r>
            <a:r>
              <a:rPr lang="cs-CZ" b="1"/>
              <a:t> reakce na expozici</a:t>
            </a:r>
            <a:r>
              <a:rPr lang="cs-CZ"/>
              <a:t> (dávku zatížení). </a:t>
            </a:r>
          </a:p>
          <a:p>
            <a:pPr eaLnBrk="1" hangingPunct="1">
              <a:lnSpc>
                <a:spcPct val="90000"/>
              </a:lnSpc>
            </a:pPr>
            <a:r>
              <a:rPr lang="cs-CZ"/>
              <a:t>Druhý přístup souvisí s </a:t>
            </a:r>
            <a:r>
              <a:rPr lang="cs-CZ" b="1"/>
              <a:t>chováním výrobce</a:t>
            </a:r>
            <a:r>
              <a:rPr lang="cs-CZ"/>
              <a:t>, který je škodám na životním prostředí vystaven. </a:t>
            </a:r>
          </a:p>
          <a:p>
            <a:pPr lvl="1" eaLnBrk="1" hangingPunct="1">
              <a:lnSpc>
                <a:spcPct val="90000"/>
              </a:lnSpc>
            </a:pPr>
            <a:r>
              <a:rPr lang="cs-CZ"/>
              <a:t>Reakcí na škody může být adaptační chování, které se projevuje realizací různých opatření </a:t>
            </a:r>
          </a:p>
        </p:txBody>
      </p:sp>
    </p:spTree>
    <p:extLst>
      <p:ext uri="{BB962C8B-B14F-4D97-AF65-F5344CB8AC3E}">
        <p14:creationId xmlns:p14="http://schemas.microsoft.com/office/powerpoint/2010/main" val="4482143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Analýza efektivnosti nákladů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idx="1"/>
          </p:nvPr>
        </p:nvSpPr>
        <p:spPr>
          <a:xfrm>
            <a:off x="822960" y="1844824"/>
            <a:ext cx="7925504" cy="4197201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dirty="0" err="1"/>
              <a:t>Cost-effectiveness</a:t>
            </a:r>
            <a:r>
              <a:rPr lang="cs-CZ" altLang="cs-CZ" dirty="0"/>
              <a:t> </a:t>
            </a:r>
            <a:r>
              <a:rPr lang="cs-CZ" altLang="cs-CZ" dirty="0" err="1"/>
              <a:t>analysis</a:t>
            </a:r>
            <a:r>
              <a:rPr lang="cs-CZ" altLang="cs-CZ" dirty="0"/>
              <a:t> – CEA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2800" b="1" dirty="0"/>
              <a:t>Definice</a:t>
            </a:r>
            <a:r>
              <a:rPr lang="cs-CZ" altLang="cs-CZ" sz="2800" dirty="0"/>
              <a:t>:</a:t>
            </a:r>
          </a:p>
          <a:p>
            <a:pPr lvl="1" eaLnBrk="1" hangingPunct="1"/>
            <a:r>
              <a:rPr lang="cs-CZ" altLang="cs-CZ" sz="2800" dirty="0"/>
              <a:t>forma ekonomické analýzy, která porovnává relativní náklady a výsledky (efekty) dvou nebo více postupů (projektů).</a:t>
            </a:r>
          </a:p>
          <a:p>
            <a:pPr lvl="1" eaLnBrk="1" hangingPunct="1"/>
            <a:r>
              <a:rPr lang="cs-CZ" altLang="cs-CZ" sz="2800" dirty="0"/>
              <a:t>Je to modifikovaná forma CBA, která se používá, pokud je ocenění výstupů pomocí CBA komplikované.</a:t>
            </a:r>
          </a:p>
          <a:p>
            <a:pPr eaLnBrk="1" hangingPunct="1"/>
            <a:endParaRPr lang="cs-CZ" altLang="cs-CZ" dirty="0"/>
          </a:p>
        </p:txBody>
      </p:sp>
    </p:spTree>
  </p:cSld>
  <p:clrMapOvr>
    <a:masterClrMapping/>
  </p:clrMapOvr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Metoda defenzivních výdajů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/>
              <a:t>Je založena na hypotéze o vzájemné zaměnitelnosti mezi kvalitou životního prostředí a tržními statky. </a:t>
            </a:r>
          </a:p>
          <a:p>
            <a:pPr eaLnBrk="1" hangingPunct="1"/>
            <a:r>
              <a:rPr lang="cs-CZ"/>
              <a:t>Předpokládá, že znečištění životního prostředí je možno substituovat výdaji na předcházení či snížení jeho negativního dopadu </a:t>
            </a:r>
          </a:p>
        </p:txBody>
      </p:sp>
    </p:spTree>
    <p:extLst>
      <p:ext uri="{BB962C8B-B14F-4D97-AF65-F5344CB8AC3E}">
        <p14:creationId xmlns:p14="http://schemas.microsoft.com/office/powerpoint/2010/main" val="1094690721"/>
      </p:ext>
    </p:extLst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Příklad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/>
              <a:t>znečištění ovzduší je možno zmírnit instalací praček vzduchu, </a:t>
            </a:r>
          </a:p>
          <a:p>
            <a:pPr eaLnBrk="1" hangingPunct="1"/>
            <a:r>
              <a:rPr lang="cs-CZ"/>
              <a:t>znečištění vody instalací vodního filtru v domácnosti či nákupem balené vody apod. </a:t>
            </a:r>
          </a:p>
        </p:txBody>
      </p:sp>
    </p:spTree>
    <p:extLst>
      <p:ext uri="{BB962C8B-B14F-4D97-AF65-F5344CB8AC3E}">
        <p14:creationId xmlns:p14="http://schemas.microsoft.com/office/powerpoint/2010/main" val="2776023050"/>
      </p:ext>
    </p:extLst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Omezení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cs-CZ" sz="2600"/>
              <a:t>V praxi je nutné velmi pečlivě vybírat případy, kdy mohou být defenzivní výdaje interpretovány jako substitut ocenění škod na životním prostředí. Vyžaduje se přitom splnění několika podmínek: 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200"/>
              <a:t>Dostatečná averze příslušného subjektu ke škodám ze znečištění životního prostředí. Nemá-li subjekt dostatečnou averzi k riziku, k realizaci defenzivních (preventivních) výdajů nepřistoupí.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200"/>
              <a:t>Dostatečný objem věrohodných informací o dopadech škod na různé recipienty, kterým příslušné subjekty disponují. </a:t>
            </a:r>
          </a:p>
        </p:txBody>
      </p:sp>
    </p:spTree>
    <p:extLst>
      <p:ext uri="{BB962C8B-B14F-4D97-AF65-F5344CB8AC3E}">
        <p14:creationId xmlns:p14="http://schemas.microsoft.com/office/powerpoint/2010/main" val="4162110099"/>
      </p:ext>
    </p:extLst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Transfer přínosů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/>
              <a:t>Speciální metodou hodnocení nákladů a přínosů </a:t>
            </a:r>
          </a:p>
          <a:p>
            <a:pPr eaLnBrk="1" hangingPunct="1"/>
            <a:r>
              <a:rPr lang="cs-CZ"/>
              <a:t>Používá se především v oblasti envrionmentálních nákladů a přínosů</a:t>
            </a:r>
          </a:p>
        </p:txBody>
      </p:sp>
    </p:spTree>
    <p:extLst>
      <p:ext uri="{BB962C8B-B14F-4D97-AF65-F5344CB8AC3E}">
        <p14:creationId xmlns:p14="http://schemas.microsoft.com/office/powerpoint/2010/main" val="1430313340"/>
      </p:ext>
    </p:extLst>
  </p:cSld>
  <p:clrMapOvr>
    <a:masterClrMapping/>
  </p:clrMapOvr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Pojem transfer přínosů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cs-CZ" b="1"/>
              <a:t>Angl. benefit transfer</a:t>
            </a:r>
          </a:p>
          <a:p>
            <a:pPr eaLnBrk="1" hangingPunct="1"/>
            <a:r>
              <a:rPr lang="cs-CZ"/>
              <a:t>představuje aplikaci hodnot v peněžním, zkoumaného v podobných vyjádření, kde tyto hodnoty byly získané výzkumem pro konkrétní studii, na další studii podmínkách </a:t>
            </a:r>
          </a:p>
        </p:txBody>
      </p:sp>
    </p:spTree>
    <p:extLst>
      <p:ext uri="{BB962C8B-B14F-4D97-AF65-F5344CB8AC3E}">
        <p14:creationId xmlns:p14="http://schemas.microsoft.com/office/powerpoint/2010/main" val="3757740405"/>
      </p:ext>
    </p:extLst>
  </p:cSld>
  <p:clrMapOvr>
    <a:masterClrMapping/>
  </p:clrMapOvr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400"/>
              <a:t>Kritéria pro použití transferu přínosů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571500" indent="-571500" eaLnBrk="1" hangingPunct="1"/>
            <a:r>
              <a:rPr lang="cs-CZ"/>
              <a:t>Transfer přínosů má velké výhody, ale jen při dodržení určitých kritérií, která zahrnují: </a:t>
            </a:r>
          </a:p>
          <a:p>
            <a:pPr marL="966788" lvl="1" indent="-495300" eaLnBrk="1" hangingPunct="1"/>
            <a:r>
              <a:rPr lang="cs-CZ" b="1"/>
              <a:t>Hodnocení kvality původní studie</a:t>
            </a:r>
            <a:r>
              <a:rPr lang="cs-CZ"/>
              <a:t> </a:t>
            </a:r>
          </a:p>
          <a:p>
            <a:pPr marL="966788" lvl="1" indent="-495300" eaLnBrk="1" hangingPunct="1"/>
            <a:r>
              <a:rPr lang="cs-CZ" b="1"/>
              <a:t>Rozsah podmínek, v čem se oblast studie podobá nebo se liší oblasti hodnocení</a:t>
            </a:r>
          </a:p>
          <a:p>
            <a:pPr marL="966788" lvl="1" indent="-495300" eaLnBrk="1" hangingPunct="1"/>
            <a:r>
              <a:rPr lang="cs-CZ" b="1"/>
              <a:t>Metodu použitou při transferu přínosů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2301864"/>
      </p:ext>
    </p:extLst>
  </p:cSld>
  <p:clrMapOvr>
    <a:masterClrMapping/>
  </p:clrMapOvr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Reference</a:t>
            </a:r>
            <a:endParaRPr lang="en-GB" dirty="0"/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822960" y="2801069"/>
            <a:ext cx="7421448" cy="203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SEJÁK, J. a kol.: 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Oceňování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pozemků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a 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přírodních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zdrojů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. 1. 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vyd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. Praha: 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Grada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Publishing, 1999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ŠAUER, P.: Introduction to 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Environental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Economics and Policy, 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Nakladatelství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a 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vydavatelství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litomyšlského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semináře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, Praha 2007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ŠTĚPÁNEK, Z.,MOLDAN, B.: 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Nástin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metodiky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ekonomické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kvantifikace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poškození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životního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prostředí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, Centrum pro 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otázky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životního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prostředí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UK v 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Praze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, Praha 1999 </a:t>
            </a:r>
          </a:p>
        </p:txBody>
      </p:sp>
    </p:spTree>
    <p:extLst>
      <p:ext uri="{BB962C8B-B14F-4D97-AF65-F5344CB8AC3E}">
        <p14:creationId xmlns:p14="http://schemas.microsoft.com/office/powerpoint/2010/main" val="4083145599"/>
      </p:ext>
    </p:extLst>
  </p:cSld>
  <p:clrMapOvr>
    <a:masterClrMapping/>
  </p:clrMapOvr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Wingdings" panose="05000000000000000000" pitchFamily="2" charset="2"/>
              <a:buNone/>
            </a:pPr>
            <a:endParaRPr lang="cs-CZ" altLang="cs-CZ"/>
          </a:p>
          <a:p>
            <a:pPr marL="0" indent="0" eaLnBrk="1" hangingPunct="1">
              <a:buFont typeface="Wingdings" panose="05000000000000000000" pitchFamily="2" charset="2"/>
              <a:buNone/>
            </a:pPr>
            <a:endParaRPr lang="cs-CZ" altLang="cs-CZ"/>
          </a:p>
          <a:p>
            <a:pPr marL="0" indent="0" algn="ctr" eaLnBrk="1" hangingPunct="1">
              <a:buFont typeface="Wingdings" panose="05000000000000000000" pitchFamily="2" charset="2"/>
              <a:buNone/>
            </a:pPr>
            <a:r>
              <a:rPr lang="cs-CZ" altLang="cs-CZ" sz="3600"/>
              <a:t>Děkuji za pozornost</a:t>
            </a:r>
          </a:p>
          <a:p>
            <a:pPr marL="0" indent="0" algn="ctr" eaLnBrk="1" hangingPunct="1">
              <a:buFont typeface="Wingdings" panose="05000000000000000000" pitchFamily="2" charset="2"/>
              <a:buNone/>
            </a:pPr>
            <a:r>
              <a:rPr lang="cs-CZ" altLang="cs-CZ" sz="600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☻</a:t>
            </a:r>
            <a:endParaRPr lang="cs-CZ" altLang="cs-CZ" sz="600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Rozdíly oproti CBA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z="2800"/>
              <a:t>efektivnost projektu nevyjadřuje prostřednictvím peněžních jednotek, </a:t>
            </a:r>
          </a:p>
          <a:p>
            <a:pPr eaLnBrk="1" hangingPunct="1"/>
            <a:r>
              <a:rPr lang="cs-CZ" altLang="cs-CZ" sz="2800"/>
              <a:t>výstupy měří prostřednictvím vhodných naturálních nebo fyzikálních jednotek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Kritérium hodnocení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idx="1"/>
          </p:nvPr>
        </p:nvSpPr>
        <p:spPr>
          <a:xfrm>
            <a:off x="971550" y="2420938"/>
            <a:ext cx="6348413" cy="3881437"/>
          </a:xfrm>
        </p:spPr>
        <p:txBody>
          <a:bodyPr/>
          <a:lstStyle/>
          <a:p>
            <a:pPr eaLnBrk="1" hangingPunct="1"/>
            <a:endParaRPr lang="cs-CZ" altLang="cs-CZ"/>
          </a:p>
          <a:p>
            <a:pPr eaLnBrk="1" hangingPunct="1"/>
            <a:endParaRPr lang="cs-CZ" altLang="cs-CZ"/>
          </a:p>
          <a:p>
            <a:pPr eaLnBrk="1" hangingPunct="1"/>
            <a:endParaRPr lang="cs-CZ" altLang="cs-CZ"/>
          </a:p>
          <a:p>
            <a:pPr eaLnBrk="1" hangingPunct="1">
              <a:buFont typeface="Wingdings" panose="05000000000000000000" pitchFamily="2" charset="2"/>
              <a:buNone/>
            </a:pPr>
            <a:endParaRPr lang="cs-CZ" altLang="cs-CZ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/>
              <a:t>Kde	</a:t>
            </a:r>
            <a:r>
              <a:rPr lang="cs-CZ" altLang="cs-CZ" i="1"/>
              <a:t>C</a:t>
            </a:r>
            <a:r>
              <a:rPr lang="cs-CZ" altLang="cs-CZ"/>
              <a:t> 	jsou náklady na projekt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/>
              <a:t>		</a:t>
            </a:r>
            <a:r>
              <a:rPr lang="cs-CZ" altLang="cs-CZ" i="1"/>
              <a:t>E	</a:t>
            </a:r>
            <a:r>
              <a:rPr lang="cs-CZ" altLang="cs-CZ"/>
              <a:t>jsou výstupy</a:t>
            </a:r>
          </a:p>
        </p:txBody>
      </p:sp>
      <p:sp>
        <p:nvSpPr>
          <p:cNvPr id="7066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>
              <a:solidFill>
                <a:schemeClr val="tx1"/>
              </a:solidFill>
              <a:latin typeface="Verdana" panose="020B0604030504040204" pitchFamily="34" charset="0"/>
            </a:endParaRPr>
          </a:p>
        </p:txBody>
      </p:sp>
      <p:graphicFrame>
        <p:nvGraphicFramePr>
          <p:cNvPr id="70661" name="Object 5"/>
          <p:cNvGraphicFramePr>
            <a:graphicFrameLocks noChangeAspect="1"/>
          </p:cNvGraphicFramePr>
          <p:nvPr/>
        </p:nvGraphicFramePr>
        <p:xfrm>
          <a:off x="2987675" y="2060575"/>
          <a:ext cx="2700338" cy="1439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666" name="Rovnice" r:id="rId3" imgW="672808" imgH="393529" progId="Equation.3">
                  <p:embed/>
                </p:oleObj>
              </mc:Choice>
              <mc:Fallback>
                <p:oleObj name="Rovnice" r:id="rId3" imgW="672808" imgH="393529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7675" y="2060575"/>
                        <a:ext cx="2700338" cy="1439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400"/>
              <a:t>Způsoby stanovení pořadí projektů pomocí CEA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Courier New" panose="02070309020205020404" pitchFamily="49" charset="0"/>
              <a:buChar char="o"/>
            </a:pPr>
            <a:r>
              <a:rPr lang="cs-CZ" altLang="cs-CZ" sz="2800" dirty="0"/>
              <a:t>stanovením nákladů na jednotku výstupu,</a:t>
            </a:r>
          </a:p>
          <a:p>
            <a:pPr eaLnBrk="1" hangingPunct="1">
              <a:buFont typeface="Courier New" panose="02070309020205020404" pitchFamily="49" charset="0"/>
              <a:buChar char="o"/>
            </a:pPr>
            <a:r>
              <a:rPr lang="cs-CZ" altLang="cs-CZ" sz="2800" dirty="0"/>
              <a:t>formou sestupné efektivnosti pro stejné náklady,</a:t>
            </a:r>
          </a:p>
          <a:p>
            <a:pPr eaLnBrk="1" hangingPunct="1">
              <a:buFont typeface="Courier New" panose="02070309020205020404" pitchFamily="49" charset="0"/>
              <a:buChar char="o"/>
            </a:pPr>
            <a:r>
              <a:rPr lang="cs-CZ" altLang="cs-CZ" sz="2800" dirty="0"/>
              <a:t>vzrůstajícími náklady pro stejnou efektivnost.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Rovina efektivnosti CEA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45185" y="2276872"/>
            <a:ext cx="7543801" cy="4023360"/>
          </a:xfrm>
        </p:spPr>
        <p:txBody>
          <a:bodyPr>
            <a:normAutofit fontScale="25000" lnSpcReduction="20000"/>
          </a:bodyPr>
          <a:lstStyle/>
          <a:p>
            <a:pPr eaLnBrk="1" hangingPunct="1">
              <a:defRPr/>
            </a:pPr>
            <a:endParaRPr lang="cs-CZ" dirty="0"/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endParaRPr lang="cs-CZ" sz="1400" dirty="0"/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cs-CZ" sz="4200" dirty="0"/>
              <a:t>            </a:t>
            </a:r>
            <a:r>
              <a:rPr lang="cs-CZ" sz="5500" dirty="0"/>
              <a:t>účinnost</a:t>
            </a: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cs-CZ" sz="5500" dirty="0"/>
              <a:t>       (efektivnost)</a:t>
            </a: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endParaRPr lang="cs-CZ" sz="1400" dirty="0"/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endParaRPr lang="cs-CZ" sz="1400" dirty="0"/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endParaRPr lang="cs-CZ" sz="1400" dirty="0"/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endParaRPr lang="cs-CZ" sz="1400" dirty="0"/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endParaRPr lang="cs-CZ" sz="1400" dirty="0"/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endParaRPr lang="cs-CZ" sz="1400" dirty="0"/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endParaRPr lang="cs-CZ" sz="1400" dirty="0"/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endParaRPr lang="cs-CZ" sz="1400" dirty="0"/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endParaRPr lang="cs-CZ" sz="1400" dirty="0"/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endParaRPr lang="cs-CZ" sz="1400" dirty="0"/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endParaRPr lang="cs-CZ" sz="1400" dirty="0"/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cs-CZ" sz="5600" dirty="0"/>
              <a:t>                                                                      náklady</a:t>
            </a:r>
          </a:p>
        </p:txBody>
      </p:sp>
      <p:sp>
        <p:nvSpPr>
          <p:cNvPr id="4" name="Obdélník 3"/>
          <p:cNvSpPr/>
          <p:nvPr/>
        </p:nvSpPr>
        <p:spPr>
          <a:xfrm>
            <a:off x="2467768" y="2097326"/>
            <a:ext cx="3744913" cy="324008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cxnSp>
        <p:nvCxnSpPr>
          <p:cNvPr id="6" name="Přímá spojnice 5"/>
          <p:cNvCxnSpPr>
            <a:stCxn id="4" idx="0"/>
            <a:endCxn id="4" idx="2"/>
          </p:cNvCxnSpPr>
          <p:nvPr/>
        </p:nvCxnSpPr>
        <p:spPr>
          <a:xfrm>
            <a:off x="4340225" y="2097326"/>
            <a:ext cx="0" cy="32400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nice 7"/>
          <p:cNvCxnSpPr>
            <a:stCxn id="4" idx="1"/>
          </p:cNvCxnSpPr>
          <p:nvPr/>
        </p:nvCxnSpPr>
        <p:spPr>
          <a:xfrm>
            <a:off x="2467768" y="3716576"/>
            <a:ext cx="374491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711" name="TextovéPole 9"/>
          <p:cNvSpPr txBox="1">
            <a:spLocks noChangeArrowheads="1"/>
          </p:cNvSpPr>
          <p:nvPr/>
        </p:nvSpPr>
        <p:spPr bwMode="auto">
          <a:xfrm>
            <a:off x="2506663" y="3086100"/>
            <a:ext cx="165576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>
                <a:solidFill>
                  <a:schemeClr val="tx1"/>
                </a:solidFill>
                <a:latin typeface="Verdana" panose="020B0604030504040204" pitchFamily="34" charset="0"/>
              </a:rPr>
              <a:t>II. kvadrant</a:t>
            </a:r>
          </a:p>
        </p:txBody>
      </p:sp>
      <p:sp>
        <p:nvSpPr>
          <p:cNvPr id="72712" name="TextovéPole 11"/>
          <p:cNvSpPr txBox="1">
            <a:spLocks noChangeArrowheads="1"/>
          </p:cNvSpPr>
          <p:nvPr/>
        </p:nvSpPr>
        <p:spPr bwMode="auto">
          <a:xfrm>
            <a:off x="4421188" y="3068638"/>
            <a:ext cx="165576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>
                <a:solidFill>
                  <a:schemeClr val="tx1"/>
                </a:solidFill>
                <a:latin typeface="Verdana" panose="020B0604030504040204" pitchFamily="34" charset="0"/>
              </a:rPr>
              <a:t>I. kvadrant</a:t>
            </a:r>
          </a:p>
        </p:txBody>
      </p:sp>
      <p:sp>
        <p:nvSpPr>
          <p:cNvPr id="72713" name="TextovéPole 12"/>
          <p:cNvSpPr txBox="1">
            <a:spLocks noChangeArrowheads="1"/>
          </p:cNvSpPr>
          <p:nvPr/>
        </p:nvSpPr>
        <p:spPr bwMode="auto">
          <a:xfrm>
            <a:off x="4340225" y="4602163"/>
            <a:ext cx="16573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>
                <a:solidFill>
                  <a:schemeClr val="tx1"/>
                </a:solidFill>
                <a:latin typeface="Verdana" panose="020B0604030504040204" pitchFamily="34" charset="0"/>
              </a:rPr>
              <a:t>IV. kvadrant</a:t>
            </a:r>
          </a:p>
        </p:txBody>
      </p:sp>
      <p:sp>
        <p:nvSpPr>
          <p:cNvPr id="72714" name="TextovéPole 14"/>
          <p:cNvSpPr txBox="1">
            <a:spLocks noChangeArrowheads="1"/>
          </p:cNvSpPr>
          <p:nvPr/>
        </p:nvSpPr>
        <p:spPr bwMode="auto">
          <a:xfrm>
            <a:off x="2509838" y="4602163"/>
            <a:ext cx="16573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>
                <a:solidFill>
                  <a:schemeClr val="tx1"/>
                </a:solidFill>
                <a:latin typeface="Verdana" panose="020B0604030504040204" pitchFamily="34" charset="0"/>
              </a:rPr>
              <a:t>III. kvadrant</a:t>
            </a:r>
          </a:p>
        </p:txBody>
      </p:sp>
      <p:cxnSp>
        <p:nvCxnSpPr>
          <p:cNvPr id="17" name="Přímá spojnice se šipkou 16"/>
          <p:cNvCxnSpPr/>
          <p:nvPr/>
        </p:nvCxnSpPr>
        <p:spPr>
          <a:xfrm flipV="1">
            <a:off x="2267744" y="2916477"/>
            <a:ext cx="0" cy="24209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nice se šipkou 18"/>
          <p:cNvCxnSpPr/>
          <p:nvPr/>
        </p:nvCxnSpPr>
        <p:spPr>
          <a:xfrm>
            <a:off x="2467768" y="5589240"/>
            <a:ext cx="2447925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just" eaLnBrk="1" hangingPunct="1"/>
            <a:r>
              <a:rPr lang="cs-CZ" altLang="cs-CZ"/>
              <a:t>Rovina efektivnosti CEA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sz="2400" dirty="0"/>
              <a:t>Analýzy nákladů a efektivity jsou často zobrazeny na rovině efektivnosti nákladů složené ze čtyř-kvadrantů. </a:t>
            </a:r>
          </a:p>
          <a:p>
            <a:pPr marL="471487" lvl="1" indent="0" eaLnBrk="1" hangingPunct="1">
              <a:buFont typeface="Wingdings" panose="05000000000000000000" pitchFamily="2" charset="2"/>
              <a:buNone/>
              <a:defRPr/>
            </a:pPr>
            <a:r>
              <a:rPr lang="cs-CZ" altLang="cs-CZ" sz="2400" dirty="0"/>
              <a:t>Výsledky zakreslené:</a:t>
            </a:r>
          </a:p>
          <a:p>
            <a:pPr lvl="1" eaLnBrk="1" hangingPunct="1">
              <a:defRPr/>
            </a:pPr>
            <a:r>
              <a:rPr lang="cs-CZ" altLang="cs-CZ" sz="2000" dirty="0"/>
              <a:t>v kvadrantu I jsou účinnější a dražší, </a:t>
            </a:r>
          </a:p>
          <a:p>
            <a:pPr lvl="1" eaLnBrk="1" hangingPunct="1">
              <a:defRPr/>
            </a:pPr>
            <a:r>
              <a:rPr lang="cs-CZ" altLang="cs-CZ" sz="2000" dirty="0">
                <a:solidFill>
                  <a:schemeClr val="accent2"/>
                </a:solidFill>
              </a:rPr>
              <a:t>v kvadrantu II jsou účinnější a méně nákladné, </a:t>
            </a:r>
          </a:p>
          <a:p>
            <a:pPr lvl="1" eaLnBrk="1" hangingPunct="1">
              <a:defRPr/>
            </a:pPr>
            <a:r>
              <a:rPr lang="cs-CZ" altLang="cs-CZ" sz="2000" dirty="0"/>
              <a:t>v kvadrantu III jsou méně účinné a méně nákladné, </a:t>
            </a:r>
          </a:p>
          <a:p>
            <a:pPr lvl="1" eaLnBrk="1" hangingPunct="1">
              <a:defRPr/>
            </a:pPr>
            <a:r>
              <a:rPr lang="cs-CZ" altLang="cs-CZ" sz="2000" dirty="0"/>
              <a:t>v kvadrantu IV, jsou méně účinné a dražší.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Využití CEA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2800" dirty="0"/>
              <a:t>V řadě oborů</a:t>
            </a:r>
          </a:p>
          <a:p>
            <a:pPr lvl="1" eaLnBrk="1" hangingPunct="1">
              <a:defRPr/>
            </a:pPr>
            <a:r>
              <a:rPr lang="cs-CZ" sz="2800" dirty="0"/>
              <a:t>Zdravotnictví</a:t>
            </a:r>
          </a:p>
          <a:p>
            <a:pPr lvl="1" eaLnBrk="1" hangingPunct="1">
              <a:defRPr/>
            </a:pPr>
            <a:r>
              <a:rPr lang="cs-CZ" sz="2800" dirty="0"/>
              <a:t>Školství</a:t>
            </a:r>
          </a:p>
          <a:p>
            <a:pPr lvl="1" eaLnBrk="1" hangingPunct="1">
              <a:defRPr/>
            </a:pPr>
            <a:r>
              <a:rPr lang="cs-CZ" sz="2800" dirty="0"/>
              <a:t>Vojenská technika</a:t>
            </a:r>
          </a:p>
          <a:p>
            <a:pPr lvl="1" eaLnBrk="1" hangingPunct="1">
              <a:defRPr/>
            </a:pPr>
            <a:r>
              <a:rPr lang="cs-CZ" sz="2800" dirty="0"/>
              <a:t>Policie</a:t>
            </a:r>
          </a:p>
          <a:p>
            <a:pPr lvl="1" eaLnBrk="1" hangingPunct="1">
              <a:defRPr/>
            </a:pPr>
            <a:r>
              <a:rPr lang="cs-CZ" sz="2800" dirty="0"/>
              <a:t>Aj.</a:t>
            </a: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cs-CZ" dirty="0"/>
              <a:t>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Příklad - Využití ve vojenství</a:t>
            </a:r>
          </a:p>
        </p:txBody>
      </p:sp>
      <p:sp>
        <p:nvSpPr>
          <p:cNvPr id="75779" name="Zástupný symbol pro obsah 2"/>
          <p:cNvSpPr>
            <a:spLocks noGrp="1"/>
          </p:cNvSpPr>
          <p:nvPr>
            <p:ph idx="1"/>
          </p:nvPr>
        </p:nvSpPr>
        <p:spPr>
          <a:xfrm>
            <a:off x="609600" y="1700213"/>
            <a:ext cx="6348413" cy="4341812"/>
          </a:xfrm>
        </p:spPr>
        <p:txBody>
          <a:bodyPr/>
          <a:lstStyle/>
          <a:p>
            <a:pPr eaLnBrk="1" hangingPunct="1"/>
            <a:r>
              <a:rPr lang="cs-CZ" altLang="cs-CZ" sz="2800"/>
              <a:t>Při hodnocení vojenských tanků, </a:t>
            </a:r>
          </a:p>
          <a:p>
            <a:pPr eaLnBrk="1" hangingPunct="1"/>
            <a:r>
              <a:rPr lang="cs-CZ" altLang="cs-CZ" sz="2800" b="1"/>
              <a:t>E </a:t>
            </a:r>
          </a:p>
          <a:p>
            <a:pPr lvl="1" eaLnBrk="1" hangingPunct="1"/>
            <a:r>
              <a:rPr lang="cs-CZ" altLang="cs-CZ" sz="2800"/>
              <a:t>akční rádius, </a:t>
            </a:r>
          </a:p>
          <a:p>
            <a:pPr lvl="1" eaLnBrk="1" hangingPunct="1"/>
            <a:r>
              <a:rPr lang="cs-CZ" altLang="cs-CZ" sz="2800"/>
              <a:t>nejvyšší rychlost, </a:t>
            </a:r>
          </a:p>
          <a:p>
            <a:pPr lvl="1" eaLnBrk="1" hangingPunct="1"/>
            <a:r>
              <a:rPr lang="cs-CZ" altLang="cs-CZ" sz="2800"/>
              <a:t>rychlost ohně, </a:t>
            </a:r>
          </a:p>
          <a:p>
            <a:pPr lvl="1" eaLnBrk="1" hangingPunct="1"/>
            <a:r>
              <a:rPr lang="cs-CZ" altLang="cs-CZ" sz="2800"/>
              <a:t>pancéřová ochrana a </a:t>
            </a:r>
          </a:p>
          <a:p>
            <a:pPr lvl="1" eaLnBrk="1" hangingPunct="1"/>
            <a:r>
              <a:rPr lang="cs-CZ" altLang="cs-CZ" sz="2800"/>
              <a:t>ráže a pronikání brnění svých zbraní.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Obsah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822960" y="1844824"/>
            <a:ext cx="7744778" cy="4176564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cs-CZ" altLang="cs-CZ" sz="2800" dirty="0"/>
              <a:t>Nákladově-výstupové metody hodnocení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altLang="cs-CZ" sz="2800" dirty="0"/>
              <a:t>CBA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altLang="cs-CZ" sz="2800" dirty="0"/>
              <a:t>Mimotržní metody oceňování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Problémy s využitím CEA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2000"/>
              <a:t>Souvisí s výběrem ukazatele výstupu </a:t>
            </a:r>
          </a:p>
          <a:p>
            <a:pPr eaLnBrk="1" hangingPunct="1"/>
            <a:r>
              <a:rPr lang="cs-CZ" altLang="cs-CZ" sz="2000"/>
              <a:t>existuje více druhů užitků </a:t>
            </a:r>
          </a:p>
          <a:p>
            <a:pPr eaLnBrk="1" hangingPunct="1"/>
            <a:r>
              <a:rPr lang="cs-CZ" altLang="cs-CZ" sz="2000"/>
              <a:t>není možné jednotlivé užitky navzájem porovnat </a:t>
            </a:r>
          </a:p>
          <a:p>
            <a:pPr eaLnBrk="1" hangingPunct="1"/>
            <a:endParaRPr lang="cs-CZ" altLang="cs-CZ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Příklad - zdravotnictví 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66738" y="1752600"/>
            <a:ext cx="8037512" cy="4267200"/>
          </a:xfrm>
        </p:spPr>
        <p:txBody>
          <a:bodyPr/>
          <a:lstStyle/>
          <a:p>
            <a:pPr algn="just" eaLnBrk="1" hangingPunct="1">
              <a:buFont typeface="Wingdings" panose="05000000000000000000" pitchFamily="2" charset="2"/>
              <a:buNone/>
            </a:pPr>
            <a:r>
              <a:rPr lang="cs-CZ" altLang="cs-CZ" i="1"/>
              <a:t>	</a:t>
            </a:r>
            <a:r>
              <a:rPr lang="cs-CZ" altLang="cs-CZ" sz="2000" i="1"/>
              <a:t>Mějme projekty z oblasti zdravotnictví s následujícími parametry (náklady jsou v tis. Kč a výstupy jsou zachráněné životy.Vstupní údaje a výsledný ukazatel C/E ukazuje tabulka:</a:t>
            </a:r>
            <a:endParaRPr lang="cs-CZ" altLang="cs-CZ" sz="2000"/>
          </a:p>
          <a:p>
            <a:pPr eaLnBrk="1" hangingPunct="1"/>
            <a:endParaRPr lang="cs-CZ" altLang="cs-CZ" sz="2000"/>
          </a:p>
          <a:p>
            <a:pPr eaLnBrk="1" hangingPunct="1"/>
            <a:endParaRPr lang="cs-CZ" altLang="cs-CZ" sz="2600"/>
          </a:p>
          <a:p>
            <a:pPr eaLnBrk="1" hangingPunct="1"/>
            <a:endParaRPr lang="cs-CZ" altLang="cs-CZ" sz="2600"/>
          </a:p>
        </p:txBody>
      </p:sp>
      <p:graphicFrame>
        <p:nvGraphicFramePr>
          <p:cNvPr id="263172" name="Group 4"/>
          <p:cNvGraphicFramePr>
            <a:graphicFrameLocks noGrp="1"/>
          </p:cNvGraphicFramePr>
          <p:nvPr>
            <p:ph sz="half" idx="2"/>
          </p:nvPr>
        </p:nvGraphicFramePr>
        <p:xfrm>
          <a:off x="1187450" y="3284538"/>
          <a:ext cx="7380288" cy="2105025"/>
        </p:xfrm>
        <a:graphic>
          <a:graphicData uri="http://schemas.openxmlformats.org/drawingml/2006/table">
            <a:tbl>
              <a:tblPr/>
              <a:tblGrid>
                <a:gridCol w="20161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446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002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192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31708"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Projekt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Náklady (C)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Výstup (E)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C/E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219"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100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4250"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100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8,333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6627"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200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16,667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6219"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200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15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13,333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400"/>
              <a:t>Předpoklady pro efektivní použití CEA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z="2600"/>
              <a:t>vstupy můžeme ohodnotit peněžně,</a:t>
            </a:r>
          </a:p>
          <a:p>
            <a:pPr eaLnBrk="1" hangingPunct="1"/>
            <a:r>
              <a:rPr lang="cs-CZ" altLang="cs-CZ" sz="2600"/>
              <a:t>hlavní cíl je relativně jednoduchý a může být přímo měřen v nákladech na jednotku výstupu,</a:t>
            </a:r>
          </a:p>
          <a:p>
            <a:pPr eaLnBrk="1" hangingPunct="1"/>
            <a:r>
              <a:rPr lang="cs-CZ" altLang="cs-CZ" sz="2600"/>
              <a:t>výstupy jsou hmotné povahy,</a:t>
            </a:r>
          </a:p>
          <a:p>
            <a:pPr eaLnBrk="1" hangingPunct="1"/>
            <a:r>
              <a:rPr lang="cs-CZ" altLang="cs-CZ" sz="2600"/>
              <a:t>výstupy jsou stejnorodé.</a:t>
            </a:r>
          </a:p>
          <a:p>
            <a:pPr eaLnBrk="1" hangingPunct="1"/>
            <a:r>
              <a:rPr lang="cs-CZ" altLang="cs-CZ" sz="2600"/>
              <a:t>existuje jen jeden cíl projektu a pokud má projekt více cílů, všechny posuzované varianty dosahují tyto cíle ve stejné míře.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Analýza užitečnosti nákladů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916831"/>
            <a:ext cx="7850832" cy="4607793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dirty="0"/>
              <a:t>angl. </a:t>
            </a:r>
            <a:r>
              <a:rPr lang="cs-CZ" altLang="cs-CZ" dirty="0" err="1"/>
              <a:t>Cost</a:t>
            </a:r>
            <a:r>
              <a:rPr lang="cs-CZ" altLang="cs-CZ" dirty="0"/>
              <a:t>-utility </a:t>
            </a:r>
            <a:r>
              <a:rPr lang="cs-CZ" altLang="cs-CZ" dirty="0" err="1"/>
              <a:t>analysis</a:t>
            </a:r>
            <a:r>
              <a:rPr lang="cs-CZ" altLang="cs-CZ" dirty="0"/>
              <a:t> – CUA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2800" b="1" dirty="0"/>
              <a:t>Definice</a:t>
            </a:r>
            <a:r>
              <a:rPr lang="cs-CZ" altLang="cs-CZ" sz="2800" dirty="0"/>
              <a:t>:</a:t>
            </a:r>
          </a:p>
          <a:p>
            <a:pPr lvl="1" eaLnBrk="1" hangingPunct="1"/>
            <a:r>
              <a:rPr lang="cs-CZ" altLang="cs-CZ" sz="2800" dirty="0"/>
              <a:t>varianta analýzy nákladů a přínosů, která vznikla v souvislosti s ekonomickou analýzou zdraví a používá se především pro hodnocení veřejných projektů a programů z oblasti zdravotnictví ve </a:t>
            </a:r>
            <a:r>
              <a:rPr lang="cs-CZ" altLang="cs-CZ" sz="2800" dirty="0" err="1"/>
              <a:t>farmakoekonomii</a:t>
            </a:r>
            <a:r>
              <a:rPr lang="cs-CZ" altLang="cs-CZ" sz="2800" dirty="0"/>
              <a:t> a jako součást HTA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Podstata CUA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916831"/>
            <a:ext cx="7757160" cy="4125193"/>
          </a:xfrm>
        </p:spPr>
        <p:txBody>
          <a:bodyPr/>
          <a:lstStyle/>
          <a:p>
            <a:pPr eaLnBrk="1" hangingPunct="1"/>
            <a:r>
              <a:rPr lang="cs-CZ" altLang="cs-CZ" sz="2400" dirty="0"/>
              <a:t>odhadnout poměr mezi náklady a užitkem, který produkuje a to nejčastěji  pomocí získaných roků zlepšené kvality života, (</a:t>
            </a:r>
            <a:r>
              <a:rPr lang="cs-CZ" altLang="cs-CZ" sz="2400" dirty="0" err="1"/>
              <a:t>Quality-Adjusted</a:t>
            </a:r>
            <a:r>
              <a:rPr lang="cs-CZ" altLang="cs-CZ" sz="2400" dirty="0"/>
              <a:t> </a:t>
            </a:r>
            <a:r>
              <a:rPr lang="cs-CZ" altLang="cs-CZ" sz="2400" dirty="0" err="1"/>
              <a:t>Life</a:t>
            </a:r>
            <a:r>
              <a:rPr lang="cs-CZ" altLang="cs-CZ" sz="2400" dirty="0"/>
              <a:t> </a:t>
            </a:r>
            <a:r>
              <a:rPr lang="cs-CZ" altLang="cs-CZ" sz="2400" dirty="0" err="1"/>
              <a:t>Years</a:t>
            </a:r>
            <a:r>
              <a:rPr lang="cs-CZ" altLang="cs-CZ" sz="2400" dirty="0"/>
              <a:t>, QALY).</a:t>
            </a:r>
          </a:p>
          <a:p>
            <a:pPr eaLnBrk="1" hangingPunct="1"/>
            <a:r>
              <a:rPr lang="cs-CZ" altLang="cs-CZ" sz="2400" dirty="0"/>
              <a:t>Proto to může být považována za zvláštní případ analýzy efektivity nákladů CEA, a tyto dva termíny jsou často používány zaměnitelně. 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Měření užitečnosti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988839"/>
            <a:ext cx="7757160" cy="4053185"/>
          </a:xfrm>
        </p:spPr>
        <p:txBody>
          <a:bodyPr/>
          <a:lstStyle/>
          <a:p>
            <a:pPr eaLnBrk="1" hangingPunct="1"/>
            <a:r>
              <a:rPr lang="cs-CZ" altLang="cs-CZ" dirty="0"/>
              <a:t>Náklady jsou v peněžních jednotkách</a:t>
            </a:r>
          </a:p>
          <a:p>
            <a:pPr eaLnBrk="1" hangingPunct="1"/>
            <a:r>
              <a:rPr lang="cs-CZ" altLang="cs-CZ" dirty="0"/>
              <a:t>Přínosy musí být vyjádřeny v jednotkách, které umožní hodnocení zdravotního stavu </a:t>
            </a:r>
          </a:p>
          <a:p>
            <a:pPr lvl="1" eaLnBrk="1" hangingPunct="1"/>
            <a:r>
              <a:rPr lang="cs-CZ" altLang="cs-CZ" sz="2400" dirty="0"/>
              <a:t>V HTA jsou přínosy obvykle vyjádřeny v kvalitativně očištěných letech života (QALY).</a:t>
            </a:r>
          </a:p>
          <a:p>
            <a:pPr lvl="1" eaLnBrk="1" hangingPunct="1"/>
            <a:r>
              <a:rPr lang="cs-CZ" altLang="cs-CZ" sz="2400" dirty="0"/>
              <a:t>Rovněž se používá měření prostřednictvím i jiné nepeněžní míry, kdy je identifikován užitek pro pacienta jiné alternativy QALY- HELLY, TWIST, DALY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cs-CZ" altLang="cs-CZ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Příklad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z="2400"/>
              <a:t>Pokud projekt A umožňuje pacientovi žít pro další tři roky, než v případě bez projektu, ale pouze s kvalitou života váhy 0,6 </a:t>
            </a:r>
          </a:p>
          <a:p>
            <a:pPr marL="438150" lvl="1" indent="0" eaLnBrk="1" hangingPunct="1">
              <a:buFont typeface="Wingdings" panose="05000000000000000000" pitchFamily="2" charset="2"/>
              <a:buNone/>
            </a:pPr>
            <a:r>
              <a:rPr lang="cs-CZ" altLang="cs-CZ" sz="2400"/>
              <a:t>projekt má užitek 3 * 0,6 = 1,8 QALY pro pacienta. </a:t>
            </a:r>
          </a:p>
          <a:p>
            <a:pPr eaLnBrk="1" hangingPunct="1"/>
            <a:r>
              <a:rPr lang="cs-CZ" altLang="cs-CZ" sz="2400"/>
              <a:t>Pokud projekt B umožňuje navíc dva roky života v kvalitě života váhy 0,75, pak se přiznává další 1,5 QALY pacientovi.</a:t>
            </a:r>
          </a:p>
          <a:p>
            <a:pPr eaLnBrk="1" hangingPunct="1"/>
            <a:r>
              <a:rPr lang="cs-CZ" altLang="cs-CZ" sz="2400"/>
              <a:t>Čistý přínos projektu A nad B je 0,3 QALY.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cs-CZ" altLang="cs-CZ"/>
          </a:p>
        </p:txBody>
      </p:sp>
      <p:sp>
        <p:nvSpPr>
          <p:cNvPr id="2" name="Šipka doprava 1"/>
          <p:cNvSpPr/>
          <p:nvPr/>
        </p:nvSpPr>
        <p:spPr>
          <a:xfrm>
            <a:off x="6372225" y="2581275"/>
            <a:ext cx="1008063" cy="287338"/>
          </a:xfrm>
          <a:prstGeom prst="rightArrow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ICER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sz="2800" dirty="0"/>
              <a:t>Přírůstkový poměr nákladové efektivnosti (</a:t>
            </a:r>
            <a:r>
              <a:rPr lang="cs-CZ" altLang="cs-CZ" sz="2800" dirty="0" err="1"/>
              <a:t>incremental</a:t>
            </a:r>
            <a:r>
              <a:rPr lang="cs-CZ" altLang="cs-CZ" sz="2800" dirty="0"/>
              <a:t> </a:t>
            </a:r>
            <a:r>
              <a:rPr lang="cs-CZ" altLang="cs-CZ" sz="2800" dirty="0" err="1"/>
              <a:t>cost</a:t>
            </a:r>
            <a:r>
              <a:rPr lang="cs-CZ" altLang="cs-CZ" sz="2800" dirty="0"/>
              <a:t> </a:t>
            </a:r>
            <a:r>
              <a:rPr lang="cs-CZ" altLang="cs-CZ" sz="2800" dirty="0" err="1"/>
              <a:t>effectiveness</a:t>
            </a:r>
            <a:r>
              <a:rPr lang="cs-CZ" altLang="cs-CZ" sz="2800" dirty="0"/>
              <a:t> ratio - ICER) je</a:t>
            </a:r>
            <a:r>
              <a:rPr lang="cs-CZ" sz="2800" dirty="0"/>
              <a:t> poměr mezi rozdílem nákladů a rozdílem užitků dvou projektů.</a:t>
            </a: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cs-CZ" dirty="0"/>
              <a:t>	ICER = (C</a:t>
            </a:r>
            <a:r>
              <a:rPr lang="cs-CZ" sz="3200" baseline="-25000" dirty="0"/>
              <a:t>1</a:t>
            </a:r>
            <a:r>
              <a:rPr lang="cs-CZ" dirty="0"/>
              <a:t> - C</a:t>
            </a:r>
            <a:r>
              <a:rPr lang="cs-CZ" sz="3200" baseline="-25000" dirty="0"/>
              <a:t>0</a:t>
            </a:r>
            <a:r>
              <a:rPr lang="cs-CZ" dirty="0"/>
              <a:t>) / (E</a:t>
            </a:r>
            <a:r>
              <a:rPr lang="cs-CZ" sz="3200" baseline="-25000" dirty="0"/>
              <a:t>1</a:t>
            </a:r>
            <a:r>
              <a:rPr lang="cs-CZ" dirty="0"/>
              <a:t> - E</a:t>
            </a:r>
            <a:r>
              <a:rPr lang="cs-CZ" sz="3200" baseline="-25000" dirty="0"/>
              <a:t>0</a:t>
            </a:r>
            <a:r>
              <a:rPr lang="cs-CZ" dirty="0"/>
              <a:t>) </a:t>
            </a:r>
          </a:p>
          <a:p>
            <a:pPr lvl="1" eaLnBrk="1" hangingPunct="1">
              <a:defRPr/>
            </a:pPr>
            <a:r>
              <a:rPr lang="cs-CZ" sz="2000" dirty="0"/>
              <a:t>C</a:t>
            </a:r>
            <a:r>
              <a:rPr lang="cs-CZ" sz="2000" baseline="-25000" dirty="0"/>
              <a:t>0</a:t>
            </a:r>
            <a:r>
              <a:rPr lang="cs-CZ" sz="2000" dirty="0"/>
              <a:t> a E</a:t>
            </a:r>
            <a:r>
              <a:rPr lang="cs-CZ" sz="2000" baseline="-25000" dirty="0"/>
              <a:t>0</a:t>
            </a:r>
            <a:r>
              <a:rPr lang="cs-CZ" sz="2000" dirty="0"/>
              <a:t> představují náklady a užitek, při nulové variantě (žádné zdravotní intervenční opatření)</a:t>
            </a:r>
          </a:p>
          <a:p>
            <a:pPr lvl="1" eaLnBrk="1" hangingPunct="1">
              <a:defRPr/>
            </a:pPr>
            <a:r>
              <a:rPr lang="cs-CZ" sz="2000" dirty="0"/>
              <a:t>C</a:t>
            </a:r>
            <a:r>
              <a:rPr lang="cs-CZ" sz="2000" baseline="-25000" dirty="0"/>
              <a:t>1</a:t>
            </a:r>
            <a:r>
              <a:rPr lang="cs-CZ" sz="2000" dirty="0"/>
              <a:t> a E</a:t>
            </a:r>
            <a:r>
              <a:rPr lang="cs-CZ" sz="2000" baseline="-25000" dirty="0"/>
              <a:t>1</a:t>
            </a:r>
            <a:r>
              <a:rPr lang="cs-CZ" sz="2000" dirty="0"/>
              <a:t> představují náklady a užitek, při plánované (realizované) variantě</a:t>
            </a:r>
          </a:p>
          <a:p>
            <a:pPr lvl="1" eaLnBrk="1" hangingPunct="1">
              <a:defRPr/>
            </a:pPr>
            <a:endParaRPr lang="cs-CZ" altLang="cs-CZ" sz="2400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Podstata CUA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z="2400"/>
              <a:t>Inkrementální náklady jsou porovnávány s inkrementálními užitky (výsledky) tak jako v případě CEA, ale výsledky jsou měřeny speciální formou, nejčastěji pomocí získaných roků zlepšené kvality života, (Quality-Adjusted Life Years, QALY)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Jiné alternativy QALY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2060848"/>
            <a:ext cx="7757160" cy="4463777"/>
          </a:xfrm>
        </p:spPr>
        <p:txBody>
          <a:bodyPr/>
          <a:lstStyle/>
          <a:p>
            <a:pPr eaLnBrk="1" hangingPunct="1"/>
            <a:r>
              <a:rPr lang="cs-CZ" altLang="cs-CZ" sz="2600" dirty="0"/>
              <a:t>Pokud je užita jiná podobná alternativa, je třeba zdůvodnit, proč nebyla QALY použita. </a:t>
            </a:r>
          </a:p>
          <a:p>
            <a:pPr eaLnBrk="1" hangingPunct="1"/>
            <a:r>
              <a:rPr lang="cs-CZ" altLang="cs-CZ" sz="2600" dirty="0"/>
              <a:t>Jiné alternativy jsou např. následující:</a:t>
            </a:r>
          </a:p>
          <a:p>
            <a:pPr lvl="1" eaLnBrk="1" hangingPunct="1"/>
            <a:r>
              <a:rPr lang="cs-CZ" altLang="cs-CZ" sz="2200" b="1" dirty="0" err="1"/>
              <a:t>HeLY</a:t>
            </a:r>
            <a:r>
              <a:rPr lang="cs-CZ" altLang="cs-CZ" sz="2200" b="1" dirty="0"/>
              <a:t> - </a:t>
            </a:r>
            <a:r>
              <a:rPr lang="cs-CZ" altLang="cs-CZ" sz="2200" dirty="0"/>
              <a:t>Rok zdravého života, který též začleňuje riziko mortality a morbidity do jediného čísla. </a:t>
            </a:r>
          </a:p>
          <a:p>
            <a:pPr lvl="1" eaLnBrk="1" hangingPunct="1"/>
            <a:r>
              <a:rPr lang="cs-CZ" altLang="cs-CZ" sz="2200" b="1" dirty="0" err="1"/>
              <a:t>TwiST</a:t>
            </a:r>
            <a:r>
              <a:rPr lang="cs-CZ" altLang="cs-CZ" sz="2200" dirty="0"/>
              <a:t> - Čas strávený bez příznaků nemoci a toxicity léčby),</a:t>
            </a:r>
          </a:p>
          <a:p>
            <a:pPr lvl="1" eaLnBrk="1" hangingPunct="1"/>
            <a:r>
              <a:rPr lang="cs-CZ" altLang="cs-CZ" sz="2200" b="1" dirty="0"/>
              <a:t>DALY</a:t>
            </a:r>
            <a:r>
              <a:rPr lang="cs-CZ" altLang="cs-CZ" sz="2200" dirty="0"/>
              <a:t> – Rok kvality života o snížené kvalitě</a:t>
            </a:r>
          </a:p>
          <a:p>
            <a:pPr lvl="1" eaLnBrk="1" hangingPunct="1"/>
            <a:r>
              <a:rPr lang="cs-CZ" altLang="cs-CZ" sz="2200" dirty="0"/>
              <a:t>apod.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Nákladově-výstupové metody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endParaRPr lang="cs-CZ" altLang="cs-CZ" b="1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2400" b="1"/>
              <a:t>Definice</a:t>
            </a:r>
          </a:p>
          <a:p>
            <a:pPr lvl="1" eaLnBrk="1" hangingPunct="1"/>
            <a:r>
              <a:rPr lang="cs-CZ" altLang="cs-CZ" sz="2400"/>
              <a:t>Mezi inputově-outputové (nákladově-výstupové) metody hodnocení je možné zařadit takové metody, které pro hodnocení a výběr projektů používají pouze jedno rozhodovací kritérium související se vstupy a výstupy. 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cs-CZ" altLang="cs-CZ" sz="240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Kvalita života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z="2400"/>
              <a:t>Kvalita života (QoL) může být měřena obecnými dotazníky nebo dotazníky specifickými pro dané onemocnění. </a:t>
            </a:r>
          </a:p>
          <a:p>
            <a:pPr eaLnBrk="1" hangingPunct="1"/>
            <a:r>
              <a:rPr lang="cs-CZ" altLang="cs-CZ" sz="2400"/>
              <a:t>K vyjádření kvality života se používají nástroje utility/užitečnosti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Dotazníky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z="2400"/>
              <a:t>Bodové stupnice či škály v nichž uživatel (respondent) vyjadřuje pocit svého uspokojení z porovnávaných alternativ.</a:t>
            </a:r>
          </a:p>
          <a:p>
            <a:pPr eaLnBrk="1" hangingPunct="1"/>
            <a:r>
              <a:rPr lang="cs-CZ" altLang="cs-CZ" sz="2400"/>
              <a:t>Podstatou je subjektivní výpověď respondenta o očekávání toku užitků.</a:t>
            </a:r>
          </a:p>
          <a:p>
            <a:pPr eaLnBrk="1" hangingPunct="1"/>
            <a:r>
              <a:rPr lang="cs-CZ" altLang="cs-CZ" sz="2400"/>
              <a:t>Možná očekávání jsou seřazena do škál od jednoho extrému k druhému.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400"/>
              <a:t>Dotazníky kvality života specifické pro onemocnění</a:t>
            </a:r>
          </a:p>
        </p:txBody>
      </p:sp>
      <p:sp>
        <p:nvSpPr>
          <p:cNvPr id="921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z="2400"/>
              <a:t>Otázky jsou vztaženy k oblastem kvality života, které je nejvíce ovlivněna danou chorobou.</a:t>
            </a:r>
          </a:p>
          <a:p>
            <a:pPr eaLnBrk="1" hangingPunct="1"/>
            <a:r>
              <a:rPr lang="cs-CZ" altLang="cs-CZ" sz="2400"/>
              <a:t>Citlivěji zohledňují kvalitativní stránku pacientova zdravotního stavu při určitém onemocnění. </a:t>
            </a:r>
          </a:p>
          <a:p>
            <a:pPr eaLnBrk="1" hangingPunct="1"/>
            <a:r>
              <a:rPr lang="cs-CZ" altLang="cs-CZ" sz="2400"/>
              <a:t>Při jejich použití není možné hodnotit různé choroby mezi sebou (jsou proto určeny pouze posouzení různých intervencí v rámci jedné chorobné jednotky).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Obecné dotazníky kvality života</a:t>
            </a:r>
          </a:p>
        </p:txBody>
      </p:sp>
      <p:sp>
        <p:nvSpPr>
          <p:cNvPr id="93187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930400"/>
            <a:ext cx="7923213" cy="411162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cs-CZ" sz="2600"/>
              <a:t>Postihují problematiku kvality života v co největší šíři. 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600"/>
              <a:t>Mohou být proto použity pro široké skupiny pacientů a dovoluji porovnávat kvalitu života při jednotlivých onemocněních mezi sebou nebo se zdravou populací. 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600"/>
              <a:t>Mezi doporučené dotazníky pro obecné hodnocení kvality života patří: 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200"/>
              <a:t>Short Form 36 (SF-36), 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200"/>
              <a:t>Sickness Impact Profile (SIP), 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200"/>
              <a:t>Nottingham Health Profile (NHP), 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200"/>
              <a:t>EuroQol EQ-5D.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Užitečnost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idx="1"/>
          </p:nvPr>
        </p:nvSpPr>
        <p:spPr>
          <a:xfrm>
            <a:off x="822960" y="1988839"/>
            <a:ext cx="6989128" cy="4053185"/>
          </a:xfrm>
        </p:spPr>
        <p:txBody>
          <a:bodyPr/>
          <a:lstStyle/>
          <a:p>
            <a:pPr eaLnBrk="1" hangingPunct="1"/>
            <a:r>
              <a:rPr lang="cs-CZ" altLang="cs-CZ" sz="2600" dirty="0"/>
              <a:t>Použitím utility (užitečnosti) lze vyjádřit parametr kvality života jedním číslem. </a:t>
            </a:r>
          </a:p>
          <a:p>
            <a:pPr eaLnBrk="1" hangingPunct="1"/>
            <a:r>
              <a:rPr lang="cs-CZ" altLang="cs-CZ" sz="2600" dirty="0"/>
              <a:t>Nejpřesnějších výsledků dosáhneme použitím Utility zjištěných lokálně v ČR. </a:t>
            </a:r>
          </a:p>
          <a:p>
            <a:pPr eaLnBrk="1" hangingPunct="1"/>
            <a:r>
              <a:rPr lang="cs-CZ" altLang="cs-CZ" sz="2600" dirty="0"/>
              <a:t>Pokud nejsou lokální Utility pro dané onemocnění k dispozici, je možné pro adaptace farmakoekonomických modelů použít Utility z jiné země, nejlépe z Evropy.</a:t>
            </a:r>
            <a:endParaRPr lang="cs-CZ" altLang="cs-CZ" sz="2600" i="1" dirty="0"/>
          </a:p>
          <a:p>
            <a:pPr eaLnBrk="1" hangingPunct="1"/>
            <a:endParaRPr lang="cs-CZ" altLang="cs-CZ" sz="2600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Použití a limity použití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idx="1"/>
          </p:nvPr>
        </p:nvSpPr>
        <p:spPr>
          <a:xfrm>
            <a:off x="822960" y="1844824"/>
            <a:ext cx="7277432" cy="4197201"/>
          </a:xfrm>
        </p:spPr>
        <p:txBody>
          <a:bodyPr/>
          <a:lstStyle/>
          <a:p>
            <a:pPr eaLnBrk="1" hangingPunct="1"/>
            <a:r>
              <a:rPr lang="cs-CZ" altLang="cs-CZ" sz="2600" dirty="0"/>
              <a:t>Použití</a:t>
            </a:r>
          </a:p>
          <a:p>
            <a:pPr lvl="1" eaLnBrk="1" hangingPunct="1"/>
            <a:r>
              <a:rPr lang="cs-CZ" altLang="cs-CZ" sz="2200" dirty="0"/>
              <a:t>Kvalita života je používána jednak v rámci ekonomických analýz, ale je běžně zařazována i do klinických studií bez ekonomických aspektů. </a:t>
            </a:r>
          </a:p>
          <a:p>
            <a:pPr lvl="1" eaLnBrk="1" hangingPunct="1"/>
            <a:r>
              <a:rPr lang="cs-CZ" altLang="cs-CZ" sz="2200" dirty="0"/>
              <a:t>Je přínosná pro chronické stavy s nízkou mortalitou (např. Parkinsonova choroba, roztroušená skleróza, astma a další). </a:t>
            </a:r>
          </a:p>
          <a:p>
            <a:pPr eaLnBrk="1" hangingPunct="1"/>
            <a:r>
              <a:rPr lang="cs-CZ" altLang="cs-CZ" sz="2600" dirty="0"/>
              <a:t>Limity použití</a:t>
            </a:r>
          </a:p>
          <a:p>
            <a:pPr lvl="1" eaLnBrk="1" hangingPunct="1"/>
            <a:r>
              <a:rPr lang="cs-CZ" altLang="cs-CZ" sz="2200" dirty="0"/>
              <a:t>Její přínos u stavů, kde jsou sledovány krátkodobé výsledky (např. použití anestesie u dentálních výkonů) je problematický.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Výsledky CUA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916831"/>
            <a:ext cx="7757160" cy="412519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cs-CZ" sz="2600" dirty="0"/>
              <a:t>Samotné přežití a výsledky ve smyslu kvality života musí být ve studii uvedeny samostatně.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600" dirty="0"/>
              <a:t>Musí být zřetelně popsáno, jakým souhrnným způsobem se pak tyto zpracovávají. 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600" dirty="0"/>
              <a:t>Výběr ukazatelů je třeba zdůvodnit (QALY, DALY a další jiné).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200" dirty="0"/>
              <a:t>Bude-li použita DALY, je třeba pro každý rok stanovit, jaká je aktuální očekávaná průměrná doba života pro muže a ženy (rozhodně nelze užít průměrnou dobu života pro narození, pokud se nejedná o péči o novorozence).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Zhodnocení CUA</a:t>
            </a:r>
          </a:p>
        </p:txBody>
      </p:sp>
      <p:sp>
        <p:nvSpPr>
          <p:cNvPr id="97283" name="Rectangle 3"/>
          <p:cNvSpPr>
            <a:spLocks noGrp="1" noChangeArrowheads="1"/>
          </p:cNvSpPr>
          <p:nvPr>
            <p:ph idx="1"/>
          </p:nvPr>
        </p:nvSpPr>
        <p:spPr>
          <a:xfrm>
            <a:off x="822960" y="1916831"/>
            <a:ext cx="7543800" cy="443154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600" dirty="0"/>
              <a:t>Finální analýza (CUA) umožní posoudit přínos různých technologií se zohledněním jak nákladů tak i kvality života – cena/QALY (</a:t>
            </a:r>
            <a:r>
              <a:rPr lang="cs-CZ" altLang="cs-CZ" sz="2600" dirty="0" err="1"/>
              <a:t>Quality-Adjusted-Life-Year</a:t>
            </a:r>
            <a:r>
              <a:rPr lang="cs-CZ" altLang="cs-CZ" sz="2600" dirty="0"/>
              <a:t>); kombinuje tedy kvalitativní a kvantitativní ukazatele.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600" dirty="0"/>
              <a:t>Pokud má být parametr kvality života zařazen do sledování, musí být spolehlivě měřen a vyhodnocen. 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600" dirty="0"/>
              <a:t>Rozhodnutí o zařazení či vynechání parametru musí být vysvětleno a podpořeno argumenty.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Jiné jednokriteriální analýzy</a:t>
            </a:r>
          </a:p>
        </p:txBody>
      </p:sp>
      <p:sp>
        <p:nvSpPr>
          <p:cNvPr id="98307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988840"/>
            <a:ext cx="7850832" cy="4053185"/>
          </a:xfrm>
        </p:spPr>
        <p:txBody>
          <a:bodyPr>
            <a:normAutofit/>
          </a:bodyPr>
          <a:lstStyle/>
          <a:p>
            <a:pPr marL="571500" indent="-571500" eaLnBrk="1" hangingPunct="1"/>
            <a:r>
              <a:rPr lang="cs-CZ" altLang="cs-CZ" sz="2600" dirty="0"/>
              <a:t>Zdravotnictví</a:t>
            </a:r>
          </a:p>
          <a:p>
            <a:pPr marL="966788" lvl="1" indent="-495300" eaLnBrk="1" hangingPunct="1"/>
            <a:r>
              <a:rPr lang="cs-CZ" altLang="cs-CZ" sz="2200" dirty="0"/>
              <a:t>Analýza nákladů a dopadů </a:t>
            </a:r>
          </a:p>
          <a:p>
            <a:pPr marL="966788" lvl="1" indent="-495300" eaLnBrk="1" hangingPunct="1"/>
            <a:r>
              <a:rPr lang="cs-CZ" altLang="cs-CZ" sz="2200" dirty="0"/>
              <a:t>„</a:t>
            </a:r>
            <a:r>
              <a:rPr lang="cs-CZ" altLang="cs-CZ" sz="2200" dirty="0" err="1"/>
              <a:t>cost</a:t>
            </a:r>
            <a:r>
              <a:rPr lang="cs-CZ" altLang="cs-CZ" sz="2200" dirty="0"/>
              <a:t> of </a:t>
            </a:r>
            <a:r>
              <a:rPr lang="cs-CZ" altLang="cs-CZ" sz="2200" dirty="0" err="1"/>
              <a:t>illness</a:t>
            </a:r>
            <a:r>
              <a:rPr lang="cs-CZ" altLang="cs-CZ" sz="2200" dirty="0"/>
              <a:t>“ (cena nemoci) a</a:t>
            </a:r>
          </a:p>
          <a:p>
            <a:pPr marL="966788" lvl="1" indent="-495300" eaLnBrk="1" hangingPunct="1"/>
            <a:r>
              <a:rPr lang="cs-CZ" altLang="cs-CZ" sz="2200" dirty="0"/>
              <a:t>„budget </a:t>
            </a:r>
            <a:r>
              <a:rPr lang="cs-CZ" altLang="cs-CZ" sz="2200" dirty="0" err="1"/>
              <a:t>impact</a:t>
            </a:r>
            <a:r>
              <a:rPr lang="cs-CZ" altLang="cs-CZ" sz="2200" dirty="0"/>
              <a:t>“ (očekávaný dopad nového léku na veřejný rozpočet), což je zvláštní typ CCA.</a:t>
            </a:r>
          </a:p>
          <a:p>
            <a:pPr marL="571500" indent="-571500" eaLnBrk="1" hangingPunct="1"/>
            <a:r>
              <a:rPr lang="cs-CZ" altLang="cs-CZ" sz="2600" dirty="0"/>
              <a:t>Životní prostředí</a:t>
            </a:r>
          </a:p>
          <a:p>
            <a:pPr marL="966788" lvl="1" indent="-495300" eaLnBrk="1" hangingPunct="1"/>
            <a:r>
              <a:rPr lang="cs-CZ" altLang="cs-CZ" sz="2200" dirty="0" err="1"/>
              <a:t>Total</a:t>
            </a:r>
            <a:r>
              <a:rPr lang="cs-CZ" altLang="cs-CZ" sz="2200" dirty="0"/>
              <a:t> </a:t>
            </a:r>
            <a:r>
              <a:rPr lang="cs-CZ" altLang="cs-CZ" sz="2200" dirty="0" err="1"/>
              <a:t>Cost</a:t>
            </a:r>
            <a:r>
              <a:rPr lang="cs-CZ" altLang="cs-CZ" sz="2200" dirty="0"/>
              <a:t> </a:t>
            </a:r>
            <a:r>
              <a:rPr lang="cs-CZ" altLang="cs-CZ" sz="2200" dirty="0" err="1"/>
              <a:t>Assessment</a:t>
            </a:r>
            <a:r>
              <a:rPr lang="cs-CZ" altLang="cs-CZ" sz="2200" dirty="0"/>
              <a:t> (TCA) </a:t>
            </a:r>
          </a:p>
          <a:p>
            <a:pPr marL="966788" lvl="1" indent="-495300" eaLnBrk="1" hangingPunct="1"/>
            <a:r>
              <a:rPr lang="cs-CZ" altLang="cs-CZ" sz="2200" dirty="0"/>
              <a:t>Opční hodnota</a:t>
            </a:r>
          </a:p>
          <a:p>
            <a:pPr marL="966788" lvl="1" indent="-495300" eaLnBrk="1" hangingPunct="1"/>
            <a:r>
              <a:rPr lang="cs-CZ" altLang="cs-CZ" sz="2200" dirty="0"/>
              <a:t>Metoda Full </a:t>
            </a:r>
            <a:r>
              <a:rPr lang="cs-CZ" altLang="cs-CZ" sz="2200" dirty="0" err="1"/>
              <a:t>Cost</a:t>
            </a:r>
            <a:r>
              <a:rPr lang="cs-CZ" altLang="cs-CZ" sz="2200" dirty="0"/>
              <a:t> </a:t>
            </a:r>
            <a:r>
              <a:rPr lang="cs-CZ" altLang="cs-CZ" sz="2200" dirty="0" err="1"/>
              <a:t>Accounting</a:t>
            </a:r>
            <a:endParaRPr lang="cs-CZ" altLang="cs-CZ" sz="2200" dirty="0"/>
          </a:p>
          <a:p>
            <a:pPr marL="966788" lvl="1" indent="-495300" eaLnBrk="1" hangingPunct="1"/>
            <a:r>
              <a:rPr lang="cs-CZ" altLang="cs-CZ" sz="2200" dirty="0"/>
              <a:t>metoda životního cyklu výrobku (LCA)</a:t>
            </a:r>
          </a:p>
          <a:p>
            <a:pPr marL="966788" lvl="1" indent="-495300" eaLnBrk="1" hangingPunct="1"/>
            <a:endParaRPr lang="cs-CZ" altLang="cs-CZ" sz="2200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Analýza nákladů a přínosů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899592" y="1752600"/>
            <a:ext cx="6840760" cy="4268788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cs-CZ" sz="2800" dirty="0"/>
              <a:t>angl. </a:t>
            </a:r>
            <a:r>
              <a:rPr lang="cs-CZ" sz="2800" dirty="0" err="1"/>
              <a:t>Cost</a:t>
            </a:r>
            <a:r>
              <a:rPr lang="cs-CZ" sz="2800" dirty="0"/>
              <a:t>-benefit </a:t>
            </a:r>
            <a:r>
              <a:rPr lang="cs-CZ" sz="2800" dirty="0" err="1"/>
              <a:t>Analysis</a:t>
            </a:r>
            <a:r>
              <a:rPr lang="cs-CZ" sz="2800" dirty="0"/>
              <a:t> (CBA)</a:t>
            </a:r>
          </a:p>
          <a:p>
            <a:pPr eaLnBrk="1" hangingPunct="1">
              <a:buFont typeface="Wingdings" pitchFamily="2" charset="2"/>
              <a:buNone/>
            </a:pPr>
            <a:endParaRPr lang="cs-CZ" sz="1600" b="1" dirty="0"/>
          </a:p>
          <a:p>
            <a:pPr eaLnBrk="1" hangingPunct="1">
              <a:buFont typeface="Wingdings" pitchFamily="2" charset="2"/>
              <a:buNone/>
            </a:pPr>
            <a:r>
              <a:rPr lang="cs-CZ" sz="2400" b="1" dirty="0"/>
              <a:t>Definice</a:t>
            </a:r>
          </a:p>
          <a:p>
            <a:pPr lvl="1" eaLnBrk="1" hangingPunct="1"/>
            <a:r>
              <a:rPr lang="cs-CZ" dirty="0"/>
              <a:t>analytický rámec pro vyhodnocování investičních projektů ve vládním sektoru</a:t>
            </a:r>
          </a:p>
          <a:p>
            <a:pPr lvl="1" eaLnBrk="1" hangingPunct="1"/>
            <a:r>
              <a:rPr lang="cs-CZ" dirty="0"/>
              <a:t>metodický postup, který svým průběhem postupně zodpovídá základní otázku: </a:t>
            </a:r>
            <a:r>
              <a:rPr lang="cs-CZ" i="1" dirty="0"/>
              <a:t>Co komu realizace investičního projektu přináší a co komu bere?</a:t>
            </a:r>
            <a:r>
              <a:rPr lang="cs-CZ" dirty="0"/>
              <a:t>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Klasifikace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cs-CZ" altLang="cs-CZ" sz="200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/>
              <a:t>	</a:t>
            </a:r>
            <a:r>
              <a:rPr lang="cs-CZ" altLang="cs-CZ" sz="2400"/>
              <a:t>Mezi inputově-outputové (nákladově výstupové) metody hodnocení patří:</a:t>
            </a:r>
          </a:p>
          <a:p>
            <a:pPr lvl="1" eaLnBrk="1" hangingPunct="1"/>
            <a:r>
              <a:rPr lang="cs-CZ" altLang="cs-CZ" sz="2400"/>
              <a:t>analýza minimalizace nákladů (CMA),</a:t>
            </a:r>
          </a:p>
          <a:p>
            <a:pPr lvl="1" eaLnBrk="1" hangingPunct="1"/>
            <a:r>
              <a:rPr lang="cs-CZ" altLang="cs-CZ" sz="2400"/>
              <a:t>analýza nákladů a přínosů (CBA), </a:t>
            </a:r>
          </a:p>
          <a:p>
            <a:pPr lvl="1" eaLnBrk="1" hangingPunct="1"/>
            <a:r>
              <a:rPr lang="cs-CZ" altLang="cs-CZ" sz="2400"/>
              <a:t>analýza efektivnosti nákladů (CEA), </a:t>
            </a:r>
          </a:p>
          <a:p>
            <a:pPr lvl="1" eaLnBrk="1" hangingPunct="1"/>
            <a:r>
              <a:rPr lang="cs-CZ" altLang="cs-CZ" sz="2400"/>
              <a:t>analýza nákladů a užitku (CUA). </a:t>
            </a:r>
          </a:p>
          <a:p>
            <a:pPr eaLnBrk="1" hangingPunct="1"/>
            <a:endParaRPr lang="cs-CZ" altLang="cs-CZ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Základní rys CBA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/>
              <a:t>náklady a přínosy (vstupy a výstupy) vždy oceňuje v </a:t>
            </a:r>
            <a:r>
              <a:rPr lang="cs-CZ" b="1"/>
              <a:t>peněžních jednotkách</a:t>
            </a:r>
          </a:p>
          <a:p>
            <a:pPr eaLnBrk="1" hangingPunct="1">
              <a:buFont typeface="Wingdings" pitchFamily="2" charset="2"/>
              <a:buNone/>
            </a:pPr>
            <a:endParaRPr lang="cs-CZ" sz="2800" b="1"/>
          </a:p>
          <a:p>
            <a:pPr eaLnBrk="1" hangingPunct="1"/>
            <a:endParaRPr lang="cs-CZ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549275"/>
            <a:ext cx="8001000" cy="1008063"/>
          </a:xfrm>
        </p:spPr>
        <p:txBody>
          <a:bodyPr/>
          <a:lstStyle/>
          <a:p>
            <a:pPr eaLnBrk="1" hangingPunct="1"/>
            <a:r>
              <a:rPr lang="cs-CZ"/>
              <a:t>Náklady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844675"/>
            <a:ext cx="6407943" cy="4281488"/>
          </a:xfrm>
        </p:spPr>
        <p:txBody>
          <a:bodyPr/>
          <a:lstStyle/>
          <a:p>
            <a:pPr marL="571500" indent="-571500" eaLnBrk="1" hangingPunct="1"/>
            <a:r>
              <a:rPr lang="cs-CZ" sz="2800" dirty="0"/>
              <a:t>v pojetí CBA souhrnem </a:t>
            </a:r>
            <a:r>
              <a:rPr lang="cs-CZ" sz="2800" b="1" dirty="0"/>
              <a:t>peněžních výdajů</a:t>
            </a:r>
            <a:r>
              <a:rPr lang="cs-CZ" sz="2800" dirty="0"/>
              <a:t> a </a:t>
            </a:r>
            <a:r>
              <a:rPr lang="cs-CZ" sz="2800" b="1" dirty="0"/>
              <a:t>nepeněžních prvků</a:t>
            </a:r>
            <a:r>
              <a:rPr lang="cs-CZ" sz="2800" dirty="0"/>
              <a:t> nutných k využití různých zdrojů pro získání specifického produktu. </a:t>
            </a:r>
          </a:p>
        </p:txBody>
      </p:sp>
    </p:spTree>
  </p:cSld>
  <p:clrMapOvr>
    <a:masterClrMapping/>
  </p:clrMapOvr>
  <p:transition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Přínosy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z="2800"/>
              <a:t>v pojetí CBA souhrnem uspokojení (užitků) jednotlivců, skupiny jednotlivců či komunity, které projekt generuje. Mohou mít primárně peněžní i nepeněžní formu.</a:t>
            </a:r>
          </a:p>
          <a:p>
            <a:pPr eaLnBrk="1" hangingPunct="1"/>
            <a:endParaRPr lang="cs-CZ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Nepeněžní prvky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sz="2800"/>
              <a:t>Mezi nepeněžní prvky lze zahrnout:</a:t>
            </a:r>
          </a:p>
          <a:p>
            <a:pPr lvl="1" eaLnBrk="1" hangingPunct="1"/>
            <a:r>
              <a:rPr lang="cs-CZ" sz="2400"/>
              <a:t>omezení plynoucí ze státních regulačních opatření, </a:t>
            </a:r>
          </a:p>
          <a:p>
            <a:pPr lvl="1" eaLnBrk="1" hangingPunct="1"/>
            <a:r>
              <a:rPr lang="cs-CZ" sz="2400"/>
              <a:t>škody pociťované jinými subjekty, </a:t>
            </a:r>
          </a:p>
          <a:p>
            <a:pPr lvl="1" eaLnBrk="1" hangingPunct="1"/>
            <a:r>
              <a:rPr lang="cs-CZ" sz="2400"/>
              <a:t>znehodnocení životního prostředí, </a:t>
            </a:r>
          </a:p>
          <a:p>
            <a:pPr lvl="1" eaLnBrk="1" hangingPunct="1"/>
            <a:r>
              <a:rPr lang="cs-CZ" sz="2400"/>
              <a:t>negativní externality a </a:t>
            </a:r>
          </a:p>
          <a:p>
            <a:pPr lvl="1" eaLnBrk="1" hangingPunct="1"/>
            <a:r>
              <a:rPr lang="cs-CZ" sz="2400"/>
              <a:t>“náklady příležitosti”, které označují výhody plynoucí z alternativního použití týchž zdrojů. </a:t>
            </a:r>
          </a:p>
          <a:p>
            <a:pPr eaLnBrk="1" hangingPunct="1"/>
            <a:endParaRPr lang="cs-CZ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400"/>
              <a:t>Formy CBA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71500" indent="-571500" eaLnBrk="1" hangingPunct="1">
              <a:lnSpc>
                <a:spcPct val="80000"/>
              </a:lnSpc>
              <a:buFont typeface="Wingdings" pitchFamily="2" charset="2"/>
              <a:buNone/>
            </a:pPr>
            <a:endParaRPr lang="cs-CZ" sz="2800"/>
          </a:p>
          <a:p>
            <a:pPr marL="571500" indent="-5715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2800"/>
              <a:t>2 formy CBA:</a:t>
            </a:r>
          </a:p>
          <a:p>
            <a:pPr marL="966788" lvl="1" indent="-495300" eaLnBrk="1" hangingPunct="1">
              <a:buFont typeface="Wingdings" pitchFamily="2" charset="2"/>
              <a:buAutoNum type="arabicPeriod"/>
            </a:pPr>
            <a:r>
              <a:rPr lang="cs-CZ" sz="2500" b="1"/>
              <a:t>imanentní</a:t>
            </a:r>
            <a:r>
              <a:rPr lang="cs-CZ" sz="2500"/>
              <a:t> </a:t>
            </a:r>
            <a:r>
              <a:rPr lang="cs-CZ" sz="2500" b="1"/>
              <a:t>(vlastní)</a:t>
            </a:r>
            <a:r>
              <a:rPr lang="cs-CZ" sz="2500"/>
              <a:t> </a:t>
            </a:r>
            <a:r>
              <a:rPr lang="cs-CZ" sz="2500" b="1"/>
              <a:t>forma CBA</a:t>
            </a:r>
            <a:r>
              <a:rPr lang="cs-CZ" sz="2500"/>
              <a:t>, kde se náklady i přínosy vztahují pouze k dané investiční akci. </a:t>
            </a:r>
          </a:p>
          <a:p>
            <a:pPr marL="966788" lvl="1" indent="-495300" eaLnBrk="1" hangingPunct="1">
              <a:buFont typeface="Wingdings" pitchFamily="2" charset="2"/>
              <a:buAutoNum type="arabicPeriod"/>
            </a:pPr>
            <a:r>
              <a:rPr lang="cs-CZ" sz="2500" b="1"/>
              <a:t>společenská</a:t>
            </a:r>
            <a:r>
              <a:rPr lang="cs-CZ" sz="2500"/>
              <a:t> </a:t>
            </a:r>
            <a:r>
              <a:rPr lang="cs-CZ" sz="2500" b="1"/>
              <a:t>forma CBA</a:t>
            </a:r>
            <a:r>
              <a:rPr lang="cs-CZ" sz="2500"/>
              <a:t>, kde jsou uvažovány veškeré přínosy a náklady bez ohledu na to, kdo je jejich adresátem.</a:t>
            </a:r>
            <a:r>
              <a:rPr lang="cs-CZ" sz="2400"/>
              <a:t> </a:t>
            </a:r>
          </a:p>
          <a:p>
            <a:pPr marL="966788" lvl="1" indent="-4953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2100"/>
              <a:t> 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Kritéria hodnocení CBA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sz="3200"/>
              <a:t>NPV ≥0</a:t>
            </a:r>
          </a:p>
          <a:p>
            <a:pPr eaLnBrk="1" hangingPunct="1"/>
            <a:r>
              <a:rPr lang="cs-CZ" sz="3200"/>
              <a:t>IRR </a:t>
            </a:r>
            <a:r>
              <a:rPr lang="cs-CZ"/>
              <a:t>≥r</a:t>
            </a:r>
            <a:endParaRPr lang="cs-CZ" sz="3200"/>
          </a:p>
          <a:p>
            <a:pPr eaLnBrk="1" hangingPunct="1"/>
            <a:r>
              <a:rPr lang="cs-CZ" sz="3200"/>
              <a:t>Ri </a:t>
            </a:r>
            <a:r>
              <a:rPr lang="cs-CZ"/>
              <a:t>≥0 </a:t>
            </a:r>
            <a:endParaRPr lang="cs-CZ" sz="3200"/>
          </a:p>
          <a:p>
            <a:pPr eaLnBrk="1" hangingPunct="1"/>
            <a:r>
              <a:rPr lang="cs-CZ" sz="3200"/>
              <a:t>DN </a:t>
            </a:r>
            <a:r>
              <a:rPr lang="cs-CZ"/>
              <a:t>≤ DŽ</a:t>
            </a:r>
            <a:endParaRPr lang="cs-CZ" sz="3200"/>
          </a:p>
          <a:p>
            <a:pPr lvl="1" eaLnBrk="1" hangingPunct="1"/>
            <a:r>
              <a:rPr lang="cs-CZ" sz="2400"/>
              <a:t>prostá</a:t>
            </a:r>
          </a:p>
          <a:p>
            <a:pPr lvl="1" eaLnBrk="1" hangingPunct="1"/>
            <a:r>
              <a:rPr lang="cs-CZ" sz="2400"/>
              <a:t>reálná</a:t>
            </a:r>
          </a:p>
          <a:p>
            <a:pPr eaLnBrk="1" hangingPunct="1"/>
            <a:r>
              <a:rPr lang="cs-CZ" sz="3200"/>
              <a:t>B/C </a:t>
            </a:r>
            <a:r>
              <a:rPr lang="cs-CZ"/>
              <a:t>≥1 </a:t>
            </a:r>
            <a:endParaRPr lang="cs-CZ" sz="3200"/>
          </a:p>
          <a:p>
            <a:pPr eaLnBrk="1" hangingPunct="1">
              <a:buFont typeface="Wingdings" pitchFamily="2" charset="2"/>
              <a:buNone/>
            </a:pPr>
            <a:endParaRPr lang="cs-CZ" sz="280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304800"/>
            <a:ext cx="8001000" cy="1179513"/>
          </a:xfrm>
        </p:spPr>
        <p:txBody>
          <a:bodyPr/>
          <a:lstStyle/>
          <a:p>
            <a:pPr eaLnBrk="1" hangingPunct="1"/>
            <a:r>
              <a:rPr lang="cs-CZ"/>
              <a:t>Konstrukce ukazatele B/C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827584" y="1844675"/>
            <a:ext cx="7859216" cy="4281488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cs-CZ" sz="3300" dirty="0"/>
              <a:t>ukazatel B/C je definován vztahem:</a:t>
            </a:r>
            <a:endParaRPr lang="cs-CZ" sz="3300" b="1" dirty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2200" b="1" dirty="0"/>
              <a:t>				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cs-CZ" sz="2200" b="1" dirty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cs-CZ" sz="2200" dirty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2200" dirty="0"/>
              <a:t>Kde	</a:t>
            </a:r>
            <a:r>
              <a:rPr lang="cs-CZ" sz="2100" i="1" dirty="0" err="1"/>
              <a:t>B</a:t>
            </a:r>
            <a:r>
              <a:rPr lang="cs-CZ" sz="2100" i="1" baseline="-25000" dirty="0" err="1"/>
              <a:t>t</a:t>
            </a:r>
            <a:r>
              <a:rPr lang="cs-CZ" sz="2100" dirty="0"/>
              <a:t>	je přínos v období </a:t>
            </a:r>
            <a:r>
              <a:rPr lang="cs-CZ" sz="2100" i="1" dirty="0"/>
              <a:t>t,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2100" i="1" dirty="0"/>
              <a:t>		</a:t>
            </a:r>
            <a:r>
              <a:rPr lang="cs-CZ" sz="2100" i="1" dirty="0" err="1"/>
              <a:t>C</a:t>
            </a:r>
            <a:r>
              <a:rPr lang="cs-CZ" sz="2100" i="1" baseline="-25000" dirty="0" err="1"/>
              <a:t>t</a:t>
            </a:r>
            <a:r>
              <a:rPr lang="cs-CZ" sz="2100" dirty="0"/>
              <a:t>	je náklad v období </a:t>
            </a:r>
            <a:r>
              <a:rPr lang="cs-CZ" sz="2100" i="1" dirty="0"/>
              <a:t>t,</a:t>
            </a:r>
            <a:r>
              <a:rPr lang="cs-CZ" sz="2100" dirty="0"/>
              <a:t> </a:t>
            </a:r>
            <a:endParaRPr lang="cs-CZ" sz="2100" i="1" dirty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2100" i="1" dirty="0"/>
              <a:t>		t</a:t>
            </a:r>
            <a:r>
              <a:rPr lang="cs-CZ" sz="2100" dirty="0"/>
              <a:t>	je dané časové období,</a:t>
            </a:r>
            <a:endParaRPr lang="cs-CZ" sz="2100" i="1" dirty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2100" i="1" dirty="0"/>
              <a:t>		n</a:t>
            </a:r>
            <a:r>
              <a:rPr lang="cs-CZ" sz="2100" dirty="0"/>
              <a:t>	je konečný časový horizont, kdy projekt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2100" dirty="0"/>
              <a:t>                 završí svou ekonomickou životnost.</a:t>
            </a:r>
            <a:r>
              <a:rPr lang="cs-CZ" sz="2200" dirty="0"/>
              <a:t>	</a:t>
            </a:r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2295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12296" name="Object 8"/>
          <p:cNvGraphicFramePr>
            <a:graphicFrameLocks noChangeAspect="1"/>
          </p:cNvGraphicFramePr>
          <p:nvPr/>
        </p:nvGraphicFramePr>
        <p:xfrm>
          <a:off x="3419872" y="2420888"/>
          <a:ext cx="1898253" cy="9981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683" name="Rovnica" r:id="rId3" imgW="850680" imgH="444240" progId="Equation.3">
                  <p:embed/>
                </p:oleObj>
              </mc:Choice>
              <mc:Fallback>
                <p:oleObj name="Rovnica" r:id="rId3" imgW="850680" imgH="444240" progId="Equation.3">
                  <p:embed/>
                  <p:pic>
                    <p:nvPicPr>
                      <p:cNvPr id="12296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9872" y="2420888"/>
                        <a:ext cx="1898253" cy="99817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Kritérium hodnocení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609598" y="2160590"/>
            <a:ext cx="6770713" cy="3880773"/>
          </a:xfrm>
        </p:spPr>
        <p:txBody>
          <a:bodyPr/>
          <a:lstStyle/>
          <a:p>
            <a:pPr eaLnBrk="1" hangingPunct="1"/>
            <a:endParaRPr lang="cs-CZ" sz="2800" b="1" dirty="0"/>
          </a:p>
          <a:p>
            <a:pPr eaLnBrk="1" hangingPunct="1">
              <a:buFont typeface="Wingdings" pitchFamily="2" charset="2"/>
              <a:buNone/>
            </a:pPr>
            <a:r>
              <a:rPr lang="cs-CZ" sz="2800" b="1" dirty="0"/>
              <a:t>		Kritérium	    Interpretace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sz="2800" i="1" dirty="0"/>
              <a:t>		B/C</a:t>
            </a:r>
            <a:r>
              <a:rPr lang="cs-CZ" sz="2800" dirty="0"/>
              <a:t> ≥ 1 	    projekt je přijatelný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sz="2800" i="1" dirty="0"/>
              <a:t>  	B/C &lt; </a:t>
            </a:r>
            <a:r>
              <a:rPr lang="cs-CZ" sz="2800" dirty="0"/>
              <a:t>1 </a:t>
            </a:r>
            <a:r>
              <a:rPr lang="cs-CZ" sz="2800" i="1" dirty="0"/>
              <a:t>  	    </a:t>
            </a:r>
            <a:r>
              <a:rPr lang="cs-CZ" sz="2800" dirty="0"/>
              <a:t>projekt není přijatelný</a:t>
            </a:r>
          </a:p>
          <a:p>
            <a:pPr eaLnBrk="1" hangingPunct="1">
              <a:buFont typeface="Wingdings" pitchFamily="2" charset="2"/>
              <a:buNone/>
            </a:pPr>
            <a:endParaRPr lang="cs-CZ" sz="2600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400"/>
              <a:t>Postup hodnocení a výběru při CBA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971600" y="1845734"/>
            <a:ext cx="7395160" cy="402336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2200" b="1" dirty="0"/>
              <a:t>Krok 1	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2200" dirty="0"/>
              <a:t>	Určí se výše nákladů a přínosů na projekt v peněžních jednotkách za použití různých metod podle zaměření projektu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2200" b="1" dirty="0"/>
              <a:t>Krok 2	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2200" dirty="0"/>
              <a:t>	Zvolí se kritérium nebo kritéria hodnocení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2200" dirty="0"/>
              <a:t>	(NPV, B/C, DN, </a:t>
            </a:r>
            <a:r>
              <a:rPr lang="cs-CZ" sz="2200" dirty="0" err="1"/>
              <a:t>Ri</a:t>
            </a:r>
            <a:r>
              <a:rPr lang="cs-CZ" sz="2200" dirty="0"/>
              <a:t>, IRR).</a:t>
            </a:r>
            <a:endParaRPr lang="cs-CZ" sz="2200" b="1" dirty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2200" b="1" dirty="0"/>
              <a:t>Krok 3	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2200" dirty="0"/>
              <a:t>	Projekty se seřadí podle výsledných hodnot ukazatelů.</a:t>
            </a:r>
            <a:endParaRPr lang="cs-CZ" sz="2200" b="1" dirty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2200" b="1" dirty="0"/>
              <a:t>Krok 4	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2200" dirty="0"/>
              <a:t>	Vybere se nejlepší projekt či skupina projektů</a:t>
            </a:r>
            <a:r>
              <a:rPr lang="cs-CZ" sz="1600" dirty="0"/>
              <a:t>	</a:t>
            </a: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cs-CZ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Nedostatky CBA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899592" y="2023963"/>
            <a:ext cx="6624736" cy="3943449"/>
          </a:xfrm>
        </p:spPr>
        <p:txBody>
          <a:bodyPr>
            <a:normAutofit/>
          </a:bodyPr>
          <a:lstStyle/>
          <a:p>
            <a:pPr eaLnBrk="1" hangingPunct="1"/>
            <a:r>
              <a:rPr lang="cs-CZ" sz="2400" dirty="0"/>
              <a:t>problém ocenění užitků (přínosů) a nákladů,</a:t>
            </a:r>
          </a:p>
          <a:p>
            <a:pPr eaLnBrk="1" hangingPunct="1"/>
            <a:r>
              <a:rPr lang="cs-CZ" sz="2400" dirty="0"/>
              <a:t>problém zahrnutí faktoru času (problematika diskontní sazby).</a:t>
            </a:r>
          </a:p>
          <a:p>
            <a:pPr eaLnBrk="1" hangingPunct="1"/>
            <a:r>
              <a:rPr lang="cs-CZ" sz="2400" dirty="0"/>
              <a:t>problém výběru vhodného kritéria</a:t>
            </a: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cs-CZ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Co mají společné a čím se liší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2132856"/>
            <a:ext cx="7275513" cy="4464794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cs-CZ" altLang="cs-CZ" sz="2400" dirty="0"/>
              <a:t>Společné = cíl 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200" dirty="0"/>
              <a:t>prokázat měřitelným způsobem, co kdo získá a s jakými společenskými náklady. 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 dirty="0"/>
              <a:t>Liší se	 = způsob měření výstupů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cs-CZ" altLang="cs-CZ" sz="1400" dirty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2000" b="1" dirty="0"/>
              <a:t>	Název metody		Forma měření výstupu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2000" dirty="0"/>
              <a:t>		CMA			Neměří se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2000" dirty="0"/>
              <a:t>		CBA			Peněžní jednotky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2000" dirty="0"/>
              <a:t>		CEA			Počet výstupových jednotek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2000" dirty="0"/>
              <a:t>			 		z realizované jednotky nákladů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2000" dirty="0"/>
              <a:t>		CUA			Užitek plynoucí z projektu</a:t>
            </a:r>
            <a:endParaRPr lang="cs-CZ" altLang="cs-CZ" sz="2100" dirty="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400"/>
              <a:t>Problém ocenění nákladů a přínosů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cs-CZ" sz="2800"/>
              <a:t>Jedno ze </a:t>
            </a:r>
            <a:r>
              <a:rPr lang="cs-CZ" sz="2800" b="1"/>
              <a:t>kritických</a:t>
            </a:r>
            <a:r>
              <a:rPr lang="cs-CZ" sz="2800"/>
              <a:t> míst při použití téměř všech nákladově-výstupových metod!! </a:t>
            </a:r>
          </a:p>
          <a:p>
            <a:pPr algn="just" eaLnBrk="1" hangingPunct="1"/>
            <a:r>
              <a:rPr lang="cs-CZ" sz="2800"/>
              <a:t>Lze zmírnit metodikou ocenění nákladů a přínosů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400"/>
              <a:t>Metodika ocenění nákladů a přínosů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899592" y="2160590"/>
            <a:ext cx="7992888" cy="3880773"/>
          </a:xfrm>
        </p:spPr>
        <p:txBody>
          <a:bodyPr>
            <a:normAutofit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cs-CZ" sz="2400" b="1" dirty="0"/>
              <a:t>Krok 1</a:t>
            </a:r>
            <a:r>
              <a:rPr lang="cs-CZ" sz="2400" dirty="0"/>
              <a:t>	</a:t>
            </a:r>
            <a:r>
              <a:rPr lang="cs-CZ" sz="2400" b="1" dirty="0"/>
              <a:t>Identifikace</a:t>
            </a:r>
            <a:r>
              <a:rPr lang="cs-CZ" sz="2400" dirty="0"/>
              <a:t> nákladů a přínosů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sz="2400" b="1" dirty="0"/>
              <a:t>Krok 2</a:t>
            </a:r>
            <a:r>
              <a:rPr lang="cs-CZ" sz="2400" dirty="0"/>
              <a:t>	</a:t>
            </a:r>
            <a:r>
              <a:rPr lang="cs-CZ" sz="2400" b="1" dirty="0"/>
              <a:t>Kontrola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sz="2400" b="1" dirty="0"/>
              <a:t>Krok 3</a:t>
            </a:r>
            <a:r>
              <a:rPr lang="cs-CZ" sz="2400" dirty="0"/>
              <a:t>	U nákladů a přínosů, které nejsou vyjádřeny v peněžních jednotkách (vzhledem k obtížnosti ocenění) zohlednění </a:t>
            </a:r>
            <a:r>
              <a:rPr lang="cs-CZ" sz="2400" b="1" dirty="0"/>
              <a:t>přípustných</a:t>
            </a:r>
            <a:r>
              <a:rPr lang="cs-CZ" sz="2400" dirty="0"/>
              <a:t> </a:t>
            </a:r>
            <a:r>
              <a:rPr lang="cs-CZ" sz="2400" b="1" dirty="0"/>
              <a:t>podmínek</a:t>
            </a:r>
            <a:r>
              <a:rPr lang="cs-CZ" b="1" dirty="0"/>
              <a:t> 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sz="2400" b="1" dirty="0"/>
              <a:t>Krok 4	Ocenění </a:t>
            </a:r>
            <a:r>
              <a:rPr lang="cs-CZ" sz="2400" dirty="0"/>
              <a:t>netržních nákladů a přínosů za pomoci </a:t>
            </a:r>
            <a:r>
              <a:rPr lang="cs-CZ" sz="2400" b="1" dirty="0"/>
              <a:t>vhodné metody</a:t>
            </a:r>
            <a:r>
              <a:rPr lang="cs-CZ" dirty="0"/>
              <a:t> 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Identifikace nákladů a přínosů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66738" y="1752600"/>
            <a:ext cx="1628775" cy="42672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cs-CZ" sz="2600" b="1"/>
              <a:t>				</a:t>
            </a:r>
            <a:endParaRPr lang="cs-CZ" sz="2600"/>
          </a:p>
        </p:txBody>
      </p:sp>
      <p:graphicFrame>
        <p:nvGraphicFramePr>
          <p:cNvPr id="166916" name="Group 4"/>
          <p:cNvGraphicFramePr>
            <a:graphicFrameLocks noGrp="1"/>
          </p:cNvGraphicFramePr>
          <p:nvPr>
            <p:ph sz="half" idx="2"/>
          </p:nvPr>
        </p:nvGraphicFramePr>
        <p:xfrm>
          <a:off x="755575" y="1733937"/>
          <a:ext cx="7632847" cy="4035955"/>
        </p:xfrm>
        <a:graphic>
          <a:graphicData uri="http://schemas.openxmlformats.org/drawingml/2006/table">
            <a:tbl>
              <a:tblPr/>
              <a:tblGrid>
                <a:gridCol w="13394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382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1122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4396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18982"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cs-CZ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cs-CZ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Přínosy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Náklady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4444">
                <a:tc rowSpan="4">
                  <a:txBody>
                    <a:bodyPr/>
                    <a:lstStyle/>
                    <a:p>
                      <a:pPr marL="469900" marR="0" lvl="0" indent="-469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Přímé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469900" marR="0" lvl="0" indent="-469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Netržní</a:t>
                      </a:r>
                      <a:endParaRPr kumimoji="0" lang="cs-CZ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Netržní statky</a:t>
                      </a:r>
                      <a:endParaRPr kumimoji="0" lang="cs-CZ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469900" marR="0" lvl="0" indent="-469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Výdaje na výrobní </a:t>
                      </a:r>
                    </a:p>
                    <a:p>
                      <a:pPr marL="469900" marR="0" lvl="0" indent="-469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faktory a jiné vstupy</a:t>
                      </a:r>
                      <a:endParaRPr kumimoji="0" lang="cs-CZ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8055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Časové zisky</a:t>
                      </a:r>
                      <a:endParaRPr kumimoji="0" lang="cs-CZ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2272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Ušetřené lidské životy</a:t>
                      </a:r>
                      <a:endParaRPr kumimoji="0" lang="cs-CZ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Finanční náklady</a:t>
                      </a:r>
                      <a:endParaRPr kumimoji="0" lang="cs-CZ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19816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Tržní</a:t>
                      </a:r>
                      <a:endParaRPr kumimoji="0" lang="cs-CZ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Prodané výrobky</a:t>
                      </a:r>
                      <a:endParaRPr kumimoji="0" lang="cs-CZ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Náklady projektu</a:t>
                      </a:r>
                      <a:endParaRPr kumimoji="0" lang="cs-CZ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4444">
                <a:tc rowSpan="3">
                  <a:txBody>
                    <a:bodyPr/>
                    <a:lstStyle/>
                    <a:p>
                      <a:pPr marL="469900" marR="0" lvl="0" indent="-469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Nepřímé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Netržní</a:t>
                      </a:r>
                      <a:endParaRPr kumimoji="0" lang="cs-CZ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Pozitivní externality</a:t>
                      </a:r>
                      <a:endParaRPr kumimoji="0" lang="cs-CZ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Negativní externality</a:t>
                      </a:r>
                      <a:endParaRPr kumimoji="0" lang="cs-CZ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15278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469900" marR="0" lvl="0" indent="-469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Tržní</a:t>
                      </a:r>
                      <a:endParaRPr kumimoji="0" lang="cs-CZ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Explicitní redistribuce </a:t>
                      </a:r>
                    </a:p>
                    <a:p>
                      <a:pPr marL="469900" marR="0" lvl="0" indent="-469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důchodů</a:t>
                      </a:r>
                      <a:endParaRPr kumimoji="0" lang="cs-CZ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469900" marR="0" lvl="0" indent="-469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Tytéž proměnné </a:t>
                      </a:r>
                    </a:p>
                    <a:p>
                      <a:pPr marL="469900" marR="0" lvl="0" indent="-469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hodnocené záporně</a:t>
                      </a:r>
                      <a:endParaRPr kumimoji="0" lang="cs-CZ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21736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Implicitní redistribuce </a:t>
                      </a:r>
                    </a:p>
                    <a:p>
                      <a:pPr marL="469900" marR="0" lvl="0" indent="-469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důchodů v případě </a:t>
                      </a:r>
                    </a:p>
                    <a:p>
                      <a:pPr marL="469900" marR="0" lvl="0" indent="-469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strukturál</a:t>
                      </a: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. projektů</a:t>
                      </a:r>
                      <a:endParaRPr kumimoji="0" lang="cs-CZ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Identifikace nákladů a přínosů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971600" y="1845734"/>
            <a:ext cx="7395160" cy="4023360"/>
          </a:xfrm>
        </p:spPr>
        <p:txBody>
          <a:bodyPr>
            <a:normAutofit fontScale="92500" lnSpcReduction="20000"/>
          </a:bodyPr>
          <a:lstStyle/>
          <a:p>
            <a:pPr marL="571500" indent="-5715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1700" b="1" dirty="0"/>
              <a:t>podle subjektu, kterého se dotýkají</a:t>
            </a:r>
            <a:r>
              <a:rPr lang="cs-CZ" sz="1700" dirty="0"/>
              <a:t>:</a:t>
            </a:r>
            <a:endParaRPr lang="cs-CZ" altLang="zh-CN" sz="1700" dirty="0"/>
          </a:p>
          <a:p>
            <a:pPr marL="966788" lvl="1" indent="-495300" eaLnBrk="1" hangingPunct="1">
              <a:lnSpc>
                <a:spcPct val="80000"/>
              </a:lnSpc>
            </a:pPr>
            <a:r>
              <a:rPr lang="cs-CZ" altLang="zh-CN" sz="1600" dirty="0"/>
              <a:t>státu (dopady na státní rozpočet),</a:t>
            </a:r>
          </a:p>
          <a:p>
            <a:pPr marL="966788" lvl="1" indent="-495300" eaLnBrk="1" hangingPunct="1">
              <a:lnSpc>
                <a:spcPct val="80000"/>
              </a:lnSpc>
            </a:pPr>
            <a:r>
              <a:rPr lang="cs-CZ" altLang="zh-CN" sz="1600" dirty="0"/>
              <a:t>municipální sféry (obcí, svazků obcí, krajů),</a:t>
            </a:r>
          </a:p>
          <a:p>
            <a:pPr marL="966788" lvl="1" indent="-495300" eaLnBrk="1" hangingPunct="1">
              <a:lnSpc>
                <a:spcPct val="80000"/>
              </a:lnSpc>
            </a:pPr>
            <a:r>
              <a:rPr lang="cs-CZ" altLang="zh-CN" sz="1600" dirty="0"/>
              <a:t>podnikatelských subjektů,</a:t>
            </a:r>
          </a:p>
          <a:p>
            <a:pPr marL="966788" lvl="1" indent="-495300" eaLnBrk="1" hangingPunct="1">
              <a:lnSpc>
                <a:spcPct val="80000"/>
              </a:lnSpc>
            </a:pPr>
            <a:r>
              <a:rPr lang="cs-CZ" altLang="zh-CN" sz="1600" dirty="0"/>
              <a:t>ostatních organizací (spolků, NNO, profesních sdružení apod.),</a:t>
            </a:r>
          </a:p>
          <a:p>
            <a:pPr marL="966788" lvl="1" indent="-495300" eaLnBrk="1" hangingPunct="1">
              <a:lnSpc>
                <a:spcPct val="80000"/>
              </a:lnSpc>
            </a:pPr>
            <a:r>
              <a:rPr lang="cs-CZ" altLang="zh-CN" sz="1600" dirty="0"/>
              <a:t>obyvatel (domácností).</a:t>
            </a:r>
            <a:endParaRPr lang="cs-CZ" altLang="zh-CN" sz="1600" b="1" dirty="0"/>
          </a:p>
          <a:p>
            <a:pPr marL="571500" indent="-5715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altLang="zh-CN" sz="1700" b="1" dirty="0"/>
              <a:t>podle fází projektu, do kterého časově spadají</a:t>
            </a:r>
            <a:r>
              <a:rPr lang="cs-CZ" altLang="zh-CN" sz="1700" dirty="0"/>
              <a:t>:</a:t>
            </a:r>
          </a:p>
          <a:p>
            <a:pPr marL="966788" lvl="1" indent="-495300" eaLnBrk="1" hangingPunct="1">
              <a:lnSpc>
                <a:spcPct val="80000"/>
              </a:lnSpc>
            </a:pPr>
            <a:r>
              <a:rPr lang="cs-CZ" altLang="zh-CN" sz="1600" dirty="0" err="1"/>
              <a:t>předinvestiční</a:t>
            </a:r>
            <a:r>
              <a:rPr lang="cs-CZ" altLang="zh-CN" sz="1600" dirty="0"/>
              <a:t> fáze (nesmí být do hodnocení zahrnuty),</a:t>
            </a:r>
          </a:p>
          <a:p>
            <a:pPr marL="966788" lvl="1" indent="-495300" eaLnBrk="1" hangingPunct="1">
              <a:lnSpc>
                <a:spcPct val="80000"/>
              </a:lnSpc>
            </a:pPr>
            <a:r>
              <a:rPr lang="cs-CZ" altLang="zh-CN" sz="1600" dirty="0"/>
              <a:t>investiční (výstavbové) fáze,</a:t>
            </a:r>
          </a:p>
          <a:p>
            <a:pPr marL="966788" lvl="1" indent="-495300" eaLnBrk="1" hangingPunct="1">
              <a:lnSpc>
                <a:spcPct val="80000"/>
              </a:lnSpc>
            </a:pPr>
            <a:r>
              <a:rPr lang="cs-CZ" altLang="zh-CN" sz="1600" dirty="0"/>
              <a:t>provozní fáze a popř. </a:t>
            </a:r>
            <a:r>
              <a:rPr lang="cs-CZ" altLang="zh-CN" sz="1600" dirty="0" err="1"/>
              <a:t>poprovozní</a:t>
            </a:r>
            <a:r>
              <a:rPr lang="cs-CZ" altLang="zh-CN" sz="1600" dirty="0"/>
              <a:t> fáze.</a:t>
            </a:r>
            <a:endParaRPr lang="cs-CZ" altLang="zh-CN" sz="1600" b="1" dirty="0"/>
          </a:p>
          <a:p>
            <a:pPr marL="571500" indent="-5715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altLang="zh-CN" sz="1700" b="1" dirty="0"/>
              <a:t>podle věcné povahy</a:t>
            </a:r>
            <a:r>
              <a:rPr lang="cs-CZ" altLang="zh-CN" sz="1700" dirty="0"/>
              <a:t>:</a:t>
            </a:r>
          </a:p>
          <a:p>
            <a:pPr marL="966788" lvl="1" indent="-495300" eaLnBrk="1" hangingPunct="1">
              <a:lnSpc>
                <a:spcPct val="80000"/>
              </a:lnSpc>
            </a:pPr>
            <a:r>
              <a:rPr lang="cs-CZ" altLang="zh-CN" sz="1600" dirty="0"/>
              <a:t>hmotné, nehmotné a finanční povahy.</a:t>
            </a:r>
            <a:r>
              <a:rPr lang="cs-CZ" altLang="zh-CN" sz="1500" dirty="0"/>
              <a:t> </a:t>
            </a:r>
            <a:endParaRPr lang="cs-CZ" altLang="zh-CN" sz="1500" b="1" dirty="0"/>
          </a:p>
          <a:p>
            <a:pPr marL="571500" indent="-5715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altLang="zh-CN" sz="1700" b="1" dirty="0"/>
              <a:t>podle schopnosti vyjádřit v kvantitativních jednotkách</a:t>
            </a:r>
            <a:r>
              <a:rPr lang="cs-CZ" altLang="zh-CN" sz="1700" dirty="0"/>
              <a:t>:</a:t>
            </a:r>
          </a:p>
          <a:p>
            <a:pPr marL="966788" lvl="1" indent="-495300" eaLnBrk="1" hangingPunct="1">
              <a:lnSpc>
                <a:spcPct val="80000"/>
              </a:lnSpc>
            </a:pPr>
            <a:r>
              <a:rPr lang="cs-CZ" altLang="zh-CN" sz="1600" dirty="0"/>
              <a:t>kvantifikovatelné a nekvantifikovatelné</a:t>
            </a:r>
            <a:r>
              <a:rPr lang="cs-CZ" altLang="zh-CN" sz="1500" dirty="0"/>
              <a:t> </a:t>
            </a:r>
            <a:endParaRPr lang="cs-CZ" altLang="zh-CN" sz="1500" b="1" dirty="0"/>
          </a:p>
          <a:p>
            <a:pPr marL="571500" indent="-5715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altLang="zh-CN" sz="1700" b="1" dirty="0"/>
              <a:t>podle jednoznačnosti příčinné souvislosti s investičním projektem</a:t>
            </a:r>
            <a:r>
              <a:rPr lang="cs-CZ" altLang="zh-CN" sz="1700" dirty="0"/>
              <a:t>:</a:t>
            </a:r>
          </a:p>
          <a:p>
            <a:pPr marL="966788" lvl="1" indent="-495300" eaLnBrk="1" hangingPunct="1">
              <a:lnSpc>
                <a:spcPct val="80000"/>
              </a:lnSpc>
            </a:pPr>
            <a:r>
              <a:rPr lang="cs-CZ" altLang="zh-CN" sz="1600" dirty="0"/>
              <a:t>přímo a nepřímo (</a:t>
            </a:r>
            <a:r>
              <a:rPr lang="cs-CZ" altLang="zh-CN" sz="1600" dirty="0" err="1"/>
              <a:t>indukovaně</a:t>
            </a:r>
            <a:r>
              <a:rPr lang="cs-CZ" altLang="zh-CN" sz="1600" dirty="0"/>
              <a:t>) plynoucí z projektu.</a:t>
            </a:r>
            <a:endParaRPr lang="cs-CZ" sz="1400" dirty="0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Kontrola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899592" y="1988840"/>
            <a:ext cx="7560839" cy="3448725"/>
          </a:xfrm>
        </p:spPr>
        <p:txBody>
          <a:bodyPr>
            <a:normAutofit/>
          </a:bodyPr>
          <a:lstStyle/>
          <a:p>
            <a:pPr eaLnBrk="1" hangingPunct="1"/>
            <a:r>
              <a:rPr lang="cs-CZ" sz="2600" dirty="0"/>
              <a:t>zda některý z přínosů konkrétního subjektu není zároveň nákladem jiného subjektu a pokud tomu tak je, že jsou oba zahrnuty do analýzy;</a:t>
            </a:r>
          </a:p>
          <a:p>
            <a:pPr eaLnBrk="1" hangingPunct="1"/>
            <a:r>
              <a:rPr lang="cs-CZ" sz="2600" dirty="0"/>
              <a:t>nedošlo k neoprávněnému duplicitnímu zahrnutí nákladů (přínosů) ;</a:t>
            </a:r>
          </a:p>
          <a:p>
            <a:pPr eaLnBrk="1" hangingPunct="1"/>
            <a:r>
              <a:rPr lang="cs-CZ" sz="2600" dirty="0"/>
              <a:t>odhady výše a struktury všech nákladů (přínosů) jsou v souladu s identickou nulovou resp. investiční variantou.</a:t>
            </a:r>
          </a:p>
          <a:p>
            <a:pPr eaLnBrk="1" hangingPunct="1"/>
            <a:endParaRPr lang="cs-CZ" sz="2600" dirty="0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Přípustné podmínky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899592" y="1988840"/>
            <a:ext cx="7560840" cy="3520733"/>
          </a:xfrm>
        </p:spPr>
        <p:txBody>
          <a:bodyPr>
            <a:normAutofit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cs-CZ" sz="2800" dirty="0"/>
              <a:t>Přínosy (náklady) je nutné ocenit pokud:</a:t>
            </a:r>
          </a:p>
          <a:p>
            <a:pPr eaLnBrk="1" hangingPunct="1"/>
            <a:r>
              <a:rPr lang="cs-CZ" sz="2800" dirty="0"/>
              <a:t>se tím zvýší kvalita našeho rozhodování;</a:t>
            </a:r>
          </a:p>
          <a:p>
            <a:pPr eaLnBrk="1" hangingPunct="1"/>
            <a:r>
              <a:rPr lang="cs-CZ" sz="2800" dirty="0"/>
              <a:t>je pravděpodobné, že shromáždění dalších dodatečných informací o netržních položkách změní výsledek analýzy;</a:t>
            </a:r>
          </a:p>
          <a:p>
            <a:pPr eaLnBrk="1" hangingPunct="1"/>
            <a:r>
              <a:rPr lang="cs-CZ" sz="2800" dirty="0"/>
              <a:t>můžeme si dovolit vynaložit náklady potřebné k získání dodatečných informací.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Vhodné metody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971600" y="1916832"/>
            <a:ext cx="5959072" cy="3592741"/>
          </a:xfrm>
        </p:spPr>
        <p:txBody>
          <a:bodyPr/>
          <a:lstStyle/>
          <a:p>
            <a:pPr eaLnBrk="1" hangingPunct="1"/>
            <a:r>
              <a:rPr lang="cs-CZ" sz="2400" dirty="0"/>
              <a:t>Mimotržní metody oceňování</a:t>
            </a:r>
            <a:r>
              <a:rPr lang="cs-CZ" dirty="0"/>
              <a:t> </a:t>
            </a:r>
          </a:p>
          <a:p>
            <a:pPr lvl="1" eaLnBrk="1" hangingPunct="1">
              <a:buFont typeface="Wingdings" panose="05000000000000000000" pitchFamily="2" charset="2"/>
              <a:buChar char="q"/>
            </a:pPr>
            <a:r>
              <a:rPr lang="cs-CZ" sz="2000" dirty="0"/>
              <a:t>preferenční</a:t>
            </a:r>
          </a:p>
          <a:p>
            <a:pPr lvl="1" eaLnBrk="1" hangingPunct="1">
              <a:buFont typeface="Wingdings" panose="05000000000000000000" pitchFamily="2" charset="2"/>
              <a:buChar char="q"/>
            </a:pPr>
            <a:r>
              <a:rPr lang="cs-CZ" sz="2000" dirty="0"/>
              <a:t>nepreferenční</a:t>
            </a:r>
          </a:p>
          <a:p>
            <a:pPr eaLnBrk="1" hangingPunct="1"/>
            <a:r>
              <a:rPr lang="cs-CZ" sz="2400" dirty="0"/>
              <a:t>Náhražkové trhy</a:t>
            </a:r>
          </a:p>
          <a:p>
            <a:pPr eaLnBrk="1" hangingPunct="1"/>
            <a:r>
              <a:rPr lang="cs-CZ" sz="2400" dirty="0"/>
              <a:t>Stínové ceny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400"/>
              <a:t>Problém stanovení diskontní sazby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822959" y="1988840"/>
            <a:ext cx="7543801" cy="3880254"/>
          </a:xfrm>
        </p:spPr>
        <p:txBody>
          <a:bodyPr>
            <a:normAutofit/>
          </a:bodyPr>
          <a:lstStyle/>
          <a:p>
            <a:pPr eaLnBrk="1" hangingPunct="1"/>
            <a:r>
              <a:rPr lang="cs-CZ" sz="2400" dirty="0"/>
              <a:t>Problém zahrnutí faktoru času je možné vyřešit diskontováním oceněných nákladů a přínosů na současnou hodnotu pomocí diskontní sazby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Diskontní sazba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971600" y="1988840"/>
            <a:ext cx="7395160" cy="3376717"/>
          </a:xfrm>
        </p:spPr>
        <p:txBody>
          <a:bodyPr/>
          <a:lstStyle/>
          <a:p>
            <a:pPr eaLnBrk="1" hangingPunct="1"/>
            <a:r>
              <a:rPr lang="cs-CZ" sz="2800" dirty="0"/>
              <a:t>Definice</a:t>
            </a:r>
          </a:p>
          <a:p>
            <a:pPr lvl="1" eaLnBrk="1" hangingPunct="1"/>
            <a:r>
              <a:rPr lang="cs-CZ" sz="2400" dirty="0"/>
              <a:t>Teoreticky - nejlepší možný výnos alternativní investice k investici posuzované se stejným rizikem. </a:t>
            </a:r>
          </a:p>
          <a:p>
            <a:pPr eaLnBrk="1" hangingPunct="1"/>
            <a:r>
              <a:rPr lang="cs-CZ" sz="2800" dirty="0"/>
              <a:t>Společenská diskontní sazba</a:t>
            </a:r>
          </a:p>
          <a:p>
            <a:pPr lvl="1" eaLnBrk="1" hangingPunct="1"/>
            <a:r>
              <a:rPr lang="cs-CZ" sz="2400" dirty="0"/>
              <a:t>Diskontní sazba používaná vládou.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Výše diskontní sazby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822960" y="1916832"/>
            <a:ext cx="7709479" cy="3664749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cs-CZ" sz="2500" dirty="0"/>
              <a:t>Daná mírou zhodnocení využívaných zdrojů v případě jejich použití v soukromém sektoru. </a:t>
            </a:r>
          </a:p>
          <a:p>
            <a:pPr eaLnBrk="1" hangingPunct="1">
              <a:lnSpc>
                <a:spcPct val="90000"/>
              </a:lnSpc>
            </a:pPr>
            <a:r>
              <a:rPr lang="cs-CZ" sz="2500" dirty="0"/>
              <a:t>Velmi diskutovaná zvláště v případech dlouhodobých VP (desetiletí a více)</a:t>
            </a:r>
          </a:p>
          <a:p>
            <a:pPr eaLnBrk="1" hangingPunct="1">
              <a:lnSpc>
                <a:spcPct val="90000"/>
              </a:lnSpc>
            </a:pPr>
            <a:r>
              <a:rPr lang="cs-CZ" sz="2500" dirty="0"/>
              <a:t>Nízká diskontní sazba nejvíce ovlivní VP, přinášející přínosy v dlouhém časovém období.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4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549275"/>
            <a:ext cx="8001000" cy="1008063"/>
          </a:xfrm>
        </p:spPr>
        <p:txBody>
          <a:bodyPr/>
          <a:lstStyle/>
          <a:p>
            <a:pPr eaLnBrk="1" hangingPunct="1"/>
            <a:r>
              <a:rPr lang="cs-CZ" altLang="cs-CZ" sz="3400"/>
              <a:t>Analýza minimalizace nákadů</a:t>
            </a:r>
            <a:endParaRPr lang="cs-CZ" altLang="cs-CZ"/>
          </a:p>
        </p:txBody>
      </p:sp>
      <p:sp>
        <p:nvSpPr>
          <p:cNvPr id="243715" name="Rectangle 3"/>
          <p:cNvSpPr>
            <a:spLocks noGrp="1" noChangeArrowheads="1"/>
          </p:cNvSpPr>
          <p:nvPr>
            <p:ph idx="1"/>
          </p:nvPr>
        </p:nvSpPr>
        <p:spPr>
          <a:xfrm>
            <a:off x="827583" y="1844675"/>
            <a:ext cx="7870329" cy="4281488"/>
          </a:xfrm>
        </p:spPr>
        <p:txBody>
          <a:bodyPr/>
          <a:lstStyle/>
          <a:p>
            <a:pPr marL="571500" indent="-571500" eaLnBrk="1" hangingPunct="1">
              <a:buFont typeface="Wingdings" panose="05000000000000000000" pitchFamily="2" charset="2"/>
              <a:buNone/>
            </a:pPr>
            <a:r>
              <a:rPr lang="cs-CZ" altLang="cs-CZ" sz="2800" dirty="0" err="1"/>
              <a:t>Cost</a:t>
            </a:r>
            <a:r>
              <a:rPr lang="cs-CZ" altLang="cs-CZ" sz="2800" dirty="0"/>
              <a:t> </a:t>
            </a:r>
            <a:r>
              <a:rPr lang="cs-CZ" altLang="cs-CZ" sz="2800" dirty="0" err="1"/>
              <a:t>Minimizing</a:t>
            </a:r>
            <a:r>
              <a:rPr lang="cs-CZ" altLang="cs-CZ" sz="2800" dirty="0"/>
              <a:t> </a:t>
            </a:r>
            <a:r>
              <a:rPr lang="cs-CZ" altLang="cs-CZ" sz="2800" dirty="0" err="1"/>
              <a:t>Analysis</a:t>
            </a:r>
            <a:r>
              <a:rPr lang="cs-CZ" altLang="cs-CZ" sz="2800" dirty="0"/>
              <a:t> - CMA</a:t>
            </a:r>
            <a:r>
              <a:rPr lang="cs-CZ" altLang="cs-CZ" dirty="0"/>
              <a:t> </a:t>
            </a:r>
          </a:p>
          <a:p>
            <a:pPr marL="571500" indent="-571500" eaLnBrk="1" hangingPunct="1">
              <a:buFont typeface="Wingdings" panose="05000000000000000000" pitchFamily="2" charset="2"/>
              <a:buNone/>
            </a:pPr>
            <a:r>
              <a:rPr lang="cs-CZ" altLang="cs-CZ" sz="2800" b="1" dirty="0"/>
              <a:t>Definice</a:t>
            </a:r>
            <a:r>
              <a:rPr lang="cs-CZ" altLang="cs-CZ" sz="2800" dirty="0"/>
              <a:t>:</a:t>
            </a:r>
          </a:p>
          <a:p>
            <a:pPr marL="966788" lvl="1" indent="-495300" eaLnBrk="1" hangingPunct="1"/>
            <a:r>
              <a:rPr lang="cs-CZ" altLang="cs-CZ" sz="2800" dirty="0"/>
              <a:t>Analýza minimalizace nákladů je metoda založená na hodnocení podle nejnižších nákladů</a:t>
            </a:r>
            <a:endParaRPr lang="cs-CZ" altLang="cs-CZ" dirty="0"/>
          </a:p>
          <a:p>
            <a:pPr marL="966788" lvl="1" indent="-495300" eaLnBrk="1" hangingPunct="1">
              <a:buFont typeface="Wingdings" panose="05000000000000000000" pitchFamily="2" charset="2"/>
              <a:buNone/>
            </a:pPr>
            <a:r>
              <a:rPr lang="cs-CZ" altLang="cs-CZ" sz="1800" dirty="0"/>
              <a:t>	</a:t>
            </a:r>
          </a:p>
        </p:txBody>
      </p:sp>
      <p:sp>
        <p:nvSpPr>
          <p:cNvPr id="6246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>
              <a:solidFill>
                <a:schemeClr val="tx1"/>
              </a:solidFill>
              <a:latin typeface="Verdana" panose="020B060403050404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3714" grpId="0"/>
      <p:bldP spid="243715" grpId="0" build="p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400"/>
              <a:t>Přístupy ke stanovení diskontní sazby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71500" indent="-571500" eaLnBrk="1" hangingPunct="1">
              <a:lnSpc>
                <a:spcPct val="90000"/>
              </a:lnSpc>
              <a:buSzPct val="100000"/>
              <a:buFont typeface="Wingdings" pitchFamily="2" charset="2"/>
              <a:buAutoNum type="arabicPeriod"/>
            </a:pPr>
            <a:r>
              <a:rPr lang="cs-CZ" sz="2600" dirty="0"/>
              <a:t>Užití </a:t>
            </a:r>
            <a:r>
              <a:rPr lang="cs-CZ" sz="2600" b="1" dirty="0"/>
              <a:t>společenské funkce blahobytu</a:t>
            </a:r>
            <a:r>
              <a:rPr lang="cs-CZ" sz="2600" dirty="0"/>
              <a:t> k ohodnocení přínosů a ztrát různých generací.</a:t>
            </a:r>
            <a:br>
              <a:rPr lang="cs-CZ" sz="2600" dirty="0"/>
            </a:br>
            <a:r>
              <a:rPr lang="cs-CZ" sz="2000" i="1" dirty="0"/>
              <a:t>„</a:t>
            </a:r>
            <a:r>
              <a:rPr lang="en-US" sz="2000" i="1" dirty="0"/>
              <a:t>a reflection of a society's relative valuation on today's well-being versus well-being in the future</a:t>
            </a:r>
            <a:r>
              <a:rPr lang="cs-CZ" sz="2000" i="1" dirty="0"/>
              <a:t>“</a:t>
            </a:r>
            <a:br>
              <a:rPr lang="cs-CZ" sz="2000" i="1" dirty="0"/>
            </a:br>
            <a:endParaRPr lang="cs-CZ" sz="2000" i="1" dirty="0"/>
          </a:p>
          <a:p>
            <a:pPr marL="571500" indent="-571500" algn="just" eaLnBrk="1" hangingPunct="1">
              <a:lnSpc>
                <a:spcPct val="90000"/>
              </a:lnSpc>
              <a:buSzPct val="100000"/>
              <a:buFont typeface="Wingdings" pitchFamily="2" charset="2"/>
              <a:buAutoNum type="arabicPeriod"/>
            </a:pPr>
            <a:r>
              <a:rPr lang="cs-CZ" sz="2600" dirty="0"/>
              <a:t>Použití </a:t>
            </a:r>
            <a:r>
              <a:rPr lang="cs-CZ" sz="2600" b="1" dirty="0"/>
              <a:t>vlastní společenské diskontní sazby</a:t>
            </a:r>
            <a:r>
              <a:rPr lang="cs-CZ" sz="2600" dirty="0"/>
              <a:t>. </a:t>
            </a:r>
          </a:p>
          <a:p>
            <a:pPr marL="471488" lvl="1" indent="0" algn="just" eaLnBrk="1" hangingPunct="1">
              <a:lnSpc>
                <a:spcPct val="90000"/>
              </a:lnSpc>
              <a:buNone/>
            </a:pPr>
            <a:r>
              <a:rPr lang="cs-CZ" sz="2200" dirty="0"/>
              <a:t>V současné době je obvyklé, že diskontní sazbu stanovuje</a:t>
            </a:r>
            <a:r>
              <a:rPr lang="cs-CZ" sz="2200" b="1" dirty="0"/>
              <a:t> </a:t>
            </a:r>
            <a:r>
              <a:rPr lang="cs-CZ" sz="2200" dirty="0"/>
              <a:t>poskytovatel dotace s tím, že tato sazba může být průběžně aktualizována. </a:t>
            </a: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400"/>
              <a:t>Nominální a reálná diskontní sazba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899591" y="1930400"/>
            <a:ext cx="6057721" cy="4110963"/>
          </a:xfrm>
        </p:spPr>
        <p:txBody>
          <a:bodyPr>
            <a:normAutofit fontScale="70000" lnSpcReduction="20000"/>
          </a:bodyPr>
          <a:lstStyle/>
          <a:p>
            <a:pPr eaLnBrk="1" hangingPunct="1">
              <a:lnSpc>
                <a:spcPct val="90000"/>
              </a:lnSpc>
            </a:pPr>
            <a:r>
              <a:rPr lang="cs-CZ" sz="2800" dirty="0"/>
              <a:t>Zohledňuje vliv inflace</a:t>
            </a:r>
          </a:p>
          <a:p>
            <a:pPr eaLnBrk="1" hangingPunct="1">
              <a:lnSpc>
                <a:spcPct val="90000"/>
              </a:lnSpc>
            </a:pPr>
            <a:endParaRPr lang="cs-CZ" dirty="0"/>
          </a:p>
          <a:p>
            <a:pPr eaLnBrk="1" hangingPunct="1">
              <a:lnSpc>
                <a:spcPct val="90000"/>
              </a:lnSpc>
            </a:pPr>
            <a:endParaRPr lang="cs-CZ" dirty="0"/>
          </a:p>
          <a:p>
            <a:pPr eaLnBrk="1" hangingPunct="1">
              <a:lnSpc>
                <a:spcPct val="90000"/>
              </a:lnSpc>
            </a:pPr>
            <a:endParaRPr lang="cs-CZ" dirty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cs-CZ" sz="2800" dirty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cs-CZ" sz="2800" dirty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2800" dirty="0"/>
              <a:t>Kde 		</a:t>
            </a:r>
            <a:r>
              <a:rPr lang="cs-CZ" sz="2800" i="1" dirty="0" err="1"/>
              <a:t>Rr</a:t>
            </a:r>
            <a:r>
              <a:rPr lang="cs-CZ" sz="2800" i="1" dirty="0"/>
              <a:t> 	</a:t>
            </a:r>
            <a:r>
              <a:rPr lang="cs-CZ" sz="2800" dirty="0"/>
              <a:t>je reálná diskontní sazba,</a:t>
            </a:r>
            <a:endParaRPr lang="cs-CZ" sz="2800" i="1" dirty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2800" i="1" dirty="0"/>
              <a:t>			</a:t>
            </a:r>
            <a:r>
              <a:rPr lang="cs-CZ" sz="2800" i="1" dirty="0" err="1"/>
              <a:t>Nr</a:t>
            </a:r>
            <a:r>
              <a:rPr lang="cs-CZ" sz="2800" dirty="0"/>
              <a:t>	je nominální diskontní sazba.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2800" i="1" dirty="0"/>
              <a:t>			I</a:t>
            </a:r>
            <a:r>
              <a:rPr lang="cs-CZ" sz="2800" i="1" baseline="-25000" dirty="0"/>
              <a:t>E</a:t>
            </a:r>
            <a:r>
              <a:rPr lang="cs-CZ" sz="2800" i="1" dirty="0"/>
              <a:t> 	</a:t>
            </a:r>
            <a:r>
              <a:rPr lang="cs-CZ" sz="2800" dirty="0"/>
              <a:t>je inflační koeficient od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2800" dirty="0"/>
              <a:t>				období 0	(základní období)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2800" dirty="0"/>
              <a:t> 				do období </a:t>
            </a:r>
            <a:r>
              <a:rPr lang="cs-CZ" sz="2800" i="1" dirty="0"/>
              <a:t>t.</a:t>
            </a:r>
            <a:r>
              <a:rPr lang="cs-CZ" sz="2800" dirty="0"/>
              <a:t> </a:t>
            </a:r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27653" name="Object 5"/>
          <p:cNvGraphicFramePr>
            <a:graphicFrameLocks noChangeAspect="1"/>
          </p:cNvGraphicFramePr>
          <p:nvPr/>
        </p:nvGraphicFramePr>
        <p:xfrm>
          <a:off x="2627784" y="2420888"/>
          <a:ext cx="3024187" cy="1203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07" name="Rovnice" r:id="rId3" imgW="1079032" imgH="431613" progId="Equation.3">
                  <p:embed/>
                </p:oleObj>
              </mc:Choice>
              <mc:Fallback>
                <p:oleObj name="Rovnice" r:id="rId3" imgW="1079032" imgH="431613" progId="Equation.3">
                  <p:embed/>
                  <p:pic>
                    <p:nvPicPr>
                      <p:cNvPr id="27653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7784" y="2420888"/>
                        <a:ext cx="3024187" cy="1203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400"/>
              <a:t>Problém výběru vhodného kritéria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66738" y="1752600"/>
            <a:ext cx="8326437" cy="4267200"/>
          </a:xfrm>
        </p:spPr>
        <p:txBody>
          <a:bodyPr/>
          <a:lstStyle/>
          <a:p>
            <a:pPr eaLnBrk="1" hangingPunct="1"/>
            <a:endParaRPr lang="cs-CZ" sz="2600"/>
          </a:p>
          <a:p>
            <a:pPr eaLnBrk="1" hangingPunct="1"/>
            <a:endParaRPr lang="cs-CZ" sz="2600"/>
          </a:p>
          <a:p>
            <a:pPr eaLnBrk="1" hangingPunct="1"/>
            <a:endParaRPr lang="cs-CZ" sz="2600"/>
          </a:p>
        </p:txBody>
      </p:sp>
      <p:graphicFrame>
        <p:nvGraphicFramePr>
          <p:cNvPr id="177156" name="Group 4"/>
          <p:cNvGraphicFramePr>
            <a:graphicFrameLocks noGrp="1"/>
          </p:cNvGraphicFramePr>
          <p:nvPr>
            <p:ph sz="half" idx="2"/>
          </p:nvPr>
        </p:nvGraphicFramePr>
        <p:xfrm>
          <a:off x="-1" y="2420888"/>
          <a:ext cx="8820472" cy="2376262"/>
        </p:xfrm>
        <a:graphic>
          <a:graphicData uri="http://schemas.openxmlformats.org/drawingml/2006/table">
            <a:tbl>
              <a:tblPr/>
              <a:tblGrid>
                <a:gridCol w="11713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79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7098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5600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3869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5432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70120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803725"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Projekt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4" marB="4573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Náklady </a:t>
                      </a:r>
                    </a:p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(C)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4" marB="4573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Přínosy </a:t>
                      </a:r>
                    </a:p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(B)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4" marB="4573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B/C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4" marB="4573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Pořadí</a:t>
                      </a:r>
                    </a:p>
                    <a:p>
                      <a:pPr marL="469900" marR="0" lvl="0" indent="-469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projektů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4" marB="4573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NPV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4" marB="4573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Pořadí </a:t>
                      </a:r>
                    </a:p>
                    <a:p>
                      <a:pPr marL="469900" marR="0" lvl="0" indent="-469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projektů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4" marB="4573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4179"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</a:t>
                      </a:r>
                      <a:endParaRPr kumimoji="0" lang="cs-CZ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4" marB="4573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120</a:t>
                      </a:r>
                      <a:endParaRPr kumimoji="0" lang="cs-CZ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4" marB="4573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180</a:t>
                      </a:r>
                      <a:endParaRPr kumimoji="0" lang="cs-CZ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4" marB="4573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1,5</a:t>
                      </a:r>
                      <a:endParaRPr kumimoji="0" lang="cs-CZ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4" marB="4573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cs-CZ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4" marB="4573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60</a:t>
                      </a:r>
                      <a:endParaRPr kumimoji="0" lang="cs-CZ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4" marB="4573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cs-CZ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4" marB="4573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4179"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</a:t>
                      </a:r>
                      <a:endParaRPr kumimoji="0" lang="cs-CZ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4" marB="4573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80</a:t>
                      </a:r>
                      <a:endParaRPr kumimoji="0" lang="cs-CZ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4" marB="4573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120</a:t>
                      </a:r>
                      <a:endParaRPr kumimoji="0" lang="cs-CZ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4" marB="4573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1,5</a:t>
                      </a:r>
                      <a:endParaRPr kumimoji="0" lang="cs-CZ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4" marB="4573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cs-CZ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4" marB="4573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40</a:t>
                      </a:r>
                      <a:endParaRPr kumimoji="0" lang="cs-CZ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4" marB="4573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  <a:endParaRPr kumimoji="0" lang="cs-CZ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4" marB="4573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4179"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</a:t>
                      </a:r>
                      <a:endParaRPr kumimoji="0" lang="cs-CZ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4" marB="4573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50</a:t>
                      </a:r>
                      <a:endParaRPr kumimoji="0" lang="cs-CZ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4" marB="4573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100</a:t>
                      </a:r>
                      <a:endParaRPr kumimoji="0" lang="cs-CZ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4" marB="4573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cs-CZ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4" marB="4573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cs-CZ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4" marB="4573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50</a:t>
                      </a:r>
                      <a:endParaRPr kumimoji="0" lang="cs-CZ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4" marB="4573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4" marB="4573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/>
              <a:t>Porovnání ukazatelů hodnocení</a:t>
            </a:r>
          </a:p>
        </p:txBody>
      </p:sp>
      <p:graphicFrame>
        <p:nvGraphicFramePr>
          <p:cNvPr id="178179" name="Group 3"/>
          <p:cNvGraphicFramePr>
            <a:graphicFrameLocks noGrp="1"/>
          </p:cNvGraphicFramePr>
          <p:nvPr>
            <p:ph type="tbl" idx="1"/>
          </p:nvPr>
        </p:nvGraphicFramePr>
        <p:xfrm>
          <a:off x="323528" y="2031073"/>
          <a:ext cx="8135938" cy="4206240"/>
        </p:xfrm>
        <a:graphic>
          <a:graphicData uri="http://schemas.openxmlformats.org/drawingml/2006/table">
            <a:tbl>
              <a:tblPr/>
              <a:tblGrid>
                <a:gridCol w="28082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3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080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651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080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3503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477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660074"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Vlastnosti ukazatele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B/C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NPV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IRR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DN </a:t>
                      </a:r>
                    </a:p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prostá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DN </a:t>
                      </a:r>
                    </a:p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reálná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Ri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0074"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Uvažuje časovou</a:t>
                      </a:r>
                    </a:p>
                    <a:p>
                      <a:pPr marL="469900" marR="0" lvl="0" indent="-469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hodnotu peněz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ano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ano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ano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ne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ano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ano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47062"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Uvažuje všechny</a:t>
                      </a:r>
                    </a:p>
                    <a:p>
                      <a:pPr marL="469900" marR="0" lvl="0" indent="-469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relevantní hotovostní</a:t>
                      </a:r>
                    </a:p>
                    <a:p>
                      <a:pPr marL="469900" marR="0" lvl="0" indent="-469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toky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ano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ano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ano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ne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ne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ano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60074"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Závislost na odhadu</a:t>
                      </a:r>
                    </a:p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diskontní sazby r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ano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ano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ne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ne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ano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ano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60074"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Závislost na odhadu</a:t>
                      </a:r>
                    </a:p>
                    <a:p>
                      <a:pPr marL="469900" marR="0" lvl="0" indent="-469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hotovostních toků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ano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ano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ano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ano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ano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ano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3085"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Vlastnost </a:t>
                      </a:r>
                      <a:r>
                        <a:rPr kumimoji="0" lang="cs-CZ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aditivity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ne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ano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ne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ne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ne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ne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/>
              <a:t>Metodika EU (2014)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>
          <a:xfrm>
            <a:off x="822960" y="1988840"/>
            <a:ext cx="7637472" cy="4032448"/>
          </a:xfrm>
        </p:spPr>
        <p:txBody>
          <a:bodyPr>
            <a:normAutofit/>
          </a:bodyPr>
          <a:lstStyle/>
          <a:p>
            <a:pPr eaLnBrk="1" hangingPunct="1"/>
            <a:r>
              <a:rPr lang="cs-CZ" sz="2800" dirty="0"/>
              <a:t>Postup CBA</a:t>
            </a:r>
          </a:p>
          <a:p>
            <a:pPr marL="914400" lvl="1" indent="-457200" eaLnBrk="1" hangingPunct="1">
              <a:buSzPct val="100000"/>
              <a:buFont typeface="+mj-lt"/>
              <a:buAutoNum type="arabicPeriod"/>
            </a:pPr>
            <a:r>
              <a:rPr lang="cs-CZ" sz="2400" i="1" dirty="0"/>
              <a:t>Analýza souvislostí </a:t>
            </a:r>
          </a:p>
          <a:p>
            <a:pPr marL="914400" lvl="1" indent="-457200" eaLnBrk="1" hangingPunct="1">
              <a:buSzPct val="100000"/>
              <a:buFont typeface="+mj-lt"/>
              <a:buAutoNum type="arabicPeriod"/>
            </a:pPr>
            <a:r>
              <a:rPr lang="cs-CZ" sz="2400" i="1" dirty="0"/>
              <a:t>Definice cílů </a:t>
            </a:r>
          </a:p>
          <a:p>
            <a:pPr marL="914400" lvl="1" indent="-457200" eaLnBrk="1" hangingPunct="1">
              <a:buSzPct val="100000"/>
              <a:buFont typeface="+mj-lt"/>
              <a:buAutoNum type="arabicPeriod"/>
            </a:pPr>
            <a:r>
              <a:rPr lang="cs-CZ" sz="2400" i="1" dirty="0"/>
              <a:t>Identifikace projektu</a:t>
            </a:r>
          </a:p>
          <a:p>
            <a:pPr marL="914400" lvl="1" indent="-457200">
              <a:buSzPct val="100000"/>
              <a:buFont typeface="+mj-lt"/>
              <a:buAutoNum type="arabicPeriod"/>
            </a:pPr>
            <a:r>
              <a:rPr lang="cs-CZ" sz="2400" i="1" dirty="0"/>
              <a:t>Technická proveditelnost a environmentální udržitelnost</a:t>
            </a:r>
          </a:p>
          <a:p>
            <a:pPr marL="914400" lvl="1" indent="-457200">
              <a:buSzPct val="100000"/>
              <a:buFont typeface="+mj-lt"/>
              <a:buAutoNum type="arabicPeriod"/>
            </a:pPr>
            <a:r>
              <a:rPr lang="cs-CZ" sz="2400" i="1" dirty="0"/>
              <a:t>Finanční analýza</a:t>
            </a:r>
          </a:p>
          <a:p>
            <a:pPr marL="914400" lvl="1" indent="-457200" eaLnBrk="1" hangingPunct="1">
              <a:buSzPct val="100000"/>
              <a:buFont typeface="+mj-lt"/>
              <a:buAutoNum type="arabicPeriod"/>
            </a:pPr>
            <a:r>
              <a:rPr lang="cs-CZ" sz="2400" i="1" dirty="0"/>
              <a:t>Ekonomická analýza</a:t>
            </a:r>
          </a:p>
          <a:p>
            <a:pPr marL="914400" lvl="1" indent="-457200" eaLnBrk="1" hangingPunct="1">
              <a:buSzPct val="100000"/>
              <a:buFont typeface="+mj-lt"/>
              <a:buAutoNum type="arabicPeriod"/>
            </a:pPr>
            <a:r>
              <a:rPr lang="cs-CZ" sz="2400" i="1" dirty="0"/>
              <a:t>Analýza rizik</a:t>
            </a:r>
          </a:p>
          <a:p>
            <a:pPr marL="457200" lvl="1" indent="0" eaLnBrk="1" hangingPunct="1">
              <a:buNone/>
            </a:pPr>
            <a:r>
              <a:rPr lang="cs-CZ" sz="2400" dirty="0"/>
              <a:t>(obrázek str. 8 </a:t>
            </a:r>
            <a:r>
              <a:rPr lang="cs-CZ" sz="2400" dirty="0" err="1"/>
              <a:t>Guide</a:t>
            </a:r>
            <a:r>
              <a:rPr lang="cs-CZ" sz="2400" dirty="0"/>
              <a:t>)</a:t>
            </a: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/>
              <a:t>Analýza (popis) souvislostí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>
          <a:xfrm>
            <a:off x="822960" y="1988840"/>
            <a:ext cx="7543799" cy="4052523"/>
          </a:xfrm>
        </p:spPr>
        <p:txBody>
          <a:bodyPr>
            <a:normAutofit/>
          </a:bodyPr>
          <a:lstStyle/>
          <a:p>
            <a:pPr eaLnBrk="1" hangingPunct="1"/>
            <a:r>
              <a:rPr lang="cs-CZ" dirty="0"/>
              <a:t>Porozumění </a:t>
            </a:r>
            <a:r>
              <a:rPr lang="cs-CZ" dirty="0" err="1"/>
              <a:t>socio</a:t>
            </a:r>
            <a:r>
              <a:rPr lang="cs-CZ" dirty="0"/>
              <a:t>-ekonomickým souvislostem země a regionu ve kterých bude projekt implementován (demografie, růst HDP, pracovně-právní podmínky, nezaměstnanost aj.)</a:t>
            </a:r>
          </a:p>
          <a:p>
            <a:pPr eaLnBrk="1" hangingPunct="1"/>
            <a:r>
              <a:rPr lang="cs-CZ" dirty="0"/>
              <a:t>Politické a institucionální aspekty (strategické plány, aj.)</a:t>
            </a:r>
          </a:p>
          <a:p>
            <a:pPr eaLnBrk="1" hangingPunct="1"/>
            <a:r>
              <a:rPr lang="cs-CZ" dirty="0"/>
              <a:t>Existující infrastruktura pro poskytování služeb (operační náklady, poplatky a daně placené uživateli aj.)</a:t>
            </a:r>
          </a:p>
          <a:p>
            <a:pPr eaLnBrk="1" hangingPunct="1"/>
            <a:r>
              <a:rPr lang="cs-CZ" dirty="0"/>
              <a:t>Další informace a statistiky relevantní projektu </a:t>
            </a:r>
            <a:br>
              <a:rPr lang="cs-CZ" dirty="0"/>
            </a:br>
            <a:r>
              <a:rPr lang="cs-CZ" dirty="0"/>
              <a:t>(environmentální, aj.)</a:t>
            </a:r>
          </a:p>
          <a:p>
            <a:pPr eaLnBrk="1" hangingPunct="1"/>
            <a:r>
              <a:rPr lang="cs-CZ" dirty="0"/>
              <a:t>Očekávání obyvatel.</a:t>
            </a: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Stanovení cílů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>
          <a:xfrm>
            <a:off x="609598" y="1988840"/>
            <a:ext cx="7850833" cy="4052523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cs-CZ" sz="2800" dirty="0"/>
              <a:t>Základní požadavky pro cíle:</a:t>
            </a:r>
            <a:endParaRPr lang="cs-CZ" sz="2800" b="1" dirty="0"/>
          </a:p>
          <a:p>
            <a:pPr lvl="1" eaLnBrk="1" hangingPunct="1">
              <a:lnSpc>
                <a:spcPct val="80000"/>
              </a:lnSpc>
            </a:pPr>
            <a:r>
              <a:rPr lang="cs-CZ" sz="2000" b="1" dirty="0"/>
              <a:t>předmětnost cílů</a:t>
            </a:r>
            <a:r>
              <a:rPr lang="cs-CZ" sz="2000" dirty="0"/>
              <a:t>, tedy to, aby cíle byly odvozeny od očekávání veřejných projektů, od jejich užitků,</a:t>
            </a:r>
            <a:endParaRPr lang="cs-CZ" sz="2000" b="1" dirty="0"/>
          </a:p>
          <a:p>
            <a:pPr lvl="1" eaLnBrk="1" hangingPunct="1">
              <a:lnSpc>
                <a:spcPct val="80000"/>
              </a:lnSpc>
            </a:pPr>
            <a:r>
              <a:rPr lang="cs-CZ" sz="2000" b="1" dirty="0"/>
              <a:t>verifikovatelnost cílů</a:t>
            </a:r>
            <a:r>
              <a:rPr lang="cs-CZ" sz="2000" i="1" dirty="0"/>
              <a:t>,</a:t>
            </a:r>
            <a:r>
              <a:rPr lang="cs-CZ" sz="2000" dirty="0"/>
              <a:t> která umožní zjistit, zda na konci sledovaného období bylo cíle dosaženo, </a:t>
            </a:r>
            <a:endParaRPr lang="cs-CZ" sz="2000" b="1" dirty="0"/>
          </a:p>
          <a:p>
            <a:pPr lvl="1" eaLnBrk="1" hangingPunct="1">
              <a:lnSpc>
                <a:spcPct val="80000"/>
              </a:lnSpc>
            </a:pPr>
            <a:r>
              <a:rPr lang="cs-CZ" sz="2000" b="1" dirty="0"/>
              <a:t>reálnost cílů</a:t>
            </a:r>
            <a:r>
              <a:rPr lang="cs-CZ" sz="2000" dirty="0"/>
              <a:t>, tedy zda jsou splnitelné,</a:t>
            </a:r>
            <a:endParaRPr lang="cs-CZ" sz="2000" b="1" dirty="0"/>
          </a:p>
          <a:p>
            <a:pPr lvl="1" eaLnBrk="1" hangingPunct="1">
              <a:lnSpc>
                <a:spcPct val="80000"/>
              </a:lnSpc>
            </a:pPr>
            <a:r>
              <a:rPr lang="cs-CZ" sz="2000" b="1" dirty="0"/>
              <a:t>konzistentnost cílů</a:t>
            </a:r>
            <a:r>
              <a:rPr lang="cs-CZ" sz="2000" i="1" dirty="0"/>
              <a:t>,</a:t>
            </a:r>
            <a:r>
              <a:rPr lang="cs-CZ" sz="2000" dirty="0"/>
              <a:t> tedy jejich vzájemná návaznost,</a:t>
            </a:r>
            <a:endParaRPr lang="cs-CZ" sz="2000" b="1" dirty="0"/>
          </a:p>
          <a:p>
            <a:pPr lvl="1" eaLnBrk="1" hangingPunct="1">
              <a:lnSpc>
                <a:spcPct val="80000"/>
              </a:lnSpc>
            </a:pPr>
            <a:r>
              <a:rPr lang="cs-CZ" sz="2000" b="1" dirty="0" err="1"/>
              <a:t>kvantifikovatelnost</a:t>
            </a:r>
            <a:r>
              <a:rPr lang="cs-CZ" sz="2000" b="1" dirty="0"/>
              <a:t> cílů</a:t>
            </a:r>
            <a:r>
              <a:rPr lang="cs-CZ" sz="2000" i="1" dirty="0"/>
              <a:t>,</a:t>
            </a:r>
            <a:r>
              <a:rPr lang="cs-CZ" sz="2000" dirty="0"/>
              <a:t> zaručující, že přímo v zadání cíle jsou uváděny měrné jednotky umožňující měřit v jakém množství (kolik), v jaké kvalitě (jaké charakteristiky), v jakých termínech (kdy) a s jakými náklady byly cíle splněny a </a:t>
            </a:r>
            <a:endParaRPr lang="cs-CZ" sz="2000" b="1" dirty="0"/>
          </a:p>
          <a:p>
            <a:pPr lvl="1" eaLnBrk="1" hangingPunct="1">
              <a:lnSpc>
                <a:spcPct val="80000"/>
              </a:lnSpc>
            </a:pPr>
            <a:r>
              <a:rPr lang="cs-CZ" sz="2000" b="1" dirty="0"/>
              <a:t>zda cíle pokrývají dané potřeby</a:t>
            </a:r>
            <a:r>
              <a:rPr lang="cs-CZ" sz="2000" dirty="0"/>
              <a:t>.</a:t>
            </a: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400"/>
              <a:t>Nastavení cílů v souvislosti s metodikou EU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dirty="0"/>
              <a:t>NAVÍC DŮLEŽITÉ, ZVAŽOVAT KONSISTENTNOST CÍLŮ S LEGISLATIVOU EU I ČR</a:t>
            </a:r>
          </a:p>
          <a:p>
            <a:pPr eaLnBrk="1" hangingPunct="1"/>
            <a:r>
              <a:rPr lang="cs-CZ" dirty="0"/>
              <a:t>ABY CÍLE BYLY V KONSISTENCI S EU A NÁRODNÍ POLITIKOU V DANÉ OBLASTI</a:t>
            </a: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Identifikace projektu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z="2100"/>
              <a:t>Projekt je definován souborem technických, organizačních, marketingových a finančních řešení, které tvoří logicky provázaný funkční celek, který má určitý dopad na socioekonomickou situaci určitých členů společnosti. </a:t>
            </a:r>
          </a:p>
          <a:p>
            <a:pPr eaLnBrk="1" hangingPunct="1">
              <a:lnSpc>
                <a:spcPct val="90000"/>
              </a:lnSpc>
            </a:pPr>
            <a:r>
              <a:rPr lang="cs-CZ" sz="2100"/>
              <a:t>Z hlediska investičního pak můžeme na projekt pohlížet jako na určité aktivum, které si pořizujeme proto, aby nám přinášelo užitek. Již jsme jednoznačně řekli, že k tomu, abychom se mohli rozhodnout o smysluplnosti realizace projektu, musíme znát důsledky jeho přijetí.</a:t>
            </a: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Identifikace projektu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sz="2800" dirty="0"/>
              <a:t>Při identifikaci projektu je nutné zvažovat:</a:t>
            </a:r>
          </a:p>
          <a:p>
            <a:pPr lvl="1" eaLnBrk="1" hangingPunct="1"/>
            <a:r>
              <a:rPr lang="cs-CZ" sz="2400" dirty="0"/>
              <a:t>Investiční variantu</a:t>
            </a:r>
          </a:p>
          <a:p>
            <a:pPr lvl="1" eaLnBrk="1" hangingPunct="1"/>
            <a:r>
              <a:rPr lang="cs-CZ" sz="2400" dirty="0"/>
              <a:t>Nulovou variantu</a:t>
            </a:r>
          </a:p>
          <a:p>
            <a:pPr lvl="1" eaLnBrk="1" hangingPunct="1"/>
            <a:endParaRPr lang="cs-CZ" sz="2400" dirty="0"/>
          </a:p>
          <a:p>
            <a:pPr lvl="1" eaLnBrk="1" hangingPunct="1"/>
            <a:r>
              <a:rPr lang="cs-CZ" sz="2400" dirty="0"/>
              <a:t>Kdo je zodpovědný za implementaci projektu!!</a:t>
            </a:r>
          </a:p>
          <a:p>
            <a:pPr lvl="1" eaLnBrk="1" hangingPunct="1"/>
            <a:r>
              <a:rPr lang="cs-CZ" sz="2400" dirty="0"/>
              <a:t>Kdo jsou koneční příjemci výstupů (beneficenti)</a:t>
            </a:r>
          </a:p>
          <a:p>
            <a:pPr lvl="1" eaLnBrk="1" hangingPunct="1"/>
            <a:r>
              <a:rPr lang="cs-CZ" sz="2400" dirty="0"/>
              <a:t>Kdo jsou </a:t>
            </a:r>
            <a:r>
              <a:rPr lang="cs-CZ" sz="2400" dirty="0" err="1"/>
              <a:t>stakeholdeři</a:t>
            </a:r>
            <a:r>
              <a:rPr lang="cs-CZ" sz="2400" dirty="0"/>
              <a:t>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Kritérium hodnocení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66738" y="1752600"/>
            <a:ext cx="7966075" cy="42672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endParaRPr lang="cs-CZ" altLang="cs-CZ" sz="2600"/>
          </a:p>
          <a:p>
            <a:pPr eaLnBrk="1" hangingPunct="1">
              <a:buFont typeface="Wingdings" panose="05000000000000000000" pitchFamily="2" charset="2"/>
              <a:buNone/>
            </a:pPr>
            <a:endParaRPr lang="cs-CZ" altLang="cs-CZ" sz="2600"/>
          </a:p>
          <a:p>
            <a:pPr eaLnBrk="1" hangingPunct="1">
              <a:buFont typeface="Wingdings" panose="05000000000000000000" pitchFamily="2" charset="2"/>
              <a:buNone/>
            </a:pPr>
            <a:endParaRPr lang="cs-CZ" altLang="cs-CZ" sz="2600"/>
          </a:p>
          <a:p>
            <a:pPr eaLnBrk="1" hangingPunct="1">
              <a:buFont typeface="Wingdings" panose="05000000000000000000" pitchFamily="2" charset="2"/>
              <a:buNone/>
            </a:pPr>
            <a:endParaRPr lang="cs-CZ" altLang="cs-CZ" sz="260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2800"/>
              <a:t>Kde 	</a:t>
            </a:r>
            <a:r>
              <a:rPr lang="cs-CZ" altLang="cs-CZ" sz="2800" i="1"/>
              <a:t>C	</a:t>
            </a:r>
            <a:r>
              <a:rPr lang="cs-CZ" altLang="cs-CZ" sz="2800"/>
              <a:t>jsou náklady na projekt	</a:t>
            </a:r>
          </a:p>
        </p:txBody>
      </p:sp>
      <p:graphicFrame>
        <p:nvGraphicFramePr>
          <p:cNvPr id="63492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2771775" y="2349500"/>
          <a:ext cx="3422650" cy="977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497" name="Rovnice" r:id="rId3" imgW="621760" imgH="177646" progId="Equation.3">
                  <p:embed/>
                </p:oleObj>
              </mc:Choice>
              <mc:Fallback>
                <p:oleObj name="Rovnice" r:id="rId3" imgW="621760" imgH="177646" progId="Equation.3">
                  <p:embed/>
                  <p:pic>
                    <p:nvPicPr>
                      <p:cNvPr id="0" name="Object 4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1775" y="2349500"/>
                        <a:ext cx="3422650" cy="977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400" dirty="0"/>
              <a:t>Technická proveditelnost a environmentální udržitelnost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dirty="0"/>
              <a:t>Analýza poptávky</a:t>
            </a:r>
          </a:p>
          <a:p>
            <a:r>
              <a:rPr lang="cs-CZ" dirty="0"/>
              <a:t>Analýza možností</a:t>
            </a:r>
          </a:p>
          <a:p>
            <a:r>
              <a:rPr lang="cs-CZ" dirty="0"/>
              <a:t>Otázky změny životního prostředí a klimatu</a:t>
            </a:r>
          </a:p>
          <a:p>
            <a:r>
              <a:rPr lang="cs-CZ" dirty="0"/>
              <a:t>Technické řešení, odhad nákladů, harmonogram implementace</a:t>
            </a:r>
          </a:p>
          <a:p>
            <a:pPr eaLnBrk="1" hangingPunct="1"/>
            <a:endParaRPr lang="cs-CZ" dirty="0"/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Finanční analýza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sz="2000" dirty="0"/>
              <a:t>Hlavním účelem finanční analýzy je výpočet ukazatelů finanční výkonnosti projektu.</a:t>
            </a:r>
          </a:p>
          <a:p>
            <a:pPr eaLnBrk="1" hangingPunct="1"/>
            <a:r>
              <a:rPr lang="cs-CZ" sz="2000" dirty="0"/>
              <a:t>K posouzení finanční návratnosti projektu můžeme využít standardně finanční čistou současnou hodnotu (</a:t>
            </a:r>
            <a:r>
              <a:rPr lang="cs-CZ" sz="2000" dirty="0" err="1"/>
              <a:t>Financial</a:t>
            </a:r>
            <a:r>
              <a:rPr lang="cs-CZ" sz="2000" dirty="0"/>
              <a:t> Net </a:t>
            </a:r>
            <a:r>
              <a:rPr lang="cs-CZ" sz="2000" dirty="0" err="1"/>
              <a:t>Present</a:t>
            </a:r>
            <a:r>
              <a:rPr lang="cs-CZ" sz="2000" dirty="0"/>
              <a:t> </a:t>
            </a:r>
            <a:r>
              <a:rPr lang="cs-CZ" sz="2000" dirty="0" err="1"/>
              <a:t>Value</a:t>
            </a:r>
            <a:r>
              <a:rPr lang="cs-CZ" sz="2000" dirty="0"/>
              <a:t> – FNPV) a finanční vnitřní výnosové procento (</a:t>
            </a:r>
            <a:r>
              <a:rPr lang="cs-CZ" sz="2000" dirty="0" err="1"/>
              <a:t>Financial</a:t>
            </a:r>
            <a:r>
              <a:rPr lang="cs-CZ" sz="2000" dirty="0"/>
              <a:t> </a:t>
            </a:r>
            <a:r>
              <a:rPr lang="cs-CZ" sz="2000" dirty="0" err="1"/>
              <a:t>Internal</a:t>
            </a:r>
            <a:r>
              <a:rPr lang="cs-CZ" sz="2000" dirty="0"/>
              <a:t> </a:t>
            </a:r>
            <a:r>
              <a:rPr lang="cs-CZ" sz="2000" dirty="0" err="1"/>
              <a:t>Rate</a:t>
            </a:r>
            <a:r>
              <a:rPr lang="cs-CZ" sz="2000" dirty="0"/>
              <a:t> </a:t>
            </a:r>
            <a:r>
              <a:rPr lang="cs-CZ" sz="2000" dirty="0" err="1"/>
              <a:t>of</a:t>
            </a:r>
            <a:r>
              <a:rPr lang="cs-CZ" sz="2000" dirty="0"/>
              <a:t> Return – FRR) a to ve formách výnosnosti projektu (FRR(C), resp. FNPV(C)) a výnosnosti kapitálu (FRR(K) , resp. FNPV(K)).</a:t>
            </a:r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Finanční analýza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sz="2600" dirty="0"/>
              <a:t>Finanční analýza prováděná v rámci analýzy nákladů a přínosů velkého projektu, která má být poskytnuta Komisi, by se měla zejména zaměřit na:</a:t>
            </a:r>
          </a:p>
          <a:p>
            <a:pPr lvl="1" eaLnBrk="1" hangingPunct="1"/>
            <a:r>
              <a:rPr lang="cs-CZ" sz="2200" dirty="0"/>
              <a:t>zhodnocení </a:t>
            </a:r>
            <a:r>
              <a:rPr lang="cs-CZ" sz="2200" b="1" dirty="0"/>
              <a:t>finanční ziskovosti investice </a:t>
            </a:r>
            <a:r>
              <a:rPr lang="cs-CZ" sz="2200" dirty="0"/>
              <a:t>a vlastního (státního) kapitálu,</a:t>
            </a:r>
          </a:p>
          <a:p>
            <a:pPr lvl="1" eaLnBrk="1" hangingPunct="1"/>
            <a:r>
              <a:rPr lang="cs-CZ" sz="2200" dirty="0"/>
              <a:t>stanovení vhodného (maximálního) </a:t>
            </a:r>
            <a:r>
              <a:rPr lang="cs-CZ" sz="2200" b="1" dirty="0"/>
              <a:t>příspěvku z fondů,</a:t>
            </a:r>
          </a:p>
          <a:p>
            <a:pPr lvl="1" eaLnBrk="1" hangingPunct="1"/>
            <a:r>
              <a:rPr lang="cs-CZ" sz="2200" dirty="0"/>
              <a:t>kontrolu </a:t>
            </a:r>
            <a:r>
              <a:rPr lang="cs-CZ" sz="2200" b="1" dirty="0"/>
              <a:t>finanční udržitelnosti </a:t>
            </a:r>
            <a:r>
              <a:rPr lang="cs-CZ" sz="2200" dirty="0"/>
              <a:t>projektu.</a:t>
            </a:r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Výše dotace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b="1"/>
              <a:t>Výše grantu EU se stanovuje v </a:t>
            </a:r>
            <a:r>
              <a:rPr lang="cs-CZ"/>
              <a:t>souladu s článkem 55. </a:t>
            </a:r>
          </a:p>
          <a:p>
            <a:pPr eaLnBrk="1" hangingPunct="1"/>
            <a:r>
              <a:rPr lang="cs-CZ"/>
              <a:t>Je nutné řádně zohlednit příjmy projektu tak, aby se příspěvek z fondů upravil v závislosti na hrubém rozpětí samofinancování a aby nedošlo k nadměrnému financování. </a:t>
            </a:r>
          </a:p>
          <a:p>
            <a:pPr eaLnBrk="1" hangingPunct="1">
              <a:buFont typeface="Wingdings" pitchFamily="2" charset="2"/>
              <a:buNone/>
            </a:pPr>
            <a:endParaRPr lang="cs-CZ"/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Finanční udržitelnost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>
          <a:xfrm>
            <a:off x="822960" y="1988840"/>
            <a:ext cx="7781487" cy="3448725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cs-CZ" sz="2000" b="1" dirty="0"/>
              <a:t>Finanční udržitelnost </a:t>
            </a:r>
            <a:r>
              <a:rPr lang="cs-CZ" sz="2000" dirty="0"/>
              <a:t>projektu by se měla posuzovat kontrolou toho, že kumulované (nediskontované) čisté peněžní toky jsou po celé uvažované referenční období kladné.</a:t>
            </a:r>
          </a:p>
          <a:p>
            <a:pPr eaLnBrk="1" hangingPunct="1">
              <a:lnSpc>
                <a:spcPct val="90000"/>
              </a:lnSpc>
            </a:pPr>
            <a:r>
              <a:rPr lang="cs-CZ" sz="2000" dirty="0"/>
              <a:t>Čisté peněžní toky pro tyto účely by měly zohledňovat investiční náklady, veškeré finanční zdroje (státní i EU) a čisté příjmy. </a:t>
            </a:r>
          </a:p>
          <a:p>
            <a:pPr eaLnBrk="1" hangingPunct="1">
              <a:lnSpc>
                <a:spcPct val="90000"/>
              </a:lnSpc>
            </a:pPr>
            <a:r>
              <a:rPr lang="cs-CZ" sz="2000" dirty="0"/>
              <a:t>Zbytková hodnota se zde nezohledňuje, nejsou-li aktiva v posledním roce uvažované analýzy skutečně zlikvidována.</a:t>
            </a:r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Ekonomická analýza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sz="2400" dirty="0"/>
              <a:t>Důvodem ekonomického hodnocení je skutečnost, že vstupy do projektu by měly být oceněny náklady příležitosti a výstupy z projektu ochotou spotřebitelů platit.</a:t>
            </a:r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599" y="609600"/>
            <a:ext cx="6347713" cy="731168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cs-CZ" dirty="0"/>
              <a:t>1. Krok ekonomické analýzy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>
          <a:xfrm>
            <a:off x="609598" y="1988840"/>
            <a:ext cx="7994850" cy="3448725"/>
          </a:xfrm>
        </p:spPr>
        <p:txBody>
          <a:bodyPr>
            <a:normAutofit/>
          </a:bodyPr>
          <a:lstStyle/>
          <a:p>
            <a:pPr eaLnBrk="1" hangingPunct="1"/>
            <a:r>
              <a:rPr lang="cs-CZ" sz="2600" dirty="0"/>
              <a:t>Výchozím bodem ekonomické analýzy jsou peněžní toky používané ve finanční analýze. Při určování ukazatelů hospodářské výkonnosti je třeba provést určité úpravy.</a:t>
            </a:r>
          </a:p>
          <a:p>
            <a:pPr lvl="1" eaLnBrk="1" hangingPunct="1"/>
            <a:r>
              <a:rPr lang="cs-CZ" sz="2200" b="1" i="1" dirty="0"/>
              <a:t>Daňové opravy: </a:t>
            </a:r>
            <a:r>
              <a:rPr lang="cs-CZ" sz="2200" dirty="0"/>
              <a:t>je nutné odečíst nepřímé daně (např. DPH), subvence a čisté převody (např. platby na sociální zabezpečení). Do cen by však měly být započteny přímé daně. Měly by být také zahrnuty konkrétní nepřímé daně nebo subvence, pokud mají představovat opravu v důsledku externalit</a:t>
            </a:r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599" y="609600"/>
            <a:ext cx="6347713" cy="731168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cs-CZ" dirty="0"/>
              <a:t>2. Krok ekonomické analýzy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>
          <a:xfrm>
            <a:off x="251520" y="1916832"/>
            <a:ext cx="8568952" cy="4608512"/>
          </a:xfrm>
        </p:spPr>
        <p:txBody>
          <a:bodyPr/>
          <a:lstStyle/>
          <a:p>
            <a:pPr lvl="1" eaLnBrk="1" hangingPunct="1"/>
            <a:r>
              <a:rPr lang="cs-CZ" sz="2200" b="1" i="1" dirty="0"/>
              <a:t>Opravy v důsledku externalit: </a:t>
            </a:r>
            <a:r>
              <a:rPr lang="cs-CZ" sz="2200" dirty="0"/>
              <a:t>mohou se objevit některé dopady, které se z projektu rozšíří na další hospodářské subjekty bez jakýchkoliv náhrad. Tyto účinky mohou být záporné (nová silnice zvyšující úrovně znečištění) nebo kladné (nová železnice snižující dopravní zácpy na souběžných silničních komunikacích). </a:t>
            </a:r>
          </a:p>
          <a:p>
            <a:pPr lvl="2" eaLnBrk="1" hangingPunct="1"/>
            <a:r>
              <a:rPr lang="cs-CZ" sz="1900" dirty="0"/>
              <a:t>Jelikož externality jsou definovány jako benefity nebo náklady bez peněžní náhrady, nejsou obsaženy ve finanční analýze, a musejí být proto odhadnuty a oceněny v analýze ekonomické.</a:t>
            </a:r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599" y="609600"/>
            <a:ext cx="6347713" cy="731168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cs-CZ" dirty="0"/>
              <a:t>3. Krok ekonomické analýzy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idx="1"/>
          </p:nvPr>
        </p:nvSpPr>
        <p:spPr>
          <a:xfrm>
            <a:off x="539552" y="1844824"/>
            <a:ext cx="6480720" cy="4248472"/>
          </a:xfrm>
        </p:spPr>
        <p:txBody>
          <a:bodyPr/>
          <a:lstStyle/>
          <a:p>
            <a:pPr lvl="1" eaLnBrk="1" hangingPunct="1"/>
            <a:r>
              <a:rPr lang="cs-CZ" sz="2200" b="1" i="1" dirty="0"/>
              <a:t>Od cen tržních k cenám stínovým:     </a:t>
            </a:r>
            <a:r>
              <a:rPr lang="cs-CZ" sz="2200" dirty="0"/>
              <a:t>kromě zkreslení způsobeného daněmi nebo externalitami mohou vzdálit ceny od rovnováhy konkurenceschopného (tj. efektivního) trhu i další faktory: systémy monopolů, obchodní překážky, regulace práce, neúplné informace atd. Ve všech takových případech jsou sledované tržní (tj. finanční) ceny zavádějící, a je proto třeba místo nich použít ceny účetní (stínové),</a:t>
            </a:r>
          </a:p>
          <a:p>
            <a:pPr lvl="1" eaLnBrk="1" hangingPunct="1">
              <a:buFont typeface="Wingdings" pitchFamily="2" charset="2"/>
              <a:buNone/>
            </a:pPr>
            <a:endParaRPr lang="cs-CZ" sz="2200" dirty="0"/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587152"/>
          </a:xfrm>
        </p:spPr>
        <p:txBody>
          <a:bodyPr>
            <a:normAutofit fontScale="90000"/>
          </a:bodyPr>
          <a:lstStyle/>
          <a:p>
            <a:r>
              <a:rPr lang="cs-CZ" dirty="0"/>
              <a:t>Od cen tržních k cen stínovým</a:t>
            </a:r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15616" y="1896277"/>
            <a:ext cx="7344816" cy="43210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74588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400"/>
              <a:t>Vyjádření nákladů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idx="1"/>
          </p:nvPr>
        </p:nvSpPr>
        <p:spPr>
          <a:xfrm>
            <a:off x="899592" y="2160588"/>
            <a:ext cx="7633221" cy="3881437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dirty="0"/>
              <a:t>	</a:t>
            </a:r>
            <a:r>
              <a:rPr lang="cs-CZ" altLang="cs-CZ" sz="2000" dirty="0"/>
              <a:t>Hodnotu celkových nákladů </a:t>
            </a:r>
            <a:r>
              <a:rPr lang="cs-CZ" altLang="cs-CZ" sz="2000" i="1" dirty="0"/>
              <a:t>C</a:t>
            </a:r>
            <a:r>
              <a:rPr lang="cs-CZ" altLang="cs-CZ" sz="2000" dirty="0"/>
              <a:t> lze vyjádřit následujícím způsobem: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dirty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dirty="0"/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dirty="0"/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dirty="0"/>
              <a:t>Kde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cs-CZ" altLang="cs-CZ" i="1" dirty="0"/>
              <a:t>	</a:t>
            </a:r>
            <a:r>
              <a:rPr lang="cs-CZ" altLang="cs-CZ" sz="2000" i="1" dirty="0"/>
              <a:t>C</a:t>
            </a:r>
            <a:r>
              <a:rPr lang="cs-CZ" altLang="cs-CZ" sz="2000" baseline="-25000" dirty="0"/>
              <a:t>0</a:t>
            </a:r>
            <a:r>
              <a:rPr lang="cs-CZ" altLang="cs-CZ" sz="2000" dirty="0"/>
              <a:t>    	je pořizovací cena (často také označovaná jako </a:t>
            </a:r>
            <a:r>
              <a:rPr lang="cs-CZ" altLang="cs-CZ" sz="2000" i="1" dirty="0"/>
              <a:t>I</a:t>
            </a:r>
            <a:r>
              <a:rPr lang="cs-CZ" altLang="cs-CZ" sz="2000" dirty="0"/>
              <a:t>)</a:t>
            </a:r>
            <a:endParaRPr lang="cs-CZ" altLang="cs-CZ" sz="2000" i="1" dirty="0"/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cs-CZ" altLang="cs-CZ" sz="2000" i="1" dirty="0"/>
              <a:t>	</a:t>
            </a:r>
            <a:r>
              <a:rPr lang="cs-CZ" altLang="cs-CZ" sz="2000" i="1" dirty="0" err="1"/>
              <a:t>C</a:t>
            </a:r>
            <a:r>
              <a:rPr lang="cs-CZ" altLang="cs-CZ" sz="2000" i="1" baseline="-25000" dirty="0" err="1"/>
              <a:t>t</a:t>
            </a:r>
            <a:r>
              <a:rPr lang="cs-CZ" altLang="cs-CZ" sz="2000" i="1" dirty="0"/>
              <a:t> </a:t>
            </a:r>
            <a:r>
              <a:rPr lang="cs-CZ" altLang="cs-CZ" sz="2000" dirty="0"/>
              <a:t>   	je náklad v období t, </a:t>
            </a:r>
            <a:endParaRPr lang="cs-CZ" altLang="cs-CZ" sz="2000" i="1" dirty="0"/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cs-CZ" altLang="cs-CZ" sz="2000" i="1" dirty="0"/>
              <a:t>	n</a:t>
            </a:r>
            <a:r>
              <a:rPr lang="cs-CZ" altLang="cs-CZ" sz="2000" dirty="0"/>
              <a:t> 	je konečný časový horizont, kdy projekt završí svou životnost.</a:t>
            </a:r>
          </a:p>
        </p:txBody>
      </p:sp>
      <p:sp>
        <p:nvSpPr>
          <p:cNvPr id="645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>
              <a:solidFill>
                <a:schemeClr val="tx1"/>
              </a:solidFill>
              <a:latin typeface="Verdana" panose="020B0604030504040204" pitchFamily="34" charset="0"/>
            </a:endParaRPr>
          </a:p>
        </p:txBody>
      </p:sp>
      <p:graphicFrame>
        <p:nvGraphicFramePr>
          <p:cNvPr id="64517" name="Object 5"/>
          <p:cNvGraphicFramePr>
            <a:graphicFrameLocks noChangeAspect="1"/>
          </p:cNvGraphicFramePr>
          <p:nvPr/>
        </p:nvGraphicFramePr>
        <p:xfrm>
          <a:off x="2843213" y="2565400"/>
          <a:ext cx="2881312" cy="1257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22" name="Rovnice" r:id="rId3" imgW="977900" imgH="431800" progId="Equation.3">
                  <p:embed/>
                </p:oleObj>
              </mc:Choice>
              <mc:Fallback>
                <p:oleObj name="Rovnice" r:id="rId3" imgW="977900" imgH="4318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3213" y="2565400"/>
                        <a:ext cx="2881312" cy="1257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599" y="609600"/>
            <a:ext cx="6347713" cy="1019200"/>
          </a:xfrm>
        </p:spPr>
        <p:txBody>
          <a:bodyPr/>
          <a:lstStyle/>
          <a:p>
            <a:pPr eaLnBrk="1" hangingPunct="1"/>
            <a:r>
              <a:rPr lang="cs-CZ" dirty="0"/>
              <a:t>Analýza rizik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idx="1"/>
          </p:nvPr>
        </p:nvSpPr>
        <p:spPr>
          <a:xfrm>
            <a:off x="827584" y="1752600"/>
            <a:ext cx="7740154" cy="455612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z="2400" dirty="0"/>
              <a:t>Analýza citlivosti</a:t>
            </a:r>
          </a:p>
          <a:p>
            <a:pPr eaLnBrk="1" hangingPunct="1">
              <a:lnSpc>
                <a:spcPct val="80000"/>
              </a:lnSpc>
            </a:pPr>
            <a:r>
              <a:rPr lang="cs-CZ" sz="2400" dirty="0"/>
              <a:t>Analýza rizik – kvalitativní</a:t>
            </a:r>
          </a:p>
          <a:p>
            <a:pPr eaLnBrk="1" hangingPunct="1">
              <a:lnSpc>
                <a:spcPct val="80000"/>
              </a:lnSpc>
            </a:pPr>
            <a:r>
              <a:rPr lang="cs-CZ" sz="2400" dirty="0"/>
              <a:t>Analýza rizik a pravděpodobnosti</a:t>
            </a:r>
          </a:p>
          <a:p>
            <a:pPr>
              <a:lnSpc>
                <a:spcPct val="80000"/>
              </a:lnSpc>
            </a:pPr>
            <a:r>
              <a:rPr lang="cs-CZ" sz="2400" dirty="0"/>
              <a:t>Prevence rizik a zmírňování</a:t>
            </a:r>
            <a:endParaRPr lang="cs-CZ" sz="2300" dirty="0"/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599" y="609600"/>
            <a:ext cx="6347713" cy="1019200"/>
          </a:xfrm>
        </p:spPr>
        <p:txBody>
          <a:bodyPr/>
          <a:lstStyle/>
          <a:p>
            <a:pPr eaLnBrk="1" hangingPunct="1"/>
            <a:r>
              <a:rPr lang="cs-CZ" dirty="0"/>
              <a:t>Analýza citlivosti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idx="1"/>
          </p:nvPr>
        </p:nvSpPr>
        <p:spPr>
          <a:xfrm>
            <a:off x="566738" y="1916832"/>
            <a:ext cx="8001000" cy="439189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z="2400" b="1" dirty="0"/>
              <a:t>Analýza citlivosti </a:t>
            </a:r>
            <a:r>
              <a:rPr lang="cs-CZ" sz="2400" dirty="0"/>
              <a:t>se</a:t>
            </a:r>
            <a:r>
              <a:rPr lang="cs-CZ" sz="2400" b="1" i="1" dirty="0"/>
              <a:t> </a:t>
            </a:r>
            <a:r>
              <a:rPr lang="cs-CZ" sz="2400" dirty="0"/>
              <a:t>zaměřuje se na zjištění </a:t>
            </a:r>
            <a:r>
              <a:rPr lang="cs-CZ" sz="2400" b="1" dirty="0"/>
              <a:t>kritických proměnných projektu</a:t>
            </a:r>
            <a:r>
              <a:rPr lang="cs-CZ" sz="2400" dirty="0"/>
              <a:t>. 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300" dirty="0"/>
              <a:t>Provádí se tak, že se proměnné projektu postupně mění o určité procento a sledují se následné změny ukazatelů finanční i hospodářské výkonnosti. Z proměnných by se měla měnit vždy pouze jedna a ostatní parametry by měly zůstat neměnné. 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300" dirty="0"/>
              <a:t>Návod pak doporučuje za „kritické“ považovat ty proměnné, u nichž změna o 1 % (kladná či záporná) způsobuje odpovídající změnu základní hodnoty NPV o 5 %. Je však možné přijmout odlišná kritéria. Jaká procentní změna by měla za následek NPV = 0</a:t>
            </a:r>
          </a:p>
        </p:txBody>
      </p:sp>
    </p:spTree>
    <p:extLst>
      <p:ext uri="{BB962C8B-B14F-4D97-AF65-F5344CB8AC3E}">
        <p14:creationId xmlns:p14="http://schemas.microsoft.com/office/powerpoint/2010/main" val="2750049719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599" y="609600"/>
            <a:ext cx="6347713" cy="1019200"/>
          </a:xfrm>
        </p:spPr>
        <p:txBody>
          <a:bodyPr/>
          <a:lstStyle/>
          <a:p>
            <a:pPr eaLnBrk="1" hangingPunct="1"/>
            <a:r>
              <a:rPr lang="cs-CZ" dirty="0"/>
              <a:t>Analýza rizik - kvalitativní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idx="1"/>
          </p:nvPr>
        </p:nvSpPr>
        <p:spPr>
          <a:xfrm>
            <a:off x="566738" y="1752600"/>
            <a:ext cx="8001000" cy="4556125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cs-CZ" sz="2400" dirty="0"/>
              <a:t>Seznam nežádoucích situací, kterým je projekt vystaven</a:t>
            </a:r>
          </a:p>
          <a:p>
            <a:pPr>
              <a:lnSpc>
                <a:spcPct val="80000"/>
              </a:lnSpc>
            </a:pPr>
            <a:r>
              <a:rPr lang="cs-CZ" sz="2400" dirty="0"/>
              <a:t>Matice rizik pro každou nežádoucí situaci s uvedením</a:t>
            </a:r>
          </a:p>
          <a:p>
            <a:pPr lvl="1"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cs-CZ" sz="2000" dirty="0"/>
              <a:t>Možné příčiny vzniku</a:t>
            </a:r>
          </a:p>
          <a:p>
            <a:pPr lvl="1"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cs-CZ" sz="2000" dirty="0"/>
              <a:t>Propojení s analýzou citlivosti (v případě potřeby)</a:t>
            </a:r>
          </a:p>
          <a:p>
            <a:pPr lvl="1"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cs-CZ" sz="2000" dirty="0"/>
              <a:t>Negativní dopady vzniklé v rámci projektu</a:t>
            </a:r>
          </a:p>
          <a:p>
            <a:pPr lvl="1"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cs-CZ" sz="2000" dirty="0"/>
              <a:t>Úrovně pravděpodobnosti výskytu a závažnosti dopadu (seřazeny) </a:t>
            </a:r>
          </a:p>
          <a:p>
            <a:pPr lvl="1"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cs-CZ" sz="2000" dirty="0"/>
              <a:t>Úroveň rizika</a:t>
            </a:r>
          </a:p>
          <a:p>
            <a:pPr>
              <a:lnSpc>
                <a:spcPct val="80000"/>
              </a:lnSpc>
            </a:pPr>
            <a:r>
              <a:rPr lang="cs-CZ" sz="2400" dirty="0"/>
              <a:t>Výklad matice rizik včetně posuzování přijatelné míry rizika</a:t>
            </a:r>
          </a:p>
          <a:p>
            <a:pPr>
              <a:lnSpc>
                <a:spcPct val="80000"/>
              </a:lnSpc>
            </a:pPr>
            <a:r>
              <a:rPr lang="cs-CZ" sz="2400" dirty="0"/>
              <a:t>Popis opatření pro zmírnění a/nebo prevenci</a:t>
            </a:r>
            <a:endParaRPr lang="cs-CZ" sz="2300" dirty="0"/>
          </a:p>
        </p:txBody>
      </p:sp>
    </p:spTree>
    <p:extLst>
      <p:ext uri="{BB962C8B-B14F-4D97-AF65-F5344CB8AC3E}">
        <p14:creationId xmlns:p14="http://schemas.microsoft.com/office/powerpoint/2010/main" val="799001116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599" y="609600"/>
            <a:ext cx="6266657" cy="94719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cs-CZ" dirty="0"/>
              <a:t>Analýza rizik a pravděpodobnosti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idx="1"/>
          </p:nvPr>
        </p:nvSpPr>
        <p:spPr>
          <a:xfrm>
            <a:off x="566738" y="1752600"/>
            <a:ext cx="8001000" cy="4484688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cs-CZ" sz="2600" b="1" dirty="0"/>
              <a:t>Analýza rizik</a:t>
            </a:r>
            <a:r>
              <a:rPr lang="cs-CZ" sz="2600" dirty="0"/>
              <a:t> je posouzení dopadu daných procentních změn určité proměnné na výkonnostní ukazatele projektu nevypovídá o pravděpodobnosti toho, že taková změna nastane (pomocí </a:t>
            </a:r>
            <a:r>
              <a:rPr lang="cs-CZ" sz="2600"/>
              <a:t>metody Monte Carlo). </a:t>
            </a:r>
            <a:endParaRPr lang="cs-CZ" sz="2600" dirty="0"/>
          </a:p>
          <a:p>
            <a:pPr lvl="1" eaLnBrk="1" hangingPunct="1">
              <a:lnSpc>
                <a:spcPct val="90000"/>
              </a:lnSpc>
            </a:pPr>
            <a:r>
              <a:rPr lang="cs-CZ" sz="2200" dirty="0"/>
              <a:t>Když se kritickým proměnným přidělí vhodné rozdělení pravděpodobnosti, lze odhadnout rozdělení pravděpodobnosti finančních a hospodářských ukazatelů výkonnosti. 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200" dirty="0"/>
              <a:t>To analytikovi umožní poskytnout zajímavé statistické údaje o výkonnostních ukazatelích projektu: očekávanou hodnotu, standardní odchylku, variační koeficient atd.</a:t>
            </a:r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Mimotržní metody oceňování	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971600" y="1752600"/>
            <a:ext cx="7596138" cy="4268788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cs-CZ" sz="2400" b="1" dirty="0"/>
              <a:t>Definice</a:t>
            </a:r>
            <a:r>
              <a:rPr lang="cs-CZ" sz="2400" dirty="0"/>
              <a:t>: </a:t>
            </a:r>
          </a:p>
          <a:p>
            <a:pPr eaLnBrk="1" hangingPunct="1"/>
            <a:r>
              <a:rPr lang="cs-CZ" sz="2400" dirty="0"/>
              <a:t>Mimotržní metody oceňování jsou metody používané pro ocenění netržních (veřejných) statků (ekologické přínosy, hodnota života, aj.)</a:t>
            </a:r>
          </a:p>
          <a:p>
            <a:pPr algn="just" eaLnBrk="1" hangingPunct="1">
              <a:spcBef>
                <a:spcPts val="500"/>
              </a:spcBef>
              <a:spcAft>
                <a:spcPts val="500"/>
              </a:spcAft>
            </a:pPr>
            <a:r>
              <a:rPr lang="cs-CZ" sz="2600" dirty="0"/>
              <a:t>Ekonomické metody, které se používají pro získávání ceny pro netržní (veřejné) statky</a:t>
            </a:r>
          </a:p>
          <a:p>
            <a:pPr lvl="1" algn="just" eaLnBrk="1" hangingPunct="1">
              <a:spcBef>
                <a:spcPts val="500"/>
              </a:spcBef>
              <a:spcAft>
                <a:spcPts val="500"/>
              </a:spcAft>
            </a:pPr>
            <a:r>
              <a:rPr lang="cs-CZ" sz="2200" dirty="0"/>
              <a:t>Ze samého principu tyto statky cenu nemají, ale mají hodnotu a měly by proto vystupovat do hodnocení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678802589"/>
      </p:ext>
    </p:extLst>
  </p:cSld>
  <p:clrMapOvr>
    <a:masterClrMapping/>
  </p:clrMapOvr>
  <p:transition/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Netržní statky a služby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b="1" dirty="0"/>
              <a:t>Definice veřejného statku</a:t>
            </a:r>
          </a:p>
          <a:p>
            <a:pPr eaLnBrk="1" hangingPunct="1">
              <a:lnSpc>
                <a:spcPct val="90000"/>
              </a:lnSpc>
            </a:pPr>
            <a:r>
              <a:rPr lang="cs-CZ" dirty="0"/>
              <a:t>Podle ekonomické podstaty (</a:t>
            </a:r>
            <a:r>
              <a:rPr lang="cs-CZ" dirty="0" err="1"/>
              <a:t>Samuelson</a:t>
            </a:r>
            <a:r>
              <a:rPr lang="cs-CZ" dirty="0"/>
              <a:t>) jsou to statky, pro které jsou charakteristické následující vlastnosti </a:t>
            </a:r>
            <a:r>
              <a:rPr lang="cs-CZ" sz="2400" dirty="0"/>
              <a:t>(platí pro čisté veřejné statky)</a:t>
            </a:r>
            <a:r>
              <a:rPr lang="cs-CZ" dirty="0"/>
              <a:t>:</a:t>
            </a:r>
          </a:p>
          <a:p>
            <a:pPr lvl="1" eaLnBrk="1" hangingPunct="1">
              <a:lnSpc>
                <a:spcPct val="90000"/>
              </a:lnSpc>
            </a:pPr>
            <a:r>
              <a:rPr lang="cs-CZ" dirty="0"/>
              <a:t>Nedělitelnost spotřeby a nesoutěživost spotřebitele</a:t>
            </a:r>
          </a:p>
          <a:p>
            <a:pPr lvl="1" eaLnBrk="1" hangingPunct="1">
              <a:lnSpc>
                <a:spcPct val="90000"/>
              </a:lnSpc>
            </a:pPr>
            <a:r>
              <a:rPr lang="cs-CZ" dirty="0"/>
              <a:t>Nevylučitelnost ze spotřeby</a:t>
            </a:r>
          </a:p>
          <a:p>
            <a:pPr lvl="1" eaLnBrk="1" hangingPunct="1">
              <a:lnSpc>
                <a:spcPct val="90000"/>
              </a:lnSpc>
            </a:pPr>
            <a:r>
              <a:rPr lang="cs-CZ" dirty="0"/>
              <a:t>Nulové mezní náklady na spotřebu každého dalšího spotřebitele</a:t>
            </a:r>
          </a:p>
        </p:txBody>
      </p:sp>
    </p:spTree>
    <p:extLst>
      <p:ext uri="{BB962C8B-B14F-4D97-AF65-F5344CB8AC3E}">
        <p14:creationId xmlns:p14="http://schemas.microsoft.com/office/powerpoint/2010/main" val="796515087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Ekonomická hodnota přírody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71500" indent="-5715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2600"/>
              <a:t>Vychází ze 4 hlavních užitků:</a:t>
            </a:r>
          </a:p>
          <a:p>
            <a:pPr marL="571500" indent="-571500" eaLnBrk="1" hangingPunct="1">
              <a:lnSpc>
                <a:spcPct val="80000"/>
              </a:lnSpc>
            </a:pPr>
            <a:r>
              <a:rPr lang="cs-CZ" sz="2600"/>
              <a:t>přímá užitná hodnota , </a:t>
            </a:r>
          </a:p>
          <a:p>
            <a:pPr marL="966788" lvl="1" indent="-495300" eaLnBrk="1" hangingPunct="1">
              <a:lnSpc>
                <a:spcPct val="80000"/>
              </a:lnSpc>
            </a:pPr>
            <a:r>
              <a:rPr lang="cs-CZ" sz="2200"/>
              <a:t>klasická ekonomická hodnota odvozená ze současného využití, </a:t>
            </a:r>
          </a:p>
          <a:p>
            <a:pPr marL="571500" indent="-571500" eaLnBrk="1" hangingPunct="1">
              <a:lnSpc>
                <a:spcPct val="80000"/>
              </a:lnSpc>
            </a:pPr>
            <a:r>
              <a:rPr lang="cs-CZ" sz="2600"/>
              <a:t>nepřímá užitná hodnota</a:t>
            </a:r>
          </a:p>
          <a:p>
            <a:pPr marL="966788" lvl="1" indent="-495300" eaLnBrk="1" hangingPunct="1">
              <a:lnSpc>
                <a:spcPct val="80000"/>
              </a:lnSpc>
            </a:pPr>
            <a:r>
              <a:rPr lang="cs-CZ" sz="2200"/>
              <a:t>vztahuje se k poskytovaným ekologickým funkcím, </a:t>
            </a:r>
          </a:p>
          <a:p>
            <a:pPr marL="571500" indent="-571500" eaLnBrk="1" hangingPunct="1">
              <a:lnSpc>
                <a:spcPct val="80000"/>
              </a:lnSpc>
            </a:pPr>
            <a:r>
              <a:rPr lang="cs-CZ" sz="2600"/>
              <a:t>opční hodnota </a:t>
            </a:r>
          </a:p>
          <a:p>
            <a:pPr marL="966788" lvl="1" indent="-495300" eaLnBrk="1" hangingPunct="1">
              <a:lnSpc>
                <a:spcPct val="80000"/>
              </a:lnSpc>
            </a:pPr>
            <a:r>
              <a:rPr lang="cs-CZ" sz="2200"/>
              <a:t>vyplývá z nejistoty spojené s riziky budoucnosti </a:t>
            </a:r>
          </a:p>
          <a:p>
            <a:pPr marL="571500" indent="-571500" eaLnBrk="1" hangingPunct="1">
              <a:lnSpc>
                <a:spcPct val="80000"/>
              </a:lnSpc>
            </a:pPr>
            <a:r>
              <a:rPr lang="cs-CZ" sz="2600"/>
              <a:t>existenční hodnota</a:t>
            </a:r>
          </a:p>
          <a:p>
            <a:pPr marL="966788" lvl="1" indent="-495300" eaLnBrk="1" hangingPunct="1">
              <a:lnSpc>
                <a:spcPct val="80000"/>
              </a:lnSpc>
            </a:pPr>
            <a:r>
              <a:rPr lang="cs-CZ" sz="2200"/>
              <a:t>vyjádření potřeby zachování přírody a různých forem života. </a:t>
            </a:r>
          </a:p>
        </p:txBody>
      </p:sp>
    </p:spTree>
    <p:extLst>
      <p:ext uri="{BB962C8B-B14F-4D97-AF65-F5344CB8AC3E}">
        <p14:creationId xmlns:p14="http://schemas.microsoft.com/office/powerpoint/2010/main" val="2383927379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5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Příklady ekologických hodnot</a:t>
            </a:r>
          </a:p>
        </p:txBody>
      </p:sp>
      <p:graphicFrame>
        <p:nvGraphicFramePr>
          <p:cNvPr id="83107" name="Group 163"/>
          <p:cNvGraphicFramePr>
            <a:graphicFrameLocks noGrp="1"/>
          </p:cNvGraphicFramePr>
          <p:nvPr>
            <p:ph type="tbl" idx="1"/>
          </p:nvPr>
        </p:nvGraphicFramePr>
        <p:xfrm>
          <a:off x="566738" y="1752600"/>
          <a:ext cx="8108950" cy="4289466"/>
        </p:xfrm>
        <a:graphic>
          <a:graphicData uri="http://schemas.openxmlformats.org/drawingml/2006/table">
            <a:tbl>
              <a:tblPr/>
              <a:tblGrid>
                <a:gridCol w="19891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764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716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716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17496"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Přímé užitné hodnoty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Nepřímé užitné hodnoty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Opční hodnoty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Existenční hodnoty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8443"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Produkce ryb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Biodiverzita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Zachování </a:t>
                      </a:r>
                    </a:p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Biodiverzity</a:t>
                      </a:r>
                    </a:p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6"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Zachování</a:t>
                      </a:r>
                    </a:p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biodiverzity</a:t>
                      </a:r>
                    </a:p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8123"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Chov kachen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Mikroklima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0032"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Rekreace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Ekologická stabilita </a:t>
                      </a:r>
                    </a:p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krajiny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Udržení vodních </a:t>
                      </a:r>
                    </a:p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zdrojů</a:t>
                      </a:r>
                    </a:p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8123"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Regulace odtoku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Krajinný ráz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19084"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Pozitivní vliv na </a:t>
                      </a:r>
                    </a:p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kvalitu vody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Samočisticí procesy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Stabilita krajiny </a:t>
                      </a:r>
                    </a:p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vůči klimatickým </a:t>
                      </a:r>
                    </a:p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změnám</a:t>
                      </a:r>
                    </a:p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38123"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Vodní zdroj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Produkce kyslíku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65426879"/>
      </p:ext>
    </p:extLst>
  </p:cSld>
  <p:clrMapOvr>
    <a:masterClrMapping/>
  </p:clrMapOvr>
  <p:transition/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549275"/>
            <a:ext cx="8001000" cy="1008063"/>
          </a:xfrm>
        </p:spPr>
        <p:txBody>
          <a:bodyPr/>
          <a:lstStyle/>
          <a:p>
            <a:pPr eaLnBrk="1" hangingPunct="1"/>
            <a:r>
              <a:rPr lang="cs-CZ" sz="3600"/>
              <a:t>Klasifikace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844675"/>
            <a:ext cx="8229600" cy="4281488"/>
          </a:xfrm>
        </p:spPr>
        <p:txBody>
          <a:bodyPr/>
          <a:lstStyle/>
          <a:p>
            <a:pPr marL="571500" indent="-571500" eaLnBrk="1" hangingPunct="1"/>
            <a:r>
              <a:rPr lang="cs-CZ" sz="2800"/>
              <a:t>přímé metody, </a:t>
            </a:r>
          </a:p>
          <a:p>
            <a:pPr marL="966788" lvl="1" indent="-495300" eaLnBrk="1" hangingPunct="1"/>
            <a:r>
              <a:rPr lang="cs-CZ" sz="2400"/>
              <a:t>spotřebitel je dotazován přímo,</a:t>
            </a:r>
          </a:p>
          <a:p>
            <a:pPr marL="571500" indent="-571500" eaLnBrk="1" hangingPunct="1"/>
            <a:r>
              <a:rPr lang="cs-CZ" sz="2800"/>
              <a:t>nepřímé metody, </a:t>
            </a:r>
          </a:p>
          <a:p>
            <a:pPr marL="966788" lvl="1" indent="-495300" eaLnBrk="1" hangingPunct="1"/>
            <a:r>
              <a:rPr lang="cs-CZ" sz="2400"/>
              <a:t>spotřebitelská úspora je odvozena prostřednictvím souvisejících trhů (trhy těch statků a služeb, u nichž jsou veřejné statky a služby posuzovány jako jedna z částí užitné hodnoty).</a:t>
            </a:r>
          </a:p>
        </p:txBody>
      </p:sp>
    </p:spTree>
    <p:extLst>
      <p:ext uri="{BB962C8B-B14F-4D97-AF65-F5344CB8AC3E}">
        <p14:creationId xmlns:p14="http://schemas.microsoft.com/office/powerpoint/2010/main" val="3169720949"/>
      </p:ext>
    </p:extLst>
  </p:cSld>
  <p:clrMapOvr>
    <a:masterClrMapping/>
  </p:clrMapOvr>
  <p:transition/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001000" cy="1216025"/>
          </a:xfrm>
        </p:spPr>
        <p:txBody>
          <a:bodyPr/>
          <a:lstStyle/>
          <a:p>
            <a:pPr eaLnBrk="1" hangingPunct="1"/>
            <a:r>
              <a:rPr lang="cs-CZ" sz="3200"/>
              <a:t>Metody ocenění environmentálních nákladů a přínosů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700213"/>
            <a:ext cx="8001000" cy="4681537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cs-CZ" sz="2400"/>
          </a:p>
          <a:p>
            <a:pPr eaLnBrk="1" hangingPunct="1">
              <a:buFont typeface="Wingdings" pitchFamily="2" charset="2"/>
              <a:buNone/>
            </a:pPr>
            <a:endParaRPr lang="cs-CZ" sz="2400"/>
          </a:p>
          <a:p>
            <a:pPr eaLnBrk="1" hangingPunct="1">
              <a:buFont typeface="Wingdings" pitchFamily="2" charset="2"/>
              <a:buNone/>
            </a:pPr>
            <a:endParaRPr lang="cs-CZ" sz="2400"/>
          </a:p>
          <a:p>
            <a:pPr eaLnBrk="1" hangingPunct="1">
              <a:buFont typeface="Wingdings" pitchFamily="2" charset="2"/>
              <a:buNone/>
            </a:pPr>
            <a:endParaRPr lang="cs-CZ" sz="2400"/>
          </a:p>
          <a:p>
            <a:pPr eaLnBrk="1" hangingPunct="1">
              <a:buFont typeface="Wingdings" pitchFamily="2" charset="2"/>
              <a:buNone/>
            </a:pPr>
            <a:endParaRPr lang="cs-CZ" sz="2400"/>
          </a:p>
          <a:p>
            <a:pPr eaLnBrk="1" hangingPunct="1">
              <a:buFont typeface="Wingdings" pitchFamily="2" charset="2"/>
              <a:buNone/>
            </a:pPr>
            <a:endParaRPr lang="cs-CZ" sz="2400"/>
          </a:p>
          <a:p>
            <a:pPr eaLnBrk="1" hangingPunct="1">
              <a:buFont typeface="Wingdings" pitchFamily="2" charset="2"/>
              <a:buNone/>
            </a:pPr>
            <a:endParaRPr lang="cs-CZ" sz="2400"/>
          </a:p>
          <a:p>
            <a:pPr eaLnBrk="1" hangingPunct="1">
              <a:buFont typeface="Wingdings" pitchFamily="2" charset="2"/>
              <a:buNone/>
            </a:pPr>
            <a:endParaRPr lang="cs-CZ" sz="2400"/>
          </a:p>
          <a:p>
            <a:pPr eaLnBrk="1" hangingPunct="1">
              <a:buFont typeface="Wingdings" pitchFamily="2" charset="2"/>
              <a:buNone/>
            </a:pPr>
            <a:endParaRPr lang="cs-CZ" sz="2400"/>
          </a:p>
          <a:p>
            <a:pPr eaLnBrk="1" hangingPunct="1">
              <a:buFont typeface="Wingdings" pitchFamily="2" charset="2"/>
              <a:buNone/>
            </a:pPr>
            <a:endParaRPr lang="cs-CZ" sz="2400"/>
          </a:p>
        </p:txBody>
      </p:sp>
      <p:grpSp>
        <p:nvGrpSpPr>
          <p:cNvPr id="9220" name="Group 4"/>
          <p:cNvGrpSpPr>
            <a:grpSpLocks noChangeAspect="1"/>
          </p:cNvGrpSpPr>
          <p:nvPr/>
        </p:nvGrpSpPr>
        <p:grpSpPr bwMode="auto">
          <a:xfrm>
            <a:off x="900113" y="1773238"/>
            <a:ext cx="6696075" cy="4275137"/>
            <a:chOff x="2500" y="6865"/>
            <a:chExt cx="7200" cy="4627"/>
          </a:xfrm>
        </p:grpSpPr>
        <p:sp>
          <p:nvSpPr>
            <p:cNvPr id="9221" name="AutoShape 5"/>
            <p:cNvSpPr>
              <a:spLocks noChangeAspect="1" noChangeArrowheads="1"/>
            </p:cNvSpPr>
            <p:nvPr/>
          </p:nvSpPr>
          <p:spPr bwMode="auto">
            <a:xfrm>
              <a:off x="2500" y="6865"/>
              <a:ext cx="7200" cy="46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222" name="Rectangle 6"/>
            <p:cNvSpPr>
              <a:spLocks noChangeArrowheads="1"/>
            </p:cNvSpPr>
            <p:nvPr/>
          </p:nvSpPr>
          <p:spPr bwMode="auto">
            <a:xfrm>
              <a:off x="3726" y="7790"/>
              <a:ext cx="1684" cy="46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cs-CZ" sz="1200">
                  <a:latin typeface="Arial" charset="0"/>
                </a:rPr>
                <a:t>Nepřímé metody ocenění</a:t>
              </a:r>
              <a:endParaRPr lang="cs-CZ" sz="1200"/>
            </a:p>
          </p:txBody>
        </p:sp>
        <p:sp>
          <p:nvSpPr>
            <p:cNvPr id="9223" name="Rectangle 7"/>
            <p:cNvSpPr>
              <a:spLocks noChangeArrowheads="1"/>
            </p:cNvSpPr>
            <p:nvPr/>
          </p:nvSpPr>
          <p:spPr bwMode="auto">
            <a:xfrm>
              <a:off x="6943" y="7790"/>
              <a:ext cx="1685" cy="46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cs-CZ" sz="1200">
                  <a:latin typeface="Arial" charset="0"/>
                </a:rPr>
                <a:t>Přímé metody ocenění</a:t>
              </a:r>
              <a:endParaRPr lang="cs-CZ" sz="1200"/>
            </a:p>
          </p:txBody>
        </p:sp>
        <p:sp>
          <p:nvSpPr>
            <p:cNvPr id="9224" name="Rectangle 8"/>
            <p:cNvSpPr>
              <a:spLocks noChangeArrowheads="1"/>
            </p:cNvSpPr>
            <p:nvPr/>
          </p:nvSpPr>
          <p:spPr bwMode="auto">
            <a:xfrm>
              <a:off x="4492" y="7019"/>
              <a:ext cx="3217" cy="46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cs-CZ" sz="1200">
                  <a:latin typeface="Arial" charset="0"/>
                </a:rPr>
                <a:t>Metody ocenění environmentálních nákladů a přínosů</a:t>
              </a:r>
              <a:endParaRPr lang="cs-CZ" sz="1200"/>
            </a:p>
          </p:txBody>
        </p:sp>
        <p:sp>
          <p:nvSpPr>
            <p:cNvPr id="9225" name="Rectangle 9"/>
            <p:cNvSpPr>
              <a:spLocks noChangeArrowheads="1"/>
            </p:cNvSpPr>
            <p:nvPr/>
          </p:nvSpPr>
          <p:spPr bwMode="auto">
            <a:xfrm>
              <a:off x="2653" y="8562"/>
              <a:ext cx="1378" cy="46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cs-CZ" sz="1200">
                  <a:latin typeface="Arial" charset="0"/>
                </a:rPr>
                <a:t>Konvenčních trhů</a:t>
              </a:r>
              <a:endParaRPr lang="cs-CZ" sz="1200"/>
            </a:p>
          </p:txBody>
        </p:sp>
        <p:sp>
          <p:nvSpPr>
            <p:cNvPr id="9226" name="Rectangle 10"/>
            <p:cNvSpPr>
              <a:spLocks noChangeArrowheads="1"/>
            </p:cNvSpPr>
            <p:nvPr/>
          </p:nvSpPr>
          <p:spPr bwMode="auto">
            <a:xfrm>
              <a:off x="4798" y="8562"/>
              <a:ext cx="1379" cy="46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cs-CZ" sz="1200">
                  <a:latin typeface="Arial" charset="0"/>
                </a:rPr>
                <a:t>Náhražkových trhů</a:t>
              </a:r>
              <a:endParaRPr lang="cs-CZ" sz="1200"/>
            </a:p>
          </p:txBody>
        </p:sp>
        <p:sp>
          <p:nvSpPr>
            <p:cNvPr id="9227" name="Rectangle 11"/>
            <p:cNvSpPr>
              <a:spLocks noChangeArrowheads="1"/>
            </p:cNvSpPr>
            <p:nvPr/>
          </p:nvSpPr>
          <p:spPr bwMode="auto">
            <a:xfrm>
              <a:off x="7096" y="8562"/>
              <a:ext cx="1378" cy="46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cs-CZ" sz="1200">
                  <a:latin typeface="Arial" charset="0"/>
                </a:rPr>
                <a:t>Hypotetických trhů </a:t>
              </a:r>
              <a:endParaRPr lang="cs-CZ" sz="1200"/>
            </a:p>
          </p:txBody>
        </p:sp>
        <p:sp>
          <p:nvSpPr>
            <p:cNvPr id="9228" name="Rectangle 12"/>
            <p:cNvSpPr>
              <a:spLocks noChangeArrowheads="1"/>
            </p:cNvSpPr>
            <p:nvPr/>
          </p:nvSpPr>
          <p:spPr bwMode="auto">
            <a:xfrm>
              <a:off x="2960" y="9333"/>
              <a:ext cx="1685" cy="46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cs-CZ" sz="1200">
                  <a:latin typeface="Arial" charset="0"/>
                </a:rPr>
                <a:t>Metoda ovlivnění produkce (EOPM)</a:t>
              </a:r>
              <a:endParaRPr lang="cs-CZ" sz="1200"/>
            </a:p>
          </p:txBody>
        </p:sp>
        <p:sp>
          <p:nvSpPr>
            <p:cNvPr id="9229" name="Rectangle 13"/>
            <p:cNvSpPr>
              <a:spLocks noChangeArrowheads="1"/>
            </p:cNvSpPr>
            <p:nvPr/>
          </p:nvSpPr>
          <p:spPr bwMode="auto">
            <a:xfrm>
              <a:off x="2960" y="10104"/>
              <a:ext cx="1685" cy="46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cs-CZ" sz="1200">
                  <a:latin typeface="Arial" charset="0"/>
                </a:rPr>
                <a:t>Metoda nákladů na odstranění (RCM)</a:t>
              </a:r>
              <a:endParaRPr lang="cs-CZ" sz="1200"/>
            </a:p>
          </p:txBody>
        </p:sp>
        <p:sp>
          <p:nvSpPr>
            <p:cNvPr id="9230" name="Rectangle 14"/>
            <p:cNvSpPr>
              <a:spLocks noChangeArrowheads="1"/>
            </p:cNvSpPr>
            <p:nvPr/>
          </p:nvSpPr>
          <p:spPr bwMode="auto">
            <a:xfrm>
              <a:off x="5104" y="9333"/>
              <a:ext cx="1686" cy="46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cs-CZ" sz="1200">
                  <a:latin typeface="Arial" charset="0"/>
                </a:rPr>
                <a:t>Metoda prevent. výdajů (PEM)</a:t>
              </a:r>
              <a:endParaRPr lang="cs-CZ" sz="1200"/>
            </a:p>
          </p:txBody>
        </p:sp>
        <p:sp>
          <p:nvSpPr>
            <p:cNvPr id="9231" name="Rectangle 15"/>
            <p:cNvSpPr>
              <a:spLocks noChangeArrowheads="1"/>
            </p:cNvSpPr>
            <p:nvPr/>
          </p:nvSpPr>
          <p:spPr bwMode="auto">
            <a:xfrm>
              <a:off x="5104" y="10104"/>
              <a:ext cx="1687" cy="46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cs-CZ" sz="1200">
                  <a:latin typeface="Arial" charset="0"/>
                </a:rPr>
                <a:t>Metoda cestovních nákladů (TCM)</a:t>
              </a:r>
              <a:endParaRPr lang="cs-CZ" sz="1200"/>
            </a:p>
          </p:txBody>
        </p:sp>
        <p:sp>
          <p:nvSpPr>
            <p:cNvPr id="9232" name="Rectangle 16"/>
            <p:cNvSpPr>
              <a:spLocks noChangeArrowheads="1"/>
            </p:cNvSpPr>
            <p:nvPr/>
          </p:nvSpPr>
          <p:spPr bwMode="auto">
            <a:xfrm>
              <a:off x="5104" y="10876"/>
              <a:ext cx="1689" cy="46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cs-CZ" sz="1200">
                  <a:latin typeface="Arial" charset="0"/>
                </a:rPr>
                <a:t>Hedonic Price   Method (HPM)</a:t>
              </a:r>
              <a:endParaRPr lang="cs-CZ" sz="1200"/>
            </a:p>
          </p:txBody>
        </p:sp>
        <p:sp>
          <p:nvSpPr>
            <p:cNvPr id="9233" name="Rectangle 17"/>
            <p:cNvSpPr>
              <a:spLocks noChangeArrowheads="1"/>
            </p:cNvSpPr>
            <p:nvPr/>
          </p:nvSpPr>
          <p:spPr bwMode="auto">
            <a:xfrm>
              <a:off x="7402" y="9333"/>
              <a:ext cx="2145" cy="46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cs-CZ" sz="1200">
                  <a:latin typeface="Arial" charset="0"/>
                </a:rPr>
                <a:t>Kontingentní oceňovací metoda (CVM</a:t>
              </a:r>
              <a:r>
                <a:rPr lang="cs-CZ" sz="900">
                  <a:latin typeface="Arial" charset="0"/>
                </a:rPr>
                <a:t>)</a:t>
              </a:r>
              <a:endParaRPr lang="cs-CZ"/>
            </a:p>
          </p:txBody>
        </p:sp>
        <p:sp>
          <p:nvSpPr>
            <p:cNvPr id="9234" name="Rectangle 18"/>
            <p:cNvSpPr>
              <a:spLocks noChangeArrowheads="1"/>
            </p:cNvSpPr>
            <p:nvPr/>
          </p:nvSpPr>
          <p:spPr bwMode="auto">
            <a:xfrm>
              <a:off x="7402" y="10104"/>
              <a:ext cx="2145" cy="46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cs-CZ" sz="1200">
                  <a:latin typeface="Arial" charset="0"/>
                </a:rPr>
                <a:t>Metoda konting. pořádku (CRM)</a:t>
              </a:r>
              <a:endParaRPr lang="cs-CZ" sz="1200"/>
            </a:p>
          </p:txBody>
        </p:sp>
        <p:sp>
          <p:nvSpPr>
            <p:cNvPr id="9235" name="Rectangle 19"/>
            <p:cNvSpPr>
              <a:spLocks noChangeArrowheads="1"/>
            </p:cNvSpPr>
            <p:nvPr/>
          </p:nvSpPr>
          <p:spPr bwMode="auto">
            <a:xfrm>
              <a:off x="7402" y="10876"/>
              <a:ext cx="2145" cy="46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cs-CZ" sz="1200">
                  <a:latin typeface="Arial" charset="0"/>
                </a:rPr>
                <a:t>Metoda experiment. výběru (CEM)</a:t>
              </a:r>
              <a:endParaRPr lang="cs-CZ" sz="1200"/>
            </a:p>
          </p:txBody>
        </p:sp>
        <p:sp>
          <p:nvSpPr>
            <p:cNvPr id="9236" name="Line 20"/>
            <p:cNvSpPr>
              <a:spLocks noChangeShapeType="1"/>
            </p:cNvSpPr>
            <p:nvPr/>
          </p:nvSpPr>
          <p:spPr bwMode="auto">
            <a:xfrm>
              <a:off x="2807" y="10413"/>
              <a:ext cx="153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237" name="Line 21"/>
            <p:cNvSpPr>
              <a:spLocks noChangeShapeType="1"/>
            </p:cNvSpPr>
            <p:nvPr/>
          </p:nvSpPr>
          <p:spPr bwMode="auto">
            <a:xfrm>
              <a:off x="2807" y="9642"/>
              <a:ext cx="153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238" name="Line 22"/>
            <p:cNvSpPr>
              <a:spLocks noChangeShapeType="1"/>
            </p:cNvSpPr>
            <p:nvPr/>
          </p:nvSpPr>
          <p:spPr bwMode="auto">
            <a:xfrm>
              <a:off x="4951" y="9024"/>
              <a:ext cx="0" cy="21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239" name="Line 23"/>
            <p:cNvSpPr>
              <a:spLocks noChangeShapeType="1"/>
            </p:cNvSpPr>
            <p:nvPr/>
          </p:nvSpPr>
          <p:spPr bwMode="auto">
            <a:xfrm>
              <a:off x="4951" y="11184"/>
              <a:ext cx="153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240" name="Line 24"/>
            <p:cNvSpPr>
              <a:spLocks noChangeShapeType="1"/>
            </p:cNvSpPr>
            <p:nvPr/>
          </p:nvSpPr>
          <p:spPr bwMode="auto">
            <a:xfrm>
              <a:off x="4951" y="10413"/>
              <a:ext cx="153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241" name="Line 25"/>
            <p:cNvSpPr>
              <a:spLocks noChangeShapeType="1"/>
            </p:cNvSpPr>
            <p:nvPr/>
          </p:nvSpPr>
          <p:spPr bwMode="auto">
            <a:xfrm>
              <a:off x="4951" y="9642"/>
              <a:ext cx="153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242" name="Line 26"/>
            <p:cNvSpPr>
              <a:spLocks noChangeShapeType="1"/>
            </p:cNvSpPr>
            <p:nvPr/>
          </p:nvSpPr>
          <p:spPr bwMode="auto">
            <a:xfrm>
              <a:off x="7249" y="9024"/>
              <a:ext cx="0" cy="21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243" name="Line 27"/>
            <p:cNvSpPr>
              <a:spLocks noChangeShapeType="1"/>
            </p:cNvSpPr>
            <p:nvPr/>
          </p:nvSpPr>
          <p:spPr bwMode="auto">
            <a:xfrm>
              <a:off x="7249" y="11184"/>
              <a:ext cx="153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244" name="Line 28"/>
            <p:cNvSpPr>
              <a:spLocks noChangeShapeType="1"/>
            </p:cNvSpPr>
            <p:nvPr/>
          </p:nvSpPr>
          <p:spPr bwMode="auto">
            <a:xfrm>
              <a:off x="7249" y="10413"/>
              <a:ext cx="153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245" name="Line 29"/>
            <p:cNvSpPr>
              <a:spLocks noChangeShapeType="1"/>
            </p:cNvSpPr>
            <p:nvPr/>
          </p:nvSpPr>
          <p:spPr bwMode="auto">
            <a:xfrm>
              <a:off x="7249" y="9642"/>
              <a:ext cx="153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246" name="Line 30"/>
            <p:cNvSpPr>
              <a:spLocks noChangeShapeType="1"/>
            </p:cNvSpPr>
            <p:nvPr/>
          </p:nvSpPr>
          <p:spPr bwMode="auto">
            <a:xfrm>
              <a:off x="3419" y="8407"/>
              <a:ext cx="199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247" name="Line 31"/>
            <p:cNvSpPr>
              <a:spLocks noChangeShapeType="1"/>
            </p:cNvSpPr>
            <p:nvPr/>
          </p:nvSpPr>
          <p:spPr bwMode="auto">
            <a:xfrm>
              <a:off x="3419" y="8407"/>
              <a:ext cx="0" cy="15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248" name="Line 32"/>
            <p:cNvSpPr>
              <a:spLocks noChangeShapeType="1"/>
            </p:cNvSpPr>
            <p:nvPr/>
          </p:nvSpPr>
          <p:spPr bwMode="auto">
            <a:xfrm>
              <a:off x="5411" y="8407"/>
              <a:ext cx="0" cy="15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249" name="Line 33"/>
            <p:cNvSpPr>
              <a:spLocks noChangeShapeType="1"/>
            </p:cNvSpPr>
            <p:nvPr/>
          </p:nvSpPr>
          <p:spPr bwMode="auto">
            <a:xfrm>
              <a:off x="4492" y="8253"/>
              <a:ext cx="1" cy="15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250" name="Line 34"/>
            <p:cNvSpPr>
              <a:spLocks noChangeShapeType="1"/>
            </p:cNvSpPr>
            <p:nvPr/>
          </p:nvSpPr>
          <p:spPr bwMode="auto">
            <a:xfrm>
              <a:off x="7709" y="8253"/>
              <a:ext cx="1" cy="30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251" name="Line 35"/>
            <p:cNvSpPr>
              <a:spLocks noChangeShapeType="1"/>
            </p:cNvSpPr>
            <p:nvPr/>
          </p:nvSpPr>
          <p:spPr bwMode="auto">
            <a:xfrm>
              <a:off x="6024" y="7481"/>
              <a:ext cx="1" cy="15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252" name="Line 36"/>
            <p:cNvSpPr>
              <a:spLocks noChangeShapeType="1"/>
            </p:cNvSpPr>
            <p:nvPr/>
          </p:nvSpPr>
          <p:spPr bwMode="auto">
            <a:xfrm>
              <a:off x="4492" y="7636"/>
              <a:ext cx="1" cy="15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253" name="Line 37"/>
            <p:cNvSpPr>
              <a:spLocks noChangeShapeType="1"/>
            </p:cNvSpPr>
            <p:nvPr/>
          </p:nvSpPr>
          <p:spPr bwMode="auto">
            <a:xfrm>
              <a:off x="7709" y="7636"/>
              <a:ext cx="1" cy="15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254" name="Line 38"/>
            <p:cNvSpPr>
              <a:spLocks noChangeShapeType="1"/>
            </p:cNvSpPr>
            <p:nvPr/>
          </p:nvSpPr>
          <p:spPr bwMode="auto">
            <a:xfrm>
              <a:off x="4491" y="7636"/>
              <a:ext cx="321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255" name="Rectangle 39"/>
            <p:cNvSpPr>
              <a:spLocks noChangeArrowheads="1"/>
            </p:cNvSpPr>
            <p:nvPr/>
          </p:nvSpPr>
          <p:spPr bwMode="auto">
            <a:xfrm>
              <a:off x="2960" y="10875"/>
              <a:ext cx="1683" cy="46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cs-CZ" sz="1200">
                  <a:latin typeface="Arial" charset="0"/>
                </a:rPr>
                <a:t>Nákladové metody (TCA, LCA,TCC)</a:t>
              </a:r>
              <a:endParaRPr lang="cs-CZ" sz="1200"/>
            </a:p>
          </p:txBody>
        </p:sp>
        <p:sp>
          <p:nvSpPr>
            <p:cNvPr id="9256" name="Line 40"/>
            <p:cNvSpPr>
              <a:spLocks noChangeShapeType="1"/>
            </p:cNvSpPr>
            <p:nvPr/>
          </p:nvSpPr>
          <p:spPr bwMode="auto">
            <a:xfrm>
              <a:off x="2806" y="9024"/>
              <a:ext cx="0" cy="21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257" name="Line 41"/>
            <p:cNvSpPr>
              <a:spLocks noChangeShapeType="1"/>
            </p:cNvSpPr>
            <p:nvPr/>
          </p:nvSpPr>
          <p:spPr bwMode="auto">
            <a:xfrm>
              <a:off x="2806" y="11184"/>
              <a:ext cx="15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</p:grpSp>
    </p:spTree>
    <p:extLst>
      <p:ext uri="{BB962C8B-B14F-4D97-AF65-F5344CB8AC3E}">
        <p14:creationId xmlns:p14="http://schemas.microsoft.com/office/powerpoint/2010/main" val="23495639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Postup hodnocení a výběru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2800" b="1" dirty="0"/>
              <a:t>Krok 1	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2800" b="1" dirty="0"/>
              <a:t>	</a:t>
            </a:r>
            <a:r>
              <a:rPr lang="cs-CZ" altLang="cs-CZ" sz="2800" dirty="0"/>
              <a:t>Určí se výše nákladů na 	projekty pomocí metod ocenění.</a:t>
            </a:r>
            <a:endParaRPr lang="cs-CZ" altLang="cs-CZ" sz="2800" b="1" dirty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2800" b="1" dirty="0"/>
              <a:t>Krok 2	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2800" b="1" dirty="0"/>
              <a:t>	</a:t>
            </a:r>
            <a:r>
              <a:rPr lang="cs-CZ" altLang="cs-CZ" sz="2800" dirty="0"/>
              <a:t>Vybere se projekt s nejnižšími náklady</a:t>
            </a:r>
            <a:r>
              <a:rPr lang="cs-CZ" altLang="cs-CZ" dirty="0"/>
              <a:t>.</a:t>
            </a:r>
          </a:p>
        </p:txBody>
      </p:sp>
    </p:spTree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304800"/>
            <a:ext cx="8001000" cy="1179513"/>
          </a:xfrm>
        </p:spPr>
        <p:txBody>
          <a:bodyPr/>
          <a:lstStyle/>
          <a:p>
            <a:pPr eaLnBrk="1" hangingPunct="1"/>
            <a:r>
              <a:rPr lang="cs-CZ" sz="3200"/>
              <a:t>Druhy klasifikace</a:t>
            </a:r>
          </a:p>
        </p:txBody>
      </p:sp>
      <p:sp>
        <p:nvSpPr>
          <p:cNvPr id="10243" name="Rectangle 5"/>
          <p:cNvSpPr>
            <a:spLocks noGrp="1" noChangeArrowheads="1"/>
          </p:cNvSpPr>
          <p:nvPr>
            <p:ph idx="1"/>
          </p:nvPr>
        </p:nvSpPr>
        <p:spPr>
          <a:xfrm>
            <a:off x="457200" y="1844675"/>
            <a:ext cx="8229600" cy="4281488"/>
          </a:xfrm>
        </p:spPr>
        <p:txBody>
          <a:bodyPr/>
          <a:lstStyle/>
          <a:p>
            <a:pPr marL="571500" indent="-571500" eaLnBrk="1" hangingPunct="1">
              <a:lnSpc>
                <a:spcPct val="80000"/>
              </a:lnSpc>
            </a:pPr>
            <a:r>
              <a:rPr lang="cs-CZ" sz="2400"/>
              <a:t>Metodologie vycházející z nákladů</a:t>
            </a:r>
          </a:p>
          <a:p>
            <a:pPr marL="966788" lvl="1" indent="-495300" eaLnBrk="1" hangingPunct="1">
              <a:lnSpc>
                <a:spcPct val="80000"/>
              </a:lnSpc>
            </a:pPr>
            <a:r>
              <a:rPr lang="cs-CZ" altLang="zh-CN" sz="2000"/>
              <a:t>metody založené na obnovovacích (reprodukčních) nákladech,</a:t>
            </a:r>
          </a:p>
          <a:p>
            <a:pPr marL="571500" indent="-571500" eaLnBrk="1" hangingPunct="1">
              <a:lnSpc>
                <a:spcPct val="80000"/>
              </a:lnSpc>
            </a:pPr>
            <a:r>
              <a:rPr lang="cs-CZ" altLang="zh-CN" sz="2400"/>
              <a:t>Metodologie ocenění ztráty užitné a neužitné hodnoty</a:t>
            </a:r>
          </a:p>
          <a:p>
            <a:pPr marL="966788" lvl="1" indent="-495300" eaLnBrk="1" hangingPunct="1">
              <a:lnSpc>
                <a:spcPct val="80000"/>
              </a:lnSpc>
            </a:pPr>
            <a:r>
              <a:rPr lang="cs-CZ" altLang="zh-CN" sz="2000"/>
              <a:t>metody založené na údajích generovaných trhem (ocenění na základě ceny tržního statku, který je nejbližším substitutem aj.),</a:t>
            </a:r>
          </a:p>
          <a:p>
            <a:pPr marL="966788" lvl="1" indent="-495300" eaLnBrk="1" hangingPunct="1">
              <a:lnSpc>
                <a:spcPct val="80000"/>
              </a:lnSpc>
            </a:pPr>
            <a:r>
              <a:rPr lang="cs-CZ" altLang="zh-CN" sz="2000"/>
              <a:t>metody založené na náhradním tržním ocenění (metoda cestovních nákladů, metoda hedonických cen),</a:t>
            </a:r>
          </a:p>
          <a:p>
            <a:pPr marL="966788" lvl="1" indent="-495300" eaLnBrk="1" hangingPunct="1">
              <a:lnSpc>
                <a:spcPct val="80000"/>
              </a:lnSpc>
            </a:pPr>
            <a:r>
              <a:rPr lang="cs-CZ" altLang="zh-CN" sz="2000"/>
              <a:t>metody založené na vytvoření “hypotetického trhu” (kontingentní oceňovací metoda),</a:t>
            </a:r>
          </a:p>
          <a:p>
            <a:pPr marL="966788" lvl="1" indent="-495300" eaLnBrk="1" hangingPunct="1">
              <a:lnSpc>
                <a:spcPct val="80000"/>
              </a:lnSpc>
            </a:pPr>
            <a:r>
              <a:rPr lang="cs-CZ" altLang="zh-CN" sz="2000"/>
              <a:t>metody založené na transferu benefitů (využití hodnot ocenění pro podobné situace)</a:t>
            </a:r>
            <a:r>
              <a:rPr lang="cs-CZ" altLang="zh-CN"/>
              <a:t> </a:t>
            </a:r>
            <a:endParaRPr lang="cs-CZ"/>
          </a:p>
        </p:txBody>
      </p:sp>
      <p:sp>
        <p:nvSpPr>
          <p:cNvPr id="10244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0245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0246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77768067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Druhy klasifikace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95300" indent="-495300" eaLnBrk="1" hangingPunct="1">
              <a:lnSpc>
                <a:spcPct val="90000"/>
              </a:lnSpc>
            </a:pPr>
            <a:r>
              <a:rPr lang="cs-CZ" sz="2600" dirty="0"/>
              <a:t>Metody založené na preferencích jednotlivců</a:t>
            </a:r>
            <a:endParaRPr lang="cs-CZ" sz="2500" dirty="0"/>
          </a:p>
          <a:p>
            <a:pPr lvl="2"/>
            <a:r>
              <a:rPr lang="cs-CZ" altLang="zh-CN" sz="2000" dirty="0"/>
              <a:t>metody vyjádřených preferencí </a:t>
            </a:r>
          </a:p>
          <a:p>
            <a:pPr lvl="2"/>
            <a:r>
              <a:rPr lang="cs-CZ" altLang="zh-CN" sz="2000" dirty="0"/>
              <a:t>metody projevených preferencí </a:t>
            </a:r>
          </a:p>
          <a:p>
            <a:pPr marL="495300" indent="-495300" eaLnBrk="1" hangingPunct="1">
              <a:lnSpc>
                <a:spcPct val="90000"/>
              </a:lnSpc>
            </a:pPr>
            <a:r>
              <a:rPr lang="cs-CZ" sz="2600" dirty="0"/>
              <a:t>Metody založené na expertním (nepreferenčním) přístupu</a:t>
            </a:r>
          </a:p>
          <a:p>
            <a:pPr lvl="2"/>
            <a:r>
              <a:rPr lang="cs-CZ" altLang="zh-CN" sz="2000" dirty="0"/>
              <a:t>metody expertní,</a:t>
            </a:r>
          </a:p>
          <a:p>
            <a:pPr lvl="2"/>
            <a:r>
              <a:rPr lang="cs-CZ" altLang="zh-CN" sz="2000" dirty="0"/>
              <a:t>metody založené na zjišťování nákladů a rizik přes oportunitní náklady, alternativní náklady</a:t>
            </a:r>
          </a:p>
          <a:p>
            <a:pPr lvl="2"/>
            <a:r>
              <a:rPr lang="cs-CZ" altLang="zh-CN" sz="2000" dirty="0"/>
              <a:t>metody přístupu produkční funkce </a:t>
            </a:r>
          </a:p>
          <a:p>
            <a:pPr lvl="2"/>
            <a:r>
              <a:rPr lang="cs-CZ" altLang="zh-CN" sz="2000" dirty="0"/>
              <a:t>multikriteriální expertní metody</a:t>
            </a:r>
            <a:endParaRPr lang="cs-CZ" sz="2000" dirty="0"/>
          </a:p>
        </p:txBody>
      </p:sp>
      <p:sp>
        <p:nvSpPr>
          <p:cNvPr id="11268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19996165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400"/>
              <a:t>Vyjádřené a projevené preference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cs-CZ" sz="2800" dirty="0"/>
              <a:t>Vyjádřené preference</a:t>
            </a:r>
          </a:p>
          <a:p>
            <a:pPr lvl="1" eaLnBrk="1" hangingPunct="1">
              <a:lnSpc>
                <a:spcPct val="80000"/>
              </a:lnSpc>
              <a:spcBef>
                <a:spcPts val="500"/>
              </a:spcBef>
              <a:spcAft>
                <a:spcPts val="500"/>
              </a:spcAft>
            </a:pPr>
            <a:r>
              <a:rPr lang="cs-CZ" sz="2200" dirty="0"/>
              <a:t>Vycházejí z reakcí </a:t>
            </a:r>
            <a:r>
              <a:rPr lang="cs-CZ" sz="2200" dirty="0" err="1"/>
              <a:t>ek</a:t>
            </a:r>
            <a:r>
              <a:rPr lang="cs-CZ" sz="2200" dirty="0"/>
              <a:t>. subjektů na předloženou hypotetickou, nereálnou, situaci na trhu. </a:t>
            </a:r>
          </a:p>
          <a:p>
            <a:pPr lvl="1" eaLnBrk="1" hangingPunct="1">
              <a:lnSpc>
                <a:spcPct val="80000"/>
              </a:lnSpc>
              <a:spcBef>
                <a:spcPts val="500"/>
              </a:spcBef>
              <a:spcAft>
                <a:spcPts val="500"/>
              </a:spcAft>
            </a:pPr>
            <a:r>
              <a:rPr lang="cs-CZ" sz="2200" dirty="0"/>
              <a:t>Typicky se zjišťují dotazníkovým zkoumáním. Při tomto typu výzkumu se výrazně uplatňují sociologické metody. </a:t>
            </a:r>
          </a:p>
          <a:p>
            <a:pPr algn="just" eaLnBrk="1" hangingPunct="1">
              <a:lnSpc>
                <a:spcPct val="80000"/>
              </a:lnSpc>
              <a:spcBef>
                <a:spcPts val="500"/>
              </a:spcBef>
              <a:spcAft>
                <a:spcPts val="500"/>
              </a:spcAft>
            </a:pPr>
            <a:r>
              <a:rPr lang="cs-CZ" sz="2800" dirty="0"/>
              <a:t>Projevené preference</a:t>
            </a:r>
          </a:p>
          <a:p>
            <a:pPr lvl="1" eaLnBrk="1" hangingPunct="1">
              <a:lnSpc>
                <a:spcPct val="80000"/>
              </a:lnSpc>
              <a:spcBef>
                <a:spcPts val="500"/>
              </a:spcBef>
              <a:spcAft>
                <a:spcPts val="500"/>
              </a:spcAft>
            </a:pPr>
            <a:r>
              <a:rPr lang="cs-CZ" sz="2200" dirty="0"/>
              <a:t>Skutečně pozorované chování ekonomických subjektů na trzích. </a:t>
            </a:r>
          </a:p>
          <a:p>
            <a:pPr lvl="1" eaLnBrk="1" hangingPunct="1">
              <a:lnSpc>
                <a:spcPct val="80000"/>
              </a:lnSpc>
              <a:spcBef>
                <a:spcPts val="500"/>
              </a:spcBef>
              <a:spcAft>
                <a:spcPts val="500"/>
              </a:spcAft>
            </a:pPr>
            <a:r>
              <a:rPr lang="cs-CZ" sz="2200" dirty="0"/>
              <a:t>Jako zdroj informací slouží statistická data týkající se konkrétního trhu (např. trhu nemovitostí). </a:t>
            </a:r>
          </a:p>
          <a:p>
            <a:pPr lvl="1" eaLnBrk="1" hangingPunct="1">
              <a:lnSpc>
                <a:spcPct val="80000"/>
              </a:lnSpc>
            </a:pP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706639108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400"/>
              <a:t>Mimotržní metody založené na preferenčním přístupu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endParaRPr lang="cs-CZ" sz="1200" b="1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2800" b="1"/>
              <a:t>Definice</a:t>
            </a:r>
            <a:r>
              <a:rPr lang="cs-CZ" sz="2800"/>
              <a:t>:</a:t>
            </a:r>
          </a:p>
          <a:p>
            <a:pPr lvl="1" eaLnBrk="1" hangingPunct="1">
              <a:lnSpc>
                <a:spcPct val="90000"/>
              </a:lnSpc>
            </a:pPr>
            <a:r>
              <a:rPr lang="cs-CZ"/>
              <a:t>k určování ekonomických hodnot veřejných statků a služeb přistupují dvojím způsobem: prostřednictvím zjišťování ochoty jednotlivých lidí platit (WTP) za udržení či zlepšení veřejného statku či služby či prostřednictvím ochoty přijímat kompenzaci (WTO) při zhoršení podmínek pro poskytnutí veřejného statku či služby. </a:t>
            </a:r>
          </a:p>
        </p:txBody>
      </p:sp>
    </p:spTree>
    <p:extLst>
      <p:ext uri="{BB962C8B-B14F-4D97-AF65-F5344CB8AC3E}">
        <p14:creationId xmlns:p14="http://schemas.microsoft.com/office/powerpoint/2010/main" val="4192511187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5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cs-CZ"/>
              <a:t>Klasifikace preferenčních metod</a:t>
            </a:r>
          </a:p>
        </p:txBody>
      </p:sp>
      <p:sp>
        <p:nvSpPr>
          <p:cNvPr id="14338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cs-CZ" altLang="zh-CN" sz="2600" dirty="0"/>
              <a:t>Metody vyjádřených preferencí </a:t>
            </a:r>
          </a:p>
          <a:p>
            <a:pPr lvl="1" eaLnBrk="1" hangingPunct="1"/>
            <a:r>
              <a:rPr lang="cs-CZ" altLang="zh-CN" sz="2200" dirty="0"/>
              <a:t>Metoda kontingentního oceňování,</a:t>
            </a:r>
          </a:p>
          <a:p>
            <a:pPr lvl="1" eaLnBrk="1" hangingPunct="1"/>
            <a:r>
              <a:rPr lang="cs-CZ" altLang="zh-CN" sz="2200" dirty="0"/>
              <a:t>Hodnota statistického života</a:t>
            </a:r>
          </a:p>
          <a:p>
            <a:pPr eaLnBrk="1" hangingPunct="1"/>
            <a:r>
              <a:rPr lang="cs-CZ" sz="2600" dirty="0"/>
              <a:t>Metody odhalených preferencí</a:t>
            </a:r>
          </a:p>
          <a:p>
            <a:pPr lvl="1" eaLnBrk="1" hangingPunct="1"/>
            <a:r>
              <a:rPr lang="cs-CZ" sz="2200" dirty="0"/>
              <a:t>Metoda cestovních nákladů, </a:t>
            </a:r>
          </a:p>
          <a:p>
            <a:pPr lvl="1" eaLnBrk="1" hangingPunct="1"/>
            <a:r>
              <a:rPr lang="cs-CZ" sz="2200" dirty="0"/>
              <a:t>Metoda </a:t>
            </a:r>
            <a:r>
              <a:rPr lang="cs-CZ" sz="2200" dirty="0" err="1"/>
              <a:t>hedonického</a:t>
            </a:r>
            <a:r>
              <a:rPr lang="cs-CZ" sz="2200" dirty="0"/>
              <a:t> oceňování, </a:t>
            </a:r>
          </a:p>
          <a:p>
            <a:pPr lvl="1" eaLnBrk="1" hangingPunct="1"/>
            <a:r>
              <a:rPr lang="cs-CZ" sz="2200" dirty="0"/>
              <a:t>Metody obranného (preventivního) chování</a:t>
            </a:r>
          </a:p>
          <a:p>
            <a:pPr lvl="1" eaLnBrk="1" hangingPunct="1"/>
            <a:r>
              <a:rPr lang="cs-CZ" altLang="zh-CN" sz="2200" dirty="0"/>
              <a:t>Metoda ztracené produkce</a:t>
            </a:r>
            <a:endParaRPr lang="cs-CZ" sz="2200" dirty="0"/>
          </a:p>
          <a:p>
            <a:pPr lvl="1" eaLnBrk="1" hangingPunct="1"/>
            <a:r>
              <a:rPr lang="cs-CZ" sz="2200" dirty="0"/>
              <a:t>Metoda ztracené spotřeby</a:t>
            </a:r>
          </a:p>
          <a:p>
            <a:pPr lvl="1" eaLnBrk="1" hangingPunct="1"/>
            <a:r>
              <a:rPr lang="cs-CZ" sz="2200" dirty="0"/>
              <a:t>Metoda mzdového rizika</a:t>
            </a:r>
          </a:p>
          <a:p>
            <a:pPr lvl="1" eaLnBrk="1" hangingPunct="1"/>
            <a:r>
              <a:rPr lang="cs-CZ" sz="2200" dirty="0"/>
              <a:t>Metoda na základě substitučního statku</a:t>
            </a:r>
          </a:p>
        </p:txBody>
      </p:sp>
    </p:spTree>
    <p:extLst>
      <p:ext uri="{BB962C8B-B14F-4D97-AF65-F5344CB8AC3E}">
        <p14:creationId xmlns:p14="http://schemas.microsoft.com/office/powerpoint/2010/main" val="1113400967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Kontingentní oceňovací metoda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cs-CZ" sz="2800"/>
              <a:t>angl. Contingent Valuation Method (CVM)</a:t>
            </a:r>
          </a:p>
          <a:p>
            <a:pPr eaLnBrk="1" hangingPunct="1"/>
            <a:r>
              <a:rPr lang="cs-CZ" sz="2800"/>
              <a:t>Reaguje na absenci tržních informací o spotřebitelských preferencích tím, že na základě WTP či WTA  konstruuje hypotetické preference. </a:t>
            </a:r>
          </a:p>
          <a:p>
            <a:pPr eaLnBrk="1" hangingPunct="1"/>
            <a:r>
              <a:rPr lang="cs-CZ" sz="2800"/>
              <a:t>Spotřebitelé vyjadřují své hodnocení přínosů (užitků) nebo nákladů přímo, ale již ne v reálné situaci.</a:t>
            </a:r>
            <a:r>
              <a:rPr lang="cs-CZ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2847404793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Postup CVM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sz="2600"/>
              <a:t>Dotazník – písemný, nebo osobní interview</a:t>
            </a:r>
          </a:p>
          <a:p>
            <a:pPr eaLnBrk="1" hangingPunct="1"/>
            <a:r>
              <a:rPr lang="cs-CZ" sz="2600"/>
              <a:t>Odpovědi na </a:t>
            </a:r>
          </a:p>
          <a:p>
            <a:pPr lvl="1" eaLnBrk="1" hangingPunct="1"/>
            <a:r>
              <a:rPr lang="cs-CZ" sz="2200"/>
              <a:t>velikost WTP za konkrétně specifikované zvýšení daného užitku (přínosu) </a:t>
            </a:r>
          </a:p>
          <a:p>
            <a:pPr lvl="1" eaLnBrk="1" hangingPunct="1"/>
            <a:r>
              <a:rPr lang="cs-CZ" sz="2200"/>
              <a:t>jak velkou kompenzaci by požadovali za utrpěnou ztrátu. </a:t>
            </a:r>
          </a:p>
          <a:p>
            <a:pPr eaLnBrk="1" hangingPunct="1"/>
            <a:r>
              <a:rPr lang="cs-CZ" sz="2600"/>
              <a:t>Tím - vytvořen simulovaný trh, kde reakce spotřebitelů na hypotetickou situaci substituuje jejich chování na skutečném trhu. </a:t>
            </a:r>
          </a:p>
        </p:txBody>
      </p:sp>
    </p:spTree>
    <p:extLst>
      <p:ext uri="{BB962C8B-B14F-4D97-AF65-F5344CB8AC3E}">
        <p14:creationId xmlns:p14="http://schemas.microsoft.com/office/powerpoint/2010/main" val="846272051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Dotazník CVM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eaLnBrk="1" hangingPunct="1">
              <a:lnSpc>
                <a:spcPct val="80000"/>
              </a:lnSpc>
              <a:spcBef>
                <a:spcPts val="500"/>
              </a:spcBef>
              <a:spcAft>
                <a:spcPts val="500"/>
              </a:spcAft>
              <a:buFont typeface="Wingdings" pitchFamily="2" charset="2"/>
              <a:buNone/>
            </a:pPr>
            <a:r>
              <a:rPr lang="cs-CZ" sz="2400"/>
              <a:t>tři základní části:</a:t>
            </a:r>
          </a:p>
          <a:p>
            <a:pPr algn="just" eaLnBrk="1" hangingPunct="1">
              <a:lnSpc>
                <a:spcPct val="80000"/>
              </a:lnSpc>
              <a:spcBef>
                <a:spcPts val="500"/>
              </a:spcBef>
              <a:spcAft>
                <a:spcPts val="500"/>
              </a:spcAft>
              <a:buFont typeface="Wingdings" pitchFamily="2" charset="2"/>
              <a:buAutoNum type="arabicPeriod"/>
            </a:pPr>
            <a:r>
              <a:rPr lang="cs-CZ" sz="2100"/>
              <a:t>V první části je uvedena zkoumaná hypotéza, včetně informací o statku nebo jeho charakteristice, kterého se výzkum týká. Dále je uveden způsob platby (např. zvýšení daní, zavedení nové daně, srážky ze mzdy apod.) za změny způsobené předkládanou hypotetickou situací. </a:t>
            </a:r>
          </a:p>
          <a:p>
            <a:pPr algn="just" eaLnBrk="1" hangingPunct="1">
              <a:lnSpc>
                <a:spcPct val="80000"/>
              </a:lnSpc>
              <a:spcBef>
                <a:spcPts val="500"/>
              </a:spcBef>
              <a:spcAft>
                <a:spcPts val="500"/>
              </a:spcAft>
              <a:buFont typeface="Wingdings" pitchFamily="2" charset="2"/>
              <a:buAutoNum type="arabicPeriod"/>
            </a:pPr>
            <a:r>
              <a:rPr lang="cs-CZ" sz="2100"/>
              <a:t>V druhé části je každý respondent dotázán na výši částky, kterou by byl ochotetn zaplatit (případně přijmout jako kompenzaci), aby přijmul nabízenou změnu. </a:t>
            </a:r>
          </a:p>
          <a:p>
            <a:pPr algn="just" eaLnBrk="1" hangingPunct="1">
              <a:lnSpc>
                <a:spcPct val="80000"/>
              </a:lnSpc>
              <a:spcBef>
                <a:spcPts val="500"/>
              </a:spcBef>
              <a:spcAft>
                <a:spcPts val="500"/>
              </a:spcAft>
              <a:buFont typeface="Wingdings" pitchFamily="2" charset="2"/>
              <a:buAutoNum type="arabicPeriod"/>
            </a:pPr>
            <a:r>
              <a:rPr lang="cs-CZ" sz="2100"/>
              <a:t>Třetí část standardně obsahuje otázky na socioekonomické a demografické ukazatele vzorku respondentů. </a:t>
            </a:r>
          </a:p>
        </p:txBody>
      </p:sp>
    </p:spTree>
    <p:extLst>
      <p:ext uri="{BB962C8B-B14F-4D97-AF65-F5344CB8AC3E}">
        <p14:creationId xmlns:p14="http://schemas.microsoft.com/office/powerpoint/2010/main" val="3779721559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Nedostatky CVM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cs-CZ" sz="2600"/>
              <a:t>Subjektivní ocenění, které má přímou vazbu na rozpočtové omezení jednotlivce či domácnosti.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200"/>
              <a:t>možnost zkreslení (hypotetické, strategické, vliv výzkumníků a formulace otázek a hypotetického trhu),</a:t>
            </a:r>
          </a:p>
          <a:p>
            <a:pPr eaLnBrk="1" hangingPunct="1">
              <a:lnSpc>
                <a:spcPct val="90000"/>
              </a:lnSpc>
            </a:pPr>
            <a:r>
              <a:rPr lang="cs-CZ" sz="2600"/>
              <a:t>Dochází ke zobecňování</a:t>
            </a:r>
          </a:p>
          <a:p>
            <a:pPr eaLnBrk="1" hangingPunct="1">
              <a:lnSpc>
                <a:spcPct val="90000"/>
              </a:lnSpc>
            </a:pPr>
            <a:r>
              <a:rPr lang="cs-CZ" sz="2600"/>
              <a:t>Rozdíly mezi WTP a WTA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200"/>
              <a:t>Teorie - kvantifikace užitků na základě WTP a WTA měla být srovnatelná. 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200"/>
              <a:t>Praxe - značně rozdíly. </a:t>
            </a:r>
          </a:p>
        </p:txBody>
      </p:sp>
    </p:spTree>
    <p:extLst>
      <p:ext uri="{BB962C8B-B14F-4D97-AF65-F5344CB8AC3E}">
        <p14:creationId xmlns:p14="http://schemas.microsoft.com/office/powerpoint/2010/main" val="2402827945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Oblast ochrany ŽP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sz="2600"/>
              <a:t>předpokládá nalézt trh s nějakým jiným zbožím (náhražkový trh), který je však ovlivněn netržním ekologickým statkem. </a:t>
            </a:r>
          </a:p>
          <a:p>
            <a:pPr eaLnBrk="1" hangingPunct="1"/>
            <a:r>
              <a:rPr lang="cs-CZ" sz="2600"/>
              <a:t>Souvisí s 2 trhy:</a:t>
            </a:r>
          </a:p>
          <a:p>
            <a:pPr lvl="1" eaLnBrk="1" hangingPunct="1"/>
            <a:r>
              <a:rPr lang="cs-CZ" sz="2200"/>
              <a:t>s trhem nemovitostí, kde kvalita životního prostředí jako veřejného statku, ovlivňuje cenu statku soukromého,</a:t>
            </a:r>
          </a:p>
          <a:p>
            <a:pPr lvl="1" eaLnBrk="1" hangingPunct="1"/>
            <a:r>
              <a:rPr lang="cs-CZ" sz="2200"/>
              <a:t>s trhem práce, kde se předpokládá, že zdravotní riziko, spojené s nízkou kvalitou životního prostředí je zahrnuto ve mzdě.</a:t>
            </a:r>
          </a:p>
        </p:txBody>
      </p:sp>
    </p:spTree>
    <p:extLst>
      <p:ext uri="{BB962C8B-B14F-4D97-AF65-F5344CB8AC3E}">
        <p14:creationId xmlns:p14="http://schemas.microsoft.com/office/powerpoint/2010/main" val="3789877406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ktiva">
  <a:themeElements>
    <a:clrScheme name="Retrospektiva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ktiv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ti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609</TotalTime>
  <Words>6358</Words>
  <Application>Microsoft Office PowerPoint</Application>
  <PresentationFormat>Předvádění na obrazovce (4:3)</PresentationFormat>
  <Paragraphs>840</Paragraphs>
  <Slides>127</Slides>
  <Notes>4</Notes>
  <HiddenSlides>0</HiddenSlides>
  <MMClips>0</MMClips>
  <ScaleCrop>false</ScaleCrop>
  <HeadingPairs>
    <vt:vector size="8" baseType="variant">
      <vt:variant>
        <vt:lpstr>Použitá písma</vt:lpstr>
      </vt:variant>
      <vt:variant>
        <vt:i4>8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2</vt:i4>
      </vt:variant>
      <vt:variant>
        <vt:lpstr>Nadpisy snímků</vt:lpstr>
      </vt:variant>
      <vt:variant>
        <vt:i4>127</vt:i4>
      </vt:variant>
    </vt:vector>
  </HeadingPairs>
  <TitlesOfParts>
    <vt:vector size="138" baseType="lpstr">
      <vt:lpstr>Arial</vt:lpstr>
      <vt:lpstr>Calibri</vt:lpstr>
      <vt:lpstr>Calibri Light</vt:lpstr>
      <vt:lpstr>Courier New</vt:lpstr>
      <vt:lpstr>Times New Roman</vt:lpstr>
      <vt:lpstr>Verdana</vt:lpstr>
      <vt:lpstr>Wingdings</vt:lpstr>
      <vt:lpstr>Wingdings 3</vt:lpstr>
      <vt:lpstr>Retrospektiva</vt:lpstr>
      <vt:lpstr>Rovnice</vt:lpstr>
      <vt:lpstr>Rovnica</vt:lpstr>
      <vt:lpstr>Tutoriál č. 2</vt:lpstr>
      <vt:lpstr>Obsah</vt:lpstr>
      <vt:lpstr>Nákladově-výstupové metody</vt:lpstr>
      <vt:lpstr>Klasifikace</vt:lpstr>
      <vt:lpstr>Co mají společné a čím se liší</vt:lpstr>
      <vt:lpstr>Analýza minimalizace nákadů</vt:lpstr>
      <vt:lpstr>Kritérium hodnocení</vt:lpstr>
      <vt:lpstr>Vyjádření nákladů</vt:lpstr>
      <vt:lpstr>Postup hodnocení a výběru</vt:lpstr>
      <vt:lpstr>Výhody</vt:lpstr>
      <vt:lpstr>Nevýhody</vt:lpstr>
      <vt:lpstr>Analýza efektivnosti nákladů</vt:lpstr>
      <vt:lpstr>Rozdíly oproti CBA</vt:lpstr>
      <vt:lpstr>Kritérium hodnocení</vt:lpstr>
      <vt:lpstr>Způsoby stanovení pořadí projektů pomocí CEA</vt:lpstr>
      <vt:lpstr>Rovina efektivnosti CEA</vt:lpstr>
      <vt:lpstr>Rovina efektivnosti CEA</vt:lpstr>
      <vt:lpstr>Využití CEA</vt:lpstr>
      <vt:lpstr>Příklad - Využití ve vojenství</vt:lpstr>
      <vt:lpstr>Problémy s využitím CEA</vt:lpstr>
      <vt:lpstr>Příklad - zdravotnictví </vt:lpstr>
      <vt:lpstr>Předpoklady pro efektivní použití CEA</vt:lpstr>
      <vt:lpstr>Analýza užitečnosti nákladů</vt:lpstr>
      <vt:lpstr>Podstata CUA</vt:lpstr>
      <vt:lpstr>Měření užitečnosti</vt:lpstr>
      <vt:lpstr>Příklad</vt:lpstr>
      <vt:lpstr>ICER</vt:lpstr>
      <vt:lpstr>Podstata CUA</vt:lpstr>
      <vt:lpstr>Jiné alternativy QALY</vt:lpstr>
      <vt:lpstr>Kvalita života</vt:lpstr>
      <vt:lpstr>Dotazníky</vt:lpstr>
      <vt:lpstr>Dotazníky kvality života specifické pro onemocnění</vt:lpstr>
      <vt:lpstr>Obecné dotazníky kvality života</vt:lpstr>
      <vt:lpstr>Užitečnost</vt:lpstr>
      <vt:lpstr>Použití a limity použití</vt:lpstr>
      <vt:lpstr>Výsledky CUA</vt:lpstr>
      <vt:lpstr>Zhodnocení CUA</vt:lpstr>
      <vt:lpstr>Jiné jednokriteriální analýzy</vt:lpstr>
      <vt:lpstr>Analýza nákladů a přínosů</vt:lpstr>
      <vt:lpstr>Základní rys CBA</vt:lpstr>
      <vt:lpstr>Náklady</vt:lpstr>
      <vt:lpstr>Přínosy</vt:lpstr>
      <vt:lpstr>Nepeněžní prvky</vt:lpstr>
      <vt:lpstr>Formy CBA</vt:lpstr>
      <vt:lpstr>Kritéria hodnocení CBA</vt:lpstr>
      <vt:lpstr>Konstrukce ukazatele B/C</vt:lpstr>
      <vt:lpstr>Kritérium hodnocení</vt:lpstr>
      <vt:lpstr>Postup hodnocení a výběru při CBA</vt:lpstr>
      <vt:lpstr>Nedostatky CBA</vt:lpstr>
      <vt:lpstr>Problém ocenění nákladů a přínosů</vt:lpstr>
      <vt:lpstr>Metodika ocenění nákladů a přínosů</vt:lpstr>
      <vt:lpstr>Identifikace nákladů a přínosů</vt:lpstr>
      <vt:lpstr>Identifikace nákladů a přínosů</vt:lpstr>
      <vt:lpstr>Kontrola</vt:lpstr>
      <vt:lpstr>Přípustné podmínky</vt:lpstr>
      <vt:lpstr>Vhodné metody</vt:lpstr>
      <vt:lpstr>Problém stanovení diskontní sazby</vt:lpstr>
      <vt:lpstr>Diskontní sazba</vt:lpstr>
      <vt:lpstr>Výše diskontní sazby</vt:lpstr>
      <vt:lpstr>Přístupy ke stanovení diskontní sazby</vt:lpstr>
      <vt:lpstr>Nominální a reálná diskontní sazba</vt:lpstr>
      <vt:lpstr>Problém výběru vhodného kritéria</vt:lpstr>
      <vt:lpstr>Porovnání ukazatelů hodnocení</vt:lpstr>
      <vt:lpstr>Metodika EU (2014)</vt:lpstr>
      <vt:lpstr>Analýza (popis) souvislostí</vt:lpstr>
      <vt:lpstr>Stanovení cílů</vt:lpstr>
      <vt:lpstr>Nastavení cílů v souvislosti s metodikou EU</vt:lpstr>
      <vt:lpstr>Identifikace projektu</vt:lpstr>
      <vt:lpstr>Identifikace projektu</vt:lpstr>
      <vt:lpstr>Technická proveditelnost a environmentální udržitelnost</vt:lpstr>
      <vt:lpstr>Finanční analýza</vt:lpstr>
      <vt:lpstr>Finanční analýza</vt:lpstr>
      <vt:lpstr>Výše dotace</vt:lpstr>
      <vt:lpstr>Finanční udržitelnost</vt:lpstr>
      <vt:lpstr>Ekonomická analýza</vt:lpstr>
      <vt:lpstr>1. Krok ekonomické analýzy</vt:lpstr>
      <vt:lpstr>2. Krok ekonomické analýzy</vt:lpstr>
      <vt:lpstr>3. Krok ekonomické analýzy</vt:lpstr>
      <vt:lpstr>Od cen tržních k cen stínovým</vt:lpstr>
      <vt:lpstr>Analýza rizik</vt:lpstr>
      <vt:lpstr>Analýza citlivosti</vt:lpstr>
      <vt:lpstr>Analýza rizik - kvalitativní</vt:lpstr>
      <vt:lpstr>Analýza rizik a pravděpodobnosti</vt:lpstr>
      <vt:lpstr>Mimotržní metody oceňování </vt:lpstr>
      <vt:lpstr>Netržní statky a služby</vt:lpstr>
      <vt:lpstr>Ekonomická hodnota přírody</vt:lpstr>
      <vt:lpstr>Příklady ekologických hodnot</vt:lpstr>
      <vt:lpstr>Klasifikace</vt:lpstr>
      <vt:lpstr>Metody ocenění environmentálních nákladů a přínosů</vt:lpstr>
      <vt:lpstr>Druhy klasifikace</vt:lpstr>
      <vt:lpstr>Druhy klasifikace</vt:lpstr>
      <vt:lpstr>Vyjádřené a projevené preference</vt:lpstr>
      <vt:lpstr>Mimotržní metody založené na preferenčním přístupu</vt:lpstr>
      <vt:lpstr>Klasifikace preferenčních metod</vt:lpstr>
      <vt:lpstr>Kontingentní oceňovací metoda</vt:lpstr>
      <vt:lpstr>Postup CVM</vt:lpstr>
      <vt:lpstr>Dotazník CVM</vt:lpstr>
      <vt:lpstr>Nedostatky CVM</vt:lpstr>
      <vt:lpstr>Oblast ochrany ŽP</vt:lpstr>
      <vt:lpstr>Metoda hedonického ocenění</vt:lpstr>
      <vt:lpstr>Postup výpočtu</vt:lpstr>
      <vt:lpstr>Příklad koupě domu</vt:lpstr>
      <vt:lpstr>Přednosti a nedostatky</vt:lpstr>
      <vt:lpstr>V ČR</vt:lpstr>
      <vt:lpstr>Metoda cestovních nákladů</vt:lpstr>
      <vt:lpstr>Námitky k metodě cest. nákladů</vt:lpstr>
      <vt:lpstr>Nedostatky metody CN</vt:lpstr>
      <vt:lpstr>Metody obranného chování</vt:lpstr>
      <vt:lpstr>Co umožňují</vt:lpstr>
      <vt:lpstr>Přednosti a nedostatky</vt:lpstr>
      <vt:lpstr>Nepreferenční (expertní) metody</vt:lpstr>
      <vt:lpstr>Nejpoužívanější metody</vt:lpstr>
      <vt:lpstr>Náklady nemoci</vt:lpstr>
      <vt:lpstr>Způsob výpočtu</vt:lpstr>
      <vt:lpstr>Členění nákladů</vt:lpstr>
      <vt:lpstr>Zhodnocení Cost-of -Illness</vt:lpstr>
      <vt:lpstr>Metody dávka-reakce</vt:lpstr>
      <vt:lpstr>Oblast ochrany a tvorby ŽP</vt:lpstr>
      <vt:lpstr>2 přístupy</vt:lpstr>
      <vt:lpstr>Metoda defenzivních výdajů</vt:lpstr>
      <vt:lpstr>Příklad</vt:lpstr>
      <vt:lpstr>Omezení</vt:lpstr>
      <vt:lpstr>Transfer přínosů</vt:lpstr>
      <vt:lpstr>Pojem transfer přínosů</vt:lpstr>
      <vt:lpstr>Kritéria pro použití transferu přínosů</vt:lpstr>
      <vt:lpstr>Reference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Metody hodnocení veřejných projektů</dc:title>
  <dc:creator>Jana</dc:creator>
  <cp:lastModifiedBy>Jana Soukopová</cp:lastModifiedBy>
  <cp:revision>38</cp:revision>
  <dcterms:created xsi:type="dcterms:W3CDTF">2006-09-10T14:17:29Z</dcterms:created>
  <dcterms:modified xsi:type="dcterms:W3CDTF">2023-03-11T10:22:08Z</dcterms:modified>
</cp:coreProperties>
</file>