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9" r:id="rId2"/>
    <p:sldId id="380" r:id="rId3"/>
    <p:sldId id="309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60" r:id="rId12"/>
    <p:sldId id="359" r:id="rId13"/>
    <p:sldId id="361" r:id="rId14"/>
    <p:sldId id="362" r:id="rId15"/>
    <p:sldId id="363" r:id="rId16"/>
    <p:sldId id="364" r:id="rId17"/>
    <p:sldId id="365" r:id="rId18"/>
    <p:sldId id="366" r:id="rId19"/>
    <p:sldId id="367" r:id="rId20"/>
    <p:sldId id="368" r:id="rId21"/>
    <p:sldId id="369" r:id="rId22"/>
    <p:sldId id="370" r:id="rId23"/>
    <p:sldId id="371" r:id="rId24"/>
    <p:sldId id="372" r:id="rId25"/>
    <p:sldId id="373" r:id="rId26"/>
    <p:sldId id="374" r:id="rId27"/>
    <p:sldId id="375" r:id="rId28"/>
    <p:sldId id="376" r:id="rId29"/>
    <p:sldId id="377" r:id="rId30"/>
    <p:sldId id="378" r:id="rId31"/>
    <p:sldId id="381" r:id="rId32"/>
    <p:sldId id="263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vák Libor, Bc." initials="NLB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4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01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45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682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9118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728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099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335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087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9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08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53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38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35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18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67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59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60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EEAFB-24E5-4179-A609-93AE8D539B72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621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5A35A-70E8-D6FF-2013-02E1E8C32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4FCAEE-196B-B2EA-3A0C-779873803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4172426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Projednání s odborovou organizací (2/2)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 lnSpcReduction="2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Výpověď a okamžité zrušení pracovního poměru nečlena orgánu odborové organizace (srov. k tomu § 61 odst. 2 Zákoníku práce).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Převedení zaměstnance na jinou práci (srov. k tomu § 46 Zákoníku práce).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Hromadné opatření týkající se pracovní doby (srov. k tomu § 99 Zákoníku práce).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Ostatní případy projednací povinnosti.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497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Informování odborové organizace (1/4)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Informováním se rozumí poskytnutí nezbytných údajů, z nichž je možné jednoznačně zjistit stav oznamované skutečnosti, popřípadě k ní zaujmou stanovisko.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Zaměstnavatel musí zajistit informování v dostatečném předstihu a vhodným způsobem tak, aby odborová organizace mohla posoudit, popřípadě se připravit  na projednání a vyjádřit své stanovisko před uskutečněním opaření.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641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Informování odborové organizace (2/4)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77500" lnSpcReduction="20000"/>
          </a:bodyPr>
          <a:lstStyle/>
          <a:p>
            <a:pPr marL="0" lvl="1" algn="l"/>
            <a:r>
              <a:rPr lang="cs-CZ" sz="2500" dirty="0">
                <a:solidFill>
                  <a:schemeClr val="tx1"/>
                </a:solidFill>
              </a:rPr>
              <a:t>Zaměstnavatel je povinen odborovou organizaci informovat o následujících skutečnostech: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vývoji mezd, průměrné mzdy a jejích jednotlivých složek včetně členění podle jednotlivých profesních skupin, není-li dohodnuto jinak;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ekonomické a finanční situaci zaměstnavatele a jejím pravděpodobném vývoji;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činnosti zaměstnavatele, jejím pravděpodobném vývoji, jejích důsledcích na životní prostředí a jeho ekologických opatřeních;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právním postavení zaměstnavatele a jeho změnách, vnitřním uspořádání a osobě oprávněné jednat      za zaměstnavatele v pracovněprávních vztazích, o převažující činnosti zaměstnavatele označené kódem Klasifikace ekonomické činnosti a uskutečněných změnách v předmětu činnosti zaměstnavatele;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257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Informování odborové organizace (3/4)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77500" lnSpcReduction="2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základních otázkách pracovních podmínek a jejich změnách;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opatřeních, kterými zaměstnavatel zajišťuje rovné zacházení se zaměstnanci a zaměstnankyněmi a zamezení diskriminace;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nabídce volných pracovních míst na dobu neurčitou, která by byla vhodná pro další pracovní zařazení zaměstnanců pracujících u zaměstnavatele v pracovním poměru uzavřeném na dobu určitou;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bezpečnosti a ochraně zdraví při práci v rozsahu stanoveném zákonem;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převodu práv a povinností vyplývajících z pracovněprávních vztahů (tzv. automatický převod zaměstnanců)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53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Informování odborové organizace (4/4)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85000" lnSpcReduction="2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záležitosti v rozsahu stanoveném ujednáním o zřízení evropské rady zaměstnanců nebo základě jiného ujednaného postupu pro informace a projednání na nadnárodní úrovni nebo v rozsahu stanoveném v § 297 odst. 5 Zákoníku práce;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nově vzniklých pracovních poměrech ve lhůtách dohodnutých s odborovou organizací;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ostatních případech rozvázání pracovního poměru (tj. jiných než výpovědí nebo na základě okamžitého zrušení pracovního poměru);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o rizicích a přijatých opatřeních, které získal od jiných zaměstnavatelů, plní-li na jednom pracovišti úkoly zaměstnanci dvou a více zaměstnavatelů.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571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Kolektivní vyjednávání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Upraveno v zákoně o Kolektivním vyjednávání.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Proces jehož cílem je uzavření kolektivní smlouvy.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Kolektivní vyjednávání je zahájeno předložením písemného návrhu na uzavření kolektivní smlouvy jednou ze smluvních stran druhé smluvní straně (obvykle odborová organizace předkládá návrh zaměstnavateli).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967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Kolektivní spor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/>
          </a:bodyPr>
          <a:lstStyle/>
          <a:p>
            <a:pPr marL="0" lvl="1" algn="l"/>
            <a:r>
              <a:rPr lang="cs-CZ" sz="2500" dirty="0">
                <a:solidFill>
                  <a:schemeClr val="tx1"/>
                </a:solidFill>
              </a:rPr>
              <a:t>Nedojde-li k uzavření kolektivní smlouvy ve lhůtě 60 kalendářních dnů od předložení písemného návrhu na její uzavření  (tj. úplně prvního návrhu na uzavření smlouvy) → vzniká kolektivní spor → spor je řešen pomocí zprostředkovatele.</a:t>
            </a: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První fáze sporu – řízení před zprostředkovatelem.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Druhá fáze sporu – opětovné řízení před zprostředkovatelem.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Třetí fáze sporu – řízení před rozhodcem.</a:t>
            </a:r>
            <a:endParaRPr lang="cs-CZ" sz="2400" dirty="0"/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148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Kolektivní smlouva (1/4)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 lnSpcReduction="1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Je možné ji uzavřít pouze mezi zaměstnavatelem a odborovou organizací.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Musí být uzavřena písemně a podpisy stran musí být na téže listině, jinak se k ní nepřihlíží.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Může obsahovat práva (nikoli povinnosti!) zaměstnanců v pracovněprávních vztazích, nebo práva a povinnosti zaměstnavatele nebo odborové organizace.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K ujednáním, která zaměstnancům ukládají povinnosti nebo zkracují jejich práva stanovená Zákoníkem práce se nepřihlíží.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245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Kolektivní smlouva (2/4)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 lnSpcReduction="1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Kolektivní smlouva podniková x kolektivní smlouva vyššího stupně.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Odborová organizace uzavírá kolektivní smlouvu i za zaměstnance, kteří nejdou odborově organizováni.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Působí-li více odborových organizací u zaměstnavatele, je povinen jednat o uzavření kolektivní smlouvy se všemi odborovými organizacemi (odborové organizace vystupují a jednají s právními důsledky pro všechny zaměstnance společně a ve vzájemné shodě, nedohodnou-li se mezi sebou a zaměstnavatelem jinak).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151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Kolektivní smlouva (3/4)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 lnSpcReduction="10000"/>
          </a:bodyPr>
          <a:lstStyle/>
          <a:p>
            <a:pPr marL="0" lvl="1" algn="l"/>
            <a:r>
              <a:rPr lang="cs-CZ" sz="2500" dirty="0">
                <a:solidFill>
                  <a:schemeClr val="tx1"/>
                </a:solidFill>
              </a:rPr>
              <a:t>Zaměstnanec má právo: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předkládat smluvním stranám kolektivní smlouvy podněty ke kolektivnímu vyjednávání o kolektivní smlouvě; 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být informován o průběhu vyjednávání.</a:t>
            </a: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r>
              <a:rPr lang="cs-CZ" sz="2500" dirty="0">
                <a:solidFill>
                  <a:schemeClr val="tx1"/>
                </a:solidFill>
              </a:rPr>
              <a:t>A dále: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Práva, která vznikla z kolektivní smlouvy jednotlivým zaměstnancům se uplatňují a uspokojují jako ostatní práva zaměstnanců z pracovního poměru nebo dohod o pracích konaných mimo pracovní poměr.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278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52E8B-16CD-7F5D-E2F6-5CD7B0594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dnes?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8B332E-9E57-88F1-ECC1-76991DDFF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Odbory</a:t>
            </a:r>
          </a:p>
          <a:p>
            <a:r>
              <a:rPr lang="cs-CZ" dirty="0"/>
              <a:t>Právní úprava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2783869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Kolektivní smlouva (4/4)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 lnSpcReduction="2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Uzavírá se na dobu určitou, nebo neurčitou.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Je možné ji písemně vypovědět nejdříve po uplynutí 6 měsíců od data její účinnosti.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Výpovědní doba činí nejméně 6 měsíců a začíná prvním dnem měsíce následujícího po doručení výpovědi druhé smluvní straně.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Smluvní strany jsou povinny s obsahem kolektivní smlouvy seznámit zaměstnance nejpozději  do 15 dnů od jejího uzavření.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Smluvní strany jsou povinny s obsahem kolektivní smlouvy seznámit zaměstnance nejpozději  do 15 dnů od jejího uzavření.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42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Právo na stávku (1/5)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 lnSpcReduction="1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Stávkou se rozumí částečné nebo úplné přerušení práce zaměstnanci.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Nedojde-li k uzavření kolektivní smlouvy ani po řízení před zprostředkovatelem a smluvní strany nepožádají o řešení sporu rozhodce, může být jako krajní prostředek ve sporu o uzavření kolektivní smlouvy vyhlášena stávka.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Stávku není možné zakázat.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Solidární stávkou se rozumí stávka na podporu požadavků zaměstnanců stávkujících ve sporu o uzavření jiné kolektivní smlouvy.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20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Právo na stávku (2/5)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 lnSpcReduction="1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Za účastníka stávky se po celou dobu jejího trvání považuje zaměstnanec, který s ní souhlasil; zaměstnanec, který se ke stávce připojil, se za jejího účastníka považuje ode dne připojení se ke stávce.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Vyhlašuje ji a o jejím zahájení rozhoduje odborová organizace, jestliže se stávkou souhlasí alespoň dvě třetiny zaměstnanců zaměstnavatele zúčastněných na hlasování o stávce, jichž se má tato smlouva týkat, za předpokladu, že se hlasování zúčastnila alespoň polovina všech zaměstnanců zaměstnavatele.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200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Právo na stávku (3/5)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  <a:tabLst>
                <a:tab pos="265113" algn="l"/>
              </a:tabLst>
            </a:pPr>
            <a:r>
              <a:rPr lang="cs-CZ" sz="2500" dirty="0">
                <a:solidFill>
                  <a:schemeClr val="tx1"/>
                </a:solidFill>
              </a:rPr>
              <a:t>Odborová organizace musí písemně oznámit zaměstnavateli alespoň 3 pracovní dny předem:</a:t>
            </a:r>
          </a:p>
          <a:p>
            <a:pPr marL="800100" lvl="2" indent="-342900" algn="l">
              <a:buFont typeface="Courier New" panose="02070309020205020404" pitchFamily="49" charset="0"/>
              <a:buChar char="o"/>
            </a:pPr>
            <a:r>
              <a:rPr lang="cs-CZ" sz="2500" dirty="0">
                <a:solidFill>
                  <a:schemeClr val="tx1"/>
                </a:solidFill>
              </a:rPr>
              <a:t>kdy bude stávka zahájena;</a:t>
            </a:r>
          </a:p>
          <a:p>
            <a:pPr marL="800100" lvl="2" indent="-342900" algn="l">
              <a:buFont typeface="Courier New" panose="02070309020205020404" pitchFamily="49" charset="0"/>
              <a:buChar char="o"/>
            </a:pPr>
            <a:r>
              <a:rPr lang="cs-CZ" sz="2500" dirty="0">
                <a:solidFill>
                  <a:schemeClr val="tx1"/>
                </a:solidFill>
              </a:rPr>
              <a:t>důvody a cíle stávky;</a:t>
            </a:r>
          </a:p>
          <a:p>
            <a:pPr marL="800100" lvl="2" indent="-342900" algn="l">
              <a:buFont typeface="Courier New" panose="02070309020205020404" pitchFamily="49" charset="0"/>
              <a:buChar char="o"/>
            </a:pPr>
            <a:r>
              <a:rPr lang="cs-CZ" sz="2500" dirty="0">
                <a:solidFill>
                  <a:schemeClr val="tx1"/>
                </a:solidFill>
              </a:rPr>
              <a:t>počet zaměstnanců, kteří se stávky zúčastní, a seznamy pracovišť, která nebudou v době stávky v provozu</a:t>
            </a:r>
          </a:p>
          <a:p>
            <a:pPr marL="442913" lvl="1" indent="-442913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442913" lvl="1" indent="-442913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Zaměstnanci nesmí být bráněno účastnit se stávky, ani nesmí být donucován k účasti na stávce.</a:t>
            </a:r>
          </a:p>
          <a:p>
            <a:pPr marL="442913" lvl="1" indent="-442913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lvl="1" indent="-457200" algn="l">
              <a:buFont typeface="Arial" panose="020B0604020202020204" pitchFamily="34" charset="0"/>
              <a:buChar char="•"/>
            </a:pPr>
            <a:endParaRPr lang="cs-CZ" sz="29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556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Právo na stávku (4/5)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Odborová organizace musí umožňovat přiměřený a bezpečný přístup na pracoviště zaměstnavatele a nesmí bránit zaměstnancům, kteří chtějí pracovat, v přístupu na toto pracoviště a odchodu z něho nebo jim vyhrožovat jakoukoliv újmou.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V době účasti na stávce nepřísluší účastníku stávky mzda ani náhrada mzdy.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4019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Právo na stávku (5/5)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Účast na stávce v době před právní mocí rozhodnutí soudu o nezákonnosti stávky se posuzuje jako omluvená nepřítomnost v zaměstnání.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Zaměstnanci, který není účastníkem stávky, umožní zaměstnavatel výkon práce; pokud tento zaměstnanec nemůže v důsledku stávky konat práci, přísluší mu náhrada mzdy ve výši průměrného výdělku 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160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Nezákonnost stávky (1/3)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85000" lnSpcReduction="1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Pokud stávce nepředcházelo řízení před zprostředkovatelem (to neplatí v případě solidární stávky).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Která byla vyhlášena nebo pokračuje po zahájení řízení před rozhodcem nebo po uzavření kolektivní smlouvy.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Která nebyla vyhlášena nebo zahájena způsobem stanoveným zákonem.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Vyhlášená nebo zahájená z jiných důvodů než je stanoveno zákonem.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Solidární, pokud zaměstnavatel účastníků této stávky zejména s ohledem na hospodářskou návaznost nemůže ovlivnit průběh nebo výsledek stávky zaměstnanců, na podporu jejichž požadavků je solidární stávka vyhlášena.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724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Nezákonnost stávky (2/3)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 lnSpcReduction="1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V případě branné pohotovosti státu a v době mimořádných opatření.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Zaměstnanců zdravotnických zařízení nebo zařízení sociální péče, pokud by stávkou došlo k ohrožení života nebo zdraví občanů.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Zaměstnanců při obsluze zařízení jaderných elektráren, zařízení se štěpným materiálem a zařízení ropovodů nebo plynovodů.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Soudců, prokurátorů, příslušníků ozbrojených sil a ozbrojených sborů a zaměstnanců při řízení a zabezpečování letového provozu.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141760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141760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7764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Nezákonnost stávky (3/3)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85000" lnSpcReduction="1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Příslušníků sborů požární ochrany, zaměstnanců závodních jednotek požární ochrany a členů záchranných sborů zřízených podle zvláštních předpisů pro příslušná pracoviště a zaměstnanců zabezpečujících telekomunikační provoz, pokud by stávkou došlo k ohrožení života nebo zdraví občanů, popřípadě majetku.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Zaměstnanců, kteří pracují v oblastech postižených živelními událostmi, ve kterých byla příslušnými státními orgány vyhlášena mimořádná opatření.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Zaměstnavatel může podat návrh na určení nezákonnosti stávky ke krajskému soudu, v jehož obvodu má sídlo odborová organizace, proti níž tento návrh směřuje. 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141760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141760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5496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Nezákonnost stávky v ostatních případech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876675" cy="5040560"/>
          </a:xfrm>
        </p:spPr>
        <p:txBody>
          <a:bodyPr>
            <a:normAutofit fontScale="77500" lnSpcReduction="2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Zaručeno Listinou základních práv a svobod (článek 27 odst. 4).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Právo na stávku jiného typu není upraveno žádným zákonem (dovozuje se, že vztahy zaměstnanců a zaměstnavatele související s přerušením práce a právní důsledky z toho vyplývající se řídí obecnou úpravou pracovně právních vztahů).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Zaměstnavatel nemůže zaměstnancům stávku zakázat ani v ní zaměstnancům bránit.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Účast zaměstnance na stávce je omluvenou nepřítomností v práci a zároveň překážkou v práci.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Na stávkujícím zaměstnanci nelze požadovat dodržování všech povinností vyplývajících z pracovního poměru → nedodržování těchto povinností není porušením povinností.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Stávkujícímu zaměstnanci nenáleží mzda ani náhrada mzdy.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141760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141760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200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2924944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ODBORY A KOLEKTIVNÍ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29434578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Petiční právo zaměstnanců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 lnSpcReduction="2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Zaručeno Listinou základních práv a svobod (článek 18).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Prostředek k vyjádření názoru většiny zaměstnanců.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Není upraveno žádným zákonem.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Není stanovena zvláštní povinnost vůči odborové organizaci ani zaměstnancům.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Není možné zaměstnavatelem vyloučit nebo zakázat.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141760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141760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39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A8496-2A34-4EF0-F306-5A4BFDA29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zaměstnanosti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E8E7E5-2CF4-232E-866B-DD51A779B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14224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2924944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614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Základní pojmy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876675" cy="5184576"/>
          </a:xfrm>
        </p:spPr>
        <p:txBody>
          <a:bodyPr>
            <a:normAutofit fontScale="85000" lnSpcReduction="10000"/>
          </a:bodyPr>
          <a:lstStyle/>
          <a:p>
            <a:pPr algn="l"/>
            <a:endParaRPr lang="cs-CZ" sz="2500" u="sng" dirty="0">
              <a:solidFill>
                <a:schemeClr val="tx1"/>
              </a:solidFill>
            </a:endParaRPr>
          </a:p>
          <a:p>
            <a:pPr algn="l"/>
            <a:r>
              <a:rPr lang="cs-CZ" sz="2500" u="sng" dirty="0">
                <a:solidFill>
                  <a:schemeClr val="tx1"/>
                </a:solidFill>
              </a:rPr>
              <a:t>Odborová organizace: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Sdružení zaměstnanců založené s cílem prosazovat jejich pracovní, hospodářské, politické, sociální a jiné zájmy.</a:t>
            </a:r>
          </a:p>
          <a:p>
            <a:pPr algn="l"/>
            <a:r>
              <a:rPr lang="cs-CZ" sz="2500" u="sng" dirty="0">
                <a:solidFill>
                  <a:schemeClr val="tx1"/>
                </a:solidFill>
              </a:rPr>
              <a:t>Odborové svazy</a:t>
            </a:r>
            <a:r>
              <a:rPr lang="cs-CZ" sz="2500" dirty="0">
                <a:solidFill>
                  <a:schemeClr val="tx1"/>
                </a:solidFill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Sdružení obdobně zaměřených odborových organizací.</a:t>
            </a:r>
          </a:p>
          <a:p>
            <a:pPr algn="l"/>
            <a:r>
              <a:rPr lang="cs-CZ" sz="2500" u="sng" dirty="0">
                <a:solidFill>
                  <a:schemeClr val="tx1"/>
                </a:solidFill>
              </a:rPr>
              <a:t>Konference</a:t>
            </a:r>
            <a:r>
              <a:rPr lang="cs-CZ" sz="2500" dirty="0">
                <a:solidFill>
                  <a:schemeClr val="tx1"/>
                </a:solidFill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Odborná centrála odborové organizace.</a:t>
            </a:r>
          </a:p>
          <a:p>
            <a:pPr algn="l"/>
            <a:r>
              <a:rPr lang="cs-CZ" sz="2500" u="sng" dirty="0">
                <a:solidFill>
                  <a:schemeClr val="tx1"/>
                </a:solidFill>
              </a:rPr>
              <a:t>Tripartita</a:t>
            </a:r>
            <a:r>
              <a:rPr lang="cs-CZ" sz="2500" dirty="0">
                <a:solidFill>
                  <a:schemeClr val="tx1"/>
                </a:solidFill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Společný orgán představitelů vlády, podnikatelů a odborů.</a:t>
            </a:r>
          </a:p>
          <a:p>
            <a:pPr algn="l"/>
            <a:endParaRPr lang="cs-CZ" sz="2500" dirty="0">
              <a:solidFill>
                <a:schemeClr val="tx1"/>
              </a:solidFill>
            </a:endParaRPr>
          </a:p>
          <a:p>
            <a:pPr lvl="1" algn="l"/>
            <a:endParaRPr lang="cs-CZ" sz="2100" dirty="0">
              <a:solidFill>
                <a:schemeClr val="tx1"/>
              </a:solidFill>
            </a:endParaRPr>
          </a:p>
          <a:p>
            <a:pPr lvl="1" algn="l"/>
            <a:endParaRPr lang="cs-CZ" sz="21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algn="l"/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138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Relevantní právní předpisy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340768"/>
            <a:ext cx="7876675" cy="5112568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500" u="sng" dirty="0">
                <a:solidFill>
                  <a:schemeClr val="tx1"/>
                </a:solidFill>
              </a:rPr>
              <a:t>Občanský zákoník</a:t>
            </a:r>
            <a:r>
              <a:rPr lang="cs-CZ" sz="2500" dirty="0">
                <a:solidFill>
                  <a:schemeClr val="tx1"/>
                </a:solidFill>
              </a:rPr>
              <a:t>: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cs-CZ" sz="2100" dirty="0">
                <a:solidFill>
                  <a:schemeClr val="tx1"/>
                </a:solidFill>
              </a:rPr>
              <a:t>Upravuje otázky vzniku odborové organizace.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sz="21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500" u="sng" dirty="0">
                <a:solidFill>
                  <a:schemeClr val="tx1"/>
                </a:solidFill>
              </a:rPr>
              <a:t>Zákoník práce</a:t>
            </a:r>
            <a:r>
              <a:rPr lang="cs-CZ" sz="2500" dirty="0">
                <a:solidFill>
                  <a:schemeClr val="tx1"/>
                </a:solidFill>
              </a:rPr>
              <a:t>: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cs-CZ" sz="2100" dirty="0">
                <a:solidFill>
                  <a:schemeClr val="tx1"/>
                </a:solidFill>
              </a:rPr>
              <a:t>působnost odborové organizace,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cs-CZ" sz="2100" dirty="0">
                <a:solidFill>
                  <a:schemeClr val="tx1"/>
                </a:solidFill>
              </a:rPr>
              <a:t>oprávnění vůči zaměstnavateli, 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cs-CZ" sz="2100" dirty="0">
                <a:solidFill>
                  <a:schemeClr val="tx1"/>
                </a:solidFill>
              </a:rPr>
              <a:t>informační povinnost, 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cs-CZ" sz="2100" dirty="0">
                <a:solidFill>
                  <a:schemeClr val="tx1"/>
                </a:solidFill>
              </a:rPr>
              <a:t>skutečnosti, s nimiž musí odborová organizace.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sz="21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500" u="sng" dirty="0">
                <a:solidFill>
                  <a:schemeClr val="tx1"/>
                </a:solidFill>
              </a:rPr>
              <a:t>Zákon č. 2/1991 Sb., o kolektivním vyjednávání („</a:t>
            </a:r>
            <a:r>
              <a:rPr lang="cs-CZ" sz="2500" b="1" u="sng" dirty="0">
                <a:solidFill>
                  <a:schemeClr val="tx1"/>
                </a:solidFill>
              </a:rPr>
              <a:t>Zákon o kolektivním vyjednávání</a:t>
            </a:r>
            <a:r>
              <a:rPr lang="cs-CZ" sz="2500" u="sng" dirty="0">
                <a:solidFill>
                  <a:schemeClr val="tx1"/>
                </a:solidFill>
              </a:rPr>
              <a:t>“)</a:t>
            </a:r>
            <a:r>
              <a:rPr lang="cs-CZ" sz="2500" dirty="0">
                <a:solidFill>
                  <a:schemeClr val="tx1"/>
                </a:solidFill>
              </a:rPr>
              <a:t>: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cs-CZ" sz="2100" dirty="0">
                <a:solidFill>
                  <a:schemeClr val="tx1"/>
                </a:solidFill>
              </a:rPr>
              <a:t>Kolektivní vyjednávání mezi odborovými organizacemi a zaměstnavateli.</a:t>
            </a:r>
          </a:p>
        </p:txBody>
      </p:sp>
    </p:spTree>
    <p:extLst>
      <p:ext uri="{BB962C8B-B14F-4D97-AF65-F5344CB8AC3E}">
        <p14:creationId xmlns:p14="http://schemas.microsoft.com/office/powerpoint/2010/main" val="57056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Působnost odborové organizace (1/2)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Odborová organizace („</a:t>
            </a:r>
            <a:r>
              <a:rPr lang="cs-CZ" sz="2500" b="1" dirty="0">
                <a:solidFill>
                  <a:schemeClr val="tx1"/>
                </a:solidFill>
              </a:rPr>
              <a:t>Organizace</a:t>
            </a:r>
            <a:r>
              <a:rPr lang="cs-CZ" sz="2500" dirty="0">
                <a:solidFill>
                  <a:schemeClr val="tx1"/>
                </a:solidFill>
              </a:rPr>
              <a:t>“) působí u zaměstnavatele a má právo jednat pokud: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2500" dirty="0">
                <a:solidFill>
                  <a:schemeClr val="tx1"/>
                </a:solidFill>
              </a:rPr>
              <a:t>je k tomu oprávněna podle stanov; a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sz="2500" dirty="0">
                <a:solidFill>
                  <a:schemeClr val="tx1"/>
                </a:solidFill>
              </a:rPr>
              <a:t>nejméně 3 její členové jsou u zaměstnavatele zaměstnáni v pracovním poměru</a:t>
            </a:r>
          </a:p>
          <a:p>
            <a:pPr marL="714375" lvl="1" algn="just"/>
            <a:r>
              <a:rPr lang="cs-CZ" sz="2500" dirty="0">
                <a:solidFill>
                  <a:schemeClr val="tx1"/>
                </a:solidFill>
              </a:rPr>
              <a:t>(„</a:t>
            </a:r>
            <a:r>
              <a:rPr lang="cs-CZ" sz="2500" b="1" dirty="0">
                <a:solidFill>
                  <a:schemeClr val="tx1"/>
                </a:solidFill>
              </a:rPr>
              <a:t>Podmínky</a:t>
            </a:r>
            <a:r>
              <a:rPr lang="cs-CZ" sz="2500" dirty="0">
                <a:solidFill>
                  <a:schemeClr val="tx1"/>
                </a:solidFill>
              </a:rPr>
              <a:t>“).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cs-CZ" sz="21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Oprávnění organizace u zaměstnavatele vznikají dnem následujícím po dni, kdy zaměstnavateli oznámí, že splňuje Podmínky.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562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Působnost odborové organizace (2/2)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85000" lnSpcReduction="2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Přestane-li organizace splňovat Podmínky  je povinna tuto skutečnost zaměstnavateli bez zbytečného odkladu oznámit.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Stanovy musí dále organizaci opravňovat ke kolektivnímu vyjednávání a uzavírání kolektivní smlouvy.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Odborová organizace nemá povinnost informovat, kdo je jejím členem.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Stanovy odborové organizace mohou a nemusí být přístupné dálkovým způsobem (případně lze požadovat pouze prokázání oprávnění jednat u zaměstnavatele).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816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Souhlas odborové organizace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lnSpcReduction="1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Výpověď a okamžité zrušení pracovního poměru člena orgánu odborové organizace (srov. k tomu § 61 odst. 2 Zákoníku práce).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Pracovní řád (srov. k tomu § 306 odst. 4 Zákoníku práce).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Písemný rozvrh čerpání dovolené (srov. k tomu § 217 odst. 1 Zákoníku práce).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434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3832" y="548680"/>
            <a:ext cx="7772400" cy="936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Projednání s odborovou organizací (1/2)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772" y="1772816"/>
            <a:ext cx="7876675" cy="4680520"/>
          </a:xfrm>
        </p:spPr>
        <p:txBody>
          <a:bodyPr>
            <a:normAutofit fontScale="92500" lnSpcReduction="20000"/>
          </a:bodyPr>
          <a:lstStyle/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Projednáním se rozumí jednání mezi zaměstnavatelem a odborovou organizací, výměna stanovisek a vysvětlení s cílem dosáhnout shody.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Zaměstnavatel musí zajistit projednání v dostatečném předstihu a vhodným způsobem tak, aby odborová organizace mohla na základě poskytnutých informací vyjádřit své stanovisko a zaměstnavatel toto stanovisko mohl vzít v úvahu před uskutečněním opatření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odborová organizace má právo obdržet na své stanovisko odůvodněnou odpověď.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0" lvl="1" algn="l"/>
            <a:endParaRPr lang="cs-CZ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506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2380</TotalTime>
  <Words>1917</Words>
  <Application>Microsoft Office PowerPoint</Application>
  <PresentationFormat>Předvádění na obrazovce (4:3)</PresentationFormat>
  <Paragraphs>644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Bookman Old Style</vt:lpstr>
      <vt:lpstr>Courier New</vt:lpstr>
      <vt:lpstr>Rockwell</vt:lpstr>
      <vt:lpstr>Damask</vt:lpstr>
      <vt:lpstr>Pracovní Právo</vt:lpstr>
      <vt:lpstr>Co dnes?</vt:lpstr>
      <vt:lpstr>ODBORY A KOLEKTIVNÍ VYJEDNÁVÁNÍ</vt:lpstr>
      <vt:lpstr>Základní pojmy</vt:lpstr>
      <vt:lpstr>Relevantní právní předpisy</vt:lpstr>
      <vt:lpstr>Působnost odborové organizace (1/2)</vt:lpstr>
      <vt:lpstr>Působnost odborové organizace (2/2)</vt:lpstr>
      <vt:lpstr>Souhlas odborové organizace</vt:lpstr>
      <vt:lpstr>Projednání s odborovou organizací (1/2)</vt:lpstr>
      <vt:lpstr>Projednání s odborovou organizací (2/2)</vt:lpstr>
      <vt:lpstr>Informování odborové organizace (1/4)</vt:lpstr>
      <vt:lpstr>Informování odborové organizace (2/4)</vt:lpstr>
      <vt:lpstr>Informování odborové organizace (3/4)</vt:lpstr>
      <vt:lpstr>Informování odborové organizace (4/4)</vt:lpstr>
      <vt:lpstr>Kolektivní vyjednávání</vt:lpstr>
      <vt:lpstr>Kolektivní spor</vt:lpstr>
      <vt:lpstr>Kolektivní smlouva (1/4)</vt:lpstr>
      <vt:lpstr>Kolektivní smlouva (2/4)</vt:lpstr>
      <vt:lpstr>Kolektivní smlouva (3/4)</vt:lpstr>
      <vt:lpstr>Kolektivní smlouva (4/4)</vt:lpstr>
      <vt:lpstr>Právo na stávku (1/5)</vt:lpstr>
      <vt:lpstr>Právo na stávku (2/5) </vt:lpstr>
      <vt:lpstr>Právo na stávku (3/5) </vt:lpstr>
      <vt:lpstr>Právo na stávku (4/5) </vt:lpstr>
      <vt:lpstr>Právo na stávku (5/5) </vt:lpstr>
      <vt:lpstr>Nezákonnost stávky (1/3)</vt:lpstr>
      <vt:lpstr>Nezákonnost stávky (2/3)</vt:lpstr>
      <vt:lpstr>Nezákonnost stávky (3/3)</vt:lpstr>
      <vt:lpstr>Nezákonnost stávky v ostatních případech</vt:lpstr>
      <vt:lpstr>Petiční právo zaměstnanců</vt:lpstr>
      <vt:lpstr>Právní úprava zaměstnanosti</vt:lpstr>
      <vt:lpstr>Děkuji za pozornost</vt:lpstr>
    </vt:vector>
  </TitlesOfParts>
  <Company>SŽDC s.o.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Opravné prostředky v oblasti veřejných zakázek</dc:title>
  <dc:creator>Martin Štěrba</dc:creator>
  <cp:lastModifiedBy>Martin Štěrba</cp:lastModifiedBy>
  <cp:revision>144</cp:revision>
  <dcterms:created xsi:type="dcterms:W3CDTF">2018-07-11T15:25:31Z</dcterms:created>
  <dcterms:modified xsi:type="dcterms:W3CDTF">2023-04-02T18:29:00Z</dcterms:modified>
</cp:coreProperties>
</file>