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79" r:id="rId2"/>
    <p:sldId id="380" r:id="rId3"/>
    <p:sldId id="381" r:id="rId4"/>
    <p:sldId id="387" r:id="rId5"/>
    <p:sldId id="388" r:id="rId6"/>
    <p:sldId id="390" r:id="rId7"/>
    <p:sldId id="391" r:id="rId8"/>
    <p:sldId id="392" r:id="rId9"/>
    <p:sldId id="382" r:id="rId10"/>
    <p:sldId id="385" r:id="rId11"/>
    <p:sldId id="386" r:id="rId12"/>
    <p:sldId id="384" r:id="rId13"/>
    <p:sldId id="383" r:id="rId14"/>
    <p:sldId id="389" r:id="rId15"/>
    <p:sldId id="393" r:id="rId16"/>
    <p:sldId id="394" r:id="rId17"/>
    <p:sldId id="395" r:id="rId18"/>
    <p:sldId id="397" r:id="rId19"/>
    <p:sldId id="398" r:id="rId20"/>
    <p:sldId id="396" r:id="rId21"/>
    <p:sldId id="401" r:id="rId22"/>
    <p:sldId id="399" r:id="rId23"/>
    <p:sldId id="400" r:id="rId24"/>
    <p:sldId id="402" r:id="rId25"/>
    <p:sldId id="403" r:id="rId26"/>
    <p:sldId id="404" r:id="rId27"/>
    <p:sldId id="405" r:id="rId28"/>
    <p:sldId id="406" r:id="rId29"/>
    <p:sldId id="407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ovák Libor, Bc." initials="NLB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66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EEAFB-24E5-4179-A609-93AE8D539B72}" type="datetimeFigureOut">
              <a:rPr lang="cs-CZ" smtClean="0"/>
              <a:t>16.04.2023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0501-725E-4F3F-996F-24AD531EE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7016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EEAFB-24E5-4179-A609-93AE8D539B72}" type="datetimeFigureOut">
              <a:rPr lang="cs-CZ" smtClean="0"/>
              <a:t>16.04.2023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0501-725E-4F3F-996F-24AD531EE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7454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EEAFB-24E5-4179-A609-93AE8D539B72}" type="datetimeFigureOut">
              <a:rPr lang="cs-CZ" smtClean="0"/>
              <a:t>16.04.2023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0501-725E-4F3F-996F-24AD531EE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86825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EEAFB-24E5-4179-A609-93AE8D539B72}" type="datetimeFigureOut">
              <a:rPr lang="cs-CZ" smtClean="0"/>
              <a:t>16.04.2023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0501-725E-4F3F-996F-24AD531EE61F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09118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EEAFB-24E5-4179-A609-93AE8D539B72}" type="datetimeFigureOut">
              <a:rPr lang="cs-CZ" smtClean="0"/>
              <a:t>16.04.2023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0501-725E-4F3F-996F-24AD531EE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77289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EEAFB-24E5-4179-A609-93AE8D539B72}" type="datetimeFigureOut">
              <a:rPr lang="cs-CZ" smtClean="0"/>
              <a:t>16.04.2023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0501-725E-4F3F-996F-24AD531EE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80999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EEAFB-24E5-4179-A609-93AE8D539B72}" type="datetimeFigureOut">
              <a:rPr lang="cs-CZ" smtClean="0"/>
              <a:t>16.04.2023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0501-725E-4F3F-996F-24AD531EE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83354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EEAFB-24E5-4179-A609-93AE8D539B72}" type="datetimeFigureOut">
              <a:rPr lang="cs-CZ" smtClean="0"/>
              <a:t>16.04.2023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0501-725E-4F3F-996F-24AD531EE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70878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EEAFB-24E5-4179-A609-93AE8D539B72}" type="datetimeFigureOut">
              <a:rPr lang="cs-CZ" smtClean="0"/>
              <a:t>16.04.2023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0501-725E-4F3F-996F-24AD531EE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691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EEAFB-24E5-4179-A609-93AE8D539B72}" type="datetimeFigureOut">
              <a:rPr lang="cs-CZ" smtClean="0"/>
              <a:t>16.04.2023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0501-725E-4F3F-996F-24AD531EE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9085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EEAFB-24E5-4179-A609-93AE8D539B72}" type="datetimeFigureOut">
              <a:rPr lang="cs-CZ" smtClean="0"/>
              <a:t>16.04.2023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0501-725E-4F3F-996F-24AD531EE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0533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EEAFB-24E5-4179-A609-93AE8D539B72}" type="datetimeFigureOut">
              <a:rPr lang="cs-CZ" smtClean="0"/>
              <a:t>16.04.2023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0501-725E-4F3F-996F-24AD531EE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9382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EEAFB-24E5-4179-A609-93AE8D539B72}" type="datetimeFigureOut">
              <a:rPr lang="cs-CZ" smtClean="0"/>
              <a:t>16.04.2023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0501-725E-4F3F-996F-24AD531EE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5354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EEAFB-24E5-4179-A609-93AE8D539B72}" type="datetimeFigureOut">
              <a:rPr lang="cs-CZ" smtClean="0"/>
              <a:t>16.04.2023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0501-725E-4F3F-996F-24AD531EE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8182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EEAFB-24E5-4179-A609-93AE8D539B72}" type="datetimeFigureOut">
              <a:rPr lang="cs-CZ" smtClean="0"/>
              <a:t>16.04.2023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0501-725E-4F3F-996F-24AD531EE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2670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EEAFB-24E5-4179-A609-93AE8D539B72}" type="datetimeFigureOut">
              <a:rPr lang="cs-CZ" smtClean="0"/>
              <a:t>16.04.2023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0501-725E-4F3F-996F-24AD531EE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8596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EEAFB-24E5-4179-A609-93AE8D539B72}" type="datetimeFigureOut">
              <a:rPr lang="cs-CZ" smtClean="0"/>
              <a:t>16.04.2023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10501-725E-4F3F-996F-24AD531EE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604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EEAFB-24E5-4179-A609-93AE8D539B72}" type="datetimeFigureOut">
              <a:rPr lang="cs-CZ" smtClean="0"/>
              <a:t>16.04.2023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10501-725E-4F3F-996F-24AD531EE6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36215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inancnisprava.cz/assets/cs/prilohy/dt-upozorneni-mf-k-tiskopisum/5457_26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inancnisprava.cz/assets/cs/prilohy/dt-upozorneni-mf-k-tiskopisum/5457_26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inancnisprava.cz/assets/cs/prilohy/dt-upozorneni-mf-k-tiskopisum/5457_26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E5A35A-70E8-D6FF-2013-02E1E8C32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340768"/>
            <a:ext cx="7765321" cy="1326321"/>
          </a:xfrm>
        </p:spPr>
        <p:txBody>
          <a:bodyPr/>
          <a:lstStyle/>
          <a:p>
            <a:r>
              <a:rPr lang="cs-CZ" dirty="0"/>
              <a:t>Pracovní Právo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4FCAEE-196B-B2EA-3A0C-779873803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339" y="2492896"/>
            <a:ext cx="7765322" cy="3695136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			Martin Štěrba</a:t>
            </a:r>
          </a:p>
        </p:txBody>
      </p:sp>
    </p:spTree>
    <p:extLst>
      <p:ext uri="{BB962C8B-B14F-4D97-AF65-F5344CB8AC3E}">
        <p14:creationId xmlns:p14="http://schemas.microsoft.com/office/powerpoint/2010/main" val="4172426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E4BC1C-A5CA-74BB-72A2-D0D6F4E20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Vypočítat</a:t>
            </a:r>
            <a:br>
              <a:rPr lang="cs-CZ" dirty="0"/>
            </a:br>
            <a:r>
              <a:rPr lang="cs-CZ" dirty="0"/>
              <a:t>DPP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8553E5-3765-F619-C8FE-7DC78F69D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2096064"/>
            <a:ext cx="8055132" cy="3695136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Do 10.000 Kč</a:t>
            </a:r>
          </a:p>
          <a:p>
            <a:r>
              <a:rPr lang="cs-CZ" dirty="0"/>
              <a:t>Prohlášení poplatníka daně (růžové)</a:t>
            </a:r>
          </a:p>
          <a:p>
            <a:pPr marL="457200" lvl="1" indent="0">
              <a:buNone/>
            </a:pPr>
            <a:r>
              <a:rPr lang="cs-CZ" dirty="0">
                <a:hlinkClick r:id="rId2"/>
              </a:rPr>
              <a:t>https://www.financnisprava.cz/assets/cs/prilohy/dt-upozorneni-mf-k-tiskopisum/5457_26.pdf</a:t>
            </a:r>
            <a:r>
              <a:rPr lang="cs-CZ" dirty="0"/>
              <a:t> </a:t>
            </a:r>
          </a:p>
          <a:p>
            <a:pPr marL="457200" lvl="1" indent="0">
              <a:buNone/>
            </a:pPr>
            <a:r>
              <a:rPr lang="cs-CZ" dirty="0"/>
              <a:t>Podepsal (využívá slevu na poplatníka až 2.570 Kč).</a:t>
            </a:r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r>
              <a:rPr lang="cs-CZ" dirty="0"/>
              <a:t>Výpočet: měsíční odměna za práci – srážková daň + sleva na poplatníka</a:t>
            </a:r>
          </a:p>
          <a:p>
            <a:pPr marL="457200" lvl="1" indent="0">
              <a:buNone/>
            </a:pPr>
            <a:r>
              <a:rPr lang="cs-CZ" dirty="0"/>
              <a:t>Příklad:</a:t>
            </a:r>
          </a:p>
          <a:p>
            <a:pPr marL="457200" lvl="1" indent="0">
              <a:buNone/>
            </a:pPr>
            <a:r>
              <a:rPr lang="cs-CZ" dirty="0"/>
              <a:t>10.000 – (10.000 x 15 %) + sleva na poplatníka (&lt;srážková daň; 2.570 Kč&gt;) =</a:t>
            </a:r>
          </a:p>
          <a:p>
            <a:pPr marL="457200" lvl="1" indent="0">
              <a:buNone/>
            </a:pPr>
            <a:r>
              <a:rPr lang="cs-CZ" dirty="0"/>
              <a:t>10.000 Kč – 1.500 Kč + 1.500 Kč  = </a:t>
            </a:r>
            <a:r>
              <a:rPr lang="cs-CZ" b="1" dirty="0"/>
              <a:t>10.000 Kč</a:t>
            </a:r>
          </a:p>
        </p:txBody>
      </p:sp>
    </p:spTree>
    <p:extLst>
      <p:ext uri="{BB962C8B-B14F-4D97-AF65-F5344CB8AC3E}">
        <p14:creationId xmlns:p14="http://schemas.microsoft.com/office/powerpoint/2010/main" val="39302487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E4BC1C-A5CA-74BB-72A2-D0D6F4E20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Vypočítat</a:t>
            </a:r>
            <a:br>
              <a:rPr lang="cs-CZ" dirty="0"/>
            </a:br>
            <a:r>
              <a:rPr lang="cs-CZ" dirty="0"/>
              <a:t>DPP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8553E5-3765-F619-C8FE-7DC78F69D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772816"/>
            <a:ext cx="8055132" cy="4018384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Nad 10.000 Kč</a:t>
            </a:r>
          </a:p>
          <a:p>
            <a:r>
              <a:rPr lang="cs-CZ" dirty="0"/>
              <a:t>Prohlášení poplatníka daně (růžové)</a:t>
            </a:r>
          </a:p>
          <a:p>
            <a:pPr marL="457200" lvl="1" indent="0">
              <a:buNone/>
            </a:pPr>
            <a:r>
              <a:rPr lang="cs-CZ" dirty="0">
                <a:hlinkClick r:id="rId2"/>
              </a:rPr>
              <a:t>https://www.financnisprava.cz/assets/cs/prilohy/dt-upozorneni-mf-k-tiskopisum/5457_26.pdf</a:t>
            </a:r>
            <a:r>
              <a:rPr lang="cs-CZ" dirty="0"/>
              <a:t> </a:t>
            </a:r>
          </a:p>
          <a:p>
            <a:pPr marL="457200" lvl="1" indent="0">
              <a:buNone/>
            </a:pPr>
            <a:r>
              <a:rPr lang="cs-CZ" dirty="0"/>
              <a:t>Podepsal (využívá slevu na poplatníka až 2.570 Kč).</a:t>
            </a:r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r>
              <a:rPr lang="cs-CZ" dirty="0"/>
              <a:t>Výpočet: měsíční odměna za práci – daň z příjmů - zdravotní a sociální pojištění + sleva na poplatníka</a:t>
            </a:r>
          </a:p>
          <a:p>
            <a:pPr marL="457200" lvl="1" indent="0">
              <a:buNone/>
            </a:pPr>
            <a:r>
              <a:rPr lang="cs-CZ" dirty="0"/>
              <a:t>Příklad:</a:t>
            </a:r>
          </a:p>
          <a:p>
            <a:pPr marL="457200" lvl="1" indent="0">
              <a:buNone/>
            </a:pPr>
            <a:r>
              <a:rPr lang="cs-CZ" dirty="0"/>
              <a:t>20.000 – (20.000 x 15 %) – (20.000 x 11 %*) + sleva na poplatníka (&lt; daň z příjmu; 2.570 Kč&gt;) =</a:t>
            </a:r>
          </a:p>
          <a:p>
            <a:pPr marL="457200" lvl="1" indent="0">
              <a:buNone/>
            </a:pPr>
            <a:r>
              <a:rPr lang="cs-CZ" dirty="0"/>
              <a:t>20.000 Kč – 3.000 Kč – 2.200 Kč + 2.570 Kč  = </a:t>
            </a:r>
            <a:r>
              <a:rPr lang="cs-CZ" b="1" dirty="0"/>
              <a:t>17.370 Kč</a:t>
            </a:r>
          </a:p>
          <a:p>
            <a:pPr marL="457200" lvl="1" indent="0">
              <a:buNone/>
            </a:pPr>
            <a:endParaRPr lang="cs-CZ" b="1" dirty="0"/>
          </a:p>
          <a:p>
            <a:pPr marL="457200" lvl="1" indent="0">
              <a:buNone/>
            </a:pPr>
            <a:r>
              <a:rPr lang="cs-CZ" b="1" dirty="0"/>
              <a:t>POZOR: </a:t>
            </a:r>
            <a:r>
              <a:rPr lang="cs-CZ" dirty="0"/>
              <a:t>Náklady zaměstnavatele</a:t>
            </a:r>
          </a:p>
          <a:p>
            <a:pPr marL="457200" lvl="1" indent="0">
              <a:buNone/>
            </a:pPr>
            <a:r>
              <a:rPr lang="cs-CZ" dirty="0"/>
              <a:t>Celkové náklady = Měsíční odměna + Zdravotní a sociální pojištění ( část placená zaměstnavatelem**)</a:t>
            </a:r>
          </a:p>
          <a:p>
            <a:pPr marL="457200" lvl="1" indent="0">
              <a:buNone/>
            </a:pPr>
            <a:r>
              <a:rPr lang="cs-CZ" dirty="0"/>
              <a:t>20.000 + (20.000 Kč x 33,8 %) = 20.000 + 6.670 Kč = </a:t>
            </a:r>
            <a:r>
              <a:rPr lang="cs-CZ" b="1" dirty="0"/>
              <a:t>26.670 Kč</a:t>
            </a:r>
          </a:p>
          <a:p>
            <a:pPr marL="457200" lvl="1" indent="0">
              <a:buNone/>
            </a:pPr>
            <a:endParaRPr lang="cs-CZ" b="1" dirty="0"/>
          </a:p>
          <a:p>
            <a:pPr marL="457200" lvl="1" indent="0">
              <a:buNone/>
            </a:pPr>
            <a:r>
              <a:rPr lang="cs-CZ" b="1" dirty="0"/>
              <a:t>*u zaměstnance se jedná o 3,5 % z měsíční odměny zdravotní pojištění a 7,5 % sociální pojištění</a:t>
            </a:r>
          </a:p>
          <a:p>
            <a:pPr marL="457200" lvl="1" indent="0">
              <a:buNone/>
            </a:pPr>
            <a:r>
              <a:rPr lang="cs-CZ" b="1" dirty="0"/>
              <a:t>**zaměstnavatel výše sociálního pojištění 24,8 % (21,5 % na důchodové pojištění, 2,1 % na nemocenské a 1,2 % na státní politiku zaměstnanosti)  a výše zdravotního pojištění 9 %</a:t>
            </a:r>
          </a:p>
          <a:p>
            <a:pPr marL="457200" lvl="1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659721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E34BF4-05FC-2D68-8164-DFF58A2E4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853" y="620688"/>
            <a:ext cx="7765321" cy="1326321"/>
          </a:xfrm>
        </p:spPr>
        <p:txBody>
          <a:bodyPr/>
          <a:lstStyle/>
          <a:p>
            <a:r>
              <a:rPr lang="cs-CZ" dirty="0"/>
              <a:t>Jak Vypočítat</a:t>
            </a:r>
            <a:br>
              <a:rPr lang="cs-CZ" dirty="0"/>
            </a:br>
            <a:r>
              <a:rPr lang="cs-CZ" dirty="0"/>
              <a:t>DPČ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6DF925-A626-C1A2-3D36-BC1C7FB61D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Úplně stejně jako ve všech případech DPP</a:t>
            </a:r>
          </a:p>
          <a:p>
            <a:r>
              <a:rPr lang="cs-CZ" dirty="0"/>
              <a:t>Jen limit je 3.499 Kč</a:t>
            </a:r>
          </a:p>
        </p:txBody>
      </p:sp>
    </p:spTree>
    <p:extLst>
      <p:ext uri="{BB962C8B-B14F-4D97-AF65-F5344CB8AC3E}">
        <p14:creationId xmlns:p14="http://schemas.microsoft.com/office/powerpoint/2010/main" val="8504138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E4BC1C-A5CA-74BB-72A2-D0D6F4E20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Jak Vypočítat</a:t>
            </a:r>
            <a:br>
              <a:rPr lang="cs-CZ" dirty="0"/>
            </a:br>
            <a:r>
              <a:rPr lang="cs-CZ" dirty="0"/>
              <a:t>Nemocenská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8553E5-3765-F619-C8FE-7DC78F69D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Obecně:</a:t>
            </a:r>
          </a:p>
          <a:p>
            <a:pPr marL="0" indent="0">
              <a:buNone/>
            </a:pPr>
            <a:r>
              <a:rPr lang="cs-CZ" dirty="0"/>
              <a:t>Nárok má ten, kdo platí nemocenské pojištění (součástí sociálního)</a:t>
            </a:r>
          </a:p>
          <a:p>
            <a:pPr marL="0" indent="0">
              <a:buNone/>
            </a:pPr>
            <a:r>
              <a:rPr lang="cs-CZ" dirty="0"/>
              <a:t>V prvních čtrnácti dnech nemoci nedostává zaměstnanec nemocenskou, zaměstnavatel mu vyplácí náhradu mzdy. A to pouze za pracovní dny.</a:t>
            </a:r>
          </a:p>
        </p:txBody>
      </p:sp>
    </p:spTree>
    <p:extLst>
      <p:ext uri="{BB962C8B-B14F-4D97-AF65-F5344CB8AC3E}">
        <p14:creationId xmlns:p14="http://schemas.microsoft.com/office/powerpoint/2010/main" val="25051626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E4BC1C-A5CA-74BB-72A2-D0D6F4E20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Jak Vypočítat</a:t>
            </a:r>
            <a:br>
              <a:rPr lang="cs-CZ" dirty="0"/>
            </a:br>
            <a:r>
              <a:rPr lang="cs-CZ" dirty="0"/>
              <a:t>Nemocenská</a:t>
            </a:r>
            <a:br>
              <a:rPr lang="cs-CZ" dirty="0"/>
            </a:br>
            <a:r>
              <a:rPr lang="cs-CZ" dirty="0"/>
              <a:t>Prvních 14 dní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8553E5-3765-F619-C8FE-7DC78F69D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988840"/>
            <a:ext cx="7765322" cy="4536504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Platí zaměstnavatel</a:t>
            </a:r>
          </a:p>
          <a:p>
            <a:r>
              <a:rPr lang="cs-CZ" dirty="0"/>
              <a:t>Zjistit průměrný hodinový výdělek za předchozí Q</a:t>
            </a:r>
          </a:p>
          <a:p>
            <a:pPr marL="0" indent="0">
              <a:buNone/>
            </a:pPr>
            <a:r>
              <a:rPr lang="cs-CZ" dirty="0"/>
              <a:t>= průměrný výdělek / počet odpracovaných hodin</a:t>
            </a:r>
          </a:p>
          <a:p>
            <a:pPr marL="0" indent="0">
              <a:buNone/>
            </a:pPr>
            <a:r>
              <a:rPr lang="cs-CZ" dirty="0"/>
              <a:t>Redukční hranice</a:t>
            </a:r>
          </a:p>
          <a:p>
            <a:pPr marL="0" indent="0">
              <a:buNone/>
            </a:pPr>
            <a:r>
              <a:rPr lang="cs-CZ" dirty="0"/>
              <a:t>1. redukční hranice – do 235,38 Kč (počítá se z 90 %),</a:t>
            </a:r>
          </a:p>
          <a:p>
            <a:pPr marL="0" indent="0">
              <a:buNone/>
            </a:pPr>
            <a:r>
              <a:rPr lang="cs-CZ" dirty="0"/>
              <a:t>2. redukční hranice – do 352,98  Kč (počítá se z 60 %),</a:t>
            </a:r>
          </a:p>
          <a:p>
            <a:pPr marL="0" indent="0">
              <a:buNone/>
            </a:pPr>
            <a:r>
              <a:rPr lang="cs-CZ" dirty="0"/>
              <a:t>3. redukční hranice – do 705,78 Kč (počítá se z 30 %) </a:t>
            </a:r>
          </a:p>
          <a:p>
            <a:pPr marL="0" indent="0">
              <a:buNone/>
            </a:pPr>
            <a:r>
              <a:rPr lang="cs-CZ" dirty="0"/>
              <a:t>K tomu, co je nad 3. redukční hranici se už nepřihlíží.</a:t>
            </a:r>
          </a:p>
          <a:p>
            <a:pPr marL="0" indent="0">
              <a:buNone/>
            </a:pPr>
            <a:r>
              <a:rPr lang="cs-CZ" dirty="0"/>
              <a:t>Hodinová náhrada mzdy pak představuje 60 % redukovaného průměrného hodinového výdělku.</a:t>
            </a:r>
          </a:p>
        </p:txBody>
      </p:sp>
    </p:spTree>
    <p:extLst>
      <p:ext uri="{BB962C8B-B14F-4D97-AF65-F5344CB8AC3E}">
        <p14:creationId xmlns:p14="http://schemas.microsoft.com/office/powerpoint/2010/main" val="16775686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E4BC1C-A5CA-74BB-72A2-D0D6F4E20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Jak Vypočítat</a:t>
            </a:r>
            <a:br>
              <a:rPr lang="cs-CZ" dirty="0"/>
            </a:br>
            <a:r>
              <a:rPr lang="cs-CZ" dirty="0"/>
              <a:t>Nemocenská</a:t>
            </a:r>
            <a:br>
              <a:rPr lang="cs-CZ" dirty="0"/>
            </a:br>
            <a:r>
              <a:rPr lang="cs-CZ" dirty="0"/>
              <a:t>Prvních 14 dní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8553E5-3765-F619-C8FE-7DC78F69D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988840"/>
            <a:ext cx="7765322" cy="453650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Příklad pracovní den nemoci</a:t>
            </a:r>
          </a:p>
          <a:p>
            <a:pPr marL="0" indent="0">
              <a:buNone/>
            </a:pPr>
            <a:r>
              <a:rPr lang="cs-CZ" dirty="0"/>
              <a:t>(3 x 40.000 / 3 x 160) = 250 Kč</a:t>
            </a:r>
          </a:p>
          <a:p>
            <a:pPr marL="0" indent="0">
              <a:buNone/>
            </a:pPr>
            <a:r>
              <a:rPr lang="cs-CZ" dirty="0"/>
              <a:t>1. RH Počet dní nemoci x 8 hodin x (235,38 Kč x 90 %) = 1 x 8 x 211,842 Kč = 1.695 Kč</a:t>
            </a:r>
          </a:p>
          <a:p>
            <a:pPr marL="0" indent="0">
              <a:buNone/>
            </a:pPr>
            <a:r>
              <a:rPr lang="cs-CZ" dirty="0"/>
              <a:t>2. RH Počet dní nemoci x 8 hodin x (14,62 Kč x 60 %) = 1 x 8 x 8,772 Kč = 70 Kč</a:t>
            </a:r>
          </a:p>
          <a:p>
            <a:pPr marL="0" indent="0">
              <a:buNone/>
            </a:pPr>
            <a:r>
              <a:rPr lang="cs-CZ" dirty="0"/>
              <a:t>3. RH nedostatečný hodinový výdělek</a:t>
            </a:r>
          </a:p>
          <a:p>
            <a:pPr marL="0" indent="0">
              <a:buNone/>
            </a:pPr>
            <a:r>
              <a:rPr lang="cs-CZ" dirty="0"/>
              <a:t>A dál?</a:t>
            </a:r>
          </a:p>
          <a:p>
            <a:pPr marL="0" indent="0">
              <a:buNone/>
            </a:pPr>
            <a:r>
              <a:rPr lang="cs-CZ" dirty="0"/>
              <a:t>REDUKUJEME na 60 %</a:t>
            </a:r>
          </a:p>
          <a:p>
            <a:pPr marL="0" indent="0">
              <a:buNone/>
            </a:pPr>
            <a:r>
              <a:rPr lang="cs-CZ" dirty="0"/>
              <a:t> Náhrada mzdy = (1.695 + 70) x 60 % = </a:t>
            </a:r>
            <a:r>
              <a:rPr lang="cs-CZ" dirty="0">
                <a:highlight>
                  <a:srgbClr val="00FF00"/>
                </a:highlight>
              </a:rPr>
              <a:t>1.059 Kč </a:t>
            </a:r>
            <a:r>
              <a:rPr lang="cs-CZ" dirty="0"/>
              <a:t>(nedaní se)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5930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95801E-0E5E-DFF4-1401-78D6D2C49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Jak Vypočítat</a:t>
            </a:r>
            <a:br>
              <a:rPr lang="cs-CZ" dirty="0"/>
            </a:br>
            <a:r>
              <a:rPr lang="cs-CZ" dirty="0"/>
              <a:t>Nemocenská</a:t>
            </a:r>
            <a:br>
              <a:rPr lang="cs-CZ" dirty="0"/>
            </a:br>
            <a:r>
              <a:rPr lang="cs-CZ" dirty="0"/>
              <a:t>Po 14. dnu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863F78-348E-A104-0A60-1727AA0EB4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2096064"/>
            <a:ext cx="7765322" cy="4501288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Vyplácí ČSSZ</a:t>
            </a:r>
          </a:p>
          <a:p>
            <a:r>
              <a:rPr lang="cs-CZ" dirty="0"/>
              <a:t>1. zjistit průměrný hrubý denní příjem</a:t>
            </a:r>
          </a:p>
          <a:p>
            <a:pPr marL="0" indent="0">
              <a:buNone/>
            </a:pPr>
            <a:r>
              <a:rPr lang="cs-CZ" dirty="0"/>
              <a:t>= Součet hrubé mzdy za posledních 12M / počet odpracovaných dnů (</a:t>
            </a:r>
            <a:r>
              <a:rPr lang="cs-CZ" dirty="0" err="1"/>
              <a:t>vč.dovolené</a:t>
            </a:r>
            <a:r>
              <a:rPr lang="cs-CZ" dirty="0"/>
              <a:t>, bez nemocenské)</a:t>
            </a:r>
          </a:p>
          <a:p>
            <a:pPr marL="0" indent="0">
              <a:buNone/>
            </a:pPr>
            <a:r>
              <a:rPr lang="cs-CZ" dirty="0"/>
              <a:t>Redukční hranice</a:t>
            </a:r>
          </a:p>
          <a:p>
            <a:pPr marL="0" indent="0">
              <a:buNone/>
            </a:pPr>
            <a:r>
              <a:rPr lang="cs-CZ" sz="1600" dirty="0"/>
              <a:t>1.redukční hranice – do 1345 Kč (počítá se 90 %),</a:t>
            </a:r>
          </a:p>
          <a:p>
            <a:pPr marL="0" indent="0">
              <a:buNone/>
            </a:pPr>
            <a:r>
              <a:rPr lang="cs-CZ" sz="1600" dirty="0"/>
              <a:t>2.redukční hranice – do 2017 Kč (počítá se 60 %),</a:t>
            </a:r>
          </a:p>
          <a:p>
            <a:pPr marL="0" indent="0">
              <a:buNone/>
            </a:pPr>
            <a:r>
              <a:rPr lang="cs-CZ" sz="1600" dirty="0"/>
              <a:t>3.redukční hranice – do 4033 Kč (počítá se 30 %).</a:t>
            </a:r>
          </a:p>
          <a:p>
            <a:pPr marL="0" indent="0">
              <a:buNone/>
            </a:pPr>
            <a:r>
              <a:rPr lang="cs-CZ" sz="1600" dirty="0"/>
              <a:t>Redukovaný průměrný denní příjem</a:t>
            </a:r>
          </a:p>
          <a:p>
            <a:pPr marL="0" indent="0">
              <a:buNone/>
            </a:pPr>
            <a:r>
              <a:rPr lang="cs-CZ" sz="1600" dirty="0"/>
              <a:t>&lt;15;30&gt; = 60 %</a:t>
            </a:r>
          </a:p>
          <a:p>
            <a:pPr marL="0" indent="0">
              <a:buNone/>
            </a:pPr>
            <a:r>
              <a:rPr lang="cs-CZ" sz="1600" dirty="0"/>
              <a:t>&lt;31;60&gt; = 66 % </a:t>
            </a:r>
          </a:p>
          <a:p>
            <a:pPr marL="0" indent="0">
              <a:buNone/>
            </a:pPr>
            <a:r>
              <a:rPr lang="cs-CZ" sz="1600" dirty="0"/>
              <a:t>&lt;61;380&gt; = 72 %</a:t>
            </a:r>
          </a:p>
          <a:p>
            <a:pPr marL="0" indent="0">
              <a:buNone/>
            </a:pPr>
            <a:r>
              <a:rPr lang="cs-CZ" sz="1600" dirty="0"/>
              <a:t>Pozor: do dní nemoci se počítají také víkendy a svátky</a:t>
            </a:r>
          </a:p>
          <a:p>
            <a:pPr marL="0" indent="0">
              <a:buNone/>
            </a:pP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4313413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37DB56-925D-A61C-C28E-6F8E145BB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Jak Vypočítat</a:t>
            </a:r>
            <a:br>
              <a:rPr lang="cs-CZ" dirty="0"/>
            </a:br>
            <a:r>
              <a:rPr lang="cs-CZ" dirty="0"/>
              <a:t>Nemocenská</a:t>
            </a:r>
            <a:br>
              <a:rPr lang="cs-CZ" dirty="0"/>
            </a:br>
            <a:r>
              <a:rPr lang="cs-CZ" dirty="0"/>
              <a:t>Po 14. dnu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1E536C-9A61-80A5-98D2-5201100D6A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2096064"/>
            <a:ext cx="7765322" cy="4645304"/>
          </a:xfrm>
        </p:spPr>
        <p:txBody>
          <a:bodyPr/>
          <a:lstStyle/>
          <a:p>
            <a:r>
              <a:rPr lang="cs-CZ" dirty="0"/>
              <a:t>průměrný hrubý denní příjem</a:t>
            </a:r>
          </a:p>
          <a:p>
            <a:pPr marL="0" indent="0">
              <a:buNone/>
            </a:pPr>
            <a:r>
              <a:rPr lang="cs-CZ" dirty="0"/>
              <a:t>= 12 x 40.000 / 12 x 20 = 2.000 Kč</a:t>
            </a:r>
          </a:p>
          <a:p>
            <a:pPr marL="0" indent="0">
              <a:buNone/>
            </a:pPr>
            <a:r>
              <a:rPr lang="cs-CZ" sz="2000" dirty="0"/>
              <a:t>1.RH 1345 Kč x 90 % = 1.211 Kč</a:t>
            </a:r>
          </a:p>
          <a:p>
            <a:pPr marL="0" indent="0">
              <a:buNone/>
            </a:pPr>
            <a:r>
              <a:rPr lang="cs-CZ" sz="2000" dirty="0"/>
              <a:t>2.RH (do 2017 Kč) 655 x 60 % = 393 Kč</a:t>
            </a:r>
          </a:p>
          <a:p>
            <a:pPr marL="0" indent="0">
              <a:buNone/>
            </a:pPr>
            <a:r>
              <a:rPr lang="cs-CZ" sz="2000" dirty="0"/>
              <a:t>3.RH nedostatečná denní příjem</a:t>
            </a:r>
          </a:p>
          <a:p>
            <a:pPr marL="0" indent="0">
              <a:buNone/>
            </a:pPr>
            <a:r>
              <a:rPr lang="cs-CZ" dirty="0"/>
              <a:t>průměrný hrubý denní příjem = </a:t>
            </a:r>
            <a:r>
              <a:rPr lang="cs-CZ" b="1" dirty="0"/>
              <a:t>1.604 Kč</a:t>
            </a:r>
            <a:endParaRPr lang="cs-CZ" sz="2000" b="1" dirty="0"/>
          </a:p>
          <a:p>
            <a:pPr marL="0" indent="0">
              <a:buNone/>
            </a:pPr>
            <a:r>
              <a:rPr lang="cs-CZ" dirty="0"/>
              <a:t>A dál?</a:t>
            </a:r>
          </a:p>
          <a:p>
            <a:pPr marL="0" indent="0">
              <a:buNone/>
            </a:pPr>
            <a:r>
              <a:rPr lang="cs-CZ" dirty="0"/>
              <a:t>REDUKUJEME!</a:t>
            </a:r>
          </a:p>
          <a:p>
            <a:pPr marL="0" indent="0">
              <a:buNone/>
            </a:pPr>
            <a:r>
              <a:rPr lang="cs-CZ" dirty="0"/>
              <a:t>1.604 Kč x 60 % (nebo 66 %; 72 %) = </a:t>
            </a:r>
            <a:r>
              <a:rPr lang="cs-CZ" b="1" dirty="0">
                <a:highlight>
                  <a:srgbClr val="00FF00"/>
                </a:highlight>
              </a:rPr>
              <a:t>962 Kč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20475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CD81B2-B87A-F4D2-10F5-1C4D58BCD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Jak Vypočítat</a:t>
            </a:r>
            <a:br>
              <a:rPr lang="cs-CZ" dirty="0"/>
            </a:br>
            <a:r>
              <a:rPr lang="cs-CZ" dirty="0"/>
              <a:t>Rodičovská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9F2350-825F-2E7A-84A0-175B575EF3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Dávka sociální podpory, vyplácí ÚP</a:t>
            </a:r>
          </a:p>
          <a:p>
            <a:r>
              <a:rPr lang="cs-CZ" dirty="0"/>
              <a:t>Pevná částka 300.000 Kč</a:t>
            </a:r>
          </a:p>
          <a:p>
            <a:r>
              <a:rPr lang="cs-CZ" dirty="0" err="1"/>
              <a:t>Čerpatelná</a:t>
            </a:r>
            <a:r>
              <a:rPr lang="cs-CZ" dirty="0"/>
              <a:t> 7 – 43 měsíců</a:t>
            </a:r>
          </a:p>
          <a:p>
            <a:r>
              <a:rPr lang="cs-CZ" dirty="0"/>
              <a:t>Lze každé 3 měsíce měnit konečnou délku (rychlost čerpání)</a:t>
            </a:r>
          </a:p>
          <a:p>
            <a:r>
              <a:rPr lang="cs-CZ" dirty="0"/>
              <a:t>Souběh s mateřskou: Je-li čerpána mateřská pak měsíční příspěvek rodičovské může být </a:t>
            </a:r>
            <a:r>
              <a:rPr lang="cs-CZ" dirty="0" err="1"/>
              <a:t>nejvyše</a:t>
            </a:r>
            <a:r>
              <a:rPr lang="cs-CZ" dirty="0"/>
              <a:t> ve stejné výši jako mateřská.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45639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CD81B2-B87A-F4D2-10F5-1C4D58BCD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Jak Vypočítat</a:t>
            </a:r>
            <a:br>
              <a:rPr lang="cs-CZ" dirty="0"/>
            </a:br>
            <a:r>
              <a:rPr lang="cs-CZ" dirty="0"/>
              <a:t>Mateřská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9F2350-825F-2E7A-84A0-175B575EF3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1372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852E8B-16CD-7F5D-E2F6-5CD7B0594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dnes?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F8B332E-9E57-88F1-ECC1-76991DDFFF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Výpočty</a:t>
            </a:r>
          </a:p>
          <a:p>
            <a:endParaRPr lang="cs-CZ" dirty="0"/>
          </a:p>
          <a:p>
            <a:r>
              <a:rPr lang="cs-CZ" dirty="0"/>
              <a:t>Praktická řešení</a:t>
            </a:r>
          </a:p>
        </p:txBody>
      </p:sp>
    </p:spTree>
    <p:extLst>
      <p:ext uri="{BB962C8B-B14F-4D97-AF65-F5344CB8AC3E}">
        <p14:creationId xmlns:p14="http://schemas.microsoft.com/office/powerpoint/2010/main" val="27838692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CD81B2-B87A-F4D2-10F5-1C4D58BCD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Jak Vypočítat</a:t>
            </a:r>
            <a:br>
              <a:rPr lang="cs-CZ" dirty="0"/>
            </a:br>
            <a:r>
              <a:rPr lang="cs-CZ" dirty="0"/>
              <a:t>Mateřská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9F2350-825F-2E7A-84A0-175B575EF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2096064"/>
            <a:ext cx="8055132" cy="4573296"/>
          </a:xfrm>
        </p:spPr>
        <p:txBody>
          <a:bodyPr>
            <a:normAutofit/>
          </a:bodyPr>
          <a:lstStyle/>
          <a:p>
            <a:r>
              <a:rPr lang="cs-CZ" dirty="0"/>
              <a:t>Nárok ledaže účast na nemocenském pojištění po dobu 270 dnů za poslední 2 roky před nástupem na mateřskou dovolenou </a:t>
            </a:r>
          </a:p>
          <a:p>
            <a:r>
              <a:rPr lang="cs-CZ" dirty="0"/>
              <a:t>V den nástupu na mateřskou dovolenou musíte být zaměstnáni</a:t>
            </a:r>
          </a:p>
          <a:p>
            <a:r>
              <a:rPr lang="cs-CZ" dirty="0"/>
              <a:t>Délka mateřské dovolené je stanovena na 28 týdnů.</a:t>
            </a:r>
          </a:p>
          <a:p>
            <a:r>
              <a:rPr lang="cs-CZ" dirty="0"/>
              <a:t>Lze započít i před porodem 8 týdnů</a:t>
            </a:r>
          </a:p>
          <a:p>
            <a:r>
              <a:rPr lang="cs-CZ" dirty="0"/>
              <a:t>Je stanovena jako 70 % z vyměřovacího základu = hrubý příjem za posledních 12M / počet kalendářních dnů v období </a:t>
            </a:r>
          </a:p>
          <a:p>
            <a:pPr marL="0" indent="0">
              <a:buNone/>
            </a:pPr>
            <a:r>
              <a:rPr lang="cs-CZ" dirty="0"/>
              <a:t>Příklad: 40.000 x 70 % = 28.000 Kč (zjednodušeno)</a:t>
            </a:r>
          </a:p>
          <a:p>
            <a:r>
              <a:rPr lang="cs-CZ" dirty="0"/>
              <a:t>POZOR: otec může čerpat jen 22 týdnů</a:t>
            </a:r>
          </a:p>
        </p:txBody>
      </p:sp>
    </p:spTree>
    <p:extLst>
      <p:ext uri="{BB962C8B-B14F-4D97-AF65-F5344CB8AC3E}">
        <p14:creationId xmlns:p14="http://schemas.microsoft.com/office/powerpoint/2010/main" val="6857684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935FE2-8F5C-EBB1-E3D2-FA0C72874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se řeší v pracovním právu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77D363-5C1C-2963-96E2-15C2CEC21B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94405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3" descr="Obsah obrázku text&#10;&#10;Popis byl vytvořen automaticky">
            <a:extLst>
              <a:ext uri="{FF2B5EF4-FFF2-40B4-BE49-F238E27FC236}">
                <a16:creationId xmlns:a16="http://schemas.microsoft.com/office/drawing/2014/main" id="{5C2E6350-47C0-BA33-AE30-15D57F90A8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99592" y="116632"/>
            <a:ext cx="7144546" cy="4810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0965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08EC88-DE88-881B-69D2-F2E6526E5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5CA7CA49-6E30-656E-00D0-45753893FD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347" y="188640"/>
            <a:ext cx="8027350" cy="309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1575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3" descr="Obsah obrázku text&#10;&#10;Popis byl vytvořen automaticky">
            <a:extLst>
              <a:ext uri="{FF2B5EF4-FFF2-40B4-BE49-F238E27FC236}">
                <a16:creationId xmlns:a16="http://schemas.microsoft.com/office/drawing/2014/main" id="{910D5BBA-1CFE-8074-94C7-99E615AE2F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528" y="620688"/>
            <a:ext cx="8136904" cy="2129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6717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E0CB6D-9C46-1630-42C3-DE497483D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obsah 3" descr="Obsah obrázku text&#10;&#10;Popis byl vytvořen automaticky">
            <a:extLst>
              <a:ext uri="{FF2B5EF4-FFF2-40B4-BE49-F238E27FC236}">
                <a16:creationId xmlns:a16="http://schemas.microsoft.com/office/drawing/2014/main" id="{8DCFD4F2-AA1E-0AAE-A255-73AC099428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5535" y="476672"/>
            <a:ext cx="8450129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4586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3" descr="Obsah obrázku text&#10;&#10;Popis byl vytvořen automaticky">
            <a:extLst>
              <a:ext uri="{FF2B5EF4-FFF2-40B4-BE49-F238E27FC236}">
                <a16:creationId xmlns:a16="http://schemas.microsoft.com/office/drawing/2014/main" id="{E890DB27-05C0-A513-5762-98D72E3B39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3567" y="548680"/>
            <a:ext cx="7657409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6999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D8118B08-7E60-0EB7-54AC-B08A0F74B4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3528" y="476672"/>
            <a:ext cx="8083845" cy="3456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5627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151E44-0ABF-EEF1-374F-E4E5A3E78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E72B6723-D65C-F460-0D70-60FE63CE47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5536" y="476672"/>
            <a:ext cx="8280920" cy="5055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6402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obsah 3" descr="Obsah obrázku text&#10;&#10;Popis byl vytvořen automaticky">
            <a:extLst>
              <a:ext uri="{FF2B5EF4-FFF2-40B4-BE49-F238E27FC236}">
                <a16:creationId xmlns:a16="http://schemas.microsoft.com/office/drawing/2014/main" id="{45EA2E37-9441-94D7-DF5A-9E6B4D23CD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5536" y="620688"/>
            <a:ext cx="8235468" cy="1584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330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295A2E-4AEE-50F9-5B72-D58867634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Výpočty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E8C0F8-351C-EA7F-A3EB-6EE59501A0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Pracovní smlouva</a:t>
            </a:r>
          </a:p>
          <a:p>
            <a:r>
              <a:rPr lang="cs-CZ" dirty="0"/>
              <a:t>DPP / DPČ</a:t>
            </a:r>
          </a:p>
          <a:p>
            <a:r>
              <a:rPr lang="cs-CZ" dirty="0"/>
              <a:t>Dovolená</a:t>
            </a:r>
          </a:p>
          <a:p>
            <a:r>
              <a:rPr lang="cs-CZ" dirty="0"/>
              <a:t>Nemocenská </a:t>
            </a:r>
          </a:p>
          <a:p>
            <a:r>
              <a:rPr lang="cs-CZ" dirty="0"/>
              <a:t>Rodičovská</a:t>
            </a:r>
          </a:p>
          <a:p>
            <a:r>
              <a:rPr lang="cs-CZ" dirty="0"/>
              <a:t>Mateřská</a:t>
            </a:r>
          </a:p>
        </p:txBody>
      </p:sp>
    </p:spTree>
    <p:extLst>
      <p:ext uri="{BB962C8B-B14F-4D97-AF65-F5344CB8AC3E}">
        <p14:creationId xmlns:p14="http://schemas.microsoft.com/office/powerpoint/2010/main" val="2075141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69DE89-0E6C-8D20-CCE0-C80973870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Obecně k výpočtům</a:t>
            </a:r>
            <a:br>
              <a:rPr lang="cs-CZ" dirty="0"/>
            </a:br>
            <a:r>
              <a:rPr lang="cs-CZ" dirty="0"/>
              <a:t>daň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8EB98C-8556-6CD8-5CD8-D678FAAE08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700808"/>
            <a:ext cx="7992888" cy="515719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1. Zjistit hrubou mzdu (základní mzda, příplatky, odměny a náhrady, které náleží zaměstnanci za příslušný měsíc)</a:t>
            </a:r>
          </a:p>
          <a:p>
            <a:pPr marL="0" indent="0">
              <a:buNone/>
            </a:pPr>
            <a:r>
              <a:rPr lang="cs-CZ" dirty="0"/>
              <a:t>2. Hrubá mzda * 15 % = měsíční záloha na daň z příjmu fyzických osob ze závislé činnosti před odečtením daňových slev</a:t>
            </a:r>
          </a:p>
          <a:p>
            <a:pPr marL="0" indent="0">
              <a:buNone/>
            </a:pPr>
            <a:r>
              <a:rPr lang="cs-CZ" dirty="0"/>
              <a:t>3. Využití slev na dani</a:t>
            </a:r>
          </a:p>
          <a:p>
            <a:r>
              <a:rPr lang="cs-CZ" dirty="0"/>
              <a:t>Sleva na poplatníka 30 840 Kč (měsíčně 2570 Kč)</a:t>
            </a:r>
          </a:p>
          <a:p>
            <a:r>
              <a:rPr lang="cs-CZ" dirty="0"/>
              <a:t>Sleva na vyživovaného manžela 24 840 Kč (uplatňuje se ročně)</a:t>
            </a:r>
          </a:p>
          <a:p>
            <a:r>
              <a:rPr lang="cs-CZ" dirty="0"/>
              <a:t>Sleva na vyživovaného manžela ZTP/P 49 680 Kč (uplatňuje se ročně)</a:t>
            </a:r>
          </a:p>
          <a:p>
            <a:r>
              <a:rPr lang="cs-CZ" dirty="0"/>
              <a:t>Sleva pro invalidní důchod I. a II. Stupně 2 520 Kč (měsíčně 210 Kč)</a:t>
            </a:r>
          </a:p>
          <a:p>
            <a:r>
              <a:rPr lang="cs-CZ" dirty="0"/>
              <a:t>Sleva pro invalidní důchod III. Stupně 5 040 Kč (měsíčně 420 Kč)</a:t>
            </a:r>
          </a:p>
          <a:p>
            <a:r>
              <a:rPr lang="cs-CZ" dirty="0"/>
              <a:t>Sleva pro držitele průkazu ZTP/P 16 140 Kč (měsíčně 1345 Kč)</a:t>
            </a:r>
          </a:p>
          <a:p>
            <a:r>
              <a:rPr lang="cs-CZ" dirty="0"/>
              <a:t>Sleva pro studenta 4 020 Kč (měsíčně 335 Kč)</a:t>
            </a:r>
          </a:p>
          <a:p>
            <a:r>
              <a:rPr lang="cs-CZ" dirty="0"/>
              <a:t>Daňové zvýhodnění na první dítě 15 204 Kč (1267 Kč měsíčně)</a:t>
            </a:r>
          </a:p>
          <a:p>
            <a:r>
              <a:rPr lang="cs-CZ" dirty="0"/>
              <a:t>Daňové zvýhodnění na druhé dítě 22 320 Kč (1860 Kč měsíčně)</a:t>
            </a:r>
          </a:p>
          <a:p>
            <a:r>
              <a:rPr lang="cs-CZ" dirty="0"/>
              <a:t>Daňové zvýhodnění na třetí a další dítě 27 840 Kč (2320 Kč měsíčně)</a:t>
            </a:r>
          </a:p>
          <a:p>
            <a:r>
              <a:rPr lang="cs-CZ" dirty="0"/>
              <a:t>Daňové zvýhodnění na dítě s průkazem ZTP/P  30 408 Kč (měsíčně 2534 Kč)</a:t>
            </a:r>
          </a:p>
          <a:p>
            <a:r>
              <a:rPr lang="cs-CZ" dirty="0"/>
              <a:t>Daňové zvýhodnění na druhé dítě ZTP/P  44 640 Kč (měsíčně 3720 Kč)</a:t>
            </a:r>
          </a:p>
          <a:p>
            <a:r>
              <a:rPr lang="cs-CZ" dirty="0"/>
              <a:t>Daňové zvýhodnění na třetí a další dítě ZTP/P 55 680 Kč (měsíčně 4640 Kč)</a:t>
            </a:r>
          </a:p>
          <a:p>
            <a:r>
              <a:rPr lang="cs-CZ" dirty="0"/>
              <a:t>Sleva za umístění dítěte maximálně 16 200 Kč (uplatňuje se ročně)</a:t>
            </a:r>
          </a:p>
        </p:txBody>
      </p:sp>
    </p:spTree>
    <p:extLst>
      <p:ext uri="{BB962C8B-B14F-4D97-AF65-F5344CB8AC3E}">
        <p14:creationId xmlns:p14="http://schemas.microsoft.com/office/powerpoint/2010/main" val="4134692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69DE89-0E6C-8D20-CCE0-C80973870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Obecně k výpočtům</a:t>
            </a:r>
            <a:br>
              <a:rPr lang="cs-CZ" dirty="0"/>
            </a:br>
            <a:r>
              <a:rPr lang="cs-CZ" dirty="0"/>
              <a:t>pojištění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8EB98C-8556-6CD8-5CD8-D678FAAE08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2432" y="1700808"/>
            <a:ext cx="8351149" cy="51571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u="sng" dirty="0"/>
              <a:t>Z hrubé mzdy (platí zaměstnanec)</a:t>
            </a:r>
          </a:p>
          <a:p>
            <a:r>
              <a:rPr lang="cs-CZ" dirty="0"/>
              <a:t>výše sociálního pojištění (6,5 % ze mzdy)</a:t>
            </a:r>
          </a:p>
          <a:p>
            <a:r>
              <a:rPr lang="cs-CZ" dirty="0"/>
              <a:t>výše zdravotního pojištění (4,5 % ze mzdy)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u="sng" dirty="0"/>
              <a:t>Z hrubé mzdy (platí zaměstnavatel)</a:t>
            </a:r>
          </a:p>
          <a:p>
            <a:r>
              <a:rPr lang="cs-CZ" dirty="0"/>
              <a:t>výše sociálního pojištění 24,8 % </a:t>
            </a:r>
          </a:p>
          <a:p>
            <a:pPr marL="0" indent="0">
              <a:buNone/>
            </a:pPr>
            <a:r>
              <a:rPr lang="cs-CZ" dirty="0"/>
              <a:t>	(21,5 % na důchodové pojištění, 2,1 % na nemocenské a 1,2 	% na státní politiku zaměstnanosti) </a:t>
            </a:r>
          </a:p>
          <a:p>
            <a:r>
              <a:rPr lang="cs-CZ" dirty="0"/>
              <a:t>výše zdravotního pojištění 9 %</a:t>
            </a:r>
          </a:p>
          <a:p>
            <a:pPr marL="0" indent="0">
              <a:buNone/>
            </a:pPr>
            <a:r>
              <a:rPr lang="cs-CZ" dirty="0"/>
              <a:t>	(5 % sleva pokud jde o studenty VŠ)</a:t>
            </a:r>
          </a:p>
        </p:txBody>
      </p:sp>
    </p:spTree>
    <p:extLst>
      <p:ext uri="{BB962C8B-B14F-4D97-AF65-F5344CB8AC3E}">
        <p14:creationId xmlns:p14="http://schemas.microsoft.com/office/powerpoint/2010/main" val="4028869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ADEE68-8CA2-9F03-EE4D-AB86DA978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Vypočítat</a:t>
            </a:r>
            <a:br>
              <a:rPr lang="cs-CZ" dirty="0"/>
            </a:br>
            <a:r>
              <a:rPr lang="cs-CZ" dirty="0"/>
              <a:t>Pracovní smlouva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048C43-3AE8-124C-AFDC-32D92600F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844824"/>
            <a:ext cx="7765322" cy="4824536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Hrubá mzda 40.000 Kč</a:t>
            </a:r>
          </a:p>
          <a:p>
            <a:r>
              <a:rPr lang="cs-CZ" dirty="0"/>
              <a:t>Daň</a:t>
            </a:r>
          </a:p>
          <a:p>
            <a:pPr marL="0" indent="0">
              <a:buNone/>
            </a:pPr>
            <a:r>
              <a:rPr lang="cs-CZ" dirty="0"/>
              <a:t>	40.000 x 15 % = 6.000 Kč</a:t>
            </a:r>
          </a:p>
          <a:p>
            <a:r>
              <a:rPr lang="cs-CZ" dirty="0"/>
              <a:t>Mínus slevy = 2.905 Kč</a:t>
            </a:r>
          </a:p>
          <a:p>
            <a:pPr lvl="1"/>
            <a:r>
              <a:rPr lang="cs-CZ" dirty="0"/>
              <a:t>Na poplatníka 2.570 Kč</a:t>
            </a:r>
          </a:p>
          <a:p>
            <a:pPr lvl="1"/>
            <a:r>
              <a:rPr lang="cs-CZ" dirty="0"/>
              <a:t>Na studenta 335 Kč</a:t>
            </a:r>
          </a:p>
          <a:p>
            <a:pPr lvl="1"/>
            <a:r>
              <a:rPr lang="cs-CZ" dirty="0"/>
              <a:t>Další?</a:t>
            </a:r>
          </a:p>
          <a:p>
            <a:r>
              <a:rPr lang="cs-CZ" dirty="0"/>
              <a:t>Zdravotní pojištění</a:t>
            </a:r>
          </a:p>
          <a:p>
            <a:pPr marL="0" indent="0">
              <a:buNone/>
            </a:pPr>
            <a:r>
              <a:rPr lang="cs-CZ" dirty="0"/>
              <a:t>	40.000 x 4,5 % = 1.800 Kč</a:t>
            </a:r>
          </a:p>
          <a:p>
            <a:r>
              <a:rPr lang="cs-CZ" dirty="0"/>
              <a:t>Sociální pojištění</a:t>
            </a:r>
          </a:p>
          <a:p>
            <a:pPr marL="0" indent="0">
              <a:buNone/>
            </a:pPr>
            <a:r>
              <a:rPr lang="cs-CZ" dirty="0"/>
              <a:t>	40.000 x 6,5 % = 2 600 Kč</a:t>
            </a:r>
          </a:p>
          <a:p>
            <a:pPr marL="0" indent="0">
              <a:buNone/>
            </a:pPr>
            <a:r>
              <a:rPr lang="cs-CZ" dirty="0"/>
              <a:t>Odvody = 3.905 Kč + 1.800 Kč + 2.600 Kč = </a:t>
            </a:r>
            <a:r>
              <a:rPr lang="cs-CZ" dirty="0">
                <a:highlight>
                  <a:srgbClr val="FF0000"/>
                </a:highlight>
              </a:rPr>
              <a:t>7.495 Kč</a:t>
            </a:r>
          </a:p>
          <a:p>
            <a:pPr marL="0" indent="0">
              <a:buNone/>
            </a:pPr>
            <a:r>
              <a:rPr lang="cs-CZ" dirty="0"/>
              <a:t>Čistá mzda = 40.000 – 7.495 Kč = </a:t>
            </a:r>
            <a:r>
              <a:rPr lang="cs-CZ" b="1" dirty="0">
                <a:highlight>
                  <a:srgbClr val="00FF00"/>
                </a:highlight>
              </a:rPr>
              <a:t>32.505 Kč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6286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ADEE68-8CA2-9F03-EE4D-AB86DA978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Vypočítat</a:t>
            </a:r>
            <a:br>
              <a:rPr lang="cs-CZ" dirty="0"/>
            </a:br>
            <a:r>
              <a:rPr lang="cs-CZ" dirty="0"/>
              <a:t>Pracovní smlouva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048C43-3AE8-124C-AFDC-32D92600F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844824"/>
            <a:ext cx="7765322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A zaměstnavatel?</a:t>
            </a:r>
          </a:p>
          <a:p>
            <a:pPr marL="0" indent="0">
              <a:buNone/>
            </a:pPr>
            <a:r>
              <a:rPr lang="cs-CZ" dirty="0"/>
              <a:t>Zdravotní pojištění</a:t>
            </a:r>
          </a:p>
          <a:p>
            <a:pPr marL="0" indent="0">
              <a:buNone/>
            </a:pPr>
            <a:r>
              <a:rPr lang="cs-CZ" dirty="0"/>
              <a:t>40.000 Kč x 9 % = 3.600 Kč</a:t>
            </a:r>
          </a:p>
          <a:p>
            <a:pPr marL="0" indent="0">
              <a:buNone/>
            </a:pPr>
            <a:r>
              <a:rPr lang="cs-CZ" dirty="0"/>
              <a:t>Sociální pojištění</a:t>
            </a:r>
          </a:p>
          <a:p>
            <a:pPr marL="0" indent="0">
              <a:buNone/>
            </a:pPr>
            <a:r>
              <a:rPr lang="cs-CZ" dirty="0"/>
              <a:t>40.000 Kč x 24,8 % = 9.920 Kč</a:t>
            </a:r>
          </a:p>
          <a:p>
            <a:pPr marL="0" indent="0">
              <a:buNone/>
            </a:pPr>
            <a:r>
              <a:rPr lang="cs-CZ" dirty="0"/>
              <a:t>Celkem osobní náklady</a:t>
            </a:r>
          </a:p>
          <a:p>
            <a:pPr marL="0" indent="0">
              <a:buNone/>
            </a:pPr>
            <a:r>
              <a:rPr lang="cs-CZ" dirty="0"/>
              <a:t>40.000 Kč + 3.600 Kč + 9.920 Kč = 53.520 Kč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7736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4851DB-5634-0DF9-B348-BBFB4AE3D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Názvosloví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CD7D70-6E7F-3414-EE87-EB0EB44B6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Superhrubá mzda = 53.520 Kč</a:t>
            </a:r>
          </a:p>
          <a:p>
            <a:r>
              <a:rPr lang="cs-CZ" b="1" dirty="0"/>
              <a:t>Hrubá mzda = 40.000 Kč</a:t>
            </a:r>
          </a:p>
          <a:p>
            <a:r>
              <a:rPr lang="cs-CZ" dirty="0"/>
              <a:t>Čistá mzda = 32.505 Kč</a:t>
            </a:r>
          </a:p>
        </p:txBody>
      </p:sp>
    </p:spTree>
    <p:extLst>
      <p:ext uri="{BB962C8B-B14F-4D97-AF65-F5344CB8AC3E}">
        <p14:creationId xmlns:p14="http://schemas.microsoft.com/office/powerpoint/2010/main" val="1246193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E4BC1C-A5CA-74BB-72A2-D0D6F4E20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Vypočítat</a:t>
            </a:r>
            <a:br>
              <a:rPr lang="cs-CZ" dirty="0"/>
            </a:br>
            <a:r>
              <a:rPr lang="cs-CZ" dirty="0"/>
              <a:t>DPP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8553E5-3765-F619-C8FE-7DC78F69D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 10.000 Kč</a:t>
            </a:r>
          </a:p>
          <a:p>
            <a:r>
              <a:rPr lang="cs-CZ" dirty="0"/>
              <a:t>Prohlášení poplatníka daně (růžové)</a:t>
            </a:r>
          </a:p>
          <a:p>
            <a:pPr marL="457200" lvl="1" indent="0">
              <a:buNone/>
            </a:pPr>
            <a:r>
              <a:rPr lang="cs-CZ" dirty="0">
                <a:hlinkClick r:id="rId2"/>
              </a:rPr>
              <a:t>https://www.financnisprava.cz/assets/cs/prilohy/dt-upozorneni-mf-k-tiskopisum/5457_26.pdf</a:t>
            </a:r>
            <a:r>
              <a:rPr lang="cs-CZ" dirty="0"/>
              <a:t> </a:t>
            </a:r>
          </a:p>
          <a:p>
            <a:pPr marL="457200" lvl="1" indent="0">
              <a:buNone/>
            </a:pPr>
            <a:r>
              <a:rPr lang="cs-CZ" dirty="0"/>
              <a:t>Nepodepsal</a:t>
            </a:r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r>
              <a:rPr lang="cs-CZ" dirty="0"/>
              <a:t>Výpočet: měsíční odměna za práci – daň z příjmu (srážková)</a:t>
            </a:r>
          </a:p>
          <a:p>
            <a:pPr marL="457200" lvl="1" indent="0">
              <a:buNone/>
            </a:pPr>
            <a:r>
              <a:rPr lang="cs-CZ" dirty="0"/>
              <a:t>Příklad: 10.000 – (10.000 x 15 %) = 10.000 Kč – 1.500 Kč = </a:t>
            </a:r>
            <a:r>
              <a:rPr lang="cs-CZ" b="1" dirty="0"/>
              <a:t>8.500</a:t>
            </a:r>
            <a:r>
              <a:rPr lang="cs-CZ" dirty="0"/>
              <a:t> </a:t>
            </a:r>
            <a:r>
              <a:rPr lang="cs-CZ" b="1" dirty="0"/>
              <a:t>Kč</a:t>
            </a:r>
          </a:p>
        </p:txBody>
      </p:sp>
    </p:spTree>
    <p:extLst>
      <p:ext uri="{BB962C8B-B14F-4D97-AF65-F5344CB8AC3E}">
        <p14:creationId xmlns:p14="http://schemas.microsoft.com/office/powerpoint/2010/main" val="29322578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Damašek</Template>
  <TotalTime>4176</TotalTime>
  <Words>1435</Words>
  <Application>Microsoft Office PowerPoint</Application>
  <PresentationFormat>Předvádění na obrazovce (4:3)</PresentationFormat>
  <Paragraphs>169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3" baseType="lpstr">
      <vt:lpstr>Arial</vt:lpstr>
      <vt:lpstr>Bookman Old Style</vt:lpstr>
      <vt:lpstr>Rockwell</vt:lpstr>
      <vt:lpstr>Damask</vt:lpstr>
      <vt:lpstr>Pracovní Právo</vt:lpstr>
      <vt:lpstr>Co dnes?</vt:lpstr>
      <vt:lpstr>Výpočty</vt:lpstr>
      <vt:lpstr>Obecně k výpočtům daň</vt:lpstr>
      <vt:lpstr>Obecně k výpočtům pojištění</vt:lpstr>
      <vt:lpstr>Jak Vypočítat Pracovní smlouva</vt:lpstr>
      <vt:lpstr>Jak Vypočítat Pracovní smlouva</vt:lpstr>
      <vt:lpstr>Názvosloví</vt:lpstr>
      <vt:lpstr>Jak Vypočítat DPP</vt:lpstr>
      <vt:lpstr>Jak Vypočítat DPP</vt:lpstr>
      <vt:lpstr>Jak Vypočítat DPP</vt:lpstr>
      <vt:lpstr>Jak Vypočítat DPČ</vt:lpstr>
      <vt:lpstr>Jak Vypočítat Nemocenská</vt:lpstr>
      <vt:lpstr>Jak Vypočítat Nemocenská Prvních 14 dní </vt:lpstr>
      <vt:lpstr>Jak Vypočítat Nemocenská Prvních 14 dní </vt:lpstr>
      <vt:lpstr>Jak Vypočítat Nemocenská Po 14. dnu</vt:lpstr>
      <vt:lpstr>Jak Vypočítat Nemocenská Po 14. dnu</vt:lpstr>
      <vt:lpstr>Jak Vypočítat Rodičovská</vt:lpstr>
      <vt:lpstr>Jak Vypočítat Mateřská</vt:lpstr>
      <vt:lpstr>Jak Vypočítat Mateřská</vt:lpstr>
      <vt:lpstr>Co se řeší v pracovním právu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SŽDC s.o.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Opravné prostředky v oblasti veřejných zakázek</dc:title>
  <dc:creator>Martin Štěrba</dc:creator>
  <cp:lastModifiedBy>Martin Štěrba</cp:lastModifiedBy>
  <cp:revision>148</cp:revision>
  <dcterms:created xsi:type="dcterms:W3CDTF">2018-07-11T15:25:31Z</dcterms:created>
  <dcterms:modified xsi:type="dcterms:W3CDTF">2023-04-17T14:20:04Z</dcterms:modified>
</cp:coreProperties>
</file>