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6" r:id="rId9"/>
    <p:sldId id="26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1FE76-AD9F-455D-A278-3053BC7CAB49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EAE6F-0213-440F-9E40-47DCEE69C0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19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EAE6F-0213-440F-9E40-47DCEE69C05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232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05.04.2023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/>
              <a:t>Mezinárodní spolupráce z pohledu malých a středních firem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Regionální ekonomie a politika II</a:t>
            </a:r>
          </a:p>
          <a:p>
            <a:r>
              <a:rPr lang="cs-CZ" dirty="0"/>
              <a:t>Prof. RNDr. Milan </a:t>
            </a:r>
            <a:r>
              <a:rPr lang="cs-CZ" dirty="0" err="1"/>
              <a:t>Viturka</a:t>
            </a:r>
            <a:r>
              <a:rPr lang="cs-CZ" dirty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323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Malé a střední podniky (MSP)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546848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Silné stránky</a:t>
            </a:r>
          </a:p>
          <a:p>
            <a:r>
              <a:rPr lang="cs-CZ" dirty="0"/>
              <a:t>"lehká" fondově nenáročná struktura zajišťující vyšší flexibilitu a akceschopnost</a:t>
            </a:r>
          </a:p>
          <a:p>
            <a:r>
              <a:rPr lang="cs-CZ" dirty="0"/>
              <a:t>těsný kontakt s trhem (významnými klienty) → důslednější využívání tržních příležitostí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76056" y="1673352"/>
            <a:ext cx="3610744" cy="4718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solidFill>
                  <a:schemeClr val="tx2"/>
                </a:solidFill>
              </a:rPr>
              <a:t>Slabé stránky</a:t>
            </a:r>
          </a:p>
          <a:p>
            <a:r>
              <a:rPr lang="cs-CZ" dirty="0"/>
              <a:t>obtížný přístup ke zdrojům</a:t>
            </a:r>
          </a:p>
          <a:p>
            <a:pPr lvl="1"/>
            <a:r>
              <a:rPr lang="cs-CZ" dirty="0"/>
              <a:t>finančním</a:t>
            </a:r>
          </a:p>
          <a:p>
            <a:pPr lvl="1"/>
            <a:r>
              <a:rPr lang="cs-CZ" dirty="0"/>
              <a:t>lidským</a:t>
            </a:r>
          </a:p>
          <a:p>
            <a:pPr lvl="1"/>
            <a:r>
              <a:rPr lang="cs-CZ" dirty="0"/>
              <a:t>technickým</a:t>
            </a:r>
          </a:p>
          <a:p>
            <a:pPr lvl="1"/>
            <a:r>
              <a:rPr lang="cs-CZ" dirty="0"/>
              <a:t>informačním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4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Typy přeshraniční spolupráce MSP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294645"/>
              </p:ext>
            </p:extLst>
          </p:nvPr>
        </p:nvGraphicFramePr>
        <p:xfrm>
          <a:off x="611560" y="1556791"/>
          <a:ext cx="7776864" cy="49065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473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4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9951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oblast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stupeň rozvětvenosti spolupráce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13"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unilaterální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bilaterální/multilaterální</a:t>
                      </a:r>
                      <a:endParaRPr lang="cs-CZ" sz="2000" b="1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08">
                <a:tc rowSpan="7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obchodní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křížové zastoupení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křížová distribuce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franchising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účast na veletrzích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25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marketing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exportní klub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kombinované nákupy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průzkumné mise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publicita a nabídka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7008">
                <a:tc rowSpan="3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půjčky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výměna akcií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akvizice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finanční participace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2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joint-</a:t>
                      </a:r>
                      <a:r>
                        <a:rPr lang="cs-CZ" sz="16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ventures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poprodejní služby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subkontrakty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70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společná výroba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08">
                <a:tc rowSpan="2"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800" b="1" baseline="0" dirty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technologická</a:t>
                      </a:r>
                      <a:endParaRPr lang="cs-CZ" sz="2000" baseline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technologické transfery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společný vývoj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740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hangingPunct="0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výzkumné a vývojové programy </a:t>
                      </a:r>
                      <a:endParaRPr lang="cs-CZ" sz="18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95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Struktura podnikatelského plá</a:t>
            </a:r>
            <a:r>
              <a:rPr lang="cs-CZ" dirty="0"/>
              <a:t>nu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Úvod</a:t>
            </a:r>
          </a:p>
          <a:p>
            <a:r>
              <a:rPr lang="cs-CZ" sz="2800" dirty="0"/>
              <a:t>Souhrn</a:t>
            </a:r>
          </a:p>
          <a:p>
            <a:r>
              <a:rPr lang="cs-CZ" sz="2800" dirty="0"/>
              <a:t>Profil firmy</a:t>
            </a:r>
          </a:p>
          <a:p>
            <a:r>
              <a:rPr lang="cs-CZ" sz="2800" dirty="0"/>
              <a:t>Tržní produkty</a:t>
            </a:r>
          </a:p>
          <a:p>
            <a:r>
              <a:rPr lang="cs-CZ" sz="2800" dirty="0"/>
              <a:t>Výrobní proces</a:t>
            </a:r>
          </a:p>
          <a:p>
            <a:r>
              <a:rPr lang="cs-CZ" sz="2800" dirty="0"/>
              <a:t>Personální obsazení</a:t>
            </a:r>
          </a:p>
          <a:p>
            <a:r>
              <a:rPr lang="cs-CZ" sz="2800" dirty="0"/>
              <a:t>Kapitálové výdaje</a:t>
            </a:r>
          </a:p>
          <a:p>
            <a:r>
              <a:rPr lang="cs-CZ" sz="2800" dirty="0"/>
              <a:t>Finanční rozvaha</a:t>
            </a:r>
          </a:p>
        </p:txBody>
      </p:sp>
    </p:spTree>
    <p:extLst>
      <p:ext uri="{BB962C8B-B14F-4D97-AF65-F5344CB8AC3E}">
        <p14:creationId xmlns:p14="http://schemas.microsoft.com/office/powerpoint/2010/main" val="596463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1/3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Klíčové otázky k navázání spolupráce</a:t>
            </a:r>
          </a:p>
          <a:p>
            <a:r>
              <a:rPr lang="cs-CZ" sz="2000" dirty="0"/>
              <a:t>typ spolupráce</a:t>
            </a:r>
          </a:p>
          <a:p>
            <a:r>
              <a:rPr lang="cs-CZ" sz="2000" dirty="0"/>
              <a:t>cílový trh</a:t>
            </a:r>
          </a:p>
          <a:p>
            <a:r>
              <a:rPr lang="cs-CZ" sz="2000" dirty="0"/>
              <a:t>ideální lokalizace budoucího partnera</a:t>
            </a:r>
          </a:p>
          <a:p>
            <a:r>
              <a:rPr lang="cs-CZ" sz="2000" dirty="0"/>
              <a:t>profil partnera – např. velikost, zaměření, struktura aktiv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Navázání kontaktu – </a:t>
            </a:r>
            <a:r>
              <a:rPr lang="cs-CZ" dirty="0" err="1">
                <a:solidFill>
                  <a:schemeClr val="tx2"/>
                </a:solidFill>
              </a:rPr>
              <a:t>letter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of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err="1">
                <a:solidFill>
                  <a:schemeClr val="tx2"/>
                </a:solidFill>
              </a:rPr>
              <a:t>intent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sz="2000" dirty="0"/>
              <a:t>seznam bodů k projednání</a:t>
            </a:r>
          </a:p>
          <a:p>
            <a:r>
              <a:rPr lang="cs-CZ" sz="2000" dirty="0"/>
              <a:t>seznam priorit jednání</a:t>
            </a:r>
          </a:p>
          <a:p>
            <a:r>
              <a:rPr lang="cs-CZ" sz="2000" dirty="0"/>
              <a:t>operační časový plán</a:t>
            </a:r>
          </a:p>
          <a:p>
            <a:r>
              <a:rPr lang="cs-CZ" sz="2000" dirty="0"/>
              <a:t>stupeň důvěrnosti informací</a:t>
            </a:r>
          </a:p>
          <a:p>
            <a:r>
              <a:rPr lang="cs-CZ" sz="2000" dirty="0"/>
              <a:t>zvláštní opatření (např. překlad do jazyků zúčastněných stran)</a:t>
            </a:r>
          </a:p>
          <a:p>
            <a:r>
              <a:rPr lang="cs-CZ" sz="2000" dirty="0"/>
              <a:t>výsledky, které by měly být jednáním dosaženy</a:t>
            </a:r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3165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 2/3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Smlouva o spolupráci</a:t>
            </a:r>
          </a:p>
          <a:p>
            <a:pPr lvl="0" hangingPunct="0"/>
            <a:r>
              <a:rPr lang="cs-CZ" sz="2000" dirty="0"/>
              <a:t>vnitřní účtování mezi smluvními partnery (transferové oceňování)</a:t>
            </a:r>
          </a:p>
          <a:p>
            <a:pPr lvl="0" hangingPunct="0"/>
            <a:r>
              <a:rPr lang="cs-CZ" sz="2000" dirty="0"/>
              <a:t>rozdělení příjmů i ztrát vzniklých plněním smlouvy</a:t>
            </a:r>
          </a:p>
          <a:p>
            <a:pPr lvl="0" hangingPunct="0"/>
            <a:r>
              <a:rPr lang="cs-CZ" sz="2000" dirty="0"/>
              <a:t>opatření na řešení sporů (arbitráže)</a:t>
            </a:r>
          </a:p>
          <a:p>
            <a:pPr lvl="0" hangingPunct="0"/>
            <a:r>
              <a:rPr lang="cs-CZ" sz="2000" dirty="0"/>
              <a:t>řešení smluvních otázek v případě nepředvídatelného vývoje </a:t>
            </a:r>
          </a:p>
          <a:p>
            <a:pPr lvl="0" hangingPunct="0"/>
            <a:r>
              <a:rPr lang="cs-CZ" sz="2000" dirty="0"/>
              <a:t>řešení otázek spjatých s případným rozšiřováním spolupráce</a:t>
            </a:r>
          </a:p>
          <a:p>
            <a:pPr lvl="0" hangingPunct="0"/>
            <a:r>
              <a:rPr lang="cs-CZ" sz="2000" dirty="0"/>
              <a:t>zabezpečení ochrany průmyslového či intelektuálního vlastnictví (včetně sankcí zaměřených proti únikům informací)</a:t>
            </a:r>
          </a:p>
          <a:p>
            <a:pPr lvl="0" hangingPunct="0"/>
            <a:r>
              <a:rPr lang="cs-CZ" sz="2000" dirty="0"/>
              <a:t>kontrolní mechanismy včetně zpracovávání hodnotících zpráv (report)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8750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Navázání spolupráce 3/3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600" dirty="0">
                <a:solidFill>
                  <a:schemeClr val="tx2"/>
                </a:solidFill>
              </a:rPr>
              <a:t>Zkušenosti s mezinárodní spoluprací MSP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Zabuduj spolupráci do strategie firmy.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Připrav pečlivě všechny etapy spolupráce.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Dodržuj časový plán.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doplňkové aktivity (např. rozšíření nabídky výrobků a služeb).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rovnováhu v rozdělování přínosů spolupráce (týká se především spolupráce MSP s velkými firmami).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Striktně dodržuj smluvní závazky.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Pěstuj dobré osobní vztahy.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Zabezpeč dobrou vnitřní komunikaci.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Usiluj o co nejvyšší profesionalitu zúčastněných pracovníků.</a:t>
            </a:r>
          </a:p>
          <a:p>
            <a:pPr marL="457200" indent="-457200" hangingPunct="0">
              <a:buAutoNum type="arabicPeriod"/>
            </a:pPr>
            <a:r>
              <a:rPr lang="cs-CZ" sz="2200" dirty="0"/>
              <a:t>Je-li nutná externí spolupráce, usiluj o získání co nejvíce kompetentního experta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911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FF3359A9-1EA5-4CE2-9DE8-000AB294DE10}"/>
              </a:ext>
            </a:extLst>
          </p:cNvPr>
          <p:cNvSpPr/>
          <p:nvPr/>
        </p:nvSpPr>
        <p:spPr>
          <a:xfrm>
            <a:off x="53752" y="1484784"/>
            <a:ext cx="9036496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300"/>
              </a:spcAft>
            </a:pPr>
            <a:r>
              <a:rPr lang="cs-CZ" sz="1400" dirty="0">
                <a:latin typeface="Arial" panose="020B0604020202020204" pitchFamily="34" charset="0"/>
              </a:rPr>
              <a:t>Poskytovat poradenské služby pro MSP (ve všech fázích jejich rozvoje) usnadňující vstup a působení na zahraničních trzích či expertní služby v oblasti obchodní a marketingové strategie, designu, optimalizace materiálového ekodesignu výrobků a dalších podpůrných nástrojů pro vstup a působení na zahraničních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trzích. Dále poskytovat bezplatné oborově zaměřené exportní poradenství a konzultace s odborníky působícími v zahraničí (Meeting Point </a:t>
            </a:r>
            <a:r>
              <a:rPr lang="cs-CZ" sz="1400" dirty="0" err="1">
                <a:latin typeface="Arial" panose="020B0604020202020204" pitchFamily="34" charset="0"/>
              </a:rPr>
              <a:t>CzechTrade</a:t>
            </a:r>
            <a:r>
              <a:rPr lang="cs-CZ" sz="1400" dirty="0">
                <a:latin typeface="Arial" panose="020B0604020202020204" pitchFamily="34" charset="0"/>
              </a:rPr>
              <a:t>, Konzultační dny, Design Centrum aj.), včetně zprostředkování právního poradenství.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účast MSP na zahraničních veletrzích a výstavách včetně organizace a účastí na dalších zahraničních akcích, sympoziích, seminářích a dalších akcích.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Posilovat horizontální spolupráci, synergie a předávání informací mezi složkami státu, resp. institucemi, a aktéry na úrovní EU, a posilovat princip „no </a:t>
            </a:r>
            <a:r>
              <a:rPr lang="cs-CZ" sz="1400" dirty="0" err="1">
                <a:latin typeface="Arial" panose="020B0604020202020204" pitchFamily="34" charset="0"/>
              </a:rPr>
              <a:t>wrong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door</a:t>
            </a:r>
            <a:r>
              <a:rPr lang="cs-CZ" sz="1400" dirty="0">
                <a:latin typeface="Arial" panose="020B0604020202020204" pitchFamily="34" charset="0"/>
              </a:rPr>
              <a:t>“ při realizaci služeb  podporujících internacionalizaci MSP.</a:t>
            </a:r>
            <a:br>
              <a:rPr lang="cs-CZ" sz="1400" dirty="0"/>
            </a:b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Posílit české MSP v ochraně a vymáhání práv duševního vlastnictví na trzích třetích zemí.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propagaci MSP v rámci projektu „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Czech Republic: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Country </a:t>
            </a:r>
            <a:r>
              <a:rPr lang="cs-CZ" sz="1400" dirty="0" err="1">
                <a:latin typeface="Arial" panose="020B0604020202020204" pitchFamily="34" charset="0"/>
              </a:rPr>
              <a:t>for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the</a:t>
            </a:r>
            <a:r>
              <a:rPr lang="cs-CZ" sz="1400" dirty="0">
                <a:latin typeface="Arial" panose="020B0604020202020204" pitchFamily="34" charset="0"/>
              </a:rPr>
              <a:t> </a:t>
            </a:r>
            <a:r>
              <a:rPr lang="cs-CZ" sz="1400" dirty="0" err="1">
                <a:latin typeface="Arial" panose="020B0604020202020204" pitchFamily="34" charset="0"/>
              </a:rPr>
              <a:t>Future</a:t>
            </a:r>
            <a:r>
              <a:rPr lang="cs-CZ" sz="1400" dirty="0">
                <a:latin typeface="Arial" panose="020B0604020202020204" pitchFamily="34" charset="0"/>
              </a:rPr>
              <a:t>“ a usilovat o jednotnou podobu expozic ČR na mezinárodních akcích vč. vytvoření Manuálu pro jednotnou prezentaci.</a:t>
            </a: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Prostřednictvím projektů ekonomické diplomacie poskytovat českým firmám, které v příslušném teritoriu působí nebo se na vstup na cílový zahraniční trh připravují, služby akreditovaných místních expertů s podporou zastupitelského úřadu v teritoriu, kteří jim pomohou zajistit obchodních styky a řešení logistických a jiných problémů.</a:t>
            </a:r>
          </a:p>
          <a:p>
            <a:pPr algn="just">
              <a:spcAft>
                <a:spcPts val="300"/>
              </a:spcAft>
            </a:pPr>
            <a:br>
              <a:rPr lang="cs-CZ" sz="1400" dirty="0"/>
            </a:br>
            <a:r>
              <a:rPr lang="cs-CZ" sz="1400" dirty="0">
                <a:latin typeface="Arial" panose="020B0604020202020204" pitchFamily="34" charset="0"/>
              </a:rPr>
              <a:t>Podporovat zapojování dalších resortů a aktérů do nástroje Projekty ekonomické diplomacie s cílem posilování možností nabídky služeb státu v nových perspektivních sektorech.</a:t>
            </a:r>
          </a:p>
          <a:p>
            <a:pPr algn="just">
              <a:spcAft>
                <a:spcPts val="600"/>
              </a:spcAft>
            </a:pPr>
            <a:br>
              <a:rPr lang="cs-CZ" sz="1400" dirty="0"/>
            </a:br>
            <a:endParaRPr lang="en-GB" sz="14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14F9316-04E3-4F7A-832A-6D4AAAE44C90}"/>
              </a:ext>
            </a:extLst>
          </p:cNvPr>
          <p:cNvSpPr/>
          <p:nvPr/>
        </p:nvSpPr>
        <p:spPr>
          <a:xfrm>
            <a:off x="251520" y="476672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solidFill>
                  <a:srgbClr val="CC0000"/>
                </a:solidFill>
                <a:latin typeface="+mj-lt"/>
              </a:rPr>
              <a:t>STRATEGIE PODPORY MALÝCH A STŘEDNÍCHPODNIKŮ V ČESKÉ REPUBLICE PRO OBDOBÍ 2021–2027 (MPO, 2021)</a:t>
            </a:r>
            <a:endParaRPr lang="en-GB" sz="2000" dirty="0">
              <a:solidFill>
                <a:srgbClr val="CC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0137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54773-F40C-452C-94E3-992F7B637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Kategorizace regionů NUTS 2</a:t>
            </a:r>
            <a:endParaRPr lang="en-GB" sz="3200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2DDA909-6E4C-4D7A-9F99-F93B697ADF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1124744"/>
            <a:ext cx="4025113" cy="55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26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79</TotalTime>
  <Words>656</Words>
  <Application>Microsoft Office PowerPoint</Application>
  <PresentationFormat>Předvádění na obrazovce (4:3)</PresentationFormat>
  <Paragraphs>103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Přehlednost</vt:lpstr>
      <vt:lpstr>Mezinárodní spolupráce z pohledu malých a středních firem </vt:lpstr>
      <vt:lpstr>Malé a střední podniky (MSP)</vt:lpstr>
      <vt:lpstr>Typy přeshraniční spolupráce MSP</vt:lpstr>
      <vt:lpstr>Struktura podnikatelského plánu</vt:lpstr>
      <vt:lpstr>Navázání spolupráce  1/3</vt:lpstr>
      <vt:lpstr>Navázání spolupráce  2/3</vt:lpstr>
      <vt:lpstr>Navázání spolupráce 3/3</vt:lpstr>
      <vt:lpstr>Prezentace aplikace PowerPoint</vt:lpstr>
      <vt:lpstr>Kategorizace regionů NUTS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spolupráce z pohledu malých a středních firem</dc:title>
  <dc:creator>Tóthová Dominika</dc:creator>
  <cp:lastModifiedBy>Milan Viturka</cp:lastModifiedBy>
  <cp:revision>27</cp:revision>
  <dcterms:created xsi:type="dcterms:W3CDTF">2016-03-03T14:15:08Z</dcterms:created>
  <dcterms:modified xsi:type="dcterms:W3CDTF">2023-04-05T13:53:06Z</dcterms:modified>
</cp:coreProperties>
</file>