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93"/>
  </p:notesMasterIdLst>
  <p:sldIdLst>
    <p:sldId id="256" r:id="rId4"/>
    <p:sldId id="259" r:id="rId5"/>
    <p:sldId id="445" r:id="rId6"/>
    <p:sldId id="446" r:id="rId7"/>
    <p:sldId id="409" r:id="rId8"/>
    <p:sldId id="447" r:id="rId9"/>
    <p:sldId id="491" r:id="rId10"/>
    <p:sldId id="492" r:id="rId11"/>
    <p:sldId id="410" r:id="rId12"/>
    <p:sldId id="411" r:id="rId13"/>
    <p:sldId id="412" r:id="rId14"/>
    <p:sldId id="413" r:id="rId15"/>
    <p:sldId id="425" r:id="rId16"/>
    <p:sldId id="426" r:id="rId17"/>
    <p:sldId id="427" r:id="rId18"/>
    <p:sldId id="428" r:id="rId19"/>
    <p:sldId id="429" r:id="rId20"/>
    <p:sldId id="430" r:id="rId21"/>
    <p:sldId id="379" r:id="rId22"/>
    <p:sldId id="431" r:id="rId23"/>
    <p:sldId id="432" r:id="rId24"/>
    <p:sldId id="433" r:id="rId25"/>
    <p:sldId id="434" r:id="rId26"/>
    <p:sldId id="472" r:id="rId27"/>
    <p:sldId id="436" r:id="rId28"/>
    <p:sldId id="437" r:id="rId29"/>
    <p:sldId id="271" r:id="rId30"/>
    <p:sldId id="381" r:id="rId31"/>
    <p:sldId id="376" r:id="rId32"/>
    <p:sldId id="276" r:id="rId33"/>
    <p:sldId id="439" r:id="rId34"/>
    <p:sldId id="438" r:id="rId35"/>
    <p:sldId id="440" r:id="rId36"/>
    <p:sldId id="441" r:id="rId37"/>
    <p:sldId id="324" r:id="rId38"/>
    <p:sldId id="442" r:id="rId39"/>
    <p:sldId id="414" r:id="rId40"/>
    <p:sldId id="500" r:id="rId41"/>
    <p:sldId id="416" r:id="rId42"/>
    <p:sldId id="417" r:id="rId43"/>
    <p:sldId id="418" r:id="rId44"/>
    <p:sldId id="285" r:id="rId45"/>
    <p:sldId id="398" r:id="rId46"/>
    <p:sldId id="400" r:id="rId47"/>
    <p:sldId id="373" r:id="rId48"/>
    <p:sldId id="403" r:id="rId49"/>
    <p:sldId id="405" r:id="rId50"/>
    <p:sldId id="375" r:id="rId51"/>
    <p:sldId id="406" r:id="rId52"/>
    <p:sldId id="404" r:id="rId53"/>
    <p:sldId id="477" r:id="rId54"/>
    <p:sldId id="478" r:id="rId55"/>
    <p:sldId id="479" r:id="rId56"/>
    <p:sldId id="480" r:id="rId57"/>
    <p:sldId id="481" r:id="rId58"/>
    <p:sldId id="482" r:id="rId59"/>
    <p:sldId id="483" r:id="rId60"/>
    <p:sldId id="407" r:id="rId61"/>
    <p:sldId id="408" r:id="rId62"/>
    <p:sldId id="374" r:id="rId63"/>
    <p:sldId id="260" r:id="rId64"/>
    <p:sldId id="261" r:id="rId65"/>
    <p:sldId id="475" r:id="rId66"/>
    <p:sldId id="476" r:id="rId67"/>
    <p:sldId id="489" r:id="rId68"/>
    <p:sldId id="262" r:id="rId69"/>
    <p:sldId id="263" r:id="rId70"/>
    <p:sldId id="488" r:id="rId71"/>
    <p:sldId id="264" r:id="rId72"/>
    <p:sldId id="490" r:id="rId73"/>
    <p:sldId id="493" r:id="rId74"/>
    <p:sldId id="494" r:id="rId75"/>
    <p:sldId id="495" r:id="rId76"/>
    <p:sldId id="497" r:id="rId77"/>
    <p:sldId id="498" r:id="rId78"/>
    <p:sldId id="499" r:id="rId79"/>
    <p:sldId id="496" r:id="rId80"/>
    <p:sldId id="265" r:id="rId81"/>
    <p:sldId id="266" r:id="rId82"/>
    <p:sldId id="485" r:id="rId83"/>
    <p:sldId id="486" r:id="rId84"/>
    <p:sldId id="487" r:id="rId85"/>
    <p:sldId id="423" r:id="rId86"/>
    <p:sldId id="443" r:id="rId87"/>
    <p:sldId id="501" r:id="rId88"/>
    <p:sldId id="502" r:id="rId89"/>
    <p:sldId id="444" r:id="rId90"/>
    <p:sldId id="424" r:id="rId91"/>
    <p:sldId id="484"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ystoupil Jiri" initials="VJ" lastIdx="1" clrIdx="0">
    <p:extLst>
      <p:ext uri="{19B8F6BF-5375-455C-9EA6-DF929625EA0E}">
        <p15:presenceInfo xmlns:p15="http://schemas.microsoft.com/office/powerpoint/2012/main" userId="S-1-5-21-86660670-1239368229-2087665911-2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řední sty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4" d="100"/>
          <a:sy n="114" d="100"/>
        </p:scale>
        <p:origin x="144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notesMaster" Target="notesMasters/notesMaster1.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6.6580927384076991E-2"/>
          <c:y val="1.5036282805847326E-2"/>
          <c:w val="0.91649825231774584"/>
          <c:h val="0.85424695600490785"/>
        </c:manualLayout>
      </c:layout>
      <c:barChart>
        <c:barDir val="col"/>
        <c:grouping val="clustered"/>
        <c:varyColors val="0"/>
        <c:ser>
          <c:idx val="0"/>
          <c:order val="0"/>
          <c:spPr>
            <a:solidFill>
              <a:schemeClr val="accent2"/>
            </a:solidFill>
            <a:ln>
              <a:noFill/>
            </a:ln>
            <a:effectLst/>
          </c:spPr>
          <c:invertIfNegative val="0"/>
          <c:cat>
            <c:strRef>
              <c:f>'Druhé domy'!$B$3:$B$19</c:f>
              <c:strCache>
                <c:ptCount val="17"/>
                <c:pt idx="0">
                  <c:v>Norsko</c:v>
                </c:pt>
                <c:pt idx="1">
                  <c:v>Finsko</c:v>
                </c:pt>
                <c:pt idx="2">
                  <c:v>Švédsko</c:v>
                </c:pt>
                <c:pt idx="3">
                  <c:v>Francie</c:v>
                </c:pt>
                <c:pt idx="4">
                  <c:v>Španělsko</c:v>
                </c:pt>
                <c:pt idx="5">
                  <c:v>Dánsko</c:v>
                </c:pt>
                <c:pt idx="6">
                  <c:v>Česká republika</c:v>
                </c:pt>
                <c:pt idx="7">
                  <c:v>Portugalsko</c:v>
                </c:pt>
                <c:pt idx="8">
                  <c:v>Švýcarsko</c:v>
                </c:pt>
                <c:pt idx="9">
                  <c:v>Rakousko</c:v>
                </c:pt>
                <c:pt idx="10">
                  <c:v>Belgie</c:v>
                </c:pt>
                <c:pt idx="11">
                  <c:v>Itálie</c:v>
                </c:pt>
                <c:pt idx="12">
                  <c:v>USA</c:v>
                </c:pt>
                <c:pt idx="13">
                  <c:v>Polsko</c:v>
                </c:pt>
                <c:pt idx="14">
                  <c:v>Austrálie</c:v>
                </c:pt>
                <c:pt idx="15">
                  <c:v>Slovensko</c:v>
                </c:pt>
                <c:pt idx="16">
                  <c:v>Německo</c:v>
                </c:pt>
              </c:strCache>
            </c:strRef>
          </c:cat>
          <c:val>
            <c:numRef>
              <c:f>'Druhé domy'!$C$3:$C$19</c:f>
              <c:numCache>
                <c:formatCode>General</c:formatCode>
                <c:ptCount val="17"/>
                <c:pt idx="0">
                  <c:v>31</c:v>
                </c:pt>
                <c:pt idx="1">
                  <c:v>27</c:v>
                </c:pt>
                <c:pt idx="2">
                  <c:v>22</c:v>
                </c:pt>
                <c:pt idx="3">
                  <c:v>17</c:v>
                </c:pt>
                <c:pt idx="4">
                  <c:v>13</c:v>
                </c:pt>
                <c:pt idx="5">
                  <c:v>12</c:v>
                </c:pt>
                <c:pt idx="6">
                  <c:v>11</c:v>
                </c:pt>
                <c:pt idx="7">
                  <c:v>10</c:v>
                </c:pt>
                <c:pt idx="8">
                  <c:v>8</c:v>
                </c:pt>
                <c:pt idx="9">
                  <c:v>8</c:v>
                </c:pt>
                <c:pt idx="10">
                  <c:v>7</c:v>
                </c:pt>
                <c:pt idx="11">
                  <c:v>6</c:v>
                </c:pt>
                <c:pt idx="12">
                  <c:v>6</c:v>
                </c:pt>
                <c:pt idx="13">
                  <c:v>5</c:v>
                </c:pt>
                <c:pt idx="14">
                  <c:v>5</c:v>
                </c:pt>
                <c:pt idx="15">
                  <c:v>5</c:v>
                </c:pt>
                <c:pt idx="16">
                  <c:v>3</c:v>
                </c:pt>
              </c:numCache>
            </c:numRef>
          </c:val>
          <c:extLst>
            <c:ext xmlns:c16="http://schemas.microsoft.com/office/drawing/2014/chart" uri="{C3380CC4-5D6E-409C-BE32-E72D297353CC}">
              <c16:uniqueId val="{00000000-9D75-4799-AA3B-4511903509A9}"/>
            </c:ext>
          </c:extLst>
        </c:ser>
        <c:dLbls>
          <c:showLegendKey val="0"/>
          <c:showVal val="0"/>
          <c:showCatName val="0"/>
          <c:showSerName val="0"/>
          <c:showPercent val="0"/>
          <c:showBubbleSize val="0"/>
        </c:dLbls>
        <c:gapWidth val="219"/>
        <c:overlap val="-27"/>
        <c:axId val="1614904240"/>
        <c:axId val="1616453696"/>
      </c:barChart>
      <c:catAx>
        <c:axId val="161490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1616453696"/>
        <c:crosses val="autoZero"/>
        <c:auto val="1"/>
        <c:lblAlgn val="ctr"/>
        <c:lblOffset val="100"/>
        <c:noMultiLvlLbl val="0"/>
      </c:catAx>
      <c:valAx>
        <c:axId val="1616453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1614904240"/>
        <c:crosses val="autoZero"/>
        <c:crossBetween val="between"/>
      </c:valAx>
      <c:spPr>
        <a:noFill/>
        <a:ln>
          <a:solidFill>
            <a:srgbClr val="92D050"/>
          </a:solid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3-04-14T14:44:29.346" idx="1">
    <p:pos x="3625" y="803"/>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12D1FE-B9DB-46E5-8C9A-353A0871B90B}"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cs-CZ"/>
        </a:p>
      </dgm:t>
    </dgm:pt>
    <dgm:pt modelId="{9AFE555C-4401-4265-997C-404EEB00DBCC}">
      <dgm:prSet/>
      <dgm:spPr/>
      <dgm:t>
        <a:bodyPr/>
        <a:lstStyle/>
        <a:p>
          <a:r>
            <a:rPr lang="cs-CZ" dirty="0">
              <a:solidFill>
                <a:schemeClr val="tx1"/>
              </a:solidFill>
            </a:rPr>
            <a:t>návštěvnický typ: </a:t>
          </a:r>
          <a:r>
            <a:rPr lang="cs-CZ" b="1" dirty="0" err="1">
              <a:solidFill>
                <a:schemeClr val="tx1"/>
              </a:solidFill>
            </a:rPr>
            <a:t>alocentrici</a:t>
          </a:r>
          <a:r>
            <a:rPr lang="cs-CZ" b="1" dirty="0">
              <a:solidFill>
                <a:schemeClr val="tx1"/>
              </a:solidFill>
            </a:rPr>
            <a:t> </a:t>
          </a:r>
          <a:r>
            <a:rPr lang="cs-CZ" dirty="0">
              <a:solidFill>
                <a:schemeClr val="tx1"/>
              </a:solidFill>
            </a:rPr>
            <a:t>/„objevovatelé“, zpravidla intenzivní poznávání jazyka i místní kultury a místní komunitou obvykle příznivě přijímáni, je to  inovátorský návštěvník (dobrodruh, objevitel) </a:t>
          </a:r>
        </a:p>
      </dgm:t>
    </dgm:pt>
    <dgm:pt modelId="{3089297B-55D0-420B-930E-A512F2F73D88}" type="parTrans" cxnId="{F24921EB-9BCC-40F9-8420-719C371EEBB2}">
      <dgm:prSet/>
      <dgm:spPr/>
      <dgm:t>
        <a:bodyPr/>
        <a:lstStyle/>
        <a:p>
          <a:endParaRPr lang="cs-CZ"/>
        </a:p>
      </dgm:t>
    </dgm:pt>
    <dgm:pt modelId="{7C3023D8-528E-4D25-9884-9AFE858EB98F}" type="sibTrans" cxnId="{F24921EB-9BCC-40F9-8420-719C371EEBB2}">
      <dgm:prSet/>
      <dgm:spPr/>
      <dgm:t>
        <a:bodyPr/>
        <a:lstStyle/>
        <a:p>
          <a:endParaRPr lang="cs-CZ"/>
        </a:p>
      </dgm:t>
    </dgm:pt>
    <dgm:pt modelId="{42A66CE1-E520-40B4-BCDD-C39DC939A856}">
      <dgm:prSet/>
      <dgm:spPr/>
      <dgm:t>
        <a:bodyPr/>
        <a:lstStyle/>
        <a:p>
          <a:r>
            <a:rPr lang="cs-CZ" dirty="0">
              <a:solidFill>
                <a:schemeClr val="tx1"/>
              </a:solidFill>
            </a:rPr>
            <a:t>návštěvnický typ: </a:t>
          </a:r>
          <a:r>
            <a:rPr lang="cs-CZ" b="1" dirty="0" err="1">
              <a:solidFill>
                <a:schemeClr val="tx1"/>
              </a:solidFill>
            </a:rPr>
            <a:t>midcentrik</a:t>
          </a:r>
          <a:r>
            <a:rPr lang="cs-CZ" dirty="0">
              <a:solidFill>
                <a:schemeClr val="tx1"/>
              </a:solidFill>
            </a:rPr>
            <a:t>/individuální masový návštěvník, je to relativně přizpůsobivý a poznání chtivý návštěvník</a:t>
          </a:r>
        </a:p>
      </dgm:t>
    </dgm:pt>
    <dgm:pt modelId="{1E385BCE-7173-480B-8DB4-7AD8B6D8822A}" type="parTrans" cxnId="{0BD29869-75D4-409A-930D-73C0CD98BE90}">
      <dgm:prSet/>
      <dgm:spPr/>
      <dgm:t>
        <a:bodyPr/>
        <a:lstStyle/>
        <a:p>
          <a:endParaRPr lang="cs-CZ"/>
        </a:p>
      </dgm:t>
    </dgm:pt>
    <dgm:pt modelId="{22E2CBA6-492D-4016-B5D7-85E98F00A454}" type="sibTrans" cxnId="{0BD29869-75D4-409A-930D-73C0CD98BE90}">
      <dgm:prSet/>
      <dgm:spPr/>
      <dgm:t>
        <a:bodyPr/>
        <a:lstStyle/>
        <a:p>
          <a:endParaRPr lang="cs-CZ"/>
        </a:p>
      </dgm:t>
    </dgm:pt>
    <dgm:pt modelId="{50500B98-1E44-44CA-8F1F-C0050CE1B6E5}">
      <dgm:prSet/>
      <dgm:spPr/>
      <dgm:t>
        <a:bodyPr/>
        <a:lstStyle/>
        <a:p>
          <a:r>
            <a:rPr lang="cs-CZ" dirty="0">
              <a:solidFill>
                <a:schemeClr val="tx1"/>
              </a:solidFill>
            </a:rPr>
            <a:t>návštěvnický typ: </a:t>
          </a:r>
          <a:r>
            <a:rPr lang="cs-CZ" b="1" dirty="0" err="1">
              <a:solidFill>
                <a:schemeClr val="tx1"/>
              </a:solidFill>
            </a:rPr>
            <a:t>kvazipsychocentrik</a:t>
          </a:r>
          <a:r>
            <a:rPr lang="cs-CZ" dirty="0">
              <a:solidFill>
                <a:schemeClr val="tx1"/>
              </a:solidFill>
            </a:rPr>
            <a:t>/organizovaný masový návštěvník</a:t>
          </a:r>
        </a:p>
      </dgm:t>
    </dgm:pt>
    <dgm:pt modelId="{A085B89B-EF12-4D59-8C29-B87F174F4E07}" type="parTrans" cxnId="{5522E4EF-4091-4048-90D6-981155B8D6B3}">
      <dgm:prSet/>
      <dgm:spPr/>
      <dgm:t>
        <a:bodyPr/>
        <a:lstStyle/>
        <a:p>
          <a:endParaRPr lang="cs-CZ"/>
        </a:p>
      </dgm:t>
    </dgm:pt>
    <dgm:pt modelId="{48FA2625-F1E9-4624-B57C-FCE8D31583CD}" type="sibTrans" cxnId="{5522E4EF-4091-4048-90D6-981155B8D6B3}">
      <dgm:prSet/>
      <dgm:spPr/>
      <dgm:t>
        <a:bodyPr/>
        <a:lstStyle/>
        <a:p>
          <a:endParaRPr lang="cs-CZ"/>
        </a:p>
      </dgm:t>
    </dgm:pt>
    <dgm:pt modelId="{39039C06-F36B-4477-8C45-457E44618360}">
      <dgm:prSet/>
      <dgm:spPr/>
      <dgm:t>
        <a:bodyPr/>
        <a:lstStyle/>
        <a:p>
          <a:r>
            <a:rPr lang="cs-CZ" dirty="0">
              <a:solidFill>
                <a:schemeClr val="tx1"/>
              </a:solidFill>
            </a:rPr>
            <a:t>Návštěvnický typ: </a:t>
          </a:r>
          <a:r>
            <a:rPr lang="cs-CZ" b="1" dirty="0" err="1">
              <a:solidFill>
                <a:schemeClr val="tx1"/>
              </a:solidFill>
            </a:rPr>
            <a:t>psychocentrik</a:t>
          </a:r>
          <a:r>
            <a:rPr lang="cs-CZ" dirty="0">
              <a:solidFill>
                <a:schemeClr val="tx1"/>
              </a:solidFill>
            </a:rPr>
            <a:t>/do sebe uzavřený, komfort a jistotu preferující</a:t>
          </a:r>
        </a:p>
      </dgm:t>
    </dgm:pt>
    <dgm:pt modelId="{D394FFB2-B87E-4E48-9493-4303AC0E0B89}" type="parTrans" cxnId="{0AC8C380-B66E-4673-BDF9-69E69976A827}">
      <dgm:prSet/>
      <dgm:spPr/>
      <dgm:t>
        <a:bodyPr/>
        <a:lstStyle/>
        <a:p>
          <a:endParaRPr lang="cs-CZ"/>
        </a:p>
      </dgm:t>
    </dgm:pt>
    <dgm:pt modelId="{466B8A34-77CE-49B6-8238-043254D7651A}" type="sibTrans" cxnId="{0AC8C380-B66E-4673-BDF9-69E69976A827}">
      <dgm:prSet/>
      <dgm:spPr/>
      <dgm:t>
        <a:bodyPr/>
        <a:lstStyle/>
        <a:p>
          <a:endParaRPr lang="cs-CZ"/>
        </a:p>
      </dgm:t>
    </dgm:pt>
    <dgm:pt modelId="{BD7003F1-60C9-4F3E-95AC-C30DB88A6DA3}" type="pres">
      <dgm:prSet presAssocID="{9712D1FE-B9DB-46E5-8C9A-353A0871B90B}" presName="linear" presStyleCnt="0">
        <dgm:presLayoutVars>
          <dgm:animLvl val="lvl"/>
          <dgm:resizeHandles val="exact"/>
        </dgm:presLayoutVars>
      </dgm:prSet>
      <dgm:spPr/>
    </dgm:pt>
    <dgm:pt modelId="{0AED10D0-4ADB-40F0-9CD2-C8FB668E46FB}" type="pres">
      <dgm:prSet presAssocID="{9AFE555C-4401-4265-997C-404EEB00DBCC}" presName="parentText" presStyleLbl="node1" presStyleIdx="0" presStyleCnt="4">
        <dgm:presLayoutVars>
          <dgm:chMax val="0"/>
          <dgm:bulletEnabled val="1"/>
        </dgm:presLayoutVars>
      </dgm:prSet>
      <dgm:spPr/>
    </dgm:pt>
    <dgm:pt modelId="{73901D95-7AF2-453E-BA1B-EA76E7ADD9CA}" type="pres">
      <dgm:prSet presAssocID="{7C3023D8-528E-4D25-9884-9AFE858EB98F}" presName="spacer" presStyleCnt="0"/>
      <dgm:spPr/>
    </dgm:pt>
    <dgm:pt modelId="{7F2A14E8-2D15-4CF9-8836-C5A5A30F47D0}" type="pres">
      <dgm:prSet presAssocID="{42A66CE1-E520-40B4-BCDD-C39DC939A856}" presName="parentText" presStyleLbl="node1" presStyleIdx="1" presStyleCnt="4">
        <dgm:presLayoutVars>
          <dgm:chMax val="0"/>
          <dgm:bulletEnabled val="1"/>
        </dgm:presLayoutVars>
      </dgm:prSet>
      <dgm:spPr/>
    </dgm:pt>
    <dgm:pt modelId="{039037E7-EAF2-4023-B0CA-3241ABDD6EC7}" type="pres">
      <dgm:prSet presAssocID="{22E2CBA6-492D-4016-B5D7-85E98F00A454}" presName="spacer" presStyleCnt="0"/>
      <dgm:spPr/>
    </dgm:pt>
    <dgm:pt modelId="{25977CCE-965F-4E86-A35A-41385DF50259}" type="pres">
      <dgm:prSet presAssocID="{50500B98-1E44-44CA-8F1F-C0050CE1B6E5}" presName="parentText" presStyleLbl="node1" presStyleIdx="2" presStyleCnt="4">
        <dgm:presLayoutVars>
          <dgm:chMax val="0"/>
          <dgm:bulletEnabled val="1"/>
        </dgm:presLayoutVars>
      </dgm:prSet>
      <dgm:spPr/>
    </dgm:pt>
    <dgm:pt modelId="{BE0E5C49-4D6C-47B4-B17D-7B0176F36B5E}" type="pres">
      <dgm:prSet presAssocID="{48FA2625-F1E9-4624-B57C-FCE8D31583CD}" presName="spacer" presStyleCnt="0"/>
      <dgm:spPr/>
    </dgm:pt>
    <dgm:pt modelId="{77D7EB1D-3ABA-44EF-BCD1-58AC0322360B}" type="pres">
      <dgm:prSet presAssocID="{39039C06-F36B-4477-8C45-457E44618360}" presName="parentText" presStyleLbl="node1" presStyleIdx="3" presStyleCnt="4">
        <dgm:presLayoutVars>
          <dgm:chMax val="0"/>
          <dgm:bulletEnabled val="1"/>
        </dgm:presLayoutVars>
      </dgm:prSet>
      <dgm:spPr/>
    </dgm:pt>
  </dgm:ptLst>
  <dgm:cxnLst>
    <dgm:cxn modelId="{5F06B311-54B3-4BF2-9579-BF4E41F39EE8}" type="presOf" srcId="{42A66CE1-E520-40B4-BCDD-C39DC939A856}" destId="{7F2A14E8-2D15-4CF9-8836-C5A5A30F47D0}" srcOrd="0" destOrd="0" presId="urn:microsoft.com/office/officeart/2005/8/layout/vList2"/>
    <dgm:cxn modelId="{33BC5620-F5F0-4CD7-A748-D96CB454A8F6}" type="presOf" srcId="{50500B98-1E44-44CA-8F1F-C0050CE1B6E5}" destId="{25977CCE-965F-4E86-A35A-41385DF50259}" srcOrd="0" destOrd="0" presId="urn:microsoft.com/office/officeart/2005/8/layout/vList2"/>
    <dgm:cxn modelId="{0BD29869-75D4-409A-930D-73C0CD98BE90}" srcId="{9712D1FE-B9DB-46E5-8C9A-353A0871B90B}" destId="{42A66CE1-E520-40B4-BCDD-C39DC939A856}" srcOrd="1" destOrd="0" parTransId="{1E385BCE-7173-480B-8DB4-7AD8B6D8822A}" sibTransId="{22E2CBA6-492D-4016-B5D7-85E98F00A454}"/>
    <dgm:cxn modelId="{438FDB4F-AA4F-45BE-AF9E-FC3214EF705C}" type="presOf" srcId="{39039C06-F36B-4477-8C45-457E44618360}" destId="{77D7EB1D-3ABA-44EF-BCD1-58AC0322360B}" srcOrd="0" destOrd="0" presId="urn:microsoft.com/office/officeart/2005/8/layout/vList2"/>
    <dgm:cxn modelId="{3AEB2678-D779-489A-9104-1522875430D3}" type="presOf" srcId="{9AFE555C-4401-4265-997C-404EEB00DBCC}" destId="{0AED10D0-4ADB-40F0-9CD2-C8FB668E46FB}" srcOrd="0" destOrd="0" presId="urn:microsoft.com/office/officeart/2005/8/layout/vList2"/>
    <dgm:cxn modelId="{0AC8C380-B66E-4673-BDF9-69E69976A827}" srcId="{9712D1FE-B9DB-46E5-8C9A-353A0871B90B}" destId="{39039C06-F36B-4477-8C45-457E44618360}" srcOrd="3" destOrd="0" parTransId="{D394FFB2-B87E-4E48-9493-4303AC0E0B89}" sibTransId="{466B8A34-77CE-49B6-8238-043254D7651A}"/>
    <dgm:cxn modelId="{2D4770E9-058A-4CE2-A448-059002C5D288}" type="presOf" srcId="{9712D1FE-B9DB-46E5-8C9A-353A0871B90B}" destId="{BD7003F1-60C9-4F3E-95AC-C30DB88A6DA3}" srcOrd="0" destOrd="0" presId="urn:microsoft.com/office/officeart/2005/8/layout/vList2"/>
    <dgm:cxn modelId="{F24921EB-9BCC-40F9-8420-719C371EEBB2}" srcId="{9712D1FE-B9DB-46E5-8C9A-353A0871B90B}" destId="{9AFE555C-4401-4265-997C-404EEB00DBCC}" srcOrd="0" destOrd="0" parTransId="{3089297B-55D0-420B-930E-A512F2F73D88}" sibTransId="{7C3023D8-528E-4D25-9884-9AFE858EB98F}"/>
    <dgm:cxn modelId="{5522E4EF-4091-4048-90D6-981155B8D6B3}" srcId="{9712D1FE-B9DB-46E5-8C9A-353A0871B90B}" destId="{50500B98-1E44-44CA-8F1F-C0050CE1B6E5}" srcOrd="2" destOrd="0" parTransId="{A085B89B-EF12-4D59-8C29-B87F174F4E07}" sibTransId="{48FA2625-F1E9-4624-B57C-FCE8D31583CD}"/>
    <dgm:cxn modelId="{2E8166DE-2B9C-483C-B69B-C974F809BB3A}" type="presParOf" srcId="{BD7003F1-60C9-4F3E-95AC-C30DB88A6DA3}" destId="{0AED10D0-4ADB-40F0-9CD2-C8FB668E46FB}" srcOrd="0" destOrd="0" presId="urn:microsoft.com/office/officeart/2005/8/layout/vList2"/>
    <dgm:cxn modelId="{51B2E64C-9232-4AE7-8DFC-F287E6F16386}" type="presParOf" srcId="{BD7003F1-60C9-4F3E-95AC-C30DB88A6DA3}" destId="{73901D95-7AF2-453E-BA1B-EA76E7ADD9CA}" srcOrd="1" destOrd="0" presId="urn:microsoft.com/office/officeart/2005/8/layout/vList2"/>
    <dgm:cxn modelId="{B5565761-E23A-4A3D-9592-1D94C200A658}" type="presParOf" srcId="{BD7003F1-60C9-4F3E-95AC-C30DB88A6DA3}" destId="{7F2A14E8-2D15-4CF9-8836-C5A5A30F47D0}" srcOrd="2" destOrd="0" presId="urn:microsoft.com/office/officeart/2005/8/layout/vList2"/>
    <dgm:cxn modelId="{660B3756-B201-4260-BD14-E356ED0C48C4}" type="presParOf" srcId="{BD7003F1-60C9-4F3E-95AC-C30DB88A6DA3}" destId="{039037E7-EAF2-4023-B0CA-3241ABDD6EC7}" srcOrd="3" destOrd="0" presId="urn:microsoft.com/office/officeart/2005/8/layout/vList2"/>
    <dgm:cxn modelId="{41D9A38A-9F0F-4F85-B7B7-4047C236A7A8}" type="presParOf" srcId="{BD7003F1-60C9-4F3E-95AC-C30DB88A6DA3}" destId="{25977CCE-965F-4E86-A35A-41385DF50259}" srcOrd="4" destOrd="0" presId="urn:microsoft.com/office/officeart/2005/8/layout/vList2"/>
    <dgm:cxn modelId="{E44B7CDA-B647-471B-A1F1-E47953D0B300}" type="presParOf" srcId="{BD7003F1-60C9-4F3E-95AC-C30DB88A6DA3}" destId="{BE0E5C49-4D6C-47B4-B17D-7B0176F36B5E}" srcOrd="5" destOrd="0" presId="urn:microsoft.com/office/officeart/2005/8/layout/vList2"/>
    <dgm:cxn modelId="{EDF17236-4985-4206-A27D-B6D40BEE1D56}" type="presParOf" srcId="{BD7003F1-60C9-4F3E-95AC-C30DB88A6DA3}" destId="{77D7EB1D-3ABA-44EF-BCD1-58AC0322360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D6C01B-95C7-46F9-9662-3411897F9B9B}"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cs-CZ"/>
        </a:p>
      </dgm:t>
    </dgm:pt>
    <dgm:pt modelId="{9A5EE4B6-B30D-4B19-B544-E12F4D3662A3}">
      <dgm:prSet custT="1"/>
      <dgm:spPr/>
      <dgm:t>
        <a:bodyPr/>
        <a:lstStyle/>
        <a:p>
          <a:r>
            <a:rPr lang="cs-CZ" sz="1400" b="1" dirty="0"/>
            <a:t>růst životní úrovně </a:t>
          </a:r>
          <a:r>
            <a:rPr lang="cs-CZ" sz="1500" b="1" dirty="0"/>
            <a:t>-</a:t>
          </a:r>
          <a:r>
            <a:rPr lang="cs-CZ" sz="1500" dirty="0"/>
            <a:t> </a:t>
          </a:r>
          <a:r>
            <a:rPr lang="cs-CZ" sz="1500" b="1" dirty="0"/>
            <a:t>zvýšení objemu volného času</a:t>
          </a:r>
          <a:r>
            <a:rPr lang="cs-CZ" sz="1500" dirty="0"/>
            <a:t> (s postupným prodlužováním doby dovolených a zkracováním týdenní pracovní doby)</a:t>
          </a:r>
        </a:p>
      </dgm:t>
    </dgm:pt>
    <dgm:pt modelId="{F304C18F-3D74-4D21-B5D2-BCAB0E93E9DA}" type="parTrans" cxnId="{E95328E2-F41E-496E-982D-79C7B9A85966}">
      <dgm:prSet/>
      <dgm:spPr/>
      <dgm:t>
        <a:bodyPr/>
        <a:lstStyle/>
        <a:p>
          <a:endParaRPr lang="cs-CZ"/>
        </a:p>
      </dgm:t>
    </dgm:pt>
    <dgm:pt modelId="{25A3C1A4-C732-4A45-88B8-105554193E26}" type="sibTrans" cxnId="{E95328E2-F41E-496E-982D-79C7B9A85966}">
      <dgm:prSet/>
      <dgm:spPr/>
      <dgm:t>
        <a:bodyPr/>
        <a:lstStyle/>
        <a:p>
          <a:endParaRPr lang="cs-CZ"/>
        </a:p>
      </dgm:t>
    </dgm:pt>
    <dgm:pt modelId="{C3E5E821-F95E-4CDD-A237-28BC0DB7ACC4}">
      <dgm:prSet/>
      <dgm:spPr/>
      <dgm:t>
        <a:bodyPr/>
        <a:lstStyle/>
        <a:p>
          <a:r>
            <a:rPr lang="cs-CZ" b="1"/>
            <a:t>rozvoj dopravy</a:t>
          </a:r>
          <a:r>
            <a:rPr lang="cs-CZ"/>
            <a:t> (zpočátku hlavně </a:t>
          </a:r>
          <a:r>
            <a:rPr lang="cs-CZ" b="1"/>
            <a:t>železniční)</a:t>
          </a:r>
          <a:endParaRPr lang="cs-CZ"/>
        </a:p>
      </dgm:t>
    </dgm:pt>
    <dgm:pt modelId="{6DAE9703-EF40-4A78-B2DC-B70DC8D78AB0}" type="parTrans" cxnId="{799A8B69-E37C-4165-97CE-5C9E36190DD2}">
      <dgm:prSet/>
      <dgm:spPr/>
      <dgm:t>
        <a:bodyPr/>
        <a:lstStyle/>
        <a:p>
          <a:endParaRPr lang="cs-CZ"/>
        </a:p>
      </dgm:t>
    </dgm:pt>
    <dgm:pt modelId="{891F1419-E0FF-4C6E-9CCA-3DFFBA5B4E76}" type="sibTrans" cxnId="{799A8B69-E37C-4165-97CE-5C9E36190DD2}">
      <dgm:prSet/>
      <dgm:spPr/>
      <dgm:t>
        <a:bodyPr/>
        <a:lstStyle/>
        <a:p>
          <a:endParaRPr lang="cs-CZ"/>
        </a:p>
      </dgm:t>
    </dgm:pt>
    <dgm:pt modelId="{55186FD4-8BC0-4E5F-9442-2CE56ADD3359}">
      <dgm:prSet/>
      <dgm:spPr/>
      <dgm:t>
        <a:bodyPr/>
        <a:lstStyle/>
        <a:p>
          <a:r>
            <a:rPr lang="cs-CZ" b="1"/>
            <a:t>větší objem peněz u části městských obyvatel </a:t>
          </a:r>
          <a:r>
            <a:rPr lang="cs-CZ"/>
            <a:t>(se zvýšením životní i kulturní úrovně)</a:t>
          </a:r>
        </a:p>
      </dgm:t>
    </dgm:pt>
    <dgm:pt modelId="{03955547-B5F5-4B12-BD6C-5513DF7F3AA2}" type="parTrans" cxnId="{75D33EA6-F1A3-4F81-B4FA-9EF5AA845AB5}">
      <dgm:prSet/>
      <dgm:spPr/>
      <dgm:t>
        <a:bodyPr/>
        <a:lstStyle/>
        <a:p>
          <a:endParaRPr lang="cs-CZ"/>
        </a:p>
      </dgm:t>
    </dgm:pt>
    <dgm:pt modelId="{C864B419-BC22-4719-B04C-9CF61ED3D5F5}" type="sibTrans" cxnId="{75D33EA6-F1A3-4F81-B4FA-9EF5AA845AB5}">
      <dgm:prSet/>
      <dgm:spPr/>
      <dgm:t>
        <a:bodyPr/>
        <a:lstStyle/>
        <a:p>
          <a:endParaRPr lang="cs-CZ"/>
        </a:p>
      </dgm:t>
    </dgm:pt>
    <dgm:pt modelId="{1CAF0F73-EA9C-41C5-933B-6FB48A17BE39}">
      <dgm:prSet/>
      <dgm:spPr/>
      <dgm:t>
        <a:bodyPr/>
        <a:lstStyle/>
        <a:p>
          <a:r>
            <a:rPr lang="cs-CZ" b="1"/>
            <a:t>zhoršení životních podmínek ve velkých městských celcích</a:t>
          </a:r>
          <a:r>
            <a:rPr lang="cs-CZ"/>
            <a:t> (špatná zdravotní situace, zhoršení kvality vzduchu, nedostatek zeleně aj.)</a:t>
          </a:r>
        </a:p>
      </dgm:t>
    </dgm:pt>
    <dgm:pt modelId="{726947C6-CC1C-437E-A8E4-CFBD5FBE2223}" type="parTrans" cxnId="{3469E7B8-A94C-4667-B06C-417ADE037A3C}">
      <dgm:prSet/>
      <dgm:spPr/>
      <dgm:t>
        <a:bodyPr/>
        <a:lstStyle/>
        <a:p>
          <a:endParaRPr lang="cs-CZ"/>
        </a:p>
      </dgm:t>
    </dgm:pt>
    <dgm:pt modelId="{95A96F2F-81D1-45B0-9E77-2AFFD76F233C}" type="sibTrans" cxnId="{3469E7B8-A94C-4667-B06C-417ADE037A3C}">
      <dgm:prSet/>
      <dgm:spPr/>
      <dgm:t>
        <a:bodyPr/>
        <a:lstStyle/>
        <a:p>
          <a:endParaRPr lang="cs-CZ"/>
        </a:p>
      </dgm:t>
    </dgm:pt>
    <dgm:pt modelId="{CEE12788-50F1-44EC-B7A5-4DFDADE4A745}">
      <dgm:prSet/>
      <dgm:spPr/>
      <dgm:t>
        <a:bodyPr/>
        <a:lstStyle/>
        <a:p>
          <a:r>
            <a:rPr lang="cs-CZ"/>
            <a:t>vlastnictví rekreačního objektu se stává módou</a:t>
          </a:r>
          <a:r>
            <a:rPr lang="cs-CZ" b="1"/>
            <a:t>, </a:t>
          </a:r>
          <a:r>
            <a:rPr lang="cs-CZ"/>
            <a:t>dokladem</a:t>
          </a:r>
          <a:r>
            <a:rPr lang="cs-CZ" b="1"/>
            <a:t> moderního životního</a:t>
          </a:r>
          <a:r>
            <a:rPr lang="cs-CZ"/>
            <a:t> </a:t>
          </a:r>
          <a:r>
            <a:rPr lang="cs-CZ" b="1"/>
            <a:t>stylu, </a:t>
          </a:r>
          <a:r>
            <a:rPr lang="cs-CZ"/>
            <a:t>prosazují</a:t>
          </a:r>
          <a:r>
            <a:rPr lang="cs-CZ" b="1"/>
            <a:t> </a:t>
          </a:r>
          <a:r>
            <a:rPr lang="cs-CZ"/>
            <a:t>se</a:t>
          </a:r>
          <a:r>
            <a:rPr lang="cs-CZ" b="1"/>
            <a:t> různé ideje trávení volného času, „návrat k přírodě“ i se vznikem organizovaných hnutí (scouting)</a:t>
          </a:r>
          <a:endParaRPr lang="cs-CZ"/>
        </a:p>
      </dgm:t>
    </dgm:pt>
    <dgm:pt modelId="{AB96ED68-3A18-4F9B-94EB-FF12140F4B6C}" type="parTrans" cxnId="{E367E92A-B8E1-4617-9FB8-823B9CAC5D85}">
      <dgm:prSet/>
      <dgm:spPr/>
      <dgm:t>
        <a:bodyPr/>
        <a:lstStyle/>
        <a:p>
          <a:endParaRPr lang="cs-CZ"/>
        </a:p>
      </dgm:t>
    </dgm:pt>
    <dgm:pt modelId="{EE0D3890-6610-4F1B-9A70-BD9B37EC9C45}" type="sibTrans" cxnId="{E367E92A-B8E1-4617-9FB8-823B9CAC5D85}">
      <dgm:prSet/>
      <dgm:spPr/>
      <dgm:t>
        <a:bodyPr/>
        <a:lstStyle/>
        <a:p>
          <a:endParaRPr lang="cs-CZ"/>
        </a:p>
      </dgm:t>
    </dgm:pt>
    <dgm:pt modelId="{E67384C4-2742-43B2-8B8B-3FF761C65BB0}" type="pres">
      <dgm:prSet presAssocID="{80D6C01B-95C7-46F9-9662-3411897F9B9B}" presName="linear" presStyleCnt="0">
        <dgm:presLayoutVars>
          <dgm:animLvl val="lvl"/>
          <dgm:resizeHandles val="exact"/>
        </dgm:presLayoutVars>
      </dgm:prSet>
      <dgm:spPr/>
    </dgm:pt>
    <dgm:pt modelId="{6DABD315-BF11-490C-95A0-1E9BDCC8F9D9}" type="pres">
      <dgm:prSet presAssocID="{9A5EE4B6-B30D-4B19-B544-E12F4D3662A3}" presName="parentText" presStyleLbl="node1" presStyleIdx="0" presStyleCnt="5" custScaleY="136658">
        <dgm:presLayoutVars>
          <dgm:chMax val="0"/>
          <dgm:bulletEnabled val="1"/>
        </dgm:presLayoutVars>
      </dgm:prSet>
      <dgm:spPr/>
    </dgm:pt>
    <dgm:pt modelId="{C8F94F75-B459-45CE-A5A4-942E83EC6CB8}" type="pres">
      <dgm:prSet presAssocID="{25A3C1A4-C732-4A45-88B8-105554193E26}" presName="spacer" presStyleCnt="0"/>
      <dgm:spPr/>
    </dgm:pt>
    <dgm:pt modelId="{85283099-D3D6-4112-8E2A-FFB5C46AAA42}" type="pres">
      <dgm:prSet presAssocID="{C3E5E821-F95E-4CDD-A237-28BC0DB7ACC4}" presName="parentText" presStyleLbl="node1" presStyleIdx="1" presStyleCnt="5" custScaleY="162852">
        <dgm:presLayoutVars>
          <dgm:chMax val="0"/>
          <dgm:bulletEnabled val="1"/>
        </dgm:presLayoutVars>
      </dgm:prSet>
      <dgm:spPr/>
    </dgm:pt>
    <dgm:pt modelId="{38E04D32-2B7E-4535-A7AA-3A5E1FEEF79F}" type="pres">
      <dgm:prSet presAssocID="{891F1419-E0FF-4C6E-9CCA-3DFFBA5B4E76}" presName="spacer" presStyleCnt="0"/>
      <dgm:spPr/>
    </dgm:pt>
    <dgm:pt modelId="{4BA6F274-FE58-4810-934A-6A7372931922}" type="pres">
      <dgm:prSet presAssocID="{55186FD4-8BC0-4E5F-9442-2CE56ADD3359}" presName="parentText" presStyleLbl="node1" presStyleIdx="2" presStyleCnt="5" custScaleY="156155">
        <dgm:presLayoutVars>
          <dgm:chMax val="0"/>
          <dgm:bulletEnabled val="1"/>
        </dgm:presLayoutVars>
      </dgm:prSet>
      <dgm:spPr/>
    </dgm:pt>
    <dgm:pt modelId="{3C238A8D-02FF-42D7-9F4C-4B1FF0266A4F}" type="pres">
      <dgm:prSet presAssocID="{C864B419-BC22-4719-B04C-9CF61ED3D5F5}" presName="spacer" presStyleCnt="0"/>
      <dgm:spPr/>
    </dgm:pt>
    <dgm:pt modelId="{79A446FA-B784-4B2E-B3F6-DF4F826E5B87}" type="pres">
      <dgm:prSet presAssocID="{1CAF0F73-EA9C-41C5-933B-6FB48A17BE39}" presName="parentText" presStyleLbl="node1" presStyleIdx="3" presStyleCnt="5" custScaleY="144206">
        <dgm:presLayoutVars>
          <dgm:chMax val="0"/>
          <dgm:bulletEnabled val="1"/>
        </dgm:presLayoutVars>
      </dgm:prSet>
      <dgm:spPr/>
    </dgm:pt>
    <dgm:pt modelId="{64EEAED0-4A92-4767-8C80-A121D3A1DEF4}" type="pres">
      <dgm:prSet presAssocID="{95A96F2F-81D1-45B0-9E77-2AFFD76F233C}" presName="spacer" presStyleCnt="0"/>
      <dgm:spPr/>
    </dgm:pt>
    <dgm:pt modelId="{3669DAD9-7982-492C-BEC1-8B115C661458}" type="pres">
      <dgm:prSet presAssocID="{CEE12788-50F1-44EC-B7A5-4DFDADE4A745}" presName="parentText" presStyleLbl="node1" presStyleIdx="4" presStyleCnt="5" custScaleY="140888">
        <dgm:presLayoutVars>
          <dgm:chMax val="0"/>
          <dgm:bulletEnabled val="1"/>
        </dgm:presLayoutVars>
      </dgm:prSet>
      <dgm:spPr/>
    </dgm:pt>
  </dgm:ptLst>
  <dgm:cxnLst>
    <dgm:cxn modelId="{89BCCE11-6F7F-4DC6-915A-96B287822D1C}" type="presOf" srcId="{55186FD4-8BC0-4E5F-9442-2CE56ADD3359}" destId="{4BA6F274-FE58-4810-934A-6A7372931922}" srcOrd="0" destOrd="0" presId="urn:microsoft.com/office/officeart/2005/8/layout/vList2"/>
    <dgm:cxn modelId="{30B5EF12-9646-496D-BF87-EE0536E5515B}" type="presOf" srcId="{9A5EE4B6-B30D-4B19-B544-E12F4D3662A3}" destId="{6DABD315-BF11-490C-95A0-1E9BDCC8F9D9}" srcOrd="0" destOrd="0" presId="urn:microsoft.com/office/officeart/2005/8/layout/vList2"/>
    <dgm:cxn modelId="{E367E92A-B8E1-4617-9FB8-823B9CAC5D85}" srcId="{80D6C01B-95C7-46F9-9662-3411897F9B9B}" destId="{CEE12788-50F1-44EC-B7A5-4DFDADE4A745}" srcOrd="4" destOrd="0" parTransId="{AB96ED68-3A18-4F9B-94EB-FF12140F4B6C}" sibTransId="{EE0D3890-6610-4F1B-9A70-BD9B37EC9C45}"/>
    <dgm:cxn modelId="{6DF1053B-D510-48CF-AD70-FDCAD6A5D6F8}" type="presOf" srcId="{80D6C01B-95C7-46F9-9662-3411897F9B9B}" destId="{E67384C4-2742-43B2-8B8B-3FF761C65BB0}" srcOrd="0" destOrd="0" presId="urn:microsoft.com/office/officeart/2005/8/layout/vList2"/>
    <dgm:cxn modelId="{7F8D1062-6C7E-4939-9EA9-EB87863ACABA}" type="presOf" srcId="{1CAF0F73-EA9C-41C5-933B-6FB48A17BE39}" destId="{79A446FA-B784-4B2E-B3F6-DF4F826E5B87}" srcOrd="0" destOrd="0" presId="urn:microsoft.com/office/officeart/2005/8/layout/vList2"/>
    <dgm:cxn modelId="{799A8B69-E37C-4165-97CE-5C9E36190DD2}" srcId="{80D6C01B-95C7-46F9-9662-3411897F9B9B}" destId="{C3E5E821-F95E-4CDD-A237-28BC0DB7ACC4}" srcOrd="1" destOrd="0" parTransId="{6DAE9703-EF40-4A78-B2DC-B70DC8D78AB0}" sibTransId="{891F1419-E0FF-4C6E-9CCA-3DFFBA5B4E76}"/>
    <dgm:cxn modelId="{9D3AD372-040C-4015-AA79-DB0FB1707C54}" type="presOf" srcId="{CEE12788-50F1-44EC-B7A5-4DFDADE4A745}" destId="{3669DAD9-7982-492C-BEC1-8B115C661458}" srcOrd="0" destOrd="0" presId="urn:microsoft.com/office/officeart/2005/8/layout/vList2"/>
    <dgm:cxn modelId="{75D33EA6-F1A3-4F81-B4FA-9EF5AA845AB5}" srcId="{80D6C01B-95C7-46F9-9662-3411897F9B9B}" destId="{55186FD4-8BC0-4E5F-9442-2CE56ADD3359}" srcOrd="2" destOrd="0" parTransId="{03955547-B5F5-4B12-BD6C-5513DF7F3AA2}" sibTransId="{C864B419-BC22-4719-B04C-9CF61ED3D5F5}"/>
    <dgm:cxn modelId="{3469E7B8-A94C-4667-B06C-417ADE037A3C}" srcId="{80D6C01B-95C7-46F9-9662-3411897F9B9B}" destId="{1CAF0F73-EA9C-41C5-933B-6FB48A17BE39}" srcOrd="3" destOrd="0" parTransId="{726947C6-CC1C-437E-A8E4-CFBD5FBE2223}" sibTransId="{95A96F2F-81D1-45B0-9E77-2AFFD76F233C}"/>
    <dgm:cxn modelId="{7BC6B5D5-30D6-46A9-AB6F-B19A09BE82B7}" type="presOf" srcId="{C3E5E821-F95E-4CDD-A237-28BC0DB7ACC4}" destId="{85283099-D3D6-4112-8E2A-FFB5C46AAA42}" srcOrd="0" destOrd="0" presId="urn:microsoft.com/office/officeart/2005/8/layout/vList2"/>
    <dgm:cxn modelId="{E95328E2-F41E-496E-982D-79C7B9A85966}" srcId="{80D6C01B-95C7-46F9-9662-3411897F9B9B}" destId="{9A5EE4B6-B30D-4B19-B544-E12F4D3662A3}" srcOrd="0" destOrd="0" parTransId="{F304C18F-3D74-4D21-B5D2-BCAB0E93E9DA}" sibTransId="{25A3C1A4-C732-4A45-88B8-105554193E26}"/>
    <dgm:cxn modelId="{2896F066-B076-4562-ACE6-7730BD9C8379}" type="presParOf" srcId="{E67384C4-2742-43B2-8B8B-3FF761C65BB0}" destId="{6DABD315-BF11-490C-95A0-1E9BDCC8F9D9}" srcOrd="0" destOrd="0" presId="urn:microsoft.com/office/officeart/2005/8/layout/vList2"/>
    <dgm:cxn modelId="{8A3A6B30-70D9-4359-96BC-C507E8E50F35}" type="presParOf" srcId="{E67384C4-2742-43B2-8B8B-3FF761C65BB0}" destId="{C8F94F75-B459-45CE-A5A4-942E83EC6CB8}" srcOrd="1" destOrd="0" presId="urn:microsoft.com/office/officeart/2005/8/layout/vList2"/>
    <dgm:cxn modelId="{E7E2191D-91B8-4620-8A84-73BC1F8883F4}" type="presParOf" srcId="{E67384C4-2742-43B2-8B8B-3FF761C65BB0}" destId="{85283099-D3D6-4112-8E2A-FFB5C46AAA42}" srcOrd="2" destOrd="0" presId="urn:microsoft.com/office/officeart/2005/8/layout/vList2"/>
    <dgm:cxn modelId="{881E664A-7A51-416F-A35C-72ADD12A2982}" type="presParOf" srcId="{E67384C4-2742-43B2-8B8B-3FF761C65BB0}" destId="{38E04D32-2B7E-4535-A7AA-3A5E1FEEF79F}" srcOrd="3" destOrd="0" presId="urn:microsoft.com/office/officeart/2005/8/layout/vList2"/>
    <dgm:cxn modelId="{E1A9FF98-AA18-4088-BB0A-2B06967C5811}" type="presParOf" srcId="{E67384C4-2742-43B2-8B8B-3FF761C65BB0}" destId="{4BA6F274-FE58-4810-934A-6A7372931922}" srcOrd="4" destOrd="0" presId="urn:microsoft.com/office/officeart/2005/8/layout/vList2"/>
    <dgm:cxn modelId="{22E719E9-36D6-40D6-83F3-49E5E7B6FF34}" type="presParOf" srcId="{E67384C4-2742-43B2-8B8B-3FF761C65BB0}" destId="{3C238A8D-02FF-42D7-9F4C-4B1FF0266A4F}" srcOrd="5" destOrd="0" presId="urn:microsoft.com/office/officeart/2005/8/layout/vList2"/>
    <dgm:cxn modelId="{E322B20A-3FB1-499A-B367-4F755BDD6C9A}" type="presParOf" srcId="{E67384C4-2742-43B2-8B8B-3FF761C65BB0}" destId="{79A446FA-B784-4B2E-B3F6-DF4F826E5B87}" srcOrd="6" destOrd="0" presId="urn:microsoft.com/office/officeart/2005/8/layout/vList2"/>
    <dgm:cxn modelId="{F64D93F4-2E73-4B97-8ABC-610CEB609D84}" type="presParOf" srcId="{E67384C4-2742-43B2-8B8B-3FF761C65BB0}" destId="{64EEAED0-4A92-4767-8C80-A121D3A1DEF4}" srcOrd="7" destOrd="0" presId="urn:microsoft.com/office/officeart/2005/8/layout/vList2"/>
    <dgm:cxn modelId="{EF81926E-A580-45CE-93A0-D1534974512A}" type="presParOf" srcId="{E67384C4-2742-43B2-8B8B-3FF761C65BB0}" destId="{3669DAD9-7982-492C-BEC1-8B115C66145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679FA8-405F-4FE9-B5F0-801064AD087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DE010C19-955D-4965-A74F-6544D50BBDD8}">
      <dgm:prSet/>
      <dgm:spPr/>
      <dgm:t>
        <a:bodyPr/>
        <a:lstStyle/>
        <a:p>
          <a:r>
            <a:rPr lang="cs-CZ" b="1">
              <a:highlight>
                <a:srgbClr val="FF0000"/>
              </a:highlight>
            </a:rPr>
            <a:t>vyšší hustota sítí a intenzity železniční dopravy</a:t>
          </a:r>
          <a:r>
            <a:rPr lang="cs-CZ">
              <a:highlight>
                <a:srgbClr val="FF0000"/>
              </a:highlight>
            </a:rPr>
            <a:t> (později i autobusové)</a:t>
          </a:r>
        </a:p>
      </dgm:t>
    </dgm:pt>
    <dgm:pt modelId="{3DC58E85-B7E2-4D0B-B5AC-D19A4C53D3AE}" type="parTrans" cxnId="{AD1E9E1B-456E-4265-8E5C-4EC4BDA01610}">
      <dgm:prSet/>
      <dgm:spPr/>
      <dgm:t>
        <a:bodyPr/>
        <a:lstStyle/>
        <a:p>
          <a:endParaRPr lang="cs-CZ">
            <a:highlight>
              <a:srgbClr val="FF0000"/>
            </a:highlight>
          </a:endParaRPr>
        </a:p>
      </dgm:t>
    </dgm:pt>
    <dgm:pt modelId="{32A10613-94B4-4371-AFE1-CE174B9A4203}" type="sibTrans" cxnId="{AD1E9E1B-456E-4265-8E5C-4EC4BDA01610}">
      <dgm:prSet/>
      <dgm:spPr/>
      <dgm:t>
        <a:bodyPr/>
        <a:lstStyle/>
        <a:p>
          <a:endParaRPr lang="cs-CZ">
            <a:highlight>
              <a:srgbClr val="FF0000"/>
            </a:highlight>
          </a:endParaRPr>
        </a:p>
      </dgm:t>
    </dgm:pt>
    <dgm:pt modelId="{C32C8003-E248-4EA9-8AC9-4BB5053D4488}">
      <dgm:prSet/>
      <dgm:spPr/>
      <dgm:t>
        <a:bodyPr/>
        <a:lstStyle/>
        <a:p>
          <a:r>
            <a:rPr lang="cs-CZ" b="1">
              <a:highlight>
                <a:srgbClr val="FF0000"/>
              </a:highlight>
            </a:rPr>
            <a:t>rozvoj individuální motorizace</a:t>
          </a:r>
          <a:endParaRPr lang="cs-CZ">
            <a:highlight>
              <a:srgbClr val="FF0000"/>
            </a:highlight>
          </a:endParaRPr>
        </a:p>
      </dgm:t>
    </dgm:pt>
    <dgm:pt modelId="{3EBABE80-0D52-47A4-95E2-E6FB932ABF22}" type="parTrans" cxnId="{E1C01018-B0AC-4494-9A4B-995A7739657B}">
      <dgm:prSet/>
      <dgm:spPr/>
      <dgm:t>
        <a:bodyPr/>
        <a:lstStyle/>
        <a:p>
          <a:endParaRPr lang="cs-CZ">
            <a:highlight>
              <a:srgbClr val="FF0000"/>
            </a:highlight>
          </a:endParaRPr>
        </a:p>
      </dgm:t>
    </dgm:pt>
    <dgm:pt modelId="{7D84C519-5B5E-48EB-8819-2DB63F2655DE}" type="sibTrans" cxnId="{E1C01018-B0AC-4494-9A4B-995A7739657B}">
      <dgm:prSet/>
      <dgm:spPr/>
      <dgm:t>
        <a:bodyPr/>
        <a:lstStyle/>
        <a:p>
          <a:endParaRPr lang="cs-CZ">
            <a:highlight>
              <a:srgbClr val="FF0000"/>
            </a:highlight>
          </a:endParaRPr>
        </a:p>
      </dgm:t>
    </dgm:pt>
    <dgm:pt modelId="{0BB6518B-516D-4EB2-851F-E2189F8A8CBA}">
      <dgm:prSet/>
      <dgm:spPr/>
      <dgm:t>
        <a:bodyPr/>
        <a:lstStyle/>
        <a:p>
          <a:r>
            <a:rPr lang="cs-CZ" b="1">
              <a:highlight>
                <a:srgbClr val="FF0000"/>
              </a:highlight>
            </a:rPr>
            <a:t>vylidňování venkovské krajiny</a:t>
          </a:r>
          <a:endParaRPr lang="cs-CZ">
            <a:highlight>
              <a:srgbClr val="FF0000"/>
            </a:highlight>
          </a:endParaRPr>
        </a:p>
      </dgm:t>
    </dgm:pt>
    <dgm:pt modelId="{83FDEB72-0178-4A31-AF9E-053419A28FC1}" type="parTrans" cxnId="{D57C7465-A441-4496-B501-1F606CDE4B56}">
      <dgm:prSet/>
      <dgm:spPr/>
      <dgm:t>
        <a:bodyPr/>
        <a:lstStyle/>
        <a:p>
          <a:endParaRPr lang="cs-CZ">
            <a:highlight>
              <a:srgbClr val="FF0000"/>
            </a:highlight>
          </a:endParaRPr>
        </a:p>
      </dgm:t>
    </dgm:pt>
    <dgm:pt modelId="{DD72386A-E064-494A-9D9F-0BDF58959CF5}" type="sibTrans" cxnId="{D57C7465-A441-4496-B501-1F606CDE4B56}">
      <dgm:prSet/>
      <dgm:spPr/>
      <dgm:t>
        <a:bodyPr/>
        <a:lstStyle/>
        <a:p>
          <a:endParaRPr lang="cs-CZ">
            <a:highlight>
              <a:srgbClr val="FF0000"/>
            </a:highlight>
          </a:endParaRPr>
        </a:p>
      </dgm:t>
    </dgm:pt>
    <dgm:pt modelId="{87FE540B-B45B-41E2-A765-AEEE1B17C970}">
      <dgm:prSet/>
      <dgm:spPr/>
      <dgm:t>
        <a:bodyPr/>
        <a:lstStyle/>
        <a:p>
          <a:r>
            <a:rPr lang="cs-CZ" b="1">
              <a:highlight>
                <a:srgbClr val="FF0000"/>
              </a:highlight>
            </a:rPr>
            <a:t>organizačně-technické změny v zemědělství a vyjímání ploch</a:t>
          </a:r>
          <a:endParaRPr lang="cs-CZ">
            <a:highlight>
              <a:srgbClr val="FF0000"/>
            </a:highlight>
          </a:endParaRPr>
        </a:p>
      </dgm:t>
    </dgm:pt>
    <dgm:pt modelId="{4EE7F44F-99B2-4BEE-96F5-94506F0CAA4A}" type="parTrans" cxnId="{017E2EFC-12D8-41E9-BF36-14E8F4F43DEB}">
      <dgm:prSet/>
      <dgm:spPr/>
      <dgm:t>
        <a:bodyPr/>
        <a:lstStyle/>
        <a:p>
          <a:endParaRPr lang="cs-CZ">
            <a:highlight>
              <a:srgbClr val="FF0000"/>
            </a:highlight>
          </a:endParaRPr>
        </a:p>
      </dgm:t>
    </dgm:pt>
    <dgm:pt modelId="{1F56401B-FD7A-4902-92EE-79DEBEB39490}" type="sibTrans" cxnId="{017E2EFC-12D8-41E9-BF36-14E8F4F43DEB}">
      <dgm:prSet/>
      <dgm:spPr/>
      <dgm:t>
        <a:bodyPr/>
        <a:lstStyle/>
        <a:p>
          <a:endParaRPr lang="cs-CZ">
            <a:highlight>
              <a:srgbClr val="FF0000"/>
            </a:highlight>
          </a:endParaRPr>
        </a:p>
      </dgm:t>
    </dgm:pt>
    <dgm:pt modelId="{E35C2AB6-4BED-4768-8E50-4C48385594D6}">
      <dgm:prSet/>
      <dgm:spPr/>
      <dgm:t>
        <a:bodyPr/>
        <a:lstStyle/>
        <a:p>
          <a:r>
            <a:rPr lang="cs-CZ">
              <a:highlight>
                <a:srgbClr val="FF0000"/>
              </a:highlight>
            </a:rPr>
            <a:t>druhé bydlení bylo (hlavně ve svých počátcích) relativně </a:t>
          </a:r>
          <a:r>
            <a:rPr lang="cs-CZ" b="1">
              <a:highlight>
                <a:srgbClr val="FF0000"/>
              </a:highlight>
            </a:rPr>
            <a:t>levnějším typem rekreace</a:t>
          </a:r>
          <a:r>
            <a:rPr lang="cs-CZ">
              <a:highlight>
                <a:srgbClr val="FF0000"/>
              </a:highlight>
            </a:rPr>
            <a:t> ve srovnání s jinými formami</a:t>
          </a:r>
        </a:p>
      </dgm:t>
    </dgm:pt>
    <dgm:pt modelId="{2B5774CE-614C-455A-8B6E-D035B28D2080}" type="parTrans" cxnId="{715DB46F-F2CA-4AB7-B8F1-9EB0F9A86DEC}">
      <dgm:prSet/>
      <dgm:spPr/>
      <dgm:t>
        <a:bodyPr/>
        <a:lstStyle/>
        <a:p>
          <a:endParaRPr lang="cs-CZ">
            <a:highlight>
              <a:srgbClr val="FF0000"/>
            </a:highlight>
          </a:endParaRPr>
        </a:p>
      </dgm:t>
    </dgm:pt>
    <dgm:pt modelId="{265851FC-84A3-44B0-9F0C-71F8E363BA3C}" type="sibTrans" cxnId="{715DB46F-F2CA-4AB7-B8F1-9EB0F9A86DEC}">
      <dgm:prSet/>
      <dgm:spPr/>
      <dgm:t>
        <a:bodyPr/>
        <a:lstStyle/>
        <a:p>
          <a:endParaRPr lang="cs-CZ">
            <a:highlight>
              <a:srgbClr val="FF0000"/>
            </a:highlight>
          </a:endParaRPr>
        </a:p>
      </dgm:t>
    </dgm:pt>
    <dgm:pt modelId="{EEBD5BE2-A654-4513-A4C9-B2DECD56AB85}">
      <dgm:prSet/>
      <dgm:spPr/>
      <dgm:t>
        <a:bodyPr/>
        <a:lstStyle/>
        <a:p>
          <a:r>
            <a:rPr lang="cs-CZ">
              <a:highlight>
                <a:srgbClr val="FF0000"/>
              </a:highlight>
            </a:rPr>
            <a:t>druhé bydlení poskytuje </a:t>
          </a:r>
          <a:r>
            <a:rPr lang="cs-CZ" b="1">
              <a:highlight>
                <a:srgbClr val="FF0000"/>
              </a:highlight>
            </a:rPr>
            <a:t>široké možnosti pro seberealizaci jedince</a:t>
          </a:r>
          <a:endParaRPr lang="cs-CZ">
            <a:highlight>
              <a:srgbClr val="FF0000"/>
            </a:highlight>
          </a:endParaRPr>
        </a:p>
      </dgm:t>
    </dgm:pt>
    <dgm:pt modelId="{8F52E153-CBFD-43BE-BBCE-98114D4183CD}" type="parTrans" cxnId="{593129D7-AAF0-4849-9779-F00FAFBD9647}">
      <dgm:prSet/>
      <dgm:spPr/>
      <dgm:t>
        <a:bodyPr/>
        <a:lstStyle/>
        <a:p>
          <a:endParaRPr lang="cs-CZ">
            <a:highlight>
              <a:srgbClr val="FF0000"/>
            </a:highlight>
          </a:endParaRPr>
        </a:p>
      </dgm:t>
    </dgm:pt>
    <dgm:pt modelId="{C818106F-20EE-42B4-B9D8-B85B3C63F7BF}" type="sibTrans" cxnId="{593129D7-AAF0-4849-9779-F00FAFBD9647}">
      <dgm:prSet/>
      <dgm:spPr/>
      <dgm:t>
        <a:bodyPr/>
        <a:lstStyle/>
        <a:p>
          <a:endParaRPr lang="cs-CZ">
            <a:highlight>
              <a:srgbClr val="FF0000"/>
            </a:highlight>
          </a:endParaRPr>
        </a:p>
      </dgm:t>
    </dgm:pt>
    <dgm:pt modelId="{6BD592C5-4960-4A98-B09D-2C55581D4F0B}">
      <dgm:prSet/>
      <dgm:spPr/>
      <dgm:t>
        <a:bodyPr/>
        <a:lstStyle/>
        <a:p>
          <a:r>
            <a:rPr lang="cs-CZ">
              <a:highlight>
                <a:srgbClr val="FF0000"/>
              </a:highlight>
            </a:rPr>
            <a:t>příležitost </a:t>
          </a:r>
          <a:r>
            <a:rPr lang="cs-CZ" b="1">
              <a:highlight>
                <a:srgbClr val="FF0000"/>
              </a:highlight>
            </a:rPr>
            <a:t>úniku z bouřlivě se rozvíjejících velkých aglomerací se zhoršeným</a:t>
          </a:r>
          <a:r>
            <a:rPr lang="cs-CZ">
              <a:highlight>
                <a:srgbClr val="FF0000"/>
              </a:highlight>
            </a:rPr>
            <a:t> </a:t>
          </a:r>
          <a:r>
            <a:rPr lang="cs-CZ" b="1">
              <a:highlight>
                <a:srgbClr val="FF0000"/>
              </a:highlight>
            </a:rPr>
            <a:t>životním prostředím</a:t>
          </a:r>
          <a:endParaRPr lang="cs-CZ">
            <a:highlight>
              <a:srgbClr val="FF0000"/>
            </a:highlight>
          </a:endParaRPr>
        </a:p>
      </dgm:t>
    </dgm:pt>
    <dgm:pt modelId="{150B2D79-ABD8-4866-8B27-8ECBFA724BAF}" type="parTrans" cxnId="{1BDC4537-EF09-4A48-9E4B-F6850405D6BD}">
      <dgm:prSet/>
      <dgm:spPr/>
      <dgm:t>
        <a:bodyPr/>
        <a:lstStyle/>
        <a:p>
          <a:endParaRPr lang="cs-CZ">
            <a:highlight>
              <a:srgbClr val="FF0000"/>
            </a:highlight>
          </a:endParaRPr>
        </a:p>
      </dgm:t>
    </dgm:pt>
    <dgm:pt modelId="{8FA5CE5F-949A-4F96-AC2A-6C01DD29C887}" type="sibTrans" cxnId="{1BDC4537-EF09-4A48-9E4B-F6850405D6BD}">
      <dgm:prSet/>
      <dgm:spPr/>
      <dgm:t>
        <a:bodyPr/>
        <a:lstStyle/>
        <a:p>
          <a:endParaRPr lang="cs-CZ">
            <a:highlight>
              <a:srgbClr val="FF0000"/>
            </a:highlight>
          </a:endParaRPr>
        </a:p>
      </dgm:t>
    </dgm:pt>
    <dgm:pt modelId="{B3A50BFA-A374-4C17-989F-BF383A307347}">
      <dgm:prSet/>
      <dgm:spPr/>
      <dgm:t>
        <a:bodyPr/>
        <a:lstStyle/>
        <a:p>
          <a:r>
            <a:rPr lang="cs-CZ" b="1">
              <a:highlight>
                <a:srgbClr val="FF0000"/>
              </a:highlight>
            </a:rPr>
            <a:t>touha po návratu na venkov,</a:t>
          </a:r>
          <a:r>
            <a:rPr lang="cs-CZ">
              <a:highlight>
                <a:srgbClr val="FF0000"/>
              </a:highlight>
            </a:rPr>
            <a:t> patrná hlavně u rodin s venkovským původem, přestěhovaných do měst v nedávné době </a:t>
          </a:r>
        </a:p>
      </dgm:t>
    </dgm:pt>
    <dgm:pt modelId="{2FF1F9FA-8C1F-4568-ACA0-6417C0373DF3}" type="parTrans" cxnId="{37F4134A-EDA8-467C-9431-85A6C21E8D35}">
      <dgm:prSet/>
      <dgm:spPr/>
      <dgm:t>
        <a:bodyPr/>
        <a:lstStyle/>
        <a:p>
          <a:endParaRPr lang="cs-CZ">
            <a:highlight>
              <a:srgbClr val="FF0000"/>
            </a:highlight>
          </a:endParaRPr>
        </a:p>
      </dgm:t>
    </dgm:pt>
    <dgm:pt modelId="{201637DF-862E-48A6-A07C-03F7DFC06B1C}" type="sibTrans" cxnId="{37F4134A-EDA8-467C-9431-85A6C21E8D35}">
      <dgm:prSet/>
      <dgm:spPr/>
      <dgm:t>
        <a:bodyPr/>
        <a:lstStyle/>
        <a:p>
          <a:endParaRPr lang="cs-CZ">
            <a:highlight>
              <a:srgbClr val="FF0000"/>
            </a:highlight>
          </a:endParaRPr>
        </a:p>
      </dgm:t>
    </dgm:pt>
    <dgm:pt modelId="{B3685C8A-4B1E-4B5A-BDDF-C3E72EE79A89}">
      <dgm:prSet/>
      <dgm:spPr/>
      <dgm:t>
        <a:bodyPr/>
        <a:lstStyle/>
        <a:p>
          <a:r>
            <a:rPr lang="cs-CZ" b="1">
              <a:highlight>
                <a:srgbClr val="FF0000"/>
              </a:highlight>
            </a:rPr>
            <a:t>nárůst vzdělání</a:t>
          </a:r>
          <a:r>
            <a:rPr lang="cs-CZ">
              <a:highlight>
                <a:srgbClr val="FF0000"/>
              </a:highlight>
            </a:rPr>
            <a:t> a přírodního a </a:t>
          </a:r>
          <a:r>
            <a:rPr lang="cs-CZ" b="1">
              <a:highlight>
                <a:srgbClr val="FF0000"/>
              </a:highlight>
            </a:rPr>
            <a:t>ekologického cítění</a:t>
          </a:r>
          <a:endParaRPr lang="cs-CZ">
            <a:highlight>
              <a:srgbClr val="FF0000"/>
            </a:highlight>
          </a:endParaRPr>
        </a:p>
      </dgm:t>
    </dgm:pt>
    <dgm:pt modelId="{C787547F-BBF3-4CA1-AF1A-3EDA42BBD17D}" type="parTrans" cxnId="{89AFAACE-229D-4682-A7A9-2D611A2449DC}">
      <dgm:prSet/>
      <dgm:spPr/>
      <dgm:t>
        <a:bodyPr/>
        <a:lstStyle/>
        <a:p>
          <a:endParaRPr lang="cs-CZ">
            <a:highlight>
              <a:srgbClr val="FF0000"/>
            </a:highlight>
          </a:endParaRPr>
        </a:p>
      </dgm:t>
    </dgm:pt>
    <dgm:pt modelId="{CB6C457A-BCAD-4F33-8C5F-C203FF4F250F}" type="sibTrans" cxnId="{89AFAACE-229D-4682-A7A9-2D611A2449DC}">
      <dgm:prSet/>
      <dgm:spPr/>
      <dgm:t>
        <a:bodyPr/>
        <a:lstStyle/>
        <a:p>
          <a:endParaRPr lang="cs-CZ">
            <a:highlight>
              <a:srgbClr val="FF0000"/>
            </a:highlight>
          </a:endParaRPr>
        </a:p>
      </dgm:t>
    </dgm:pt>
    <dgm:pt modelId="{1F743841-5492-49BC-B600-AD4E6166B455}" type="pres">
      <dgm:prSet presAssocID="{E3679FA8-405F-4FE9-B5F0-801064AD0872}" presName="linear" presStyleCnt="0">
        <dgm:presLayoutVars>
          <dgm:animLvl val="lvl"/>
          <dgm:resizeHandles val="exact"/>
        </dgm:presLayoutVars>
      </dgm:prSet>
      <dgm:spPr/>
    </dgm:pt>
    <dgm:pt modelId="{CEE3124A-2325-49B6-AFD3-58EFE300E034}" type="pres">
      <dgm:prSet presAssocID="{DE010C19-955D-4965-A74F-6544D50BBDD8}" presName="parentText" presStyleLbl="node1" presStyleIdx="0" presStyleCnt="9">
        <dgm:presLayoutVars>
          <dgm:chMax val="0"/>
          <dgm:bulletEnabled val="1"/>
        </dgm:presLayoutVars>
      </dgm:prSet>
      <dgm:spPr/>
    </dgm:pt>
    <dgm:pt modelId="{9EE8270C-1DE3-49EB-B764-B4108F0F8B32}" type="pres">
      <dgm:prSet presAssocID="{32A10613-94B4-4371-AFE1-CE174B9A4203}" presName="spacer" presStyleCnt="0"/>
      <dgm:spPr/>
    </dgm:pt>
    <dgm:pt modelId="{7BA2E9CC-8BC2-4E34-9424-C69F7994CC38}" type="pres">
      <dgm:prSet presAssocID="{C32C8003-E248-4EA9-8AC9-4BB5053D4488}" presName="parentText" presStyleLbl="node1" presStyleIdx="1" presStyleCnt="9">
        <dgm:presLayoutVars>
          <dgm:chMax val="0"/>
          <dgm:bulletEnabled val="1"/>
        </dgm:presLayoutVars>
      </dgm:prSet>
      <dgm:spPr/>
    </dgm:pt>
    <dgm:pt modelId="{BA1BAE46-7A68-484C-A8E1-B8FF5A40C0B3}" type="pres">
      <dgm:prSet presAssocID="{7D84C519-5B5E-48EB-8819-2DB63F2655DE}" presName="spacer" presStyleCnt="0"/>
      <dgm:spPr/>
    </dgm:pt>
    <dgm:pt modelId="{6F510154-FBA6-456B-AC28-33C3E837817B}" type="pres">
      <dgm:prSet presAssocID="{0BB6518B-516D-4EB2-851F-E2189F8A8CBA}" presName="parentText" presStyleLbl="node1" presStyleIdx="2" presStyleCnt="9">
        <dgm:presLayoutVars>
          <dgm:chMax val="0"/>
          <dgm:bulletEnabled val="1"/>
        </dgm:presLayoutVars>
      </dgm:prSet>
      <dgm:spPr/>
    </dgm:pt>
    <dgm:pt modelId="{1AE488BE-3EB5-46EB-866B-94CF26F7DF2E}" type="pres">
      <dgm:prSet presAssocID="{DD72386A-E064-494A-9D9F-0BDF58959CF5}" presName="spacer" presStyleCnt="0"/>
      <dgm:spPr/>
    </dgm:pt>
    <dgm:pt modelId="{48CD5275-44DA-47C6-BDD9-A2FA68E73908}" type="pres">
      <dgm:prSet presAssocID="{87FE540B-B45B-41E2-A765-AEEE1B17C970}" presName="parentText" presStyleLbl="node1" presStyleIdx="3" presStyleCnt="9">
        <dgm:presLayoutVars>
          <dgm:chMax val="0"/>
          <dgm:bulletEnabled val="1"/>
        </dgm:presLayoutVars>
      </dgm:prSet>
      <dgm:spPr/>
    </dgm:pt>
    <dgm:pt modelId="{60EEF9D6-5BDC-4456-8CBC-F743892C0334}" type="pres">
      <dgm:prSet presAssocID="{1F56401B-FD7A-4902-92EE-79DEBEB39490}" presName="spacer" presStyleCnt="0"/>
      <dgm:spPr/>
    </dgm:pt>
    <dgm:pt modelId="{23867188-3CD8-4DE4-821C-E95E94EE3F06}" type="pres">
      <dgm:prSet presAssocID="{E35C2AB6-4BED-4768-8E50-4C48385594D6}" presName="parentText" presStyleLbl="node1" presStyleIdx="4" presStyleCnt="9">
        <dgm:presLayoutVars>
          <dgm:chMax val="0"/>
          <dgm:bulletEnabled val="1"/>
        </dgm:presLayoutVars>
      </dgm:prSet>
      <dgm:spPr/>
    </dgm:pt>
    <dgm:pt modelId="{181A40EB-9433-4AD3-AE4B-1C115BB80772}" type="pres">
      <dgm:prSet presAssocID="{265851FC-84A3-44B0-9F0C-71F8E363BA3C}" presName="spacer" presStyleCnt="0"/>
      <dgm:spPr/>
    </dgm:pt>
    <dgm:pt modelId="{1C3AF948-8C86-4634-A48E-11152EF11302}" type="pres">
      <dgm:prSet presAssocID="{EEBD5BE2-A654-4513-A4C9-B2DECD56AB85}" presName="parentText" presStyleLbl="node1" presStyleIdx="5" presStyleCnt="9">
        <dgm:presLayoutVars>
          <dgm:chMax val="0"/>
          <dgm:bulletEnabled val="1"/>
        </dgm:presLayoutVars>
      </dgm:prSet>
      <dgm:spPr/>
    </dgm:pt>
    <dgm:pt modelId="{04F59A80-62C2-4621-9AE5-D9B63A4418F7}" type="pres">
      <dgm:prSet presAssocID="{C818106F-20EE-42B4-B9D8-B85B3C63F7BF}" presName="spacer" presStyleCnt="0"/>
      <dgm:spPr/>
    </dgm:pt>
    <dgm:pt modelId="{F4A30D76-B459-4D71-9CF4-E67FFD259B50}" type="pres">
      <dgm:prSet presAssocID="{6BD592C5-4960-4A98-B09D-2C55581D4F0B}" presName="parentText" presStyleLbl="node1" presStyleIdx="6" presStyleCnt="9">
        <dgm:presLayoutVars>
          <dgm:chMax val="0"/>
          <dgm:bulletEnabled val="1"/>
        </dgm:presLayoutVars>
      </dgm:prSet>
      <dgm:spPr/>
    </dgm:pt>
    <dgm:pt modelId="{5694A896-025B-433D-95FE-A24AE860F056}" type="pres">
      <dgm:prSet presAssocID="{8FA5CE5F-949A-4F96-AC2A-6C01DD29C887}" presName="spacer" presStyleCnt="0"/>
      <dgm:spPr/>
    </dgm:pt>
    <dgm:pt modelId="{CE18B337-8397-46FC-8C8C-6DB14E8A76BB}" type="pres">
      <dgm:prSet presAssocID="{B3A50BFA-A374-4C17-989F-BF383A307347}" presName="parentText" presStyleLbl="node1" presStyleIdx="7" presStyleCnt="9">
        <dgm:presLayoutVars>
          <dgm:chMax val="0"/>
          <dgm:bulletEnabled val="1"/>
        </dgm:presLayoutVars>
      </dgm:prSet>
      <dgm:spPr/>
    </dgm:pt>
    <dgm:pt modelId="{951E5A8D-1B6F-4FA4-83A1-44E2E981492B}" type="pres">
      <dgm:prSet presAssocID="{201637DF-862E-48A6-A07C-03F7DFC06B1C}" presName="spacer" presStyleCnt="0"/>
      <dgm:spPr/>
    </dgm:pt>
    <dgm:pt modelId="{1D80CB65-92B3-422F-9B34-F584E3B6E403}" type="pres">
      <dgm:prSet presAssocID="{B3685C8A-4B1E-4B5A-BDDF-C3E72EE79A89}" presName="parentText" presStyleLbl="node1" presStyleIdx="8" presStyleCnt="9">
        <dgm:presLayoutVars>
          <dgm:chMax val="0"/>
          <dgm:bulletEnabled val="1"/>
        </dgm:presLayoutVars>
      </dgm:prSet>
      <dgm:spPr/>
    </dgm:pt>
  </dgm:ptLst>
  <dgm:cxnLst>
    <dgm:cxn modelId="{041DA314-78E7-4ED5-90B9-AD0D89388381}" type="presOf" srcId="{C32C8003-E248-4EA9-8AC9-4BB5053D4488}" destId="{7BA2E9CC-8BC2-4E34-9424-C69F7994CC38}" srcOrd="0" destOrd="0" presId="urn:microsoft.com/office/officeart/2005/8/layout/vList2"/>
    <dgm:cxn modelId="{E1C01018-B0AC-4494-9A4B-995A7739657B}" srcId="{E3679FA8-405F-4FE9-B5F0-801064AD0872}" destId="{C32C8003-E248-4EA9-8AC9-4BB5053D4488}" srcOrd="1" destOrd="0" parTransId="{3EBABE80-0D52-47A4-95E2-E6FB932ABF22}" sibTransId="{7D84C519-5B5E-48EB-8819-2DB63F2655DE}"/>
    <dgm:cxn modelId="{AD1E9E1B-456E-4265-8E5C-4EC4BDA01610}" srcId="{E3679FA8-405F-4FE9-B5F0-801064AD0872}" destId="{DE010C19-955D-4965-A74F-6544D50BBDD8}" srcOrd="0" destOrd="0" parTransId="{3DC58E85-B7E2-4D0B-B5AC-D19A4C53D3AE}" sibTransId="{32A10613-94B4-4371-AFE1-CE174B9A4203}"/>
    <dgm:cxn modelId="{1BDC4537-EF09-4A48-9E4B-F6850405D6BD}" srcId="{E3679FA8-405F-4FE9-B5F0-801064AD0872}" destId="{6BD592C5-4960-4A98-B09D-2C55581D4F0B}" srcOrd="6" destOrd="0" parTransId="{150B2D79-ABD8-4866-8B27-8ECBFA724BAF}" sibTransId="{8FA5CE5F-949A-4F96-AC2A-6C01DD29C887}"/>
    <dgm:cxn modelId="{D57C7465-A441-4496-B501-1F606CDE4B56}" srcId="{E3679FA8-405F-4FE9-B5F0-801064AD0872}" destId="{0BB6518B-516D-4EB2-851F-E2189F8A8CBA}" srcOrd="2" destOrd="0" parTransId="{83FDEB72-0178-4A31-AF9E-053419A28FC1}" sibTransId="{DD72386A-E064-494A-9D9F-0BDF58959CF5}"/>
    <dgm:cxn modelId="{37F4134A-EDA8-467C-9431-85A6C21E8D35}" srcId="{E3679FA8-405F-4FE9-B5F0-801064AD0872}" destId="{B3A50BFA-A374-4C17-989F-BF383A307347}" srcOrd="7" destOrd="0" parTransId="{2FF1F9FA-8C1F-4568-ACA0-6417C0373DF3}" sibTransId="{201637DF-862E-48A6-A07C-03F7DFC06B1C}"/>
    <dgm:cxn modelId="{715DB46F-F2CA-4AB7-B8F1-9EB0F9A86DEC}" srcId="{E3679FA8-405F-4FE9-B5F0-801064AD0872}" destId="{E35C2AB6-4BED-4768-8E50-4C48385594D6}" srcOrd="4" destOrd="0" parTransId="{2B5774CE-614C-455A-8B6E-D035B28D2080}" sibTransId="{265851FC-84A3-44B0-9F0C-71F8E363BA3C}"/>
    <dgm:cxn modelId="{2DDA0382-8CFC-4DEC-84A1-1867074C46C9}" type="presOf" srcId="{B3685C8A-4B1E-4B5A-BDDF-C3E72EE79A89}" destId="{1D80CB65-92B3-422F-9B34-F584E3B6E403}" srcOrd="0" destOrd="0" presId="urn:microsoft.com/office/officeart/2005/8/layout/vList2"/>
    <dgm:cxn modelId="{D6BA3392-8DE7-4425-80D9-B1D78917327D}" type="presOf" srcId="{0BB6518B-516D-4EB2-851F-E2189F8A8CBA}" destId="{6F510154-FBA6-456B-AC28-33C3E837817B}" srcOrd="0" destOrd="0" presId="urn:microsoft.com/office/officeart/2005/8/layout/vList2"/>
    <dgm:cxn modelId="{E7BE2FA0-B990-4C3E-8DE6-255D174273CB}" type="presOf" srcId="{87FE540B-B45B-41E2-A765-AEEE1B17C970}" destId="{48CD5275-44DA-47C6-BDD9-A2FA68E73908}" srcOrd="0" destOrd="0" presId="urn:microsoft.com/office/officeart/2005/8/layout/vList2"/>
    <dgm:cxn modelId="{2DB20FBC-6F9E-473F-9046-CBCECEF42BD1}" type="presOf" srcId="{6BD592C5-4960-4A98-B09D-2C55581D4F0B}" destId="{F4A30D76-B459-4D71-9CF4-E67FFD259B50}" srcOrd="0" destOrd="0" presId="urn:microsoft.com/office/officeart/2005/8/layout/vList2"/>
    <dgm:cxn modelId="{C328ABC7-8B80-434A-A036-AD31DBD44C4D}" type="presOf" srcId="{EEBD5BE2-A654-4513-A4C9-B2DECD56AB85}" destId="{1C3AF948-8C86-4634-A48E-11152EF11302}" srcOrd="0" destOrd="0" presId="urn:microsoft.com/office/officeart/2005/8/layout/vList2"/>
    <dgm:cxn modelId="{89AFAACE-229D-4682-A7A9-2D611A2449DC}" srcId="{E3679FA8-405F-4FE9-B5F0-801064AD0872}" destId="{B3685C8A-4B1E-4B5A-BDDF-C3E72EE79A89}" srcOrd="8" destOrd="0" parTransId="{C787547F-BBF3-4CA1-AF1A-3EDA42BBD17D}" sibTransId="{CB6C457A-BCAD-4F33-8C5F-C203FF4F250F}"/>
    <dgm:cxn modelId="{4E1AD7CE-8A22-4845-BF31-6701126BA539}" type="presOf" srcId="{E3679FA8-405F-4FE9-B5F0-801064AD0872}" destId="{1F743841-5492-49BC-B600-AD4E6166B455}" srcOrd="0" destOrd="0" presId="urn:microsoft.com/office/officeart/2005/8/layout/vList2"/>
    <dgm:cxn modelId="{03DAD6CF-E8BE-40A9-86A8-2DD3622EC04F}" type="presOf" srcId="{B3A50BFA-A374-4C17-989F-BF383A307347}" destId="{CE18B337-8397-46FC-8C8C-6DB14E8A76BB}" srcOrd="0" destOrd="0" presId="urn:microsoft.com/office/officeart/2005/8/layout/vList2"/>
    <dgm:cxn modelId="{8C3AC3D0-82D9-4369-967A-5E6A075D4BF9}" type="presOf" srcId="{E35C2AB6-4BED-4768-8E50-4C48385594D6}" destId="{23867188-3CD8-4DE4-821C-E95E94EE3F06}" srcOrd="0" destOrd="0" presId="urn:microsoft.com/office/officeart/2005/8/layout/vList2"/>
    <dgm:cxn modelId="{4103FAD1-C85B-4CF6-8AF8-5BE69DA9FF6E}" type="presOf" srcId="{DE010C19-955D-4965-A74F-6544D50BBDD8}" destId="{CEE3124A-2325-49B6-AFD3-58EFE300E034}" srcOrd="0" destOrd="0" presId="urn:microsoft.com/office/officeart/2005/8/layout/vList2"/>
    <dgm:cxn modelId="{593129D7-AAF0-4849-9779-F00FAFBD9647}" srcId="{E3679FA8-405F-4FE9-B5F0-801064AD0872}" destId="{EEBD5BE2-A654-4513-A4C9-B2DECD56AB85}" srcOrd="5" destOrd="0" parTransId="{8F52E153-CBFD-43BE-BBCE-98114D4183CD}" sibTransId="{C818106F-20EE-42B4-B9D8-B85B3C63F7BF}"/>
    <dgm:cxn modelId="{017E2EFC-12D8-41E9-BF36-14E8F4F43DEB}" srcId="{E3679FA8-405F-4FE9-B5F0-801064AD0872}" destId="{87FE540B-B45B-41E2-A765-AEEE1B17C970}" srcOrd="3" destOrd="0" parTransId="{4EE7F44F-99B2-4BEE-96F5-94506F0CAA4A}" sibTransId="{1F56401B-FD7A-4902-92EE-79DEBEB39490}"/>
    <dgm:cxn modelId="{06C61250-8DC2-4D54-82EC-E0DB4E5E0C29}" type="presParOf" srcId="{1F743841-5492-49BC-B600-AD4E6166B455}" destId="{CEE3124A-2325-49B6-AFD3-58EFE300E034}" srcOrd="0" destOrd="0" presId="urn:microsoft.com/office/officeart/2005/8/layout/vList2"/>
    <dgm:cxn modelId="{248D5B14-B9CC-475C-A28F-9A5FE303FB74}" type="presParOf" srcId="{1F743841-5492-49BC-B600-AD4E6166B455}" destId="{9EE8270C-1DE3-49EB-B764-B4108F0F8B32}" srcOrd="1" destOrd="0" presId="urn:microsoft.com/office/officeart/2005/8/layout/vList2"/>
    <dgm:cxn modelId="{B3681B76-778C-4D4B-98DD-3656D110E2B6}" type="presParOf" srcId="{1F743841-5492-49BC-B600-AD4E6166B455}" destId="{7BA2E9CC-8BC2-4E34-9424-C69F7994CC38}" srcOrd="2" destOrd="0" presId="urn:microsoft.com/office/officeart/2005/8/layout/vList2"/>
    <dgm:cxn modelId="{AC328FFE-D1AE-4E97-A5C8-A3B409B9D0A1}" type="presParOf" srcId="{1F743841-5492-49BC-B600-AD4E6166B455}" destId="{BA1BAE46-7A68-484C-A8E1-B8FF5A40C0B3}" srcOrd="3" destOrd="0" presId="urn:microsoft.com/office/officeart/2005/8/layout/vList2"/>
    <dgm:cxn modelId="{64175973-2063-4165-B0C7-3F5E2CA2907F}" type="presParOf" srcId="{1F743841-5492-49BC-B600-AD4E6166B455}" destId="{6F510154-FBA6-456B-AC28-33C3E837817B}" srcOrd="4" destOrd="0" presId="urn:microsoft.com/office/officeart/2005/8/layout/vList2"/>
    <dgm:cxn modelId="{84BDD2D6-F64B-4A11-8CB9-45D1C38849A0}" type="presParOf" srcId="{1F743841-5492-49BC-B600-AD4E6166B455}" destId="{1AE488BE-3EB5-46EB-866B-94CF26F7DF2E}" srcOrd="5" destOrd="0" presId="urn:microsoft.com/office/officeart/2005/8/layout/vList2"/>
    <dgm:cxn modelId="{1835C6DE-5B85-4829-AF1B-E6DC50EAEE6E}" type="presParOf" srcId="{1F743841-5492-49BC-B600-AD4E6166B455}" destId="{48CD5275-44DA-47C6-BDD9-A2FA68E73908}" srcOrd="6" destOrd="0" presId="urn:microsoft.com/office/officeart/2005/8/layout/vList2"/>
    <dgm:cxn modelId="{DF0F6127-25B5-4CC3-B4AC-AE4EF1440D86}" type="presParOf" srcId="{1F743841-5492-49BC-B600-AD4E6166B455}" destId="{60EEF9D6-5BDC-4456-8CBC-F743892C0334}" srcOrd="7" destOrd="0" presId="urn:microsoft.com/office/officeart/2005/8/layout/vList2"/>
    <dgm:cxn modelId="{EB46CD02-BB89-45B1-91CD-7098E70A3A67}" type="presParOf" srcId="{1F743841-5492-49BC-B600-AD4E6166B455}" destId="{23867188-3CD8-4DE4-821C-E95E94EE3F06}" srcOrd="8" destOrd="0" presId="urn:microsoft.com/office/officeart/2005/8/layout/vList2"/>
    <dgm:cxn modelId="{42EC058D-7F97-451D-B774-E20108E3847D}" type="presParOf" srcId="{1F743841-5492-49BC-B600-AD4E6166B455}" destId="{181A40EB-9433-4AD3-AE4B-1C115BB80772}" srcOrd="9" destOrd="0" presId="urn:microsoft.com/office/officeart/2005/8/layout/vList2"/>
    <dgm:cxn modelId="{59C8051B-7E38-4CF7-9536-6CDD31128453}" type="presParOf" srcId="{1F743841-5492-49BC-B600-AD4E6166B455}" destId="{1C3AF948-8C86-4634-A48E-11152EF11302}" srcOrd="10" destOrd="0" presId="urn:microsoft.com/office/officeart/2005/8/layout/vList2"/>
    <dgm:cxn modelId="{C3B8EC6A-9E0A-42DD-84A1-318C1CA58B20}" type="presParOf" srcId="{1F743841-5492-49BC-B600-AD4E6166B455}" destId="{04F59A80-62C2-4621-9AE5-D9B63A4418F7}" srcOrd="11" destOrd="0" presId="urn:microsoft.com/office/officeart/2005/8/layout/vList2"/>
    <dgm:cxn modelId="{B9D491EA-345F-44DF-AEF0-E4E1E4014528}" type="presParOf" srcId="{1F743841-5492-49BC-B600-AD4E6166B455}" destId="{F4A30D76-B459-4D71-9CF4-E67FFD259B50}" srcOrd="12" destOrd="0" presId="urn:microsoft.com/office/officeart/2005/8/layout/vList2"/>
    <dgm:cxn modelId="{32E863E4-0F5D-4F06-B592-558E2EA37CDD}" type="presParOf" srcId="{1F743841-5492-49BC-B600-AD4E6166B455}" destId="{5694A896-025B-433D-95FE-A24AE860F056}" srcOrd="13" destOrd="0" presId="urn:microsoft.com/office/officeart/2005/8/layout/vList2"/>
    <dgm:cxn modelId="{4A3F3451-BCCE-476F-A657-217F74893A4C}" type="presParOf" srcId="{1F743841-5492-49BC-B600-AD4E6166B455}" destId="{CE18B337-8397-46FC-8C8C-6DB14E8A76BB}" srcOrd="14" destOrd="0" presId="urn:microsoft.com/office/officeart/2005/8/layout/vList2"/>
    <dgm:cxn modelId="{062282B9-0D37-4807-9999-6E4811906AAB}" type="presParOf" srcId="{1F743841-5492-49BC-B600-AD4E6166B455}" destId="{951E5A8D-1B6F-4FA4-83A1-44E2E981492B}" srcOrd="15" destOrd="0" presId="urn:microsoft.com/office/officeart/2005/8/layout/vList2"/>
    <dgm:cxn modelId="{0084604E-9750-4B3F-846F-DEB523B3E8D3}" type="presParOf" srcId="{1F743841-5492-49BC-B600-AD4E6166B455}" destId="{1D80CB65-92B3-422F-9B34-F584E3B6E403}"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341BBE-E7DE-417D-851A-EC0EA4908F1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1261276E-41E1-4361-A18C-E36BAAD9A669}">
      <dgm:prSet/>
      <dgm:spPr/>
      <dgm:t>
        <a:bodyPr/>
        <a:lstStyle/>
        <a:p>
          <a:r>
            <a:rPr lang="cs-CZ"/>
            <a:t>Pokračující koncentrace výstavby v příměstských zázemích velkoměst, a to do již existujících chatových rekreačních středisek, při celkové tendenci jejich prostorového růstu (zejm. Prahy, Brna, Plzně, Českých Budějovic). </a:t>
          </a:r>
        </a:p>
      </dgm:t>
    </dgm:pt>
    <dgm:pt modelId="{7638B2F7-851E-472E-BBDA-C57B14481C7D}" type="parTrans" cxnId="{5204E8B4-3E55-4A66-9197-4ED7E13C7726}">
      <dgm:prSet/>
      <dgm:spPr/>
      <dgm:t>
        <a:bodyPr/>
        <a:lstStyle/>
        <a:p>
          <a:endParaRPr lang="cs-CZ"/>
        </a:p>
      </dgm:t>
    </dgm:pt>
    <dgm:pt modelId="{8528D403-A770-44AA-8F17-10154458C05D}" type="sibTrans" cxnId="{5204E8B4-3E55-4A66-9197-4ED7E13C7726}">
      <dgm:prSet/>
      <dgm:spPr/>
      <dgm:t>
        <a:bodyPr/>
        <a:lstStyle/>
        <a:p>
          <a:endParaRPr lang="cs-CZ"/>
        </a:p>
      </dgm:t>
    </dgm:pt>
    <dgm:pt modelId="{333966C6-32AE-4869-83E6-B01E881248B5}">
      <dgm:prSet/>
      <dgm:spPr/>
      <dgm:t>
        <a:bodyPr/>
        <a:lstStyle/>
        <a:p>
          <a:r>
            <a:rPr lang="cs-CZ" dirty="0"/>
            <a:t>Rostoucí vybavenost objekty individuální rekreace středně velkých   českých (zejména jihočeská města) a zejména jihomoravských a středomoravských měst, s postupným rozšiřováním jejich příměstských rekreačních zázemí.</a:t>
          </a:r>
        </a:p>
      </dgm:t>
    </dgm:pt>
    <dgm:pt modelId="{E24B0996-1607-4F40-994E-74ABF00DE7E1}" type="parTrans" cxnId="{18643C63-5971-4238-BF1A-4E76BCC24D8A}">
      <dgm:prSet/>
      <dgm:spPr/>
      <dgm:t>
        <a:bodyPr/>
        <a:lstStyle/>
        <a:p>
          <a:endParaRPr lang="cs-CZ"/>
        </a:p>
      </dgm:t>
    </dgm:pt>
    <dgm:pt modelId="{2A9ABB51-BC97-40CD-8287-DAC31FBDD0F8}" type="sibTrans" cxnId="{18643C63-5971-4238-BF1A-4E76BCC24D8A}">
      <dgm:prSet/>
      <dgm:spPr/>
      <dgm:t>
        <a:bodyPr/>
        <a:lstStyle/>
        <a:p>
          <a:endParaRPr lang="cs-CZ"/>
        </a:p>
      </dgm:t>
    </dgm:pt>
    <dgm:pt modelId="{66B354E7-F3AF-43E7-8D0B-1B2BB2082CE9}">
      <dgm:prSet/>
      <dgm:spPr>
        <a:solidFill>
          <a:schemeClr val="accent5">
            <a:lumMod val="60000"/>
            <a:lumOff val="40000"/>
          </a:schemeClr>
        </a:solidFill>
      </dgm:spPr>
      <dgm:t>
        <a:bodyPr/>
        <a:lstStyle/>
        <a:p>
          <a:r>
            <a:rPr lang="cs-CZ" dirty="0"/>
            <a:t>Celkové snižování prostorové koncentrace středisek druhého bydlení (např. počet obcí s více jak 50 objekty v roce 1971 699, v roce 1991 již 1944 obcí, podobně obcí s více jak 200 objekty v roce 1971 bylo 166, v roce 1991 již 435 obcí).</a:t>
          </a:r>
        </a:p>
      </dgm:t>
    </dgm:pt>
    <dgm:pt modelId="{59B6DCF0-7395-407C-B80C-1BA22C11C7B5}" type="parTrans" cxnId="{21001DDF-89CD-4A7D-A4CF-2E4F94D9C9BD}">
      <dgm:prSet/>
      <dgm:spPr/>
      <dgm:t>
        <a:bodyPr/>
        <a:lstStyle/>
        <a:p>
          <a:endParaRPr lang="cs-CZ"/>
        </a:p>
      </dgm:t>
    </dgm:pt>
    <dgm:pt modelId="{9095C835-F62C-449C-A0BB-298591A5C338}" type="sibTrans" cxnId="{21001DDF-89CD-4A7D-A4CF-2E4F94D9C9BD}">
      <dgm:prSet/>
      <dgm:spPr/>
      <dgm:t>
        <a:bodyPr/>
        <a:lstStyle/>
        <a:p>
          <a:endParaRPr lang="cs-CZ"/>
        </a:p>
      </dgm:t>
    </dgm:pt>
    <dgm:pt modelId="{440E86E2-2431-426C-B220-A11A7512901A}">
      <dgm:prSet/>
      <dgm:spPr>
        <a:solidFill>
          <a:schemeClr val="accent5">
            <a:lumMod val="60000"/>
            <a:lumOff val="40000"/>
          </a:schemeClr>
        </a:solidFill>
      </dgm:spPr>
      <dgm:t>
        <a:bodyPr/>
        <a:lstStyle/>
        <a:p>
          <a:r>
            <a:rPr lang="cs-CZ" dirty="0"/>
            <a:t>Pokračující rozvoj chalupaření v horských a podhorských oblastech zejm. Šumavy,  Jizerských hor, Krkonoš, Vysočiny a Jeseníků při celkově větším prostorovém rozptylu (v roce 1971 bylo evidováno kolem 30 tis. chalup, v roce 1991 téměř 54 tis. chalup).</a:t>
          </a:r>
        </a:p>
      </dgm:t>
    </dgm:pt>
    <dgm:pt modelId="{29424797-9E07-4D7C-A750-CC555105AB0F}" type="parTrans" cxnId="{E8CFA730-27D0-47CE-B768-4CCA070A5448}">
      <dgm:prSet/>
      <dgm:spPr/>
      <dgm:t>
        <a:bodyPr/>
        <a:lstStyle/>
        <a:p>
          <a:endParaRPr lang="cs-CZ"/>
        </a:p>
      </dgm:t>
    </dgm:pt>
    <dgm:pt modelId="{BA8C0E72-13AE-46AE-9653-6E2AAD2EE7E1}" type="sibTrans" cxnId="{E8CFA730-27D0-47CE-B768-4CCA070A5448}">
      <dgm:prSet/>
      <dgm:spPr/>
      <dgm:t>
        <a:bodyPr/>
        <a:lstStyle/>
        <a:p>
          <a:endParaRPr lang="cs-CZ"/>
        </a:p>
      </dgm:t>
    </dgm:pt>
    <dgm:pt modelId="{A5A8A344-7AF7-48D0-8EB0-738D815738F3}" type="pres">
      <dgm:prSet presAssocID="{CB341BBE-E7DE-417D-851A-EC0EA4908F11}" presName="linear" presStyleCnt="0">
        <dgm:presLayoutVars>
          <dgm:animLvl val="lvl"/>
          <dgm:resizeHandles val="exact"/>
        </dgm:presLayoutVars>
      </dgm:prSet>
      <dgm:spPr/>
    </dgm:pt>
    <dgm:pt modelId="{7CA5563E-EDD2-4E39-A9C6-C38160506502}" type="pres">
      <dgm:prSet presAssocID="{1261276E-41E1-4361-A18C-E36BAAD9A669}" presName="parentText" presStyleLbl="node1" presStyleIdx="0" presStyleCnt="2">
        <dgm:presLayoutVars>
          <dgm:chMax val="0"/>
          <dgm:bulletEnabled val="1"/>
        </dgm:presLayoutVars>
      </dgm:prSet>
      <dgm:spPr/>
    </dgm:pt>
    <dgm:pt modelId="{EAC25A3E-93AD-4A72-B69E-E056CFDC6F30}" type="pres">
      <dgm:prSet presAssocID="{8528D403-A770-44AA-8F17-10154458C05D}" presName="spacer" presStyleCnt="0"/>
      <dgm:spPr/>
    </dgm:pt>
    <dgm:pt modelId="{4C904B1E-4EBC-4E32-8355-0F9C32D47A5B}" type="pres">
      <dgm:prSet presAssocID="{333966C6-32AE-4869-83E6-B01E881248B5}" presName="parentText" presStyleLbl="node1" presStyleIdx="1" presStyleCnt="2">
        <dgm:presLayoutVars>
          <dgm:chMax val="0"/>
          <dgm:bulletEnabled val="1"/>
        </dgm:presLayoutVars>
      </dgm:prSet>
      <dgm:spPr/>
    </dgm:pt>
    <dgm:pt modelId="{D0BC3DD5-9B4C-4085-A959-3CD273F5E364}" type="pres">
      <dgm:prSet presAssocID="{333966C6-32AE-4869-83E6-B01E881248B5}" presName="childText" presStyleLbl="revTx" presStyleIdx="0" presStyleCnt="1">
        <dgm:presLayoutVars>
          <dgm:bulletEnabled val="1"/>
        </dgm:presLayoutVars>
      </dgm:prSet>
      <dgm:spPr/>
    </dgm:pt>
  </dgm:ptLst>
  <dgm:cxnLst>
    <dgm:cxn modelId="{77A61B15-3E0E-4661-B8A9-66910D50EF22}" type="presOf" srcId="{CB341BBE-E7DE-417D-851A-EC0EA4908F11}" destId="{A5A8A344-7AF7-48D0-8EB0-738D815738F3}" srcOrd="0" destOrd="0" presId="urn:microsoft.com/office/officeart/2005/8/layout/vList2"/>
    <dgm:cxn modelId="{E8CFA730-27D0-47CE-B768-4CCA070A5448}" srcId="{333966C6-32AE-4869-83E6-B01E881248B5}" destId="{440E86E2-2431-426C-B220-A11A7512901A}" srcOrd="1" destOrd="0" parTransId="{29424797-9E07-4D7C-A750-CC555105AB0F}" sibTransId="{BA8C0E72-13AE-46AE-9653-6E2AAD2EE7E1}"/>
    <dgm:cxn modelId="{E288AB33-AA11-43A3-BD44-F3DB302E158E}" type="presOf" srcId="{66B354E7-F3AF-43E7-8D0B-1B2BB2082CE9}" destId="{D0BC3DD5-9B4C-4085-A959-3CD273F5E364}" srcOrd="0" destOrd="0" presId="urn:microsoft.com/office/officeart/2005/8/layout/vList2"/>
    <dgm:cxn modelId="{18643C63-5971-4238-BF1A-4E76BCC24D8A}" srcId="{CB341BBE-E7DE-417D-851A-EC0EA4908F11}" destId="{333966C6-32AE-4869-83E6-B01E881248B5}" srcOrd="1" destOrd="0" parTransId="{E24B0996-1607-4F40-994E-74ABF00DE7E1}" sibTransId="{2A9ABB51-BC97-40CD-8287-DAC31FBDD0F8}"/>
    <dgm:cxn modelId="{7E819C6B-6B16-4C73-99EF-4309E6199DEB}" type="presOf" srcId="{440E86E2-2431-426C-B220-A11A7512901A}" destId="{D0BC3DD5-9B4C-4085-A959-3CD273F5E364}" srcOrd="0" destOrd="1" presId="urn:microsoft.com/office/officeart/2005/8/layout/vList2"/>
    <dgm:cxn modelId="{96798752-1460-4415-A1FD-FD732799F8F2}" type="presOf" srcId="{333966C6-32AE-4869-83E6-B01E881248B5}" destId="{4C904B1E-4EBC-4E32-8355-0F9C32D47A5B}" srcOrd="0" destOrd="0" presId="urn:microsoft.com/office/officeart/2005/8/layout/vList2"/>
    <dgm:cxn modelId="{5204E8B4-3E55-4A66-9197-4ED7E13C7726}" srcId="{CB341BBE-E7DE-417D-851A-EC0EA4908F11}" destId="{1261276E-41E1-4361-A18C-E36BAAD9A669}" srcOrd="0" destOrd="0" parTransId="{7638B2F7-851E-472E-BBDA-C57B14481C7D}" sibTransId="{8528D403-A770-44AA-8F17-10154458C05D}"/>
    <dgm:cxn modelId="{E3F33DD5-B9D3-4AF6-B7A9-1F068DFE1CB4}" type="presOf" srcId="{1261276E-41E1-4361-A18C-E36BAAD9A669}" destId="{7CA5563E-EDD2-4E39-A9C6-C38160506502}" srcOrd="0" destOrd="0" presId="urn:microsoft.com/office/officeart/2005/8/layout/vList2"/>
    <dgm:cxn modelId="{21001DDF-89CD-4A7D-A4CF-2E4F94D9C9BD}" srcId="{333966C6-32AE-4869-83E6-B01E881248B5}" destId="{66B354E7-F3AF-43E7-8D0B-1B2BB2082CE9}" srcOrd="0" destOrd="0" parTransId="{59B6DCF0-7395-407C-B80C-1BA22C11C7B5}" sibTransId="{9095C835-F62C-449C-A0BB-298591A5C338}"/>
    <dgm:cxn modelId="{84035F61-1B13-4ABC-87AE-9AE2152F48D1}" type="presParOf" srcId="{A5A8A344-7AF7-48D0-8EB0-738D815738F3}" destId="{7CA5563E-EDD2-4E39-A9C6-C38160506502}" srcOrd="0" destOrd="0" presId="urn:microsoft.com/office/officeart/2005/8/layout/vList2"/>
    <dgm:cxn modelId="{AFF38510-88B4-4133-9CEF-54401E6637F9}" type="presParOf" srcId="{A5A8A344-7AF7-48D0-8EB0-738D815738F3}" destId="{EAC25A3E-93AD-4A72-B69E-E056CFDC6F30}" srcOrd="1" destOrd="0" presId="urn:microsoft.com/office/officeart/2005/8/layout/vList2"/>
    <dgm:cxn modelId="{67AD5A42-8AC4-4371-82EA-943D5786DF5E}" type="presParOf" srcId="{A5A8A344-7AF7-48D0-8EB0-738D815738F3}" destId="{4C904B1E-4EBC-4E32-8355-0F9C32D47A5B}" srcOrd="2" destOrd="0" presId="urn:microsoft.com/office/officeart/2005/8/layout/vList2"/>
    <dgm:cxn modelId="{D71FB17E-005E-49F5-9C29-E96D15D80278}" type="presParOf" srcId="{A5A8A344-7AF7-48D0-8EB0-738D815738F3}" destId="{D0BC3DD5-9B4C-4085-A959-3CD273F5E36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D10D0-4ADB-40F0-9CD2-C8FB668E46FB}">
      <dsp:nvSpPr>
        <dsp:cNvPr id="0" name=""/>
        <dsp:cNvSpPr/>
      </dsp:nvSpPr>
      <dsp:spPr>
        <a:xfrm>
          <a:off x="0" y="25433"/>
          <a:ext cx="8154200" cy="1044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solidFill>
                <a:schemeClr val="tx1"/>
              </a:solidFill>
            </a:rPr>
            <a:t>návštěvnický typ: </a:t>
          </a:r>
          <a:r>
            <a:rPr lang="cs-CZ" sz="1900" b="1" kern="1200" dirty="0" err="1">
              <a:solidFill>
                <a:schemeClr val="tx1"/>
              </a:solidFill>
            </a:rPr>
            <a:t>alocentrici</a:t>
          </a:r>
          <a:r>
            <a:rPr lang="cs-CZ" sz="1900" b="1" kern="1200" dirty="0">
              <a:solidFill>
                <a:schemeClr val="tx1"/>
              </a:solidFill>
            </a:rPr>
            <a:t> </a:t>
          </a:r>
          <a:r>
            <a:rPr lang="cs-CZ" sz="1900" kern="1200" dirty="0">
              <a:solidFill>
                <a:schemeClr val="tx1"/>
              </a:solidFill>
            </a:rPr>
            <a:t>/„objevovatelé“, zpravidla intenzivní poznávání jazyka i místní kultury a místní komunitou obvykle příznivě přijímáni, je to  inovátorský návštěvník (dobrodruh, objevitel) </a:t>
          </a:r>
        </a:p>
      </dsp:txBody>
      <dsp:txXfrm>
        <a:off x="51003" y="76436"/>
        <a:ext cx="8052194" cy="942803"/>
      </dsp:txXfrm>
    </dsp:sp>
    <dsp:sp modelId="{7F2A14E8-2D15-4CF9-8836-C5A5A30F47D0}">
      <dsp:nvSpPr>
        <dsp:cNvPr id="0" name=""/>
        <dsp:cNvSpPr/>
      </dsp:nvSpPr>
      <dsp:spPr>
        <a:xfrm>
          <a:off x="0" y="1124963"/>
          <a:ext cx="8154200" cy="1044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solidFill>
                <a:schemeClr val="tx1"/>
              </a:solidFill>
            </a:rPr>
            <a:t>návštěvnický typ: </a:t>
          </a:r>
          <a:r>
            <a:rPr lang="cs-CZ" sz="1900" b="1" kern="1200" dirty="0" err="1">
              <a:solidFill>
                <a:schemeClr val="tx1"/>
              </a:solidFill>
            </a:rPr>
            <a:t>midcentrik</a:t>
          </a:r>
          <a:r>
            <a:rPr lang="cs-CZ" sz="1900" kern="1200" dirty="0">
              <a:solidFill>
                <a:schemeClr val="tx1"/>
              </a:solidFill>
            </a:rPr>
            <a:t>/individuální masový návštěvník, je to relativně přizpůsobivý a poznání chtivý návštěvník</a:t>
          </a:r>
        </a:p>
      </dsp:txBody>
      <dsp:txXfrm>
        <a:off x="51003" y="1175966"/>
        <a:ext cx="8052194" cy="942803"/>
      </dsp:txXfrm>
    </dsp:sp>
    <dsp:sp modelId="{25977CCE-965F-4E86-A35A-41385DF50259}">
      <dsp:nvSpPr>
        <dsp:cNvPr id="0" name=""/>
        <dsp:cNvSpPr/>
      </dsp:nvSpPr>
      <dsp:spPr>
        <a:xfrm>
          <a:off x="0" y="2224493"/>
          <a:ext cx="8154200" cy="1044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solidFill>
                <a:schemeClr val="tx1"/>
              </a:solidFill>
            </a:rPr>
            <a:t>návštěvnický typ: </a:t>
          </a:r>
          <a:r>
            <a:rPr lang="cs-CZ" sz="1900" b="1" kern="1200" dirty="0" err="1">
              <a:solidFill>
                <a:schemeClr val="tx1"/>
              </a:solidFill>
            </a:rPr>
            <a:t>kvazipsychocentrik</a:t>
          </a:r>
          <a:r>
            <a:rPr lang="cs-CZ" sz="1900" kern="1200" dirty="0">
              <a:solidFill>
                <a:schemeClr val="tx1"/>
              </a:solidFill>
            </a:rPr>
            <a:t>/organizovaný masový návštěvník</a:t>
          </a:r>
        </a:p>
      </dsp:txBody>
      <dsp:txXfrm>
        <a:off x="51003" y="2275496"/>
        <a:ext cx="8052194" cy="942803"/>
      </dsp:txXfrm>
    </dsp:sp>
    <dsp:sp modelId="{77D7EB1D-3ABA-44EF-BCD1-58AC0322360B}">
      <dsp:nvSpPr>
        <dsp:cNvPr id="0" name=""/>
        <dsp:cNvSpPr/>
      </dsp:nvSpPr>
      <dsp:spPr>
        <a:xfrm>
          <a:off x="0" y="3324023"/>
          <a:ext cx="8154200" cy="1044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solidFill>
                <a:schemeClr val="tx1"/>
              </a:solidFill>
            </a:rPr>
            <a:t>Návštěvnický typ: </a:t>
          </a:r>
          <a:r>
            <a:rPr lang="cs-CZ" sz="1900" b="1" kern="1200" dirty="0" err="1">
              <a:solidFill>
                <a:schemeClr val="tx1"/>
              </a:solidFill>
            </a:rPr>
            <a:t>psychocentrik</a:t>
          </a:r>
          <a:r>
            <a:rPr lang="cs-CZ" sz="1900" kern="1200" dirty="0">
              <a:solidFill>
                <a:schemeClr val="tx1"/>
              </a:solidFill>
            </a:rPr>
            <a:t>/do sebe uzavřený, komfort a jistotu preferující</a:t>
          </a:r>
        </a:p>
      </dsp:txBody>
      <dsp:txXfrm>
        <a:off x="51003" y="3375026"/>
        <a:ext cx="8052194" cy="942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BD315-BF11-490C-95A0-1E9BDCC8F9D9}">
      <dsp:nvSpPr>
        <dsp:cNvPr id="0" name=""/>
        <dsp:cNvSpPr/>
      </dsp:nvSpPr>
      <dsp:spPr>
        <a:xfrm>
          <a:off x="0" y="28629"/>
          <a:ext cx="7886700" cy="81543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cs-CZ" sz="1400" b="1" kern="1200" dirty="0"/>
            <a:t>růst životní úrovně </a:t>
          </a:r>
          <a:r>
            <a:rPr lang="cs-CZ" sz="1500" b="1" kern="1200" dirty="0"/>
            <a:t>-</a:t>
          </a:r>
          <a:r>
            <a:rPr lang="cs-CZ" sz="1500" kern="1200" dirty="0"/>
            <a:t> </a:t>
          </a:r>
          <a:r>
            <a:rPr lang="cs-CZ" sz="1500" b="1" kern="1200" dirty="0"/>
            <a:t>zvýšení objemu volného času</a:t>
          </a:r>
          <a:r>
            <a:rPr lang="cs-CZ" sz="1500" kern="1200" dirty="0"/>
            <a:t> (s postupným prodlužováním doby dovolených a zkracováním týdenní pracovní doby)</a:t>
          </a:r>
        </a:p>
      </dsp:txBody>
      <dsp:txXfrm>
        <a:off x="39806" y="68435"/>
        <a:ext cx="7807088" cy="735826"/>
      </dsp:txXfrm>
    </dsp:sp>
    <dsp:sp modelId="{85283099-D3D6-4112-8E2A-FFB5C46AAA42}">
      <dsp:nvSpPr>
        <dsp:cNvPr id="0" name=""/>
        <dsp:cNvSpPr/>
      </dsp:nvSpPr>
      <dsp:spPr>
        <a:xfrm>
          <a:off x="0" y="887267"/>
          <a:ext cx="7886700" cy="97173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t>rozvoj dopravy</a:t>
          </a:r>
          <a:r>
            <a:rPr lang="cs-CZ" sz="1500" kern="1200"/>
            <a:t> (zpočátku hlavně </a:t>
          </a:r>
          <a:r>
            <a:rPr lang="cs-CZ" sz="1500" b="1" kern="1200"/>
            <a:t>železniční)</a:t>
          </a:r>
          <a:endParaRPr lang="cs-CZ" sz="1500" kern="1200"/>
        </a:p>
      </dsp:txBody>
      <dsp:txXfrm>
        <a:off x="47436" y="934703"/>
        <a:ext cx="7791828" cy="876865"/>
      </dsp:txXfrm>
    </dsp:sp>
    <dsp:sp modelId="{4BA6F274-FE58-4810-934A-6A7372931922}">
      <dsp:nvSpPr>
        <dsp:cNvPr id="0" name=""/>
        <dsp:cNvSpPr/>
      </dsp:nvSpPr>
      <dsp:spPr>
        <a:xfrm>
          <a:off x="0" y="1902205"/>
          <a:ext cx="7886700" cy="93177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t>větší objem peněz u části městských obyvatel </a:t>
          </a:r>
          <a:r>
            <a:rPr lang="cs-CZ" sz="1500" kern="1200"/>
            <a:t>(se zvýšením životní i kulturní úrovně)</a:t>
          </a:r>
        </a:p>
      </dsp:txBody>
      <dsp:txXfrm>
        <a:off x="45486" y="1947691"/>
        <a:ext cx="7795728" cy="840804"/>
      </dsp:txXfrm>
    </dsp:sp>
    <dsp:sp modelId="{79A446FA-B784-4B2E-B3F6-DF4F826E5B87}">
      <dsp:nvSpPr>
        <dsp:cNvPr id="0" name=""/>
        <dsp:cNvSpPr/>
      </dsp:nvSpPr>
      <dsp:spPr>
        <a:xfrm>
          <a:off x="0" y="2877182"/>
          <a:ext cx="7886700" cy="86047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t>zhoršení životních podmínek ve velkých městských celcích</a:t>
          </a:r>
          <a:r>
            <a:rPr lang="cs-CZ" sz="1500" kern="1200"/>
            <a:t> (špatná zdravotní situace, zhoršení kvality vzduchu, nedostatek zeleně aj.)</a:t>
          </a:r>
        </a:p>
      </dsp:txBody>
      <dsp:txXfrm>
        <a:off x="42005" y="2919187"/>
        <a:ext cx="7802690" cy="776467"/>
      </dsp:txXfrm>
    </dsp:sp>
    <dsp:sp modelId="{3669DAD9-7982-492C-BEC1-8B115C661458}">
      <dsp:nvSpPr>
        <dsp:cNvPr id="0" name=""/>
        <dsp:cNvSpPr/>
      </dsp:nvSpPr>
      <dsp:spPr>
        <a:xfrm>
          <a:off x="0" y="3780859"/>
          <a:ext cx="7886700" cy="84067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kern="1200"/>
            <a:t>vlastnictví rekreačního objektu se stává módou</a:t>
          </a:r>
          <a:r>
            <a:rPr lang="cs-CZ" sz="1500" b="1" kern="1200"/>
            <a:t>, </a:t>
          </a:r>
          <a:r>
            <a:rPr lang="cs-CZ" sz="1500" kern="1200"/>
            <a:t>dokladem</a:t>
          </a:r>
          <a:r>
            <a:rPr lang="cs-CZ" sz="1500" b="1" kern="1200"/>
            <a:t> moderního životního</a:t>
          </a:r>
          <a:r>
            <a:rPr lang="cs-CZ" sz="1500" kern="1200"/>
            <a:t> </a:t>
          </a:r>
          <a:r>
            <a:rPr lang="cs-CZ" sz="1500" b="1" kern="1200"/>
            <a:t>stylu, </a:t>
          </a:r>
          <a:r>
            <a:rPr lang="cs-CZ" sz="1500" kern="1200"/>
            <a:t>prosazují</a:t>
          </a:r>
          <a:r>
            <a:rPr lang="cs-CZ" sz="1500" b="1" kern="1200"/>
            <a:t> </a:t>
          </a:r>
          <a:r>
            <a:rPr lang="cs-CZ" sz="1500" kern="1200"/>
            <a:t>se</a:t>
          </a:r>
          <a:r>
            <a:rPr lang="cs-CZ" sz="1500" b="1" kern="1200"/>
            <a:t> různé ideje trávení volného času, „návrat k přírodě“ i se vznikem organizovaných hnutí (scouting)</a:t>
          </a:r>
          <a:endParaRPr lang="cs-CZ" sz="1500" kern="1200"/>
        </a:p>
      </dsp:txBody>
      <dsp:txXfrm>
        <a:off x="41039" y="3821898"/>
        <a:ext cx="7804622" cy="758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3124A-2325-49B6-AFD3-58EFE300E034}">
      <dsp:nvSpPr>
        <dsp:cNvPr id="0" name=""/>
        <dsp:cNvSpPr/>
      </dsp:nvSpPr>
      <dsp:spPr>
        <a:xfrm>
          <a:off x="0" y="53271"/>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highlight>
                <a:srgbClr val="FF0000"/>
              </a:highlight>
            </a:rPr>
            <a:t>vyšší hustota sítí a intenzity železniční dopravy</a:t>
          </a:r>
          <a:r>
            <a:rPr lang="cs-CZ" sz="1500" kern="1200">
              <a:highlight>
                <a:srgbClr val="FF0000"/>
              </a:highlight>
            </a:rPr>
            <a:t> (později i autobusové)</a:t>
          </a:r>
        </a:p>
      </dsp:txBody>
      <dsp:txXfrm>
        <a:off x="29088" y="82359"/>
        <a:ext cx="7728754" cy="537701"/>
      </dsp:txXfrm>
    </dsp:sp>
    <dsp:sp modelId="{7BA2E9CC-8BC2-4E34-9424-C69F7994CC38}">
      <dsp:nvSpPr>
        <dsp:cNvPr id="0" name=""/>
        <dsp:cNvSpPr/>
      </dsp:nvSpPr>
      <dsp:spPr>
        <a:xfrm>
          <a:off x="0" y="692348"/>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highlight>
                <a:srgbClr val="FF0000"/>
              </a:highlight>
            </a:rPr>
            <a:t>rozvoj individuální motorizace</a:t>
          </a:r>
          <a:endParaRPr lang="cs-CZ" sz="1500" kern="1200">
            <a:highlight>
              <a:srgbClr val="FF0000"/>
            </a:highlight>
          </a:endParaRPr>
        </a:p>
      </dsp:txBody>
      <dsp:txXfrm>
        <a:off x="29088" y="721436"/>
        <a:ext cx="7728754" cy="537701"/>
      </dsp:txXfrm>
    </dsp:sp>
    <dsp:sp modelId="{6F510154-FBA6-456B-AC28-33C3E837817B}">
      <dsp:nvSpPr>
        <dsp:cNvPr id="0" name=""/>
        <dsp:cNvSpPr/>
      </dsp:nvSpPr>
      <dsp:spPr>
        <a:xfrm>
          <a:off x="0" y="1331426"/>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highlight>
                <a:srgbClr val="FF0000"/>
              </a:highlight>
            </a:rPr>
            <a:t>vylidňování venkovské krajiny</a:t>
          </a:r>
          <a:endParaRPr lang="cs-CZ" sz="1500" kern="1200">
            <a:highlight>
              <a:srgbClr val="FF0000"/>
            </a:highlight>
          </a:endParaRPr>
        </a:p>
      </dsp:txBody>
      <dsp:txXfrm>
        <a:off x="29088" y="1360514"/>
        <a:ext cx="7728754" cy="537701"/>
      </dsp:txXfrm>
    </dsp:sp>
    <dsp:sp modelId="{48CD5275-44DA-47C6-BDD9-A2FA68E73908}">
      <dsp:nvSpPr>
        <dsp:cNvPr id="0" name=""/>
        <dsp:cNvSpPr/>
      </dsp:nvSpPr>
      <dsp:spPr>
        <a:xfrm>
          <a:off x="0" y="1970503"/>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highlight>
                <a:srgbClr val="FF0000"/>
              </a:highlight>
            </a:rPr>
            <a:t>organizačně-technické změny v zemědělství a vyjímání ploch</a:t>
          </a:r>
          <a:endParaRPr lang="cs-CZ" sz="1500" kern="1200">
            <a:highlight>
              <a:srgbClr val="FF0000"/>
            </a:highlight>
          </a:endParaRPr>
        </a:p>
      </dsp:txBody>
      <dsp:txXfrm>
        <a:off x="29088" y="1999591"/>
        <a:ext cx="7728754" cy="537701"/>
      </dsp:txXfrm>
    </dsp:sp>
    <dsp:sp modelId="{23867188-3CD8-4DE4-821C-E95E94EE3F06}">
      <dsp:nvSpPr>
        <dsp:cNvPr id="0" name=""/>
        <dsp:cNvSpPr/>
      </dsp:nvSpPr>
      <dsp:spPr>
        <a:xfrm>
          <a:off x="0" y="2609580"/>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kern="1200">
              <a:highlight>
                <a:srgbClr val="FF0000"/>
              </a:highlight>
            </a:rPr>
            <a:t>druhé bydlení bylo (hlavně ve svých počátcích) relativně </a:t>
          </a:r>
          <a:r>
            <a:rPr lang="cs-CZ" sz="1500" b="1" kern="1200">
              <a:highlight>
                <a:srgbClr val="FF0000"/>
              </a:highlight>
            </a:rPr>
            <a:t>levnějším typem rekreace</a:t>
          </a:r>
          <a:r>
            <a:rPr lang="cs-CZ" sz="1500" kern="1200">
              <a:highlight>
                <a:srgbClr val="FF0000"/>
              </a:highlight>
            </a:rPr>
            <a:t> ve srovnání s jinými formami</a:t>
          </a:r>
        </a:p>
      </dsp:txBody>
      <dsp:txXfrm>
        <a:off x="29088" y="2638668"/>
        <a:ext cx="7728754" cy="537701"/>
      </dsp:txXfrm>
    </dsp:sp>
    <dsp:sp modelId="{1C3AF948-8C86-4634-A48E-11152EF11302}">
      <dsp:nvSpPr>
        <dsp:cNvPr id="0" name=""/>
        <dsp:cNvSpPr/>
      </dsp:nvSpPr>
      <dsp:spPr>
        <a:xfrm>
          <a:off x="0" y="3248658"/>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kern="1200">
              <a:highlight>
                <a:srgbClr val="FF0000"/>
              </a:highlight>
            </a:rPr>
            <a:t>druhé bydlení poskytuje </a:t>
          </a:r>
          <a:r>
            <a:rPr lang="cs-CZ" sz="1500" b="1" kern="1200">
              <a:highlight>
                <a:srgbClr val="FF0000"/>
              </a:highlight>
            </a:rPr>
            <a:t>široké možnosti pro seberealizaci jedince</a:t>
          </a:r>
          <a:endParaRPr lang="cs-CZ" sz="1500" kern="1200">
            <a:highlight>
              <a:srgbClr val="FF0000"/>
            </a:highlight>
          </a:endParaRPr>
        </a:p>
      </dsp:txBody>
      <dsp:txXfrm>
        <a:off x="29088" y="3277746"/>
        <a:ext cx="7728754" cy="537701"/>
      </dsp:txXfrm>
    </dsp:sp>
    <dsp:sp modelId="{F4A30D76-B459-4D71-9CF4-E67FFD259B50}">
      <dsp:nvSpPr>
        <dsp:cNvPr id="0" name=""/>
        <dsp:cNvSpPr/>
      </dsp:nvSpPr>
      <dsp:spPr>
        <a:xfrm>
          <a:off x="0" y="3887735"/>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kern="1200">
              <a:highlight>
                <a:srgbClr val="FF0000"/>
              </a:highlight>
            </a:rPr>
            <a:t>příležitost </a:t>
          </a:r>
          <a:r>
            <a:rPr lang="cs-CZ" sz="1500" b="1" kern="1200">
              <a:highlight>
                <a:srgbClr val="FF0000"/>
              </a:highlight>
            </a:rPr>
            <a:t>úniku z bouřlivě se rozvíjejících velkých aglomerací se zhoršeným</a:t>
          </a:r>
          <a:r>
            <a:rPr lang="cs-CZ" sz="1500" kern="1200">
              <a:highlight>
                <a:srgbClr val="FF0000"/>
              </a:highlight>
            </a:rPr>
            <a:t> </a:t>
          </a:r>
          <a:r>
            <a:rPr lang="cs-CZ" sz="1500" b="1" kern="1200">
              <a:highlight>
                <a:srgbClr val="FF0000"/>
              </a:highlight>
            </a:rPr>
            <a:t>životním prostředím</a:t>
          </a:r>
          <a:endParaRPr lang="cs-CZ" sz="1500" kern="1200">
            <a:highlight>
              <a:srgbClr val="FF0000"/>
            </a:highlight>
          </a:endParaRPr>
        </a:p>
      </dsp:txBody>
      <dsp:txXfrm>
        <a:off x="29088" y="3916823"/>
        <a:ext cx="7728754" cy="537701"/>
      </dsp:txXfrm>
    </dsp:sp>
    <dsp:sp modelId="{CE18B337-8397-46FC-8C8C-6DB14E8A76BB}">
      <dsp:nvSpPr>
        <dsp:cNvPr id="0" name=""/>
        <dsp:cNvSpPr/>
      </dsp:nvSpPr>
      <dsp:spPr>
        <a:xfrm>
          <a:off x="0" y="4526812"/>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highlight>
                <a:srgbClr val="FF0000"/>
              </a:highlight>
            </a:rPr>
            <a:t>touha po návratu na venkov,</a:t>
          </a:r>
          <a:r>
            <a:rPr lang="cs-CZ" sz="1500" kern="1200">
              <a:highlight>
                <a:srgbClr val="FF0000"/>
              </a:highlight>
            </a:rPr>
            <a:t> patrná hlavně u rodin s venkovským původem, přestěhovaných do měst v nedávné době </a:t>
          </a:r>
        </a:p>
      </dsp:txBody>
      <dsp:txXfrm>
        <a:off x="29088" y="4555900"/>
        <a:ext cx="7728754" cy="537701"/>
      </dsp:txXfrm>
    </dsp:sp>
    <dsp:sp modelId="{1D80CB65-92B3-422F-9B34-F584E3B6E403}">
      <dsp:nvSpPr>
        <dsp:cNvPr id="0" name=""/>
        <dsp:cNvSpPr/>
      </dsp:nvSpPr>
      <dsp:spPr>
        <a:xfrm>
          <a:off x="0" y="5165890"/>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highlight>
                <a:srgbClr val="FF0000"/>
              </a:highlight>
            </a:rPr>
            <a:t>nárůst vzdělání</a:t>
          </a:r>
          <a:r>
            <a:rPr lang="cs-CZ" sz="1500" kern="1200">
              <a:highlight>
                <a:srgbClr val="FF0000"/>
              </a:highlight>
            </a:rPr>
            <a:t> a přírodního a </a:t>
          </a:r>
          <a:r>
            <a:rPr lang="cs-CZ" sz="1500" b="1" kern="1200">
              <a:highlight>
                <a:srgbClr val="FF0000"/>
              </a:highlight>
            </a:rPr>
            <a:t>ekologického cítění</a:t>
          </a:r>
          <a:endParaRPr lang="cs-CZ" sz="1500" kern="1200">
            <a:highlight>
              <a:srgbClr val="FF0000"/>
            </a:highlight>
          </a:endParaRPr>
        </a:p>
      </dsp:txBody>
      <dsp:txXfrm>
        <a:off x="29088" y="5194978"/>
        <a:ext cx="7728754" cy="5377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5563E-EDD2-4E39-A9C6-C38160506502}">
      <dsp:nvSpPr>
        <dsp:cNvPr id="0" name=""/>
        <dsp:cNvSpPr/>
      </dsp:nvSpPr>
      <dsp:spPr>
        <a:xfrm>
          <a:off x="0" y="60260"/>
          <a:ext cx="8175106" cy="1784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a:t>Pokračující koncentrace výstavby v příměstských zázemích velkoměst, a to do již existujících chatových rekreačních středisek, při celkové tendenci jejich prostorového růstu (zejm. Prahy, Brna, Plzně, Českých Budějovic). </a:t>
          </a:r>
        </a:p>
      </dsp:txBody>
      <dsp:txXfrm>
        <a:off x="87100" y="147360"/>
        <a:ext cx="8000906" cy="1610050"/>
      </dsp:txXfrm>
    </dsp:sp>
    <dsp:sp modelId="{4C904B1E-4EBC-4E32-8355-0F9C32D47A5B}">
      <dsp:nvSpPr>
        <dsp:cNvPr id="0" name=""/>
        <dsp:cNvSpPr/>
      </dsp:nvSpPr>
      <dsp:spPr>
        <a:xfrm>
          <a:off x="0" y="1916510"/>
          <a:ext cx="8175106" cy="1784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dirty="0"/>
            <a:t>Rostoucí vybavenost objekty individuální rekreace středně velkých   českých (zejména jihočeská města) a zejména jihomoravských a středomoravských měst, s postupným rozšiřováním jejich příměstských rekreačních zázemí.</a:t>
          </a:r>
        </a:p>
      </dsp:txBody>
      <dsp:txXfrm>
        <a:off x="87100" y="2003610"/>
        <a:ext cx="8000906" cy="1610050"/>
      </dsp:txXfrm>
    </dsp:sp>
    <dsp:sp modelId="{D0BC3DD5-9B4C-4085-A959-3CD273F5E364}">
      <dsp:nvSpPr>
        <dsp:cNvPr id="0" name=""/>
        <dsp:cNvSpPr/>
      </dsp:nvSpPr>
      <dsp:spPr>
        <a:xfrm>
          <a:off x="0" y="3700760"/>
          <a:ext cx="8175106" cy="2380500"/>
        </a:xfrm>
        <a:prstGeom prst="rect">
          <a:avLst/>
        </a:prstGeom>
        <a:solidFill>
          <a:schemeClr val="accent5">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5956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cs-CZ" sz="2000" kern="1200" dirty="0"/>
            <a:t>Celkové snižování prostorové koncentrace středisek druhého bydlení (např. počet obcí s více jak 50 objekty v roce 1971 699, v roce 1991 již 1944 obcí, podobně obcí s více jak 200 objekty v roce 1971 bylo 166, v roce 1991 již 435 obcí).</a:t>
          </a:r>
        </a:p>
        <a:p>
          <a:pPr marL="228600" lvl="1" indent="-228600" algn="l" defTabSz="889000">
            <a:lnSpc>
              <a:spcPct val="90000"/>
            </a:lnSpc>
            <a:spcBef>
              <a:spcPct val="0"/>
            </a:spcBef>
            <a:spcAft>
              <a:spcPct val="20000"/>
            </a:spcAft>
            <a:buChar char="•"/>
          </a:pPr>
          <a:r>
            <a:rPr lang="cs-CZ" sz="2000" kern="1200" dirty="0"/>
            <a:t>Pokračující rozvoj chalupaření v horských a podhorských oblastech zejm. Šumavy,  Jizerských hor, Krkonoš, Vysočiny a Jeseníků při celkově větším prostorovém rozptylu (v roce 1971 bylo evidováno kolem 30 tis. chalup, v roce 1991 téměř 54 tis. chalup).</a:t>
          </a:r>
        </a:p>
      </dsp:txBody>
      <dsp:txXfrm>
        <a:off x="0" y="3700760"/>
        <a:ext cx="8175106" cy="23805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3CE53D-B582-43D4-80D8-156B2AEF2C80}" type="datetimeFigureOut">
              <a:rPr lang="cs-CZ" smtClean="0"/>
              <a:t>17.4.2023</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0DF52E-A3F9-4431-9D1E-BECD009C96F0}" type="slidenum">
              <a:rPr lang="cs-CZ" smtClean="0"/>
              <a:t>‹#›</a:t>
            </a:fld>
            <a:endParaRPr lang="cs-CZ"/>
          </a:p>
        </p:txBody>
      </p:sp>
    </p:spTree>
    <p:extLst>
      <p:ext uri="{BB962C8B-B14F-4D97-AF65-F5344CB8AC3E}">
        <p14:creationId xmlns:p14="http://schemas.microsoft.com/office/powerpoint/2010/main" val="3844309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D29CFA78-0832-4CBE-9B5C-8FB4343872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8B9DCC-50EE-43D6-8394-B16756A3B865}" type="slidenum">
              <a:rPr kumimoji="0" lang="cs-CZ" altLang="cs-CZ"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cs-CZ" altLang="cs-CZ"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587" name="Rectangle 2">
            <a:extLst>
              <a:ext uri="{FF2B5EF4-FFF2-40B4-BE49-F238E27FC236}">
                <a16:creationId xmlns:a16="http://schemas.microsoft.com/office/drawing/2014/main" id="{4FBA2FC0-9EE4-4AB9-985A-04F4D03FC1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a:extLst>
              <a:ext uri="{FF2B5EF4-FFF2-40B4-BE49-F238E27FC236}">
                <a16:creationId xmlns:a16="http://schemas.microsoft.com/office/drawing/2014/main" id="{F302F1F9-6BE1-4E53-B4E1-3A8C9DD968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7CA70F1F-DAE8-47DA-BE7F-C77FB2AFC78A}" type="datetimeFigureOut">
              <a:rPr lang="cs-CZ" smtClean="0"/>
              <a:t>17.4.2023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3188783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CA70F1F-DAE8-47DA-BE7F-C77FB2AFC78A}" type="datetimeFigureOut">
              <a:rPr lang="cs-CZ" smtClean="0"/>
              <a:t>17.4.2023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3998533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CA70F1F-DAE8-47DA-BE7F-C77FB2AFC78A}" type="datetimeFigureOut">
              <a:rPr lang="cs-CZ" smtClean="0"/>
              <a:t>17.4.2023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582933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a:extLst>
              <a:ext uri="{FF2B5EF4-FFF2-40B4-BE49-F238E27FC236}">
                <a16:creationId xmlns:a16="http://schemas.microsoft.com/office/drawing/2014/main" id="{A7C49FB3-BDB4-4386-B829-C0BDE2DA324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3A37142A-A383-41B4-AA73-E8F49BD09BDF}"/>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5F09DD41-79E8-41FB-B2CA-CB51E8B3FC3D}"/>
              </a:ext>
            </a:extLst>
          </p:cNvPr>
          <p:cNvSpPr>
            <a:spLocks noGrp="1" noChangeArrowheads="1"/>
          </p:cNvSpPr>
          <p:nvPr>
            <p:ph type="sldNum" sz="quarter" idx="12"/>
          </p:nvPr>
        </p:nvSpPr>
        <p:spPr>
          <a:ln/>
        </p:spPr>
        <p:txBody>
          <a:bodyPr/>
          <a:lstStyle>
            <a:lvl1pPr>
              <a:defRPr/>
            </a:lvl1pPr>
          </a:lstStyle>
          <a:p>
            <a:pPr>
              <a:defRPr/>
            </a:pPr>
            <a:fld id="{BD5EA70E-606B-4876-B884-AD41F5E75E3E}" type="slidenum">
              <a:rPr lang="cs-CZ" altLang="cs-CZ"/>
              <a:pPr>
                <a:defRPr/>
              </a:pPr>
              <a:t>‹#›</a:t>
            </a:fld>
            <a:endParaRPr lang="cs-CZ" altLang="cs-CZ"/>
          </a:p>
        </p:txBody>
      </p:sp>
    </p:spTree>
    <p:extLst>
      <p:ext uri="{BB962C8B-B14F-4D97-AF65-F5344CB8AC3E}">
        <p14:creationId xmlns:p14="http://schemas.microsoft.com/office/powerpoint/2010/main" val="21437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59A38D67-C3BB-4FBD-9432-406A8E0EF8D1}" type="slidenum">
              <a:rPr lang="cs-CZ" altLang="cs-CZ"/>
              <a:pPr>
                <a:defRPr/>
              </a:pPr>
              <a:t>‹#›</a:t>
            </a:fld>
            <a:endParaRPr lang="cs-CZ" altLang="cs-CZ"/>
          </a:p>
        </p:txBody>
      </p:sp>
    </p:spTree>
    <p:extLst>
      <p:ext uri="{BB962C8B-B14F-4D97-AF65-F5344CB8AC3E}">
        <p14:creationId xmlns:p14="http://schemas.microsoft.com/office/powerpoint/2010/main" val="3643575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B200D897-7B16-48EE-9B2B-69AFBDCFF8FD}" type="slidenum">
              <a:rPr lang="cs-CZ" altLang="cs-CZ"/>
              <a:pPr>
                <a:defRPr/>
              </a:pPr>
              <a:t>‹#›</a:t>
            </a:fld>
            <a:endParaRPr lang="cs-CZ" altLang="cs-CZ"/>
          </a:p>
        </p:txBody>
      </p:sp>
    </p:spTree>
    <p:extLst>
      <p:ext uri="{BB962C8B-B14F-4D97-AF65-F5344CB8AC3E}">
        <p14:creationId xmlns:p14="http://schemas.microsoft.com/office/powerpoint/2010/main" val="2740326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999B0544-E6AE-4A81-AFEE-0378A7792594}" type="slidenum">
              <a:rPr lang="cs-CZ" altLang="cs-CZ"/>
              <a:pPr>
                <a:defRPr/>
              </a:pPr>
              <a:t>‹#›</a:t>
            </a:fld>
            <a:endParaRPr lang="cs-CZ" altLang="cs-CZ"/>
          </a:p>
        </p:txBody>
      </p:sp>
    </p:spTree>
    <p:extLst>
      <p:ext uri="{BB962C8B-B14F-4D97-AF65-F5344CB8AC3E}">
        <p14:creationId xmlns:p14="http://schemas.microsoft.com/office/powerpoint/2010/main" val="4185656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CA05E605-6E73-4C7B-AE90-B8CD81180B6C}" type="slidenum">
              <a:rPr lang="cs-CZ" altLang="cs-CZ"/>
              <a:pPr>
                <a:defRPr/>
              </a:pPr>
              <a:t>‹#›</a:t>
            </a:fld>
            <a:endParaRPr lang="cs-CZ" altLang="cs-CZ"/>
          </a:p>
        </p:txBody>
      </p:sp>
    </p:spTree>
    <p:extLst>
      <p:ext uri="{BB962C8B-B14F-4D97-AF65-F5344CB8AC3E}">
        <p14:creationId xmlns:p14="http://schemas.microsoft.com/office/powerpoint/2010/main" val="3282728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p:cNvSpPr>
            <a:spLocks noGrp="1" noChangeArrowheads="1"/>
          </p:cNvSpPr>
          <p:nvPr>
            <p:ph type="sldNum" sz="quarter" idx="12"/>
          </p:nvPr>
        </p:nvSpPr>
        <p:spPr>
          <a:ln/>
        </p:spPr>
        <p:txBody>
          <a:bodyPr/>
          <a:lstStyle>
            <a:lvl1pPr>
              <a:defRPr/>
            </a:lvl1pPr>
          </a:lstStyle>
          <a:p>
            <a:pPr>
              <a:defRPr/>
            </a:pPr>
            <a:fld id="{43B5E84F-22B7-4A7A-892A-110F5F557EDF}" type="slidenum">
              <a:rPr lang="cs-CZ" altLang="cs-CZ"/>
              <a:pPr>
                <a:defRPr/>
              </a:pPr>
              <a:t>‹#›</a:t>
            </a:fld>
            <a:endParaRPr lang="cs-CZ" altLang="cs-CZ"/>
          </a:p>
        </p:txBody>
      </p:sp>
    </p:spTree>
    <p:extLst>
      <p:ext uri="{BB962C8B-B14F-4D97-AF65-F5344CB8AC3E}">
        <p14:creationId xmlns:p14="http://schemas.microsoft.com/office/powerpoint/2010/main" val="956522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1BA1E90C-2932-46D0-B8AA-27C5C6D9A91E}" type="slidenum">
              <a:rPr lang="cs-CZ" altLang="cs-CZ"/>
              <a:pPr>
                <a:defRPr/>
              </a:pPr>
              <a:t>‹#›</a:t>
            </a:fld>
            <a:endParaRPr lang="cs-CZ" altLang="cs-CZ"/>
          </a:p>
        </p:txBody>
      </p:sp>
    </p:spTree>
    <p:extLst>
      <p:ext uri="{BB962C8B-B14F-4D97-AF65-F5344CB8AC3E}">
        <p14:creationId xmlns:p14="http://schemas.microsoft.com/office/powerpoint/2010/main" val="738035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p:cNvSpPr>
            <a:spLocks noGrp="1" noChangeArrowheads="1"/>
          </p:cNvSpPr>
          <p:nvPr>
            <p:ph type="sldNum" sz="quarter" idx="12"/>
          </p:nvPr>
        </p:nvSpPr>
        <p:spPr>
          <a:ln/>
        </p:spPr>
        <p:txBody>
          <a:bodyPr/>
          <a:lstStyle>
            <a:lvl1pPr>
              <a:defRPr/>
            </a:lvl1pPr>
          </a:lstStyle>
          <a:p>
            <a:pPr>
              <a:defRPr/>
            </a:pPr>
            <a:fld id="{3716BFF7-0DB5-4C24-A08E-17820EDC6995}" type="slidenum">
              <a:rPr lang="cs-CZ" altLang="cs-CZ"/>
              <a:pPr>
                <a:defRPr/>
              </a:pPr>
              <a:t>‹#›</a:t>
            </a:fld>
            <a:endParaRPr lang="cs-CZ" altLang="cs-CZ"/>
          </a:p>
        </p:txBody>
      </p:sp>
    </p:spTree>
    <p:extLst>
      <p:ext uri="{BB962C8B-B14F-4D97-AF65-F5344CB8AC3E}">
        <p14:creationId xmlns:p14="http://schemas.microsoft.com/office/powerpoint/2010/main" val="520667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CA70F1F-DAE8-47DA-BE7F-C77FB2AFC78A}" type="datetimeFigureOut">
              <a:rPr lang="cs-CZ" smtClean="0"/>
              <a:t>17.4.2023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2931244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E85B3F4F-791A-4669-BB39-9BDD04029B2B}" type="slidenum">
              <a:rPr lang="cs-CZ" altLang="cs-CZ"/>
              <a:pPr>
                <a:defRPr/>
              </a:pPr>
              <a:t>‹#›</a:t>
            </a:fld>
            <a:endParaRPr lang="cs-CZ" altLang="cs-CZ"/>
          </a:p>
        </p:txBody>
      </p:sp>
    </p:spTree>
    <p:extLst>
      <p:ext uri="{BB962C8B-B14F-4D97-AF65-F5344CB8AC3E}">
        <p14:creationId xmlns:p14="http://schemas.microsoft.com/office/powerpoint/2010/main" val="890541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C08DD65A-5F23-449A-BF78-6072C0747BDA}" type="slidenum">
              <a:rPr lang="cs-CZ" altLang="cs-CZ"/>
              <a:pPr>
                <a:defRPr/>
              </a:pPr>
              <a:t>‹#›</a:t>
            </a:fld>
            <a:endParaRPr lang="cs-CZ" altLang="cs-CZ"/>
          </a:p>
        </p:txBody>
      </p:sp>
    </p:spTree>
    <p:extLst>
      <p:ext uri="{BB962C8B-B14F-4D97-AF65-F5344CB8AC3E}">
        <p14:creationId xmlns:p14="http://schemas.microsoft.com/office/powerpoint/2010/main" val="2326029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7FB6E886-CC66-4599-AB1D-EC4DD129D049}" type="slidenum">
              <a:rPr lang="cs-CZ" altLang="cs-CZ"/>
              <a:pPr>
                <a:defRPr/>
              </a:pPr>
              <a:t>‹#›</a:t>
            </a:fld>
            <a:endParaRPr lang="cs-CZ" altLang="cs-CZ"/>
          </a:p>
        </p:txBody>
      </p:sp>
    </p:spTree>
    <p:extLst>
      <p:ext uri="{BB962C8B-B14F-4D97-AF65-F5344CB8AC3E}">
        <p14:creationId xmlns:p14="http://schemas.microsoft.com/office/powerpoint/2010/main" val="1488231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A799504F-2E9D-4F4A-8613-7C7FCD59C2CD}" type="slidenum">
              <a:rPr lang="cs-CZ" altLang="cs-CZ"/>
              <a:pPr>
                <a:defRPr/>
              </a:pPr>
              <a:t>‹#›</a:t>
            </a:fld>
            <a:endParaRPr lang="cs-CZ" altLang="cs-CZ"/>
          </a:p>
        </p:txBody>
      </p:sp>
    </p:spTree>
    <p:extLst>
      <p:ext uri="{BB962C8B-B14F-4D97-AF65-F5344CB8AC3E}">
        <p14:creationId xmlns:p14="http://schemas.microsoft.com/office/powerpoint/2010/main" val="2053425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4">
            <a:extLst>
              <a:ext uri="{FF2B5EF4-FFF2-40B4-BE49-F238E27FC236}">
                <a16:creationId xmlns:a16="http://schemas.microsoft.com/office/drawing/2014/main" id="{04A1E3C6-C2EF-45DF-8F2C-1DF55DF4DA6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ADC93AFB-1642-46C8-8DC0-D541B4E12E21}"/>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94C0CC07-0992-4D94-B9D2-4C3AA300283A}"/>
              </a:ext>
            </a:extLst>
          </p:cNvPr>
          <p:cNvSpPr>
            <a:spLocks noGrp="1" noChangeArrowheads="1"/>
          </p:cNvSpPr>
          <p:nvPr>
            <p:ph type="sldNum" sz="quarter" idx="12"/>
          </p:nvPr>
        </p:nvSpPr>
        <p:spPr>
          <a:ln/>
        </p:spPr>
        <p:txBody>
          <a:bodyPr/>
          <a:lstStyle>
            <a:lvl1pPr>
              <a:defRPr/>
            </a:lvl1pPr>
          </a:lstStyle>
          <a:p>
            <a:pPr>
              <a:defRPr/>
            </a:pPr>
            <a:fld id="{6666AF49-6CC8-4C6E-A7EB-ED276C0BDC2B}" type="slidenum">
              <a:rPr lang="cs-CZ" altLang="cs-CZ"/>
              <a:pPr>
                <a:defRPr/>
              </a:pPr>
              <a:t>‹#›</a:t>
            </a:fld>
            <a:endParaRPr lang="cs-CZ" altLang="cs-CZ"/>
          </a:p>
        </p:txBody>
      </p:sp>
    </p:spTree>
    <p:extLst>
      <p:ext uri="{BB962C8B-B14F-4D97-AF65-F5344CB8AC3E}">
        <p14:creationId xmlns:p14="http://schemas.microsoft.com/office/powerpoint/2010/main" val="827969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F8C5AB72-5A15-4815-864D-4E39558F15AA}"/>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6D56FF60-4A7D-4301-8551-DEA6086F46B9}"/>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0DE399DF-1323-4EBC-AD24-8A1F6D8D2F7D}"/>
              </a:ext>
            </a:extLst>
          </p:cNvPr>
          <p:cNvSpPr>
            <a:spLocks noGrp="1" noChangeArrowheads="1"/>
          </p:cNvSpPr>
          <p:nvPr>
            <p:ph type="sldNum" sz="quarter" idx="12"/>
          </p:nvPr>
        </p:nvSpPr>
        <p:spPr>
          <a:ln/>
        </p:spPr>
        <p:txBody>
          <a:bodyPr/>
          <a:lstStyle>
            <a:lvl1pPr>
              <a:defRPr/>
            </a:lvl1pPr>
          </a:lstStyle>
          <a:p>
            <a:pPr>
              <a:defRPr/>
            </a:pPr>
            <a:fld id="{BFD5358B-206A-43D0-AF7F-DD1AE7F47200}" type="slidenum">
              <a:rPr lang="cs-CZ" altLang="cs-CZ"/>
              <a:pPr>
                <a:defRPr/>
              </a:pPr>
              <a:t>‹#›</a:t>
            </a:fld>
            <a:endParaRPr lang="cs-CZ" altLang="cs-CZ"/>
          </a:p>
        </p:txBody>
      </p:sp>
    </p:spTree>
    <p:extLst>
      <p:ext uri="{BB962C8B-B14F-4D97-AF65-F5344CB8AC3E}">
        <p14:creationId xmlns:p14="http://schemas.microsoft.com/office/powerpoint/2010/main" val="2699287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4">
            <a:extLst>
              <a:ext uri="{FF2B5EF4-FFF2-40B4-BE49-F238E27FC236}">
                <a16:creationId xmlns:a16="http://schemas.microsoft.com/office/drawing/2014/main" id="{1C0DED12-1776-48E0-97C9-3AFADAAFFCF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7744CDAD-4DB6-4E8C-98ED-4B7AF466A23F}"/>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10E9B43E-C2C5-4C76-8085-D2EC30D9E5EF}"/>
              </a:ext>
            </a:extLst>
          </p:cNvPr>
          <p:cNvSpPr>
            <a:spLocks noGrp="1" noChangeArrowheads="1"/>
          </p:cNvSpPr>
          <p:nvPr>
            <p:ph type="sldNum" sz="quarter" idx="12"/>
          </p:nvPr>
        </p:nvSpPr>
        <p:spPr>
          <a:ln/>
        </p:spPr>
        <p:txBody>
          <a:bodyPr/>
          <a:lstStyle>
            <a:lvl1pPr>
              <a:defRPr/>
            </a:lvl1pPr>
          </a:lstStyle>
          <a:p>
            <a:pPr>
              <a:defRPr/>
            </a:pPr>
            <a:fld id="{475E0D72-2354-412D-AE29-8A090857AA1F}" type="slidenum">
              <a:rPr lang="cs-CZ" altLang="cs-CZ"/>
              <a:pPr>
                <a:defRPr/>
              </a:pPr>
              <a:t>‹#›</a:t>
            </a:fld>
            <a:endParaRPr lang="cs-CZ" altLang="cs-CZ"/>
          </a:p>
        </p:txBody>
      </p:sp>
    </p:spTree>
    <p:extLst>
      <p:ext uri="{BB962C8B-B14F-4D97-AF65-F5344CB8AC3E}">
        <p14:creationId xmlns:p14="http://schemas.microsoft.com/office/powerpoint/2010/main" val="1848388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9C6A9EFA-8018-466C-8679-D94C40173DE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E52D7A62-E5B1-44DD-87B5-0D55C92493EF}"/>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D0BC9A04-4867-4344-8F14-368AEA4F60C7}"/>
              </a:ext>
            </a:extLst>
          </p:cNvPr>
          <p:cNvSpPr>
            <a:spLocks noGrp="1" noChangeArrowheads="1"/>
          </p:cNvSpPr>
          <p:nvPr>
            <p:ph type="sldNum" sz="quarter" idx="12"/>
          </p:nvPr>
        </p:nvSpPr>
        <p:spPr>
          <a:ln/>
        </p:spPr>
        <p:txBody>
          <a:bodyPr/>
          <a:lstStyle>
            <a:lvl1pPr>
              <a:defRPr/>
            </a:lvl1pPr>
          </a:lstStyle>
          <a:p>
            <a:pPr>
              <a:defRPr/>
            </a:pPr>
            <a:fld id="{1D6BF8A4-F851-42FF-B6AB-6C531E8830DA}" type="slidenum">
              <a:rPr lang="cs-CZ" altLang="cs-CZ"/>
              <a:pPr>
                <a:defRPr/>
              </a:pPr>
              <a:t>‹#›</a:t>
            </a:fld>
            <a:endParaRPr lang="cs-CZ" altLang="cs-CZ"/>
          </a:p>
        </p:txBody>
      </p:sp>
    </p:spTree>
    <p:extLst>
      <p:ext uri="{BB962C8B-B14F-4D97-AF65-F5344CB8AC3E}">
        <p14:creationId xmlns:p14="http://schemas.microsoft.com/office/powerpoint/2010/main" val="4162504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FECE32E8-6162-4A5F-954B-898106096540}"/>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a:extLst>
              <a:ext uri="{FF2B5EF4-FFF2-40B4-BE49-F238E27FC236}">
                <a16:creationId xmlns:a16="http://schemas.microsoft.com/office/drawing/2014/main" id="{10669848-1EFF-4841-A35B-FC4D1E08F16E}"/>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a:extLst>
              <a:ext uri="{FF2B5EF4-FFF2-40B4-BE49-F238E27FC236}">
                <a16:creationId xmlns:a16="http://schemas.microsoft.com/office/drawing/2014/main" id="{324990BE-44B5-4FEC-9958-8CA7B35A00AB}"/>
              </a:ext>
            </a:extLst>
          </p:cNvPr>
          <p:cNvSpPr>
            <a:spLocks noGrp="1" noChangeArrowheads="1"/>
          </p:cNvSpPr>
          <p:nvPr>
            <p:ph type="sldNum" sz="quarter" idx="12"/>
          </p:nvPr>
        </p:nvSpPr>
        <p:spPr>
          <a:ln/>
        </p:spPr>
        <p:txBody>
          <a:bodyPr/>
          <a:lstStyle>
            <a:lvl1pPr>
              <a:defRPr/>
            </a:lvl1pPr>
          </a:lstStyle>
          <a:p>
            <a:pPr>
              <a:defRPr/>
            </a:pPr>
            <a:fld id="{2A669AF0-7CB5-410A-85B7-53930DB82560}" type="slidenum">
              <a:rPr lang="cs-CZ" altLang="cs-CZ"/>
              <a:pPr>
                <a:defRPr/>
              </a:pPr>
              <a:t>‹#›</a:t>
            </a:fld>
            <a:endParaRPr lang="cs-CZ" altLang="cs-CZ"/>
          </a:p>
        </p:txBody>
      </p:sp>
    </p:spTree>
    <p:extLst>
      <p:ext uri="{BB962C8B-B14F-4D97-AF65-F5344CB8AC3E}">
        <p14:creationId xmlns:p14="http://schemas.microsoft.com/office/powerpoint/2010/main" val="2931267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a:extLst>
              <a:ext uri="{FF2B5EF4-FFF2-40B4-BE49-F238E27FC236}">
                <a16:creationId xmlns:a16="http://schemas.microsoft.com/office/drawing/2014/main" id="{9C3E0226-6A3D-4416-A4EE-AA5A41A8982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F5F047CD-66E2-433C-BB82-9BB249010239}"/>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F36FF2F7-AF4B-4A53-88DF-071659E598D1}"/>
              </a:ext>
            </a:extLst>
          </p:cNvPr>
          <p:cNvSpPr>
            <a:spLocks noGrp="1" noChangeArrowheads="1"/>
          </p:cNvSpPr>
          <p:nvPr>
            <p:ph type="sldNum" sz="quarter" idx="12"/>
          </p:nvPr>
        </p:nvSpPr>
        <p:spPr>
          <a:ln/>
        </p:spPr>
        <p:txBody>
          <a:bodyPr/>
          <a:lstStyle>
            <a:lvl1pPr>
              <a:defRPr/>
            </a:lvl1pPr>
          </a:lstStyle>
          <a:p>
            <a:pPr>
              <a:defRPr/>
            </a:pPr>
            <a:fld id="{0CFB0FC5-271C-4CF4-9E2F-3A37FE9F2E48}" type="slidenum">
              <a:rPr lang="cs-CZ" altLang="cs-CZ"/>
              <a:pPr>
                <a:defRPr/>
              </a:pPr>
              <a:t>‹#›</a:t>
            </a:fld>
            <a:endParaRPr lang="cs-CZ" altLang="cs-CZ"/>
          </a:p>
        </p:txBody>
      </p:sp>
    </p:spTree>
    <p:extLst>
      <p:ext uri="{BB962C8B-B14F-4D97-AF65-F5344CB8AC3E}">
        <p14:creationId xmlns:p14="http://schemas.microsoft.com/office/powerpoint/2010/main" val="3307009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7CA70F1F-DAE8-47DA-BE7F-C77FB2AFC78A}" type="datetimeFigureOut">
              <a:rPr lang="cs-CZ" smtClean="0"/>
              <a:t>17.4.2023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536741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DFC24F-87B9-470D-B88E-5EB6B35AB87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a:extLst>
              <a:ext uri="{FF2B5EF4-FFF2-40B4-BE49-F238E27FC236}">
                <a16:creationId xmlns:a16="http://schemas.microsoft.com/office/drawing/2014/main" id="{F3B6BE06-8248-4D7D-86F4-BE611E4EDBDF}"/>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a:extLst>
              <a:ext uri="{FF2B5EF4-FFF2-40B4-BE49-F238E27FC236}">
                <a16:creationId xmlns:a16="http://schemas.microsoft.com/office/drawing/2014/main" id="{E5E2CD4B-8F5C-4F5A-BC26-499C4188CD85}"/>
              </a:ext>
            </a:extLst>
          </p:cNvPr>
          <p:cNvSpPr>
            <a:spLocks noGrp="1" noChangeArrowheads="1"/>
          </p:cNvSpPr>
          <p:nvPr>
            <p:ph type="sldNum" sz="quarter" idx="12"/>
          </p:nvPr>
        </p:nvSpPr>
        <p:spPr>
          <a:ln/>
        </p:spPr>
        <p:txBody>
          <a:bodyPr/>
          <a:lstStyle>
            <a:lvl1pPr>
              <a:defRPr/>
            </a:lvl1pPr>
          </a:lstStyle>
          <a:p>
            <a:pPr>
              <a:defRPr/>
            </a:pPr>
            <a:fld id="{FC1DC00D-F947-4E30-A314-01282CAD635A}" type="slidenum">
              <a:rPr lang="cs-CZ" altLang="cs-CZ"/>
              <a:pPr>
                <a:defRPr/>
              </a:pPr>
              <a:t>‹#›</a:t>
            </a:fld>
            <a:endParaRPr lang="cs-CZ" altLang="cs-CZ"/>
          </a:p>
        </p:txBody>
      </p:sp>
    </p:spTree>
    <p:extLst>
      <p:ext uri="{BB962C8B-B14F-4D97-AF65-F5344CB8AC3E}">
        <p14:creationId xmlns:p14="http://schemas.microsoft.com/office/powerpoint/2010/main" val="2549320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a:extLst>
              <a:ext uri="{FF2B5EF4-FFF2-40B4-BE49-F238E27FC236}">
                <a16:creationId xmlns:a16="http://schemas.microsoft.com/office/drawing/2014/main" id="{E357637E-5198-4E91-8BD9-1DD28AD15EB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85B3E8E6-2DC0-40AD-8A76-32F3F2083804}"/>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4D7138F1-CDCF-4D07-9556-89A2D4529718}"/>
              </a:ext>
            </a:extLst>
          </p:cNvPr>
          <p:cNvSpPr>
            <a:spLocks noGrp="1" noChangeArrowheads="1"/>
          </p:cNvSpPr>
          <p:nvPr>
            <p:ph type="sldNum" sz="quarter" idx="12"/>
          </p:nvPr>
        </p:nvSpPr>
        <p:spPr>
          <a:ln/>
        </p:spPr>
        <p:txBody>
          <a:bodyPr/>
          <a:lstStyle>
            <a:lvl1pPr>
              <a:defRPr/>
            </a:lvl1pPr>
          </a:lstStyle>
          <a:p>
            <a:pPr>
              <a:defRPr/>
            </a:pPr>
            <a:fld id="{F7D3815B-2C89-4CA6-8ABC-4F83070FD5D9}" type="slidenum">
              <a:rPr lang="cs-CZ" altLang="cs-CZ"/>
              <a:pPr>
                <a:defRPr/>
              </a:pPr>
              <a:t>‹#›</a:t>
            </a:fld>
            <a:endParaRPr lang="cs-CZ" altLang="cs-CZ"/>
          </a:p>
        </p:txBody>
      </p:sp>
    </p:spTree>
    <p:extLst>
      <p:ext uri="{BB962C8B-B14F-4D97-AF65-F5344CB8AC3E}">
        <p14:creationId xmlns:p14="http://schemas.microsoft.com/office/powerpoint/2010/main" val="3018639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a:extLst>
              <a:ext uri="{FF2B5EF4-FFF2-40B4-BE49-F238E27FC236}">
                <a16:creationId xmlns:a16="http://schemas.microsoft.com/office/drawing/2014/main" id="{A8C161F7-1EC0-4FE5-9DD3-359D06AAABB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D30FF90D-38BA-4057-9804-DD46D0E62FF1}"/>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1DC354DD-BA9F-429A-997F-959658BF45BD}"/>
              </a:ext>
            </a:extLst>
          </p:cNvPr>
          <p:cNvSpPr>
            <a:spLocks noGrp="1" noChangeArrowheads="1"/>
          </p:cNvSpPr>
          <p:nvPr>
            <p:ph type="sldNum" sz="quarter" idx="12"/>
          </p:nvPr>
        </p:nvSpPr>
        <p:spPr>
          <a:ln/>
        </p:spPr>
        <p:txBody>
          <a:bodyPr/>
          <a:lstStyle>
            <a:lvl1pPr>
              <a:defRPr/>
            </a:lvl1pPr>
          </a:lstStyle>
          <a:p>
            <a:pPr>
              <a:defRPr/>
            </a:pPr>
            <a:fld id="{6CC87C03-560C-4417-99F2-0E0E22A8573F}" type="slidenum">
              <a:rPr lang="cs-CZ" altLang="cs-CZ"/>
              <a:pPr>
                <a:defRPr/>
              </a:pPr>
              <a:t>‹#›</a:t>
            </a:fld>
            <a:endParaRPr lang="cs-CZ" altLang="cs-CZ"/>
          </a:p>
        </p:txBody>
      </p:sp>
    </p:spTree>
    <p:extLst>
      <p:ext uri="{BB962C8B-B14F-4D97-AF65-F5344CB8AC3E}">
        <p14:creationId xmlns:p14="http://schemas.microsoft.com/office/powerpoint/2010/main" val="1731061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42DD6FC6-725B-4722-A450-A91A9F47E4ED}"/>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73BE314C-BBAC-4B3B-AC9E-6376C56B112A}"/>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AC56EE77-683A-4631-8E84-967907A04B99}"/>
              </a:ext>
            </a:extLst>
          </p:cNvPr>
          <p:cNvSpPr>
            <a:spLocks noGrp="1" noChangeArrowheads="1"/>
          </p:cNvSpPr>
          <p:nvPr>
            <p:ph type="sldNum" sz="quarter" idx="12"/>
          </p:nvPr>
        </p:nvSpPr>
        <p:spPr>
          <a:ln/>
        </p:spPr>
        <p:txBody>
          <a:bodyPr/>
          <a:lstStyle>
            <a:lvl1pPr>
              <a:defRPr/>
            </a:lvl1pPr>
          </a:lstStyle>
          <a:p>
            <a:pPr>
              <a:defRPr/>
            </a:pPr>
            <a:fld id="{7A77FBC0-2ADF-4FDA-970A-A11DDE17B7D2}" type="slidenum">
              <a:rPr lang="cs-CZ" altLang="cs-CZ"/>
              <a:pPr>
                <a:defRPr/>
              </a:pPr>
              <a:t>‹#›</a:t>
            </a:fld>
            <a:endParaRPr lang="cs-CZ" altLang="cs-CZ"/>
          </a:p>
        </p:txBody>
      </p:sp>
    </p:spTree>
    <p:extLst>
      <p:ext uri="{BB962C8B-B14F-4D97-AF65-F5344CB8AC3E}">
        <p14:creationId xmlns:p14="http://schemas.microsoft.com/office/powerpoint/2010/main" val="2094488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C2C30D61-28BC-4FEC-A7F9-BE0959821F8F}"/>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76FE82D9-53AE-4693-9958-6EBEBE623F66}"/>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2028B952-BBB7-4AC3-98AE-8C0F74834E88}"/>
              </a:ext>
            </a:extLst>
          </p:cNvPr>
          <p:cNvSpPr>
            <a:spLocks noGrp="1" noChangeArrowheads="1"/>
          </p:cNvSpPr>
          <p:nvPr>
            <p:ph type="sldNum" sz="quarter" idx="12"/>
          </p:nvPr>
        </p:nvSpPr>
        <p:spPr>
          <a:ln/>
        </p:spPr>
        <p:txBody>
          <a:bodyPr/>
          <a:lstStyle>
            <a:lvl1pPr>
              <a:defRPr/>
            </a:lvl1pPr>
          </a:lstStyle>
          <a:p>
            <a:pPr>
              <a:defRPr/>
            </a:pPr>
            <a:fld id="{1705E6DA-8F36-4207-91A6-5DBD4DEA37D4}" type="slidenum">
              <a:rPr lang="cs-CZ" altLang="cs-CZ"/>
              <a:pPr>
                <a:defRPr/>
              </a:pPr>
              <a:t>‹#›</a:t>
            </a:fld>
            <a:endParaRPr lang="cs-CZ" altLang="cs-CZ"/>
          </a:p>
        </p:txBody>
      </p:sp>
    </p:spTree>
    <p:extLst>
      <p:ext uri="{BB962C8B-B14F-4D97-AF65-F5344CB8AC3E}">
        <p14:creationId xmlns:p14="http://schemas.microsoft.com/office/powerpoint/2010/main" val="44795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a:extLst>
              <a:ext uri="{FF2B5EF4-FFF2-40B4-BE49-F238E27FC236}">
                <a16:creationId xmlns:a16="http://schemas.microsoft.com/office/drawing/2014/main" id="{65E2E5C4-405F-4DC4-949A-A61D4BBC67BE}"/>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F8B5CEFF-1D4B-47C6-8E29-5D6BF020BB5A}"/>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8E548D55-2EE0-43B3-BBF8-CCCE0FDB4DD5}"/>
              </a:ext>
            </a:extLst>
          </p:cNvPr>
          <p:cNvSpPr>
            <a:spLocks noGrp="1" noChangeArrowheads="1"/>
          </p:cNvSpPr>
          <p:nvPr>
            <p:ph type="sldNum" sz="quarter" idx="12"/>
          </p:nvPr>
        </p:nvSpPr>
        <p:spPr>
          <a:ln/>
        </p:spPr>
        <p:txBody>
          <a:bodyPr/>
          <a:lstStyle>
            <a:lvl1pPr>
              <a:defRPr/>
            </a:lvl1pPr>
          </a:lstStyle>
          <a:p>
            <a:pPr>
              <a:defRPr/>
            </a:pPr>
            <a:fld id="{C9275A9E-9D13-4076-91E7-EEF9E624859D}" type="slidenum">
              <a:rPr lang="cs-CZ" altLang="cs-CZ"/>
              <a:pPr>
                <a:defRPr/>
              </a:pPr>
              <a:t>‹#›</a:t>
            </a:fld>
            <a:endParaRPr lang="cs-CZ" altLang="cs-CZ"/>
          </a:p>
        </p:txBody>
      </p:sp>
    </p:spTree>
    <p:extLst>
      <p:ext uri="{BB962C8B-B14F-4D97-AF65-F5344CB8AC3E}">
        <p14:creationId xmlns:p14="http://schemas.microsoft.com/office/powerpoint/2010/main" val="284980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7CA70F1F-DAE8-47DA-BE7F-C77FB2AFC78A}" type="datetimeFigureOut">
              <a:rPr lang="cs-CZ" smtClean="0"/>
              <a:t>17.4.2023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4115837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7CA70F1F-DAE8-47DA-BE7F-C77FB2AFC78A}" type="datetimeFigureOut">
              <a:rPr lang="cs-CZ" smtClean="0"/>
              <a:t>17.4.2023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3159818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7CA70F1F-DAE8-47DA-BE7F-C77FB2AFC78A}" type="datetimeFigureOut">
              <a:rPr lang="cs-CZ" smtClean="0"/>
              <a:t>17.4.2023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261990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A70F1F-DAE8-47DA-BE7F-C77FB2AFC78A}" type="datetimeFigureOut">
              <a:rPr lang="cs-CZ" smtClean="0"/>
              <a:t>17.4.2023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2273817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7CA70F1F-DAE8-47DA-BE7F-C77FB2AFC78A}" type="datetimeFigureOut">
              <a:rPr lang="cs-CZ" smtClean="0"/>
              <a:t>17.4.2023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2866612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7CA70F1F-DAE8-47DA-BE7F-C77FB2AFC78A}" type="datetimeFigureOut">
              <a:rPr lang="cs-CZ" smtClean="0"/>
              <a:t>17.4.2023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716988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70F1F-DAE8-47DA-BE7F-C77FB2AFC78A}" type="datetimeFigureOut">
              <a:rPr lang="cs-CZ" smtClean="0"/>
              <a:t>17.4.2023</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1FDDB0-07C5-41F9-B324-8E89732606B3}" type="slidenum">
              <a:rPr lang="cs-CZ" smtClean="0"/>
              <a:t>‹#›</a:t>
            </a:fld>
            <a:endParaRPr lang="cs-CZ"/>
          </a:p>
        </p:txBody>
      </p:sp>
    </p:spTree>
    <p:extLst>
      <p:ext uri="{BB962C8B-B14F-4D97-AF65-F5344CB8AC3E}">
        <p14:creationId xmlns:p14="http://schemas.microsoft.com/office/powerpoint/2010/main" val="277830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7157D0A-ACCF-4AA6-BCCC-815C57722A15}" type="slidenum">
              <a:rPr lang="cs-CZ" altLang="cs-CZ"/>
              <a:pPr>
                <a:defRPr/>
              </a:pPr>
              <a:t>‹#›</a:t>
            </a:fld>
            <a:endParaRPr lang="cs-CZ" altLang="cs-CZ"/>
          </a:p>
        </p:txBody>
      </p:sp>
    </p:spTree>
    <p:extLst>
      <p:ext uri="{BB962C8B-B14F-4D97-AF65-F5344CB8AC3E}">
        <p14:creationId xmlns:p14="http://schemas.microsoft.com/office/powerpoint/2010/main" val="37086951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F515487-7FE8-4572-8285-B6CB88C1B33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E5D51761-5CD3-452E-86C4-F74B7668DC7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394C56A2-4A0E-4D0C-8A10-B8015B6D4D5D}"/>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cs-CZ" altLang="cs-CZ"/>
          </a:p>
        </p:txBody>
      </p:sp>
      <p:sp>
        <p:nvSpPr>
          <p:cNvPr id="1029" name="Rectangle 5">
            <a:extLst>
              <a:ext uri="{FF2B5EF4-FFF2-40B4-BE49-F238E27FC236}">
                <a16:creationId xmlns:a16="http://schemas.microsoft.com/office/drawing/2014/main" id="{D9413CD9-30A1-433D-9194-4D1429695403}"/>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cs-CZ" altLang="cs-CZ"/>
          </a:p>
        </p:txBody>
      </p:sp>
      <p:sp>
        <p:nvSpPr>
          <p:cNvPr id="1030" name="Rectangle 6">
            <a:extLst>
              <a:ext uri="{FF2B5EF4-FFF2-40B4-BE49-F238E27FC236}">
                <a16:creationId xmlns:a16="http://schemas.microsoft.com/office/drawing/2014/main" id="{D98865F1-7F8B-4CF5-9D07-B535EA258A72}"/>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6FFF8B1-0AD3-4CA9-A810-D22EA0A42C56}" type="slidenum">
              <a:rPr lang="cs-CZ" altLang="cs-CZ"/>
              <a:pPr>
                <a:defRPr/>
              </a:pPr>
              <a:t>‹#›</a:t>
            </a:fld>
            <a:endParaRPr lang="cs-CZ" altLang="cs-CZ"/>
          </a:p>
        </p:txBody>
      </p:sp>
    </p:spTree>
    <p:extLst>
      <p:ext uri="{BB962C8B-B14F-4D97-AF65-F5344CB8AC3E}">
        <p14:creationId xmlns:p14="http://schemas.microsoft.com/office/powerpoint/2010/main" val="364673551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BC5EED-960C-47C6-90CA-A47EB2496299}"/>
              </a:ext>
            </a:extLst>
          </p:cNvPr>
          <p:cNvSpPr>
            <a:spLocks noGrp="1"/>
          </p:cNvSpPr>
          <p:nvPr>
            <p:ph type="ctrTitle"/>
          </p:nvPr>
        </p:nvSpPr>
        <p:spPr>
          <a:xfrm>
            <a:off x="786539" y="200214"/>
            <a:ext cx="7772400" cy="2387600"/>
          </a:xfrm>
        </p:spPr>
        <p:txBody>
          <a:bodyPr/>
          <a:lstStyle/>
          <a:p>
            <a:br>
              <a:rPr lang="cs-CZ" dirty="0"/>
            </a:br>
            <a:r>
              <a:rPr lang="cs-CZ" sz="3200" b="1" dirty="0"/>
              <a:t>Druhé bydlení (chataření a chalupaření)</a:t>
            </a:r>
          </a:p>
        </p:txBody>
      </p:sp>
      <p:sp>
        <p:nvSpPr>
          <p:cNvPr id="3" name="Podnadpis 2">
            <a:extLst>
              <a:ext uri="{FF2B5EF4-FFF2-40B4-BE49-F238E27FC236}">
                <a16:creationId xmlns:a16="http://schemas.microsoft.com/office/drawing/2014/main" id="{86BF7FFF-D80C-469D-9F06-6AB928DCDD3B}"/>
              </a:ext>
            </a:extLst>
          </p:cNvPr>
          <p:cNvSpPr>
            <a:spLocks noGrp="1"/>
          </p:cNvSpPr>
          <p:nvPr>
            <p:ph type="subTitle" idx="1"/>
          </p:nvPr>
        </p:nvSpPr>
        <p:spPr/>
        <p:txBody>
          <a:bodyPr/>
          <a:lstStyle/>
          <a:p>
            <a:r>
              <a:rPr lang="cs-CZ" dirty="0"/>
              <a:t>z bloku Venkovský cestovní ruch</a:t>
            </a:r>
          </a:p>
        </p:txBody>
      </p:sp>
      <p:sp>
        <p:nvSpPr>
          <p:cNvPr id="4" name="Obdélník 3">
            <a:extLst>
              <a:ext uri="{FF2B5EF4-FFF2-40B4-BE49-F238E27FC236}">
                <a16:creationId xmlns:a16="http://schemas.microsoft.com/office/drawing/2014/main" id="{EDD4C2B6-B6B7-4E3B-B733-59CC89DB48DE}"/>
              </a:ext>
            </a:extLst>
          </p:cNvPr>
          <p:cNvSpPr/>
          <p:nvPr/>
        </p:nvSpPr>
        <p:spPr>
          <a:xfrm>
            <a:off x="3737309" y="3026847"/>
            <a:ext cx="1434432" cy="369332"/>
          </a:xfrm>
          <a:prstGeom prst="rect">
            <a:avLst/>
          </a:prstGeom>
        </p:spPr>
        <p:txBody>
          <a:bodyPr wrap="none">
            <a:spAutoFit/>
          </a:bodyPr>
          <a:lstStyle/>
          <a:p>
            <a:r>
              <a:rPr lang="cs-CZ" dirty="0"/>
              <a:t>2. přednáška </a:t>
            </a:r>
          </a:p>
        </p:txBody>
      </p:sp>
    </p:spTree>
    <p:extLst>
      <p:ext uri="{BB962C8B-B14F-4D97-AF65-F5344CB8AC3E}">
        <p14:creationId xmlns:p14="http://schemas.microsoft.com/office/powerpoint/2010/main" val="2763491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E6B03D-8D58-469B-809A-38000E38AFF3}"/>
              </a:ext>
            </a:extLst>
          </p:cNvPr>
          <p:cNvSpPr>
            <a:spLocks noGrp="1"/>
          </p:cNvSpPr>
          <p:nvPr>
            <p:ph type="title"/>
          </p:nvPr>
        </p:nvSpPr>
        <p:spPr/>
        <p:txBody>
          <a:bodyPr/>
          <a:lstStyle/>
          <a:p>
            <a:r>
              <a:rPr lang="cs-CZ" dirty="0"/>
              <a:t>Zásadní faktory</a:t>
            </a:r>
          </a:p>
        </p:txBody>
      </p:sp>
      <p:graphicFrame>
        <p:nvGraphicFramePr>
          <p:cNvPr id="4" name="Zástupný obsah 3">
            <a:extLst>
              <a:ext uri="{FF2B5EF4-FFF2-40B4-BE49-F238E27FC236}">
                <a16:creationId xmlns:a16="http://schemas.microsoft.com/office/drawing/2014/main" id="{40D92DA4-45C1-4028-A648-63D236E5C878}"/>
              </a:ext>
            </a:extLst>
          </p:cNvPr>
          <p:cNvGraphicFramePr>
            <a:graphicFrameLocks noGrp="1"/>
          </p:cNvGraphicFramePr>
          <p:nvPr>
            <p:ph idx="1"/>
            <p:extLst>
              <p:ext uri="{D42A27DB-BD31-4B8C-83A1-F6EECF244321}">
                <p14:modId xmlns:p14="http://schemas.microsoft.com/office/powerpoint/2010/main" val="2774647513"/>
              </p:ext>
            </p:extLst>
          </p:nvPr>
        </p:nvGraphicFramePr>
        <p:xfrm>
          <a:off x="628650" y="1526796"/>
          <a:ext cx="7886700" cy="4650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7153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Zástupný obsah 1">
            <a:extLst>
              <a:ext uri="{FF2B5EF4-FFF2-40B4-BE49-F238E27FC236}">
                <a16:creationId xmlns:a16="http://schemas.microsoft.com/office/drawing/2014/main" id="{3C4FCA6C-6898-4F3A-A757-D26AD910BDC5}"/>
              </a:ext>
            </a:extLst>
          </p:cNvPr>
          <p:cNvGraphicFramePr>
            <a:graphicFrameLocks noGrp="1"/>
          </p:cNvGraphicFramePr>
          <p:nvPr>
            <p:ph idx="1"/>
            <p:extLst>
              <p:ext uri="{D42A27DB-BD31-4B8C-83A1-F6EECF244321}">
                <p14:modId xmlns:p14="http://schemas.microsoft.com/office/powerpoint/2010/main" val="1581970587"/>
              </p:ext>
            </p:extLst>
          </p:nvPr>
        </p:nvGraphicFramePr>
        <p:xfrm>
          <a:off x="678535" y="933904"/>
          <a:ext cx="7786930" cy="5815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bdélník 3">
            <a:extLst>
              <a:ext uri="{FF2B5EF4-FFF2-40B4-BE49-F238E27FC236}">
                <a16:creationId xmlns:a16="http://schemas.microsoft.com/office/drawing/2014/main" id="{9A284AA2-8584-49E4-81E1-E2C728A1F504}"/>
              </a:ext>
            </a:extLst>
          </p:cNvPr>
          <p:cNvSpPr/>
          <p:nvPr/>
        </p:nvSpPr>
        <p:spPr>
          <a:xfrm>
            <a:off x="824830" y="109057"/>
            <a:ext cx="8438038" cy="646331"/>
          </a:xfrm>
          <a:prstGeom prst="rect">
            <a:avLst/>
          </a:prstGeom>
        </p:spPr>
        <p:txBody>
          <a:bodyPr wrap="square">
            <a:spAutoFit/>
          </a:bodyPr>
          <a:lstStyle/>
          <a:p>
            <a:r>
              <a:rPr lang="cs-CZ" dirty="0"/>
              <a:t>První světová válka se stala mezníkem pro příchod </a:t>
            </a:r>
            <a:r>
              <a:rPr lang="cs-CZ" b="1" dirty="0"/>
              <a:t>druhého období vývoje, </a:t>
            </a:r>
            <a:r>
              <a:rPr lang="cs-CZ" dirty="0"/>
              <a:t> jehož hlavními faktory v meziválečném období byly:</a:t>
            </a:r>
          </a:p>
        </p:txBody>
      </p:sp>
    </p:spTree>
    <p:extLst>
      <p:ext uri="{BB962C8B-B14F-4D97-AF65-F5344CB8AC3E}">
        <p14:creationId xmlns:p14="http://schemas.microsoft.com/office/powerpoint/2010/main" val="256920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A77E70E7-E35E-4303-BE3E-B9419C5A7CD6}"/>
              </a:ext>
            </a:extLst>
          </p:cNvPr>
          <p:cNvPicPr>
            <a:picLocks noGrp="1" noChangeAspect="1"/>
          </p:cNvPicPr>
          <p:nvPr>
            <p:ph idx="1"/>
          </p:nvPr>
        </p:nvPicPr>
        <p:blipFill>
          <a:blip r:embed="rId2"/>
          <a:stretch>
            <a:fillRect/>
          </a:stretch>
        </p:blipFill>
        <p:spPr>
          <a:xfrm>
            <a:off x="425074" y="985153"/>
            <a:ext cx="8040911" cy="4765063"/>
          </a:xfrm>
          <a:prstGeom prst="rect">
            <a:avLst/>
          </a:prstGeom>
        </p:spPr>
      </p:pic>
    </p:spTree>
    <p:extLst>
      <p:ext uri="{BB962C8B-B14F-4D97-AF65-F5344CB8AC3E}">
        <p14:creationId xmlns:p14="http://schemas.microsoft.com/office/powerpoint/2010/main" val="3555858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349250"/>
            <a:ext cx="8324850" cy="1803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04A939A-37A5-466C-9C2C-33DA30B0A0D0}"/>
              </a:ext>
            </a:extLst>
          </p:cNvPr>
          <p:cNvSpPr>
            <a:spLocks noGrp="1"/>
          </p:cNvSpPr>
          <p:nvPr>
            <p:ph type="title"/>
          </p:nvPr>
        </p:nvSpPr>
        <p:spPr>
          <a:xfrm>
            <a:off x="628650" y="588168"/>
            <a:ext cx="7886700" cy="1325563"/>
          </a:xfrm>
        </p:spPr>
        <p:txBody>
          <a:bodyPr>
            <a:normAutofit/>
          </a:bodyPr>
          <a:lstStyle/>
          <a:p>
            <a:pPr algn="ctr"/>
            <a:r>
              <a:rPr lang="cs-CZ" sz="3600" b="1" dirty="0">
                <a:solidFill>
                  <a:srgbClr val="FFFFFF"/>
                </a:solidFill>
              </a:rPr>
              <a:t>Vývoj druhého bydlení v České republice</a:t>
            </a:r>
          </a:p>
        </p:txBody>
      </p:sp>
      <p:sp>
        <p:nvSpPr>
          <p:cNvPr id="3" name="Zástupný obsah 2">
            <a:extLst>
              <a:ext uri="{FF2B5EF4-FFF2-40B4-BE49-F238E27FC236}">
                <a16:creationId xmlns:a16="http://schemas.microsoft.com/office/drawing/2014/main" id="{7BC99A03-78CF-49CA-A983-950985F62484}"/>
              </a:ext>
            </a:extLst>
          </p:cNvPr>
          <p:cNvSpPr>
            <a:spLocks noGrp="1"/>
          </p:cNvSpPr>
          <p:nvPr>
            <p:ph idx="1"/>
          </p:nvPr>
        </p:nvSpPr>
        <p:spPr>
          <a:xfrm>
            <a:off x="628650" y="2391568"/>
            <a:ext cx="7886700" cy="3785394"/>
          </a:xfrm>
        </p:spPr>
        <p:txBody>
          <a:bodyPr anchor="ctr">
            <a:normAutofit/>
          </a:bodyPr>
          <a:lstStyle/>
          <a:p>
            <a:pPr algn="just"/>
            <a:r>
              <a:rPr lang="cs-CZ" sz="1900" dirty="0"/>
              <a:t>Rozvoj „druhého bydlení“ , resp. chatové rekreace je v celém světě v jádře poválečný jev. Přestože počátky chatové rekreace u nás spadají už do 20. a 30. let (trampské osady v zázemí Prahy, pronájmy „letních bytů“), můžeme o skutečném vývoji a rozvoji této specifické rekreační formy hovořit až po roce 1945. V první etapě vývoje u nás, do roku 1945, lze odhadovat počet individuálních rekreačních objektů u nás asi na 12 – 16 tis. Z tohoto počtu vlastnilo obyvatelstvo Prahy asi 60 % objektů, Brna 8 %, Plzně 6 % a Ostravy kolem 2 % . Těmto vlastnickým poměrům odpovídalo i prostorové rozložení rekreačních objektů. V příměstském rekreačním zázemí Prahy (okresy Praha-východ, Praha-západ, část okresu Beroun) se nacházela téměř polovina všech soukromých chat. Hlavními lokalizačními faktory ovlivňujícími výstavbu chat byla přírodní atraktivita území (zejm. voda – tzv. „zlatý kříž“  – jehož ramena tvoří  řeky Vltava, Berounka a Sázava – viz připojené mapy) a dopravní síť (výstavba podél železničních tratí a silnic). </a:t>
            </a:r>
          </a:p>
        </p:txBody>
      </p:sp>
    </p:spTree>
    <p:extLst>
      <p:ext uri="{BB962C8B-B14F-4D97-AF65-F5344CB8AC3E}">
        <p14:creationId xmlns:p14="http://schemas.microsoft.com/office/powerpoint/2010/main" val="1745903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E0DA46-32DE-4465-B1B7-1C83DD46E66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00D49C7-1B99-472A-BBB3-0807CCD8ACDC}"/>
              </a:ext>
            </a:extLst>
          </p:cNvPr>
          <p:cNvSpPr>
            <a:spLocks noGrp="1"/>
          </p:cNvSpPr>
          <p:nvPr>
            <p:ph idx="1"/>
          </p:nvPr>
        </p:nvSpPr>
        <p:spPr/>
        <p:txBody>
          <a:bodyPr>
            <a:normAutofit fontScale="92500" lnSpcReduction="20000"/>
          </a:bodyPr>
          <a:lstStyle/>
          <a:p>
            <a:pPr algn="just"/>
            <a:r>
              <a:rPr lang="cs-CZ" sz="2800" dirty="0">
                <a:effectLst/>
                <a:latin typeface="Times New Roman" panose="02020603050405020304" pitchFamily="18" charset="0"/>
                <a:ea typeface="Times New Roman" panose="02020603050405020304" pitchFamily="18" charset="0"/>
              </a:rPr>
              <a:t>Padesátá léta ještě neznamenala bouřlivější rozvoj druhého bydlení. Roční přírůstek činil v tomto období jen asi 2 až 2,2 tis. objektů, největší absolutní i relativní přírůstek měla Praha (cca 35 % celkového přírůstku v ČR), dále Brno a Plzeň. V té době také začíná rozvoj chatové výstavby v zázemí  dalších měst, např. Hradce Králové, Pardubic, Českých Budějovic, většiny okresních středočeských měst, Jihlavy, Prostějova, Olomouce. Objevuje se i první poválečná „vzdálenější“ krátkodobá rekreace, zejména obyvatel Prahy, Plzně a částečně Hradce Králové, Českých Budějovic a velkých severočeských měst, spojená s první vlnou zájmu o </a:t>
            </a:r>
            <a:r>
              <a:rPr lang="cs-CZ" sz="2800" i="1" dirty="0">
                <a:effectLst/>
                <a:latin typeface="Times New Roman" panose="02020603050405020304" pitchFamily="18" charset="0"/>
                <a:ea typeface="Times New Roman" panose="02020603050405020304" pitchFamily="18" charset="0"/>
              </a:rPr>
              <a:t>„chalupaření“</a:t>
            </a:r>
            <a:r>
              <a:rPr lang="cs-CZ" sz="2800" dirty="0">
                <a:effectLst/>
                <a:latin typeface="Times New Roman" panose="02020603050405020304" pitchFamily="18" charset="0"/>
                <a:ea typeface="Times New Roman" panose="02020603050405020304" pitchFamily="18" charset="0"/>
              </a:rPr>
              <a:t>, směřující do pohraničních horských oblastí Krkonoš, Jizerských, Krušných a Orlických hor. </a:t>
            </a:r>
            <a:endParaRPr lang="cs-CZ" sz="32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734421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F2C433-2C85-4BCC-ACCB-FFCB4AAE20F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CAB5FA1-420A-4A0D-A1BD-803E478E6320}"/>
              </a:ext>
            </a:extLst>
          </p:cNvPr>
          <p:cNvSpPr>
            <a:spLocks noGrp="1"/>
          </p:cNvSpPr>
          <p:nvPr>
            <p:ph idx="1"/>
          </p:nvPr>
        </p:nvSpPr>
        <p:spPr/>
        <p:txBody>
          <a:bodyPr>
            <a:normAutofit fontScale="77500" lnSpcReduction="20000"/>
          </a:bodyPr>
          <a:lstStyle/>
          <a:p>
            <a:pPr algn="just"/>
            <a:r>
              <a:rPr lang="cs-CZ" sz="2800" dirty="0">
                <a:effectLst/>
                <a:latin typeface="Times New Roman" panose="02020603050405020304" pitchFamily="18" charset="0"/>
                <a:ea typeface="Times New Roman" panose="02020603050405020304" pitchFamily="18" charset="0"/>
              </a:rPr>
              <a:t>V 60. letech a především v jejich druhé polovině začíná období rozmachu výstavby individuálních rekreačních objektů. Na rozdíl od minulých období se centrum zájmu o výstavbu chat dostává i do moravských měst. Vznikají postupně nové oblasti a centra chatové rekreace. Patrné je zejména rekreační využití Beskyd obyvateli Ostravské průmyslové aglomerace. Vlivem rozvoje osobní automobilizace a veřejné dopravy a zavedením pětidenního pracovního týdne na konci 60. let se výrazně zvětšila cestovní mobilita obyvatelstva. Jedním z důsledků těchto procesů byly například významné změny ve využití obytného fondu v českém pohraničí (koncem 60. let bylo v ČR již téměř 25 tis. rekreačních chalup). V příměstských rekreačních zázemích větších měst docházelo postupně k významnější transformaci funkčního využití venkovských obcí (podobně i v horských obcích), totiž z obytné na obytně-rekreační až rekreační funkci  (např. v roce 1971 asi 5 % obcí, v roce 1980 téměř 10 % obcí). Koncem 60. let se tempo výstavby chat a chalup zvýšilo a činilo  kolem 7 tis. nových objektů ročně. </a:t>
            </a:r>
            <a:endParaRPr lang="cs-CZ" sz="32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1661233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440AC97-1DF8-45DA-99C1-6F57BF20062C}"/>
              </a:ext>
            </a:extLst>
          </p:cNvPr>
          <p:cNvSpPr>
            <a:spLocks noGrp="1"/>
          </p:cNvSpPr>
          <p:nvPr>
            <p:ph idx="1"/>
          </p:nvPr>
        </p:nvSpPr>
        <p:spPr>
          <a:xfrm>
            <a:off x="480447" y="836908"/>
            <a:ext cx="8034903" cy="5340055"/>
          </a:xfrm>
        </p:spPr>
        <p:txBody>
          <a:bodyPr>
            <a:normAutofit fontScale="85000" lnSpcReduction="20000"/>
          </a:bodyPr>
          <a:lstStyle/>
          <a:p>
            <a:pPr algn="just"/>
            <a:r>
              <a:rPr lang="cs-CZ" dirty="0"/>
              <a:t>V 70. a 80. letech zaznamenalo druhého bydlení v ČR nejbouřlivější rozvoj. Jestliže v roce 1971 bylo v ČR asi 156 tisíc objektů individuální rekreace, pak v roce 1980 již kolem 270 tis., při sčítání lidu v roce 1991 již přes 420 tis. (v tom ale i neobydlené byty  z důvodu jejich rekreačního využívání). Největší přírůstky v tomto období zaznamenala naše střední a zejména velká města (města nad 20 tis. obyvatel cca 60 %, města nad 50 tis. cca 50 %, samotná Praha kolem 23 %). V regionálním srovnání zaznamenala největší přírůstky středočeská, jihočeská a západočeská města, nejnižší zase severočeská a severomoravská města. Z hlediska prostorové lokalizace jsou nejdůležitější absolutní přírůstky objektů druhého bydlení. Vezmeme-li např. přírůstky o více jak 1 000 nových rekreačních příležitostí domácností ve městech ČR v období 1971-1990, potom se nejvýznamněji rozvíjela rekreační zázemí největších 18 měst v ČR. Tyto skutečnosti a dále vývojové prognózy učiněné v roce 1981 plně potvrdily výsledky sčítání lidu v roce 1991 a 2001. Základní tendence ve výstavbě objektů individuální rekreace, resp. koncentrační tendence v období 1981 – 1991 lze shrnout následovně:</a:t>
            </a:r>
          </a:p>
        </p:txBody>
      </p:sp>
    </p:spTree>
    <p:extLst>
      <p:ext uri="{BB962C8B-B14F-4D97-AF65-F5344CB8AC3E}">
        <p14:creationId xmlns:p14="http://schemas.microsoft.com/office/powerpoint/2010/main" val="2620016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Zástupný obsah 5">
            <a:extLst>
              <a:ext uri="{FF2B5EF4-FFF2-40B4-BE49-F238E27FC236}">
                <a16:creationId xmlns:a16="http://schemas.microsoft.com/office/drawing/2014/main" id="{3D070D56-BA71-4C04-BC61-E592973C3809}"/>
              </a:ext>
            </a:extLst>
          </p:cNvPr>
          <p:cNvGraphicFramePr>
            <a:graphicFrameLocks noGrp="1"/>
          </p:cNvGraphicFramePr>
          <p:nvPr>
            <p:ph idx="1"/>
            <p:extLst>
              <p:ext uri="{D42A27DB-BD31-4B8C-83A1-F6EECF244321}">
                <p14:modId xmlns:p14="http://schemas.microsoft.com/office/powerpoint/2010/main" val="3392565832"/>
              </p:ext>
            </p:extLst>
          </p:nvPr>
        </p:nvGraphicFramePr>
        <p:xfrm>
          <a:off x="557833" y="519337"/>
          <a:ext cx="8175106" cy="6141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918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858C1F-A881-4E55-B6DD-2E8D3A429C3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B5A205D-51C4-4FBC-83FB-5E9458D2FFEA}"/>
              </a:ext>
            </a:extLst>
          </p:cNvPr>
          <p:cNvSpPr>
            <a:spLocks noGrp="1"/>
          </p:cNvSpPr>
          <p:nvPr>
            <p:ph idx="1"/>
          </p:nvPr>
        </p:nvSpPr>
        <p:spPr/>
        <p:txBody>
          <a:bodyPr>
            <a:normAutofit fontScale="92500" lnSpcReduction="20000"/>
          </a:bodyPr>
          <a:lstStyle/>
          <a:p>
            <a:pPr algn="just"/>
            <a:r>
              <a:rPr lang="cs-CZ" dirty="0"/>
              <a:t>Vývoj druhého bydlení v období 1991 až do současnosti můžeme jen hrubě nastínit, neboť neexistují relevantní data o prostorové lokalizaci jeho výstavby. Porovnání můžeme pouze učinit z dat o počtu rekreačních objektů v roce 1991 a vybavenosti bytových domácností rekreačním objektem v roce 2001 (sčítání lidu). Při sčítání v roce 1991 bylo sečteno 397 tisíc rekreačních objektů, při sčítání 2001 celkem 433 tisíc bytových domácností uvedlo možnost rekreace či vlastnictví  rekreačního objektu. Ve stručném zhodnocení lze konstatovat předpokládaný fakt o konci boomu druhého bydlení, a to ať již v souvislosti se změnou preferencí hodnot využívání volného času společnosti, tak i s finanční náročností této výstavby v současnosti. </a:t>
            </a:r>
          </a:p>
        </p:txBody>
      </p:sp>
    </p:spTree>
    <p:extLst>
      <p:ext uri="{BB962C8B-B14F-4D97-AF65-F5344CB8AC3E}">
        <p14:creationId xmlns:p14="http://schemas.microsoft.com/office/powerpoint/2010/main" val="81487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Zástupný obsah 2">
            <a:extLst>
              <a:ext uri="{FF2B5EF4-FFF2-40B4-BE49-F238E27FC236}">
                <a16:creationId xmlns:a16="http://schemas.microsoft.com/office/drawing/2014/main" id="{3502C136-CDEA-4424-B395-94C16F428C5C}"/>
              </a:ext>
            </a:extLst>
          </p:cNvPr>
          <p:cNvGraphicFramePr>
            <a:graphicFrameLocks noGrp="1"/>
          </p:cNvGraphicFramePr>
          <p:nvPr>
            <p:ph/>
          </p:nvPr>
        </p:nvGraphicFramePr>
        <p:xfrm>
          <a:off x="406400" y="223838"/>
          <a:ext cx="8331200" cy="5953125"/>
        </p:xfrm>
        <a:graphic>
          <a:graphicData uri="http://schemas.openxmlformats.org/presentationml/2006/ole">
            <mc:AlternateContent xmlns:mc="http://schemas.openxmlformats.org/markup-compatibility/2006">
              <mc:Choice xmlns:v="urn:schemas-microsoft-com:vml" Requires="v">
                <p:oleObj spid="_x0000_s1027" name="Chart" r:id="rId3" imgW="8340051" imgH="5962405" progId="Excel.Chart.8">
                  <p:embed/>
                </p:oleObj>
              </mc:Choice>
              <mc:Fallback>
                <p:oleObj name="Chart" r:id="rId3" imgW="8340051" imgH="5962405" progId="Excel.Chart.8">
                  <p:embed/>
                  <p:pic>
                    <p:nvPicPr>
                      <p:cNvPr id="54274" name="Zástupný obsah 2">
                        <a:extLst>
                          <a:ext uri="{FF2B5EF4-FFF2-40B4-BE49-F238E27FC236}">
                            <a16:creationId xmlns:a16="http://schemas.microsoft.com/office/drawing/2014/main" id="{3502C136-CDEA-4424-B395-94C16F428C5C}"/>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223838"/>
                        <a:ext cx="8331200"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24161D-F8FA-4741-A598-461933B98712}"/>
              </a:ext>
            </a:extLst>
          </p:cNvPr>
          <p:cNvSpPr>
            <a:spLocks noGrp="1"/>
          </p:cNvSpPr>
          <p:nvPr>
            <p:ph type="title"/>
          </p:nvPr>
        </p:nvSpPr>
        <p:spPr/>
        <p:txBody>
          <a:bodyPr/>
          <a:lstStyle/>
          <a:p>
            <a:r>
              <a:rPr lang="cs-CZ" dirty="0"/>
              <a:t>Stručná definice</a:t>
            </a:r>
          </a:p>
        </p:txBody>
      </p:sp>
      <p:sp>
        <p:nvSpPr>
          <p:cNvPr id="3" name="Zástupný obsah 2">
            <a:extLst>
              <a:ext uri="{FF2B5EF4-FFF2-40B4-BE49-F238E27FC236}">
                <a16:creationId xmlns:a16="http://schemas.microsoft.com/office/drawing/2014/main" id="{D1947C64-5DF0-4C96-BFF7-99A56D51ED45}"/>
              </a:ext>
            </a:extLst>
          </p:cNvPr>
          <p:cNvSpPr>
            <a:spLocks noGrp="1"/>
          </p:cNvSpPr>
          <p:nvPr>
            <p:ph idx="1"/>
          </p:nvPr>
        </p:nvSpPr>
        <p:spPr/>
        <p:txBody>
          <a:bodyPr>
            <a:normAutofit/>
          </a:bodyPr>
          <a:lstStyle/>
          <a:p>
            <a:pPr algn="just"/>
            <a:r>
              <a:rPr lang="cs-CZ" sz="2400" dirty="0">
                <a:solidFill>
                  <a:srgbClr val="000000"/>
                </a:solidFill>
                <a:effectLst/>
                <a:latin typeface="Times New Roman" panose="02020603050405020304" pitchFamily="18" charset="0"/>
                <a:ea typeface="Times New Roman" panose="02020603050405020304" pitchFamily="18" charset="0"/>
              </a:rPr>
              <a:t>Druhé bydlení definujeme v souladu se zahraničními autory nikoliv pouze jako </a:t>
            </a:r>
            <a:r>
              <a:rPr lang="cs-CZ" sz="2400" b="1" dirty="0">
                <a:solidFill>
                  <a:srgbClr val="000000"/>
                </a:solidFill>
                <a:effectLst/>
                <a:latin typeface="Times New Roman" panose="02020603050405020304" pitchFamily="18" charset="0"/>
                <a:ea typeface="Times New Roman" panose="02020603050405020304" pitchFamily="18" charset="0"/>
              </a:rPr>
              <a:t>souhrn objektů individuálních vlastníků či uživatelů</a:t>
            </a:r>
            <a:r>
              <a:rPr lang="cs-CZ" sz="2400" dirty="0">
                <a:solidFill>
                  <a:srgbClr val="000000"/>
                </a:solidFill>
                <a:effectLst/>
                <a:latin typeface="Times New Roman" panose="02020603050405020304" pitchFamily="18" charset="0"/>
                <a:ea typeface="Times New Roman" panose="02020603050405020304" pitchFamily="18" charset="0"/>
              </a:rPr>
              <a:t>, kteří tyto objekty využívají převážně </a:t>
            </a:r>
            <a:r>
              <a:rPr lang="cs-CZ" sz="2400" b="1" dirty="0">
                <a:solidFill>
                  <a:srgbClr val="000000"/>
                </a:solidFill>
                <a:effectLst/>
                <a:latin typeface="Times New Roman" panose="02020603050405020304" pitchFamily="18" charset="0"/>
                <a:ea typeface="Times New Roman" panose="02020603050405020304" pitchFamily="18" charset="0"/>
              </a:rPr>
              <a:t>k rekreačním účelům</a:t>
            </a:r>
            <a:r>
              <a:rPr lang="cs-CZ" sz="2400" dirty="0">
                <a:solidFill>
                  <a:srgbClr val="000000"/>
                </a:solidFill>
                <a:effectLst/>
                <a:latin typeface="Times New Roman" panose="02020603050405020304" pitchFamily="18" charset="0"/>
                <a:ea typeface="Times New Roman" panose="02020603050405020304" pitchFamily="18" charset="0"/>
              </a:rPr>
              <a:t>, ale též </a:t>
            </a:r>
            <a:r>
              <a:rPr lang="cs-CZ" sz="2400" b="1" dirty="0">
                <a:solidFill>
                  <a:srgbClr val="000000"/>
                </a:solidFill>
                <a:effectLst/>
                <a:latin typeface="Times New Roman" panose="02020603050405020304" pitchFamily="18" charset="0"/>
                <a:ea typeface="Times New Roman" panose="02020603050405020304" pitchFamily="18" charset="0"/>
              </a:rPr>
              <a:t>jako komplex jevů a procesů s nimi spojených.</a:t>
            </a:r>
            <a:r>
              <a:rPr lang="cs-CZ" sz="2400" dirty="0">
                <a:solidFill>
                  <a:srgbClr val="000000"/>
                </a:solidFill>
                <a:effectLst/>
                <a:latin typeface="Times New Roman" panose="02020603050405020304" pitchFamily="18" charset="0"/>
                <a:ea typeface="Times New Roman" panose="02020603050405020304" pitchFamily="18" charset="0"/>
              </a:rPr>
              <a:t>  Jedná se o rozsáhlý soubor faktů spjatých s </a:t>
            </a:r>
            <a:r>
              <a:rPr lang="cs-CZ" sz="2400" b="1" dirty="0">
                <a:solidFill>
                  <a:srgbClr val="000000"/>
                </a:solidFill>
                <a:effectLst/>
                <a:latin typeface="Times New Roman" panose="02020603050405020304" pitchFamily="18" charset="0"/>
                <a:ea typeface="Times New Roman" panose="02020603050405020304" pitchFamily="18" charset="0"/>
              </a:rPr>
              <a:t>chatami a chatařením, chalupami a chalupařením</a:t>
            </a:r>
            <a:r>
              <a:rPr lang="cs-CZ" sz="2400" dirty="0">
                <a:solidFill>
                  <a:srgbClr val="000000"/>
                </a:solidFill>
                <a:effectLst/>
                <a:latin typeface="Times New Roman" panose="02020603050405020304" pitchFamily="18" charset="0"/>
                <a:ea typeface="Times New Roman" panose="02020603050405020304" pitchFamily="18" charset="0"/>
              </a:rPr>
              <a:t> a podobnými aktivitami (např. zahrádkaření a zahradní chatky). Druhé bydlení je specifickou formou/typem cestovního ruchu. Je úzce spjato s využíváním volného času obyvatel a </a:t>
            </a:r>
            <a:r>
              <a:rPr lang="cs-CZ" sz="2400" b="1" dirty="0">
                <a:solidFill>
                  <a:srgbClr val="000000"/>
                </a:solidFill>
                <a:effectLst/>
                <a:latin typeface="Times New Roman" panose="02020603050405020304" pitchFamily="18" charset="0"/>
                <a:ea typeface="Times New Roman" panose="02020603050405020304" pitchFamily="18" charset="0"/>
              </a:rPr>
              <a:t>specifickým životním stylem</a:t>
            </a:r>
            <a:r>
              <a:rPr lang="cs-CZ" sz="2400" dirty="0">
                <a:solidFill>
                  <a:srgbClr val="000000"/>
                </a:solidFill>
                <a:effectLst/>
                <a:latin typeface="Times New Roman" panose="02020603050405020304" pitchFamily="18" charset="0"/>
                <a:ea typeface="Times New Roman" panose="02020603050405020304" pitchFamily="18" charset="0"/>
              </a:rPr>
              <a:t>. Ve výzkumu je též často nazíráno z pohledu vlivu na sídelní strukturu i jako na součást kulturní krajiny. </a:t>
            </a:r>
            <a:endParaRPr lang="cs-CZ" sz="24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2539159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599277-BB08-43B8-88F7-55F40F3C2C2A}"/>
              </a:ext>
            </a:extLst>
          </p:cNvPr>
          <p:cNvSpPr>
            <a:spLocks noGrp="1"/>
          </p:cNvSpPr>
          <p:nvPr>
            <p:ph type="title"/>
          </p:nvPr>
        </p:nvSpPr>
        <p:spPr/>
        <p:txBody>
          <a:bodyPr>
            <a:normAutofit/>
          </a:bodyPr>
          <a:lstStyle/>
          <a:p>
            <a:pPr algn="ctr"/>
            <a:r>
              <a:rPr lang="cs-CZ" sz="3200" b="1" dirty="0"/>
              <a:t>Prostorová organizace druhého bydlení</a:t>
            </a:r>
          </a:p>
        </p:txBody>
      </p:sp>
      <p:sp>
        <p:nvSpPr>
          <p:cNvPr id="3" name="Zástupný obsah 2">
            <a:extLst>
              <a:ext uri="{FF2B5EF4-FFF2-40B4-BE49-F238E27FC236}">
                <a16:creationId xmlns:a16="http://schemas.microsoft.com/office/drawing/2014/main" id="{EF8AF206-596D-4DD2-9319-B3B88E5CC5DC}"/>
              </a:ext>
            </a:extLst>
          </p:cNvPr>
          <p:cNvSpPr>
            <a:spLocks noGrp="1"/>
          </p:cNvSpPr>
          <p:nvPr>
            <p:ph idx="1"/>
          </p:nvPr>
        </p:nvSpPr>
        <p:spPr/>
        <p:txBody>
          <a:bodyPr/>
          <a:lstStyle/>
          <a:p>
            <a:pPr algn="just"/>
            <a:r>
              <a:rPr lang="cs-CZ" sz="2800" dirty="0">
                <a:effectLst/>
                <a:latin typeface="Times New Roman" panose="02020603050405020304" pitchFamily="18" charset="0"/>
                <a:ea typeface="Times New Roman" panose="02020603050405020304" pitchFamily="18" charset="0"/>
              </a:rPr>
              <a:t>Analýzou vývoje druhého bydlení, tj. zejména hodnocením prostorových vztahů mezi trvalým a víkendovým bydlištěm obyvatel na jedné straně, hodnocením charakteru přírodních podmínek a socioekonomické struktury našich měst na straně druhé lze nyní formulovat následující hlavní zákonitosti jeho prostorové organizace: </a:t>
            </a:r>
            <a:endParaRPr lang="cs-CZ" sz="32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2115872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818D2D2-1CCB-4BF7-A846-BF3D28C65BCA}"/>
              </a:ext>
            </a:extLst>
          </p:cNvPr>
          <p:cNvSpPr>
            <a:spLocks noGrp="1"/>
          </p:cNvSpPr>
          <p:nvPr>
            <p:ph idx="1"/>
          </p:nvPr>
        </p:nvSpPr>
        <p:spPr>
          <a:xfrm>
            <a:off x="728420" y="880228"/>
            <a:ext cx="8014813" cy="5319093"/>
          </a:xfrm>
        </p:spPr>
        <p:txBody>
          <a:bodyPr/>
          <a:lstStyle/>
          <a:p>
            <a:pPr algn="just"/>
            <a:r>
              <a:rPr lang="cs-CZ" sz="2400" dirty="0">
                <a:effectLst/>
                <a:latin typeface="Times New Roman" panose="02020603050405020304" pitchFamily="18" charset="0"/>
                <a:ea typeface="Times New Roman" panose="02020603050405020304" pitchFamily="18" charset="0"/>
              </a:rPr>
              <a:t>Prvním a rozhodujícím faktorem intenzity a územní organizace druhého bydlení je </a:t>
            </a:r>
            <a:r>
              <a:rPr lang="cs-CZ" sz="2400" b="1" dirty="0">
                <a:effectLst/>
                <a:latin typeface="Times New Roman" panose="02020603050405020304" pitchFamily="18" charset="0"/>
                <a:ea typeface="Times New Roman" panose="02020603050405020304" pitchFamily="18" charset="0"/>
              </a:rPr>
              <a:t>rozmístění systému osídlení </a:t>
            </a:r>
            <a:r>
              <a:rPr lang="cs-CZ" sz="2400" dirty="0">
                <a:effectLst/>
                <a:latin typeface="Times New Roman" panose="02020603050405020304" pitchFamily="18" charset="0"/>
                <a:ea typeface="Times New Roman" panose="02020603050405020304" pitchFamily="18" charset="0"/>
              </a:rPr>
              <a:t>a </a:t>
            </a:r>
            <a:r>
              <a:rPr lang="cs-CZ" sz="2400" b="1" dirty="0">
                <a:effectLst/>
                <a:latin typeface="Times New Roman" panose="02020603050405020304" pitchFamily="18" charset="0"/>
                <a:ea typeface="Times New Roman" panose="02020603050405020304" pitchFamily="18" charset="0"/>
              </a:rPr>
              <a:t>vliv socioekonomické struktury měst </a:t>
            </a:r>
            <a:r>
              <a:rPr lang="cs-CZ" sz="2400" dirty="0">
                <a:effectLst/>
                <a:latin typeface="Times New Roman" panose="02020603050405020304" pitchFamily="18" charset="0"/>
                <a:ea typeface="Times New Roman" panose="02020603050405020304" pitchFamily="18" charset="0"/>
              </a:rPr>
              <a:t>(intenzita výstavby). Rozhodující koncentrace chat se nacházejí v zázemí větších měst a měst jako takových.. Přitom existují značné regionální rozdíly v intenzitě chatové rekreace, zejména mezi českými a moravskými městy, mezi městy stabilizovanými s významnou centrální funkcí (služby, administrativní funkce, aj.) na jedné straně a městy zprůmyslňovanými v 70. a 80. letech  s mladou demografickou strukturou na straně druhé, způsobené rozdílnou sociální, vzdělanostní a demografickou strukturou obyvatelstva a urbanistickým vývoje a charakterem města (regionální diferenciaci na úrovni krajů, okresů a měst dokumentují následující tabulky).</a:t>
            </a:r>
          </a:p>
          <a:p>
            <a:endParaRPr lang="cs-CZ" dirty="0"/>
          </a:p>
        </p:txBody>
      </p:sp>
    </p:spTree>
    <p:extLst>
      <p:ext uri="{BB962C8B-B14F-4D97-AF65-F5344CB8AC3E}">
        <p14:creationId xmlns:p14="http://schemas.microsoft.com/office/powerpoint/2010/main" val="1638751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C32FA21-897F-4624-8955-E321C29E0FDD}"/>
              </a:ext>
            </a:extLst>
          </p:cNvPr>
          <p:cNvSpPr>
            <a:spLocks noGrp="1"/>
          </p:cNvSpPr>
          <p:nvPr>
            <p:ph idx="1"/>
          </p:nvPr>
        </p:nvSpPr>
        <p:spPr>
          <a:xfrm>
            <a:off x="852407" y="872479"/>
            <a:ext cx="7748184" cy="5249351"/>
          </a:xfrm>
        </p:spPr>
        <p:txBody>
          <a:bodyPr>
            <a:noAutofit/>
          </a:bodyPr>
          <a:lstStyle/>
          <a:p>
            <a:pPr algn="just"/>
            <a:r>
              <a:rPr lang="cs-CZ" sz="2400" b="1" dirty="0"/>
              <a:t>Vzdálenost</a:t>
            </a:r>
            <a:r>
              <a:rPr lang="cs-CZ" sz="2400" dirty="0"/>
              <a:t> ve spojení s charakterem přírodních podmínek zázemí měst jsou dalšími rozhodujícími lokalizačními faktory územní organizace druhého bydlení. Nejintenzivněji jsou využívána okolí vodních ploch a toků, okraje lesních celků a při vzdálenější rekreaci atraktivní střediska v horských a podhorských oblastech. Rozhodující vliv přírodních faktorů se projevuje při analýze vlivu vzdálenosti druhého bydlení. Města s nepříznivými až méně příznivými přírodními podmínkami posouvají svá rekreační zázemí v průměru o 20-30 km dál než města s přírodními podmínkami příznivými. </a:t>
            </a:r>
          </a:p>
        </p:txBody>
      </p:sp>
    </p:spTree>
    <p:extLst>
      <p:ext uri="{BB962C8B-B14F-4D97-AF65-F5344CB8AC3E}">
        <p14:creationId xmlns:p14="http://schemas.microsoft.com/office/powerpoint/2010/main" val="4239910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13B6276-268A-4E06-967D-485E9843E4A6}"/>
              </a:ext>
            </a:extLst>
          </p:cNvPr>
          <p:cNvSpPr>
            <a:spLocks noGrp="1"/>
          </p:cNvSpPr>
          <p:nvPr>
            <p:ph idx="1"/>
          </p:nvPr>
        </p:nvSpPr>
        <p:spPr>
          <a:xfrm>
            <a:off x="628650" y="836908"/>
            <a:ext cx="7833425" cy="5340055"/>
          </a:xfrm>
        </p:spPr>
        <p:txBody>
          <a:bodyPr>
            <a:normAutofit fontScale="92500" lnSpcReduction="10000"/>
          </a:bodyPr>
          <a:lstStyle/>
          <a:p>
            <a:pPr marL="342900" lvl="0" indent="-342900" algn="just">
              <a:buFont typeface="Wingdings" panose="05000000000000000000" pitchFamily="2" charset="2"/>
              <a:buChar char=""/>
              <a:tabLst>
                <a:tab pos="228600" algn="l"/>
              </a:tabLst>
            </a:pPr>
            <a:r>
              <a:rPr lang="cs-CZ" sz="2800" dirty="0">
                <a:effectLst/>
                <a:latin typeface="Times New Roman" panose="02020603050405020304" pitchFamily="18" charset="0"/>
                <a:ea typeface="Times New Roman" panose="02020603050405020304" pitchFamily="18" charset="0"/>
              </a:rPr>
              <a:t>Prostorovým odrazem vlivu uvedených faktorů je utváření rekreačních zázemí měst. Na základě jejich vývoje, velikosti a tvaru lze vyčlenit specifické typy rekreačních zázemí měst v ČR. Pro větší města s vhodnými přírodními předpoklady jsou typická kruhová, koncentrická, u měst s méně vhodnými přírodními předpoklady pak zase pásová a sektorová rekreační zázemí. </a:t>
            </a:r>
            <a:endParaRPr lang="cs-CZ" sz="3200" dirty="0">
              <a:effectLst/>
              <a:latin typeface="Times New Roman" panose="02020603050405020304" pitchFamily="18" charset="0"/>
              <a:ea typeface="Times New Roman" panose="02020603050405020304" pitchFamily="18" charset="0"/>
            </a:endParaRPr>
          </a:p>
          <a:p>
            <a:pPr algn="just"/>
            <a:r>
              <a:rPr lang="cs-CZ" sz="2800" dirty="0">
                <a:effectLst/>
                <a:latin typeface="Times New Roman" panose="02020603050405020304" pitchFamily="18" charset="0"/>
                <a:ea typeface="Times New Roman" panose="02020603050405020304" pitchFamily="18" charset="0"/>
              </a:rPr>
              <a:t> Z analýzy statistických informací a kartografické syntézy o rozložení objektů individuální rekreace  lze celkem důvěryhodně nastínit prostorové vytváření příměstských rekreačních zázemí v ČR. Jejich prostorové rozložení dokumentuje kartogram/mapa „Hlavní oblasti a centra víkendové a pobytové rekreace a cestovního ruchu“. </a:t>
            </a:r>
            <a:endParaRPr lang="cs-CZ" sz="32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382178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EF086587-768B-4F8B-BD44-AEFC8CF65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9144000" cy="664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C687B91-F71F-4892-960E-1F8945BB0C03}"/>
              </a:ext>
            </a:extLst>
          </p:cNvPr>
          <p:cNvSpPr>
            <a:spLocks noGrp="1"/>
          </p:cNvSpPr>
          <p:nvPr>
            <p:ph idx="1"/>
          </p:nvPr>
        </p:nvSpPr>
        <p:spPr>
          <a:xfrm>
            <a:off x="658678" y="883403"/>
            <a:ext cx="7856672" cy="5293560"/>
          </a:xfrm>
        </p:spPr>
        <p:txBody>
          <a:bodyPr>
            <a:normAutofit lnSpcReduction="10000"/>
          </a:bodyPr>
          <a:lstStyle/>
          <a:p>
            <a:pPr algn="just"/>
            <a:r>
              <a:rPr lang="cs-CZ" u="sng" dirty="0">
                <a:highlight>
                  <a:srgbClr val="00FF00"/>
                </a:highlight>
              </a:rPr>
              <a:t>Pražský rekreační systém nadregionálního významu </a:t>
            </a:r>
            <a:r>
              <a:rPr lang="cs-CZ" dirty="0"/>
              <a:t>– prostorově i intenzitně největší a nejvýznamnější rekreační systém v ČR, zabírající s velkou koncentrací celou jižní část Středočeského kraje a s větším prostorovým rozptylem a menší vnitřní koncentrací téměř všechna přírodně atraktivnější území Čech (zejména oblast Krkonoš a Jizerských hor, Českého středohoří, částečně i Krušných a Orlických hor, aj.). V příměstském rekreačním systému Prahy dosahuje např. koncentrace objektů individuální rekreace více než 15ti násobek průměru ČR a 5ti násobek koncentrace druhého největšího rekreačního zázemí Brna. Obyvatelé Prahy vlastní v současné době více než ¼ všech objektů individuální rekreace v ČR.</a:t>
            </a:r>
          </a:p>
        </p:txBody>
      </p:sp>
    </p:spTree>
    <p:extLst>
      <p:ext uri="{BB962C8B-B14F-4D97-AF65-F5344CB8AC3E}">
        <p14:creationId xmlns:p14="http://schemas.microsoft.com/office/powerpoint/2010/main" val="161743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354348C-B0BC-401D-A9E1-E8982D16EC37}"/>
              </a:ext>
            </a:extLst>
          </p:cNvPr>
          <p:cNvSpPr>
            <a:spLocks noGrp="1"/>
          </p:cNvSpPr>
          <p:nvPr>
            <p:ph idx="1"/>
          </p:nvPr>
        </p:nvSpPr>
        <p:spPr>
          <a:xfrm>
            <a:off x="736168" y="852407"/>
            <a:ext cx="7779181" cy="5324556"/>
          </a:xfrm>
        </p:spPr>
        <p:txBody>
          <a:bodyPr>
            <a:normAutofit fontScale="85000" lnSpcReduction="20000"/>
          </a:bodyPr>
          <a:lstStyle/>
          <a:p>
            <a:pPr algn="just"/>
            <a:r>
              <a:rPr lang="cs-CZ" u="sng" dirty="0">
                <a:highlight>
                  <a:srgbClr val="00FF00"/>
                </a:highlight>
              </a:rPr>
              <a:t>Rekreační systémy regionálního významu </a:t>
            </a:r>
            <a:r>
              <a:rPr lang="cs-CZ" dirty="0"/>
              <a:t>– vytvářejí je 3 naše po Praze největší města, a to Brno, Plzeň a Ostrava (resp. městské obyvatelstvo Ostravské aglomerace). Jejich tvar je významně ovlivňován přírodními předpoklady v jejich bližším i vzdálenějším zázemí. Jsou zřetelně nadokresní velikosti (viz následující obr.).</a:t>
            </a:r>
          </a:p>
          <a:p>
            <a:pPr algn="just"/>
            <a:r>
              <a:rPr lang="cs-CZ" u="sng" dirty="0">
                <a:highlight>
                  <a:srgbClr val="00FF00"/>
                </a:highlight>
              </a:rPr>
              <a:t>Rekreační systémy oblastního (okresního) významu</a:t>
            </a:r>
            <a:r>
              <a:rPr lang="cs-CZ" dirty="0"/>
              <a:t> – jsou charakteristické pro naše ostatní krajská města, dále lze do této skupiny zařadit i rekreační zázemí Kladna, Kolína, Mladé Boleslavi, Písku, Tábora, Chomutova, Děčína, Mostu, Teplic, Znojma, Prostějova, Přerova  a Opavy. Jejich velikost nepřesahuje řádově velikost okresu, podobně i okresních hranic. Intenzitou využití představují asi dvojnásobek průměru ČR. </a:t>
            </a:r>
          </a:p>
          <a:p>
            <a:pPr algn="just"/>
            <a:r>
              <a:rPr lang="cs-CZ" u="sng" dirty="0">
                <a:highlight>
                  <a:srgbClr val="00FF00"/>
                </a:highlight>
              </a:rPr>
              <a:t>Rekreační systémy místního významu </a:t>
            </a:r>
            <a:r>
              <a:rPr lang="cs-CZ" dirty="0"/>
              <a:t>– do této skupiny lze zařadit rekreační zázemí ostatních okresních měst a v podstatě většiny českých i moravských měst nad 10000 obyvatel. Jejich tvar a velikost jsou ovlivňovány zejména dopravní dostupností. </a:t>
            </a:r>
          </a:p>
        </p:txBody>
      </p:sp>
    </p:spTree>
    <p:extLst>
      <p:ext uri="{BB962C8B-B14F-4D97-AF65-F5344CB8AC3E}">
        <p14:creationId xmlns:p14="http://schemas.microsoft.com/office/powerpoint/2010/main" val="2705201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A_OIR_UUR">
            <a:extLst>
              <a:ext uri="{FF2B5EF4-FFF2-40B4-BE49-F238E27FC236}">
                <a16:creationId xmlns:a16="http://schemas.microsoft.com/office/drawing/2014/main" id="{9F187CFF-8E72-469F-BFEB-6642CAB86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78" y="173751"/>
            <a:ext cx="9019832" cy="63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57B364D5-EEA4-4F5F-A91E-62AD675B1368}"/>
              </a:ext>
            </a:extLst>
          </p:cNvPr>
          <p:cNvSpPr txBox="1"/>
          <p:nvPr/>
        </p:nvSpPr>
        <p:spPr>
          <a:xfrm>
            <a:off x="1802195" y="312249"/>
            <a:ext cx="5325604" cy="375552"/>
          </a:xfrm>
          <a:prstGeom prst="rect">
            <a:avLst/>
          </a:prstGeom>
          <a:noFill/>
        </p:spPr>
        <p:txBody>
          <a:bodyPr wrap="square">
            <a:spAutoFit/>
          </a:bodyPr>
          <a:lstStyle/>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Prostorové rozmístění objektů druhého bydlení (1991</a:t>
            </a:r>
            <a:r>
              <a:rPr lang="cs-CZ" sz="1800" dirty="0">
                <a:effectLst/>
                <a:latin typeface="Calibri" panose="020F0502020204030204" pitchFamily="34" charset="0"/>
                <a:ea typeface="Calibri" panose="020F0502020204030204" pitchFamily="34" charset="0"/>
                <a:cs typeface="Times New Roman" panose="02020603050405020304" pitchFamily="18" charset="0"/>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022194-7212-4CF3-9A4B-EBF2D0838472}"/>
              </a:ext>
            </a:extLst>
          </p:cNvPr>
          <p:cNvSpPr>
            <a:spLocks noGrp="1"/>
          </p:cNvSpPr>
          <p:nvPr>
            <p:ph type="title"/>
          </p:nvPr>
        </p:nvSpPr>
        <p:spPr/>
        <p:txBody>
          <a:bodyPr/>
          <a:lstStyle/>
          <a:p>
            <a:r>
              <a:rPr lang="cs-CZ" sz="1800" b="0" dirty="0">
                <a:effectLst/>
                <a:latin typeface="Cambria" panose="02040503050406030204" pitchFamily="18" charset="0"/>
                <a:ea typeface="Times New Roman" panose="02020603050405020304" pitchFamily="18" charset="0"/>
                <a:cs typeface="Times New Roman" panose="02020603050405020304" pitchFamily="18" charset="0"/>
              </a:rPr>
              <a:t>Typologie venkova dle potenciálu rozvoje</a:t>
            </a:r>
            <a:br>
              <a:rPr lang="cs-CZ" sz="1800" b="1" dirty="0">
                <a:effectLst/>
                <a:latin typeface="Cambria" panose="02040503050406030204" pitchFamily="18" charset="0"/>
                <a:ea typeface="Times New Roman" panose="02020603050405020304" pitchFamily="18" charset="0"/>
                <a:cs typeface="Times New Roman" panose="02020603050405020304" pitchFamily="18" charset="0"/>
              </a:rPr>
            </a:br>
            <a:endParaRPr lang="cs-CZ" dirty="0"/>
          </a:p>
        </p:txBody>
      </p:sp>
      <p:pic>
        <p:nvPicPr>
          <p:cNvPr id="4" name="Obrázek 3">
            <a:extLst>
              <a:ext uri="{FF2B5EF4-FFF2-40B4-BE49-F238E27FC236}">
                <a16:creationId xmlns:a16="http://schemas.microsoft.com/office/drawing/2014/main" id="{6BFB99D3-ECEF-4910-B369-A23F39BE073B}"/>
              </a:ext>
            </a:extLst>
          </p:cNvPr>
          <p:cNvPicPr/>
          <p:nvPr/>
        </p:nvPicPr>
        <p:blipFill rotWithShape="1">
          <a:blip r:embed="rId2">
            <a:extLst>
              <a:ext uri="{28A0092B-C50C-407E-A947-70E740481C1C}">
                <a14:useLocalDpi xmlns:a14="http://schemas.microsoft.com/office/drawing/2010/main" val="0"/>
              </a:ext>
            </a:extLst>
          </a:blip>
          <a:srcRect l="24541" t="22626" r="21391" b="10268"/>
          <a:stretch/>
        </p:blipFill>
        <p:spPr bwMode="auto">
          <a:xfrm>
            <a:off x="883664" y="1006609"/>
            <a:ext cx="7384355" cy="5094514"/>
          </a:xfrm>
          <a:prstGeom prst="rect">
            <a:avLst/>
          </a:prstGeom>
          <a:ln>
            <a:noFill/>
          </a:ln>
          <a:extLst>
            <a:ext uri="{53640926-AAD7-44D8-BBD7-CCE9431645EC}">
              <a14:shadowObscured xmlns:a14="http://schemas.microsoft.com/office/drawing/2010/main"/>
            </a:ext>
          </a:extLst>
        </p:spPr>
      </p:pic>
      <p:sp>
        <p:nvSpPr>
          <p:cNvPr id="6" name="TextovéPole 5">
            <a:extLst>
              <a:ext uri="{FF2B5EF4-FFF2-40B4-BE49-F238E27FC236}">
                <a16:creationId xmlns:a16="http://schemas.microsoft.com/office/drawing/2014/main" id="{C6C9250D-9591-45D3-B3C4-582CFA7114F6}"/>
              </a:ext>
            </a:extLst>
          </p:cNvPr>
          <p:cNvSpPr txBox="1"/>
          <p:nvPr/>
        </p:nvSpPr>
        <p:spPr>
          <a:xfrm>
            <a:off x="1054405" y="6185097"/>
            <a:ext cx="5393410" cy="307777"/>
          </a:xfrm>
          <a:prstGeom prst="rect">
            <a:avLst/>
          </a:prstGeom>
          <a:noFill/>
        </p:spPr>
        <p:txBody>
          <a:bodyPr wrap="square">
            <a:spAutoFit/>
          </a:bodyPr>
          <a:lstStyle/>
          <a:p>
            <a:r>
              <a:rPr lang="cs-CZ" sz="1400" i="1" dirty="0">
                <a:effectLst/>
                <a:latin typeface="Times New Roman" panose="02020603050405020304" pitchFamily="18" charset="0"/>
                <a:ea typeface="Times New Roman" panose="02020603050405020304" pitchFamily="18" charset="0"/>
              </a:rPr>
              <a:t>Zdroj: Perlín, Kučerová, Kučera, 2010</a:t>
            </a:r>
            <a:endParaRPr lang="cs-CZ"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76492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730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77" y="722259"/>
            <a:ext cx="9194681" cy="5967369"/>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183341" y="260648"/>
            <a:ext cx="7215307" cy="369332"/>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cs-CZ" altLang="cs-CZ" sz="1800" b="1" i="0" u="none" strike="noStrike" kern="1200" cap="none" spc="0" normalizeH="0" baseline="0" noProof="0" dirty="0">
                <a:ln>
                  <a:noFill/>
                </a:ln>
                <a:solidFill>
                  <a:srgbClr val="000000"/>
                </a:solidFill>
                <a:effectLst/>
                <a:uLnTx/>
                <a:uFillTx/>
                <a:latin typeface="Arial" pitchFamily="34" charset="0"/>
                <a:ea typeface="Times New Roman" pitchFamily="18" charset="0"/>
                <a:cs typeface="+mn-cs"/>
              </a:rPr>
              <a:t>Vývoj rekreačního zázemí Prahy a Brna v letech 1971 a 1991</a:t>
            </a:r>
            <a:endParaRPr kumimoji="0" lang="cs-CZ" altLang="cs-CZ"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09271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5B05C86-DDA6-49B2-BC41-265B11AAEDCB}"/>
              </a:ext>
            </a:extLst>
          </p:cNvPr>
          <p:cNvSpPr>
            <a:spLocks noGrp="1"/>
          </p:cNvSpPr>
          <p:nvPr>
            <p:ph idx="1"/>
          </p:nvPr>
        </p:nvSpPr>
        <p:spPr>
          <a:xfrm>
            <a:off x="503695" y="495946"/>
            <a:ext cx="8011655" cy="5982346"/>
          </a:xfrm>
        </p:spPr>
        <p:txBody>
          <a:bodyPr>
            <a:normAutofit fontScale="85000" lnSpcReduction="20000"/>
          </a:bodyPr>
          <a:lstStyle/>
          <a:p>
            <a:pPr algn="just"/>
            <a:r>
              <a:rPr lang="cs-CZ" dirty="0">
                <a:latin typeface="Times New Roman" panose="02020603050405020304" pitchFamily="18" charset="0"/>
                <a:cs typeface="Times New Roman" panose="02020603050405020304" pitchFamily="18" charset="0"/>
              </a:rPr>
              <a:t>Výkladový slovník cestovního ruchu Zelenky a Páskové (2012) označuje druhé bydlení také jako druhý domov, či anglicky second </a:t>
            </a:r>
            <a:r>
              <a:rPr lang="cs-CZ" dirty="0" err="1">
                <a:latin typeface="Times New Roman" panose="02020603050405020304" pitchFamily="18" charset="0"/>
                <a:cs typeface="Times New Roman" panose="02020603050405020304" pitchFamily="18" charset="0"/>
              </a:rPr>
              <a:t>houses</a:t>
            </a:r>
            <a:r>
              <a:rPr lang="cs-CZ" dirty="0">
                <a:latin typeface="Times New Roman" panose="02020603050405020304" pitchFamily="18" charset="0"/>
                <a:cs typeface="Times New Roman" panose="02020603050405020304" pitchFamily="18" charset="0"/>
              </a:rPr>
              <a:t>, second </a:t>
            </a:r>
            <a:r>
              <a:rPr lang="cs-CZ" dirty="0" err="1">
                <a:latin typeface="Times New Roman" panose="02020603050405020304" pitchFamily="18" charset="0"/>
                <a:cs typeface="Times New Roman" panose="02020603050405020304" pitchFamily="18" charset="0"/>
              </a:rPr>
              <a:t>home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holiday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home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residences</a:t>
            </a:r>
            <a:r>
              <a:rPr lang="cs-CZ" dirty="0">
                <a:latin typeface="Times New Roman" panose="02020603050405020304" pitchFamily="18" charset="0"/>
                <a:cs typeface="Times New Roman" panose="02020603050405020304" pitchFamily="18" charset="0"/>
              </a:rPr>
              <a:t> nebo second </a:t>
            </a:r>
            <a:r>
              <a:rPr lang="cs-CZ" dirty="0" err="1">
                <a:latin typeface="Times New Roman" panose="02020603050405020304" pitchFamily="18" charset="0"/>
                <a:cs typeface="Times New Roman" panose="02020603050405020304" pitchFamily="18" charset="0"/>
              </a:rPr>
              <a:t>housing</a:t>
            </a:r>
            <a:r>
              <a:rPr lang="cs-CZ" dirty="0">
                <a:latin typeface="Times New Roman" panose="02020603050405020304" pitchFamily="18" charset="0"/>
                <a:cs typeface="Times New Roman" panose="02020603050405020304" pitchFamily="18" charset="0"/>
              </a:rPr>
              <a:t>. Pod pojmem druhé bydlení se skrývají nejen objekty individuální rekreace, tedy chaty, rekreační chalupy, nově i rekreační apartmánové byty a objekty v rekreačních areálech, ale také procesy spojené s jejich využíváním. Charakteristická je individuální různorodost v době, délce i periodicitě využívání objektu, které jsou často lokalizované v příměstském, ale i venkovském prostředí vyznačujícím se atraktivní přírodou. Druhé bydlení je významnou součástí cestovního ruchu, typické zejména pro Skandinávii, Francii (cca 20 % domácností vlastní DB), Španělsko a některé bývalé socialistické státy. V menší míře se pak objevuje v USA, Kanadě a Velké Británii (cca 4 % domácností). V České republice „disponuje“ rekreačními objekty přibližně </a:t>
            </a:r>
            <a:r>
              <a:rPr lang="cs-CZ" dirty="0">
                <a:highlight>
                  <a:srgbClr val="FFFF00"/>
                </a:highlight>
                <a:latin typeface="Times New Roman" panose="02020603050405020304" pitchFamily="18" charset="0"/>
                <a:cs typeface="Times New Roman" panose="02020603050405020304" pitchFamily="18" charset="0"/>
              </a:rPr>
              <a:t>25 %</a:t>
            </a:r>
            <a:r>
              <a:rPr lang="cs-CZ" dirty="0">
                <a:latin typeface="Times New Roman" panose="02020603050405020304" pitchFamily="18" charset="0"/>
                <a:cs typeface="Times New Roman" panose="02020603050405020304" pitchFamily="18" charset="0"/>
              </a:rPr>
              <a:t> domácností a asi 20 % veškerého domovního fondu jsou druhé domy. Díky významné pozici druhého bydlení v hodnotovém žebříčku obyvatel a objemu stráveného volného času v rekreačních objektech patří tento specifický životní styl k nejvýznamnějším formám/typům cestovního ruchu.</a:t>
            </a:r>
          </a:p>
        </p:txBody>
      </p:sp>
    </p:spTree>
    <p:extLst>
      <p:ext uri="{BB962C8B-B14F-4D97-AF65-F5344CB8AC3E}">
        <p14:creationId xmlns:p14="http://schemas.microsoft.com/office/powerpoint/2010/main" val="1900866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a:extLst>
              <a:ext uri="{FF2B5EF4-FFF2-40B4-BE49-F238E27FC236}">
                <a16:creationId xmlns:a16="http://schemas.microsoft.com/office/drawing/2014/main" id="{27A84A44-A243-4691-948C-BC93DE75D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13029"/>
            <a:ext cx="8831262"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D209715-4D84-4E4B-AE68-D712266CBF2D}"/>
              </a:ext>
            </a:extLst>
          </p:cNvPr>
          <p:cNvSpPr>
            <a:spLocks noGrp="1"/>
          </p:cNvSpPr>
          <p:nvPr>
            <p:ph type="title"/>
          </p:nvPr>
        </p:nvSpPr>
        <p:spPr>
          <a:xfrm>
            <a:off x="542441" y="263471"/>
            <a:ext cx="8183105" cy="1022404"/>
          </a:xfrm>
        </p:spPr>
        <p:txBody>
          <a:bodyPr vert="horz" lIns="91440" tIns="45720" rIns="91440" bIns="45720" rtlCol="0" anchor="ctr">
            <a:normAutofit/>
          </a:bodyPr>
          <a:lstStyle/>
          <a:p>
            <a:pPr algn="ctr"/>
            <a:r>
              <a:rPr lang="en-US" sz="2200" b="1" kern="1200" dirty="0" err="1">
                <a:solidFill>
                  <a:schemeClr val="tx1"/>
                </a:solidFill>
                <a:effectLst/>
                <a:latin typeface="+mj-lt"/>
                <a:ea typeface="+mj-ea"/>
                <a:cs typeface="+mj-cs"/>
              </a:rPr>
              <a:t>Vývoj</a:t>
            </a:r>
            <a:r>
              <a:rPr lang="en-US" sz="2200" b="1" kern="1200" dirty="0">
                <a:solidFill>
                  <a:schemeClr val="tx1"/>
                </a:solidFill>
                <a:effectLst/>
                <a:latin typeface="+mj-lt"/>
                <a:ea typeface="+mj-ea"/>
                <a:cs typeface="+mj-cs"/>
              </a:rPr>
              <a:t> </a:t>
            </a:r>
            <a:r>
              <a:rPr lang="en-US" sz="2200" b="1" kern="1200" dirty="0" err="1">
                <a:solidFill>
                  <a:schemeClr val="tx1"/>
                </a:solidFill>
                <a:effectLst/>
                <a:latin typeface="+mj-lt"/>
                <a:ea typeface="+mj-ea"/>
                <a:cs typeface="+mj-cs"/>
              </a:rPr>
              <a:t>výstavby</a:t>
            </a:r>
            <a:r>
              <a:rPr lang="en-US" sz="2200" b="1" kern="1200" dirty="0">
                <a:solidFill>
                  <a:schemeClr val="tx1"/>
                </a:solidFill>
                <a:effectLst/>
                <a:latin typeface="+mj-lt"/>
                <a:ea typeface="+mj-ea"/>
                <a:cs typeface="+mj-cs"/>
              </a:rPr>
              <a:t> </a:t>
            </a:r>
            <a:r>
              <a:rPr lang="en-US" sz="2200" b="1" kern="1200" dirty="0" err="1">
                <a:solidFill>
                  <a:schemeClr val="tx1"/>
                </a:solidFill>
                <a:effectLst/>
                <a:latin typeface="+mj-lt"/>
                <a:ea typeface="+mj-ea"/>
                <a:cs typeface="+mj-cs"/>
              </a:rPr>
              <a:t>objektů</a:t>
            </a:r>
            <a:r>
              <a:rPr lang="en-US" sz="2200" b="1" kern="1200" dirty="0">
                <a:solidFill>
                  <a:schemeClr val="tx1"/>
                </a:solidFill>
                <a:effectLst/>
                <a:latin typeface="+mj-lt"/>
                <a:ea typeface="+mj-ea"/>
                <a:cs typeface="+mj-cs"/>
              </a:rPr>
              <a:t> </a:t>
            </a:r>
            <a:r>
              <a:rPr lang="en-US" sz="2200" b="1" kern="1200" dirty="0" err="1">
                <a:solidFill>
                  <a:schemeClr val="tx1"/>
                </a:solidFill>
                <a:effectLst/>
                <a:latin typeface="+mj-lt"/>
                <a:ea typeface="+mj-ea"/>
                <a:cs typeface="+mj-cs"/>
              </a:rPr>
              <a:t>individuální</a:t>
            </a:r>
            <a:r>
              <a:rPr lang="en-US" sz="2200" b="1" kern="1200" dirty="0">
                <a:solidFill>
                  <a:schemeClr val="tx1"/>
                </a:solidFill>
                <a:effectLst/>
                <a:latin typeface="+mj-lt"/>
                <a:ea typeface="+mj-ea"/>
                <a:cs typeface="+mj-cs"/>
              </a:rPr>
              <a:t> </a:t>
            </a:r>
            <a:r>
              <a:rPr lang="en-US" sz="2200" b="1" kern="1200" dirty="0" err="1">
                <a:solidFill>
                  <a:schemeClr val="tx1"/>
                </a:solidFill>
                <a:effectLst/>
                <a:latin typeface="+mj-lt"/>
                <a:ea typeface="+mj-ea"/>
                <a:cs typeface="+mj-cs"/>
              </a:rPr>
              <a:t>rekreace</a:t>
            </a:r>
            <a:r>
              <a:rPr lang="cs-CZ" sz="2200" b="1" kern="1200" dirty="0">
                <a:solidFill>
                  <a:schemeClr val="tx1"/>
                </a:solidFill>
                <a:effectLst/>
                <a:latin typeface="+mj-lt"/>
                <a:ea typeface="+mj-ea"/>
                <a:cs typeface="+mj-cs"/>
              </a:rPr>
              <a:t> (druhého bydlení)</a:t>
            </a:r>
            <a:r>
              <a:rPr lang="en-US" sz="2200" b="1" kern="1200" dirty="0">
                <a:solidFill>
                  <a:schemeClr val="tx1"/>
                </a:solidFill>
                <a:effectLst/>
                <a:latin typeface="+mj-lt"/>
                <a:ea typeface="+mj-ea"/>
                <a:cs typeface="+mj-cs"/>
              </a:rPr>
              <a:t> </a:t>
            </a:r>
            <a:br>
              <a:rPr lang="cs-CZ" sz="2200" b="1" kern="1200" dirty="0">
                <a:solidFill>
                  <a:schemeClr val="tx1"/>
                </a:solidFill>
                <a:effectLst/>
                <a:latin typeface="+mj-lt"/>
                <a:ea typeface="+mj-ea"/>
                <a:cs typeface="+mj-cs"/>
              </a:rPr>
            </a:br>
            <a:r>
              <a:rPr lang="en-US" sz="2200" b="1" kern="1200" dirty="0" err="1">
                <a:solidFill>
                  <a:schemeClr val="tx1"/>
                </a:solidFill>
                <a:effectLst/>
                <a:latin typeface="+mj-lt"/>
                <a:ea typeface="+mj-ea"/>
                <a:cs typeface="+mj-cs"/>
              </a:rPr>
              <a:t>ve</a:t>
            </a:r>
            <a:r>
              <a:rPr lang="en-US" sz="2200" b="1" kern="1200" dirty="0">
                <a:solidFill>
                  <a:schemeClr val="tx1"/>
                </a:solidFill>
                <a:effectLst/>
                <a:latin typeface="+mj-lt"/>
                <a:ea typeface="+mj-ea"/>
                <a:cs typeface="+mj-cs"/>
              </a:rPr>
              <a:t> </a:t>
            </a:r>
            <a:r>
              <a:rPr lang="en-US" sz="2200" b="1" kern="1200" dirty="0" err="1">
                <a:solidFill>
                  <a:schemeClr val="tx1"/>
                </a:solidFill>
                <a:effectLst/>
                <a:latin typeface="+mj-lt"/>
                <a:ea typeface="+mj-ea"/>
                <a:cs typeface="+mj-cs"/>
              </a:rPr>
              <a:t>vybraných</a:t>
            </a:r>
            <a:r>
              <a:rPr lang="en-US" sz="2200" b="1" kern="1200" dirty="0">
                <a:solidFill>
                  <a:schemeClr val="tx1"/>
                </a:solidFill>
                <a:effectLst/>
                <a:latin typeface="+mj-lt"/>
                <a:ea typeface="+mj-ea"/>
                <a:cs typeface="+mj-cs"/>
              </a:rPr>
              <a:t> </a:t>
            </a:r>
            <a:r>
              <a:rPr lang="en-US" sz="2200" b="1" kern="1200" dirty="0" err="1">
                <a:solidFill>
                  <a:schemeClr val="tx1"/>
                </a:solidFill>
                <a:effectLst/>
                <a:latin typeface="+mj-lt"/>
                <a:ea typeface="+mj-ea"/>
                <a:cs typeface="+mj-cs"/>
              </a:rPr>
              <a:t>okresech</a:t>
            </a:r>
            <a:r>
              <a:rPr lang="en-US" sz="2200" b="1" kern="1200" dirty="0">
                <a:solidFill>
                  <a:schemeClr val="tx1"/>
                </a:solidFill>
                <a:effectLst/>
                <a:latin typeface="+mj-lt"/>
                <a:ea typeface="+mj-ea"/>
                <a:cs typeface="+mj-cs"/>
              </a:rPr>
              <a:t> ČR v </a:t>
            </a:r>
            <a:r>
              <a:rPr lang="en-US" sz="2200" b="1" kern="1200" dirty="0" err="1">
                <a:solidFill>
                  <a:schemeClr val="tx1"/>
                </a:solidFill>
                <a:effectLst/>
                <a:latin typeface="+mj-lt"/>
                <a:ea typeface="+mj-ea"/>
                <a:cs typeface="+mj-cs"/>
              </a:rPr>
              <a:t>letech</a:t>
            </a:r>
            <a:r>
              <a:rPr lang="en-US" sz="2200" b="1" kern="1200" dirty="0">
                <a:solidFill>
                  <a:schemeClr val="tx1"/>
                </a:solidFill>
                <a:effectLst/>
                <a:latin typeface="+mj-lt"/>
                <a:ea typeface="+mj-ea"/>
                <a:cs typeface="+mj-cs"/>
              </a:rPr>
              <a:t> 1971 - 1991</a:t>
            </a:r>
            <a:br>
              <a:rPr lang="en-US" sz="2200" kern="1200" dirty="0">
                <a:solidFill>
                  <a:schemeClr val="tx1"/>
                </a:solidFill>
                <a:effectLst/>
                <a:latin typeface="+mj-lt"/>
                <a:ea typeface="+mj-ea"/>
                <a:cs typeface="+mj-cs"/>
              </a:rPr>
            </a:br>
            <a:endParaRPr lang="en-US" sz="2200" kern="1200" dirty="0">
              <a:solidFill>
                <a:schemeClr val="tx1"/>
              </a:solidFill>
              <a:latin typeface="+mj-lt"/>
              <a:ea typeface="+mj-ea"/>
              <a:cs typeface="+mj-cs"/>
            </a:endParaRPr>
          </a:p>
        </p:txBody>
      </p:sp>
      <p:graphicFrame>
        <p:nvGraphicFramePr>
          <p:cNvPr id="4" name="Tabulka 3">
            <a:extLst>
              <a:ext uri="{FF2B5EF4-FFF2-40B4-BE49-F238E27FC236}">
                <a16:creationId xmlns:a16="http://schemas.microsoft.com/office/drawing/2014/main" id="{8543946D-0FAA-48D8-A5AA-FF27A02F2792}"/>
              </a:ext>
            </a:extLst>
          </p:cNvPr>
          <p:cNvGraphicFramePr>
            <a:graphicFrameLocks noGrp="1"/>
          </p:cNvGraphicFramePr>
          <p:nvPr>
            <p:extLst>
              <p:ext uri="{D42A27DB-BD31-4B8C-83A1-F6EECF244321}">
                <p14:modId xmlns:p14="http://schemas.microsoft.com/office/powerpoint/2010/main" val="2946774079"/>
              </p:ext>
            </p:extLst>
          </p:nvPr>
        </p:nvGraphicFramePr>
        <p:xfrm>
          <a:off x="697423" y="1146875"/>
          <a:ext cx="7823393" cy="5044702"/>
        </p:xfrm>
        <a:graphic>
          <a:graphicData uri="http://schemas.openxmlformats.org/drawingml/2006/table">
            <a:tbl>
              <a:tblPr firstRow="1" firstCol="1" lastRow="1" lastCol="1" bandRow="1" bandCol="1">
                <a:tableStyleId>{5C22544A-7EE6-4342-B048-85BDC9FD1C3A}</a:tableStyleId>
              </a:tblPr>
              <a:tblGrid>
                <a:gridCol w="1471125">
                  <a:extLst>
                    <a:ext uri="{9D8B030D-6E8A-4147-A177-3AD203B41FA5}">
                      <a16:colId xmlns:a16="http://schemas.microsoft.com/office/drawing/2014/main" val="1915981512"/>
                    </a:ext>
                  </a:extLst>
                </a:gridCol>
                <a:gridCol w="750375">
                  <a:extLst>
                    <a:ext uri="{9D8B030D-6E8A-4147-A177-3AD203B41FA5}">
                      <a16:colId xmlns:a16="http://schemas.microsoft.com/office/drawing/2014/main" val="3962231865"/>
                    </a:ext>
                  </a:extLst>
                </a:gridCol>
                <a:gridCol w="750375">
                  <a:extLst>
                    <a:ext uri="{9D8B030D-6E8A-4147-A177-3AD203B41FA5}">
                      <a16:colId xmlns:a16="http://schemas.microsoft.com/office/drawing/2014/main" val="1611671992"/>
                    </a:ext>
                  </a:extLst>
                </a:gridCol>
                <a:gridCol w="1013203">
                  <a:extLst>
                    <a:ext uri="{9D8B030D-6E8A-4147-A177-3AD203B41FA5}">
                      <a16:colId xmlns:a16="http://schemas.microsoft.com/office/drawing/2014/main" val="869859446"/>
                    </a:ext>
                  </a:extLst>
                </a:gridCol>
                <a:gridCol w="1394922">
                  <a:extLst>
                    <a:ext uri="{9D8B030D-6E8A-4147-A177-3AD203B41FA5}">
                      <a16:colId xmlns:a16="http://schemas.microsoft.com/office/drawing/2014/main" val="1732579611"/>
                    </a:ext>
                  </a:extLst>
                </a:gridCol>
                <a:gridCol w="715095">
                  <a:extLst>
                    <a:ext uri="{9D8B030D-6E8A-4147-A177-3AD203B41FA5}">
                      <a16:colId xmlns:a16="http://schemas.microsoft.com/office/drawing/2014/main" val="1338046616"/>
                    </a:ext>
                  </a:extLst>
                </a:gridCol>
                <a:gridCol w="715095">
                  <a:extLst>
                    <a:ext uri="{9D8B030D-6E8A-4147-A177-3AD203B41FA5}">
                      <a16:colId xmlns:a16="http://schemas.microsoft.com/office/drawing/2014/main" val="1354517183"/>
                    </a:ext>
                  </a:extLst>
                </a:gridCol>
                <a:gridCol w="1013203">
                  <a:extLst>
                    <a:ext uri="{9D8B030D-6E8A-4147-A177-3AD203B41FA5}">
                      <a16:colId xmlns:a16="http://schemas.microsoft.com/office/drawing/2014/main" val="3712763782"/>
                    </a:ext>
                  </a:extLst>
                </a:gridCol>
              </a:tblGrid>
              <a:tr h="460102">
                <a:tc>
                  <a:txBody>
                    <a:bodyPr/>
                    <a:lstStyle/>
                    <a:p>
                      <a:r>
                        <a:rPr lang="cs-CZ" sz="900" dirty="0">
                          <a:effectLst/>
                        </a:rPr>
                        <a:t>okres</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Počet OIR</a:t>
                      </a:r>
                      <a:endParaRPr lang="cs-CZ" sz="1100">
                        <a:effectLst/>
                      </a:endParaRPr>
                    </a:p>
                    <a:p>
                      <a:pPr algn="ctr"/>
                      <a:r>
                        <a:rPr lang="cs-CZ" sz="900">
                          <a:effectLst/>
                        </a:rPr>
                        <a:t>1971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Počet OIR</a:t>
                      </a:r>
                      <a:endParaRPr lang="cs-CZ" sz="1100">
                        <a:effectLst/>
                      </a:endParaRPr>
                    </a:p>
                    <a:p>
                      <a:pPr algn="ctr"/>
                      <a:r>
                        <a:rPr lang="cs-CZ" sz="900">
                          <a:effectLst/>
                        </a:rPr>
                        <a:t>1991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Přírůstek v %</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okres</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Počet OIR</a:t>
                      </a:r>
                      <a:endParaRPr lang="cs-CZ" sz="1100">
                        <a:effectLst/>
                      </a:endParaRPr>
                    </a:p>
                    <a:p>
                      <a:pPr algn="ctr"/>
                      <a:r>
                        <a:rPr lang="cs-CZ" sz="900">
                          <a:effectLst/>
                        </a:rPr>
                        <a:t>1971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Počet OIR</a:t>
                      </a:r>
                      <a:endParaRPr lang="cs-CZ" sz="1100">
                        <a:effectLst/>
                      </a:endParaRPr>
                    </a:p>
                    <a:p>
                      <a:pPr algn="ctr"/>
                      <a:r>
                        <a:rPr lang="cs-CZ" sz="900">
                          <a:effectLst/>
                        </a:rPr>
                        <a:t>1991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dirty="0">
                          <a:effectLst/>
                        </a:rPr>
                        <a:t>Přírůstek v %</a:t>
                      </a:r>
                      <a:endParaRPr lang="cs-CZ" sz="1100" dirty="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3215773225"/>
                  </a:ext>
                </a:extLst>
              </a:tr>
              <a:tr h="254700">
                <a:tc>
                  <a:txBody>
                    <a:bodyPr/>
                    <a:lstStyle/>
                    <a:p>
                      <a:r>
                        <a:rPr lang="cs-CZ" sz="900">
                          <a:effectLst/>
                        </a:rPr>
                        <a:t>Praha-západ</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16998</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22122</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Jindř. Hradec</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1455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6290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332</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3354553785"/>
                  </a:ext>
                </a:extLst>
              </a:tr>
              <a:tr h="254700">
                <a:tc>
                  <a:txBody>
                    <a:bodyPr/>
                    <a:lstStyle/>
                    <a:p>
                      <a:r>
                        <a:rPr lang="cs-CZ" sz="900">
                          <a:effectLst/>
                        </a:rPr>
                        <a:t>Praha-východ</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10527</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14181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Děčín</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2550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6250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145</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1561422002"/>
                  </a:ext>
                </a:extLst>
              </a:tr>
              <a:tr h="254700">
                <a:tc>
                  <a:txBody>
                    <a:bodyPr/>
                    <a:lstStyle/>
                    <a:p>
                      <a:r>
                        <a:rPr lang="cs-CZ" sz="900">
                          <a:effectLst/>
                        </a:rPr>
                        <a:t>Benešov</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5502</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13052</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137</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Trutnov</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1750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6221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255</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091485989"/>
                  </a:ext>
                </a:extLst>
              </a:tr>
              <a:tr h="254700">
                <a:tc>
                  <a:txBody>
                    <a:bodyPr/>
                    <a:lstStyle/>
                    <a:p>
                      <a:r>
                        <a:rPr lang="cs-CZ" sz="900">
                          <a:effectLst/>
                        </a:rPr>
                        <a:t>Frýdek-Místek</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6960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11155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Kutná Hora</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2490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6185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148</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574271756"/>
                  </a:ext>
                </a:extLst>
              </a:tr>
              <a:tr h="254700">
                <a:tc>
                  <a:txBody>
                    <a:bodyPr/>
                    <a:lstStyle/>
                    <a:p>
                      <a:r>
                        <a:rPr lang="cs-CZ" sz="900">
                          <a:effectLst/>
                        </a:rPr>
                        <a:t>Příbram</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4648</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9895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113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Semily</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1835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6176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237</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665951713"/>
                  </a:ext>
                </a:extLst>
              </a:tr>
              <a:tr h="254700">
                <a:tc>
                  <a:txBody>
                    <a:bodyPr/>
                    <a:lstStyle/>
                    <a:p>
                      <a:r>
                        <a:rPr lang="cs-CZ" sz="900">
                          <a:effectLst/>
                        </a:rPr>
                        <a:t>Beroun</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4761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8529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Česká Lípa</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2555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6075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138</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720983772"/>
                  </a:ext>
                </a:extLst>
              </a:tr>
              <a:tr h="254700">
                <a:tc>
                  <a:txBody>
                    <a:bodyPr/>
                    <a:lstStyle/>
                    <a:p>
                      <a:r>
                        <a:rPr lang="cs-CZ" sz="900">
                          <a:effectLst/>
                        </a:rPr>
                        <a:t>Plzeň-sever</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3969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8430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112</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Jičín</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956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5734</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500</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3225570844"/>
                  </a:ext>
                </a:extLst>
              </a:tr>
              <a:tr h="254700">
                <a:tc>
                  <a:txBody>
                    <a:bodyPr/>
                    <a:lstStyle/>
                    <a:p>
                      <a:r>
                        <a:rPr lang="cs-CZ" sz="900">
                          <a:effectLst/>
                        </a:rPr>
                        <a:t>Chrudim</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3054</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7986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161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Jablonec n.N.</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2684</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5646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110</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184548188"/>
                  </a:ext>
                </a:extLst>
              </a:tr>
              <a:tr h="254700">
                <a:tc>
                  <a:txBody>
                    <a:bodyPr/>
                    <a:lstStyle/>
                    <a:p>
                      <a:r>
                        <a:rPr lang="cs-CZ" sz="900">
                          <a:effectLst/>
                        </a:rPr>
                        <a:t>Č. Budějovice</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2351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7742</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229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Karlovy Vary</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2025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5576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175</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545869937"/>
                  </a:ext>
                </a:extLst>
              </a:tr>
              <a:tr h="254700">
                <a:tc>
                  <a:txBody>
                    <a:bodyPr/>
                    <a:lstStyle/>
                    <a:p>
                      <a:r>
                        <a:rPr lang="cs-CZ" sz="900">
                          <a:effectLst/>
                        </a:rPr>
                        <a:t>Znojmo</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2073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7654</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269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Mladá Boleslav</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1551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5536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257</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3935281668"/>
                  </a:ext>
                </a:extLst>
              </a:tr>
              <a:tr h="254700">
                <a:tc>
                  <a:txBody>
                    <a:bodyPr/>
                    <a:lstStyle/>
                    <a:p>
                      <a:r>
                        <a:rPr lang="cs-CZ" sz="900">
                          <a:effectLst/>
                        </a:rPr>
                        <a:t>Kolín</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dirty="0">
                          <a:effectLst/>
                        </a:rPr>
                        <a:t>2800</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7567</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170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Vsetín</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1676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5353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219</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1148330940"/>
                  </a:ext>
                </a:extLst>
              </a:tr>
              <a:tr h="254700">
                <a:tc>
                  <a:txBody>
                    <a:bodyPr/>
                    <a:lstStyle/>
                    <a:p>
                      <a:r>
                        <a:rPr lang="cs-CZ" sz="900">
                          <a:effectLst/>
                        </a:rPr>
                        <a:t>Brno-město</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6440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7444</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Pelhřimov</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973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5330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448</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789953439"/>
                  </a:ext>
                </a:extLst>
              </a:tr>
              <a:tr h="254700">
                <a:tc>
                  <a:txBody>
                    <a:bodyPr/>
                    <a:lstStyle/>
                    <a:p>
                      <a:r>
                        <a:rPr lang="cs-CZ" sz="900">
                          <a:effectLst/>
                        </a:rPr>
                        <a:t>Brno-venkov</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4437</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7258</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64</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Písek</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1255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5332</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325</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654220397"/>
                  </a:ext>
                </a:extLst>
              </a:tr>
              <a:tr h="254700">
                <a:tc>
                  <a:txBody>
                    <a:bodyPr/>
                    <a:lstStyle/>
                    <a:p>
                      <a:r>
                        <a:rPr lang="cs-CZ" sz="900">
                          <a:effectLst/>
                        </a:rPr>
                        <a:t>Plzeň-jih</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3189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7253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127</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Nymburk</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1287</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5243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307</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4187343489"/>
                  </a:ext>
                </a:extLst>
              </a:tr>
              <a:tr h="254700">
                <a:tc>
                  <a:txBody>
                    <a:bodyPr/>
                    <a:lstStyle/>
                    <a:p>
                      <a:r>
                        <a:rPr lang="cs-CZ" sz="900">
                          <a:effectLst/>
                        </a:rPr>
                        <a:t>Klatovy</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1303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7166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450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Liberec</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1369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5194</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279</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348810087"/>
                  </a:ext>
                </a:extLst>
              </a:tr>
              <a:tr h="254700">
                <a:tc>
                  <a:txBody>
                    <a:bodyPr/>
                    <a:lstStyle/>
                    <a:p>
                      <a:r>
                        <a:rPr lang="cs-CZ" sz="900">
                          <a:effectLst/>
                        </a:rPr>
                        <a:t>Žďár n. Sázavou</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2320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6923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198</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Český Krumlov</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1389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5106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268</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654504050"/>
                  </a:ext>
                </a:extLst>
              </a:tr>
              <a:tr h="254700">
                <a:tc>
                  <a:txBody>
                    <a:bodyPr/>
                    <a:lstStyle/>
                    <a:p>
                      <a:r>
                        <a:rPr lang="cs-CZ" sz="900">
                          <a:effectLst/>
                        </a:rPr>
                        <a:t>Rakovník</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3062</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6893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 125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Havlíčkův Brod</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1099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5102</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364</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874612302"/>
                  </a:ext>
                </a:extLst>
              </a:tr>
              <a:tr h="254700">
                <a:tc>
                  <a:txBody>
                    <a:bodyPr/>
                    <a:lstStyle/>
                    <a:p>
                      <a:r>
                        <a:rPr lang="cs-CZ" sz="900" dirty="0">
                          <a:effectLst/>
                        </a:rPr>
                        <a:t>Tábor</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dirty="0">
                          <a:effectLst/>
                        </a:rPr>
                        <a:t>1703</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dirty="0">
                          <a:effectLst/>
                        </a:rPr>
                        <a:t>6335</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dirty="0">
                          <a:effectLst/>
                        </a:rPr>
                        <a:t>272</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dirty="0">
                          <a:effectLst/>
                        </a:rPr>
                        <a:t>Hradec Králové</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dirty="0">
                          <a:effectLst/>
                        </a:rPr>
                        <a:t>1573</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dirty="0">
                          <a:effectLst/>
                        </a:rPr>
                        <a:t>4922</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dirty="0">
                          <a:effectLst/>
                        </a:rPr>
                        <a:t>213</a:t>
                      </a:r>
                      <a:endParaRPr lang="cs-CZ" sz="1100" dirty="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010345797"/>
                  </a:ext>
                </a:extLst>
              </a:tr>
            </a:tbl>
          </a:graphicData>
        </a:graphic>
      </p:graphicFrame>
      <p:sp>
        <p:nvSpPr>
          <p:cNvPr id="13" name="TextovéPole 12">
            <a:extLst>
              <a:ext uri="{FF2B5EF4-FFF2-40B4-BE49-F238E27FC236}">
                <a16:creationId xmlns:a16="http://schemas.microsoft.com/office/drawing/2014/main" id="{2C751982-1E85-400A-855B-76D37AE48936}"/>
              </a:ext>
            </a:extLst>
          </p:cNvPr>
          <p:cNvSpPr txBox="1"/>
          <p:nvPr/>
        </p:nvSpPr>
        <p:spPr>
          <a:xfrm>
            <a:off x="694144" y="6286752"/>
            <a:ext cx="7826672" cy="307777"/>
          </a:xfrm>
          <a:prstGeom prst="rect">
            <a:avLst/>
          </a:prstGeom>
          <a:noFill/>
        </p:spPr>
        <p:txBody>
          <a:bodyPr wrap="square">
            <a:spAutoFit/>
          </a:bodyPr>
          <a:lstStyle/>
          <a:p>
            <a:pPr algn="just"/>
            <a:r>
              <a:rPr lang="cs-CZ" sz="1400" dirty="0">
                <a:effectLst/>
                <a:latin typeface="Times New Roman" panose="02020603050405020304" pitchFamily="18" charset="0"/>
                <a:ea typeface="Times New Roman" panose="02020603050405020304" pitchFamily="18" charset="0"/>
              </a:rPr>
              <a:t>Pramen: Šetření objektů individuální rekreace v ČSR 1971, Sčítání lidu 1991, ČSÚ.</a:t>
            </a:r>
          </a:p>
        </p:txBody>
      </p:sp>
    </p:spTree>
    <p:extLst>
      <p:ext uri="{BB962C8B-B14F-4D97-AF65-F5344CB8AC3E}">
        <p14:creationId xmlns:p14="http://schemas.microsoft.com/office/powerpoint/2010/main" val="3223726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ulka 4">
            <a:extLst>
              <a:ext uri="{FF2B5EF4-FFF2-40B4-BE49-F238E27FC236}">
                <a16:creationId xmlns:a16="http://schemas.microsoft.com/office/drawing/2014/main" id="{E14D5F99-672A-4C9C-A867-865DC99C12F4}"/>
              </a:ext>
            </a:extLst>
          </p:cNvPr>
          <p:cNvGraphicFramePr>
            <a:graphicFrameLocks noGrp="1"/>
          </p:cNvGraphicFramePr>
          <p:nvPr>
            <p:extLst>
              <p:ext uri="{D42A27DB-BD31-4B8C-83A1-F6EECF244321}">
                <p14:modId xmlns:p14="http://schemas.microsoft.com/office/powerpoint/2010/main" val="2019846023"/>
              </p:ext>
            </p:extLst>
          </p:nvPr>
        </p:nvGraphicFramePr>
        <p:xfrm>
          <a:off x="1271837" y="643466"/>
          <a:ext cx="6600326" cy="5571072"/>
        </p:xfrm>
        <a:graphic>
          <a:graphicData uri="http://schemas.openxmlformats.org/drawingml/2006/table">
            <a:tbl>
              <a:tblPr firstRow="1" bandRow="1">
                <a:tableStyleId>{8EC20E35-A176-4012-BC5E-935CFFF8708E}</a:tableStyleId>
              </a:tblPr>
              <a:tblGrid>
                <a:gridCol w="2545995">
                  <a:extLst>
                    <a:ext uri="{9D8B030D-6E8A-4147-A177-3AD203B41FA5}">
                      <a16:colId xmlns:a16="http://schemas.microsoft.com/office/drawing/2014/main" val="2722141864"/>
                    </a:ext>
                  </a:extLst>
                </a:gridCol>
                <a:gridCol w="1026610">
                  <a:extLst>
                    <a:ext uri="{9D8B030D-6E8A-4147-A177-3AD203B41FA5}">
                      <a16:colId xmlns:a16="http://schemas.microsoft.com/office/drawing/2014/main" val="2682604342"/>
                    </a:ext>
                  </a:extLst>
                </a:gridCol>
                <a:gridCol w="1026610">
                  <a:extLst>
                    <a:ext uri="{9D8B030D-6E8A-4147-A177-3AD203B41FA5}">
                      <a16:colId xmlns:a16="http://schemas.microsoft.com/office/drawing/2014/main" val="2526302189"/>
                    </a:ext>
                  </a:extLst>
                </a:gridCol>
                <a:gridCol w="2001111">
                  <a:extLst>
                    <a:ext uri="{9D8B030D-6E8A-4147-A177-3AD203B41FA5}">
                      <a16:colId xmlns:a16="http://schemas.microsoft.com/office/drawing/2014/main" val="3178347410"/>
                    </a:ext>
                  </a:extLst>
                </a:gridCol>
              </a:tblGrid>
              <a:tr h="174096">
                <a:tc>
                  <a:txBody>
                    <a:bodyPr/>
                    <a:lstStyle/>
                    <a:p>
                      <a:r>
                        <a:rPr lang="cs-CZ" sz="900">
                          <a:effectLst/>
                        </a:rPr>
                        <a:t>obec</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1971</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1991</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okres</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465071075"/>
                  </a:ext>
                </a:extLst>
              </a:tr>
              <a:tr h="174096">
                <a:tc>
                  <a:txBody>
                    <a:bodyPr/>
                    <a:lstStyle/>
                    <a:p>
                      <a:r>
                        <a:rPr lang="cs-CZ" sz="900">
                          <a:effectLst/>
                        </a:rPr>
                        <a:t>Brno</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dirty="0">
                          <a:effectLst/>
                        </a:rPr>
                        <a:t>7252</a:t>
                      </a:r>
                      <a:endParaRPr lang="cs-CZ" sz="1300" dirty="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7533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Brno-město</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606968730"/>
                  </a:ext>
                </a:extLst>
              </a:tr>
              <a:tr h="174096">
                <a:tc>
                  <a:txBody>
                    <a:bodyPr/>
                    <a:lstStyle/>
                    <a:p>
                      <a:r>
                        <a:rPr lang="cs-CZ" sz="900">
                          <a:effectLst/>
                        </a:rPr>
                        <a:t>Praha</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dirty="0">
                          <a:effectLst/>
                        </a:rPr>
                        <a:t>4348</a:t>
                      </a:r>
                      <a:endParaRPr lang="cs-CZ" sz="1300" dirty="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3485</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Hl. m. Praha</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341938039"/>
                  </a:ext>
                </a:extLst>
              </a:tr>
              <a:tr h="174096">
                <a:tc>
                  <a:txBody>
                    <a:bodyPr/>
                    <a:lstStyle/>
                    <a:p>
                      <a:r>
                        <a:rPr lang="cs-CZ" sz="900">
                          <a:effectLst/>
                        </a:rPr>
                        <a:t>Hradec Králové</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695</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2340</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H. Králové</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972841648"/>
                  </a:ext>
                </a:extLst>
              </a:tr>
              <a:tr h="174096">
                <a:tc>
                  <a:txBody>
                    <a:bodyPr/>
                    <a:lstStyle/>
                    <a:p>
                      <a:r>
                        <a:rPr lang="cs-CZ" sz="900">
                          <a:effectLst/>
                        </a:rPr>
                        <a:t>Plzeň</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1436</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1918</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Plzeň-město</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589695445"/>
                  </a:ext>
                </a:extLst>
              </a:tr>
              <a:tr h="174096">
                <a:tc>
                  <a:txBody>
                    <a:bodyPr/>
                    <a:lstStyle/>
                    <a:p>
                      <a:r>
                        <a:rPr lang="cs-CZ" sz="900">
                          <a:effectLst/>
                        </a:rPr>
                        <a:t>Hradišťko</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1222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1756</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Praha-západ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2773224979"/>
                  </a:ext>
                </a:extLst>
              </a:tr>
              <a:tr h="174096">
                <a:tc>
                  <a:txBody>
                    <a:bodyPr/>
                    <a:lstStyle/>
                    <a:p>
                      <a:r>
                        <a:rPr lang="cs-CZ" sz="900">
                          <a:effectLst/>
                        </a:rPr>
                        <a:t>Jílové u Prahy</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1448</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1548</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Praha-západ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091319889"/>
                  </a:ext>
                </a:extLst>
              </a:tr>
              <a:tr h="174096">
                <a:tc>
                  <a:txBody>
                    <a:bodyPr/>
                    <a:lstStyle/>
                    <a:p>
                      <a:r>
                        <a:rPr lang="cs-CZ" sz="900">
                          <a:effectLst/>
                        </a:rPr>
                        <a:t>Cheb</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402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1457</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Cheb</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2009967725"/>
                  </a:ext>
                </a:extLst>
              </a:tr>
              <a:tr h="174096">
                <a:tc>
                  <a:txBody>
                    <a:bodyPr/>
                    <a:lstStyle/>
                    <a:p>
                      <a:r>
                        <a:rPr lang="cs-CZ" sz="900">
                          <a:effectLst/>
                        </a:rPr>
                        <a:t>Seč</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646</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1419</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Chrudim</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379344738"/>
                  </a:ext>
                </a:extLst>
              </a:tr>
              <a:tr h="174096">
                <a:tc>
                  <a:txBody>
                    <a:bodyPr/>
                    <a:lstStyle/>
                    <a:p>
                      <a:r>
                        <a:rPr lang="cs-CZ" sz="900">
                          <a:effectLst/>
                        </a:rPr>
                        <a:t>Černošice</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1121</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1352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Praha-západ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55131388"/>
                  </a:ext>
                </a:extLst>
              </a:tr>
              <a:tr h="174096">
                <a:tc>
                  <a:txBody>
                    <a:bodyPr/>
                    <a:lstStyle/>
                    <a:p>
                      <a:r>
                        <a:rPr lang="cs-CZ" sz="900">
                          <a:effectLst/>
                        </a:rPr>
                        <a:t>Zvole</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1109</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1250</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Praha-západ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426822133"/>
                  </a:ext>
                </a:extLst>
              </a:tr>
              <a:tr h="174096">
                <a:tc>
                  <a:txBody>
                    <a:bodyPr/>
                    <a:lstStyle/>
                    <a:p>
                      <a:r>
                        <a:rPr lang="cs-CZ" sz="900">
                          <a:effectLst/>
                        </a:rPr>
                        <a:t>Kamenice</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909</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1229</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Praha-východ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2491353167"/>
                  </a:ext>
                </a:extLst>
              </a:tr>
              <a:tr h="174096">
                <a:tc>
                  <a:txBody>
                    <a:bodyPr/>
                    <a:lstStyle/>
                    <a:p>
                      <a:r>
                        <a:rPr lang="cs-CZ" sz="900">
                          <a:effectLst/>
                        </a:rPr>
                        <a:t>Zdiby</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936</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1225</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dirty="0">
                          <a:effectLst/>
                        </a:rPr>
                        <a:t>Praha-východ</a:t>
                      </a:r>
                      <a:endParaRPr lang="cs-CZ" sz="1300" dirty="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609513285"/>
                  </a:ext>
                </a:extLst>
              </a:tr>
              <a:tr h="174096">
                <a:tc>
                  <a:txBody>
                    <a:bodyPr/>
                    <a:lstStyle/>
                    <a:p>
                      <a:r>
                        <a:rPr lang="cs-CZ" sz="900">
                          <a:effectLst/>
                        </a:rPr>
                        <a:t>Ostravice</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957</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1224</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Fr.-Místek</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802683478"/>
                  </a:ext>
                </a:extLst>
              </a:tr>
              <a:tr h="174096">
                <a:tc>
                  <a:txBody>
                    <a:bodyPr/>
                    <a:lstStyle/>
                    <a:p>
                      <a:r>
                        <a:rPr lang="cs-CZ" sz="900">
                          <a:effectLst/>
                        </a:rPr>
                        <a:t>Stříbrná Skalice</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763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1212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dirty="0">
                          <a:effectLst/>
                          <a:latin typeface="+mn-lt"/>
                          <a:ea typeface="Times New Roman" panose="02020603050405020304" pitchFamily="18" charset="0"/>
                        </a:rPr>
                        <a:t>Praha-východ</a:t>
                      </a:r>
                    </a:p>
                  </a:txBody>
                  <a:tcPr marL="34389" marR="34389" marT="0" marB="0" anchor="b"/>
                </a:tc>
                <a:extLst>
                  <a:ext uri="{0D108BD9-81ED-4DB2-BD59-A6C34878D82A}">
                    <a16:rowId xmlns:a16="http://schemas.microsoft.com/office/drawing/2014/main" val="1120925963"/>
                  </a:ext>
                </a:extLst>
              </a:tr>
              <a:tr h="174096">
                <a:tc>
                  <a:txBody>
                    <a:bodyPr/>
                    <a:lstStyle/>
                    <a:p>
                      <a:r>
                        <a:rPr lang="cs-CZ" sz="900">
                          <a:effectLst/>
                        </a:rPr>
                        <a:t>Ústí nad Labem</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1090</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1172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dirty="0">
                          <a:effectLst/>
                        </a:rPr>
                        <a:t>Ústí n. L.</a:t>
                      </a:r>
                      <a:endParaRPr lang="cs-CZ" sz="1300" dirty="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4284613939"/>
                  </a:ext>
                </a:extLst>
              </a:tr>
              <a:tr h="174096">
                <a:tc>
                  <a:txBody>
                    <a:bodyPr/>
                    <a:lstStyle/>
                    <a:p>
                      <a:r>
                        <a:rPr lang="cs-CZ" sz="900">
                          <a:effectLst/>
                        </a:rPr>
                        <a:t>Kamenný Přívoz</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730</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1148</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Praha-západ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774253979"/>
                  </a:ext>
                </a:extLst>
              </a:tr>
              <a:tr h="174096">
                <a:tc>
                  <a:txBody>
                    <a:bodyPr/>
                    <a:lstStyle/>
                    <a:p>
                      <a:r>
                        <a:rPr lang="cs-CZ" sz="900">
                          <a:effectLst/>
                        </a:rPr>
                        <a:t>Chyňava</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863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1111</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Beroun</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140054304"/>
                  </a:ext>
                </a:extLst>
              </a:tr>
              <a:tr h="174096">
                <a:tc>
                  <a:txBody>
                    <a:bodyPr/>
                    <a:lstStyle/>
                    <a:p>
                      <a:r>
                        <a:rPr lang="cs-CZ" sz="900">
                          <a:effectLst/>
                        </a:rPr>
                        <a:t>Petrov</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917</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1092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Praha-západ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2866937529"/>
                  </a:ext>
                </a:extLst>
              </a:tr>
              <a:tr h="174096">
                <a:tc>
                  <a:txBody>
                    <a:bodyPr/>
                    <a:lstStyle/>
                    <a:p>
                      <a:r>
                        <a:rPr lang="cs-CZ" sz="900">
                          <a:effectLst/>
                        </a:rPr>
                        <a:t>Štichovice</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740</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1083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dirty="0">
                          <a:effectLst/>
                        </a:rPr>
                        <a:t>Praha-západ</a:t>
                      </a:r>
                      <a:endParaRPr lang="cs-CZ" sz="1300" dirty="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717187366"/>
                  </a:ext>
                </a:extLst>
              </a:tr>
              <a:tr h="174096">
                <a:tc>
                  <a:txBody>
                    <a:bodyPr/>
                    <a:lstStyle/>
                    <a:p>
                      <a:r>
                        <a:rPr lang="cs-CZ" sz="900">
                          <a:effectLst/>
                        </a:rPr>
                        <a:t>Mnichovice</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634</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987</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Praha-východ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123180728"/>
                  </a:ext>
                </a:extLst>
              </a:tr>
              <a:tr h="174096">
                <a:tc>
                  <a:txBody>
                    <a:bodyPr/>
                    <a:lstStyle/>
                    <a:p>
                      <a:r>
                        <a:rPr lang="cs-CZ" sz="900">
                          <a:effectLst/>
                        </a:rPr>
                        <a:t>Káraný</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722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942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Praha-východ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77737130"/>
                  </a:ext>
                </a:extLst>
              </a:tr>
              <a:tr h="174096">
                <a:tc>
                  <a:txBody>
                    <a:bodyPr/>
                    <a:lstStyle/>
                    <a:p>
                      <a:r>
                        <a:rPr lang="cs-CZ" sz="900">
                          <a:effectLst/>
                        </a:rPr>
                        <a:t>Morávka</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962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942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Fr. - Místek</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601567515"/>
                  </a:ext>
                </a:extLst>
              </a:tr>
              <a:tr h="174096">
                <a:tc>
                  <a:txBody>
                    <a:bodyPr/>
                    <a:lstStyle/>
                    <a:p>
                      <a:r>
                        <a:rPr lang="cs-CZ" sz="900">
                          <a:effectLst/>
                        </a:rPr>
                        <a:t>Doksy</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333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933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Česká Lípa</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2816135134"/>
                  </a:ext>
                </a:extLst>
              </a:tr>
              <a:tr h="174096">
                <a:tc>
                  <a:txBody>
                    <a:bodyPr/>
                    <a:lstStyle/>
                    <a:p>
                      <a:r>
                        <a:rPr lang="cs-CZ" sz="900">
                          <a:effectLst/>
                        </a:rPr>
                        <a:t>Nižbor</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616</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905</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Beroun</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2801053164"/>
                  </a:ext>
                </a:extLst>
              </a:tr>
              <a:tr h="174096">
                <a:tc>
                  <a:txBody>
                    <a:bodyPr/>
                    <a:lstStyle/>
                    <a:p>
                      <a:r>
                        <a:rPr lang="cs-CZ" sz="900">
                          <a:effectLst/>
                        </a:rPr>
                        <a:t>Slapy</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573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902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Praha-západ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789762390"/>
                  </a:ext>
                </a:extLst>
              </a:tr>
              <a:tr h="174096">
                <a:tc>
                  <a:txBody>
                    <a:bodyPr/>
                    <a:lstStyle/>
                    <a:p>
                      <a:r>
                        <a:rPr lang="cs-CZ" sz="900">
                          <a:effectLst/>
                        </a:rPr>
                        <a:t>Kunčice pod Ondř.</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726</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892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Fr. - Místek</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158823937"/>
                  </a:ext>
                </a:extLst>
              </a:tr>
              <a:tr h="174096">
                <a:tc>
                  <a:txBody>
                    <a:bodyPr/>
                    <a:lstStyle/>
                    <a:p>
                      <a:r>
                        <a:rPr lang="cs-CZ" sz="900">
                          <a:effectLst/>
                        </a:rPr>
                        <a:t>Psáry</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557</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848</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Praha-západ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044628267"/>
                  </a:ext>
                </a:extLst>
              </a:tr>
              <a:tr h="174096">
                <a:tc>
                  <a:txBody>
                    <a:bodyPr/>
                    <a:lstStyle/>
                    <a:p>
                      <a:r>
                        <a:rPr lang="cs-CZ" sz="900">
                          <a:effectLst/>
                        </a:rPr>
                        <a:t>Čeladná</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594</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847</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Fr. – Místek</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671033991"/>
                  </a:ext>
                </a:extLst>
              </a:tr>
              <a:tr h="174096">
                <a:tc>
                  <a:txBody>
                    <a:bodyPr/>
                    <a:lstStyle/>
                    <a:p>
                      <a:r>
                        <a:rPr lang="cs-CZ" sz="900">
                          <a:effectLst/>
                        </a:rPr>
                        <a:t>Frymburk</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247</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823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Č. Krumlov</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861838188"/>
                  </a:ext>
                </a:extLst>
              </a:tr>
              <a:tr h="174096">
                <a:tc>
                  <a:txBody>
                    <a:bodyPr/>
                    <a:lstStyle/>
                    <a:p>
                      <a:r>
                        <a:rPr lang="cs-CZ" sz="900">
                          <a:effectLst/>
                        </a:rPr>
                        <a:t>Klatovy</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423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821</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Klatovy</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2971073785"/>
                  </a:ext>
                </a:extLst>
              </a:tr>
              <a:tr h="174096">
                <a:tc>
                  <a:txBody>
                    <a:bodyPr/>
                    <a:lstStyle/>
                    <a:p>
                      <a:r>
                        <a:rPr lang="cs-CZ" sz="900">
                          <a:effectLst/>
                        </a:rPr>
                        <a:t>Stříbro</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391</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805</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dirty="0">
                          <a:effectLst/>
                        </a:rPr>
                        <a:t>Tachov</a:t>
                      </a:r>
                      <a:endParaRPr lang="cs-CZ" sz="1300" dirty="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4240227805"/>
                  </a:ext>
                </a:extLst>
              </a:tr>
            </a:tbl>
          </a:graphicData>
        </a:graphic>
      </p:graphicFrame>
    </p:spTree>
    <p:extLst>
      <p:ext uri="{BB962C8B-B14F-4D97-AF65-F5344CB8AC3E}">
        <p14:creationId xmlns:p14="http://schemas.microsoft.com/office/powerpoint/2010/main" val="613891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E4487E0-4534-48A5-8008-EC8F1A85CE75}"/>
              </a:ext>
            </a:extLst>
          </p:cNvPr>
          <p:cNvSpPr>
            <a:spLocks noGrp="1"/>
          </p:cNvSpPr>
          <p:nvPr>
            <p:ph type="title"/>
          </p:nvPr>
        </p:nvSpPr>
        <p:spPr>
          <a:xfrm>
            <a:off x="627507" y="0"/>
            <a:ext cx="7886700" cy="1505883"/>
          </a:xfrm>
        </p:spPr>
        <p:txBody>
          <a:bodyPr vert="horz" lIns="91440" tIns="45720" rIns="91440" bIns="45720" rtlCol="0" anchor="ctr">
            <a:normAutofit/>
          </a:bodyPr>
          <a:lstStyle/>
          <a:p>
            <a:pPr algn="ctr"/>
            <a:r>
              <a:rPr lang="en-US" sz="2400" b="1" kern="1200" dirty="0" err="1">
                <a:solidFill>
                  <a:schemeClr val="tx1"/>
                </a:solidFill>
                <a:effectLst/>
                <a:latin typeface="+mj-lt"/>
                <a:ea typeface="+mj-ea"/>
                <a:cs typeface="+mj-cs"/>
              </a:rPr>
              <a:t>Vybavenost</a:t>
            </a:r>
            <a:r>
              <a:rPr lang="en-US" sz="2400" b="1" kern="1200" dirty="0">
                <a:solidFill>
                  <a:schemeClr val="tx1"/>
                </a:solidFill>
                <a:effectLst/>
                <a:latin typeface="+mj-lt"/>
                <a:ea typeface="+mj-ea"/>
                <a:cs typeface="+mj-cs"/>
              </a:rPr>
              <a:t> </a:t>
            </a:r>
            <a:r>
              <a:rPr lang="en-US" sz="2400" b="1" kern="1200" dirty="0" err="1">
                <a:solidFill>
                  <a:schemeClr val="tx1"/>
                </a:solidFill>
                <a:effectLst/>
                <a:latin typeface="+mj-lt"/>
                <a:ea typeface="+mj-ea"/>
                <a:cs typeface="+mj-cs"/>
              </a:rPr>
              <a:t>domácností</a:t>
            </a:r>
            <a:r>
              <a:rPr lang="en-US" sz="2400" b="1" kern="1200" dirty="0">
                <a:solidFill>
                  <a:schemeClr val="tx1"/>
                </a:solidFill>
                <a:effectLst/>
                <a:latin typeface="+mj-lt"/>
                <a:ea typeface="+mj-ea"/>
                <a:cs typeface="+mj-cs"/>
              </a:rPr>
              <a:t> </a:t>
            </a:r>
            <a:r>
              <a:rPr lang="en-US" sz="2400" b="1" kern="1200" dirty="0" err="1">
                <a:solidFill>
                  <a:schemeClr val="tx1"/>
                </a:solidFill>
                <a:effectLst/>
                <a:latin typeface="+mj-lt"/>
                <a:ea typeface="+mj-ea"/>
                <a:cs typeface="+mj-cs"/>
              </a:rPr>
              <a:t>objekty</a:t>
            </a:r>
            <a:r>
              <a:rPr lang="en-US" sz="2400" b="1" kern="1200" dirty="0">
                <a:solidFill>
                  <a:schemeClr val="tx1"/>
                </a:solidFill>
                <a:effectLst/>
                <a:latin typeface="+mj-lt"/>
                <a:ea typeface="+mj-ea"/>
                <a:cs typeface="+mj-cs"/>
              </a:rPr>
              <a:t> </a:t>
            </a:r>
            <a:r>
              <a:rPr lang="cs-CZ" sz="2400" b="1" kern="1200" dirty="0">
                <a:solidFill>
                  <a:schemeClr val="tx1"/>
                </a:solidFill>
                <a:effectLst/>
                <a:latin typeface="+mj-lt"/>
                <a:ea typeface="+mj-ea"/>
                <a:cs typeface="+mj-cs"/>
              </a:rPr>
              <a:t>druhého bydlení</a:t>
            </a:r>
            <a:r>
              <a:rPr lang="en-US" sz="2400" b="1" kern="1200" dirty="0">
                <a:solidFill>
                  <a:schemeClr val="tx1"/>
                </a:solidFill>
                <a:effectLst/>
                <a:latin typeface="+mj-lt"/>
                <a:ea typeface="+mj-ea"/>
                <a:cs typeface="+mj-cs"/>
              </a:rPr>
              <a:t> </a:t>
            </a:r>
            <a:br>
              <a:rPr lang="cs-CZ" sz="2400" b="1" kern="1200" dirty="0">
                <a:solidFill>
                  <a:schemeClr val="tx1"/>
                </a:solidFill>
                <a:effectLst/>
                <a:latin typeface="+mj-lt"/>
                <a:ea typeface="+mj-ea"/>
                <a:cs typeface="+mj-cs"/>
              </a:rPr>
            </a:br>
            <a:r>
              <a:rPr lang="en-US" sz="1800" kern="1200" dirty="0">
                <a:solidFill>
                  <a:schemeClr val="tx1"/>
                </a:solidFill>
                <a:effectLst/>
                <a:latin typeface="+mj-lt"/>
                <a:ea typeface="+mj-ea"/>
                <a:cs typeface="+mj-cs"/>
              </a:rPr>
              <a:t>(</a:t>
            </a:r>
            <a:r>
              <a:rPr lang="en-US" sz="1800" kern="1200" dirty="0" err="1">
                <a:solidFill>
                  <a:schemeClr val="tx1"/>
                </a:solidFill>
                <a:effectLst/>
                <a:latin typeface="+mj-lt"/>
                <a:ea typeface="+mj-ea"/>
                <a:cs typeface="+mj-cs"/>
              </a:rPr>
              <a:t>vybrané</a:t>
            </a:r>
            <a:r>
              <a:rPr lang="en-US" sz="1800" kern="1200" dirty="0">
                <a:solidFill>
                  <a:schemeClr val="tx1"/>
                </a:solidFill>
                <a:effectLst/>
                <a:latin typeface="+mj-lt"/>
                <a:ea typeface="+mj-ea"/>
                <a:cs typeface="+mj-cs"/>
              </a:rPr>
              <a:t> </a:t>
            </a:r>
            <a:r>
              <a:rPr lang="en-US" sz="1800" kern="1200" dirty="0" err="1">
                <a:solidFill>
                  <a:schemeClr val="tx1"/>
                </a:solidFill>
                <a:effectLst/>
                <a:latin typeface="+mj-lt"/>
                <a:ea typeface="+mj-ea"/>
                <a:cs typeface="+mj-cs"/>
              </a:rPr>
              <a:t>okresy</a:t>
            </a:r>
            <a:r>
              <a:rPr lang="en-US" sz="1800" kern="1200" dirty="0">
                <a:solidFill>
                  <a:schemeClr val="tx1"/>
                </a:solidFill>
                <a:effectLst/>
                <a:latin typeface="+mj-lt"/>
                <a:ea typeface="+mj-ea"/>
                <a:cs typeface="+mj-cs"/>
              </a:rPr>
              <a:t> ČR - 2001)    </a:t>
            </a:r>
            <a:br>
              <a:rPr lang="en-US" sz="3100" kern="1200" dirty="0">
                <a:solidFill>
                  <a:schemeClr val="tx1"/>
                </a:solidFill>
                <a:effectLst/>
                <a:latin typeface="+mj-lt"/>
                <a:ea typeface="+mj-ea"/>
                <a:cs typeface="+mj-cs"/>
              </a:rPr>
            </a:br>
            <a:endParaRPr lang="en-US" sz="3100" kern="1200" dirty="0">
              <a:solidFill>
                <a:schemeClr val="tx1"/>
              </a:solidFill>
              <a:latin typeface="+mj-lt"/>
              <a:ea typeface="+mj-ea"/>
              <a:cs typeface="+mj-cs"/>
            </a:endParaRPr>
          </a:p>
        </p:txBody>
      </p:sp>
      <p:graphicFrame>
        <p:nvGraphicFramePr>
          <p:cNvPr id="4" name="Tabulka 3">
            <a:extLst>
              <a:ext uri="{FF2B5EF4-FFF2-40B4-BE49-F238E27FC236}">
                <a16:creationId xmlns:a16="http://schemas.microsoft.com/office/drawing/2014/main" id="{863756C2-9089-4D36-ADF9-A3C79206B993}"/>
              </a:ext>
            </a:extLst>
          </p:cNvPr>
          <p:cNvGraphicFramePr>
            <a:graphicFrameLocks noGrp="1"/>
          </p:cNvGraphicFramePr>
          <p:nvPr>
            <p:extLst>
              <p:ext uri="{D42A27DB-BD31-4B8C-83A1-F6EECF244321}">
                <p14:modId xmlns:p14="http://schemas.microsoft.com/office/powerpoint/2010/main" val="1789592043"/>
              </p:ext>
            </p:extLst>
          </p:nvPr>
        </p:nvGraphicFramePr>
        <p:xfrm>
          <a:off x="921417" y="1031846"/>
          <a:ext cx="7408850" cy="5354678"/>
        </p:xfrm>
        <a:graphic>
          <a:graphicData uri="http://schemas.openxmlformats.org/drawingml/2006/table">
            <a:tbl>
              <a:tblPr firstRow="1" firstCol="1" lastRow="1" lastCol="1" bandRow="1" bandCol="1">
                <a:solidFill>
                  <a:srgbClr val="F2F2F2">
                    <a:alpha val="45098"/>
                  </a:srgbClr>
                </a:solidFill>
                <a:tableStyleId>{5C22544A-7EE6-4342-B048-85BDC9FD1C3A}</a:tableStyleId>
              </a:tblPr>
              <a:tblGrid>
                <a:gridCol w="2351120">
                  <a:extLst>
                    <a:ext uri="{9D8B030D-6E8A-4147-A177-3AD203B41FA5}">
                      <a16:colId xmlns:a16="http://schemas.microsoft.com/office/drawing/2014/main" val="2435036251"/>
                    </a:ext>
                  </a:extLst>
                </a:gridCol>
                <a:gridCol w="1484879">
                  <a:extLst>
                    <a:ext uri="{9D8B030D-6E8A-4147-A177-3AD203B41FA5}">
                      <a16:colId xmlns:a16="http://schemas.microsoft.com/office/drawing/2014/main" val="3884729661"/>
                    </a:ext>
                  </a:extLst>
                </a:gridCol>
                <a:gridCol w="2087972">
                  <a:extLst>
                    <a:ext uri="{9D8B030D-6E8A-4147-A177-3AD203B41FA5}">
                      <a16:colId xmlns:a16="http://schemas.microsoft.com/office/drawing/2014/main" val="3088886550"/>
                    </a:ext>
                  </a:extLst>
                </a:gridCol>
                <a:gridCol w="1484879">
                  <a:extLst>
                    <a:ext uri="{9D8B030D-6E8A-4147-A177-3AD203B41FA5}">
                      <a16:colId xmlns:a16="http://schemas.microsoft.com/office/drawing/2014/main" val="4223360253"/>
                    </a:ext>
                  </a:extLst>
                </a:gridCol>
              </a:tblGrid>
              <a:tr h="559021">
                <a:tc>
                  <a:txBody>
                    <a:bodyPr/>
                    <a:lstStyle/>
                    <a:p>
                      <a:pPr algn="ctr"/>
                      <a:r>
                        <a:rPr lang="cs-CZ" sz="1400" b="0" cap="none" spc="0">
                          <a:solidFill>
                            <a:schemeClr val="bg1"/>
                          </a:solidFill>
                          <a:effectLst/>
                        </a:rPr>
                        <a:t>okres</a:t>
                      </a:r>
                      <a:endParaRPr lang="cs-CZ" sz="1400" b="0" cap="none" spc="0">
                        <a:solidFill>
                          <a:schemeClr val="bg1"/>
                        </a:solidFill>
                        <a:effectLst/>
                        <a:latin typeface="Times New Roman" panose="02020603050405020304" pitchFamily="18" charset="0"/>
                        <a:ea typeface="Times New Roman" panose="02020603050405020304" pitchFamily="18" charset="0"/>
                      </a:endParaRPr>
                    </a:p>
                  </a:txBody>
                  <a:tcPr marL="58488" marR="58488" marT="77984" marB="0" anchor="ctr">
                    <a:lnL w="12700" cmpd="sng">
                      <a:noFill/>
                    </a:lnL>
                    <a:lnR w="12700" cmpd="sng">
                      <a:noFill/>
                    </a:lnR>
                    <a:lnT w="19050" cap="flat" cmpd="sng" algn="ctr">
                      <a:noFill/>
                      <a:prstDash val="solid"/>
                    </a:lnT>
                    <a:lnB w="38100" cmpd="sng">
                      <a:noFill/>
                    </a:lnB>
                    <a:solidFill>
                      <a:schemeClr val="tx1"/>
                    </a:solidFill>
                  </a:tcPr>
                </a:tc>
                <a:tc>
                  <a:txBody>
                    <a:bodyPr/>
                    <a:lstStyle/>
                    <a:p>
                      <a:pPr algn="ctr"/>
                      <a:r>
                        <a:rPr lang="cs-CZ" sz="1400" b="0" cap="none" spc="0">
                          <a:solidFill>
                            <a:schemeClr val="bg1"/>
                          </a:solidFill>
                          <a:effectLst/>
                        </a:rPr>
                        <a:t>% domácností vlastnících  OIR</a:t>
                      </a:r>
                      <a:endParaRPr lang="cs-CZ" sz="1400" b="0" cap="none" spc="0">
                        <a:solidFill>
                          <a:schemeClr val="bg1"/>
                        </a:solidFill>
                        <a:effectLst/>
                        <a:latin typeface="Times New Roman" panose="02020603050405020304" pitchFamily="18" charset="0"/>
                        <a:ea typeface="Times New Roman" panose="02020603050405020304" pitchFamily="18" charset="0"/>
                      </a:endParaRPr>
                    </a:p>
                  </a:txBody>
                  <a:tcPr marL="58488" marR="58488" marT="77984" marB="0" anchor="ctr">
                    <a:lnL w="12700" cmpd="sng">
                      <a:noFill/>
                    </a:lnL>
                    <a:lnR w="12700" cmpd="sng">
                      <a:noFill/>
                    </a:lnR>
                    <a:lnT w="19050" cap="flat" cmpd="sng" algn="ctr">
                      <a:noFill/>
                      <a:prstDash val="solid"/>
                    </a:lnT>
                    <a:lnB w="38100" cmpd="sng">
                      <a:noFill/>
                    </a:lnB>
                    <a:solidFill>
                      <a:schemeClr val="tx1"/>
                    </a:solidFill>
                  </a:tcPr>
                </a:tc>
                <a:tc>
                  <a:txBody>
                    <a:bodyPr/>
                    <a:lstStyle/>
                    <a:p>
                      <a:pPr algn="ctr"/>
                      <a:r>
                        <a:rPr lang="cs-CZ" sz="1400" b="0" cap="none" spc="0">
                          <a:solidFill>
                            <a:schemeClr val="bg1"/>
                          </a:solidFill>
                          <a:effectLst/>
                        </a:rPr>
                        <a:t>okres</a:t>
                      </a:r>
                      <a:endParaRPr lang="cs-CZ" sz="1400" b="0" cap="none" spc="0">
                        <a:solidFill>
                          <a:schemeClr val="bg1"/>
                        </a:solidFill>
                        <a:effectLst/>
                        <a:latin typeface="Times New Roman" panose="02020603050405020304" pitchFamily="18" charset="0"/>
                        <a:ea typeface="Times New Roman" panose="02020603050405020304" pitchFamily="18" charset="0"/>
                      </a:endParaRPr>
                    </a:p>
                  </a:txBody>
                  <a:tcPr marL="58488" marR="58488" marT="77984" marB="0" anchor="ctr">
                    <a:lnL w="12700" cmpd="sng">
                      <a:noFill/>
                    </a:lnL>
                    <a:lnR w="12700" cmpd="sng">
                      <a:noFill/>
                    </a:lnR>
                    <a:lnT w="19050" cap="flat" cmpd="sng" algn="ctr">
                      <a:noFill/>
                      <a:prstDash val="solid"/>
                    </a:lnT>
                    <a:lnB w="38100" cmpd="sng">
                      <a:noFill/>
                    </a:lnB>
                    <a:solidFill>
                      <a:schemeClr val="tx1"/>
                    </a:solidFill>
                  </a:tcPr>
                </a:tc>
                <a:tc>
                  <a:txBody>
                    <a:bodyPr/>
                    <a:lstStyle/>
                    <a:p>
                      <a:pPr algn="l"/>
                      <a:r>
                        <a:rPr lang="cs-CZ" sz="1400" b="0" cap="none" spc="0">
                          <a:solidFill>
                            <a:schemeClr val="bg1"/>
                          </a:solidFill>
                          <a:effectLst/>
                        </a:rPr>
                        <a:t>% domácností vlastnících  OIR</a:t>
                      </a:r>
                      <a:endParaRPr lang="cs-CZ" sz="1400" b="0" cap="none" spc="0">
                        <a:solidFill>
                          <a:schemeClr val="bg1"/>
                        </a:solidFill>
                        <a:effectLst/>
                        <a:latin typeface="Times New Roman" panose="02020603050405020304" pitchFamily="18" charset="0"/>
                        <a:ea typeface="Times New Roman" panose="02020603050405020304" pitchFamily="18" charset="0"/>
                      </a:endParaRPr>
                    </a:p>
                  </a:txBody>
                  <a:tcPr marL="58488" marR="58488" marT="77984" marB="0"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2022248153"/>
                  </a:ext>
                </a:extLst>
              </a:tr>
              <a:tr h="313298">
                <a:tc>
                  <a:txBody>
                    <a:bodyPr/>
                    <a:lstStyle/>
                    <a:p>
                      <a:r>
                        <a:rPr lang="cs-CZ" sz="1400" b="1" cap="none" spc="0">
                          <a:solidFill>
                            <a:schemeClr val="tx1"/>
                          </a:solidFill>
                          <a:effectLst/>
                        </a:rPr>
                        <a:t>Plzeň-město</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tc>
                  <a:txBody>
                    <a:bodyPr/>
                    <a:lstStyle/>
                    <a:p>
                      <a:pPr algn="ctr"/>
                      <a:r>
                        <a:rPr lang="cs-CZ" sz="1400" cap="none" spc="0">
                          <a:solidFill>
                            <a:schemeClr val="tx1"/>
                          </a:solidFill>
                          <a:effectLst/>
                        </a:rPr>
                        <a:t>23,9</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tc>
                  <a:txBody>
                    <a:bodyPr/>
                    <a:lstStyle/>
                    <a:p>
                      <a:r>
                        <a:rPr lang="cs-CZ" sz="1400" cap="none" spc="0">
                          <a:solidFill>
                            <a:schemeClr val="tx1"/>
                          </a:solidFill>
                          <a:effectLst/>
                        </a:rPr>
                        <a:t>Šumperk</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38100" cmpd="sng">
                      <a:noFill/>
                    </a:lnT>
                    <a:lnB w="12700" cmpd="sng">
                      <a:noFill/>
                      <a:prstDash val="solid"/>
                    </a:lnB>
                    <a:solidFill>
                      <a:srgbClr val="BFBFBF">
                        <a:alpha val="34902"/>
                      </a:srgbClr>
                    </a:solidFill>
                  </a:tcPr>
                </a:tc>
                <a:tc>
                  <a:txBody>
                    <a:bodyPr/>
                    <a:lstStyle/>
                    <a:p>
                      <a:pPr algn="l"/>
                      <a:r>
                        <a:rPr lang="cs-CZ" sz="1400" b="1" cap="none" spc="0">
                          <a:solidFill>
                            <a:schemeClr val="tx1"/>
                          </a:solidFill>
                          <a:effectLst/>
                        </a:rPr>
                        <a:t>7,4</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3642550894"/>
                  </a:ext>
                </a:extLst>
              </a:tr>
              <a:tr h="313298">
                <a:tc>
                  <a:txBody>
                    <a:bodyPr/>
                    <a:lstStyle/>
                    <a:p>
                      <a:r>
                        <a:rPr lang="cs-CZ" sz="1400" b="1" cap="none" spc="0">
                          <a:solidFill>
                            <a:schemeClr val="tx1"/>
                          </a:solidFill>
                          <a:effectLst/>
                        </a:rPr>
                        <a:t>Hlavní město Praha</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algn="ctr"/>
                      <a:r>
                        <a:rPr lang="cs-CZ" sz="1400" cap="none" spc="0">
                          <a:solidFill>
                            <a:schemeClr val="tx1"/>
                          </a:solidFill>
                          <a:effectLst/>
                        </a:rPr>
                        <a:t>22,4</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cs-CZ" sz="1400" cap="none" spc="0">
                          <a:solidFill>
                            <a:schemeClr val="tx1"/>
                          </a:solidFill>
                          <a:effectLst/>
                        </a:rPr>
                        <a:t>Uherské Hradiště</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7,2</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3886506143"/>
                  </a:ext>
                </a:extLst>
              </a:tr>
              <a:tr h="313298">
                <a:tc>
                  <a:txBody>
                    <a:bodyPr/>
                    <a:lstStyle/>
                    <a:p>
                      <a:r>
                        <a:rPr lang="cs-CZ" sz="1400" b="1" cap="none" spc="0">
                          <a:solidFill>
                            <a:schemeClr val="tx1"/>
                          </a:solidFill>
                          <a:effectLst/>
                        </a:rPr>
                        <a:t>České Budějovice</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algn="ctr"/>
                      <a:r>
                        <a:rPr lang="cs-CZ" sz="1400" cap="none" spc="0" dirty="0">
                          <a:solidFill>
                            <a:schemeClr val="tx1"/>
                          </a:solidFill>
                          <a:effectLst/>
                        </a:rPr>
                        <a:t>17,7</a:t>
                      </a:r>
                      <a:endParaRPr lang="cs-CZ" sz="1400" cap="none" spc="0" dirty="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r>
                        <a:rPr lang="cs-CZ" sz="1400" cap="none" spc="0">
                          <a:solidFill>
                            <a:schemeClr val="tx1"/>
                          </a:solidFill>
                          <a:effectLst/>
                        </a:rPr>
                        <a:t>Frýdek-Místek</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7,2</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2419505522"/>
                  </a:ext>
                </a:extLst>
              </a:tr>
              <a:tr h="313298">
                <a:tc>
                  <a:txBody>
                    <a:bodyPr/>
                    <a:lstStyle/>
                    <a:p>
                      <a:r>
                        <a:rPr lang="cs-CZ" sz="1400" b="1" cap="none" spc="0">
                          <a:solidFill>
                            <a:schemeClr val="tx1"/>
                          </a:solidFill>
                          <a:effectLst/>
                        </a:rPr>
                        <a:t>Brno-město</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algn="ctr"/>
                      <a:r>
                        <a:rPr lang="cs-CZ" sz="1400" cap="none" spc="0">
                          <a:solidFill>
                            <a:schemeClr val="tx1"/>
                          </a:solidFill>
                          <a:effectLst/>
                        </a:rPr>
                        <a:t>16,1</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cs-CZ" sz="1400" cap="none" spc="0">
                          <a:solidFill>
                            <a:schemeClr val="tx1"/>
                          </a:solidFill>
                          <a:effectLst/>
                        </a:rPr>
                        <a:t>Děčín</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7,0</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3048381828"/>
                  </a:ext>
                </a:extLst>
              </a:tr>
              <a:tr h="313298">
                <a:tc>
                  <a:txBody>
                    <a:bodyPr/>
                    <a:lstStyle/>
                    <a:p>
                      <a:r>
                        <a:rPr lang="cs-CZ" sz="1400" b="1" cap="none" spc="0">
                          <a:solidFill>
                            <a:schemeClr val="tx1"/>
                          </a:solidFill>
                          <a:effectLst/>
                        </a:rPr>
                        <a:t>Pardubice</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algn="ctr"/>
                      <a:r>
                        <a:rPr lang="cs-CZ" sz="1400" cap="none" spc="0">
                          <a:solidFill>
                            <a:schemeClr val="tx1"/>
                          </a:solidFill>
                          <a:effectLst/>
                        </a:rPr>
                        <a:t>13,4</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r>
                        <a:rPr lang="cs-CZ" sz="1400" cap="none" spc="0">
                          <a:solidFill>
                            <a:schemeClr val="tx1"/>
                          </a:solidFill>
                          <a:effectLst/>
                        </a:rPr>
                        <a:t>Semily</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7,0</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562140393"/>
                  </a:ext>
                </a:extLst>
              </a:tr>
              <a:tr h="313298">
                <a:tc>
                  <a:txBody>
                    <a:bodyPr/>
                    <a:lstStyle/>
                    <a:p>
                      <a:r>
                        <a:rPr lang="cs-CZ" sz="1400" b="1" cap="none" spc="0">
                          <a:solidFill>
                            <a:schemeClr val="tx1"/>
                          </a:solidFill>
                          <a:effectLst/>
                        </a:rPr>
                        <a:t>Tábor</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algn="ctr"/>
                      <a:r>
                        <a:rPr lang="cs-CZ" sz="1400" cap="none" spc="0">
                          <a:solidFill>
                            <a:schemeClr val="tx1"/>
                          </a:solidFill>
                          <a:effectLst/>
                        </a:rPr>
                        <a:t>12,8</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cs-CZ" sz="1400" cap="none" spc="0">
                          <a:solidFill>
                            <a:schemeClr val="tx1"/>
                          </a:solidFill>
                          <a:effectLst/>
                        </a:rPr>
                        <a:t>Kroměříž</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6,9</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736856010"/>
                  </a:ext>
                </a:extLst>
              </a:tr>
              <a:tr h="313298">
                <a:tc>
                  <a:txBody>
                    <a:bodyPr/>
                    <a:lstStyle/>
                    <a:p>
                      <a:r>
                        <a:rPr lang="cs-CZ" sz="1400" b="1" cap="none" spc="0">
                          <a:solidFill>
                            <a:schemeClr val="tx1"/>
                          </a:solidFill>
                          <a:effectLst/>
                        </a:rPr>
                        <a:t>Písek</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algn="ctr"/>
                      <a:r>
                        <a:rPr lang="cs-CZ" sz="1400" cap="none" spc="0">
                          <a:solidFill>
                            <a:schemeClr val="tx1"/>
                          </a:solidFill>
                          <a:effectLst/>
                        </a:rPr>
                        <a:t>12,8</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r>
                        <a:rPr lang="cs-CZ" sz="1400" cap="none" spc="0">
                          <a:solidFill>
                            <a:schemeClr val="tx1"/>
                          </a:solidFill>
                          <a:effectLst/>
                        </a:rPr>
                        <a:t>Nový Jičín</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6,6</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3681768647"/>
                  </a:ext>
                </a:extLst>
              </a:tr>
              <a:tr h="313298">
                <a:tc>
                  <a:txBody>
                    <a:bodyPr/>
                    <a:lstStyle/>
                    <a:p>
                      <a:r>
                        <a:rPr lang="cs-CZ" sz="1400" b="1" cap="none" spc="0">
                          <a:solidFill>
                            <a:schemeClr val="tx1"/>
                          </a:solidFill>
                          <a:effectLst/>
                        </a:rPr>
                        <a:t>Hradec Králové</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algn="ctr"/>
                      <a:r>
                        <a:rPr lang="cs-CZ" sz="1400" cap="none" spc="0">
                          <a:solidFill>
                            <a:schemeClr val="tx1"/>
                          </a:solidFill>
                          <a:effectLst/>
                        </a:rPr>
                        <a:t>12,7</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cs-CZ" sz="1400" cap="none" spc="0">
                          <a:solidFill>
                            <a:schemeClr val="tx1"/>
                          </a:solidFill>
                          <a:effectLst/>
                        </a:rPr>
                        <a:t>Brno-venkov</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6,6</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3082183300"/>
                  </a:ext>
                </a:extLst>
              </a:tr>
              <a:tr h="313298">
                <a:tc>
                  <a:txBody>
                    <a:bodyPr/>
                    <a:lstStyle/>
                    <a:p>
                      <a:r>
                        <a:rPr lang="cs-CZ" sz="1400" b="1" cap="none" spc="0">
                          <a:solidFill>
                            <a:schemeClr val="tx1"/>
                          </a:solidFill>
                          <a:effectLst/>
                        </a:rPr>
                        <a:t>Jindřichův Hradec </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algn="ctr"/>
                      <a:r>
                        <a:rPr lang="cs-CZ" sz="1400" cap="none" spc="0">
                          <a:solidFill>
                            <a:schemeClr val="tx1"/>
                          </a:solidFill>
                          <a:effectLst/>
                        </a:rPr>
                        <a:t>10,4</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r>
                        <a:rPr lang="cs-CZ" sz="1400" cap="none" spc="0">
                          <a:solidFill>
                            <a:schemeClr val="tx1"/>
                          </a:solidFill>
                          <a:effectLst/>
                        </a:rPr>
                        <a:t>Karviná</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6,4</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382095863"/>
                  </a:ext>
                </a:extLst>
              </a:tr>
              <a:tr h="313298">
                <a:tc>
                  <a:txBody>
                    <a:bodyPr/>
                    <a:lstStyle/>
                    <a:p>
                      <a:r>
                        <a:rPr lang="cs-CZ" sz="1400" b="1" cap="none" spc="0">
                          <a:solidFill>
                            <a:schemeClr val="tx1"/>
                          </a:solidFill>
                          <a:effectLst/>
                        </a:rPr>
                        <a:t>Jihlava</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algn="ctr"/>
                      <a:r>
                        <a:rPr lang="cs-CZ" sz="1400" cap="none" spc="0">
                          <a:solidFill>
                            <a:schemeClr val="tx1"/>
                          </a:solidFill>
                          <a:effectLst/>
                        </a:rPr>
                        <a:t>12,4</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cs-CZ" sz="1400" cap="none" spc="0">
                          <a:solidFill>
                            <a:schemeClr val="tx1"/>
                          </a:solidFill>
                          <a:effectLst/>
                        </a:rPr>
                        <a:t>Bruntál</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6,1</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2284678050"/>
                  </a:ext>
                </a:extLst>
              </a:tr>
              <a:tr h="313298">
                <a:tc>
                  <a:txBody>
                    <a:bodyPr/>
                    <a:lstStyle/>
                    <a:p>
                      <a:r>
                        <a:rPr lang="cs-CZ" sz="1400" b="1" cap="none" spc="0">
                          <a:solidFill>
                            <a:schemeClr val="tx1"/>
                          </a:solidFill>
                          <a:effectLst/>
                        </a:rPr>
                        <a:t>Pelhřimov</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algn="ctr"/>
                      <a:r>
                        <a:rPr lang="cs-CZ" sz="1400" cap="none" spc="0">
                          <a:solidFill>
                            <a:schemeClr val="tx1"/>
                          </a:solidFill>
                          <a:effectLst/>
                        </a:rPr>
                        <a:t>12,3</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r>
                        <a:rPr lang="cs-CZ" sz="1400" cap="none" spc="0">
                          <a:solidFill>
                            <a:schemeClr val="tx1"/>
                          </a:solidFill>
                          <a:effectLst/>
                        </a:rPr>
                        <a:t>Hodonín</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6,0</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291077467"/>
                  </a:ext>
                </a:extLst>
              </a:tr>
              <a:tr h="313298">
                <a:tc>
                  <a:txBody>
                    <a:bodyPr/>
                    <a:lstStyle/>
                    <a:p>
                      <a:r>
                        <a:rPr lang="cs-CZ" sz="1400" b="1" cap="none" spc="0">
                          <a:solidFill>
                            <a:schemeClr val="tx1"/>
                          </a:solidFill>
                          <a:effectLst/>
                        </a:rPr>
                        <a:t>Strakonice</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algn="ctr"/>
                      <a:r>
                        <a:rPr lang="cs-CZ" sz="1400" cap="none" spc="0">
                          <a:solidFill>
                            <a:schemeClr val="tx1"/>
                          </a:solidFill>
                          <a:effectLst/>
                        </a:rPr>
                        <a:t>12,2</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cs-CZ" sz="1400" cap="none" spc="0">
                          <a:solidFill>
                            <a:schemeClr val="tx1"/>
                          </a:solidFill>
                          <a:effectLst/>
                        </a:rPr>
                        <a:t>Vyškov</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5,9</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890434634"/>
                  </a:ext>
                </a:extLst>
              </a:tr>
              <a:tr h="313298">
                <a:tc>
                  <a:txBody>
                    <a:bodyPr/>
                    <a:lstStyle/>
                    <a:p>
                      <a:r>
                        <a:rPr lang="cs-CZ" sz="1400" b="1" cap="none" spc="0">
                          <a:solidFill>
                            <a:schemeClr val="tx1"/>
                          </a:solidFill>
                          <a:effectLst/>
                        </a:rPr>
                        <a:t>Český Krumlov</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algn="ctr"/>
                      <a:r>
                        <a:rPr lang="cs-CZ" sz="1400" cap="none" spc="0">
                          <a:solidFill>
                            <a:schemeClr val="tx1"/>
                          </a:solidFill>
                          <a:effectLst/>
                        </a:rPr>
                        <a:t>11,0</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r>
                        <a:rPr lang="cs-CZ" sz="1400" cap="none" spc="0">
                          <a:solidFill>
                            <a:schemeClr val="tx1"/>
                          </a:solidFill>
                          <a:effectLst/>
                        </a:rPr>
                        <a:t>Opava</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5,9</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4014589548"/>
                  </a:ext>
                </a:extLst>
              </a:tr>
              <a:tr h="409485">
                <a:tc>
                  <a:txBody>
                    <a:bodyPr/>
                    <a:lstStyle/>
                    <a:p>
                      <a:r>
                        <a:rPr lang="cs-CZ" sz="1400" b="1" cap="none" spc="0" dirty="0">
                          <a:solidFill>
                            <a:schemeClr val="tx1"/>
                          </a:solidFill>
                          <a:effectLst/>
                        </a:rPr>
                        <a:t>Ostrava-město</a:t>
                      </a:r>
                      <a:endParaRPr lang="cs-CZ" sz="1400" b="1" cap="none" spc="0" dirty="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28575" cap="flat" cmpd="sng" algn="ctr">
                      <a:solidFill>
                        <a:schemeClr val="tx1">
                          <a:lumMod val="50000"/>
                          <a:lumOff val="50000"/>
                        </a:schemeClr>
                      </a:solidFill>
                      <a:prstDash val="solid"/>
                    </a:lnB>
                    <a:solidFill>
                      <a:srgbClr val="BFBFBF">
                        <a:alpha val="34902"/>
                      </a:srgbClr>
                    </a:solidFill>
                  </a:tcPr>
                </a:tc>
                <a:tc>
                  <a:txBody>
                    <a:bodyPr/>
                    <a:lstStyle/>
                    <a:p>
                      <a:pPr algn="ctr"/>
                      <a:r>
                        <a:rPr lang="cs-CZ" sz="1400" cap="none" spc="0">
                          <a:solidFill>
                            <a:schemeClr val="tx1"/>
                          </a:solidFill>
                          <a:effectLst/>
                        </a:rPr>
                        <a:t>10,6</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28575" cap="flat" cmpd="sng" algn="ctr">
                      <a:solidFill>
                        <a:schemeClr val="tx1">
                          <a:lumMod val="50000"/>
                          <a:lumOff val="50000"/>
                        </a:schemeClr>
                      </a:solidFill>
                      <a:prstDash val="solid"/>
                    </a:lnB>
                    <a:solidFill>
                      <a:srgbClr val="BFBFBF">
                        <a:alpha val="34902"/>
                      </a:srgbClr>
                    </a:solidFill>
                  </a:tcPr>
                </a:tc>
                <a:tc>
                  <a:txBody>
                    <a:bodyPr/>
                    <a:lstStyle/>
                    <a:p>
                      <a:r>
                        <a:rPr lang="cs-CZ" sz="1400" cap="none" spc="0">
                          <a:solidFill>
                            <a:schemeClr val="tx1"/>
                          </a:solidFill>
                          <a:effectLst/>
                        </a:rPr>
                        <a:t>Jeseník</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28575" cap="flat" cmpd="sng" algn="ctr">
                      <a:solidFill>
                        <a:schemeClr val="tx1">
                          <a:lumMod val="50000"/>
                          <a:lumOff val="50000"/>
                        </a:schemeClr>
                      </a:solidFill>
                      <a:prstDash val="solid"/>
                    </a:lnB>
                    <a:solidFill>
                      <a:srgbClr val="BFBFBF">
                        <a:alpha val="34902"/>
                      </a:srgbClr>
                    </a:solidFill>
                  </a:tcPr>
                </a:tc>
                <a:tc>
                  <a:txBody>
                    <a:bodyPr/>
                    <a:lstStyle/>
                    <a:p>
                      <a:pPr algn="l"/>
                      <a:r>
                        <a:rPr lang="cs-CZ" sz="1400" b="1" cap="none" spc="0">
                          <a:solidFill>
                            <a:schemeClr val="tx1"/>
                          </a:solidFill>
                          <a:effectLst/>
                        </a:rPr>
                        <a:t>5,7</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28575" cap="flat" cmpd="sng" algn="ctr">
                      <a:solidFill>
                        <a:schemeClr val="tx1">
                          <a:lumMod val="50000"/>
                          <a:lumOff val="50000"/>
                        </a:schemeClr>
                      </a:solidFill>
                      <a:prstDash val="solid"/>
                    </a:lnB>
                    <a:solidFill>
                      <a:srgbClr val="BFBFBF">
                        <a:alpha val="34902"/>
                      </a:srgbClr>
                    </a:solidFill>
                  </a:tcPr>
                </a:tc>
                <a:extLst>
                  <a:ext uri="{0D108BD9-81ED-4DB2-BD59-A6C34878D82A}">
                    <a16:rowId xmlns:a16="http://schemas.microsoft.com/office/drawing/2014/main" val="929525672"/>
                  </a:ext>
                </a:extLst>
              </a:tr>
              <a:tr h="313298">
                <a:tc>
                  <a:txBody>
                    <a:bodyPr/>
                    <a:lstStyle/>
                    <a:p>
                      <a:r>
                        <a:rPr lang="cs-CZ" sz="1400" b="1" cap="none" spc="0" dirty="0">
                          <a:solidFill>
                            <a:schemeClr val="tx1"/>
                          </a:solidFill>
                          <a:effectLst/>
                        </a:rPr>
                        <a:t>Mladá Boleslav</a:t>
                      </a:r>
                      <a:endParaRPr lang="cs-CZ" sz="1400" b="1" cap="none" spc="0" dirty="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28575" cap="flat" cmpd="sng" algn="ctr">
                      <a:solidFill>
                        <a:schemeClr val="tx1">
                          <a:lumMod val="50000"/>
                          <a:lumOff val="50000"/>
                        </a:schemeClr>
                      </a:solidFill>
                      <a:prstDash val="solid"/>
                    </a:lnT>
                    <a:lnB w="12700" cmpd="sng">
                      <a:noFill/>
                      <a:prstDash val="solid"/>
                    </a:lnB>
                    <a:solidFill>
                      <a:srgbClr val="F2F2F2">
                        <a:alpha val="45098"/>
                      </a:srgbClr>
                    </a:solidFill>
                  </a:tcPr>
                </a:tc>
                <a:tc>
                  <a:txBody>
                    <a:bodyPr/>
                    <a:lstStyle/>
                    <a:p>
                      <a:pPr algn="ctr"/>
                      <a:r>
                        <a:rPr lang="cs-CZ" sz="1400" b="1" cap="none" spc="0" dirty="0">
                          <a:solidFill>
                            <a:schemeClr val="tx1"/>
                          </a:solidFill>
                          <a:effectLst/>
                        </a:rPr>
                        <a:t>10,3</a:t>
                      </a:r>
                      <a:endParaRPr lang="cs-CZ" sz="1400" b="1" cap="none" spc="0" dirty="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28575" cap="flat" cmpd="sng" algn="ctr">
                      <a:solidFill>
                        <a:schemeClr val="tx1">
                          <a:lumMod val="50000"/>
                          <a:lumOff val="50000"/>
                        </a:schemeClr>
                      </a:solidFill>
                      <a:prstDash val="solid"/>
                    </a:lnT>
                    <a:lnB w="12700" cmpd="sng">
                      <a:noFill/>
                      <a:prstDash val="solid"/>
                    </a:lnB>
                    <a:solidFill>
                      <a:srgbClr val="F2F2F2">
                        <a:alpha val="45098"/>
                      </a:srgbClr>
                    </a:solidFill>
                  </a:tcPr>
                </a:tc>
                <a:tc>
                  <a:txBody>
                    <a:bodyPr/>
                    <a:lstStyle/>
                    <a:p>
                      <a:r>
                        <a:rPr lang="cs-CZ" sz="1400" b="1" cap="none" spc="0" dirty="0">
                          <a:solidFill>
                            <a:schemeClr val="tx1"/>
                          </a:solidFill>
                          <a:effectLst/>
                        </a:rPr>
                        <a:t>Břeclav</a:t>
                      </a:r>
                      <a:endParaRPr lang="cs-CZ" sz="1400" b="1" cap="none" spc="0" dirty="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28575" cap="flat" cmpd="sng" algn="ctr">
                      <a:solidFill>
                        <a:schemeClr val="tx1">
                          <a:lumMod val="50000"/>
                          <a:lumOff val="50000"/>
                        </a:schemeClr>
                      </a:solidFill>
                      <a:prstDash val="solid"/>
                    </a:lnT>
                    <a:lnB w="12700" cmpd="sng">
                      <a:noFill/>
                      <a:prstDash val="solid"/>
                    </a:lnB>
                    <a:solidFill>
                      <a:srgbClr val="F2F2F2">
                        <a:alpha val="45098"/>
                      </a:srgbClr>
                    </a:solidFill>
                  </a:tcPr>
                </a:tc>
                <a:tc>
                  <a:txBody>
                    <a:bodyPr/>
                    <a:lstStyle/>
                    <a:p>
                      <a:pPr algn="l"/>
                      <a:r>
                        <a:rPr lang="cs-CZ" sz="1400" b="1" cap="none" spc="0" dirty="0">
                          <a:solidFill>
                            <a:schemeClr val="tx1"/>
                          </a:solidFill>
                          <a:effectLst/>
                        </a:rPr>
                        <a:t>4,1</a:t>
                      </a:r>
                      <a:endParaRPr lang="cs-CZ" sz="1400" b="1" cap="none" spc="0" dirty="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28575" cap="flat" cmpd="sng" algn="ctr">
                      <a:solidFill>
                        <a:schemeClr val="tx1">
                          <a:lumMod val="50000"/>
                          <a:lumOff val="50000"/>
                        </a:schemeClr>
                      </a:solidFill>
                      <a:prstDash val="solid"/>
                    </a:lnT>
                    <a:lnB w="12700" cmpd="sng">
                      <a:noFill/>
                      <a:prstDash val="solid"/>
                    </a:lnB>
                    <a:solidFill>
                      <a:srgbClr val="F2F2F2">
                        <a:alpha val="45098"/>
                      </a:srgbClr>
                    </a:solidFill>
                  </a:tcPr>
                </a:tc>
                <a:extLst>
                  <a:ext uri="{0D108BD9-81ED-4DB2-BD59-A6C34878D82A}">
                    <a16:rowId xmlns:a16="http://schemas.microsoft.com/office/drawing/2014/main" val="1110691903"/>
                  </a:ext>
                </a:extLst>
              </a:tr>
            </a:tbl>
          </a:graphicData>
        </a:graphic>
      </p:graphicFrame>
    </p:spTree>
    <p:extLst>
      <p:ext uri="{BB962C8B-B14F-4D97-AF65-F5344CB8AC3E}">
        <p14:creationId xmlns:p14="http://schemas.microsoft.com/office/powerpoint/2010/main" val="3605308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EA53F2-0B52-4DC2-935E-02DFB11DC702}"/>
              </a:ext>
            </a:extLst>
          </p:cNvPr>
          <p:cNvSpPr>
            <a:spLocks noGrp="1"/>
          </p:cNvSpPr>
          <p:nvPr>
            <p:ph type="title"/>
          </p:nvPr>
        </p:nvSpPr>
        <p:spPr>
          <a:xfrm>
            <a:off x="710017" y="0"/>
            <a:ext cx="7886700" cy="1325563"/>
          </a:xfrm>
        </p:spPr>
        <p:txBody>
          <a:bodyPr>
            <a:normAutofit/>
          </a:bodyPr>
          <a:lstStyle/>
          <a:p>
            <a:r>
              <a:rPr lang="cs-CZ" sz="1600" b="1" dirty="0">
                <a:effectLst/>
                <a:latin typeface="Times New Roman" panose="02020603050405020304" pitchFamily="18" charset="0"/>
                <a:ea typeface="Times New Roman" panose="02020603050405020304" pitchFamily="18" charset="0"/>
              </a:rPr>
              <a:t>Tab.: Vybavenost domácností vybraných měst ČR objekty individuální rekreace (2001)</a:t>
            </a:r>
            <a:endParaRPr lang="cs-CZ" sz="1600" dirty="0"/>
          </a:p>
        </p:txBody>
      </p:sp>
      <p:graphicFrame>
        <p:nvGraphicFramePr>
          <p:cNvPr id="4" name="Tabulka 3">
            <a:extLst>
              <a:ext uri="{FF2B5EF4-FFF2-40B4-BE49-F238E27FC236}">
                <a16:creationId xmlns:a16="http://schemas.microsoft.com/office/drawing/2014/main" id="{654CDC0A-BAF9-4154-9D69-A89274307837}"/>
              </a:ext>
            </a:extLst>
          </p:cNvPr>
          <p:cNvGraphicFramePr>
            <a:graphicFrameLocks noGrp="1"/>
          </p:cNvGraphicFramePr>
          <p:nvPr>
            <p:extLst>
              <p:ext uri="{D42A27DB-BD31-4B8C-83A1-F6EECF244321}">
                <p14:modId xmlns:p14="http://schemas.microsoft.com/office/powerpoint/2010/main" val="669734901"/>
              </p:ext>
            </p:extLst>
          </p:nvPr>
        </p:nvGraphicFramePr>
        <p:xfrm>
          <a:off x="1689315" y="960895"/>
          <a:ext cx="5928104" cy="5531981"/>
        </p:xfrm>
        <a:graphic>
          <a:graphicData uri="http://schemas.openxmlformats.org/drawingml/2006/table">
            <a:tbl>
              <a:tblPr firstRow="1" firstCol="1" lastRow="1" lastCol="1" bandRow="1" bandCol="1">
                <a:tableStyleId>{5C22544A-7EE6-4342-B048-85BDC9FD1C3A}</a:tableStyleId>
              </a:tblPr>
              <a:tblGrid>
                <a:gridCol w="855937">
                  <a:extLst>
                    <a:ext uri="{9D8B030D-6E8A-4147-A177-3AD203B41FA5}">
                      <a16:colId xmlns:a16="http://schemas.microsoft.com/office/drawing/2014/main" val="877290363"/>
                    </a:ext>
                  </a:extLst>
                </a:gridCol>
                <a:gridCol w="1774457">
                  <a:extLst>
                    <a:ext uri="{9D8B030D-6E8A-4147-A177-3AD203B41FA5}">
                      <a16:colId xmlns:a16="http://schemas.microsoft.com/office/drawing/2014/main" val="288242212"/>
                    </a:ext>
                  </a:extLst>
                </a:gridCol>
                <a:gridCol w="3297710">
                  <a:extLst>
                    <a:ext uri="{9D8B030D-6E8A-4147-A177-3AD203B41FA5}">
                      <a16:colId xmlns:a16="http://schemas.microsoft.com/office/drawing/2014/main" val="227686058"/>
                    </a:ext>
                  </a:extLst>
                </a:gridCol>
              </a:tblGrid>
              <a:tr h="178451">
                <a:tc>
                  <a:txBody>
                    <a:bodyPr/>
                    <a:lstStyle/>
                    <a:p>
                      <a:pPr algn="just"/>
                      <a:r>
                        <a:rPr lang="cs-CZ" sz="900">
                          <a:effectLst/>
                        </a:rPr>
                        <a:t>poř. </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a:effectLst/>
                        </a:rPr>
                        <a:t>Město</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a:effectLst/>
                        </a:rPr>
                        <a:t>% domácností vlastnících  OIR</a:t>
                      </a:r>
                      <a:endParaRPr lang="cs-CZ" sz="110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2607410041"/>
                  </a:ext>
                </a:extLst>
              </a:tr>
              <a:tr h="178451">
                <a:tc>
                  <a:txBody>
                    <a:bodyPr/>
                    <a:lstStyle/>
                    <a:p>
                      <a:pPr algn="r"/>
                      <a:r>
                        <a:rPr lang="cs-CZ" sz="900">
                          <a:effectLst/>
                        </a:rPr>
                        <a:t>1.</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Plzeň</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23,9</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024066406"/>
                  </a:ext>
                </a:extLst>
              </a:tr>
              <a:tr h="178451">
                <a:tc>
                  <a:txBody>
                    <a:bodyPr/>
                    <a:lstStyle/>
                    <a:p>
                      <a:pPr algn="r"/>
                      <a:r>
                        <a:rPr lang="cs-CZ" sz="900">
                          <a:effectLst/>
                        </a:rPr>
                        <a:t>2.</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České Budějovice</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22,5</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933756129"/>
                  </a:ext>
                </a:extLst>
              </a:tr>
              <a:tr h="178451">
                <a:tc>
                  <a:txBody>
                    <a:bodyPr/>
                    <a:lstStyle/>
                    <a:p>
                      <a:pPr algn="r"/>
                      <a:r>
                        <a:rPr lang="cs-CZ" sz="900">
                          <a:effectLst/>
                        </a:rPr>
                        <a:t>3.</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dirty="0">
                          <a:effectLst/>
                        </a:rPr>
                        <a:t>Praha</a:t>
                      </a:r>
                      <a:endParaRPr lang="cs-CZ" sz="1100" dirty="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22,4</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3173923805"/>
                  </a:ext>
                </a:extLst>
              </a:tr>
              <a:tr h="178451">
                <a:tc>
                  <a:txBody>
                    <a:bodyPr/>
                    <a:lstStyle/>
                    <a:p>
                      <a:pPr algn="r"/>
                      <a:r>
                        <a:rPr lang="cs-CZ" sz="900">
                          <a:effectLst/>
                        </a:rPr>
                        <a:t>4.</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Pelhřimov</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22,1</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716097371"/>
                  </a:ext>
                </a:extLst>
              </a:tr>
              <a:tr h="178451">
                <a:tc>
                  <a:txBody>
                    <a:bodyPr/>
                    <a:lstStyle/>
                    <a:p>
                      <a:pPr algn="r"/>
                      <a:r>
                        <a:rPr lang="cs-CZ" sz="900">
                          <a:effectLst/>
                        </a:rPr>
                        <a:t>5.</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Strakonice</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19,4</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3954549597"/>
                  </a:ext>
                </a:extLst>
              </a:tr>
              <a:tr h="178451">
                <a:tc>
                  <a:txBody>
                    <a:bodyPr/>
                    <a:lstStyle/>
                    <a:p>
                      <a:pPr algn="r"/>
                      <a:r>
                        <a:rPr lang="cs-CZ" sz="900">
                          <a:effectLst/>
                        </a:rPr>
                        <a:t>6.</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Jihlava</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19,1</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2092162759"/>
                  </a:ext>
                </a:extLst>
              </a:tr>
              <a:tr h="178451">
                <a:tc>
                  <a:txBody>
                    <a:bodyPr/>
                    <a:lstStyle/>
                    <a:p>
                      <a:pPr algn="r"/>
                      <a:r>
                        <a:rPr lang="cs-CZ" sz="900">
                          <a:effectLst/>
                        </a:rPr>
                        <a:t>7.</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Klatovy</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18,9</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2420590840"/>
                  </a:ext>
                </a:extLst>
              </a:tr>
              <a:tr h="178451">
                <a:tc>
                  <a:txBody>
                    <a:bodyPr/>
                    <a:lstStyle/>
                    <a:p>
                      <a:pPr algn="r"/>
                      <a:r>
                        <a:rPr lang="cs-CZ" sz="900">
                          <a:effectLst/>
                        </a:rPr>
                        <a:t>8.</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Prachatice</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18,8</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035992257"/>
                  </a:ext>
                </a:extLst>
              </a:tr>
              <a:tr h="178451">
                <a:tc>
                  <a:txBody>
                    <a:bodyPr/>
                    <a:lstStyle/>
                    <a:p>
                      <a:pPr algn="r"/>
                      <a:r>
                        <a:rPr lang="cs-CZ" sz="900">
                          <a:effectLst/>
                        </a:rPr>
                        <a:t>9.</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Pardubice</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18,6</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52768681"/>
                  </a:ext>
                </a:extLst>
              </a:tr>
              <a:tr h="178451">
                <a:tc>
                  <a:txBody>
                    <a:bodyPr/>
                    <a:lstStyle/>
                    <a:p>
                      <a:pPr algn="r"/>
                      <a:r>
                        <a:rPr lang="cs-CZ" sz="900">
                          <a:effectLst/>
                        </a:rPr>
                        <a:t>10.</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Písek</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18,5</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3093071884"/>
                  </a:ext>
                </a:extLst>
              </a:tr>
              <a:tr h="178451">
                <a:tc>
                  <a:txBody>
                    <a:bodyPr/>
                    <a:lstStyle/>
                    <a:p>
                      <a:pPr algn="r"/>
                      <a:r>
                        <a:rPr lang="cs-CZ" sz="900">
                          <a:effectLst/>
                        </a:rPr>
                        <a:t>11.</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Jindřichův Hradec</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18,0</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198958486"/>
                  </a:ext>
                </a:extLst>
              </a:tr>
              <a:tr h="178451">
                <a:tc>
                  <a:txBody>
                    <a:bodyPr/>
                    <a:lstStyle/>
                    <a:p>
                      <a:pPr algn="r"/>
                      <a:r>
                        <a:rPr lang="cs-CZ" sz="900">
                          <a:effectLst/>
                        </a:rPr>
                        <a:t>12.</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Chrudim</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18,0</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479693024"/>
                  </a:ext>
                </a:extLst>
              </a:tr>
              <a:tr h="178451">
                <a:tc>
                  <a:txBody>
                    <a:bodyPr/>
                    <a:lstStyle/>
                    <a:p>
                      <a:pPr algn="r"/>
                      <a:r>
                        <a:rPr lang="cs-CZ" sz="900">
                          <a:effectLst/>
                        </a:rPr>
                        <a:t>13.</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Benešov</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17,8</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4181823461"/>
                  </a:ext>
                </a:extLst>
              </a:tr>
              <a:tr h="178451">
                <a:tc>
                  <a:txBody>
                    <a:bodyPr/>
                    <a:lstStyle/>
                    <a:p>
                      <a:pPr algn="r"/>
                      <a:r>
                        <a:rPr lang="cs-CZ" sz="900">
                          <a:effectLst/>
                        </a:rPr>
                        <a:t>14.</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Tábor</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17,6</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268411301"/>
                  </a:ext>
                </a:extLst>
              </a:tr>
              <a:tr h="178451">
                <a:tc>
                  <a:txBody>
                    <a:bodyPr/>
                    <a:lstStyle/>
                    <a:p>
                      <a:pPr algn="r"/>
                      <a:r>
                        <a:rPr lang="cs-CZ" sz="900">
                          <a:effectLst/>
                        </a:rPr>
                        <a:t>15.</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Hradec Králové</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17,1</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343609746"/>
                  </a:ext>
                </a:extLst>
              </a:tr>
              <a:tr h="178451">
                <a:tc>
                  <a:txBody>
                    <a:bodyPr/>
                    <a:lstStyle/>
                    <a:p>
                      <a:pPr algn="r"/>
                      <a:r>
                        <a:rPr lang="cs-CZ" sz="900">
                          <a:effectLst/>
                        </a:rPr>
                        <a:t>16.</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Kolín</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16,7</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994758365"/>
                  </a:ext>
                </a:extLst>
              </a:tr>
              <a:tr h="178451">
                <a:tc>
                  <a:txBody>
                    <a:bodyPr/>
                    <a:lstStyle/>
                    <a:p>
                      <a:pPr algn="r"/>
                      <a:r>
                        <a:rPr lang="cs-CZ" sz="900">
                          <a:effectLst/>
                        </a:rPr>
                        <a:t>17.</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Havlíčkův Brod</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16,5</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2854660567"/>
                  </a:ext>
                </a:extLst>
              </a:tr>
              <a:tr h="178451">
                <a:tc>
                  <a:txBody>
                    <a:bodyPr/>
                    <a:lstStyle/>
                    <a:p>
                      <a:pPr algn="r"/>
                      <a:r>
                        <a:rPr lang="cs-CZ" sz="900">
                          <a:effectLst/>
                        </a:rPr>
                        <a:t>18.</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Rokycany</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16,7</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2594344834"/>
                  </a:ext>
                </a:extLst>
              </a:tr>
              <a:tr h="178451">
                <a:tc>
                  <a:txBody>
                    <a:bodyPr/>
                    <a:lstStyle/>
                    <a:p>
                      <a:pPr algn="r"/>
                      <a:r>
                        <a:rPr lang="cs-CZ" sz="900">
                          <a:effectLst/>
                        </a:rPr>
                        <a:t>19.</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Český Krumlov</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16,3</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722345770"/>
                  </a:ext>
                </a:extLst>
              </a:tr>
              <a:tr h="178451">
                <a:tc>
                  <a:txBody>
                    <a:bodyPr/>
                    <a:lstStyle/>
                    <a:p>
                      <a:pPr algn="r"/>
                      <a:r>
                        <a:rPr lang="cs-CZ" sz="900">
                          <a:effectLst/>
                        </a:rPr>
                        <a:t>20.</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Třebíč</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16,3</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3525838936"/>
                  </a:ext>
                </a:extLst>
              </a:tr>
              <a:tr h="178451">
                <a:tc>
                  <a:txBody>
                    <a:bodyPr/>
                    <a:lstStyle/>
                    <a:p>
                      <a:pPr algn="r"/>
                      <a:r>
                        <a:rPr lang="cs-CZ" sz="900">
                          <a:effectLst/>
                        </a:rPr>
                        <a:t>21.</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Kutná Hora</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16,2</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873914041"/>
                  </a:ext>
                </a:extLst>
              </a:tr>
              <a:tr h="178451">
                <a:tc>
                  <a:txBody>
                    <a:bodyPr/>
                    <a:lstStyle/>
                    <a:p>
                      <a:pPr algn="r"/>
                      <a:r>
                        <a:rPr lang="cs-CZ" sz="900">
                          <a:effectLst/>
                        </a:rPr>
                        <a:t>22.</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Prostějov</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16,2</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3898281225"/>
                  </a:ext>
                </a:extLst>
              </a:tr>
              <a:tr h="178451">
                <a:tc>
                  <a:txBody>
                    <a:bodyPr/>
                    <a:lstStyle/>
                    <a:p>
                      <a:pPr algn="r"/>
                      <a:r>
                        <a:rPr lang="cs-CZ" sz="900">
                          <a:effectLst/>
                        </a:rPr>
                        <a:t>23.</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Cheb</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16,2</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2955230770"/>
                  </a:ext>
                </a:extLst>
              </a:tr>
              <a:tr h="178451">
                <a:tc>
                  <a:txBody>
                    <a:bodyPr/>
                    <a:lstStyle/>
                    <a:p>
                      <a:pPr algn="r"/>
                      <a:r>
                        <a:rPr lang="cs-CZ" sz="900">
                          <a:effectLst/>
                        </a:rPr>
                        <a:t>24.</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Brno</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16,1</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501457950"/>
                  </a:ext>
                </a:extLst>
              </a:tr>
              <a:tr h="178451">
                <a:tc>
                  <a:txBody>
                    <a:bodyPr/>
                    <a:lstStyle/>
                    <a:p>
                      <a:pPr algn="r"/>
                      <a:r>
                        <a:rPr lang="cs-CZ" sz="900">
                          <a:effectLst/>
                        </a:rPr>
                        <a:t>25.</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Domažlice</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16,1</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14172367"/>
                  </a:ext>
                </a:extLst>
              </a:tr>
              <a:tr h="178451">
                <a:tc>
                  <a:txBody>
                    <a:bodyPr/>
                    <a:lstStyle/>
                    <a:p>
                      <a:pPr algn="r"/>
                      <a:r>
                        <a:rPr lang="cs-CZ" sz="900">
                          <a:effectLst/>
                        </a:rPr>
                        <a:t>26.</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Rakovník</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15,1</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3718485276"/>
                  </a:ext>
                </a:extLst>
              </a:tr>
              <a:tr h="178451">
                <a:tc>
                  <a:txBody>
                    <a:bodyPr/>
                    <a:lstStyle/>
                    <a:p>
                      <a:pPr algn="r"/>
                      <a:r>
                        <a:rPr lang="cs-CZ" sz="900">
                          <a:effectLst/>
                        </a:rPr>
                        <a:t>27.</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Náchod</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14,7</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2583916363"/>
                  </a:ext>
                </a:extLst>
              </a:tr>
              <a:tr h="178451">
                <a:tc>
                  <a:txBody>
                    <a:bodyPr/>
                    <a:lstStyle/>
                    <a:p>
                      <a:pPr algn="r"/>
                      <a:r>
                        <a:rPr lang="cs-CZ" sz="900">
                          <a:effectLst/>
                        </a:rPr>
                        <a:t>28.</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Karlovy Vary</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14,6</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3177387121"/>
                  </a:ext>
                </a:extLst>
              </a:tr>
              <a:tr h="178451">
                <a:tc>
                  <a:txBody>
                    <a:bodyPr/>
                    <a:lstStyle/>
                    <a:p>
                      <a:pPr algn="r"/>
                      <a:r>
                        <a:rPr lang="cs-CZ" sz="900">
                          <a:effectLst/>
                        </a:rPr>
                        <a:t>29.</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Blansko</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13,9</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406116611"/>
                  </a:ext>
                </a:extLst>
              </a:tr>
              <a:tr h="178451">
                <a:tc>
                  <a:txBody>
                    <a:bodyPr/>
                    <a:lstStyle/>
                    <a:p>
                      <a:pPr algn="r"/>
                      <a:r>
                        <a:rPr lang="cs-CZ" sz="900" dirty="0">
                          <a:effectLst/>
                        </a:rPr>
                        <a:t>30.</a:t>
                      </a:r>
                      <a:endParaRPr lang="cs-CZ" sz="1100" dirty="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dirty="0">
                          <a:effectLst/>
                        </a:rPr>
                        <a:t>Louny</a:t>
                      </a:r>
                      <a:endParaRPr lang="cs-CZ" sz="1100" dirty="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13,9</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4106335213"/>
                  </a:ext>
                </a:extLst>
              </a:tr>
            </a:tbl>
          </a:graphicData>
        </a:graphic>
      </p:graphicFrame>
    </p:spTree>
    <p:extLst>
      <p:ext uri="{BB962C8B-B14F-4D97-AF65-F5344CB8AC3E}">
        <p14:creationId xmlns:p14="http://schemas.microsoft.com/office/powerpoint/2010/main" val="1064573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84A03830-675F-4A9E-AB1C-175C10F38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1" y="236538"/>
            <a:ext cx="9083089" cy="63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E7DE46-13DA-4CA6-9C03-56DA126893F2}"/>
              </a:ext>
            </a:extLst>
          </p:cNvPr>
          <p:cNvSpPr>
            <a:spLocks noGrp="1"/>
          </p:cNvSpPr>
          <p:nvPr>
            <p:ph type="title"/>
          </p:nvPr>
        </p:nvSpPr>
        <p:spPr/>
        <p:txBody>
          <a:bodyPr>
            <a:normAutofit/>
          </a:bodyPr>
          <a:lstStyle/>
          <a:p>
            <a:pPr algn="ctr"/>
            <a:r>
              <a:rPr lang="cs-CZ" sz="2800" b="1" dirty="0"/>
              <a:t>Srovnání ČR a vybraných evropských zemí </a:t>
            </a:r>
            <a:br>
              <a:rPr lang="cs-CZ" sz="2800" b="1" dirty="0"/>
            </a:br>
            <a:r>
              <a:rPr lang="cs-CZ" sz="2700" dirty="0"/>
              <a:t>(období 1990-2000)</a:t>
            </a:r>
          </a:p>
        </p:txBody>
      </p:sp>
      <p:sp>
        <p:nvSpPr>
          <p:cNvPr id="3" name="Zástupný obsah 2">
            <a:extLst>
              <a:ext uri="{FF2B5EF4-FFF2-40B4-BE49-F238E27FC236}">
                <a16:creationId xmlns:a16="http://schemas.microsoft.com/office/drawing/2014/main" id="{F1BE69BB-5840-47F0-A848-B1CFFD87963E}"/>
              </a:ext>
            </a:extLst>
          </p:cNvPr>
          <p:cNvSpPr>
            <a:spLocks noGrp="1"/>
          </p:cNvSpPr>
          <p:nvPr>
            <p:ph idx="1"/>
          </p:nvPr>
        </p:nvSpPr>
        <p:spPr/>
        <p:txBody>
          <a:bodyPr/>
          <a:lstStyle/>
          <a:p>
            <a:endParaRPr lang="cs-CZ" dirty="0"/>
          </a:p>
        </p:txBody>
      </p:sp>
    </p:spTree>
    <p:extLst>
      <p:ext uri="{BB962C8B-B14F-4D97-AF65-F5344CB8AC3E}">
        <p14:creationId xmlns:p14="http://schemas.microsoft.com/office/powerpoint/2010/main" val="2849263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C00B5C0-8016-4405-927E-66BAE170087E}"/>
              </a:ext>
            </a:extLst>
          </p:cNvPr>
          <p:cNvPicPr>
            <a:picLocks noChangeAspect="1"/>
          </p:cNvPicPr>
          <p:nvPr/>
        </p:nvPicPr>
        <p:blipFill>
          <a:blip r:embed="rId2"/>
          <a:stretch>
            <a:fillRect/>
          </a:stretch>
        </p:blipFill>
        <p:spPr>
          <a:xfrm>
            <a:off x="2067542" y="446335"/>
            <a:ext cx="7164124" cy="6266952"/>
          </a:xfrm>
          <a:prstGeom prst="rect">
            <a:avLst/>
          </a:prstGeom>
        </p:spPr>
      </p:pic>
    </p:spTree>
    <p:extLst>
      <p:ext uri="{BB962C8B-B14F-4D97-AF65-F5344CB8AC3E}">
        <p14:creationId xmlns:p14="http://schemas.microsoft.com/office/powerpoint/2010/main" val="3935551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 3">
            <a:extLst>
              <a:ext uri="{FF2B5EF4-FFF2-40B4-BE49-F238E27FC236}">
                <a16:creationId xmlns:a16="http://schemas.microsoft.com/office/drawing/2014/main" id="{2BF6BAEB-55B6-41C9-A1C7-A026A1DC16C9}"/>
              </a:ext>
            </a:extLst>
          </p:cNvPr>
          <p:cNvGraphicFramePr>
            <a:graphicFrameLocks/>
          </p:cNvGraphicFramePr>
          <p:nvPr>
            <p:extLst>
              <p:ext uri="{D42A27DB-BD31-4B8C-83A1-F6EECF244321}">
                <p14:modId xmlns:p14="http://schemas.microsoft.com/office/powerpoint/2010/main" val="3466256488"/>
              </p:ext>
            </p:extLst>
          </p:nvPr>
        </p:nvGraphicFramePr>
        <p:xfrm>
          <a:off x="830510" y="721453"/>
          <a:ext cx="7291514" cy="5840712"/>
        </p:xfrm>
        <a:graphic>
          <a:graphicData uri="http://schemas.openxmlformats.org/drawingml/2006/chart">
            <c:chart xmlns:c="http://schemas.openxmlformats.org/drawingml/2006/chart" xmlns:r="http://schemas.openxmlformats.org/officeDocument/2006/relationships" r:id="rId2"/>
          </a:graphicData>
        </a:graphic>
      </p:graphicFrame>
      <p:sp>
        <p:nvSpPr>
          <p:cNvPr id="5" name="Obdélník 4">
            <a:extLst>
              <a:ext uri="{FF2B5EF4-FFF2-40B4-BE49-F238E27FC236}">
                <a16:creationId xmlns:a16="http://schemas.microsoft.com/office/drawing/2014/main" id="{2F953C06-77B1-4256-B146-353D59029F43}"/>
              </a:ext>
            </a:extLst>
          </p:cNvPr>
          <p:cNvSpPr/>
          <p:nvPr/>
        </p:nvSpPr>
        <p:spPr>
          <a:xfrm>
            <a:off x="176170" y="142613"/>
            <a:ext cx="8569352" cy="375552"/>
          </a:xfrm>
          <a:prstGeom prst="rect">
            <a:avLst/>
          </a:prstGeom>
        </p:spPr>
        <p:txBody>
          <a:bodyPr wrap="square">
            <a:spAutoFit/>
          </a:bodyPr>
          <a:lstStyle/>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Podíl domácností vlastnících objekt druhého bydlení ve vybraných zemích (cca rok 2000)</a:t>
            </a:r>
          </a:p>
        </p:txBody>
      </p:sp>
    </p:spTree>
    <p:extLst>
      <p:ext uri="{BB962C8B-B14F-4D97-AF65-F5344CB8AC3E}">
        <p14:creationId xmlns:p14="http://schemas.microsoft.com/office/powerpoint/2010/main" val="434552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C5DB06-AF93-47A4-A49C-51AF108E9445}"/>
              </a:ext>
            </a:extLst>
          </p:cNvPr>
          <p:cNvSpPr>
            <a:spLocks noGrp="1"/>
          </p:cNvSpPr>
          <p:nvPr>
            <p:ph type="title"/>
          </p:nvPr>
        </p:nvSpPr>
        <p:spPr>
          <a:xfrm>
            <a:off x="888709" y="-113046"/>
            <a:ext cx="7886700" cy="1325563"/>
          </a:xfrm>
        </p:spPr>
        <p:txBody>
          <a:bodyPr>
            <a:normAutofit/>
          </a:bodyPr>
          <a:lstStyle/>
          <a:p>
            <a:pPr algn="ctr"/>
            <a:r>
              <a:rPr lang="cs-CZ" sz="2000" b="1" dirty="0">
                <a:effectLst/>
                <a:latin typeface="Times New Roman" panose="02020603050405020304" pitchFamily="18" charset="0"/>
                <a:ea typeface="Times New Roman" panose="02020603050405020304" pitchFamily="18" charset="0"/>
              </a:rPr>
              <a:t>Faktory ovlivňující vlastnictví a rozmístění druhého bydlení</a:t>
            </a:r>
            <a:endParaRPr lang="cs-CZ" sz="2000" b="1" dirty="0"/>
          </a:p>
        </p:txBody>
      </p:sp>
      <p:graphicFrame>
        <p:nvGraphicFramePr>
          <p:cNvPr id="4" name="Zástupný obsah 3">
            <a:extLst>
              <a:ext uri="{FF2B5EF4-FFF2-40B4-BE49-F238E27FC236}">
                <a16:creationId xmlns:a16="http://schemas.microsoft.com/office/drawing/2014/main" id="{402C6AC6-0459-4591-8EB2-1596A16BEA16}"/>
              </a:ext>
            </a:extLst>
          </p:cNvPr>
          <p:cNvGraphicFramePr>
            <a:graphicFrameLocks noGrp="1"/>
          </p:cNvGraphicFramePr>
          <p:nvPr>
            <p:ph idx="1"/>
            <p:extLst>
              <p:ext uri="{D42A27DB-BD31-4B8C-83A1-F6EECF244321}">
                <p14:modId xmlns:p14="http://schemas.microsoft.com/office/powerpoint/2010/main" val="1156374451"/>
              </p:ext>
            </p:extLst>
          </p:nvPr>
        </p:nvGraphicFramePr>
        <p:xfrm>
          <a:off x="740043" y="1410303"/>
          <a:ext cx="7663913" cy="5082571"/>
        </p:xfrm>
        <a:graphic>
          <a:graphicData uri="http://schemas.openxmlformats.org/drawingml/2006/table">
            <a:tbl>
              <a:tblPr>
                <a:tableStyleId>{5C22544A-7EE6-4342-B048-85BDC9FD1C3A}</a:tableStyleId>
              </a:tblPr>
              <a:tblGrid>
                <a:gridCol w="3960361">
                  <a:extLst>
                    <a:ext uri="{9D8B030D-6E8A-4147-A177-3AD203B41FA5}">
                      <a16:colId xmlns:a16="http://schemas.microsoft.com/office/drawing/2014/main" val="2438585793"/>
                    </a:ext>
                  </a:extLst>
                </a:gridCol>
                <a:gridCol w="3703552">
                  <a:extLst>
                    <a:ext uri="{9D8B030D-6E8A-4147-A177-3AD203B41FA5}">
                      <a16:colId xmlns:a16="http://schemas.microsoft.com/office/drawing/2014/main" val="969701615"/>
                    </a:ext>
                  </a:extLst>
                </a:gridCol>
              </a:tblGrid>
              <a:tr h="231025">
                <a:tc>
                  <a:txBody>
                    <a:bodyPr/>
                    <a:lstStyle/>
                    <a:p>
                      <a:pPr algn="just"/>
                      <a:r>
                        <a:rPr lang="cs-CZ" sz="1400" b="1" dirty="0">
                          <a:effectLst/>
                        </a:rPr>
                        <a:t>Vlastnictví</a:t>
                      </a:r>
                      <a:endParaRPr lang="cs-CZ" sz="1400" b="1" dirty="0">
                        <a:effectLst/>
                        <a:latin typeface="Times New Roman" panose="02020603050405020304" pitchFamily="18" charset="0"/>
                        <a:ea typeface="Times New Roman" panose="02020603050405020304" pitchFamily="18" charset="0"/>
                      </a:endParaRPr>
                    </a:p>
                  </a:txBody>
                  <a:tcPr marL="44450" marR="44450" marT="0" marB="0">
                    <a:solidFill>
                      <a:schemeClr val="accent2">
                        <a:lumMod val="40000"/>
                        <a:lumOff val="60000"/>
                      </a:schemeClr>
                    </a:solidFill>
                  </a:tcPr>
                </a:tc>
                <a:tc>
                  <a:txBody>
                    <a:bodyPr/>
                    <a:lstStyle/>
                    <a:p>
                      <a:pPr algn="just"/>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44450" marR="44450" marT="0" marB="0">
                    <a:solidFill>
                      <a:schemeClr val="accent2">
                        <a:lumMod val="40000"/>
                        <a:lumOff val="60000"/>
                      </a:schemeClr>
                    </a:solidFill>
                  </a:tcPr>
                </a:tc>
                <a:extLst>
                  <a:ext uri="{0D108BD9-81ED-4DB2-BD59-A6C34878D82A}">
                    <a16:rowId xmlns:a16="http://schemas.microsoft.com/office/drawing/2014/main" val="3306832440"/>
                  </a:ext>
                </a:extLst>
              </a:tr>
              <a:tr h="231025">
                <a:tc>
                  <a:txBody>
                    <a:bodyPr/>
                    <a:lstStyle/>
                    <a:p>
                      <a:pPr algn="just"/>
                      <a:r>
                        <a:rPr lang="cs-CZ" sz="1400">
                          <a:effectLst/>
                        </a:rPr>
                        <a:t>Demografické                        </a:t>
                      </a:r>
                      <a:endParaRPr lang="cs-CZ" sz="14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věk, pohlaví, vzdělání, povolání</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3292045394"/>
                  </a:ext>
                </a:extLst>
              </a:tr>
              <a:tr h="693078">
                <a:tc>
                  <a:txBody>
                    <a:bodyPr/>
                    <a:lstStyle/>
                    <a:p>
                      <a:pPr algn="just"/>
                      <a:r>
                        <a:rPr lang="cs-CZ" sz="1400">
                          <a:effectLst/>
                        </a:rPr>
                        <a:t>Sociologické, psychologické a kulturní </a:t>
                      </a:r>
                      <a:endParaRPr lang="cs-CZ" sz="14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životní styl, sociální status, příjem, míra „urbanizovanosti“, míra rekreačních potřeb a nároků (rekreativita), potřeba seberealizace</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755040477"/>
                  </a:ext>
                </a:extLst>
              </a:tr>
              <a:tr h="462053">
                <a:tc>
                  <a:txBody>
                    <a:bodyPr/>
                    <a:lstStyle/>
                    <a:p>
                      <a:pPr algn="just"/>
                      <a:r>
                        <a:rPr lang="cs-CZ" sz="1400" dirty="0">
                          <a:effectLst/>
                        </a:rPr>
                        <a:t>Ekonomické a prostorové</a:t>
                      </a:r>
                      <a:endParaRPr lang="cs-CZ" sz="14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kvalita a typ trvalého bydlení, dostatek rekreačních ploch a možností v místě bydliště</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264770715"/>
                  </a:ext>
                </a:extLst>
              </a:tr>
              <a:tr h="231025">
                <a:tc>
                  <a:txBody>
                    <a:bodyPr/>
                    <a:lstStyle/>
                    <a:p>
                      <a:pPr algn="just"/>
                      <a:r>
                        <a:rPr lang="cs-CZ" sz="1400">
                          <a:effectLst/>
                        </a:rPr>
                        <a:t>Politické, institucionální, legislativní</a:t>
                      </a:r>
                      <a:endParaRPr lang="cs-CZ" sz="14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politická ideologie, bytová a daňová politika aj.</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377807849"/>
                  </a:ext>
                </a:extLst>
              </a:tr>
              <a:tr h="693078">
                <a:tc>
                  <a:txBody>
                    <a:bodyPr/>
                    <a:lstStyle/>
                    <a:p>
                      <a:pPr algn="just"/>
                      <a:r>
                        <a:rPr lang="cs-CZ" sz="1400">
                          <a:effectLst/>
                        </a:rPr>
                        <a:t>Subjektivní</a:t>
                      </a:r>
                    </a:p>
                    <a:p>
                      <a:pPr algn="just"/>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dědictví, původ, místo dřívějšího bydliště, návštěvy příbuzných</a:t>
                      </a:r>
                    </a:p>
                    <a:p>
                      <a:pPr algn="just"/>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3879793294"/>
                  </a:ext>
                </a:extLst>
              </a:tr>
              <a:tr h="231025">
                <a:tc>
                  <a:txBody>
                    <a:bodyPr/>
                    <a:lstStyle/>
                    <a:p>
                      <a:pPr algn="just"/>
                      <a:r>
                        <a:rPr lang="cs-CZ" sz="1400" b="1" dirty="0">
                          <a:effectLst/>
                        </a:rPr>
                        <a:t>Rozmístění</a:t>
                      </a:r>
                      <a:r>
                        <a:rPr lang="cs-CZ" sz="1400" dirty="0">
                          <a:effectLst/>
                        </a:rPr>
                        <a:t> (Poloha)</a:t>
                      </a:r>
                      <a:endParaRPr lang="cs-CZ" sz="1400" dirty="0">
                        <a:effectLst/>
                        <a:latin typeface="Times New Roman" panose="02020603050405020304" pitchFamily="18" charset="0"/>
                        <a:ea typeface="Times New Roman" panose="02020603050405020304" pitchFamily="18" charset="0"/>
                      </a:endParaRPr>
                    </a:p>
                  </a:txBody>
                  <a:tcPr marL="44450" marR="44450" marT="0" marB="0">
                    <a:solidFill>
                      <a:schemeClr val="accent2">
                        <a:lumMod val="40000"/>
                        <a:lumOff val="60000"/>
                      </a:schemeClr>
                    </a:solidFill>
                  </a:tcPr>
                </a:tc>
                <a:tc>
                  <a:txBody>
                    <a:bodyPr/>
                    <a:lstStyle/>
                    <a:p>
                      <a:pPr algn="just"/>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44450" marR="44450" marT="0" marB="0">
                    <a:solidFill>
                      <a:schemeClr val="accent2">
                        <a:lumMod val="40000"/>
                        <a:lumOff val="60000"/>
                      </a:schemeClr>
                    </a:solidFill>
                  </a:tcPr>
                </a:tc>
                <a:extLst>
                  <a:ext uri="{0D108BD9-81ED-4DB2-BD59-A6C34878D82A}">
                    <a16:rowId xmlns:a16="http://schemas.microsoft.com/office/drawing/2014/main" val="4030015169"/>
                  </a:ext>
                </a:extLst>
              </a:tr>
              <a:tr h="693078">
                <a:tc>
                  <a:txBody>
                    <a:bodyPr/>
                    <a:lstStyle/>
                    <a:p>
                      <a:pPr algn="just"/>
                      <a:r>
                        <a:rPr lang="cs-CZ" sz="1400" dirty="0">
                          <a:effectLst/>
                        </a:rPr>
                        <a:t>Stupeň rozvoje urbanizačních procesů</a:t>
                      </a:r>
                      <a:endParaRPr lang="cs-CZ" sz="14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vylidňování venkova, aglomerační efekty, hustota zalidnění, suburbanizační a dezurbanizační procesy</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572050241"/>
                  </a:ext>
                </a:extLst>
              </a:tr>
              <a:tr h="462053">
                <a:tc>
                  <a:txBody>
                    <a:bodyPr/>
                    <a:lstStyle/>
                    <a:p>
                      <a:pPr algn="just"/>
                      <a:r>
                        <a:rPr lang="cs-CZ" sz="1400">
                          <a:effectLst/>
                        </a:rPr>
                        <a:t>Kvalita prostředí</a:t>
                      </a:r>
                      <a:endParaRPr lang="cs-CZ" sz="14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přírodní rekreační potenciál, degradace</a:t>
                      </a:r>
                    </a:p>
                    <a:p>
                      <a:pPr algn="just"/>
                      <a:r>
                        <a:rPr lang="cs-CZ" sz="1400" dirty="0">
                          <a:effectLst/>
                        </a:rPr>
                        <a:t>krajiny</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67999786"/>
                  </a:ext>
                </a:extLst>
              </a:tr>
              <a:tr h="462053">
                <a:tc>
                  <a:txBody>
                    <a:bodyPr/>
                    <a:lstStyle/>
                    <a:p>
                      <a:pPr algn="just"/>
                      <a:r>
                        <a:rPr lang="cs-CZ" sz="1400">
                          <a:effectLst/>
                        </a:rPr>
                        <a:t>Dopravní dostupnost</a:t>
                      </a:r>
                    </a:p>
                    <a:p>
                      <a:pPr algn="just"/>
                      <a:r>
                        <a:rPr lang="cs-CZ" sz="1400">
                          <a:effectLst/>
                        </a:rPr>
                        <a:t>Kvalita infrastruktury a služeb</a:t>
                      </a:r>
                      <a:endParaRPr lang="cs-CZ" sz="14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17668037"/>
                  </a:ext>
                </a:extLst>
              </a:tr>
              <a:tr h="462053">
                <a:tc>
                  <a:txBody>
                    <a:bodyPr/>
                    <a:lstStyle/>
                    <a:p>
                      <a:pPr algn="just"/>
                      <a:r>
                        <a:rPr lang="cs-CZ" sz="1400">
                          <a:effectLst/>
                        </a:rPr>
                        <a:t>Institucionální zájmy</a:t>
                      </a:r>
                      <a:endParaRPr lang="cs-CZ" sz="14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bytová, finanční (daňová) politika, regionální politika, územní plánování</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960301300"/>
                  </a:ext>
                </a:extLst>
              </a:tr>
              <a:tr h="231025">
                <a:tc>
                  <a:txBody>
                    <a:bodyPr/>
                    <a:lstStyle/>
                    <a:p>
                      <a:pPr algn="just"/>
                      <a:r>
                        <a:rPr lang="cs-CZ" sz="1400">
                          <a:effectLst/>
                        </a:rPr>
                        <a:t>Subjektivní faktory</a:t>
                      </a:r>
                      <a:endParaRPr lang="cs-CZ" sz="14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viz výše</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860161312"/>
                  </a:ext>
                </a:extLst>
              </a:tr>
            </a:tbl>
          </a:graphicData>
        </a:graphic>
      </p:graphicFrame>
    </p:spTree>
    <p:extLst>
      <p:ext uri="{BB962C8B-B14F-4D97-AF65-F5344CB8AC3E}">
        <p14:creationId xmlns:p14="http://schemas.microsoft.com/office/powerpoint/2010/main" val="1630956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825BE30-D6FC-45B6-B833-2EA00868B2FF}"/>
              </a:ext>
            </a:extLst>
          </p:cNvPr>
          <p:cNvSpPr>
            <a:spLocks noGrp="1"/>
          </p:cNvSpPr>
          <p:nvPr>
            <p:ph idx="1"/>
          </p:nvPr>
        </p:nvSpPr>
        <p:spPr>
          <a:xfrm>
            <a:off x="681924" y="658678"/>
            <a:ext cx="7833425" cy="5518285"/>
          </a:xfrm>
        </p:spPr>
        <p:txBody>
          <a:bodyPr>
            <a:normAutofit fontScale="85000" lnSpcReduction="20000"/>
          </a:bodyPr>
          <a:lstStyle/>
          <a:p>
            <a:pPr algn="just"/>
            <a:r>
              <a:rPr lang="cs-CZ" b="1" dirty="0">
                <a:latin typeface="Times New Roman" panose="02020603050405020304" pitchFamily="18" charset="0"/>
                <a:cs typeface="Times New Roman" panose="02020603050405020304" pitchFamily="18" charset="0"/>
              </a:rPr>
              <a:t>Chalupa</a:t>
            </a:r>
            <a:r>
              <a:rPr lang="cs-CZ" dirty="0">
                <a:latin typeface="Times New Roman" panose="02020603050405020304" pitchFamily="18" charset="0"/>
                <a:cs typeface="Times New Roman" panose="02020603050405020304" pitchFamily="18" charset="0"/>
              </a:rPr>
              <a:t> (angl. </a:t>
            </a:r>
            <a:r>
              <a:rPr lang="cs-CZ" dirty="0" err="1">
                <a:latin typeface="Times New Roman" panose="02020603050405020304" pitchFamily="18" charset="0"/>
                <a:cs typeface="Times New Roman" panose="02020603050405020304" pitchFamily="18" charset="0"/>
              </a:rPr>
              <a:t>weekend</a:t>
            </a:r>
            <a:r>
              <a:rPr lang="cs-CZ" dirty="0">
                <a:latin typeface="Times New Roman" panose="02020603050405020304" pitchFamily="18" charset="0"/>
                <a:cs typeface="Times New Roman" panose="02020603050405020304" pitchFamily="18" charset="0"/>
              </a:rPr>
              <a:t> house, </a:t>
            </a:r>
            <a:r>
              <a:rPr lang="cs-CZ" dirty="0" err="1">
                <a:latin typeface="Times New Roman" panose="02020603050405020304" pitchFamily="18" charset="0"/>
                <a:cs typeface="Times New Roman" panose="02020603050405020304" pitchFamily="18" charset="0"/>
              </a:rPr>
              <a:t>summer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cottage</a:t>
            </a:r>
            <a:r>
              <a:rPr lang="cs-CZ" dirty="0">
                <a:latin typeface="Times New Roman" panose="02020603050405020304" pitchFamily="18" charset="0"/>
                <a:cs typeface="Times New Roman" panose="02020603050405020304" pitchFamily="18" charset="0"/>
              </a:rPr>
              <a:t>, second </a:t>
            </a:r>
            <a:r>
              <a:rPr lang="cs-CZ" dirty="0" err="1">
                <a:latin typeface="Times New Roman" panose="02020603050405020304" pitchFamily="18" charset="0"/>
                <a:cs typeface="Times New Roman" panose="02020603050405020304" pitchFamily="18" charset="0"/>
              </a:rPr>
              <a:t>home</a:t>
            </a:r>
            <a:r>
              <a:rPr lang="cs-CZ" dirty="0">
                <a:latin typeface="Times New Roman" panose="02020603050405020304" pitchFamily="18" charset="0"/>
                <a:cs typeface="Times New Roman" panose="02020603050405020304" pitchFamily="18" charset="0"/>
              </a:rPr>
              <a:t>) je objekt sloužící k rekreaci, dříve využívaný k trvalému bydlení na venkově, vyňatý nebo nevyňatý z bytového fondu. Tyto rekreační objekty podporují autenticitu a životaschopnost venkovského prostředí. Dříve byly chalupy využívány pro rodinnou rekreaci, dnes se však také vrací jejich původní funkce trvalého bydlení, nebo slouží ke komerčním účelům. Vzhledem k tomu, že jsou chalupy součástí lidských sídel, </a:t>
            </a:r>
            <a:r>
              <a:rPr lang="cs-CZ" dirty="0">
                <a:highlight>
                  <a:srgbClr val="FFFF00"/>
                </a:highlight>
                <a:latin typeface="Times New Roman" panose="02020603050405020304" pitchFamily="18" charset="0"/>
                <a:cs typeface="Times New Roman" panose="02020603050405020304" pitchFamily="18" charset="0"/>
              </a:rPr>
              <a:t>nezatěžují </a:t>
            </a:r>
            <a:r>
              <a:rPr lang="cs-CZ" dirty="0">
                <a:latin typeface="Times New Roman" panose="02020603050405020304" pitchFamily="18" charset="0"/>
                <a:cs typeface="Times New Roman" panose="02020603050405020304" pitchFamily="18" charset="0"/>
              </a:rPr>
              <a:t>krajinu tak jako chataření. </a:t>
            </a:r>
            <a:r>
              <a:rPr lang="cs-CZ" b="1" dirty="0">
                <a:latin typeface="Times New Roman" panose="02020603050405020304" pitchFamily="18" charset="0"/>
                <a:cs typeface="Times New Roman" panose="02020603050405020304" pitchFamily="18" charset="0"/>
              </a:rPr>
              <a:t>Chataření</a:t>
            </a:r>
            <a:r>
              <a:rPr lang="cs-CZ" dirty="0">
                <a:latin typeface="Times New Roman" panose="02020603050405020304" pitchFamily="18" charset="0"/>
                <a:cs typeface="Times New Roman" panose="02020603050405020304" pitchFamily="18" charset="0"/>
              </a:rPr>
              <a:t> (angl. </a:t>
            </a:r>
            <a:r>
              <a:rPr lang="cs-CZ" dirty="0" err="1">
                <a:latin typeface="Times New Roman" panose="02020603050405020304" pitchFamily="18" charset="0"/>
                <a:cs typeface="Times New Roman" panose="02020603050405020304" pitchFamily="18" charset="0"/>
              </a:rPr>
              <a:t>weekend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home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holiday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stays</a:t>
            </a:r>
            <a:r>
              <a:rPr lang="cs-CZ" dirty="0">
                <a:latin typeface="Times New Roman" panose="02020603050405020304" pitchFamily="18" charset="0"/>
                <a:cs typeface="Times New Roman" panose="02020603050405020304" pitchFamily="18" charset="0"/>
              </a:rPr>
              <a:t>) je formou druhého bydlení odehrávající se na chatě a v jejím blízkém okolí, spočívající především v odpočinkovém pobytu, který bývá doplněn volnočasovými aktivitami v okolní, většinou přírodně hodnotné krajině, jako jsou např. procházky, sportovní rybolov, koupání, sběr lesních plodin. Jako zvláštní případ se také uvádí zahrádkaření jako volnočasová aktivita. Chataření lze také chápat jako nekomerční, hromadně neorganizovanou, rodinnou, převážně víkendovou a dovolenkovou a obvykle letní rekreací.</a:t>
            </a:r>
          </a:p>
        </p:txBody>
      </p:sp>
    </p:spTree>
    <p:extLst>
      <p:ext uri="{BB962C8B-B14F-4D97-AF65-F5344CB8AC3E}">
        <p14:creationId xmlns:p14="http://schemas.microsoft.com/office/powerpoint/2010/main" val="359966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C30FA6-78BC-40AB-8FCD-A836925A82CB}"/>
              </a:ext>
            </a:extLst>
          </p:cNvPr>
          <p:cNvSpPr>
            <a:spLocks noGrp="1"/>
          </p:cNvSpPr>
          <p:nvPr>
            <p:ph type="title"/>
          </p:nvPr>
        </p:nvSpPr>
        <p:spPr/>
        <p:txBody>
          <a:bodyPr/>
          <a:lstStyle/>
          <a:p>
            <a:r>
              <a:rPr lang="cs-CZ" sz="1800" b="1" dirty="0">
                <a:effectLst/>
                <a:latin typeface="Times New Roman" panose="02020603050405020304" pitchFamily="18" charset="0"/>
                <a:ea typeface="Times New Roman" panose="02020603050405020304" pitchFamily="18" charset="0"/>
              </a:rPr>
              <a:t>Typy druhého bydlení v Česku</a:t>
            </a:r>
            <a:br>
              <a:rPr lang="cs-CZ" sz="1800" dirty="0">
                <a:effectLst/>
                <a:latin typeface="Times New Roman" panose="02020603050405020304" pitchFamily="18" charset="0"/>
                <a:ea typeface="Times New Roman" panose="02020603050405020304" pitchFamily="18" charset="0"/>
              </a:rPr>
            </a:br>
            <a:endParaRPr lang="cs-CZ" dirty="0"/>
          </a:p>
        </p:txBody>
      </p:sp>
      <p:sp>
        <p:nvSpPr>
          <p:cNvPr id="3" name="Zástupný obsah 2">
            <a:extLst>
              <a:ext uri="{FF2B5EF4-FFF2-40B4-BE49-F238E27FC236}">
                <a16:creationId xmlns:a16="http://schemas.microsoft.com/office/drawing/2014/main" id="{729BCE7F-8986-4570-A9C6-95633055F3BE}"/>
              </a:ext>
            </a:extLst>
          </p:cNvPr>
          <p:cNvSpPr>
            <a:spLocks noGrp="1"/>
          </p:cNvSpPr>
          <p:nvPr>
            <p:ph idx="1"/>
          </p:nvPr>
        </p:nvSpPr>
        <p:spPr>
          <a:xfrm>
            <a:off x="728420" y="1092630"/>
            <a:ext cx="7786930" cy="5400243"/>
          </a:xfrm>
        </p:spPr>
        <p:txBody>
          <a:bodyPr/>
          <a:lstStyle/>
          <a:p>
            <a:pPr algn="just"/>
            <a:r>
              <a:rPr lang="cs-CZ" sz="2000" dirty="0">
                <a:effectLst/>
                <a:latin typeface="Times New Roman" panose="02020603050405020304" pitchFamily="18" charset="0"/>
                <a:ea typeface="Times New Roman" panose="02020603050405020304" pitchFamily="18" charset="0"/>
              </a:rPr>
              <a:t>Pohybujeme-li se po našem venkově , téměř na každém kroku narazíme na chaty, chalupy, různé boudy, stavební buňky, maringotky – odborně nazývané termínem objekty individuální rekreace (OIR), či druhé bydlení. Představují 20 % všech obytných budov na našem území. Pro zachycení jejich rozmístění, které není rovnoměrné, je nejvhodnější využití relativního ukazatele, který zachycuje právě jejich podíl na obytných stavbách viz následující obr.  Objekty druhého bydlení mohou být přímo součástí původního venkovského osídlení, kde představují většinou kvalitně opravené a udržované chalupy, ve kterých současní majitelé buď vyrůstali a po odstěhování a úmrtí zde žijících rodičů upravili na rekreační účely, popřípadě pro tyto účely objekt zakoupili. Přímo součástí osídlení jsou i rekreační domky postavené za rekreačním účelem. Nejčastěji, a to zejména v příměstských okresech, se setkáváme s chatami. S objekty  postavenými přímo za účelem rekreace, často na místech, kde by nikdy v minulosti nevzniklo trvalé osídlení, jako jsou strže, příkré svahy v údolí řek a potoků apod.</a:t>
            </a:r>
          </a:p>
          <a:p>
            <a:endParaRPr lang="cs-CZ" dirty="0"/>
          </a:p>
        </p:txBody>
      </p:sp>
    </p:spTree>
    <p:extLst>
      <p:ext uri="{BB962C8B-B14F-4D97-AF65-F5344CB8AC3E}">
        <p14:creationId xmlns:p14="http://schemas.microsoft.com/office/powerpoint/2010/main" val="4012871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obrázek 1">
            <a:extLst>
              <a:ext uri="{FF2B5EF4-FFF2-40B4-BE49-F238E27FC236}">
                <a16:creationId xmlns:a16="http://schemas.microsoft.com/office/drawing/2014/main" id="{4C655C3F-D4DA-479C-87FC-D5094C08B5D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6648"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239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E3C205B-E340-4BD2-85A2-EC733C5C5555}"/>
              </a:ext>
            </a:extLst>
          </p:cNvPr>
          <p:cNvSpPr>
            <a:spLocks noGrp="1" noChangeArrowheads="1"/>
          </p:cNvSpPr>
          <p:nvPr>
            <p:ph type="title"/>
          </p:nvPr>
        </p:nvSpPr>
        <p:spPr/>
        <p:txBody>
          <a:bodyPr/>
          <a:lstStyle/>
          <a:p>
            <a:pPr eaLnBrk="1" hangingPunct="1"/>
            <a:endParaRPr lang="cs-CZ" altLang="cs-CZ"/>
          </a:p>
        </p:txBody>
      </p:sp>
      <p:sp>
        <p:nvSpPr>
          <p:cNvPr id="56323" name="Rectangle 3">
            <a:extLst>
              <a:ext uri="{FF2B5EF4-FFF2-40B4-BE49-F238E27FC236}">
                <a16:creationId xmlns:a16="http://schemas.microsoft.com/office/drawing/2014/main" id="{731913F2-B10C-455B-9F18-FD2D4BA35141}"/>
              </a:ext>
            </a:extLst>
          </p:cNvPr>
          <p:cNvSpPr>
            <a:spLocks noGrp="1" noChangeArrowheads="1"/>
          </p:cNvSpPr>
          <p:nvPr>
            <p:ph type="body" idx="1"/>
          </p:nvPr>
        </p:nvSpPr>
        <p:spPr/>
        <p:txBody>
          <a:bodyPr/>
          <a:lstStyle/>
          <a:p>
            <a:pPr eaLnBrk="1" hangingPunct="1"/>
            <a:endParaRPr lang="cs-CZ" altLang="cs-CZ"/>
          </a:p>
        </p:txBody>
      </p:sp>
      <p:pic>
        <p:nvPicPr>
          <p:cNvPr id="56324" name="Picture 4">
            <a:extLst>
              <a:ext uri="{FF2B5EF4-FFF2-40B4-BE49-F238E27FC236}">
                <a16:creationId xmlns:a16="http://schemas.microsoft.com/office/drawing/2014/main" id="{B79D483A-C4A3-44AB-B350-9C972B8F0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8" y="20900"/>
            <a:ext cx="9043987" cy="643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a:extLst>
              <a:ext uri="{FF2B5EF4-FFF2-40B4-BE49-F238E27FC236}">
                <a16:creationId xmlns:a16="http://schemas.microsoft.com/office/drawing/2014/main" id="{9E521745-BC3B-43DA-B1B6-11F6BE0E27F3}"/>
              </a:ext>
            </a:extLst>
          </p:cNvPr>
          <p:cNvSpPr/>
          <p:nvPr/>
        </p:nvSpPr>
        <p:spPr>
          <a:xfrm>
            <a:off x="1028040" y="6461548"/>
            <a:ext cx="2687980" cy="312650"/>
          </a:xfrm>
          <a:prstGeom prst="rect">
            <a:avLst/>
          </a:prstGeom>
        </p:spPr>
        <p:txBody>
          <a:bodyPr wrap="none">
            <a:spAutoFit/>
          </a:bodyPr>
          <a:lstStyle/>
          <a:p>
            <a:pPr>
              <a:lnSpc>
                <a:spcPct val="107000"/>
              </a:lnSpc>
              <a:spcAft>
                <a:spcPts val="800"/>
              </a:spcAft>
            </a:pPr>
            <a:r>
              <a:rPr lang="cs-CZ" sz="1400" dirty="0">
                <a:latin typeface="Calibri" panose="020F0502020204030204" pitchFamily="34" charset="0"/>
                <a:ea typeface="Calibri" panose="020F0502020204030204" pitchFamily="34" charset="0"/>
                <a:cs typeface="Times New Roman" panose="02020603050405020304" pitchFamily="18" charset="0"/>
              </a:rPr>
              <a:t>Autoři: Jiří Vystoupil, Martin Šauer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8ED2B84F-9E16-4029-B0F4-3F30A4941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7025"/>
            <a:ext cx="9144000"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1C2A3AA9-F1CD-4777-935A-5F3BA9465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550"/>
            <a:ext cx="9048750"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alt">
            <a:extLst>
              <a:ext uri="{FF2B5EF4-FFF2-40B4-BE49-F238E27FC236}">
                <a16:creationId xmlns:a16="http://schemas.microsoft.com/office/drawing/2014/main" id="{ECB30706-E444-43CB-998F-8D167539A5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76325" y="765175"/>
            <a:ext cx="6951663" cy="5867400"/>
          </a:xfrm>
          <a:noFill/>
          <a:extLst>
            <a:ext uri="{909E8E84-426E-40DD-AFC4-6F175D3DCCD1}">
              <a14:hiddenFill xmlns:a14="http://schemas.microsoft.com/office/drawing/2010/main">
                <a:solidFill>
                  <a:srgbClr val="FFFFFF"/>
                </a:solidFill>
              </a14:hiddenFill>
            </a:ext>
          </a:extLst>
        </p:spPr>
      </p:pic>
      <p:sp>
        <p:nvSpPr>
          <p:cNvPr id="60419" name="TextovéPole 5">
            <a:extLst>
              <a:ext uri="{FF2B5EF4-FFF2-40B4-BE49-F238E27FC236}">
                <a16:creationId xmlns:a16="http://schemas.microsoft.com/office/drawing/2014/main" id="{CE324CF0-4A05-46F9-81F3-3D2271C13C4D}"/>
              </a:ext>
            </a:extLst>
          </p:cNvPr>
          <p:cNvSpPr txBox="1">
            <a:spLocks noChangeArrowheads="1"/>
          </p:cNvSpPr>
          <p:nvPr/>
        </p:nvSpPr>
        <p:spPr bwMode="auto">
          <a:xfrm>
            <a:off x="2843213" y="33337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solidFill>
                  <a:srgbClr val="333333"/>
                </a:solidFill>
                <a:latin typeface="Times New Roman" panose="02020603050405020304" pitchFamily="18" charset="0"/>
              </a:rPr>
              <a:t>Chalupa – Vítkovice – Janova Hora</a:t>
            </a:r>
            <a:endParaRPr lang="cs-CZ" altLang="cs-CZ" sz="1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See the source image">
            <a:extLst>
              <a:ext uri="{FF2B5EF4-FFF2-40B4-BE49-F238E27FC236}">
                <a16:creationId xmlns:a16="http://schemas.microsoft.com/office/drawing/2014/main" id="{F395355D-F7D9-4788-A287-DD7C6717118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796" r="13858" b="1"/>
          <a:stretch/>
        </p:blipFill>
        <p:spPr bwMode="auto">
          <a:xfrm>
            <a:off x="109353" y="90733"/>
            <a:ext cx="8833631" cy="6624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04EA790E-437D-4588-BDA7-9F8F1D43F5A5}"/>
              </a:ext>
            </a:extLst>
          </p:cNvPr>
          <p:cNvSpPr txBox="1"/>
          <p:nvPr/>
        </p:nvSpPr>
        <p:spPr>
          <a:xfrm>
            <a:off x="565689" y="202461"/>
            <a:ext cx="4572000" cy="375552"/>
          </a:xfrm>
          <a:prstGeom prst="rect">
            <a:avLst/>
          </a:prstGeom>
          <a:noFill/>
        </p:spPr>
        <p:txBody>
          <a:bodyPr wrap="square">
            <a:spAutoFit/>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Boučkova chalupa, Držkov, Jizerské hory</a:t>
            </a:r>
          </a:p>
        </p:txBody>
      </p:sp>
    </p:spTree>
    <p:extLst>
      <p:ext uri="{BB962C8B-B14F-4D97-AF65-F5344CB8AC3E}">
        <p14:creationId xmlns:p14="http://schemas.microsoft.com/office/powerpoint/2010/main" val="815725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e the source image">
            <a:extLst>
              <a:ext uri="{FF2B5EF4-FFF2-40B4-BE49-F238E27FC236}">
                <a16:creationId xmlns:a16="http://schemas.microsoft.com/office/drawing/2014/main" id="{70BF4D3A-7D81-4A88-AAD4-6A2418C76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02" y="149085"/>
            <a:ext cx="8736000" cy="655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3259E628-FA6C-4749-8CBC-36E791982165}"/>
              </a:ext>
            </a:extLst>
          </p:cNvPr>
          <p:cNvSpPr txBox="1"/>
          <p:nvPr/>
        </p:nvSpPr>
        <p:spPr>
          <a:xfrm>
            <a:off x="402956" y="263276"/>
            <a:ext cx="4572000" cy="375552"/>
          </a:xfrm>
          <a:prstGeom prst="rect">
            <a:avLst/>
          </a:prstGeom>
          <a:noFill/>
        </p:spPr>
        <p:txBody>
          <a:bodyPr wrap="square">
            <a:spAutoFit/>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Chalupa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Velehrádek</a:t>
            </a:r>
            <a:r>
              <a:rPr lang="cs-CZ" sz="1800" dirty="0">
                <a:effectLst/>
                <a:latin typeface="Calibri" panose="020F0502020204030204" pitchFamily="34" charset="0"/>
                <a:ea typeface="Calibri" panose="020F0502020204030204" pitchFamily="34" charset="0"/>
                <a:cs typeface="Times New Roman" panose="02020603050405020304" pitchFamily="18" charset="0"/>
              </a:rPr>
              <a:t>, Podkrkonoší </a:t>
            </a:r>
          </a:p>
        </p:txBody>
      </p:sp>
    </p:spTree>
    <p:extLst>
      <p:ext uri="{BB962C8B-B14F-4D97-AF65-F5344CB8AC3E}">
        <p14:creationId xmlns:p14="http://schemas.microsoft.com/office/powerpoint/2010/main" val="3280887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Budova, kde se the country house nachází">
            <a:extLst>
              <a:ext uri="{FF2B5EF4-FFF2-40B4-BE49-F238E27FC236}">
                <a16:creationId xmlns:a16="http://schemas.microsoft.com/office/drawing/2014/main" id="{FB7414F8-16BA-467A-9345-517C6C507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512763"/>
            <a:ext cx="8304213"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Obdélník 3">
            <a:extLst>
              <a:ext uri="{FF2B5EF4-FFF2-40B4-BE49-F238E27FC236}">
                <a16:creationId xmlns:a16="http://schemas.microsoft.com/office/drawing/2014/main" id="{60A1744F-B496-4BE6-ABCD-BF11AFD1AFEC}"/>
              </a:ext>
            </a:extLst>
          </p:cNvPr>
          <p:cNvSpPr>
            <a:spLocks noChangeArrowheads="1"/>
          </p:cNvSpPr>
          <p:nvPr/>
        </p:nvSpPr>
        <p:spPr bwMode="auto">
          <a:xfrm>
            <a:off x="4949825" y="115888"/>
            <a:ext cx="3943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Volarská roubenka – venkovský dům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DE0A75B-9891-433E-A94C-92AE0C0262B1}"/>
              </a:ext>
            </a:extLst>
          </p:cNvPr>
          <p:cNvSpPr>
            <a:spLocks noGrp="1"/>
          </p:cNvSpPr>
          <p:nvPr>
            <p:ph idx="1"/>
          </p:nvPr>
        </p:nvSpPr>
        <p:spPr/>
        <p:txBody>
          <a:bodyPr/>
          <a:lstStyle/>
          <a:p>
            <a:endParaRPr lang="cs-CZ"/>
          </a:p>
        </p:txBody>
      </p:sp>
      <p:pic>
        <p:nvPicPr>
          <p:cNvPr id="8194" name="Picture 2" descr="See the source image">
            <a:extLst>
              <a:ext uri="{FF2B5EF4-FFF2-40B4-BE49-F238E27FC236}">
                <a16:creationId xmlns:a16="http://schemas.microsoft.com/office/drawing/2014/main" id="{41F70F02-E267-456D-8B2C-851FF8D4E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02" y="803991"/>
            <a:ext cx="8784000" cy="5599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AC170401-0E02-47C4-996E-2C3B4B8C7870}"/>
              </a:ext>
            </a:extLst>
          </p:cNvPr>
          <p:cNvSpPr txBox="1"/>
          <p:nvPr/>
        </p:nvSpPr>
        <p:spPr>
          <a:xfrm>
            <a:off x="2421575" y="198973"/>
            <a:ext cx="4544389" cy="378190"/>
          </a:xfrm>
          <a:prstGeom prst="rect">
            <a:avLst/>
          </a:prstGeom>
          <a:noFill/>
        </p:spPr>
        <p:txBody>
          <a:bodyPr wrap="square">
            <a:spAutoFit/>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Chalupa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Vichrovky</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Filipovice</a:t>
            </a:r>
            <a:r>
              <a:rPr lang="cs-CZ" sz="1800" dirty="0">
                <a:effectLst/>
                <a:latin typeface="Calibri" panose="020F0502020204030204" pitchFamily="34" charset="0"/>
                <a:ea typeface="Calibri" panose="020F0502020204030204" pitchFamily="34" charset="0"/>
                <a:cs typeface="Times New Roman" panose="02020603050405020304" pitchFamily="18" charset="0"/>
              </a:rPr>
              <a:t>, Jeseníky</a:t>
            </a:r>
          </a:p>
        </p:txBody>
      </p:sp>
    </p:spTree>
    <p:extLst>
      <p:ext uri="{BB962C8B-B14F-4D97-AF65-F5344CB8AC3E}">
        <p14:creationId xmlns:p14="http://schemas.microsoft.com/office/powerpoint/2010/main" val="2180514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AD130C03-D96B-40BB-8E4A-B46CC76E5ECE}"/>
              </a:ext>
            </a:extLst>
          </p:cNvPr>
          <p:cNvSpPr>
            <a:spLocks noGrp="1"/>
          </p:cNvSpPr>
          <p:nvPr>
            <p:ph type="title"/>
          </p:nvPr>
        </p:nvSpPr>
        <p:spPr>
          <a:xfrm>
            <a:off x="718879" y="524528"/>
            <a:ext cx="7698446" cy="1274827"/>
          </a:xfrm>
        </p:spPr>
        <p:txBody>
          <a:bodyPr>
            <a:normAutofit/>
          </a:bodyPr>
          <a:lstStyle/>
          <a:p>
            <a:r>
              <a:rPr lang="cs-CZ" sz="2700" b="1" dirty="0">
                <a:solidFill>
                  <a:srgbClr val="FFFFFF"/>
                </a:solidFill>
                <a:effectLst/>
                <a:latin typeface="Times New Roman" panose="02020603050405020304" pitchFamily="18" charset="0"/>
                <a:ea typeface="Times New Roman" panose="02020603050405020304" pitchFamily="18" charset="0"/>
              </a:rPr>
              <a:t>Druhé bydlení jako specifický typ </a:t>
            </a:r>
            <a:r>
              <a:rPr lang="cs-CZ" sz="2700" b="1" dirty="0" err="1">
                <a:solidFill>
                  <a:srgbClr val="FFFFFF"/>
                </a:solidFill>
                <a:effectLst/>
                <a:latin typeface="Times New Roman" panose="02020603050405020304" pitchFamily="18" charset="0"/>
                <a:ea typeface="Times New Roman" panose="02020603050405020304" pitchFamily="18" charset="0"/>
              </a:rPr>
              <a:t>cestovníhoruchu</a:t>
            </a:r>
            <a:br>
              <a:rPr lang="cs-CZ" sz="2700" dirty="0">
                <a:solidFill>
                  <a:srgbClr val="FFFFFF"/>
                </a:solidFill>
                <a:effectLst/>
                <a:latin typeface="Times New Roman" panose="02020603050405020304" pitchFamily="18" charset="0"/>
                <a:ea typeface="Times New Roman" panose="02020603050405020304" pitchFamily="18" charset="0"/>
              </a:rPr>
            </a:br>
            <a:endParaRPr lang="cs-CZ" sz="2700" dirty="0">
              <a:solidFill>
                <a:srgbClr val="FFFFFF"/>
              </a:solidFill>
            </a:endParaRPr>
          </a:p>
        </p:txBody>
      </p:sp>
      <p:sp>
        <p:nvSpPr>
          <p:cNvPr id="3" name="Zástupný obsah 2">
            <a:extLst>
              <a:ext uri="{FF2B5EF4-FFF2-40B4-BE49-F238E27FC236}">
                <a16:creationId xmlns:a16="http://schemas.microsoft.com/office/drawing/2014/main" id="{056F0A61-BC90-4E10-B116-5ACDD6A0DDE9}"/>
              </a:ext>
            </a:extLst>
          </p:cNvPr>
          <p:cNvSpPr>
            <a:spLocks noGrp="1"/>
          </p:cNvSpPr>
          <p:nvPr>
            <p:ph idx="1"/>
          </p:nvPr>
        </p:nvSpPr>
        <p:spPr>
          <a:xfrm>
            <a:off x="916983" y="2490436"/>
            <a:ext cx="7390481" cy="3848371"/>
          </a:xfrm>
        </p:spPr>
        <p:txBody>
          <a:bodyPr anchor="ctr">
            <a:normAutofit/>
          </a:bodyPr>
          <a:lstStyle/>
          <a:p>
            <a:pPr algn="just"/>
            <a:r>
              <a:rPr lang="cs-CZ" sz="2100" dirty="0">
                <a:effectLst/>
                <a:latin typeface="Times New Roman" panose="02020603050405020304" pitchFamily="18" charset="0"/>
                <a:ea typeface="Times New Roman" panose="02020603050405020304" pitchFamily="18" charset="0"/>
              </a:rPr>
              <a:t>Druhé bydlení je zpravidla považováno za součást venkovského, krátkodobého, domácího, individuálního cestovního ruchu (Jackson 1986, </a:t>
            </a:r>
            <a:r>
              <a:rPr lang="cs-CZ" sz="2100" dirty="0" err="1">
                <a:effectLst/>
                <a:latin typeface="Times New Roman" panose="02020603050405020304" pitchFamily="18" charset="0"/>
                <a:ea typeface="Times New Roman" panose="02020603050405020304" pitchFamily="18" charset="0"/>
              </a:rPr>
              <a:t>Gardavský</a:t>
            </a:r>
            <a:r>
              <a:rPr lang="cs-CZ" sz="2100" dirty="0">
                <a:effectLst/>
                <a:latin typeface="Times New Roman" panose="02020603050405020304" pitchFamily="18" charset="0"/>
                <a:ea typeface="Times New Roman" panose="02020603050405020304" pitchFamily="18" charset="0"/>
              </a:rPr>
              <a:t> 1986, Fialová 2000, Timothy 2004, Vystoupil, Šauer 2011). K lokalitám druhého bydlení je možné přistupovat jako k destinaci cestovního ruchu, která má svůj vlastní vývoj. V praxi (pro charakterizování dosavadního vývoje a především predikci budoucího) bývá využíván tzv. životní cyklus destinace (</a:t>
            </a:r>
            <a:r>
              <a:rPr lang="cs-CZ" sz="2100" dirty="0" err="1">
                <a:effectLst/>
                <a:latin typeface="Times New Roman" panose="02020603050405020304" pitchFamily="18" charset="0"/>
                <a:ea typeface="Times New Roman" panose="02020603050405020304" pitchFamily="18" charset="0"/>
              </a:rPr>
              <a:t>Butler</a:t>
            </a:r>
            <a:r>
              <a:rPr lang="cs-CZ" sz="2100" dirty="0">
                <a:effectLst/>
                <a:latin typeface="Times New Roman" panose="02020603050405020304" pitchFamily="18" charset="0"/>
                <a:ea typeface="Times New Roman" panose="02020603050405020304" pitchFamily="18" charset="0"/>
              </a:rPr>
              <a:t> 2006, Pásková 2008), kdy jsou popsány fáze vývoje: objevení, vtažení, rozvoj, konsolidace, stagnace, </a:t>
            </a:r>
            <a:r>
              <a:rPr lang="cs-CZ" sz="2100" dirty="0" err="1">
                <a:effectLst/>
                <a:latin typeface="Times New Roman" panose="02020603050405020304" pitchFamily="18" charset="0"/>
                <a:ea typeface="Times New Roman" panose="02020603050405020304" pitchFamily="18" charset="0"/>
              </a:rPr>
              <a:t>poststagnace</a:t>
            </a:r>
            <a:r>
              <a:rPr lang="cs-CZ" sz="2100" dirty="0">
                <a:effectLst/>
                <a:latin typeface="Times New Roman" panose="02020603050405020304" pitchFamily="18" charset="0"/>
                <a:ea typeface="Times New Roman" panose="02020603050405020304" pitchFamily="18" charset="0"/>
              </a:rPr>
              <a:t> (omlazení, adaptace, stabilizace, pokles, úpadek). </a:t>
            </a:r>
            <a:endParaRPr lang="cs-CZ" sz="2100" dirty="0"/>
          </a:p>
        </p:txBody>
      </p:sp>
    </p:spTree>
    <p:extLst>
      <p:ext uri="{BB962C8B-B14F-4D97-AF65-F5344CB8AC3E}">
        <p14:creationId xmlns:p14="http://schemas.microsoft.com/office/powerpoint/2010/main" val="2980347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alt">
            <a:extLst>
              <a:ext uri="{FF2B5EF4-FFF2-40B4-BE49-F238E27FC236}">
                <a16:creationId xmlns:a16="http://schemas.microsoft.com/office/drawing/2014/main" id="{4E8F203F-90BE-46D7-A738-20668DD8EA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64604" y="591481"/>
            <a:ext cx="7364995" cy="6216343"/>
          </a:xfrm>
          <a:noFill/>
          <a:extLst>
            <a:ext uri="{909E8E84-426E-40DD-AFC4-6F175D3DCCD1}">
              <a14:hiddenFill xmlns:a14="http://schemas.microsoft.com/office/drawing/2010/main">
                <a:solidFill>
                  <a:srgbClr val="FFFFFF"/>
                </a:solidFill>
              </a14:hiddenFill>
            </a:ext>
          </a:extLst>
        </p:spPr>
      </p:pic>
      <p:sp>
        <p:nvSpPr>
          <p:cNvPr id="61443" name="TextovéPole 7">
            <a:extLst>
              <a:ext uri="{FF2B5EF4-FFF2-40B4-BE49-F238E27FC236}">
                <a16:creationId xmlns:a16="http://schemas.microsoft.com/office/drawing/2014/main" id="{8BAEA4C4-840C-4C04-A2D2-29401CBC00B0}"/>
              </a:ext>
            </a:extLst>
          </p:cNvPr>
          <p:cNvSpPr txBox="1">
            <a:spLocks noChangeArrowheads="1"/>
          </p:cNvSpPr>
          <p:nvPr/>
        </p:nvSpPr>
        <p:spPr bwMode="auto">
          <a:xfrm>
            <a:off x="3321020" y="142874"/>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solidFill>
                  <a:srgbClr val="333333"/>
                </a:solidFill>
                <a:latin typeface="Times New Roman" panose="02020603050405020304" pitchFamily="18" charset="0"/>
              </a:rPr>
              <a:t>Chata – Krkonoše – Poniklá</a:t>
            </a:r>
            <a:endParaRPr lang="cs-CZ" altLang="cs-CZ" sz="1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482" name="Picture 2" descr="See the source image">
            <a:extLst>
              <a:ext uri="{FF2B5EF4-FFF2-40B4-BE49-F238E27FC236}">
                <a16:creationId xmlns:a16="http://schemas.microsoft.com/office/drawing/2014/main" id="{AD045D64-3ED0-4284-945A-020648E714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58" r="11360"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076B5EF7-F889-4569-9FDF-84CA5B6DE472}"/>
              </a:ext>
            </a:extLst>
          </p:cNvPr>
          <p:cNvSpPr txBox="1"/>
          <p:nvPr/>
        </p:nvSpPr>
        <p:spPr>
          <a:xfrm>
            <a:off x="5322657" y="189743"/>
            <a:ext cx="4651512" cy="375552"/>
          </a:xfrm>
          <a:prstGeom prst="rect">
            <a:avLst/>
          </a:prstGeom>
          <a:noFill/>
        </p:spPr>
        <p:txBody>
          <a:bodyPr wrap="square">
            <a:spAutoFit/>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Roubenka v Adršpašských skalách</a:t>
            </a:r>
          </a:p>
        </p:txBody>
      </p:sp>
    </p:spTree>
    <p:extLst>
      <p:ext uri="{BB962C8B-B14F-4D97-AF65-F5344CB8AC3E}">
        <p14:creationId xmlns:p14="http://schemas.microsoft.com/office/powerpoint/2010/main" val="592387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See the source image">
            <a:extLst>
              <a:ext uri="{FF2B5EF4-FFF2-40B4-BE49-F238E27FC236}">
                <a16:creationId xmlns:a16="http://schemas.microsoft.com/office/drawing/2014/main" id="{AB9C23D1-2425-4776-B9FF-74A2D48859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5527" y="794468"/>
            <a:ext cx="8132944" cy="5571067"/>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8CBBD0ED-9B5C-43A7-8188-A9D5E0118528}"/>
              </a:ext>
            </a:extLst>
          </p:cNvPr>
          <p:cNvSpPr/>
          <p:nvPr/>
        </p:nvSpPr>
        <p:spPr>
          <a:xfrm>
            <a:off x="2564049" y="187632"/>
            <a:ext cx="3562898" cy="375552"/>
          </a:xfrm>
          <a:prstGeom prst="rect">
            <a:avLst/>
          </a:prstGeom>
        </p:spPr>
        <p:txBody>
          <a:bodyPr wrap="none">
            <a:spAutoFit/>
          </a:bodyPr>
          <a:lstStyle/>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Nechcete koupit za 180 tisíc? (2022)</a:t>
            </a:r>
          </a:p>
        </p:txBody>
      </p:sp>
    </p:spTree>
    <p:extLst>
      <p:ext uri="{BB962C8B-B14F-4D97-AF65-F5344CB8AC3E}">
        <p14:creationId xmlns:p14="http://schemas.microsoft.com/office/powerpoint/2010/main" val="1612121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ee the source image">
            <a:extLst>
              <a:ext uri="{FF2B5EF4-FFF2-40B4-BE49-F238E27FC236}">
                <a16:creationId xmlns:a16="http://schemas.microsoft.com/office/drawing/2014/main" id="{FB6CB8CF-EE61-42B3-94F2-4BABF1609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06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3554" name="Picture 2" descr="See the source image">
            <a:extLst>
              <a:ext uri="{FF2B5EF4-FFF2-40B4-BE49-F238E27FC236}">
                <a16:creationId xmlns:a16="http://schemas.microsoft.com/office/drawing/2014/main" id="{CE519924-EA33-4F4E-BD48-13E057E6CB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7" r="2884"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E6DAE61C-73C1-40B9-BD4A-3CE3EC737FC9}"/>
              </a:ext>
            </a:extLst>
          </p:cNvPr>
          <p:cNvSpPr/>
          <p:nvPr/>
        </p:nvSpPr>
        <p:spPr>
          <a:xfrm>
            <a:off x="6636058" y="86964"/>
            <a:ext cx="1878399" cy="375552"/>
          </a:xfrm>
          <a:prstGeom prst="rect">
            <a:avLst/>
          </a:prstGeom>
        </p:spPr>
        <p:txBody>
          <a:bodyPr wrap="none">
            <a:spAutoFit/>
          </a:bodyPr>
          <a:lstStyle/>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Nebo za 400 tisíc?</a:t>
            </a:r>
          </a:p>
        </p:txBody>
      </p:sp>
    </p:spTree>
    <p:extLst>
      <p:ext uri="{BB962C8B-B14F-4D97-AF65-F5344CB8AC3E}">
        <p14:creationId xmlns:p14="http://schemas.microsoft.com/office/powerpoint/2010/main" val="41182952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4578" name="Picture 2" descr="Obsah obrázku strom, exteriér, budova, dům&#10;&#10;Popis byl vytvořen automaticky">
            <a:extLst>
              <a:ext uri="{FF2B5EF4-FFF2-40B4-BE49-F238E27FC236}">
                <a16:creationId xmlns:a16="http://schemas.microsoft.com/office/drawing/2014/main" id="{541B55DB-FE5D-4A8C-8316-35465B9575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85EB4174-CE9F-41BC-8166-6137CED12310}"/>
              </a:ext>
            </a:extLst>
          </p:cNvPr>
          <p:cNvSpPr txBox="1"/>
          <p:nvPr/>
        </p:nvSpPr>
        <p:spPr>
          <a:xfrm>
            <a:off x="533681" y="197492"/>
            <a:ext cx="4651512" cy="375552"/>
          </a:xfrm>
          <a:prstGeom prst="rect">
            <a:avLst/>
          </a:prstGeom>
          <a:noFill/>
        </p:spPr>
        <p:txBody>
          <a:bodyPr wrap="square">
            <a:spAutoFit/>
          </a:bodyPr>
          <a:lstStyle/>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Rekreační chata na Brněnské přehradě</a:t>
            </a:r>
          </a:p>
        </p:txBody>
      </p:sp>
    </p:spTree>
    <p:extLst>
      <p:ext uri="{BB962C8B-B14F-4D97-AF65-F5344CB8AC3E}">
        <p14:creationId xmlns:p14="http://schemas.microsoft.com/office/powerpoint/2010/main" val="978964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5602" name="Picture 2" descr="See the source image">
            <a:extLst>
              <a:ext uri="{FF2B5EF4-FFF2-40B4-BE49-F238E27FC236}">
                <a16:creationId xmlns:a16="http://schemas.microsoft.com/office/drawing/2014/main" id="{7634C001-8E0F-4347-A76A-63DD724B18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866"/>
          <a:stretch/>
        </p:blipFill>
        <p:spPr bwMode="auto">
          <a:xfrm>
            <a:off x="294132" y="172618"/>
            <a:ext cx="8848725" cy="651276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ED3CE1F9-8CCA-4747-AC73-983E7D9E4CD3}"/>
              </a:ext>
            </a:extLst>
          </p:cNvPr>
          <p:cNvSpPr/>
          <p:nvPr/>
        </p:nvSpPr>
        <p:spPr>
          <a:xfrm>
            <a:off x="4929336" y="6309829"/>
            <a:ext cx="3848939" cy="375552"/>
          </a:xfrm>
          <a:prstGeom prst="rect">
            <a:avLst/>
          </a:prstGeom>
        </p:spPr>
        <p:txBody>
          <a:bodyPr wrap="none">
            <a:spAutoFit/>
          </a:bodyPr>
          <a:lstStyle/>
          <a:p>
            <a:pPr>
              <a:lnSpc>
                <a:spcPct val="107000"/>
              </a:lnSpc>
              <a:spcAft>
                <a:spcPts val="800"/>
              </a:spcAft>
            </a:pPr>
            <a:r>
              <a:rPr lang="cs-CZ" b="1" dirty="0">
                <a:latin typeface="Calibri" panose="020F0502020204030204" pitchFamily="34" charset="0"/>
                <a:ea typeface="Calibri" panose="020F0502020204030204" pitchFamily="34" charset="0"/>
                <a:cs typeface="Times New Roman" panose="02020603050405020304" pitchFamily="18" charset="0"/>
              </a:rPr>
              <a:t>Rekreační chata na Brněnské přehradě</a:t>
            </a:r>
          </a:p>
        </p:txBody>
      </p:sp>
    </p:spTree>
    <p:extLst>
      <p:ext uri="{BB962C8B-B14F-4D97-AF65-F5344CB8AC3E}">
        <p14:creationId xmlns:p14="http://schemas.microsoft.com/office/powerpoint/2010/main" val="2071356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6626" name="Picture 2" descr="See the source image">
            <a:extLst>
              <a:ext uri="{FF2B5EF4-FFF2-40B4-BE49-F238E27FC236}">
                <a16:creationId xmlns:a16="http://schemas.microsoft.com/office/drawing/2014/main" id="{56F305A3-B879-4326-845F-3560A91FC6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68" r="3348"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41EF969E-50F3-4A02-8ECB-9C91AB752CD9}"/>
              </a:ext>
            </a:extLst>
          </p:cNvPr>
          <p:cNvSpPr txBox="1"/>
          <p:nvPr/>
        </p:nvSpPr>
        <p:spPr>
          <a:xfrm>
            <a:off x="5330407" y="553953"/>
            <a:ext cx="4651512" cy="375552"/>
          </a:xfrm>
          <a:prstGeom prst="rect">
            <a:avLst/>
          </a:prstGeom>
          <a:noFill/>
        </p:spPr>
        <p:txBody>
          <a:bodyPr wrap="square">
            <a:spAutoFit/>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Prázdninový dům (Německo)</a:t>
            </a:r>
          </a:p>
        </p:txBody>
      </p:sp>
    </p:spTree>
    <p:extLst>
      <p:ext uri="{BB962C8B-B14F-4D97-AF65-F5344CB8AC3E}">
        <p14:creationId xmlns:p14="http://schemas.microsoft.com/office/powerpoint/2010/main" val="2336892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Obrázek 1 popisuje nejžádanější lokality v České republice, odhady a ceny chat, chalup a apartmánů">
            <a:extLst>
              <a:ext uri="{FF2B5EF4-FFF2-40B4-BE49-F238E27FC236}">
                <a16:creationId xmlns:a16="http://schemas.microsoft.com/office/drawing/2014/main" id="{B662A76E-F1AC-4C2E-BFB8-15DFF927D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46038"/>
            <a:ext cx="853916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ovéPole 3">
            <a:extLst>
              <a:ext uri="{FF2B5EF4-FFF2-40B4-BE49-F238E27FC236}">
                <a16:creationId xmlns:a16="http://schemas.microsoft.com/office/drawing/2014/main" id="{8A33D4D6-B3B8-436B-90A8-86581DE17FC9}"/>
              </a:ext>
            </a:extLst>
          </p:cNvPr>
          <p:cNvSpPr txBox="1">
            <a:spLocks noChangeArrowheads="1"/>
          </p:cNvSpPr>
          <p:nvPr/>
        </p:nvSpPr>
        <p:spPr bwMode="auto">
          <a:xfrm>
            <a:off x="7812088" y="260350"/>
            <a:ext cx="10858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800"/>
              </a:spcAft>
              <a:buFontTx/>
              <a:buNone/>
            </a:pPr>
            <a:r>
              <a:rPr lang="cs-CZ" altLang="cs-CZ" sz="1800" dirty="0">
                <a:solidFill>
                  <a:srgbClr val="686868"/>
                </a:solidFill>
                <a:ea typeface="Calibri" panose="020F0502020204030204" pitchFamily="34" charset="0"/>
                <a:cs typeface="Times New Roman" panose="02020603050405020304" pitchFamily="18" charset="0"/>
              </a:rPr>
              <a:t>rok 2014</a:t>
            </a:r>
            <a:endParaRPr lang="cs-CZ" altLang="cs-CZ" sz="2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F8B34D-FDB3-4A64-98D0-B312EAB6B658}"/>
              </a:ext>
            </a:extLst>
          </p:cNvPr>
          <p:cNvSpPr>
            <a:spLocks noGrp="1"/>
          </p:cNvSpPr>
          <p:nvPr>
            <p:ph type="title"/>
          </p:nvPr>
        </p:nvSpPr>
        <p:spPr/>
        <p:txBody>
          <a:bodyPr>
            <a:normAutofit/>
          </a:bodyPr>
          <a:lstStyle/>
          <a:p>
            <a:pPr algn="ctr"/>
            <a:r>
              <a:rPr lang="cs-CZ" sz="2400" b="1" dirty="0"/>
              <a:t>Příklady druhého bydlení ve vybraných evropských zemích</a:t>
            </a:r>
          </a:p>
        </p:txBody>
      </p:sp>
      <p:sp>
        <p:nvSpPr>
          <p:cNvPr id="3" name="Zástupný obsah 2">
            <a:extLst>
              <a:ext uri="{FF2B5EF4-FFF2-40B4-BE49-F238E27FC236}">
                <a16:creationId xmlns:a16="http://schemas.microsoft.com/office/drawing/2014/main" id="{B861A3B0-1884-4622-8B95-940C86DFFFE8}"/>
              </a:ext>
            </a:extLst>
          </p:cNvPr>
          <p:cNvSpPr>
            <a:spLocks noGrp="1"/>
          </p:cNvSpPr>
          <p:nvPr>
            <p:ph idx="1"/>
          </p:nvPr>
        </p:nvSpPr>
        <p:spPr/>
        <p:txBody>
          <a:bodyPr/>
          <a:lstStyle/>
          <a:p>
            <a:endParaRPr lang="cs-CZ" dirty="0"/>
          </a:p>
        </p:txBody>
      </p:sp>
    </p:spTree>
    <p:extLst>
      <p:ext uri="{BB962C8B-B14F-4D97-AF65-F5344CB8AC3E}">
        <p14:creationId xmlns:p14="http://schemas.microsoft.com/office/powerpoint/2010/main" val="1073274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Životní cyklus destinace Zdroj: [1] – kompilace z Butler (1980), Noronha (1979), Plog (1973)">
            <a:extLst>
              <a:ext uri="{FF2B5EF4-FFF2-40B4-BE49-F238E27FC236}">
                <a16:creationId xmlns:a16="http://schemas.microsoft.com/office/drawing/2014/main" id="{A77B59DB-EB87-42C6-AD67-8B49F3D41E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17" b="2"/>
          <a:stretch/>
        </p:blipFill>
        <p:spPr bwMode="auto">
          <a:xfrm>
            <a:off x="308142" y="309391"/>
            <a:ext cx="8497568" cy="63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8557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Obrázek 3">
            <a:extLst>
              <a:ext uri="{FF2B5EF4-FFF2-40B4-BE49-F238E27FC236}">
                <a16:creationId xmlns:a16="http://schemas.microsoft.com/office/drawing/2014/main" id="{28A67798-B2D0-4358-BCF1-00ECDDF01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813" y="366713"/>
            <a:ext cx="452437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obrázek 183">
            <a:extLst>
              <a:ext uri="{FF2B5EF4-FFF2-40B4-BE49-F238E27FC236}">
                <a16:creationId xmlns:a16="http://schemas.microsoft.com/office/drawing/2014/main" id="{37CD7D5A-159F-4F85-A2F6-BF5F12CA0168}"/>
              </a:ext>
            </a:extLst>
          </p:cNvPr>
          <p:cNvPicPr/>
          <p:nvPr/>
        </p:nvPicPr>
        <p:blipFill rotWithShape="1">
          <a:blip r:embed="rId2">
            <a:extLst>
              <a:ext uri="{28A0092B-C50C-407E-A947-70E740481C1C}">
                <a14:useLocalDpi xmlns:a14="http://schemas.microsoft.com/office/drawing/2010/main" val="0"/>
              </a:ext>
            </a:extLst>
          </a:blip>
          <a:srcRect t="7864" r="-1" b="41894"/>
          <a:stretch/>
        </p:blipFill>
        <p:spPr bwMode="auto">
          <a:xfrm>
            <a:off x="20" y="59634"/>
            <a:ext cx="9143980" cy="6768000"/>
          </a:xfrm>
          <a:prstGeom prst="rect">
            <a:avLst/>
          </a:prstGeom>
          <a:noFill/>
        </p:spPr>
      </p:pic>
    </p:spTree>
    <p:extLst>
      <p:ext uri="{BB962C8B-B14F-4D97-AF65-F5344CB8AC3E}">
        <p14:creationId xmlns:p14="http://schemas.microsoft.com/office/powerpoint/2010/main" val="1655760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184">
            <a:extLst>
              <a:ext uri="{FF2B5EF4-FFF2-40B4-BE49-F238E27FC236}">
                <a16:creationId xmlns:a16="http://schemas.microsoft.com/office/drawing/2014/main" id="{B019B664-E90D-4F74-B32E-17693A0BA8A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09687" y="-509924"/>
            <a:ext cx="6524625" cy="7236000"/>
          </a:xfrm>
          <a:prstGeom prst="rect">
            <a:avLst/>
          </a:prstGeom>
          <a:noFill/>
          <a:ln>
            <a:noFill/>
          </a:ln>
        </p:spPr>
      </p:pic>
    </p:spTree>
    <p:extLst>
      <p:ext uri="{BB962C8B-B14F-4D97-AF65-F5344CB8AC3E}">
        <p14:creationId xmlns:p14="http://schemas.microsoft.com/office/powerpoint/2010/main" val="2815520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See the source image">
            <a:extLst>
              <a:ext uri="{FF2B5EF4-FFF2-40B4-BE49-F238E27FC236}">
                <a16:creationId xmlns:a16="http://schemas.microsoft.com/office/drawing/2014/main" id="{2CED0FC9-7A23-47B4-B361-B31CDBFD4D5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0651" b="1"/>
          <a:stretch/>
        </p:blipFill>
        <p:spPr bwMode="auto">
          <a:xfrm>
            <a:off x="159043" y="72841"/>
            <a:ext cx="8929649" cy="669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DC171DC2-6AD2-42DA-A94A-962C916B1EA7}"/>
              </a:ext>
            </a:extLst>
          </p:cNvPr>
          <p:cNvSpPr txBox="1"/>
          <p:nvPr/>
        </p:nvSpPr>
        <p:spPr>
          <a:xfrm>
            <a:off x="6020081" y="367973"/>
            <a:ext cx="4651512" cy="375552"/>
          </a:xfrm>
          <a:prstGeom prst="rect">
            <a:avLst/>
          </a:prstGeom>
          <a:noFill/>
        </p:spPr>
        <p:txBody>
          <a:bodyPr wrap="square">
            <a:spAutoFit/>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Typická chalupa ve Finsku</a:t>
            </a:r>
          </a:p>
        </p:txBody>
      </p:sp>
    </p:spTree>
    <p:extLst>
      <p:ext uri="{BB962C8B-B14F-4D97-AF65-F5344CB8AC3E}">
        <p14:creationId xmlns:p14="http://schemas.microsoft.com/office/powerpoint/2010/main" val="35949482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458" name="Picture 2" descr="See the source image">
            <a:extLst>
              <a:ext uri="{FF2B5EF4-FFF2-40B4-BE49-F238E27FC236}">
                <a16:creationId xmlns:a16="http://schemas.microsoft.com/office/drawing/2014/main" id="{DE4FEFE1-B50A-4DE5-BAEA-1450AB38E7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85" r="12101" b="-1"/>
          <a:stretch/>
        </p:blipFill>
        <p:spPr bwMode="auto">
          <a:xfrm>
            <a:off x="751914" y="917032"/>
            <a:ext cx="7777433" cy="583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2CD7FA72-E88E-487D-9EAC-CB7AB45A0239}"/>
              </a:ext>
            </a:extLst>
          </p:cNvPr>
          <p:cNvSpPr txBox="1"/>
          <p:nvPr/>
        </p:nvSpPr>
        <p:spPr>
          <a:xfrm>
            <a:off x="2091829" y="270740"/>
            <a:ext cx="4651512" cy="375552"/>
          </a:xfrm>
          <a:prstGeom prst="rect">
            <a:avLst/>
          </a:prstGeom>
          <a:noFill/>
        </p:spPr>
        <p:txBody>
          <a:bodyPr wrap="square">
            <a:spAutoFit/>
          </a:bodyPr>
          <a:lstStyle/>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Chalupaření v italských Dolomitech</a:t>
            </a:r>
          </a:p>
        </p:txBody>
      </p:sp>
    </p:spTree>
    <p:extLst>
      <p:ext uri="{BB962C8B-B14F-4D97-AF65-F5344CB8AC3E}">
        <p14:creationId xmlns:p14="http://schemas.microsoft.com/office/powerpoint/2010/main" val="16428824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350A0A-ABE1-12E1-B8CF-51D1A08E4622}"/>
              </a:ext>
            </a:extLst>
          </p:cNvPr>
          <p:cNvSpPr>
            <a:spLocks noGrp="1"/>
          </p:cNvSpPr>
          <p:nvPr>
            <p:ph type="title"/>
          </p:nvPr>
        </p:nvSpPr>
        <p:spPr>
          <a:xfrm>
            <a:off x="942497" y="-255916"/>
            <a:ext cx="7886700" cy="1325563"/>
          </a:xfrm>
        </p:spPr>
        <p:txBody>
          <a:bodyPr>
            <a:normAutofit/>
          </a:bodyPr>
          <a:lstStyle/>
          <a:p>
            <a:r>
              <a:rPr lang="cs-CZ" sz="3200" b="1" dirty="0"/>
              <a:t>                 </a:t>
            </a:r>
            <a:r>
              <a:rPr lang="cs-CZ" sz="3600" b="1" dirty="0"/>
              <a:t>Druhé domy ve Francii         </a:t>
            </a:r>
          </a:p>
        </p:txBody>
      </p:sp>
      <p:sp>
        <p:nvSpPr>
          <p:cNvPr id="3" name="Zástupný obsah 2">
            <a:extLst>
              <a:ext uri="{FF2B5EF4-FFF2-40B4-BE49-F238E27FC236}">
                <a16:creationId xmlns:a16="http://schemas.microsoft.com/office/drawing/2014/main" id="{DC6FEAF5-374D-CFD3-135C-7CE13C97A6BD}"/>
              </a:ext>
            </a:extLst>
          </p:cNvPr>
          <p:cNvSpPr>
            <a:spLocks noGrp="1"/>
          </p:cNvSpPr>
          <p:nvPr>
            <p:ph idx="1"/>
          </p:nvPr>
        </p:nvSpPr>
        <p:spPr>
          <a:xfrm>
            <a:off x="628649" y="1266738"/>
            <a:ext cx="8104289" cy="5184396"/>
          </a:xfrm>
        </p:spPr>
        <p:txBody>
          <a:bodyPr>
            <a:normAutofit fontScale="92500" lnSpcReduction="20000"/>
          </a:bodyPr>
          <a:lstStyle/>
          <a:p>
            <a:pPr algn="just"/>
            <a:r>
              <a:rPr lang="cs-CZ" b="1" i="0" dirty="0">
                <a:solidFill>
                  <a:srgbClr val="111827"/>
                </a:solidFill>
                <a:effectLst/>
              </a:rPr>
              <a:t>Každý desátý dům ve Francii je druhým domovem, soustředěným v určitých oblastech země a převážně vlastněným francouzskými státními příslušníky.</a:t>
            </a:r>
            <a:endParaRPr lang="cs-CZ" b="0" i="0" dirty="0">
              <a:solidFill>
                <a:srgbClr val="111827"/>
              </a:solidFill>
              <a:effectLst/>
            </a:endParaRPr>
          </a:p>
          <a:p>
            <a:pPr algn="just"/>
            <a:r>
              <a:rPr lang="cs-CZ" b="0" i="0" dirty="0">
                <a:solidFill>
                  <a:srgbClr val="111827"/>
                </a:solidFill>
                <a:effectLst/>
              </a:rPr>
              <a:t>Ve Francii je více než 2,5 milionu druhých domů, z nichž je méně než 10 % v zahraničních rukou.</a:t>
            </a:r>
          </a:p>
          <a:p>
            <a:pPr algn="just"/>
            <a:r>
              <a:rPr lang="cs-CZ" dirty="0">
                <a:solidFill>
                  <a:srgbClr val="111827"/>
                </a:solidFill>
              </a:rPr>
              <a:t>Z přibližně 250 000 druhých domů v zahraničním vlastnictví je asi čtvrtina v držení Britů, což z nich činí největší skupinu mezinárodních vlastníků.</a:t>
            </a:r>
          </a:p>
          <a:p>
            <a:pPr algn="just"/>
            <a:r>
              <a:rPr lang="cs-CZ" dirty="0">
                <a:solidFill>
                  <a:srgbClr val="111827"/>
                </a:solidFill>
              </a:rPr>
              <a:t>Na regionální úrovni se největší počet rekreačních domů v pevninské Francii nachází v Provence-</a:t>
            </a:r>
            <a:r>
              <a:rPr lang="cs-CZ" dirty="0" err="1">
                <a:solidFill>
                  <a:srgbClr val="111827"/>
                </a:solidFill>
              </a:rPr>
              <a:t>Alpes</a:t>
            </a:r>
            <a:r>
              <a:rPr lang="cs-CZ" dirty="0">
                <a:solidFill>
                  <a:srgbClr val="111827"/>
                </a:solidFill>
              </a:rPr>
              <a:t>-</a:t>
            </a:r>
            <a:r>
              <a:rPr lang="cs-CZ" dirty="0" err="1">
                <a:solidFill>
                  <a:srgbClr val="111827"/>
                </a:solidFill>
              </a:rPr>
              <a:t>Côte</a:t>
            </a:r>
            <a:r>
              <a:rPr lang="cs-CZ" dirty="0">
                <a:solidFill>
                  <a:srgbClr val="111827"/>
                </a:solidFill>
              </a:rPr>
              <a:t> </a:t>
            </a:r>
            <a:r>
              <a:rPr lang="cs-CZ" dirty="0" err="1">
                <a:solidFill>
                  <a:srgbClr val="111827"/>
                </a:solidFill>
              </a:rPr>
              <a:t>d'Azur</a:t>
            </a:r>
            <a:r>
              <a:rPr lang="cs-CZ" dirty="0">
                <a:solidFill>
                  <a:srgbClr val="111827"/>
                </a:solidFill>
              </a:rPr>
              <a:t> (377 015), rychle následované regionem </a:t>
            </a:r>
            <a:r>
              <a:rPr lang="cs-CZ" dirty="0" err="1">
                <a:solidFill>
                  <a:srgbClr val="111827"/>
                </a:solidFill>
              </a:rPr>
              <a:t>Rhône-Alpes</a:t>
            </a:r>
            <a:r>
              <a:rPr lang="cs-CZ" dirty="0">
                <a:solidFill>
                  <a:srgbClr val="111827"/>
                </a:solidFill>
              </a:rPr>
              <a:t> (318 098).</a:t>
            </a:r>
          </a:p>
          <a:p>
            <a:pPr algn="just"/>
            <a:r>
              <a:rPr lang="cs-CZ" b="0" i="0" dirty="0">
                <a:solidFill>
                  <a:srgbClr val="111827"/>
                </a:solidFill>
                <a:effectLst/>
                <a:latin typeface="Nunito" pitchFamily="2" charset="-18"/>
              </a:rPr>
              <a:t>Region </a:t>
            </a:r>
            <a:r>
              <a:rPr lang="cs-CZ" b="0" i="0" dirty="0" err="1">
                <a:solidFill>
                  <a:srgbClr val="111827"/>
                </a:solidFill>
                <a:effectLst/>
                <a:latin typeface="Nunito" pitchFamily="2" charset="-18"/>
              </a:rPr>
              <a:t>Languedoc</a:t>
            </a:r>
            <a:r>
              <a:rPr lang="cs-CZ" b="0" i="0" dirty="0">
                <a:solidFill>
                  <a:srgbClr val="111827"/>
                </a:solidFill>
                <a:effectLst/>
                <a:latin typeface="Nunito" pitchFamily="2" charset="-18"/>
              </a:rPr>
              <a:t>-Roussillon, vede % z hlediska počtu druhých domů z obytných staveb (21% všech nemovitostí ve druhém vlastnictví).</a:t>
            </a:r>
            <a:endParaRPr lang="cs-CZ" dirty="0"/>
          </a:p>
        </p:txBody>
      </p:sp>
    </p:spTree>
    <p:extLst>
      <p:ext uri="{BB962C8B-B14F-4D97-AF65-F5344CB8AC3E}">
        <p14:creationId xmlns:p14="http://schemas.microsoft.com/office/powerpoint/2010/main" val="38185147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118">
            <a:extLst>
              <a:ext uri="{FF2B5EF4-FFF2-40B4-BE49-F238E27FC236}">
                <a16:creationId xmlns:a16="http://schemas.microsoft.com/office/drawing/2014/main" id="{C3459D69-3F3B-4C4E-BD0E-C5C34DED87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3371" y="-90000"/>
            <a:ext cx="5057257" cy="6948000"/>
          </a:xfrm>
          <a:prstGeom prst="rect">
            <a:avLst/>
          </a:prstGeom>
          <a:noFill/>
          <a:ln>
            <a:noFill/>
          </a:ln>
        </p:spPr>
      </p:pic>
    </p:spTree>
    <p:extLst>
      <p:ext uri="{BB962C8B-B14F-4D97-AF65-F5344CB8AC3E}">
        <p14:creationId xmlns:p14="http://schemas.microsoft.com/office/powerpoint/2010/main" val="29795882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obrázek 151">
            <a:extLst>
              <a:ext uri="{FF2B5EF4-FFF2-40B4-BE49-F238E27FC236}">
                <a16:creationId xmlns:a16="http://schemas.microsoft.com/office/drawing/2014/main" id="{0214BDEC-D4B8-41D6-AA91-39B2274C842A}"/>
              </a:ext>
            </a:extLst>
          </p:cNvPr>
          <p:cNvPicPr>
            <a:picLocks noChangeAspect="1"/>
          </p:cNvPicPr>
          <p:nvPr/>
        </p:nvPicPr>
        <p:blipFill rotWithShape="1">
          <a:blip r:embed="rId2">
            <a:extLst>
              <a:ext uri="{28A0092B-C50C-407E-A947-70E740481C1C}">
                <a14:useLocalDpi xmlns:a14="http://schemas.microsoft.com/office/drawing/2010/main" val="0"/>
              </a:ext>
            </a:extLst>
          </a:blip>
          <a:srcRect t="17229" r="-1" b="32530"/>
          <a:stretch/>
        </p:blipFill>
        <p:spPr bwMode="auto">
          <a:xfrm>
            <a:off x="318818" y="796954"/>
            <a:ext cx="8166358" cy="5947953"/>
          </a:xfrm>
          <a:prstGeom prst="rect">
            <a:avLst/>
          </a:prstGeom>
          <a:noFill/>
        </p:spPr>
      </p:pic>
    </p:spTree>
    <p:extLst>
      <p:ext uri="{BB962C8B-B14F-4D97-AF65-F5344CB8AC3E}">
        <p14:creationId xmlns:p14="http://schemas.microsoft.com/office/powerpoint/2010/main" val="5739245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AC99ED-15B1-877F-C101-62E1D4B28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219" y="380359"/>
            <a:ext cx="7250020" cy="62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4752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152">
            <a:extLst>
              <a:ext uri="{FF2B5EF4-FFF2-40B4-BE49-F238E27FC236}">
                <a16:creationId xmlns:a16="http://schemas.microsoft.com/office/drawing/2014/main" id="{02FE790D-AD35-481B-8639-7FCDFDADC022}"/>
              </a:ext>
            </a:extLst>
          </p:cNvPr>
          <p:cNvPicPr>
            <a:picLocks noChangeAspect="1"/>
          </p:cNvPicPr>
          <p:nvPr/>
        </p:nvPicPr>
        <p:blipFill rotWithShape="1">
          <a:blip r:embed="rId2">
            <a:extLst>
              <a:ext uri="{28A0092B-C50C-407E-A947-70E740481C1C}">
                <a14:useLocalDpi xmlns:a14="http://schemas.microsoft.com/office/drawing/2010/main" val="0"/>
              </a:ext>
            </a:extLst>
          </a:blip>
          <a:srcRect t="19669" r="3480" b="32338"/>
          <a:stretch/>
        </p:blipFill>
        <p:spPr bwMode="auto">
          <a:xfrm>
            <a:off x="623954" y="599354"/>
            <a:ext cx="7896092" cy="5868000"/>
          </a:xfrm>
          <a:prstGeom prst="rect">
            <a:avLst/>
          </a:prstGeom>
          <a:noFill/>
          <a:ln>
            <a:noFill/>
          </a:ln>
        </p:spPr>
      </p:pic>
    </p:spTree>
    <p:extLst>
      <p:ext uri="{BB962C8B-B14F-4D97-AF65-F5344CB8AC3E}">
        <p14:creationId xmlns:p14="http://schemas.microsoft.com/office/powerpoint/2010/main" val="3340752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129B07-10E8-9B74-25FD-58C4B3CD36D0}"/>
              </a:ext>
            </a:extLst>
          </p:cNvPr>
          <p:cNvSpPr>
            <a:spLocks noGrp="1"/>
          </p:cNvSpPr>
          <p:nvPr>
            <p:ph type="title"/>
          </p:nvPr>
        </p:nvSpPr>
        <p:spPr/>
        <p:txBody>
          <a:bodyPr/>
          <a:lstStyle/>
          <a:p>
            <a:pPr algn="ctr"/>
            <a:r>
              <a:rPr lang="cs-CZ" dirty="0" err="1"/>
              <a:t>Plogova</a:t>
            </a:r>
            <a:r>
              <a:rPr lang="cs-CZ" dirty="0"/>
              <a:t> segmentace</a:t>
            </a:r>
          </a:p>
        </p:txBody>
      </p:sp>
      <p:graphicFrame>
        <p:nvGraphicFramePr>
          <p:cNvPr id="4" name="Zástupný obsah 3">
            <a:extLst>
              <a:ext uri="{FF2B5EF4-FFF2-40B4-BE49-F238E27FC236}">
                <a16:creationId xmlns:a16="http://schemas.microsoft.com/office/drawing/2014/main" id="{35C9196E-4D1B-4D18-9DE5-27FD0A138690}"/>
              </a:ext>
            </a:extLst>
          </p:cNvPr>
          <p:cNvGraphicFramePr>
            <a:graphicFrameLocks noGrp="1"/>
          </p:cNvGraphicFramePr>
          <p:nvPr>
            <p:ph idx="1"/>
            <p:extLst>
              <p:ext uri="{D42A27DB-BD31-4B8C-83A1-F6EECF244321}">
                <p14:modId xmlns:p14="http://schemas.microsoft.com/office/powerpoint/2010/main" val="3097612973"/>
              </p:ext>
            </p:extLst>
          </p:nvPr>
        </p:nvGraphicFramePr>
        <p:xfrm>
          <a:off x="628650" y="1782696"/>
          <a:ext cx="8154200" cy="4394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3027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Vacation home with private pool in France | Le Mas Denis">
            <a:extLst>
              <a:ext uri="{FF2B5EF4-FFF2-40B4-BE49-F238E27FC236}">
                <a16:creationId xmlns:a16="http://schemas.microsoft.com/office/drawing/2014/main" id="{E81EFBE8-FC5D-9EA2-6AD6-B727D8EAFC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23" r="694"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EFD60A2-3ECB-8D74-C9D0-D2A6FC47A1AD}"/>
              </a:ext>
            </a:extLst>
          </p:cNvPr>
          <p:cNvSpPr txBox="1"/>
          <p:nvPr/>
        </p:nvSpPr>
        <p:spPr>
          <a:xfrm>
            <a:off x="3027510" y="150322"/>
            <a:ext cx="4625788" cy="375552"/>
          </a:xfrm>
          <a:prstGeom prst="rect">
            <a:avLst/>
          </a:prstGeom>
          <a:noFill/>
        </p:spPr>
        <p:txBody>
          <a:bodyPr wrap="square">
            <a:spAutoFit/>
          </a:bodyPr>
          <a:lstStyle/>
          <a:p>
            <a:pPr>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Prázdninový dům ve Francii</a:t>
            </a:r>
          </a:p>
        </p:txBody>
      </p:sp>
    </p:spTree>
    <p:extLst>
      <p:ext uri="{BB962C8B-B14F-4D97-AF65-F5344CB8AC3E}">
        <p14:creationId xmlns:p14="http://schemas.microsoft.com/office/powerpoint/2010/main" val="37860481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A9E4E9-00DB-2BF4-3D09-BA367F3CA440}"/>
              </a:ext>
            </a:extLst>
          </p:cNvPr>
          <p:cNvSpPr>
            <a:spLocks noGrp="1"/>
          </p:cNvSpPr>
          <p:nvPr>
            <p:ph type="title"/>
          </p:nvPr>
        </p:nvSpPr>
        <p:spPr>
          <a:xfrm>
            <a:off x="1174216" y="-272648"/>
            <a:ext cx="7886700" cy="1325563"/>
          </a:xfrm>
        </p:spPr>
        <p:txBody>
          <a:bodyPr>
            <a:normAutofit/>
          </a:bodyPr>
          <a:lstStyle/>
          <a:p>
            <a:r>
              <a:rPr lang="cs-CZ" sz="2800" b="1" dirty="0"/>
              <a:t>Druhé bydlení ve španělských regionech </a:t>
            </a:r>
            <a:r>
              <a:rPr lang="cs-CZ" sz="2800" dirty="0"/>
              <a:t>(2000)</a:t>
            </a:r>
          </a:p>
        </p:txBody>
      </p:sp>
      <p:pic>
        <p:nvPicPr>
          <p:cNvPr id="5" name="Zástupný obsah 4">
            <a:extLst>
              <a:ext uri="{FF2B5EF4-FFF2-40B4-BE49-F238E27FC236}">
                <a16:creationId xmlns:a16="http://schemas.microsoft.com/office/drawing/2014/main" id="{9103AF79-8307-9613-9565-866E8CEEE2FF}"/>
              </a:ext>
            </a:extLst>
          </p:cNvPr>
          <p:cNvPicPr>
            <a:picLocks noGrp="1" noChangeAspect="1"/>
          </p:cNvPicPr>
          <p:nvPr>
            <p:ph idx="1"/>
          </p:nvPr>
        </p:nvPicPr>
        <p:blipFill rotWithShape="1">
          <a:blip r:embed="rId2"/>
          <a:srcRect l="30531" t="10845" r="30232" b="46067"/>
          <a:stretch/>
        </p:blipFill>
        <p:spPr>
          <a:xfrm>
            <a:off x="147545" y="1052715"/>
            <a:ext cx="8796359" cy="5433682"/>
          </a:xfrm>
        </p:spPr>
      </p:pic>
    </p:spTree>
    <p:extLst>
      <p:ext uri="{BB962C8B-B14F-4D97-AF65-F5344CB8AC3E}">
        <p14:creationId xmlns:p14="http://schemas.microsoft.com/office/powerpoint/2010/main" val="41963478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B6E61D-11DA-29C2-88B5-EB7477E6FF7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3779D31-D7E7-BB98-5507-5942B8871832}"/>
              </a:ext>
            </a:extLst>
          </p:cNvPr>
          <p:cNvSpPr>
            <a:spLocks noGrp="1"/>
          </p:cNvSpPr>
          <p:nvPr>
            <p:ph idx="1"/>
          </p:nvPr>
        </p:nvSpPr>
        <p:spPr/>
        <p:txBody>
          <a:bodyPr/>
          <a:lstStyle/>
          <a:p>
            <a:endParaRPr lang="cs-CZ"/>
          </a:p>
        </p:txBody>
      </p:sp>
      <p:pic>
        <p:nvPicPr>
          <p:cNvPr id="1026" name="Picture 2" descr="Second home market in Spain speeds up with research showing Murcia is ...">
            <a:extLst>
              <a:ext uri="{FF2B5EF4-FFF2-40B4-BE49-F238E27FC236}">
                <a16:creationId xmlns:a16="http://schemas.microsoft.com/office/drawing/2014/main" id="{6CD3A71F-9E78-D259-D59E-1E0B876A6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850"/>
            <a:ext cx="9144000" cy="6464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74B1B87E-F3EA-D78C-92FC-2AB9BED4D21D}"/>
              </a:ext>
            </a:extLst>
          </p:cNvPr>
          <p:cNvSpPr txBox="1"/>
          <p:nvPr/>
        </p:nvSpPr>
        <p:spPr>
          <a:xfrm>
            <a:off x="338097" y="430307"/>
            <a:ext cx="8429385" cy="646331"/>
          </a:xfrm>
          <a:prstGeom prst="rect">
            <a:avLst/>
          </a:prstGeom>
          <a:noFill/>
        </p:spPr>
        <p:txBody>
          <a:bodyPr wrap="square">
            <a:spAutoFit/>
          </a:bodyPr>
          <a:lstStyle/>
          <a:p>
            <a:r>
              <a:rPr lang="cs-CZ" b="1" i="0" dirty="0" err="1">
                <a:solidFill>
                  <a:srgbClr val="000000"/>
                </a:solidFill>
                <a:effectLst/>
                <a:latin typeface="Open Sans" panose="020B0606030504020204" pitchFamily="34" charset="0"/>
              </a:rPr>
              <a:t>Murcia</a:t>
            </a:r>
            <a:r>
              <a:rPr lang="cs-CZ" b="0" i="0" dirty="0">
                <a:solidFill>
                  <a:srgbClr val="000000"/>
                </a:solidFill>
                <a:effectLst/>
                <a:latin typeface="Open Sans" panose="020B0606030504020204" pitchFamily="34" charset="0"/>
              </a:rPr>
              <a:t> (na </a:t>
            </a:r>
            <a:r>
              <a:rPr lang="cs-CZ" b="0" i="0" dirty="0" err="1">
                <a:solidFill>
                  <a:srgbClr val="000000"/>
                </a:solidFill>
                <a:effectLst/>
                <a:latin typeface="Open Sans" panose="020B0606030504020204" pitchFamily="34" charset="0"/>
              </a:rPr>
              <a:t>jv</a:t>
            </a:r>
            <a:r>
              <a:rPr lang="cs-CZ" b="0" i="0" dirty="0">
                <a:solidFill>
                  <a:srgbClr val="000000"/>
                </a:solidFill>
                <a:effectLst/>
                <a:latin typeface="Open Sans" panose="020B0606030504020204" pitchFamily="34" charset="0"/>
              </a:rPr>
              <a:t>. Španělska) je nejlevnější region pro kupující rekreačních domů ve Španělsku (2017)</a:t>
            </a:r>
            <a:endParaRPr lang="cs-CZ" dirty="0"/>
          </a:p>
        </p:txBody>
      </p:sp>
    </p:spTree>
    <p:extLst>
      <p:ext uri="{BB962C8B-B14F-4D97-AF65-F5344CB8AC3E}">
        <p14:creationId xmlns:p14="http://schemas.microsoft.com/office/powerpoint/2010/main" val="27555435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1689C26-325C-65C4-31DC-DD5F8B993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C605FBE2-E777-DDC9-6D6B-9E15ED84C596}"/>
              </a:ext>
            </a:extLst>
          </p:cNvPr>
          <p:cNvSpPr txBox="1"/>
          <p:nvPr/>
        </p:nvSpPr>
        <p:spPr>
          <a:xfrm>
            <a:off x="2312895" y="476410"/>
            <a:ext cx="5663132" cy="369332"/>
          </a:xfrm>
          <a:prstGeom prst="rect">
            <a:avLst/>
          </a:prstGeom>
          <a:noFill/>
        </p:spPr>
        <p:txBody>
          <a:bodyPr wrap="square">
            <a:spAutoFit/>
          </a:bodyPr>
          <a:lstStyle/>
          <a:p>
            <a:r>
              <a:rPr lang="cs-CZ" dirty="0"/>
              <a:t>Okouzlující "</a:t>
            </a:r>
            <a:r>
              <a:rPr lang="cs-CZ" dirty="0" err="1"/>
              <a:t>Gaudího</a:t>
            </a:r>
            <a:r>
              <a:rPr lang="cs-CZ" dirty="0"/>
              <a:t> styl" </a:t>
            </a:r>
            <a:r>
              <a:rPr lang="cs-CZ" dirty="0" err="1"/>
              <a:t>Finca</a:t>
            </a:r>
            <a:r>
              <a:rPr lang="cs-CZ" dirty="0"/>
              <a:t> v </a:t>
            </a:r>
            <a:r>
              <a:rPr lang="cs-CZ" dirty="0" err="1"/>
              <a:t>Mondě</a:t>
            </a:r>
            <a:r>
              <a:rPr lang="cs-CZ" dirty="0"/>
              <a:t> (Andalusie)</a:t>
            </a:r>
          </a:p>
        </p:txBody>
      </p:sp>
      <p:pic>
        <p:nvPicPr>
          <p:cNvPr id="9" name="Obrázek 8">
            <a:extLst>
              <a:ext uri="{FF2B5EF4-FFF2-40B4-BE49-F238E27FC236}">
                <a16:creationId xmlns:a16="http://schemas.microsoft.com/office/drawing/2014/main" id="{607B317D-34FF-B069-4278-FD24FDFFF8D0}"/>
              </a:ext>
            </a:extLst>
          </p:cNvPr>
          <p:cNvPicPr>
            <a:picLocks noChangeAspect="1"/>
          </p:cNvPicPr>
          <p:nvPr/>
        </p:nvPicPr>
        <p:blipFill>
          <a:blip r:embed="rId3"/>
          <a:stretch>
            <a:fillRect/>
          </a:stretch>
        </p:blipFill>
        <p:spPr>
          <a:xfrm flipV="1">
            <a:off x="-63754" y="212114"/>
            <a:ext cx="2463454" cy="1536002"/>
          </a:xfrm>
          <a:prstGeom prst="rect">
            <a:avLst/>
          </a:prstGeom>
        </p:spPr>
      </p:pic>
    </p:spTree>
    <p:extLst>
      <p:ext uri="{BB962C8B-B14F-4D97-AF65-F5344CB8AC3E}">
        <p14:creationId xmlns:p14="http://schemas.microsoft.com/office/powerpoint/2010/main" val="12513422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995E8CC-486A-1BD7-DB24-DD0583BDA3D7}"/>
              </a:ext>
            </a:extLst>
          </p:cNvPr>
          <p:cNvSpPr>
            <a:spLocks noGrp="1"/>
          </p:cNvSpPr>
          <p:nvPr>
            <p:ph idx="1"/>
          </p:nvPr>
        </p:nvSpPr>
        <p:spPr/>
        <p:txBody>
          <a:bodyPr/>
          <a:lstStyle/>
          <a:p>
            <a:endParaRPr lang="cs-CZ"/>
          </a:p>
        </p:txBody>
      </p:sp>
      <p:sp>
        <p:nvSpPr>
          <p:cNvPr id="4" name="AutoShape 2">
            <a:extLst>
              <a:ext uri="{FF2B5EF4-FFF2-40B4-BE49-F238E27FC236}">
                <a16:creationId xmlns:a16="http://schemas.microsoft.com/office/drawing/2014/main" id="{C4F7E529-C165-BF86-12E4-13338CAFB7C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a:extLst>
              <a:ext uri="{FF2B5EF4-FFF2-40B4-BE49-F238E27FC236}">
                <a16:creationId xmlns:a16="http://schemas.microsoft.com/office/drawing/2014/main" id="{E2441FC0-8F0A-668B-52E3-EF6BC2CAC23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 name="Obrázek 5">
            <a:extLst>
              <a:ext uri="{FF2B5EF4-FFF2-40B4-BE49-F238E27FC236}">
                <a16:creationId xmlns:a16="http://schemas.microsoft.com/office/drawing/2014/main" id="{CCBEDA7C-F699-7176-8381-81E26F001881}"/>
              </a:ext>
            </a:extLst>
          </p:cNvPr>
          <p:cNvPicPr>
            <a:picLocks noChangeAspect="1"/>
          </p:cNvPicPr>
          <p:nvPr/>
        </p:nvPicPr>
        <p:blipFill>
          <a:blip r:embed="rId2"/>
          <a:stretch>
            <a:fillRect/>
          </a:stretch>
        </p:blipFill>
        <p:spPr>
          <a:xfrm>
            <a:off x="0" y="571500"/>
            <a:ext cx="9144000" cy="5715000"/>
          </a:xfrm>
          <a:prstGeom prst="rect">
            <a:avLst/>
          </a:prstGeom>
        </p:spPr>
      </p:pic>
      <p:sp>
        <p:nvSpPr>
          <p:cNvPr id="8" name="TextovéPole 7">
            <a:extLst>
              <a:ext uri="{FF2B5EF4-FFF2-40B4-BE49-F238E27FC236}">
                <a16:creationId xmlns:a16="http://schemas.microsoft.com/office/drawing/2014/main" id="{0BD457D8-0FF4-7EF7-6F39-72F7009D10CD}"/>
              </a:ext>
            </a:extLst>
          </p:cNvPr>
          <p:cNvSpPr txBox="1"/>
          <p:nvPr/>
        </p:nvSpPr>
        <p:spPr>
          <a:xfrm>
            <a:off x="4724400" y="138796"/>
            <a:ext cx="4625788" cy="375552"/>
          </a:xfrm>
          <a:prstGeom prst="rect">
            <a:avLst/>
          </a:prstGeom>
          <a:noFill/>
        </p:spPr>
        <p:txBody>
          <a:bodyPr wrap="square">
            <a:spAutoFit/>
          </a:bodyPr>
          <a:lstStyle/>
          <a:p>
            <a:pPr>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Rekreační domy ve Španělsku (2023)</a:t>
            </a:r>
          </a:p>
        </p:txBody>
      </p:sp>
    </p:spTree>
    <p:extLst>
      <p:ext uri="{BB962C8B-B14F-4D97-AF65-F5344CB8AC3E}">
        <p14:creationId xmlns:p14="http://schemas.microsoft.com/office/powerpoint/2010/main" val="41946833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65C4C1-D061-7835-02D0-44363A984BB8}"/>
              </a:ext>
            </a:extLst>
          </p:cNvPr>
          <p:cNvSpPr>
            <a:spLocks noGrp="1"/>
          </p:cNvSpPr>
          <p:nvPr>
            <p:ph type="title"/>
          </p:nvPr>
        </p:nvSpPr>
        <p:spPr>
          <a:xfrm>
            <a:off x="982116" y="196077"/>
            <a:ext cx="7886700" cy="1325563"/>
          </a:xfrm>
        </p:spPr>
        <p:txBody>
          <a:bodyPr>
            <a:normAutofit fontScale="90000"/>
          </a:bodyPr>
          <a:lstStyle/>
          <a:p>
            <a:r>
              <a:rPr lang="cs-CZ" sz="2700" dirty="0">
                <a:solidFill>
                  <a:srgbClr val="333333"/>
                </a:solidFill>
                <a:latin typeface="Amiri"/>
              </a:rPr>
              <a:t>Trendy udržitelné výstavby rekreačních domů ve Španělsku</a:t>
            </a:r>
            <a:br>
              <a:rPr lang="cs-CZ" dirty="0">
                <a:solidFill>
                  <a:srgbClr val="333333"/>
                </a:solidFill>
                <a:latin typeface="Amiri"/>
              </a:rPr>
            </a:br>
            <a:endParaRPr lang="cs-CZ" dirty="0"/>
          </a:p>
        </p:txBody>
      </p:sp>
      <p:sp>
        <p:nvSpPr>
          <p:cNvPr id="3" name="Zástupný obsah 2">
            <a:extLst>
              <a:ext uri="{FF2B5EF4-FFF2-40B4-BE49-F238E27FC236}">
                <a16:creationId xmlns:a16="http://schemas.microsoft.com/office/drawing/2014/main" id="{24997053-C522-CD75-5100-328BFF54CD36}"/>
              </a:ext>
            </a:extLst>
          </p:cNvPr>
          <p:cNvSpPr>
            <a:spLocks noGrp="1"/>
          </p:cNvSpPr>
          <p:nvPr>
            <p:ph idx="1"/>
          </p:nvPr>
        </p:nvSpPr>
        <p:spPr>
          <a:xfrm>
            <a:off x="690122" y="1134062"/>
            <a:ext cx="7886700" cy="4351338"/>
          </a:xfrm>
        </p:spPr>
        <p:txBody>
          <a:bodyPr>
            <a:normAutofit fontScale="62500" lnSpcReduction="20000"/>
          </a:bodyPr>
          <a:lstStyle/>
          <a:p>
            <a:pPr algn="just" fontAlgn="base"/>
            <a:r>
              <a:rPr lang="cs-CZ" b="0" i="0" dirty="0">
                <a:effectLst/>
                <a:latin typeface="Raleway" pitchFamily="2" charset="-18"/>
              </a:rPr>
              <a:t>Zejména na trhu rekreačních nemovitostí se udržitelnému investování se dostává stále větší pozornosti. Nejen v Nizozemsku, ale také ve Španělsku je udržitelnost předmětem diskuse. Stále více domů je navrhováno a stavěno ekologicky a společensky odpovědným způsobem.</a:t>
            </a:r>
          </a:p>
          <a:p>
            <a:pPr algn="just" fontAlgn="base"/>
            <a:r>
              <a:rPr lang="cs-CZ" b="0" i="0" dirty="0">
                <a:effectLst/>
                <a:latin typeface="Raleway" pitchFamily="2" charset="-18"/>
              </a:rPr>
              <a:t>Domy jsou vybavovány energeticky účinnými spotřebiči, používají se zařízení na úsporu vody, jako jsou kohoutky, toalety a sprchové hlavice, existují také systémy pro sběr dešťové vody a opětovné využití šedé vody. Domy jsou také lépe a lépe izolovány, stále více se využívá sluneční energie k výrobě a při výstavbě se používají udržitelné materiály. Trendem jsou také místně těžené kameny, resp. hlína používaná pro dekorativní povrchovou úpravu, pro střešní tašky nebo pro výrobu terakotových tašek a cihel.</a:t>
            </a:r>
          </a:p>
          <a:p>
            <a:pPr algn="just" fontAlgn="base"/>
            <a:r>
              <a:rPr lang="cs-CZ" b="0" i="0" dirty="0">
                <a:effectLst/>
                <a:latin typeface="Raleway" pitchFamily="2" charset="-18"/>
              </a:rPr>
              <a:t>Udržitelný rekreační dům je nejen společensky odpovědný a šetrný k životnímu prostředí, ale často také pozitivně přispívá k místní komunitě a ekonomice.</a:t>
            </a:r>
          </a:p>
          <a:p>
            <a:pPr algn="just" fontAlgn="base"/>
            <a:r>
              <a:rPr lang="cs-CZ" b="0" i="0" dirty="0">
                <a:effectLst/>
                <a:latin typeface="Raleway" pitchFamily="2" charset="-18"/>
              </a:rPr>
              <a:t>Poskytuje místní zaměstnání pro dodavatele, architekty a technické pracovníky. Kromě toho mohou mít udržitelné rekreační domy pozitivní vliv na cestovní ruch v oblasti, což může také stimulovat zaměstnanost.</a:t>
            </a:r>
          </a:p>
          <a:p>
            <a:endParaRPr lang="cs-CZ" dirty="0"/>
          </a:p>
        </p:txBody>
      </p:sp>
    </p:spTree>
    <p:extLst>
      <p:ext uri="{BB962C8B-B14F-4D97-AF65-F5344CB8AC3E}">
        <p14:creationId xmlns:p14="http://schemas.microsoft.com/office/powerpoint/2010/main" val="18374191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274DB9-40D4-99AC-48B9-CF751596017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9A895CC-DF6A-EB32-3C87-707E0D28C9C8}"/>
              </a:ext>
            </a:extLst>
          </p:cNvPr>
          <p:cNvSpPr>
            <a:spLocks noGrp="1"/>
          </p:cNvSpPr>
          <p:nvPr>
            <p:ph idx="1"/>
          </p:nvPr>
        </p:nvSpPr>
        <p:spPr/>
        <p:txBody>
          <a:bodyPr/>
          <a:lstStyle/>
          <a:p>
            <a:endParaRPr lang="cs-CZ"/>
          </a:p>
        </p:txBody>
      </p:sp>
      <p:pic>
        <p:nvPicPr>
          <p:cNvPr id="5122" name="Picture 2" descr="Potest Fieri: July 7, 2011">
            <a:extLst>
              <a:ext uri="{FF2B5EF4-FFF2-40B4-BE49-F238E27FC236}">
                <a16:creationId xmlns:a16="http://schemas.microsoft.com/office/drawing/2014/main" id="{74EE8802-8CD0-E1CF-ECA7-BA222141A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6F5BC4EB-3A1D-8507-1C23-E38393BBCACB}"/>
              </a:ext>
            </a:extLst>
          </p:cNvPr>
          <p:cNvSpPr txBox="1"/>
          <p:nvPr/>
        </p:nvSpPr>
        <p:spPr>
          <a:xfrm>
            <a:off x="4832537" y="311705"/>
            <a:ext cx="4625788" cy="369332"/>
          </a:xfrm>
          <a:prstGeom prst="rect">
            <a:avLst/>
          </a:prstGeom>
          <a:noFill/>
        </p:spPr>
        <p:txBody>
          <a:bodyPr wrap="square">
            <a:spAutoFit/>
          </a:bodyPr>
          <a:lstStyle/>
          <a:p>
            <a:r>
              <a:rPr lang="cs-CZ" dirty="0"/>
              <a:t>Rekreační domy ve Švédsku</a:t>
            </a:r>
          </a:p>
        </p:txBody>
      </p:sp>
    </p:spTree>
    <p:extLst>
      <p:ext uri="{BB962C8B-B14F-4D97-AF65-F5344CB8AC3E}">
        <p14:creationId xmlns:p14="http://schemas.microsoft.com/office/powerpoint/2010/main" val="25798899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partmány Nicolaus by Avenida apartmány doporučené photo">
            <a:extLst>
              <a:ext uri="{FF2B5EF4-FFF2-40B4-BE49-F238E27FC236}">
                <a16:creationId xmlns:a16="http://schemas.microsoft.com/office/drawing/2014/main" id="{37FD74E7-E2FA-21B1-86FA-3E5D4B5AE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883" y="696604"/>
            <a:ext cx="8122364" cy="607302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EE3EB435-D670-A908-93F2-8C33C6200E2A}"/>
              </a:ext>
            </a:extLst>
          </p:cNvPr>
          <p:cNvSpPr txBox="1"/>
          <p:nvPr/>
        </p:nvSpPr>
        <p:spPr>
          <a:xfrm>
            <a:off x="2770094" y="215636"/>
            <a:ext cx="4572000" cy="375552"/>
          </a:xfrm>
          <a:prstGeom prst="rect">
            <a:avLst/>
          </a:prstGeom>
          <a:noFill/>
        </p:spPr>
        <p:txBody>
          <a:bodyPr wrap="square">
            <a:spAutoFit/>
          </a:bodyPr>
          <a:lstStyle/>
          <a:p>
            <a:pPr>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Luxusní apartmány v </a:t>
            </a:r>
            <a:r>
              <a:rPr lang="cs-CZ" sz="1800" kern="100" dirty="0" err="1">
                <a:effectLst/>
                <a:latin typeface="Calibri" panose="020F0502020204030204" pitchFamily="34" charset="0"/>
                <a:ea typeface="Calibri" panose="020F0502020204030204" pitchFamily="34" charset="0"/>
                <a:cs typeface="Times New Roman" panose="02020603050405020304" pitchFamily="18" charset="0"/>
              </a:rPr>
              <a:t>Zell</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kern="100" dirty="0" err="1">
                <a:effectLst/>
                <a:latin typeface="Calibri" panose="020F0502020204030204" pitchFamily="34" charset="0"/>
                <a:ea typeface="Calibri" panose="020F0502020204030204" pitchFamily="34" charset="0"/>
                <a:cs typeface="Times New Roman" panose="02020603050405020304" pitchFamily="18" charset="0"/>
              </a:rPr>
              <a:t>am</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kern="100" dirty="0" err="1">
                <a:effectLst/>
                <a:latin typeface="Calibri" panose="020F0502020204030204" pitchFamily="34" charset="0"/>
                <a:ea typeface="Calibri" panose="020F0502020204030204" pitchFamily="34" charset="0"/>
                <a:cs typeface="Times New Roman" panose="02020603050405020304" pitchFamily="18" charset="0"/>
              </a:rPr>
              <a:t>See</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13832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brázek 19">
            <a:extLst>
              <a:ext uri="{FF2B5EF4-FFF2-40B4-BE49-F238E27FC236}">
                <a16:creationId xmlns:a16="http://schemas.microsoft.com/office/drawing/2014/main" id="{52CB87E9-8097-4168-BC08-39E3ACDEFFCB}"/>
              </a:ext>
            </a:extLst>
          </p:cNvPr>
          <p:cNvPicPr>
            <a:picLocks noChangeAspect="1"/>
          </p:cNvPicPr>
          <p:nvPr/>
        </p:nvPicPr>
        <p:blipFill rotWithShape="1">
          <a:blip r:embed="rId2">
            <a:extLst>
              <a:ext uri="{28A0092B-C50C-407E-A947-70E740481C1C}">
                <a14:useLocalDpi xmlns:a14="http://schemas.microsoft.com/office/drawing/2010/main" val="0"/>
              </a:ext>
            </a:extLst>
          </a:blip>
          <a:srcRect t="18156" r="-2" b="15760"/>
          <a:stretch/>
        </p:blipFill>
        <p:spPr bwMode="auto">
          <a:xfrm>
            <a:off x="1934359" y="787022"/>
            <a:ext cx="5985891" cy="590400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p:spPr>
      </p:pic>
      <p:sp>
        <p:nvSpPr>
          <p:cNvPr id="5" name="TextovéPole 4">
            <a:extLst>
              <a:ext uri="{FF2B5EF4-FFF2-40B4-BE49-F238E27FC236}">
                <a16:creationId xmlns:a16="http://schemas.microsoft.com/office/drawing/2014/main" id="{4C8BB4FE-A659-4B4D-98E2-3A8D790E7E0E}"/>
              </a:ext>
            </a:extLst>
          </p:cNvPr>
          <p:cNvSpPr txBox="1"/>
          <p:nvPr/>
        </p:nvSpPr>
        <p:spPr>
          <a:xfrm>
            <a:off x="2961314" y="166978"/>
            <a:ext cx="7396618" cy="281231"/>
          </a:xfrm>
          <a:prstGeom prst="rect">
            <a:avLst/>
          </a:prstGeom>
          <a:noFill/>
        </p:spPr>
        <p:txBody>
          <a:bodyPr wrap="square">
            <a:spAutoFit/>
          </a:bodyPr>
          <a:lstStyle/>
          <a:p>
            <a:pPr>
              <a:lnSpc>
                <a:spcPct val="107000"/>
              </a:lnSpc>
              <a:spcAft>
                <a:spcPts val="800"/>
              </a:spcAft>
            </a:pPr>
            <a:r>
              <a:rPr lang="cs-CZ" sz="1200" dirty="0">
                <a:effectLst/>
                <a:latin typeface="Calibri" panose="020F0502020204030204" pitchFamily="34" charset="0"/>
                <a:ea typeface="Calibri" panose="020F0502020204030204" pitchFamily="34" charset="0"/>
                <a:cs typeface="Times New Roman" panose="02020603050405020304" pitchFamily="18" charset="0"/>
              </a:rPr>
              <a:t>Počet prodaných nemovitostí cizincům ve Finsku (2003-2010) </a:t>
            </a:r>
          </a:p>
        </p:txBody>
      </p:sp>
    </p:spTree>
    <p:extLst>
      <p:ext uri="{BB962C8B-B14F-4D97-AF65-F5344CB8AC3E}">
        <p14:creationId xmlns:p14="http://schemas.microsoft.com/office/powerpoint/2010/main" val="21878556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obrázek 20">
            <a:extLst>
              <a:ext uri="{FF2B5EF4-FFF2-40B4-BE49-F238E27FC236}">
                <a16:creationId xmlns:a16="http://schemas.microsoft.com/office/drawing/2014/main" id="{94538004-26CD-4EDC-980D-B9D4CFCB6F13}"/>
              </a:ext>
            </a:extLst>
          </p:cNvPr>
          <p:cNvPicPr>
            <a:picLocks noChangeAspect="1"/>
          </p:cNvPicPr>
          <p:nvPr/>
        </p:nvPicPr>
        <p:blipFill rotWithShape="1">
          <a:blip r:embed="rId2">
            <a:extLst>
              <a:ext uri="{28A0092B-C50C-407E-A947-70E740481C1C}">
                <a14:useLocalDpi xmlns:a14="http://schemas.microsoft.com/office/drawing/2010/main" val="0"/>
              </a:ext>
            </a:extLst>
          </a:blip>
          <a:srcRect l="8331" t="21178" r="8559" b="35242"/>
          <a:stretch/>
        </p:blipFill>
        <p:spPr bwMode="auto">
          <a:xfrm>
            <a:off x="345049" y="169049"/>
            <a:ext cx="8453902" cy="6768000"/>
          </a:xfrm>
          <a:prstGeom prst="rect">
            <a:avLst/>
          </a:prstGeom>
          <a:noFill/>
        </p:spPr>
      </p:pic>
    </p:spTree>
    <p:extLst>
      <p:ext uri="{BB962C8B-B14F-4D97-AF65-F5344CB8AC3E}">
        <p14:creationId xmlns:p14="http://schemas.microsoft.com/office/powerpoint/2010/main" val="2158085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1637C4C7-D987-DA75-3DDF-672668DC4D08}"/>
              </a:ext>
            </a:extLst>
          </p:cNvPr>
          <p:cNvPicPr>
            <a:picLocks noChangeAspect="1"/>
          </p:cNvPicPr>
          <p:nvPr/>
        </p:nvPicPr>
        <p:blipFill rotWithShape="1">
          <a:blip r:embed="rId2"/>
          <a:srcRect l="40084" t="28151" r="16639" b="15080"/>
          <a:stretch/>
        </p:blipFill>
        <p:spPr>
          <a:xfrm>
            <a:off x="531276" y="726501"/>
            <a:ext cx="7708700" cy="5688000"/>
          </a:xfrm>
          <a:prstGeom prst="rect">
            <a:avLst/>
          </a:prstGeom>
        </p:spPr>
      </p:pic>
    </p:spTree>
    <p:extLst>
      <p:ext uri="{BB962C8B-B14F-4D97-AF65-F5344CB8AC3E}">
        <p14:creationId xmlns:p14="http://schemas.microsoft.com/office/powerpoint/2010/main" val="34088742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C1128E0-D36E-DA2B-8F2D-7179E149E341}"/>
              </a:ext>
            </a:extLst>
          </p:cNvPr>
          <p:cNvPicPr>
            <a:picLocks noChangeAspect="1"/>
          </p:cNvPicPr>
          <p:nvPr/>
        </p:nvPicPr>
        <p:blipFill rotWithShape="1">
          <a:blip r:embed="rId2"/>
          <a:srcRect l="31344" t="25948" r="31933" b="24958"/>
          <a:stretch/>
        </p:blipFill>
        <p:spPr>
          <a:xfrm>
            <a:off x="591889" y="689425"/>
            <a:ext cx="7960221" cy="5736228"/>
          </a:xfrm>
          <a:prstGeom prst="rect">
            <a:avLst/>
          </a:prstGeom>
        </p:spPr>
      </p:pic>
      <p:sp>
        <p:nvSpPr>
          <p:cNvPr id="2" name="Obdélník 1">
            <a:extLst>
              <a:ext uri="{FF2B5EF4-FFF2-40B4-BE49-F238E27FC236}">
                <a16:creationId xmlns:a16="http://schemas.microsoft.com/office/drawing/2014/main" id="{8AB1E719-5BE1-4DBA-9E1B-DD214C7F489F}"/>
              </a:ext>
            </a:extLst>
          </p:cNvPr>
          <p:cNvSpPr/>
          <p:nvPr/>
        </p:nvSpPr>
        <p:spPr>
          <a:xfrm>
            <a:off x="2631587" y="145687"/>
            <a:ext cx="3965573" cy="375552"/>
          </a:xfrm>
          <a:prstGeom prst="rect">
            <a:avLst/>
          </a:prstGeom>
        </p:spPr>
        <p:txBody>
          <a:bodyPr wrap="none">
            <a:spAutoFit/>
          </a:bodyPr>
          <a:lstStyle/>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Druhé domy ve </a:t>
            </a:r>
            <a:r>
              <a:rPr lang="cs-CZ" dirty="0" err="1">
                <a:latin typeface="Calibri" panose="020F0502020204030204" pitchFamily="34" charset="0"/>
                <a:ea typeface="Calibri" panose="020F0502020204030204" pitchFamily="34" charset="0"/>
                <a:cs typeface="Times New Roman" panose="02020603050405020304" pitchFamily="18" charset="0"/>
              </a:rPr>
              <a:t>Sviščaki</a:t>
            </a:r>
            <a:r>
              <a:rPr lang="cs-CZ" dirty="0">
                <a:latin typeface="Calibri" panose="020F0502020204030204" pitchFamily="34" charset="0"/>
                <a:ea typeface="Calibri" panose="020F0502020204030204" pitchFamily="34" charset="0"/>
                <a:cs typeface="Times New Roman" panose="02020603050405020304" pitchFamily="18" charset="0"/>
              </a:rPr>
              <a:t> (Slovinsko) 2017</a:t>
            </a:r>
          </a:p>
        </p:txBody>
      </p:sp>
    </p:spTree>
    <p:extLst>
      <p:ext uri="{BB962C8B-B14F-4D97-AF65-F5344CB8AC3E}">
        <p14:creationId xmlns:p14="http://schemas.microsoft.com/office/powerpoint/2010/main" val="36730928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44DB5E1-E6ED-D673-B340-03E9C2D9EF26}"/>
              </a:ext>
            </a:extLst>
          </p:cNvPr>
          <p:cNvPicPr>
            <a:picLocks noChangeAspect="1"/>
          </p:cNvPicPr>
          <p:nvPr/>
        </p:nvPicPr>
        <p:blipFill rotWithShape="1">
          <a:blip r:embed="rId2"/>
          <a:srcRect l="31429" t="29496" r="32185" b="20607"/>
          <a:stretch/>
        </p:blipFill>
        <p:spPr>
          <a:xfrm>
            <a:off x="301616" y="270000"/>
            <a:ext cx="8540768" cy="6588000"/>
          </a:xfrm>
          <a:prstGeom prst="rect">
            <a:avLst/>
          </a:prstGeom>
        </p:spPr>
      </p:pic>
    </p:spTree>
    <p:extLst>
      <p:ext uri="{BB962C8B-B14F-4D97-AF65-F5344CB8AC3E}">
        <p14:creationId xmlns:p14="http://schemas.microsoft.com/office/powerpoint/2010/main" val="4756014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DDD7522-B4D6-4D16-83AE-2E30D9DB03CB}"/>
              </a:ext>
            </a:extLst>
          </p:cNvPr>
          <p:cNvPicPr>
            <a:picLocks noChangeAspect="1"/>
          </p:cNvPicPr>
          <p:nvPr/>
        </p:nvPicPr>
        <p:blipFill rotWithShape="1">
          <a:blip r:embed="rId2"/>
          <a:srcRect l="31009" t="22923" r="31345" b="21503"/>
          <a:stretch/>
        </p:blipFill>
        <p:spPr>
          <a:xfrm>
            <a:off x="449160" y="301252"/>
            <a:ext cx="8367501" cy="6948000"/>
          </a:xfrm>
          <a:prstGeom prst="rect">
            <a:avLst/>
          </a:prstGeom>
        </p:spPr>
      </p:pic>
    </p:spTree>
    <p:extLst>
      <p:ext uri="{BB962C8B-B14F-4D97-AF65-F5344CB8AC3E}">
        <p14:creationId xmlns:p14="http://schemas.microsoft.com/office/powerpoint/2010/main" val="20518793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DA13B1-0922-4BBA-9721-046DBC40C083}"/>
              </a:ext>
            </a:extLst>
          </p:cNvPr>
          <p:cNvSpPr>
            <a:spLocks noGrp="1"/>
          </p:cNvSpPr>
          <p:nvPr>
            <p:ph type="title"/>
          </p:nvPr>
        </p:nvSpPr>
        <p:spPr/>
        <p:txBody>
          <a:bodyPr/>
          <a:lstStyle/>
          <a:p>
            <a:r>
              <a:rPr lang="cs-CZ" b="1" i="0" dirty="0">
                <a:solidFill>
                  <a:srgbClr val="000000"/>
                </a:solidFill>
                <a:effectLst/>
                <a:latin typeface="ff2"/>
              </a:rPr>
              <a:t>Nové typy druhého bydlení</a:t>
            </a:r>
            <a:endParaRPr lang="cs-CZ" dirty="0"/>
          </a:p>
        </p:txBody>
      </p:sp>
      <p:sp>
        <p:nvSpPr>
          <p:cNvPr id="3" name="Zástupný obsah 2">
            <a:extLst>
              <a:ext uri="{FF2B5EF4-FFF2-40B4-BE49-F238E27FC236}">
                <a16:creationId xmlns:a16="http://schemas.microsoft.com/office/drawing/2014/main" id="{15321AD3-CCDB-48D8-95F0-EADF134336EC}"/>
              </a:ext>
            </a:extLst>
          </p:cNvPr>
          <p:cNvSpPr>
            <a:spLocks noGrp="1"/>
          </p:cNvSpPr>
          <p:nvPr>
            <p:ph idx="1"/>
          </p:nvPr>
        </p:nvSpPr>
        <p:spPr/>
        <p:txBody>
          <a:bodyPr/>
          <a:lstStyle/>
          <a:p>
            <a:endParaRPr lang="cs-CZ" dirty="0"/>
          </a:p>
        </p:txBody>
      </p:sp>
    </p:spTree>
    <p:extLst>
      <p:ext uri="{BB962C8B-B14F-4D97-AF65-F5344CB8AC3E}">
        <p14:creationId xmlns:p14="http://schemas.microsoft.com/office/powerpoint/2010/main" val="27583209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88BC2D-3172-4BF4-929E-77E0D0C1EDD4}"/>
              </a:ext>
            </a:extLst>
          </p:cNvPr>
          <p:cNvSpPr>
            <a:spLocks noGrp="1"/>
          </p:cNvSpPr>
          <p:nvPr>
            <p:ph type="title"/>
          </p:nvPr>
        </p:nvSpPr>
        <p:spPr/>
        <p:txBody>
          <a:bodyPr>
            <a:normAutofit/>
          </a:bodyPr>
          <a:lstStyle/>
          <a:p>
            <a:r>
              <a:rPr lang="cs-CZ" sz="3200" b="1" dirty="0"/>
              <a:t>Holandské vesničky </a:t>
            </a:r>
          </a:p>
        </p:txBody>
      </p:sp>
      <p:sp>
        <p:nvSpPr>
          <p:cNvPr id="3" name="Zástupný obsah 2">
            <a:extLst>
              <a:ext uri="{FF2B5EF4-FFF2-40B4-BE49-F238E27FC236}">
                <a16:creationId xmlns:a16="http://schemas.microsoft.com/office/drawing/2014/main" id="{2F7FEC35-F17C-45D7-BCC4-60FC63DC297A}"/>
              </a:ext>
            </a:extLst>
          </p:cNvPr>
          <p:cNvSpPr>
            <a:spLocks noGrp="1"/>
          </p:cNvSpPr>
          <p:nvPr>
            <p:ph idx="1"/>
          </p:nvPr>
        </p:nvSpPr>
        <p:spPr/>
        <p:txBody>
          <a:bodyPr>
            <a:normAutofit fontScale="92500" lnSpcReduction="20000"/>
          </a:bodyPr>
          <a:lstStyle/>
          <a:p>
            <a:pPr algn="just"/>
            <a:r>
              <a:rPr lang="cs-CZ" dirty="0"/>
              <a:t>Holandské vesničky jsou rekreační areály určené především pro nizozemskou klientelu. S jejich vznikem proniká do českého druhého bydlení prvek tzv. internacionalizace, kdy druhé bydlení již není pouze domácím cestovním ruchem, ale je stále častěji využíváno, a dokonce i vlastněno zahraniční klientelou. Lze je rozdělit do dvou skupin na rekreační areály, což je ucelený soubor objektů určený k přechodnému ubytování hostů i vlastníků jednotek a dalších zařízení pro rekreaci a jiné potřeby rekreantů a rekreační vesnice, které se více blíží charakteru druhého bydlení, jsou souborem individuálních objektů, které jsou využívány především k rekreaci samotných vlastníků objektů a vznikají na tzv. zelených loukách blízko zástavby obcí (Fialová 2014).</a:t>
            </a:r>
          </a:p>
        </p:txBody>
      </p:sp>
    </p:spTree>
    <p:extLst>
      <p:ext uri="{BB962C8B-B14F-4D97-AF65-F5344CB8AC3E}">
        <p14:creationId xmlns:p14="http://schemas.microsoft.com/office/powerpoint/2010/main" val="23312837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ízko Nové Paky si Nizozemci postavili domy připomínající původní krkonošské roubenky.">
            <a:extLst>
              <a:ext uri="{FF2B5EF4-FFF2-40B4-BE49-F238E27FC236}">
                <a16:creationId xmlns:a16="http://schemas.microsoft.com/office/drawing/2014/main" id="{A8E35692-6201-4F9E-9586-6E48E11296C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 name="Obrázek 4">
            <a:extLst>
              <a:ext uri="{FF2B5EF4-FFF2-40B4-BE49-F238E27FC236}">
                <a16:creationId xmlns:a16="http://schemas.microsoft.com/office/drawing/2014/main" id="{2708DDAB-A86A-4AD5-AB92-80A688AC2BEA}"/>
              </a:ext>
            </a:extLst>
          </p:cNvPr>
          <p:cNvPicPr>
            <a:picLocks noChangeAspect="1"/>
          </p:cNvPicPr>
          <p:nvPr/>
        </p:nvPicPr>
        <p:blipFill>
          <a:blip r:embed="rId2"/>
          <a:stretch>
            <a:fillRect/>
          </a:stretch>
        </p:blipFill>
        <p:spPr>
          <a:xfrm>
            <a:off x="202223" y="1205579"/>
            <a:ext cx="8674831" cy="5432613"/>
          </a:xfrm>
          <a:prstGeom prst="rect">
            <a:avLst/>
          </a:prstGeom>
        </p:spPr>
      </p:pic>
      <p:sp>
        <p:nvSpPr>
          <p:cNvPr id="6" name="Obdélník 5">
            <a:extLst>
              <a:ext uri="{FF2B5EF4-FFF2-40B4-BE49-F238E27FC236}">
                <a16:creationId xmlns:a16="http://schemas.microsoft.com/office/drawing/2014/main" id="{D0BF2268-99D2-413F-86B9-F456FE721C50}"/>
              </a:ext>
            </a:extLst>
          </p:cNvPr>
          <p:cNvSpPr/>
          <p:nvPr/>
        </p:nvSpPr>
        <p:spPr>
          <a:xfrm>
            <a:off x="202223" y="298938"/>
            <a:ext cx="8809892" cy="671915"/>
          </a:xfrm>
          <a:prstGeom prst="rect">
            <a:avLst/>
          </a:prstGeom>
        </p:spPr>
        <p:txBody>
          <a:bodyPr wrap="square">
            <a:spAutoFit/>
          </a:bodyPr>
          <a:lstStyle/>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V Podkrkonoší, nedaleko nové Paky, si postavili Nizozemci druhé domy připomínající původní krkonošské roubenky (2009)</a:t>
            </a:r>
          </a:p>
        </p:txBody>
      </p:sp>
    </p:spTree>
    <p:extLst>
      <p:ext uri="{BB962C8B-B14F-4D97-AF65-F5344CB8AC3E}">
        <p14:creationId xmlns:p14="http://schemas.microsoft.com/office/powerpoint/2010/main" val="32913228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E2D5773-C270-4E00-B7DA-9E1EA84E6809}"/>
              </a:ext>
            </a:extLst>
          </p:cNvPr>
          <p:cNvPicPr>
            <a:picLocks noChangeAspect="1"/>
          </p:cNvPicPr>
          <p:nvPr/>
        </p:nvPicPr>
        <p:blipFill>
          <a:blip r:embed="rId2"/>
          <a:stretch>
            <a:fillRect/>
          </a:stretch>
        </p:blipFill>
        <p:spPr>
          <a:xfrm>
            <a:off x="-701431" y="677012"/>
            <a:ext cx="10786208" cy="6067242"/>
          </a:xfrm>
          <a:prstGeom prst="rect">
            <a:avLst/>
          </a:prstGeom>
        </p:spPr>
      </p:pic>
      <p:sp>
        <p:nvSpPr>
          <p:cNvPr id="5" name="Obdélník 4">
            <a:extLst>
              <a:ext uri="{FF2B5EF4-FFF2-40B4-BE49-F238E27FC236}">
                <a16:creationId xmlns:a16="http://schemas.microsoft.com/office/drawing/2014/main" id="{78F2A19D-8B76-4E06-AFB0-740C1DED1B68}"/>
              </a:ext>
            </a:extLst>
          </p:cNvPr>
          <p:cNvSpPr/>
          <p:nvPr/>
        </p:nvSpPr>
        <p:spPr>
          <a:xfrm>
            <a:off x="603744" y="254977"/>
            <a:ext cx="8170985" cy="369332"/>
          </a:xfrm>
          <a:prstGeom prst="rect">
            <a:avLst/>
          </a:prstGeom>
        </p:spPr>
        <p:txBody>
          <a:bodyPr wrap="square">
            <a:spAutoFit/>
          </a:bodyPr>
          <a:lstStyle/>
          <a:p>
            <a:r>
              <a:rPr lang="cs-CZ" dirty="0">
                <a:solidFill>
                  <a:srgbClr val="000000"/>
                </a:solidFill>
                <a:latin typeface="Arial" panose="020B0604020202020204" pitchFamily="34" charset="0"/>
              </a:rPr>
              <a:t>Na  Lipně nad Vltavou výstavba rekreačních apartmánů pro Nizozemce (2009)</a:t>
            </a:r>
            <a:endParaRPr lang="cs-CZ" dirty="0"/>
          </a:p>
        </p:txBody>
      </p:sp>
    </p:spTree>
    <p:extLst>
      <p:ext uri="{BB962C8B-B14F-4D97-AF65-F5344CB8AC3E}">
        <p14:creationId xmlns:p14="http://schemas.microsoft.com/office/powerpoint/2010/main" val="2491379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49DEED-646C-4327-853C-27C0DDB0CC17}"/>
              </a:ext>
            </a:extLst>
          </p:cNvPr>
          <p:cNvSpPr>
            <a:spLocks noGrp="1"/>
          </p:cNvSpPr>
          <p:nvPr>
            <p:ph type="title"/>
          </p:nvPr>
        </p:nvSpPr>
        <p:spPr>
          <a:xfrm>
            <a:off x="628650" y="108029"/>
            <a:ext cx="7886700" cy="1325563"/>
          </a:xfrm>
        </p:spPr>
        <p:txBody>
          <a:bodyPr>
            <a:normAutofit/>
          </a:bodyPr>
          <a:lstStyle/>
          <a:p>
            <a:r>
              <a:rPr lang="cs-CZ" sz="3200" b="1" dirty="0"/>
              <a:t>                    Apartmánové domy a byty </a:t>
            </a:r>
          </a:p>
        </p:txBody>
      </p:sp>
      <p:sp>
        <p:nvSpPr>
          <p:cNvPr id="3" name="Zástupný obsah 2">
            <a:extLst>
              <a:ext uri="{FF2B5EF4-FFF2-40B4-BE49-F238E27FC236}">
                <a16:creationId xmlns:a16="http://schemas.microsoft.com/office/drawing/2014/main" id="{35FEED1B-4FAF-4D40-B668-CCB7F97F5D49}"/>
              </a:ext>
            </a:extLst>
          </p:cNvPr>
          <p:cNvSpPr>
            <a:spLocks noGrp="1"/>
          </p:cNvSpPr>
          <p:nvPr>
            <p:ph idx="1"/>
          </p:nvPr>
        </p:nvSpPr>
        <p:spPr>
          <a:xfrm>
            <a:off x="628650" y="1433592"/>
            <a:ext cx="7965160" cy="5059281"/>
          </a:xfrm>
        </p:spPr>
        <p:txBody>
          <a:bodyPr>
            <a:normAutofit fontScale="77500" lnSpcReduction="20000"/>
          </a:bodyPr>
          <a:lstStyle/>
          <a:p>
            <a:pPr algn="just"/>
            <a:r>
              <a:rPr lang="cs-CZ" dirty="0"/>
              <a:t>Apartmánový rekreační dům se nachází v atraktivních horských a podhorských oblastech, na březích vodních nádrží a v blízkosti golfových hřišť či lázní. Apartmánový rekreační byt je situován v bytovém rekreačním domě, který je nově postaven či zrekonstruován a slouží z větší části k rekreačním účelům. K jejich výstavbě dochází od poloviny devadesátých let a jejich vznik souvisí s inspirací v alpských projektech. Jsou využívány majiteli k rekreaci nebo k pronájmu opět pro rekreační účely. Rozdíl mezi vlastníky těchto objektů a chalupáři je především v „citovém“ vztahu s objektem, který vlastníky chat a chalup motivuje ke zvelebování objektu vlastníma rukama. O apartmánový dům se většinou stará správce, aby byl pro majitele pobyt co nejpohodlnější. Společným přínosem obou skupin je především úprk od městského života a zlepšení psychické kondice snížením stresu. Výstavba těchto domů s sebou nese hojně diskutovaný problém spočívající v poničení krajinného rázu lokality. Přetváření tradičních horských sídel do městské podoby narušuje přirozenou koncepci obcí a jejich sezonnost může negativně působit jak na ekonomické, tak i na tamní sociální podmínky.</a:t>
            </a:r>
          </a:p>
        </p:txBody>
      </p:sp>
    </p:spTree>
    <p:extLst>
      <p:ext uri="{BB962C8B-B14F-4D97-AF65-F5344CB8AC3E}">
        <p14:creationId xmlns:p14="http://schemas.microsoft.com/office/powerpoint/2010/main" val="6080779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B7A994-D704-4336-BE6A-84E9CFE1A426}"/>
              </a:ext>
            </a:extLst>
          </p:cNvPr>
          <p:cNvSpPr>
            <a:spLocks noGrp="1"/>
          </p:cNvSpPr>
          <p:nvPr>
            <p:ph type="title"/>
          </p:nvPr>
        </p:nvSpPr>
        <p:spPr/>
        <p:txBody>
          <a:bodyPr>
            <a:normAutofit/>
          </a:bodyPr>
          <a:lstStyle/>
          <a:p>
            <a:r>
              <a:rPr lang="cs-CZ" sz="2200" b="1" i="0" dirty="0" err="1">
                <a:solidFill>
                  <a:srgbClr val="000000"/>
                </a:solidFill>
                <a:effectLst/>
                <a:latin typeface="ff2"/>
              </a:rPr>
              <a:t>Timesharing</a:t>
            </a:r>
            <a:r>
              <a:rPr lang="cs-CZ" sz="2200" dirty="0">
                <a:solidFill>
                  <a:srgbClr val="000000"/>
                </a:solidFill>
                <a:latin typeface="Roboto"/>
              </a:rPr>
              <a:t> </a:t>
            </a:r>
            <a:r>
              <a:rPr lang="cs-CZ" sz="2200" b="1" i="0" dirty="0">
                <a:solidFill>
                  <a:srgbClr val="000000"/>
                </a:solidFill>
                <a:effectLst/>
                <a:latin typeface="ff7"/>
              </a:rPr>
              <a:t>jako alternativa k novým typům druhého bydlení </a:t>
            </a:r>
            <a:br>
              <a:rPr lang="cs-CZ" b="0" i="0" dirty="0">
                <a:solidFill>
                  <a:srgbClr val="000000"/>
                </a:solidFill>
                <a:effectLst/>
                <a:latin typeface="Roboto"/>
              </a:rPr>
            </a:br>
            <a:endParaRPr lang="cs-CZ" dirty="0"/>
          </a:p>
        </p:txBody>
      </p:sp>
      <p:sp>
        <p:nvSpPr>
          <p:cNvPr id="3" name="Zástupný obsah 2">
            <a:extLst>
              <a:ext uri="{FF2B5EF4-FFF2-40B4-BE49-F238E27FC236}">
                <a16:creationId xmlns:a16="http://schemas.microsoft.com/office/drawing/2014/main" id="{B2E7BECD-B3A6-4371-AF67-4F4BFE2FCB26}"/>
              </a:ext>
            </a:extLst>
          </p:cNvPr>
          <p:cNvSpPr>
            <a:spLocks noGrp="1"/>
          </p:cNvSpPr>
          <p:nvPr>
            <p:ph idx="1"/>
          </p:nvPr>
        </p:nvSpPr>
        <p:spPr>
          <a:xfrm>
            <a:off x="628650" y="1170122"/>
            <a:ext cx="7996157" cy="5261675"/>
          </a:xfrm>
        </p:spPr>
        <p:txBody>
          <a:bodyPr>
            <a:normAutofit fontScale="85000" lnSpcReduction="20000"/>
          </a:bodyPr>
          <a:lstStyle/>
          <a:p>
            <a:pPr algn="just"/>
            <a:r>
              <a:rPr lang="cs-CZ" sz="2400" dirty="0"/>
              <a:t>Dle výkladového slovníku cestovního ruchu od Zelenky a Páskové (2012) </a:t>
            </a:r>
            <a:r>
              <a:rPr lang="cs-CZ" dirty="0"/>
              <a:t>je </a:t>
            </a:r>
            <a:r>
              <a:rPr lang="cs-CZ" dirty="0" err="1"/>
              <a:t>timesharing</a:t>
            </a:r>
            <a:r>
              <a:rPr lang="cs-CZ" dirty="0"/>
              <a:t> (česky časové spolupodílnictví): „Právo za dlouhodobě sjednanou úplatu využívat plně vybaveného rekreačního objektu se standardními službami vždy během jednoho či více přesně vymezených období roku po dobu minimálně jednoho týdne. V obdobích zbývajících jej využívají ostatní spoluvlastníci.“ Majitel musí platit udržovací poplatky související se správou jemu poskytované nemovitosti a zaplatit na počátku užívání kupní cenu za </a:t>
            </a:r>
            <a:r>
              <a:rPr lang="cs-CZ" dirty="0" err="1"/>
              <a:t>timeshare</a:t>
            </a:r>
            <a:r>
              <a:rPr lang="cs-CZ" dirty="0"/>
              <a:t> (ESC, 2017). </a:t>
            </a:r>
            <a:endParaRPr lang="cs-CZ" b="0" i="0" dirty="0">
              <a:solidFill>
                <a:srgbClr val="1D1D1D"/>
              </a:solidFill>
              <a:effectLst/>
              <a:latin typeface="Roboto"/>
            </a:endParaRPr>
          </a:p>
          <a:p>
            <a:pPr algn="just"/>
            <a:r>
              <a:rPr lang="cs-CZ" b="0" i="0" dirty="0" err="1">
                <a:solidFill>
                  <a:srgbClr val="1D1D1D"/>
                </a:solidFill>
                <a:effectLst/>
                <a:latin typeface="Roboto"/>
              </a:rPr>
              <a:t>Timesharing</a:t>
            </a:r>
            <a:r>
              <a:rPr lang="cs-CZ" b="0" i="0" dirty="0">
                <a:solidFill>
                  <a:srgbClr val="1D1D1D"/>
                </a:solidFill>
                <a:effectLst/>
                <a:latin typeface="Roboto"/>
              </a:rPr>
              <a:t> je prázdninový vzorec, který vám umožní zakoupit právo používat vybavené a zařízené místo pobytu jako rekreační dům po dobu jednoho nebo více týdnů po smluvně stanovenou dobu (např. právo používat byt v turistickém komplexu na </a:t>
            </a:r>
            <a:r>
              <a:rPr lang="cs-CZ" b="0" i="0" dirty="0" err="1">
                <a:solidFill>
                  <a:srgbClr val="1D1D1D"/>
                </a:solidFill>
                <a:effectLst/>
                <a:latin typeface="Roboto"/>
              </a:rPr>
              <a:t>Costa</a:t>
            </a:r>
            <a:r>
              <a:rPr lang="cs-CZ" b="0" i="0" dirty="0">
                <a:solidFill>
                  <a:srgbClr val="1D1D1D"/>
                </a:solidFill>
                <a:effectLst/>
                <a:latin typeface="Roboto"/>
              </a:rPr>
              <a:t> </a:t>
            </a:r>
            <a:r>
              <a:rPr lang="cs-CZ" b="0" i="0" dirty="0" err="1">
                <a:solidFill>
                  <a:srgbClr val="1D1D1D"/>
                </a:solidFill>
                <a:effectLst/>
                <a:latin typeface="Roboto"/>
              </a:rPr>
              <a:t>del</a:t>
            </a:r>
            <a:r>
              <a:rPr lang="cs-CZ" b="0" i="0" dirty="0">
                <a:solidFill>
                  <a:srgbClr val="1D1D1D"/>
                </a:solidFill>
                <a:effectLst/>
                <a:latin typeface="Roboto"/>
              </a:rPr>
              <a:t> Sol po dobu 10 let během prvních dvou týdnů července). Někdy se také hovoří o "dlouhodobých rekreačních produktech" nebo "částečných úvazcích v budovách".</a:t>
            </a:r>
            <a:endParaRPr lang="cs-CZ" dirty="0"/>
          </a:p>
        </p:txBody>
      </p:sp>
    </p:spTree>
    <p:extLst>
      <p:ext uri="{BB962C8B-B14F-4D97-AF65-F5344CB8AC3E}">
        <p14:creationId xmlns:p14="http://schemas.microsoft.com/office/powerpoint/2010/main" val="25771673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Zevnitř zobrazení červeného deštníku">
            <a:extLst>
              <a:ext uri="{FF2B5EF4-FFF2-40B4-BE49-F238E27FC236}">
                <a16:creationId xmlns:a16="http://schemas.microsoft.com/office/drawing/2014/main" id="{73E6770C-5AAA-B724-2AE4-F92E938F81E5}"/>
              </a:ext>
            </a:extLst>
          </p:cNvPr>
          <p:cNvPicPr>
            <a:picLocks noChangeAspect="1"/>
          </p:cNvPicPr>
          <p:nvPr/>
        </p:nvPicPr>
        <p:blipFill rotWithShape="1">
          <a:blip r:embed="rId2"/>
          <a:srcRect l="9326" r="27394" b="-1"/>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3E8DB999-43B8-43A5-8162-ED751A10A187}"/>
              </a:ext>
            </a:extLst>
          </p:cNvPr>
          <p:cNvSpPr>
            <a:spLocks noGrp="1"/>
          </p:cNvSpPr>
          <p:nvPr>
            <p:ph type="title"/>
          </p:nvPr>
        </p:nvSpPr>
        <p:spPr>
          <a:xfrm>
            <a:off x="278319" y="1097280"/>
            <a:ext cx="5031911" cy="1188720"/>
          </a:xfrm>
        </p:spPr>
        <p:txBody>
          <a:bodyPr anchor="b">
            <a:normAutofit/>
          </a:bodyPr>
          <a:lstStyle/>
          <a:p>
            <a:r>
              <a:rPr lang="cs-CZ" sz="3600" b="1" dirty="0"/>
              <a:t>Děkuji za pozornost</a:t>
            </a:r>
            <a:br>
              <a:rPr lang="cs-CZ" sz="2400" dirty="0"/>
            </a:br>
            <a:endParaRPr lang="cs-CZ" sz="2400"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067FFACB-9EBE-40FC-AC09-1C6B2CAC59C0}"/>
              </a:ext>
            </a:extLst>
          </p:cNvPr>
          <p:cNvSpPr>
            <a:spLocks noGrp="1"/>
          </p:cNvSpPr>
          <p:nvPr>
            <p:ph idx="1"/>
          </p:nvPr>
        </p:nvSpPr>
        <p:spPr>
          <a:xfrm>
            <a:off x="278320" y="2718054"/>
            <a:ext cx="2579180" cy="3207258"/>
          </a:xfrm>
        </p:spPr>
        <p:txBody>
          <a:bodyPr anchor="t">
            <a:normAutofit/>
          </a:bodyPr>
          <a:lstStyle/>
          <a:p>
            <a:endParaRPr lang="cs-CZ" sz="1500" dirty="0"/>
          </a:p>
        </p:txBody>
      </p:sp>
    </p:spTree>
    <p:extLst>
      <p:ext uri="{BB962C8B-B14F-4D97-AF65-F5344CB8AC3E}">
        <p14:creationId xmlns:p14="http://schemas.microsoft.com/office/powerpoint/2010/main" val="2254587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E23483B8-B024-4D2B-A86D-43516FFF1760}"/>
              </a:ext>
            </a:extLst>
          </p:cNvPr>
          <p:cNvSpPr>
            <a:spLocks noGrp="1"/>
          </p:cNvSpPr>
          <p:nvPr>
            <p:ph type="title"/>
          </p:nvPr>
        </p:nvSpPr>
        <p:spPr>
          <a:xfrm>
            <a:off x="718879" y="800392"/>
            <a:ext cx="7698523" cy="1212102"/>
          </a:xfrm>
        </p:spPr>
        <p:txBody>
          <a:bodyPr>
            <a:normAutofit/>
          </a:bodyPr>
          <a:lstStyle/>
          <a:p>
            <a:r>
              <a:rPr lang="cs-CZ" sz="3500" b="1" dirty="0">
                <a:solidFill>
                  <a:srgbClr val="FFFFFF"/>
                </a:solidFill>
                <a:effectLst/>
                <a:latin typeface="Times New Roman" panose="02020603050405020304" pitchFamily="18" charset="0"/>
                <a:ea typeface="Times New Roman" panose="02020603050405020304" pitchFamily="18" charset="0"/>
              </a:rPr>
              <a:t>Vývoj druhého bydlení</a:t>
            </a:r>
            <a:br>
              <a:rPr lang="cs-CZ" sz="3500" dirty="0">
                <a:solidFill>
                  <a:srgbClr val="FFFFFF"/>
                </a:solidFill>
                <a:effectLst/>
                <a:latin typeface="Times New Roman" panose="02020603050405020304" pitchFamily="18" charset="0"/>
                <a:ea typeface="Times New Roman" panose="02020603050405020304" pitchFamily="18" charset="0"/>
              </a:rPr>
            </a:br>
            <a:endParaRPr lang="cs-CZ" sz="3500" dirty="0">
              <a:solidFill>
                <a:srgbClr val="FFFFFF"/>
              </a:solidFill>
            </a:endParaRPr>
          </a:p>
        </p:txBody>
      </p:sp>
      <p:sp>
        <p:nvSpPr>
          <p:cNvPr id="4" name="Rectangle 1">
            <a:extLst>
              <a:ext uri="{FF2B5EF4-FFF2-40B4-BE49-F238E27FC236}">
                <a16:creationId xmlns:a16="http://schemas.microsoft.com/office/drawing/2014/main" id="{3C947D62-A775-49D8-9973-0113E70B155A}"/>
              </a:ext>
            </a:extLst>
          </p:cNvPr>
          <p:cNvSpPr>
            <a:spLocks noGrp="1" noChangeArrowheads="1"/>
          </p:cNvSpPr>
          <p:nvPr>
            <p:ph idx="1"/>
          </p:nvPr>
        </p:nvSpPr>
        <p:spPr bwMode="auto">
          <a:xfrm>
            <a:off x="1025718" y="2490436"/>
            <a:ext cx="7281746" cy="35671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215900" algn="just" defTabSz="914400" rtl="0" eaLnBrk="0" fontAlgn="base" latinLnBrk="0" hangingPunct="0">
              <a:spcBef>
                <a:spcPct val="0"/>
              </a:spcBef>
              <a:spcAft>
                <a:spcPts val="600"/>
              </a:spcAft>
              <a:buClrTx/>
              <a:buSzTx/>
              <a:buFontTx/>
              <a:buNone/>
              <a:tabLst/>
            </a:pPr>
            <a:r>
              <a:rPr kumimoji="0" lang="cs-CZ" altLang="cs-CZ" sz="2100" b="0" i="0" u="none" strike="noStrike" cap="none" normalizeH="0" baseline="0" dirty="0">
                <a:ln>
                  <a:noFill/>
                </a:ln>
                <a:effectLst/>
                <a:latin typeface="Arial" panose="020B0604020202020204" pitchFamily="34" charset="0"/>
                <a:ea typeface="Times New Roman" panose="02020603050405020304" pitchFamily="18" charset="0"/>
              </a:rPr>
              <a:t>První objekty, které je možno považovat za druhé bydlení v nejširším slova smyslu, se objevily již ve starověku ve formě soukromých lázeňských objektů. Až do 19. století  je možno považovat vlastnictví rekreačních objektů za privilegium nejmovitějších osob - vladařů, církve, šlechty, nejbohatších měšťanů. </a:t>
            </a:r>
          </a:p>
          <a:p>
            <a:pPr marL="0" marR="0" lvl="0" indent="215900" algn="just" defTabSz="914400" rtl="0" eaLnBrk="0" fontAlgn="base" latinLnBrk="0" hangingPunct="0">
              <a:spcBef>
                <a:spcPct val="0"/>
              </a:spcBef>
              <a:spcAft>
                <a:spcPts val="600"/>
              </a:spcAft>
              <a:buClrTx/>
              <a:buSzTx/>
              <a:buFontTx/>
              <a:buNone/>
              <a:tabLst/>
            </a:pPr>
            <a:r>
              <a:rPr kumimoji="0" lang="cs-CZ" altLang="cs-CZ" sz="2100" b="0" i="0" u="none" strike="noStrike" cap="none" normalizeH="0" baseline="0" dirty="0">
                <a:ln>
                  <a:noFill/>
                </a:ln>
                <a:effectLst/>
                <a:latin typeface="Arial" panose="020B0604020202020204" pitchFamily="34" charset="0"/>
                <a:ea typeface="Times New Roman" panose="02020603050405020304" pitchFamily="18" charset="0"/>
              </a:rPr>
              <a:t>Hlavní impuls k </a:t>
            </a:r>
            <a:r>
              <a:rPr kumimoji="0" lang="cs-CZ" altLang="cs-CZ" sz="2100" b="1" i="0" u="none" strike="noStrike" cap="none" normalizeH="0" baseline="0" dirty="0">
                <a:ln>
                  <a:noFill/>
                </a:ln>
                <a:effectLst/>
                <a:latin typeface="Arial" panose="020B0604020202020204" pitchFamily="34" charset="0"/>
                <a:ea typeface="Times New Roman" panose="02020603050405020304" pitchFamily="18" charset="0"/>
              </a:rPr>
              <a:t>prvnímu období vývoje</a:t>
            </a:r>
            <a:r>
              <a:rPr kumimoji="0" lang="cs-CZ" altLang="cs-CZ" sz="2100" b="0" i="0" u="none" strike="noStrike" cap="none" normalizeH="0" baseline="0" dirty="0">
                <a:ln>
                  <a:noFill/>
                </a:ln>
                <a:effectLst/>
                <a:latin typeface="Arial" panose="020B0604020202020204" pitchFamily="34" charset="0"/>
                <a:ea typeface="Times New Roman" panose="02020603050405020304" pitchFamily="18" charset="0"/>
              </a:rPr>
              <a:t> vlastního druhého bydlení dala však až průmyslová revoluce a rychlé tempo urbanizace, které s sebou přineslo následující zásadní rozvojové faktory: </a:t>
            </a:r>
            <a:endParaRPr kumimoji="0" lang="cs-CZ" altLang="cs-CZ" sz="21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515057850"/>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3321</TotalTime>
  <Words>4573</Words>
  <Application>Microsoft Office PowerPoint</Application>
  <PresentationFormat>Předvádění na obrazovce (4:3)</PresentationFormat>
  <Paragraphs>584</Paragraphs>
  <Slides>89</Slides>
  <Notes>1</Notes>
  <HiddenSlides>0</HiddenSlides>
  <MMClips>0</MMClips>
  <ScaleCrop>false</ScaleCrop>
  <HeadingPairs>
    <vt:vector size="8" baseType="variant">
      <vt:variant>
        <vt:lpstr>Použitá písma</vt:lpstr>
      </vt:variant>
      <vt:variant>
        <vt:i4>13</vt:i4>
      </vt:variant>
      <vt:variant>
        <vt:lpstr>Motiv</vt:lpstr>
      </vt:variant>
      <vt:variant>
        <vt:i4>3</vt:i4>
      </vt:variant>
      <vt:variant>
        <vt:lpstr>Vložené servery OLE</vt:lpstr>
      </vt:variant>
      <vt:variant>
        <vt:i4>1</vt:i4>
      </vt:variant>
      <vt:variant>
        <vt:lpstr>Nadpisy snímků</vt:lpstr>
      </vt:variant>
      <vt:variant>
        <vt:i4>89</vt:i4>
      </vt:variant>
    </vt:vector>
  </HeadingPairs>
  <TitlesOfParts>
    <vt:vector size="106" baseType="lpstr">
      <vt:lpstr>Amiri</vt:lpstr>
      <vt:lpstr>Arial</vt:lpstr>
      <vt:lpstr>Calibri</vt:lpstr>
      <vt:lpstr>Calibri Light</vt:lpstr>
      <vt:lpstr>Cambria</vt:lpstr>
      <vt:lpstr>ff2</vt:lpstr>
      <vt:lpstr>ff7</vt:lpstr>
      <vt:lpstr>Nunito</vt:lpstr>
      <vt:lpstr>Open Sans</vt:lpstr>
      <vt:lpstr>Raleway</vt:lpstr>
      <vt:lpstr>Roboto</vt:lpstr>
      <vt:lpstr>Times New Roman</vt:lpstr>
      <vt:lpstr>Wingdings</vt:lpstr>
      <vt:lpstr>Motiv Office</vt:lpstr>
      <vt:lpstr>Výchozí návrh</vt:lpstr>
      <vt:lpstr>1_Výchozí návrh</vt:lpstr>
      <vt:lpstr>Chart</vt:lpstr>
      <vt:lpstr> Druhé bydlení (chataření a chalupaření)</vt:lpstr>
      <vt:lpstr>Stručná definice</vt:lpstr>
      <vt:lpstr>Prezentace aplikace PowerPoint</vt:lpstr>
      <vt:lpstr>Prezentace aplikace PowerPoint</vt:lpstr>
      <vt:lpstr>Druhé bydlení jako specifický typ cestovníhoruchu </vt:lpstr>
      <vt:lpstr>Prezentace aplikace PowerPoint</vt:lpstr>
      <vt:lpstr>Plogova segmentace</vt:lpstr>
      <vt:lpstr>Prezentace aplikace PowerPoint</vt:lpstr>
      <vt:lpstr>Vývoj druhého bydlení </vt:lpstr>
      <vt:lpstr>Zásadní faktory</vt:lpstr>
      <vt:lpstr>Prezentace aplikace PowerPoint</vt:lpstr>
      <vt:lpstr>Prezentace aplikace PowerPoint</vt:lpstr>
      <vt:lpstr>Vývoj druhého bydlení v České republice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Prostorová organizace druhého bydlení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Typologie venkova dle potenciálu rozvoje </vt:lpstr>
      <vt:lpstr>Prezentace aplikace PowerPoint</vt:lpstr>
      <vt:lpstr>Prezentace aplikace PowerPoint</vt:lpstr>
      <vt:lpstr>Vývoj výstavby objektů individuální rekreace (druhého bydlení)  ve vybraných okresech ČR v letech 1971 - 1991 </vt:lpstr>
      <vt:lpstr>Prezentace aplikace PowerPoint</vt:lpstr>
      <vt:lpstr>Vybavenost domácností objekty druhého bydlení  (vybrané okresy ČR - 2001)     </vt:lpstr>
      <vt:lpstr>Tab.: Vybavenost domácností vybraných měst ČR objekty individuální rekreace (2001)</vt:lpstr>
      <vt:lpstr>Prezentace aplikace PowerPoint</vt:lpstr>
      <vt:lpstr>Srovnání ČR a vybraných evropských zemí  (období 1990-2000)</vt:lpstr>
      <vt:lpstr>Prezentace aplikace PowerPoint</vt:lpstr>
      <vt:lpstr>Prezentace aplikace PowerPoint</vt:lpstr>
      <vt:lpstr>Faktory ovlivňující vlastnictví a rozmístění druhého bydlení</vt:lpstr>
      <vt:lpstr>Typy druhého bydlení v Česku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Příklady druhého bydlení ve vybraných evropských zemích</vt:lpstr>
      <vt:lpstr>Prezentace aplikace PowerPoint</vt:lpstr>
      <vt:lpstr>Prezentace aplikace PowerPoint</vt:lpstr>
      <vt:lpstr>Prezentace aplikace PowerPoint</vt:lpstr>
      <vt:lpstr>Prezentace aplikace PowerPoint</vt:lpstr>
      <vt:lpstr>Prezentace aplikace PowerPoint</vt:lpstr>
      <vt:lpstr>                 Druhé domy ve Francii         </vt:lpstr>
      <vt:lpstr>Prezentace aplikace PowerPoint</vt:lpstr>
      <vt:lpstr>Prezentace aplikace PowerPoint</vt:lpstr>
      <vt:lpstr>Prezentace aplikace PowerPoint</vt:lpstr>
      <vt:lpstr>Prezentace aplikace PowerPoint</vt:lpstr>
      <vt:lpstr>Prezentace aplikace PowerPoint</vt:lpstr>
      <vt:lpstr>Druhé bydlení ve španělských regionech (2000)</vt:lpstr>
      <vt:lpstr>Prezentace aplikace PowerPoint</vt:lpstr>
      <vt:lpstr>Prezentace aplikace PowerPoint</vt:lpstr>
      <vt:lpstr>Prezentace aplikace PowerPoint</vt:lpstr>
      <vt:lpstr>Trendy udržitelné výstavby rekreačních domů ve Španělsku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Nové typy druhého bydlení</vt:lpstr>
      <vt:lpstr>Holandské vesničky </vt:lpstr>
      <vt:lpstr>Prezentace aplikace PowerPoint</vt:lpstr>
      <vt:lpstr>Prezentace aplikace PowerPoint</vt:lpstr>
      <vt:lpstr>                    Apartmánové domy a byty </vt:lpstr>
      <vt:lpstr>Timesharing jako alternativa k novým typům druhého bydlení  </vt:lpstr>
      <vt:lpstr>Děkuji za pozornost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přednáška  Druhé bydlení</dc:title>
  <dc:creator>Jiří Vystoupil</dc:creator>
  <cp:lastModifiedBy>Vystoupil Jiri</cp:lastModifiedBy>
  <cp:revision>80</cp:revision>
  <dcterms:created xsi:type="dcterms:W3CDTF">2021-04-14T11:02:20Z</dcterms:created>
  <dcterms:modified xsi:type="dcterms:W3CDTF">2023-04-17T09:46:46Z</dcterms:modified>
</cp:coreProperties>
</file>