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377" r:id="rId3"/>
    <p:sldId id="340" r:id="rId4"/>
    <p:sldId id="339" r:id="rId5"/>
    <p:sldId id="284" r:id="rId6"/>
    <p:sldId id="378" r:id="rId7"/>
    <p:sldId id="349" r:id="rId8"/>
    <p:sldId id="332" r:id="rId9"/>
    <p:sldId id="334" r:id="rId10"/>
    <p:sldId id="357" r:id="rId11"/>
    <p:sldId id="358" r:id="rId12"/>
    <p:sldId id="289" r:id="rId13"/>
    <p:sldId id="290" r:id="rId14"/>
    <p:sldId id="338" r:id="rId15"/>
    <p:sldId id="344" r:id="rId16"/>
    <p:sldId id="285" r:id="rId17"/>
    <p:sldId id="351" r:id="rId18"/>
    <p:sldId id="352" r:id="rId19"/>
    <p:sldId id="353" r:id="rId20"/>
    <p:sldId id="354" r:id="rId21"/>
    <p:sldId id="355" r:id="rId22"/>
    <p:sldId id="356" r:id="rId23"/>
    <p:sldId id="282" r:id="rId2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0074"/>
    <a:srgbClr val="FFA7E4"/>
    <a:srgbClr val="F01928"/>
    <a:srgbClr val="0000DC"/>
    <a:srgbClr val="B9006E"/>
    <a:srgbClr val="4BC8FF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08" autoAdjust="0"/>
    <p:restoredTop sz="86378" autoAdjust="0"/>
  </p:normalViewPr>
  <p:slideViewPr>
    <p:cSldViewPr snapToGrid="0">
      <p:cViewPr varScale="1">
        <p:scale>
          <a:sx n="114" d="100"/>
          <a:sy n="114" d="100"/>
        </p:scale>
        <p:origin x="540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206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marketa.chaloupkova@econ.muni.cz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>
              <a:solidFill>
                <a:srgbClr val="AC0074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AC0074"/>
                </a:solidFill>
              </a:rPr>
              <a:t>Komunitně vedený místní rozvoj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0513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>
              <a:solidFill>
                <a:srgbClr val="AC0074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>
                <a:solidFill>
                  <a:srgbClr val="AC0074"/>
                </a:solidFill>
              </a:rPr>
              <a:pPr/>
              <a:t>10</a:t>
            </a:fld>
            <a:endParaRPr lang="cs-CZ" altLang="cs-CZ" dirty="0">
              <a:solidFill>
                <a:srgbClr val="AC0074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224252"/>
            <a:ext cx="10753200" cy="451576"/>
          </a:xfrm>
        </p:spPr>
        <p:txBody>
          <a:bodyPr/>
          <a:lstStyle/>
          <a:p>
            <a:r>
              <a:rPr lang="cs-CZ" dirty="0">
                <a:solidFill>
                  <a:srgbClr val="AC0074"/>
                </a:solidFill>
              </a:rPr>
              <a:t>Typické činnosti MAS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313933"/>
            <a:ext cx="10753200" cy="2115067"/>
          </a:xfrm>
        </p:spPr>
        <p:txBody>
          <a:bodyPr/>
          <a:lstStyle/>
          <a:p>
            <a:pPr>
              <a:buClr>
                <a:srgbClr val="AC0074"/>
              </a:buClr>
            </a:pPr>
            <a:r>
              <a:rPr lang="cs-CZ" sz="2400" dirty="0"/>
              <a:t>Provozní (administrativní) činnosti</a:t>
            </a:r>
          </a:p>
          <a:p>
            <a:pPr lvl="1">
              <a:buClr>
                <a:srgbClr val="AC0074"/>
              </a:buClr>
            </a:pPr>
            <a:r>
              <a:rPr lang="cs-CZ" sz="1600" dirty="0"/>
              <a:t>příprava a vyhlašování výzev, příjem žádostí, hodnocení a výběr projektů, monitoring a evaluace realizace SCLLD, aktualizace SCLLD, rozvoj odborné a organizační kapacity MAS. </a:t>
            </a:r>
          </a:p>
          <a:p>
            <a:pPr>
              <a:buClr>
                <a:srgbClr val="AC0074"/>
              </a:buClr>
            </a:pPr>
            <a:r>
              <a:rPr lang="cs-CZ" sz="2400" dirty="0"/>
              <a:t>Animační činnosti</a:t>
            </a:r>
          </a:p>
          <a:p>
            <a:pPr lvl="1">
              <a:buClr>
                <a:srgbClr val="AC0074"/>
              </a:buClr>
            </a:pPr>
            <a:r>
              <a:rPr lang="cs-CZ" sz="1600" dirty="0"/>
              <a:t>podporu partnerství, spolupráce a informační, výměnu mezi místními aktéry, informování o zaměření SCLLD a její propagaci, o animaci, školských zařízení na území MAS.</a:t>
            </a:r>
          </a:p>
        </p:txBody>
      </p:sp>
    </p:spTree>
    <p:extLst>
      <p:ext uri="{BB962C8B-B14F-4D97-AF65-F5344CB8AC3E}">
        <p14:creationId xmlns:p14="http://schemas.microsoft.com/office/powerpoint/2010/main" val="3807563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>
              <a:solidFill>
                <a:srgbClr val="AC0074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>
                <a:solidFill>
                  <a:srgbClr val="AC0074"/>
                </a:solidFill>
              </a:rPr>
              <a:pPr/>
              <a:t>11</a:t>
            </a:fld>
            <a:endParaRPr lang="cs-CZ" altLang="cs-CZ" dirty="0">
              <a:solidFill>
                <a:srgbClr val="AC0074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224252"/>
            <a:ext cx="10753200" cy="451576"/>
          </a:xfrm>
        </p:spPr>
        <p:txBody>
          <a:bodyPr/>
          <a:lstStyle/>
          <a:p>
            <a:r>
              <a:rPr lang="cs-CZ" dirty="0">
                <a:solidFill>
                  <a:srgbClr val="AC0074"/>
                </a:solidFill>
              </a:rPr>
              <a:t>Příklady animační činností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951327"/>
            <a:ext cx="10753200" cy="2115067"/>
          </a:xfrm>
        </p:spPr>
        <p:txBody>
          <a:bodyPr/>
          <a:lstStyle/>
          <a:p>
            <a:pPr>
              <a:buClr>
                <a:srgbClr val="AC0074"/>
              </a:buClr>
            </a:pPr>
            <a:r>
              <a:rPr lang="cs-CZ" sz="2400" dirty="0"/>
              <a:t>Dotační poradenství (podpora získávání finančních zdrojů do území)</a:t>
            </a:r>
          </a:p>
          <a:p>
            <a:pPr>
              <a:buClr>
                <a:srgbClr val="AC0074"/>
              </a:buClr>
            </a:pPr>
            <a:r>
              <a:rPr lang="cs-CZ" sz="2400" dirty="0"/>
              <a:t>Vzdělávání, osvěta, informování (skupina činností nejvíce spojená se zvyšováním sociálního kapitálu území, uchováním kulturního dědictví a posilováním identity)</a:t>
            </a:r>
          </a:p>
          <a:p>
            <a:pPr>
              <a:buClr>
                <a:srgbClr val="AC0074"/>
              </a:buClr>
            </a:pPr>
            <a:r>
              <a:rPr lang="cs-CZ" sz="2400" dirty="0"/>
              <a:t>Podpora inovací</a:t>
            </a:r>
          </a:p>
          <a:p>
            <a:pPr>
              <a:buClr>
                <a:srgbClr val="AC0074"/>
              </a:buClr>
            </a:pPr>
            <a:r>
              <a:rPr lang="cs-CZ" sz="2400" dirty="0"/>
              <a:t>Síťování a koordinace (podpora zapojení komunity do rozvoje území)</a:t>
            </a:r>
          </a:p>
          <a:p>
            <a:pPr marL="72000" indent="0">
              <a:buClr>
                <a:srgbClr val="AC0074"/>
              </a:buClr>
              <a:buNone/>
            </a:pPr>
            <a:endParaRPr lang="cs-CZ" sz="1600" dirty="0"/>
          </a:p>
          <a:p>
            <a:pPr marL="72000" indent="0">
              <a:buClr>
                <a:srgbClr val="AC0074"/>
              </a:buClr>
              <a:buNone/>
            </a:pPr>
            <a:endParaRPr lang="cs-CZ" sz="1600" dirty="0"/>
          </a:p>
          <a:p>
            <a:pPr marL="72000" indent="0">
              <a:buClr>
                <a:srgbClr val="AC0074"/>
              </a:buClr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248215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dirty="0"/>
              <a:t>Příklady činností MAS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Zřízení jeslí</a:t>
            </a:r>
          </a:p>
          <a:p>
            <a:r>
              <a:rPr lang="cs-CZ" sz="2400" dirty="0"/>
              <a:t>Paliativní péče v domácím prostředí</a:t>
            </a:r>
          </a:p>
          <a:p>
            <a:r>
              <a:rPr lang="cs-CZ" sz="2400" dirty="0"/>
              <a:t>Sdílená pracovní četa</a:t>
            </a:r>
          </a:p>
          <a:p>
            <a:r>
              <a:rPr lang="cs-CZ" sz="2400" dirty="0"/>
              <a:t>Komunitní plány sociálních služeb</a:t>
            </a:r>
          </a:p>
          <a:p>
            <a:r>
              <a:rPr lang="cs-CZ" sz="2400" dirty="0"/>
              <a:t>Klub pro mládež</a:t>
            </a:r>
          </a:p>
          <a:p>
            <a:r>
              <a:rPr lang="cs-CZ" sz="2400" dirty="0"/>
              <a:t>Zaměstnávání dlouhodobě nezaměstnaných</a:t>
            </a:r>
          </a:p>
          <a:p>
            <a:r>
              <a:rPr lang="cs-CZ" sz="2400" dirty="0"/>
              <a:t>Sdílené senior taxi</a:t>
            </a:r>
          </a:p>
          <a:p>
            <a:r>
              <a:rPr lang="cs-CZ" sz="2400" dirty="0"/>
              <a:t>Sociální fond</a:t>
            </a:r>
          </a:p>
          <a:p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0259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činností MAS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Územní studie krajiny</a:t>
            </a:r>
          </a:p>
          <a:p>
            <a:r>
              <a:rPr lang="cs-CZ" dirty="0"/>
              <a:t>Komunitní čištění řeky</a:t>
            </a:r>
          </a:p>
          <a:p>
            <a:r>
              <a:rPr lang="cs-CZ" dirty="0"/>
              <a:t>Místní akční plán rozvoje vzdělávání</a:t>
            </a:r>
          </a:p>
          <a:p>
            <a:r>
              <a:rPr lang="cs-CZ" dirty="0"/>
              <a:t>Komunitní výsadba stromů</a:t>
            </a:r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0635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>
              <a:solidFill>
                <a:srgbClr val="AC0074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>
                <a:solidFill>
                  <a:srgbClr val="AC0074"/>
                </a:solidFill>
              </a:rPr>
              <a:pPr/>
              <a:t>14</a:t>
            </a:fld>
            <a:endParaRPr lang="cs-CZ" altLang="cs-CZ" dirty="0">
              <a:solidFill>
                <a:srgbClr val="AC0074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00" y="224252"/>
            <a:ext cx="10753200" cy="451576"/>
          </a:xfrm>
        </p:spPr>
        <p:txBody>
          <a:bodyPr/>
          <a:lstStyle/>
          <a:p>
            <a:r>
              <a:rPr lang="cs-CZ" dirty="0">
                <a:solidFill>
                  <a:srgbClr val="AC0074"/>
                </a:solidFill>
              </a:rPr>
              <a:t>Postup uplatnění integrovaného nástroje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675828"/>
            <a:ext cx="10753200" cy="2115067"/>
          </a:xfrm>
        </p:spPr>
        <p:txBody>
          <a:bodyPr/>
          <a:lstStyle/>
          <a:p>
            <a:pPr>
              <a:buClr>
                <a:srgbClr val="AC0074"/>
              </a:buClr>
            </a:pPr>
            <a:r>
              <a:rPr lang="cs-CZ" sz="2400" dirty="0"/>
              <a:t>Vymezení území – stanoví nositelé nástroje (nositelé IN).</a:t>
            </a:r>
          </a:p>
          <a:p>
            <a:pPr>
              <a:buClr>
                <a:srgbClr val="AC0074"/>
              </a:buClr>
            </a:pPr>
            <a:r>
              <a:rPr lang="cs-CZ" sz="2400" dirty="0"/>
              <a:t>Zpracování integrované strategie, v níž je zakotven způsob uplatnění nástroje.</a:t>
            </a:r>
          </a:p>
          <a:p>
            <a:pPr>
              <a:buClr>
                <a:srgbClr val="AC0074"/>
              </a:buClr>
            </a:pPr>
            <a:r>
              <a:rPr lang="cs-CZ" sz="2400" dirty="0"/>
              <a:t>Hodnocení a schválení integrované strategie MMR a řídícími orgány (ŘO) operačních programů.</a:t>
            </a:r>
          </a:p>
          <a:p>
            <a:pPr>
              <a:buClr>
                <a:srgbClr val="AC0074"/>
              </a:buClr>
            </a:pPr>
            <a:r>
              <a:rPr lang="cs-CZ" sz="2400" dirty="0"/>
              <a:t>Realizace projektových výzev (výzvu schválí ŘO, nositel IN vybírá projekty, kontroluje realizaci).</a:t>
            </a:r>
          </a:p>
          <a:p>
            <a:pPr>
              <a:buClr>
                <a:srgbClr val="AC0074"/>
              </a:buClr>
            </a:pPr>
            <a:r>
              <a:rPr lang="cs-CZ" sz="2400" dirty="0"/>
              <a:t>Podávání zpráv o plnění integrované strategie.</a:t>
            </a:r>
          </a:p>
          <a:p>
            <a:pPr>
              <a:buClr>
                <a:srgbClr val="AC0074"/>
              </a:buClr>
            </a:pPr>
            <a:endParaRPr lang="cs-CZ" sz="2400" dirty="0"/>
          </a:p>
          <a:p>
            <a:pPr>
              <a:buClr>
                <a:srgbClr val="AC0074"/>
              </a:buClr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96236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>
              <a:solidFill>
                <a:srgbClr val="AC0074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>
                <a:solidFill>
                  <a:srgbClr val="AC0074"/>
                </a:solidFill>
              </a:rPr>
              <a:pPr/>
              <a:t>15</a:t>
            </a:fld>
            <a:endParaRPr lang="cs-CZ" altLang="cs-CZ" dirty="0">
              <a:solidFill>
                <a:srgbClr val="AC0074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00" y="224252"/>
            <a:ext cx="10753200" cy="451576"/>
          </a:xfrm>
        </p:spPr>
        <p:txBody>
          <a:bodyPr/>
          <a:lstStyle/>
          <a:p>
            <a:r>
              <a:rPr lang="cs-CZ" dirty="0">
                <a:solidFill>
                  <a:srgbClr val="AC0074"/>
                </a:solidFill>
              </a:rPr>
              <a:t>Integrované nástroje 2021–2027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792856"/>
            <a:ext cx="10753200" cy="2115067"/>
          </a:xfrm>
        </p:spPr>
        <p:txBody>
          <a:bodyPr/>
          <a:lstStyle/>
          <a:p>
            <a:pPr>
              <a:buClr>
                <a:srgbClr val="AC0074"/>
              </a:buClr>
            </a:pPr>
            <a:endParaRPr lang="cs-CZ" sz="2400" dirty="0"/>
          </a:p>
          <a:p>
            <a:pPr>
              <a:buClr>
                <a:srgbClr val="AC0074"/>
              </a:buClr>
            </a:pPr>
            <a:endParaRPr lang="cs-CZ" sz="2400" dirty="0"/>
          </a:p>
        </p:txBody>
      </p:sp>
      <p:sp>
        <p:nvSpPr>
          <p:cNvPr id="10" name="Zástupný symbol pro obsah 4">
            <a:extLst>
              <a:ext uri="{FF2B5EF4-FFF2-40B4-BE49-F238E27FC236}">
                <a16:creationId xmlns:a16="http://schemas.microsoft.com/office/drawing/2014/main" id="{9D1AFB31-8904-4E9A-ADAB-8297F1ACBC69}"/>
              </a:ext>
            </a:extLst>
          </p:cNvPr>
          <p:cNvSpPr txBox="1">
            <a:spLocks/>
          </p:cNvSpPr>
          <p:nvPr/>
        </p:nvSpPr>
        <p:spPr>
          <a:xfrm>
            <a:off x="692400" y="828228"/>
            <a:ext cx="10753200" cy="211506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rgbClr val="AC0074"/>
              </a:buClr>
            </a:pPr>
            <a:endParaRPr lang="cs-CZ" sz="2400" kern="0" dirty="0"/>
          </a:p>
          <a:p>
            <a:pPr>
              <a:buClr>
                <a:srgbClr val="AC0074"/>
              </a:buClr>
            </a:pPr>
            <a:endParaRPr lang="cs-CZ" sz="2400" kern="0" dirty="0"/>
          </a:p>
        </p:txBody>
      </p:sp>
      <p:sp>
        <p:nvSpPr>
          <p:cNvPr id="11" name="Zástupný symbol pro obsah 4">
            <a:extLst>
              <a:ext uri="{FF2B5EF4-FFF2-40B4-BE49-F238E27FC236}">
                <a16:creationId xmlns:a16="http://schemas.microsoft.com/office/drawing/2014/main" id="{7CC74F34-66D6-4F53-BD8B-25AE96646D90}"/>
              </a:ext>
            </a:extLst>
          </p:cNvPr>
          <p:cNvSpPr txBox="1">
            <a:spLocks/>
          </p:cNvSpPr>
          <p:nvPr/>
        </p:nvSpPr>
        <p:spPr>
          <a:xfrm>
            <a:off x="540000" y="1077994"/>
            <a:ext cx="10753200" cy="211506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rgbClr val="AC0074"/>
              </a:buClr>
            </a:pPr>
            <a:r>
              <a:rPr lang="cs-CZ" sz="2400" kern="0" dirty="0"/>
              <a:t>Integrovaný regionální operační program (IROP)</a:t>
            </a:r>
          </a:p>
          <a:p>
            <a:pPr lvl="1">
              <a:buClr>
                <a:srgbClr val="AC0074"/>
              </a:buClr>
            </a:pPr>
            <a:r>
              <a:rPr lang="cs-CZ" sz="1600" kern="0" dirty="0"/>
              <a:t>rekonstrukce veřejných prostranství</a:t>
            </a:r>
          </a:p>
          <a:p>
            <a:pPr lvl="1">
              <a:buClr>
                <a:srgbClr val="AC0074"/>
              </a:buClr>
            </a:pPr>
            <a:r>
              <a:rPr lang="cs-CZ" sz="1600" kern="0" dirty="0"/>
              <a:t>budování veřejné infrastruktury udržitelného cestovního ruchu.</a:t>
            </a:r>
          </a:p>
          <a:p>
            <a:pPr>
              <a:buClr>
                <a:srgbClr val="AC0074"/>
              </a:buClr>
            </a:pPr>
            <a:r>
              <a:rPr lang="cs-CZ" sz="2400" kern="0" dirty="0"/>
              <a:t>Společná zemědělská politika (SZP) </a:t>
            </a:r>
          </a:p>
          <a:p>
            <a:pPr>
              <a:buClr>
                <a:srgbClr val="AC0074"/>
              </a:buClr>
            </a:pPr>
            <a:r>
              <a:rPr lang="cs-CZ" sz="2400" kern="0" dirty="0"/>
              <a:t>Operační program Zaměstnanost plus (OPZ+)</a:t>
            </a:r>
          </a:p>
          <a:p>
            <a:pPr>
              <a:buClr>
                <a:srgbClr val="AC0074"/>
              </a:buClr>
            </a:pPr>
            <a:r>
              <a:rPr lang="cs-CZ" sz="2400" kern="0" dirty="0"/>
              <a:t>Operační program Životní prostředí (OPŽP)</a:t>
            </a:r>
          </a:p>
          <a:p>
            <a:pPr>
              <a:buClr>
                <a:srgbClr val="AC0074"/>
              </a:buClr>
            </a:pPr>
            <a:r>
              <a:rPr lang="cs-CZ" sz="2400" kern="0" dirty="0"/>
              <a:t>Operační program Technologie a aplikace pro konkurenceschopnost (OP TAK)</a:t>
            </a:r>
          </a:p>
          <a:p>
            <a:pPr>
              <a:buClr>
                <a:srgbClr val="AC0074"/>
              </a:buClr>
            </a:pPr>
            <a:r>
              <a:rPr lang="nl-NL" sz="2400" kern="0" dirty="0"/>
              <a:t>Operační program Jan Amos Komenský (OP JAK)</a:t>
            </a:r>
            <a:endParaRPr lang="cs-CZ" sz="2400" kern="0" dirty="0"/>
          </a:p>
          <a:p>
            <a:pPr>
              <a:buClr>
                <a:srgbClr val="AC0074"/>
              </a:buClr>
            </a:pPr>
            <a:endParaRPr lang="cs-CZ" sz="2400" kern="0" dirty="0"/>
          </a:p>
        </p:txBody>
      </p:sp>
    </p:spTree>
    <p:extLst>
      <p:ext uri="{BB962C8B-B14F-4D97-AF65-F5344CB8AC3E}">
        <p14:creationId xmlns:p14="http://schemas.microsoft.com/office/powerpoint/2010/main" val="15709207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>
              <a:solidFill>
                <a:srgbClr val="AC0074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>
                <a:solidFill>
                  <a:srgbClr val="AC0074"/>
                </a:solidFill>
              </a:rPr>
              <a:pPr/>
              <a:t>16</a:t>
            </a:fld>
            <a:endParaRPr lang="cs-CZ" altLang="cs-CZ" dirty="0">
              <a:solidFill>
                <a:srgbClr val="AC0074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AC0074"/>
                </a:solidFill>
              </a:rPr>
              <a:t>Úkoly místních akčních skupin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282709" y="1584720"/>
            <a:ext cx="10753200" cy="2115067"/>
          </a:xfrm>
        </p:spPr>
        <p:txBody>
          <a:bodyPr/>
          <a:lstStyle/>
          <a:p>
            <a:pPr>
              <a:buClr>
                <a:srgbClr val="AC0074"/>
              </a:buClr>
            </a:pPr>
            <a:r>
              <a:rPr lang="cs-CZ" sz="2000" dirty="0"/>
              <a:t>prezentování SCLLD Regionální stálé konferenci, včetně jejích aktualizací; </a:t>
            </a:r>
          </a:p>
          <a:p>
            <a:pPr>
              <a:buClr>
                <a:srgbClr val="AC0074"/>
              </a:buClr>
            </a:pPr>
            <a:r>
              <a:rPr lang="cs-CZ" sz="2000" dirty="0"/>
              <a:t>zvyšování způsobilosti místních aktérů pro vypracovávání a provádění projektů, včetně jejich schopností v oblasti projektového řízení; </a:t>
            </a:r>
          </a:p>
          <a:p>
            <a:pPr>
              <a:buClr>
                <a:srgbClr val="AC0074"/>
              </a:buClr>
            </a:pPr>
            <a:r>
              <a:rPr lang="cs-CZ" sz="2000" dirty="0"/>
              <a:t>vypracování nediskriminačního a transparentního výběrového řízení a objektivních preferenčních kritérií pro výběr projektů, jež brání střetu zájmů a jejich předložení ke schválení řídícímu orgánu příslušného operačního programu (v případě PRV schvaluje tato kritéria pouze SZIF), a dále zajištění, aby nejméně 50 % hlasů při rozhodování o výběru projektů měli partneři, kteří nezastupují veřejný sektor; výběr projektů musí probíhat na základě písemného postupu; </a:t>
            </a:r>
          </a:p>
          <a:p>
            <a:pPr>
              <a:buClr>
                <a:srgbClr val="AC0074"/>
              </a:buClr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659161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>
              <a:solidFill>
                <a:srgbClr val="AC0074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>
                <a:solidFill>
                  <a:srgbClr val="AC0074"/>
                </a:solidFill>
              </a:rPr>
              <a:pPr/>
              <a:t>17</a:t>
            </a:fld>
            <a:endParaRPr lang="cs-CZ" altLang="cs-CZ" dirty="0">
              <a:solidFill>
                <a:srgbClr val="AC0074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cs-CZ" dirty="0">
                <a:solidFill>
                  <a:srgbClr val="AC0074"/>
                </a:solidFill>
              </a:rPr>
              <a:t>Úkoly místních akčních skupin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318639" y="989635"/>
            <a:ext cx="10753200" cy="2115067"/>
          </a:xfrm>
        </p:spPr>
        <p:txBody>
          <a:bodyPr/>
          <a:lstStyle/>
          <a:p>
            <a:pPr>
              <a:buClr>
                <a:srgbClr val="AC0074"/>
              </a:buClr>
            </a:pPr>
            <a:r>
              <a:rPr lang="cs-CZ" sz="2400" dirty="0"/>
              <a:t>při výběru projektů zajišťování jejich souladu se strategií komunitně vedeného místního rozvoje tím, že stanoví jejich pořadí podle přínosu těchto projektů k plnění záměrů a cílů strategií,</a:t>
            </a:r>
          </a:p>
          <a:p>
            <a:pPr>
              <a:buClr>
                <a:srgbClr val="AC0074"/>
              </a:buClr>
            </a:pPr>
            <a:r>
              <a:rPr lang="cs-CZ" sz="2400" dirty="0"/>
              <a:t>příprava a zveřejňování výzev na úrovni MAS (tzv. “výzev MAS“) k podávání žádostí o podporu včetně vymezení kritérií výběru,</a:t>
            </a:r>
          </a:p>
          <a:p>
            <a:pPr>
              <a:buClr>
                <a:srgbClr val="AC0074"/>
              </a:buClr>
            </a:pPr>
            <a:r>
              <a:rPr lang="cs-CZ" sz="2400" dirty="0"/>
              <a:t>přijímání a hodnocení (formálních náležitostí, přijatelnosti a věcné hodnocení) žádostí o podporu; </a:t>
            </a:r>
          </a:p>
          <a:p>
            <a:pPr>
              <a:buClr>
                <a:srgbClr val="AC0074"/>
              </a:buClr>
            </a:pPr>
            <a:r>
              <a:rPr lang="cs-CZ" sz="2400" dirty="0"/>
              <a:t>výběr projektů k realizaci a stanovení výše podpory; </a:t>
            </a:r>
          </a:p>
          <a:p>
            <a:pPr>
              <a:buClr>
                <a:srgbClr val="AC0074"/>
              </a:buClr>
            </a:pPr>
            <a:r>
              <a:rPr lang="cs-CZ" sz="2400" dirty="0"/>
              <a:t>zajištění administrace SCLLD a projektů vybraných k realizaci v rámci jednotlivých programů;</a:t>
            </a:r>
          </a:p>
          <a:p>
            <a:pPr>
              <a:buClr>
                <a:srgbClr val="AC0074"/>
              </a:buClr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535903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>
              <a:solidFill>
                <a:srgbClr val="AC0074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>
                <a:solidFill>
                  <a:srgbClr val="AC0074"/>
                </a:solidFill>
              </a:rPr>
              <a:pPr/>
              <a:t>18</a:t>
            </a:fld>
            <a:endParaRPr lang="cs-CZ" altLang="cs-CZ" dirty="0">
              <a:solidFill>
                <a:srgbClr val="AC0074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AC0074"/>
                </a:solidFill>
              </a:rPr>
              <a:t>Úkoly místních akčních skupin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282709" y="1584720"/>
            <a:ext cx="10753200" cy="2115067"/>
          </a:xfrm>
        </p:spPr>
        <p:txBody>
          <a:bodyPr/>
          <a:lstStyle/>
          <a:p>
            <a:pPr>
              <a:buClr>
                <a:srgbClr val="AC0074"/>
              </a:buClr>
            </a:pPr>
            <a:r>
              <a:rPr lang="cs-CZ" sz="1800" dirty="0"/>
              <a:t>sledování plnění SCLLD; </a:t>
            </a:r>
          </a:p>
          <a:p>
            <a:pPr>
              <a:buClr>
                <a:srgbClr val="AC0074"/>
              </a:buClr>
            </a:pPr>
            <a:r>
              <a:rPr lang="cs-CZ" sz="1800" dirty="0"/>
              <a:t>sledování podporovaných projektů (evaluace);</a:t>
            </a:r>
          </a:p>
          <a:p>
            <a:pPr>
              <a:buClr>
                <a:srgbClr val="AC0074"/>
              </a:buClr>
            </a:pPr>
            <a:r>
              <a:rPr lang="cs-CZ" sz="1800" dirty="0"/>
              <a:t>vykonávání zvláštních hodnotících činností souvisejících s touto strategií (monitoring, evaluace). Pro zajištění tohoto úkolu bude mít nositel CLLD přístup do MS2014+ včetně možnosti tvorby sestavy projektů realizovaných v rámci své SCLLD.</a:t>
            </a:r>
          </a:p>
          <a:p>
            <a:pPr>
              <a:buClr>
                <a:srgbClr val="AC0074"/>
              </a:buClr>
            </a:pPr>
            <a:r>
              <a:rPr lang="cs-CZ" sz="1800" dirty="0"/>
              <a:t>realizace animačních aktivit směřujících k naplňování SCLLD, s cílem usnadnit výměnu informací mezi zúčastněnými stranami, </a:t>
            </a:r>
          </a:p>
          <a:p>
            <a:pPr>
              <a:buClr>
                <a:srgbClr val="AC0074"/>
              </a:buClr>
            </a:pPr>
            <a:r>
              <a:rPr lang="cs-CZ" sz="1800" dirty="0"/>
              <a:t>propagace SCLLD, informování o SCLLD, </a:t>
            </a:r>
          </a:p>
          <a:p>
            <a:pPr>
              <a:buClr>
                <a:srgbClr val="AC0074"/>
              </a:buClr>
            </a:pPr>
            <a:r>
              <a:rPr lang="cs-CZ" sz="1800" dirty="0"/>
              <a:t>usnadňování výměny informací mezi místními aktéry a koordinace aktivit místních aktérů směřujících k naplňování SCLLD, </a:t>
            </a:r>
          </a:p>
          <a:p>
            <a:pPr>
              <a:buClr>
                <a:srgbClr val="AC0074"/>
              </a:buClr>
            </a:pPr>
            <a:r>
              <a:rPr lang="cs-CZ" sz="1800" dirty="0"/>
              <a:t>podporování potenciálních příjemců v rozvíjení projektových záměrů a přípravě žádostí směřujících k naplňování SCLLD. </a:t>
            </a:r>
          </a:p>
          <a:p>
            <a:pPr>
              <a:buClr>
                <a:srgbClr val="AC0074"/>
              </a:buClr>
            </a:pPr>
            <a:endParaRPr lang="cs-CZ" sz="2400" dirty="0"/>
          </a:p>
          <a:p>
            <a:pPr>
              <a:buClr>
                <a:srgbClr val="AC0074"/>
              </a:buClr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892983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>
              <a:solidFill>
                <a:srgbClr val="AC0074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>
                <a:solidFill>
                  <a:srgbClr val="AC0074"/>
                </a:solidFill>
              </a:rPr>
              <a:pPr/>
              <a:t>19</a:t>
            </a:fld>
            <a:endParaRPr lang="cs-CZ" altLang="cs-CZ" dirty="0">
              <a:solidFill>
                <a:srgbClr val="AC0074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224252"/>
            <a:ext cx="10753200" cy="451576"/>
          </a:xfrm>
        </p:spPr>
        <p:txBody>
          <a:bodyPr/>
          <a:lstStyle/>
          <a:p>
            <a:r>
              <a:rPr lang="cs-CZ" dirty="0">
                <a:solidFill>
                  <a:srgbClr val="AC0074"/>
                </a:solidFill>
              </a:rPr>
              <a:t>Postupy pro vyhlašování výzev administraci projektů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282709" y="1584720"/>
            <a:ext cx="10753200" cy="2115067"/>
          </a:xfrm>
        </p:spPr>
        <p:txBody>
          <a:bodyPr/>
          <a:lstStyle/>
          <a:p>
            <a:pPr>
              <a:buClr>
                <a:srgbClr val="AC0074"/>
              </a:buClr>
            </a:pPr>
            <a:r>
              <a:rPr lang="cs-CZ" sz="1600" dirty="0"/>
              <a:t>ŘO vyhlásí průběžnou výzvu na předkládání žádostí o podporu v rámci CLLD, ve které může stanovit určité společné prvky výzev MAS, postupů a hodnotících kritérií (principy pro tvorbu hodnoticích kritérií, případně vylučovací kritéria zajišťující soulad s programem).</a:t>
            </a:r>
          </a:p>
          <a:p>
            <a:pPr>
              <a:buClr>
                <a:srgbClr val="AC0074"/>
              </a:buClr>
            </a:pPr>
            <a:r>
              <a:rPr lang="cs-CZ" sz="1600" dirty="0"/>
              <a:t>MAS připraví výzvu MAS k předkládání žádostí o podporu v rámci své SCLLD a předloží ji ke schválení ŘO (respektive platební agentuře Státního zemědělského intervenčního fondu (dále také „SZIF“) v případě PRV) prostřednictvím portálu CSSF14 monitorovacího systému MS2014+ (resp. Informačního systému SZIF (dále také „IS SZIF“) v případě PRV). ŘO, resp. platební agentura SZIF si stanoví rozsah údajů výzvy MAS, které podléhají schválení s ohledem na zajištění řádné a transparentní administrace integrovaných projektů SCLLD. V rámci výzvy MAS je uveden přesný popis způsobu výběru projektů a v případě PRV je také vymezena alokace na jednotlivé </a:t>
            </a:r>
            <a:r>
              <a:rPr lang="cs-CZ" sz="1600" dirty="0" err="1"/>
              <a:t>Fiche</a:t>
            </a:r>
            <a:r>
              <a:rPr lang="cs-CZ" sz="1600" dirty="0"/>
              <a:t> SCLLD vyhlášené výzvy MAS. Výzva rovněž obsahuje kritéria pro hodnocení a výběr projektů stanovená s důrazem na soulad projektu s SCLLD a příslušným programem a v souladu s principy pro určení preferenčních kritérií MAS uvedenými ve schválené SCLLD.</a:t>
            </a:r>
          </a:p>
          <a:p>
            <a:pPr>
              <a:buClr>
                <a:srgbClr val="AC0074"/>
              </a:buClr>
            </a:pPr>
            <a:r>
              <a:rPr lang="cs-CZ" sz="1600" dirty="0"/>
              <a:t>ŘO má právo ve výzvě ŘO stanovit některá kritéria pro hodnocení a výběr projektů jako povinná, dále může stanovit kritéria doporučující.</a:t>
            </a:r>
          </a:p>
          <a:p>
            <a:pPr>
              <a:buClr>
                <a:srgbClr val="AC0074"/>
              </a:buClr>
            </a:pPr>
            <a:endParaRPr lang="cs-CZ" sz="2400" dirty="0"/>
          </a:p>
          <a:p>
            <a:pPr>
              <a:buClr>
                <a:srgbClr val="AC0074"/>
              </a:buClr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54438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>
              <a:solidFill>
                <a:srgbClr val="AC0074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>
                <a:solidFill>
                  <a:srgbClr val="AC0074"/>
                </a:solidFill>
              </a:rPr>
              <a:pPr/>
              <a:t>2</a:t>
            </a:fld>
            <a:endParaRPr lang="cs-CZ" altLang="cs-CZ" dirty="0">
              <a:solidFill>
                <a:srgbClr val="AC0074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AC0074"/>
                </a:solidFill>
              </a:rPr>
              <a:t>Komunitně vedený místní rozvoj CLLD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282709" y="1584720"/>
            <a:ext cx="10753200" cy="2115067"/>
          </a:xfrm>
        </p:spPr>
        <p:txBody>
          <a:bodyPr/>
          <a:lstStyle/>
          <a:p>
            <a:pPr>
              <a:buClr>
                <a:srgbClr val="AC0074"/>
              </a:buClr>
            </a:pPr>
            <a:r>
              <a:rPr lang="cs-CZ" sz="2400" dirty="0"/>
              <a:t>Nástroj určený pro venkovská území, město nesmí mít více než 25 000 obyvatel, území musí mít 10 000–100 000 obyvatel</a:t>
            </a:r>
          </a:p>
          <a:p>
            <a:pPr>
              <a:buClr>
                <a:srgbClr val="AC0074"/>
              </a:buClr>
            </a:pPr>
            <a:r>
              <a:rPr lang="cs-CZ" sz="2400" dirty="0"/>
              <a:t>Realizován přes tzv. Místní akční skupiny</a:t>
            </a:r>
          </a:p>
          <a:p>
            <a:pPr>
              <a:buClr>
                <a:srgbClr val="AC0074"/>
              </a:buClr>
            </a:pPr>
            <a:r>
              <a:rPr lang="cs-CZ" sz="2400" dirty="0"/>
              <a:t>Partnerství veřejného, neziskového a podnikatelského sektoru</a:t>
            </a:r>
          </a:p>
          <a:p>
            <a:pPr>
              <a:buClr>
                <a:srgbClr val="AC0074"/>
              </a:buClr>
            </a:pPr>
            <a:r>
              <a:rPr lang="cs-CZ" sz="2400" dirty="0"/>
              <a:t>Formálně se jedná o obecně prospěšnou společnost (o.p.s.) nebo o zapsaný spolek (</a:t>
            </a:r>
            <a:r>
              <a:rPr lang="cs-CZ" sz="2400" dirty="0" err="1"/>
              <a:t>z.s</a:t>
            </a:r>
            <a:r>
              <a:rPr lang="cs-CZ" sz="2400" dirty="0"/>
              <a:t>.)</a:t>
            </a:r>
          </a:p>
          <a:p>
            <a:pPr>
              <a:buClr>
                <a:srgbClr val="AC0074"/>
              </a:buClr>
            </a:pPr>
            <a:endParaRPr lang="cs-CZ" sz="2400" dirty="0"/>
          </a:p>
          <a:p>
            <a:pPr>
              <a:buClr>
                <a:srgbClr val="AC0074"/>
              </a:buClr>
            </a:pPr>
            <a:endParaRPr lang="cs-CZ" sz="2400" dirty="0"/>
          </a:p>
        </p:txBody>
      </p:sp>
      <p:sp>
        <p:nvSpPr>
          <p:cNvPr id="8" name="Zástupný symbol pro obsah 4">
            <a:extLst>
              <a:ext uri="{FF2B5EF4-FFF2-40B4-BE49-F238E27FC236}">
                <a16:creationId xmlns:a16="http://schemas.microsoft.com/office/drawing/2014/main" id="{C99D4141-6E40-4F50-A6FC-5E578B35C5A2}"/>
              </a:ext>
            </a:extLst>
          </p:cNvPr>
          <p:cNvSpPr txBox="1">
            <a:spLocks/>
          </p:cNvSpPr>
          <p:nvPr/>
        </p:nvSpPr>
        <p:spPr>
          <a:xfrm>
            <a:off x="1435109" y="1737120"/>
            <a:ext cx="10753200" cy="211506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rgbClr val="AC0074"/>
              </a:buClr>
            </a:pPr>
            <a:endParaRPr lang="cs-CZ" sz="2400" kern="0" dirty="0"/>
          </a:p>
          <a:p>
            <a:pPr>
              <a:buClr>
                <a:srgbClr val="AC0074"/>
              </a:buClr>
            </a:pPr>
            <a:endParaRPr lang="cs-CZ" sz="2400" kern="0" dirty="0"/>
          </a:p>
        </p:txBody>
      </p:sp>
    </p:spTree>
    <p:extLst>
      <p:ext uri="{BB962C8B-B14F-4D97-AF65-F5344CB8AC3E}">
        <p14:creationId xmlns:p14="http://schemas.microsoft.com/office/powerpoint/2010/main" val="8591981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>
              <a:solidFill>
                <a:srgbClr val="AC0074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>
                <a:solidFill>
                  <a:srgbClr val="AC0074"/>
                </a:solidFill>
              </a:rPr>
              <a:pPr/>
              <a:t>20</a:t>
            </a:fld>
            <a:endParaRPr lang="cs-CZ" altLang="cs-CZ" dirty="0">
              <a:solidFill>
                <a:srgbClr val="AC0074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224252"/>
            <a:ext cx="10753200" cy="451576"/>
          </a:xfrm>
        </p:spPr>
        <p:txBody>
          <a:bodyPr/>
          <a:lstStyle/>
          <a:p>
            <a:r>
              <a:rPr lang="cs-CZ" dirty="0">
                <a:solidFill>
                  <a:srgbClr val="AC0074"/>
                </a:solidFill>
              </a:rPr>
              <a:t>Postupy pro vyhlašování výzev administraci projektů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282709" y="1584720"/>
            <a:ext cx="10753200" cy="2115067"/>
          </a:xfrm>
        </p:spPr>
        <p:txBody>
          <a:bodyPr/>
          <a:lstStyle/>
          <a:p>
            <a:pPr>
              <a:buClr>
                <a:srgbClr val="AC0074"/>
              </a:buClr>
            </a:pPr>
            <a:r>
              <a:rPr lang="cs-CZ" sz="1600" dirty="0"/>
              <a:t>MAS vyhlásí výzvu MAS na předkládání žádostí o podporu v rámci specifické výzvy ŘO. MAS výzvu vyhlašuje prostřednictvím MS2014+ (v případě PRV prostřednictvím IS SZIF), MAS je zároveň výzvu povinna zveřejnit a to minimálně na internetových stránkách MAS. Okamžikem vyhlášení výzvy MAS se rozumí její zveřejnění na internetových stránkách MAS. (Poznámka: Žádosti o podporu jsou vkládány prostřednictvím MS2014+, v případě PRV prostřednictvím IS SZIF). </a:t>
            </a:r>
          </a:p>
          <a:p>
            <a:pPr>
              <a:buClr>
                <a:srgbClr val="AC0074"/>
              </a:buClr>
            </a:pPr>
            <a:r>
              <a:rPr lang="cs-CZ" sz="1600" dirty="0"/>
              <a:t>Příjem projektů Kanceláří MAS, ke každému projektu bude uvedeno registrační číslo.</a:t>
            </a:r>
          </a:p>
          <a:p>
            <a:pPr>
              <a:buClr>
                <a:srgbClr val="AC0074"/>
              </a:buClr>
            </a:pPr>
            <a:r>
              <a:rPr lang="cs-CZ" sz="1600" dirty="0"/>
              <a:t>MAS provádí základní kontrolu administrativní správnosti povinných částí podaných žádostí (kontrola formálních náležitostí a přijatelnosti). MAS kontroluje projekty co do souladu s vyhlášenou výzvou MAS.</a:t>
            </a:r>
          </a:p>
          <a:p>
            <a:pPr>
              <a:buClr>
                <a:srgbClr val="AC0074"/>
              </a:buClr>
            </a:pPr>
            <a:r>
              <a:rPr lang="cs-CZ" sz="1600" dirty="0"/>
              <a:t>MAS provede hodnocení naplnění výběrových kritérií a přijatelnosti podaných projektů. Hodnocení bude mít podobu bodového hodnocení na základě kterého MAS stanoví pořadí projektů, podle pořadí budou vyznačeny projekty navržené ke schválení a projekty náhradní. Body budou uděleny podle přínosu projektů k plnění záměrů a cílů SCLLD za každý specifický cíl SCLLD zvlášť.</a:t>
            </a:r>
          </a:p>
        </p:txBody>
      </p:sp>
    </p:spTree>
    <p:extLst>
      <p:ext uri="{BB962C8B-B14F-4D97-AF65-F5344CB8AC3E}">
        <p14:creationId xmlns:p14="http://schemas.microsoft.com/office/powerpoint/2010/main" val="39294776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>
              <a:solidFill>
                <a:srgbClr val="AC0074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>
                <a:solidFill>
                  <a:srgbClr val="AC0074"/>
                </a:solidFill>
              </a:rPr>
              <a:pPr/>
              <a:t>21</a:t>
            </a:fld>
            <a:endParaRPr lang="cs-CZ" altLang="cs-CZ" dirty="0">
              <a:solidFill>
                <a:srgbClr val="AC0074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224252"/>
            <a:ext cx="10753200" cy="451576"/>
          </a:xfrm>
        </p:spPr>
        <p:txBody>
          <a:bodyPr/>
          <a:lstStyle/>
          <a:p>
            <a:r>
              <a:rPr lang="cs-CZ" dirty="0">
                <a:solidFill>
                  <a:srgbClr val="AC0074"/>
                </a:solidFill>
              </a:rPr>
              <a:t>Postupy pro vyhlašování výzev administraci projektů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90065" y="1232490"/>
            <a:ext cx="10753200" cy="2115067"/>
          </a:xfrm>
        </p:spPr>
        <p:txBody>
          <a:bodyPr/>
          <a:lstStyle/>
          <a:p>
            <a:pPr>
              <a:buClr>
                <a:srgbClr val="AC0074"/>
              </a:buClr>
            </a:pPr>
            <a:r>
              <a:rPr lang="cs-CZ" sz="1600" dirty="0"/>
              <a:t>Na základě bodového hodnocení MAS stanoví pořadí projektů podle přínosu těchto operací k plnění záměrů a cílů strategií za každý specifický cíl SCLLD zvlášť. </a:t>
            </a:r>
          </a:p>
          <a:p>
            <a:pPr>
              <a:buClr>
                <a:srgbClr val="AC0074"/>
              </a:buClr>
            </a:pPr>
            <a:r>
              <a:rPr lang="cs-CZ" sz="1600" dirty="0"/>
              <a:t>MAS provede výběr projektů - výše jejich podpory nesmí překročit maximální procentuální výši podpory projektů stanovenou na výzvě ŘO, výši podpory projektu může snížit na úrovni výzvy MAS. </a:t>
            </a:r>
          </a:p>
          <a:p>
            <a:pPr>
              <a:buClr>
                <a:srgbClr val="AC0074"/>
              </a:buClr>
            </a:pPr>
            <a:r>
              <a:rPr lang="cs-CZ" sz="1600" dirty="0"/>
              <a:t>Výběr bude provádět jiný orgán (výběrová komise), než hodnocení míry naplnění výběrových kritérií, proto je tento krok uváděn zvlášť.  Navíc mohou nastat nestandardní situace, které musí řešit nejvyšší orgán MAS. </a:t>
            </a:r>
          </a:p>
          <a:p>
            <a:pPr>
              <a:buClr>
                <a:srgbClr val="AC0074"/>
              </a:buClr>
            </a:pPr>
            <a:r>
              <a:rPr lang="cs-CZ" sz="1600" dirty="0"/>
              <a:t>MAS postoupí vybrané projekty ŘO (respektive platební agentuře SZIF v případě PRV)  k závěrečnému ověření jejich způsobilosti před schválením.</a:t>
            </a:r>
          </a:p>
          <a:p>
            <a:pPr>
              <a:buClr>
                <a:srgbClr val="AC0074"/>
              </a:buClr>
            </a:pPr>
            <a:r>
              <a:rPr lang="cs-CZ" sz="1600" dirty="0"/>
              <a:t>ŘO (respektive platební agentura SZIF v případě PRV) provádí kontrolu způsobilosti projektů a ověření administrativní kontroly. </a:t>
            </a:r>
          </a:p>
          <a:p>
            <a:pPr>
              <a:buClr>
                <a:srgbClr val="AC0074"/>
              </a:buClr>
            </a:pPr>
            <a:r>
              <a:rPr lang="cs-CZ" sz="1600" dirty="0"/>
              <a:t>ŘO (respektive platební agentura SZIF v případě PRV) schválí způsobilé projekty, v pořadí a ve výši podpory schválené MAS k realizaci (ŘO/platební SZIF může schválenou výši podpory snížit, pokud o to požádá žadatel, nebo nebudou požadované výdaje způsobilé v plné výši). Není dotčena pravomoc ŘO provést kontrolu procesních postupů MAS. ŘO nezasahuje do pořadí projektů, jen v případě zjištění nesrovnalostí či porušení postupů. </a:t>
            </a:r>
          </a:p>
          <a:p>
            <a:pPr>
              <a:buClr>
                <a:srgbClr val="AC0074"/>
              </a:buClr>
            </a:pPr>
            <a:endParaRPr lang="cs-CZ" sz="1600" dirty="0"/>
          </a:p>
          <a:p>
            <a:pPr>
              <a:buClr>
                <a:srgbClr val="AC0074"/>
              </a:buClr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1234384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>
              <a:solidFill>
                <a:srgbClr val="AC0074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>
                <a:solidFill>
                  <a:srgbClr val="AC0074"/>
                </a:solidFill>
              </a:rPr>
              <a:pPr/>
              <a:t>22</a:t>
            </a:fld>
            <a:endParaRPr lang="cs-CZ" altLang="cs-CZ" dirty="0">
              <a:solidFill>
                <a:srgbClr val="AC0074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224252"/>
            <a:ext cx="10753200" cy="451576"/>
          </a:xfrm>
        </p:spPr>
        <p:txBody>
          <a:bodyPr/>
          <a:lstStyle/>
          <a:p>
            <a:r>
              <a:rPr lang="cs-CZ" dirty="0">
                <a:solidFill>
                  <a:srgbClr val="AC0074"/>
                </a:solidFill>
              </a:rPr>
              <a:t>Postupy pro vyhlašování výzev administraci projektů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313933"/>
            <a:ext cx="10753200" cy="2115067"/>
          </a:xfrm>
        </p:spPr>
        <p:txBody>
          <a:bodyPr/>
          <a:lstStyle/>
          <a:p>
            <a:pPr>
              <a:buClr>
                <a:srgbClr val="AC0074"/>
              </a:buClr>
            </a:pPr>
            <a:r>
              <a:rPr lang="cs-CZ" sz="1600" dirty="0"/>
              <a:t>Je vydán právní akt o poskytnutí/převodu podpory ze strany ŘO programu, platební agentury SZIF v případě PRV, nebo oprávněného zprostředkujícího subjektu. </a:t>
            </a:r>
          </a:p>
          <a:p>
            <a:pPr>
              <a:buClr>
                <a:srgbClr val="AC0074"/>
              </a:buClr>
            </a:pPr>
            <a:r>
              <a:rPr lang="cs-CZ" sz="1600" dirty="0"/>
              <a:t>Projekty budou vyvěšeny na webové stránce MAS</a:t>
            </a:r>
          </a:p>
          <a:p>
            <a:pPr>
              <a:buClr>
                <a:srgbClr val="AC0074"/>
              </a:buClr>
            </a:pPr>
            <a:r>
              <a:rPr lang="cs-CZ" sz="1600" dirty="0"/>
              <a:t>Klíčové projekty MAS jsou administrovány v souladu s postupem pro administraci klíčových projektů MAS popsaným v implementační části SCLLD a rovněž v souladu s pravidly stanovenými v řídicí dokumentaci příslušného programu.  MAS musí zajistit dodržení transparentních a nediskriminačních postupů hodnocení a výběru projektů.</a:t>
            </a:r>
          </a:p>
          <a:p>
            <a:pPr>
              <a:buClr>
                <a:srgbClr val="AC0074"/>
              </a:buClr>
            </a:pPr>
            <a:r>
              <a:rPr lang="cs-CZ" sz="1600" dirty="0"/>
              <a:t>Kritéria a postupy, podle kterých výběrová komise hodnotí předložené žádosti, stanovuje programový výbor MAS.</a:t>
            </a:r>
          </a:p>
          <a:p>
            <a:pPr>
              <a:buClr>
                <a:srgbClr val="AC0074"/>
              </a:buClr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6546028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>
              <a:solidFill>
                <a:srgbClr val="AC0074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>
                <a:solidFill>
                  <a:srgbClr val="AC0074"/>
                </a:solidFill>
              </a:rPr>
              <a:pPr/>
              <a:t>23</a:t>
            </a:fld>
            <a:endParaRPr lang="cs-CZ" altLang="cs-CZ" dirty="0">
              <a:solidFill>
                <a:srgbClr val="AC0074"/>
              </a:solidFill>
            </a:endParaRPr>
          </a:p>
        </p:txBody>
      </p:sp>
      <p:sp>
        <p:nvSpPr>
          <p:cNvPr id="7" name="Bublinový popisek ve tvaru obláčku 6"/>
          <p:cNvSpPr/>
          <p:nvPr/>
        </p:nvSpPr>
        <p:spPr bwMode="auto">
          <a:xfrm>
            <a:off x="1213338" y="571500"/>
            <a:ext cx="9442938" cy="5002823"/>
          </a:xfrm>
          <a:prstGeom prst="cloudCallout">
            <a:avLst/>
          </a:prstGeom>
          <a:solidFill>
            <a:srgbClr val="AC0074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26"/>
          </p:nvPr>
        </p:nvSpPr>
        <p:spPr>
          <a:xfrm>
            <a:off x="2664069" y="1911461"/>
            <a:ext cx="7781192" cy="805361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cs-CZ" sz="3600" dirty="0">
                <a:solidFill>
                  <a:schemeClr val="bg1"/>
                </a:solidFill>
              </a:rPr>
              <a:t>Děkuji za pozornost</a:t>
            </a:r>
          </a:p>
          <a:p>
            <a:pPr algn="ctr">
              <a:lnSpc>
                <a:spcPct val="150000"/>
              </a:lnSpc>
            </a:pPr>
            <a:endParaRPr lang="cs-CZ" sz="3600" dirty="0">
              <a:solidFill>
                <a:schemeClr val="bg1"/>
              </a:solidFill>
              <a:hlinkClick r:id="rId2"/>
            </a:endParaRPr>
          </a:p>
          <a:p>
            <a:pPr algn="ctr">
              <a:lnSpc>
                <a:spcPct val="150000"/>
              </a:lnSpc>
            </a:pPr>
            <a:r>
              <a:rPr lang="cs-CZ" dirty="0"/>
              <a:t>z.silhan@mail.muni.cz</a:t>
            </a:r>
          </a:p>
          <a:p>
            <a:pPr>
              <a:lnSpc>
                <a:spcPct val="150000"/>
              </a:lnSpc>
            </a:pPr>
            <a:endParaRPr lang="cs-CZ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950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>
              <a:solidFill>
                <a:srgbClr val="AC0074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>
                <a:solidFill>
                  <a:srgbClr val="AC0074"/>
                </a:solidFill>
              </a:rPr>
              <a:pPr/>
              <a:t>3</a:t>
            </a:fld>
            <a:endParaRPr lang="cs-CZ" altLang="cs-CZ" dirty="0">
              <a:solidFill>
                <a:srgbClr val="AC0074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224252"/>
            <a:ext cx="10753200" cy="451576"/>
          </a:xfrm>
        </p:spPr>
        <p:txBody>
          <a:bodyPr/>
          <a:lstStyle/>
          <a:p>
            <a:r>
              <a:rPr lang="cs-CZ" dirty="0">
                <a:solidFill>
                  <a:srgbClr val="AC0074"/>
                </a:solidFill>
              </a:rPr>
              <a:t>Územní dimenze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675828"/>
            <a:ext cx="10753200" cy="2115067"/>
          </a:xfrm>
        </p:spPr>
        <p:txBody>
          <a:bodyPr/>
          <a:lstStyle/>
          <a:p>
            <a:pPr>
              <a:buClr>
                <a:srgbClr val="AC0074"/>
              </a:buClr>
            </a:pPr>
            <a:endParaRPr lang="cs-CZ" sz="2400" dirty="0"/>
          </a:p>
          <a:p>
            <a:pPr>
              <a:buClr>
                <a:srgbClr val="AC0074"/>
              </a:buClr>
            </a:pPr>
            <a:endParaRPr lang="cs-CZ" sz="2400" dirty="0"/>
          </a:p>
        </p:txBody>
      </p:sp>
      <p:pic>
        <p:nvPicPr>
          <p:cNvPr id="8" name="Zástupný symbol pro obsah 5" descr="Výstřižek9.PNG">
            <a:extLst>
              <a:ext uri="{FF2B5EF4-FFF2-40B4-BE49-F238E27FC236}">
                <a16:creationId xmlns:a16="http://schemas.microsoft.com/office/drawing/2014/main" id="{CB01112B-A7CA-41C8-BAF2-E6C681E6156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641521"/>
            <a:ext cx="10401966" cy="6216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314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>
              <a:solidFill>
                <a:srgbClr val="AC0074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>
                <a:solidFill>
                  <a:srgbClr val="AC0074"/>
                </a:solidFill>
              </a:rPr>
              <a:pPr/>
              <a:t>4</a:t>
            </a:fld>
            <a:endParaRPr lang="cs-CZ" altLang="cs-CZ" dirty="0">
              <a:solidFill>
                <a:srgbClr val="AC0074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00" y="224252"/>
            <a:ext cx="10753200" cy="451576"/>
          </a:xfrm>
        </p:spPr>
        <p:txBody>
          <a:bodyPr/>
          <a:lstStyle/>
          <a:p>
            <a:r>
              <a:rPr lang="cs-CZ" dirty="0">
                <a:solidFill>
                  <a:srgbClr val="AC0074"/>
                </a:solidFill>
              </a:rPr>
              <a:t>Územní dimenze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675828"/>
            <a:ext cx="10753200" cy="2115067"/>
          </a:xfrm>
        </p:spPr>
        <p:txBody>
          <a:bodyPr/>
          <a:lstStyle/>
          <a:p>
            <a:pPr algn="just">
              <a:buClr>
                <a:srgbClr val="AC0074"/>
              </a:buClr>
            </a:pPr>
            <a:r>
              <a:rPr lang="cs-CZ" sz="2400" dirty="0"/>
              <a:t>Dohoda o partnerství: „Je chápána jako možnost koncentrovat prostředky z programů ESI fondů ve specifických typech území podporující jednak konkurenceschopnost (v závislosti na rozvojový potenciál) ČR a také zohledňující požadavek na vyrovnávání územních disparit (ve vztahu k vnitřní diferenciaci území a koncentraci problémů ekonomického, sociálního či environmentálního charakteru). Územní zaměření intervencí v programech financovaných z ESI fondů bude respektovat specifická hlediska.“</a:t>
            </a:r>
          </a:p>
          <a:p>
            <a:pPr marL="72000" indent="0">
              <a:buClr>
                <a:srgbClr val="AC0074"/>
              </a:buClr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75167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1293720" y="6129845"/>
            <a:ext cx="7920000" cy="252000"/>
          </a:xfrm>
        </p:spPr>
        <p:txBody>
          <a:bodyPr/>
          <a:lstStyle/>
          <a:p>
            <a:endParaRPr lang="cs-CZ" dirty="0">
              <a:solidFill>
                <a:srgbClr val="AC0074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>
                <a:solidFill>
                  <a:srgbClr val="AC0074"/>
                </a:solidFill>
              </a:rPr>
              <a:pPr/>
              <a:t>5</a:t>
            </a:fld>
            <a:endParaRPr lang="cs-CZ" altLang="cs-CZ" dirty="0">
              <a:solidFill>
                <a:srgbClr val="AC0074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00" y="224252"/>
            <a:ext cx="10753200" cy="451576"/>
          </a:xfrm>
        </p:spPr>
        <p:txBody>
          <a:bodyPr/>
          <a:lstStyle/>
          <a:p>
            <a:r>
              <a:rPr lang="cs-CZ" dirty="0">
                <a:solidFill>
                  <a:srgbClr val="AC0074"/>
                </a:solidFill>
              </a:rPr>
              <a:t>Integrované nástroje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675828"/>
            <a:ext cx="10753200" cy="1348915"/>
          </a:xfrm>
        </p:spPr>
        <p:txBody>
          <a:bodyPr/>
          <a:lstStyle/>
          <a:p>
            <a:pPr>
              <a:buClr>
                <a:srgbClr val="AC0074"/>
              </a:buClr>
            </a:pPr>
            <a:r>
              <a:rPr lang="cs-CZ" sz="2400" dirty="0"/>
              <a:t>Slouží k provázanějšímu rozvoji městských i venkovských regionů.</a:t>
            </a:r>
          </a:p>
          <a:p>
            <a:pPr>
              <a:buClr>
                <a:srgbClr val="AC0074"/>
              </a:buClr>
            </a:pPr>
            <a:r>
              <a:rPr lang="cs-CZ" sz="2400" dirty="0"/>
              <a:t>Integrovaný přístup =  </a:t>
            </a:r>
            <a:r>
              <a:rPr lang="cs-CZ" sz="2400" b="1" dirty="0"/>
              <a:t>věcná</a:t>
            </a:r>
            <a:r>
              <a:rPr lang="cs-CZ" sz="2400" dirty="0"/>
              <a:t> (provázané tematické/sektorové intervence), </a:t>
            </a:r>
            <a:r>
              <a:rPr lang="cs-CZ" sz="2400" b="1" dirty="0"/>
              <a:t>územní</a:t>
            </a:r>
            <a:r>
              <a:rPr lang="cs-CZ" sz="2400" dirty="0"/>
              <a:t> (realizace intervencí ve spojitém území) a </a:t>
            </a:r>
            <a:r>
              <a:rPr lang="cs-CZ" sz="2400" b="1" dirty="0"/>
              <a:t>časová</a:t>
            </a:r>
            <a:r>
              <a:rPr lang="cs-CZ" sz="2400" dirty="0"/>
              <a:t> (sladění návazností intervencí) provázanost intervencí realizovaných na základě integrované strategie rozvoje území.</a:t>
            </a:r>
          </a:p>
          <a:p>
            <a:pPr>
              <a:buClr>
                <a:srgbClr val="AC0074"/>
              </a:buClr>
            </a:pPr>
            <a:r>
              <a:rPr lang="cs-CZ" sz="2400" dirty="0"/>
              <a:t>ČR má pro období EU 2021–2027 dva integrované nástroje: </a:t>
            </a:r>
          </a:p>
          <a:p>
            <a:pPr lvl="1">
              <a:buClr>
                <a:srgbClr val="AC0074"/>
              </a:buClr>
            </a:pPr>
            <a:r>
              <a:rPr lang="cs-CZ" sz="1600" dirty="0"/>
              <a:t>Integrované územní investice (ITI)</a:t>
            </a:r>
          </a:p>
          <a:p>
            <a:pPr lvl="1">
              <a:buClr>
                <a:srgbClr val="AC0074"/>
              </a:buClr>
            </a:pPr>
            <a:r>
              <a:rPr lang="cs-CZ" sz="1600" dirty="0"/>
              <a:t>Komunitně vedený místní rozvoj (CLLD)</a:t>
            </a:r>
          </a:p>
          <a:p>
            <a:pPr>
              <a:buClr>
                <a:srgbClr val="AC0074"/>
              </a:buClr>
            </a:pPr>
            <a:r>
              <a:rPr lang="cs-CZ" sz="2400" dirty="0"/>
              <a:t>Způsob jejich užití je zakotven v Metodickém pokynu pro využití integrovaných nástrojů a regionálních akčních plánů v programovém období 2021-2027</a:t>
            </a:r>
          </a:p>
          <a:p>
            <a:pPr marL="72000" indent="0">
              <a:buClr>
                <a:srgbClr val="AC0074"/>
              </a:buClr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17411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1293720" y="6129845"/>
            <a:ext cx="7920000" cy="252000"/>
          </a:xfrm>
        </p:spPr>
        <p:txBody>
          <a:bodyPr/>
          <a:lstStyle/>
          <a:p>
            <a:endParaRPr lang="cs-CZ" dirty="0">
              <a:solidFill>
                <a:srgbClr val="AC0074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>
                <a:solidFill>
                  <a:srgbClr val="AC0074"/>
                </a:solidFill>
              </a:rPr>
              <a:pPr/>
              <a:t>6</a:t>
            </a:fld>
            <a:endParaRPr lang="cs-CZ" altLang="cs-CZ" dirty="0">
              <a:solidFill>
                <a:srgbClr val="AC0074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00" y="224252"/>
            <a:ext cx="10753200" cy="45157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675828"/>
            <a:ext cx="10753200" cy="1348915"/>
          </a:xfrm>
        </p:spPr>
        <p:txBody>
          <a:bodyPr/>
          <a:lstStyle/>
          <a:p>
            <a:pPr marL="72000" indent="0" algn="ctr">
              <a:buClr>
                <a:srgbClr val="AC0074"/>
              </a:buClr>
              <a:buNone/>
            </a:pPr>
            <a:endParaRPr lang="cs-CZ" sz="4000" b="1" dirty="0"/>
          </a:p>
          <a:p>
            <a:pPr marL="72000" indent="0" algn="ctr">
              <a:buClr>
                <a:srgbClr val="AC0074"/>
              </a:buClr>
              <a:buNone/>
            </a:pPr>
            <a:endParaRPr lang="cs-CZ" sz="4000" b="1" dirty="0"/>
          </a:p>
          <a:p>
            <a:pPr marL="72000" indent="0" algn="ctr">
              <a:buClr>
                <a:srgbClr val="AC0074"/>
              </a:buClr>
              <a:buNone/>
            </a:pPr>
            <a:r>
              <a:rPr lang="cs-CZ" sz="4000" b="1" dirty="0"/>
              <a:t>www.1url.cz/CKn6d</a:t>
            </a:r>
          </a:p>
        </p:txBody>
      </p:sp>
    </p:spTree>
    <p:extLst>
      <p:ext uri="{BB962C8B-B14F-4D97-AF65-F5344CB8AC3E}">
        <p14:creationId xmlns:p14="http://schemas.microsoft.com/office/powerpoint/2010/main" val="1595712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>
              <a:solidFill>
                <a:srgbClr val="AC0074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>
                <a:solidFill>
                  <a:srgbClr val="AC0074"/>
                </a:solidFill>
              </a:rPr>
              <a:pPr/>
              <a:t>7</a:t>
            </a:fld>
            <a:endParaRPr lang="cs-CZ" altLang="cs-CZ" dirty="0">
              <a:solidFill>
                <a:srgbClr val="AC0074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AC0074"/>
                </a:solidFill>
              </a:rPr>
              <a:t>Principy metody CLLD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282709" y="1584720"/>
            <a:ext cx="10753200" cy="2115067"/>
          </a:xfrm>
        </p:spPr>
        <p:txBody>
          <a:bodyPr/>
          <a:lstStyle/>
          <a:p>
            <a:pPr>
              <a:buClr>
                <a:srgbClr val="AC0074"/>
              </a:buClr>
            </a:pPr>
            <a:r>
              <a:rPr lang="cs-CZ" sz="2400" dirty="0"/>
              <a:t>Teritoriální přístup</a:t>
            </a:r>
          </a:p>
          <a:p>
            <a:pPr>
              <a:buClr>
                <a:srgbClr val="AC0074"/>
              </a:buClr>
            </a:pPr>
            <a:r>
              <a:rPr lang="cs-CZ" sz="2400" dirty="0"/>
              <a:t>Přístup zespodu nahoru</a:t>
            </a:r>
          </a:p>
          <a:p>
            <a:pPr>
              <a:buClr>
                <a:srgbClr val="AC0074"/>
              </a:buClr>
            </a:pPr>
            <a:r>
              <a:rPr lang="cs-CZ" sz="2400" dirty="0"/>
              <a:t>Decentralizovaná administrace</a:t>
            </a:r>
          </a:p>
          <a:p>
            <a:pPr>
              <a:buClr>
                <a:srgbClr val="AC0074"/>
              </a:buClr>
            </a:pPr>
            <a:r>
              <a:rPr lang="cs-CZ" sz="1800" dirty="0"/>
              <a:t>Místní </a:t>
            </a:r>
            <a:r>
              <a:rPr lang="cs-CZ" sz="1800" dirty="0" err="1"/>
              <a:t>veřejno</a:t>
            </a:r>
            <a:r>
              <a:rPr lang="cs-CZ" sz="1800" dirty="0"/>
              <a:t>-soukromá partnerství</a:t>
            </a:r>
          </a:p>
          <a:p>
            <a:pPr>
              <a:buClr>
                <a:srgbClr val="AC0074"/>
              </a:buClr>
            </a:pPr>
            <a:r>
              <a:rPr lang="cs-CZ" sz="2400" dirty="0"/>
              <a:t>Inovativní přístup</a:t>
            </a:r>
          </a:p>
          <a:p>
            <a:pPr>
              <a:buClr>
                <a:srgbClr val="AC0074"/>
              </a:buClr>
            </a:pPr>
            <a:r>
              <a:rPr lang="cs-CZ" sz="2400" dirty="0"/>
              <a:t>Integrovaný a </a:t>
            </a:r>
            <a:r>
              <a:rPr lang="cs-CZ" sz="2400" dirty="0" err="1"/>
              <a:t>multisektorový</a:t>
            </a:r>
            <a:r>
              <a:rPr lang="cs-CZ" sz="2400" dirty="0"/>
              <a:t> přístup</a:t>
            </a:r>
          </a:p>
          <a:p>
            <a:pPr>
              <a:buClr>
                <a:srgbClr val="AC0074"/>
              </a:buClr>
            </a:pPr>
            <a:r>
              <a:rPr lang="cs-CZ" sz="2400" dirty="0"/>
              <a:t>Síťování</a:t>
            </a:r>
          </a:p>
          <a:p>
            <a:pPr>
              <a:buClr>
                <a:srgbClr val="AC0074"/>
              </a:buClr>
            </a:pPr>
            <a:r>
              <a:rPr lang="cs-CZ" sz="2400" dirty="0"/>
              <a:t>Spolupráce</a:t>
            </a:r>
          </a:p>
          <a:p>
            <a:pPr>
              <a:buClr>
                <a:srgbClr val="AC0074"/>
              </a:buClr>
            </a:pPr>
            <a:endParaRPr lang="cs-CZ" sz="2400" dirty="0"/>
          </a:p>
          <a:p>
            <a:pPr>
              <a:buClr>
                <a:srgbClr val="AC0074"/>
              </a:buClr>
            </a:pPr>
            <a:endParaRPr lang="cs-CZ" sz="2400" dirty="0"/>
          </a:p>
        </p:txBody>
      </p:sp>
      <p:sp>
        <p:nvSpPr>
          <p:cNvPr id="8" name="Zástupný symbol pro obsah 4">
            <a:extLst>
              <a:ext uri="{FF2B5EF4-FFF2-40B4-BE49-F238E27FC236}">
                <a16:creationId xmlns:a16="http://schemas.microsoft.com/office/drawing/2014/main" id="{C99D4141-6E40-4F50-A6FC-5E578B35C5A2}"/>
              </a:ext>
            </a:extLst>
          </p:cNvPr>
          <p:cNvSpPr txBox="1">
            <a:spLocks/>
          </p:cNvSpPr>
          <p:nvPr/>
        </p:nvSpPr>
        <p:spPr>
          <a:xfrm>
            <a:off x="1435109" y="1737120"/>
            <a:ext cx="10753200" cy="211506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rgbClr val="AC0074"/>
              </a:buClr>
            </a:pPr>
            <a:endParaRPr lang="cs-CZ" sz="2400" kern="0" dirty="0"/>
          </a:p>
          <a:p>
            <a:pPr>
              <a:buClr>
                <a:srgbClr val="AC0074"/>
              </a:buClr>
            </a:pPr>
            <a:endParaRPr lang="cs-CZ" sz="2400" kern="0" dirty="0"/>
          </a:p>
        </p:txBody>
      </p:sp>
    </p:spTree>
    <p:extLst>
      <p:ext uri="{BB962C8B-B14F-4D97-AF65-F5344CB8AC3E}">
        <p14:creationId xmlns:p14="http://schemas.microsoft.com/office/powerpoint/2010/main" val="104635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>
              <a:solidFill>
                <a:srgbClr val="AC0074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>
                <a:solidFill>
                  <a:srgbClr val="AC0074"/>
                </a:solidFill>
              </a:rPr>
              <a:pPr/>
              <a:t>8</a:t>
            </a:fld>
            <a:endParaRPr lang="cs-CZ" altLang="cs-CZ" dirty="0">
              <a:solidFill>
                <a:srgbClr val="AC0074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282709" y="1584720"/>
            <a:ext cx="10753200" cy="2115067"/>
          </a:xfrm>
        </p:spPr>
        <p:txBody>
          <a:bodyPr/>
          <a:lstStyle/>
          <a:p>
            <a:pPr>
              <a:buClr>
                <a:srgbClr val="AC0074"/>
              </a:buClr>
            </a:pPr>
            <a:endParaRPr lang="cs-CZ" sz="2400" dirty="0"/>
          </a:p>
          <a:p>
            <a:pPr>
              <a:buClr>
                <a:srgbClr val="AC0074"/>
              </a:buClr>
            </a:pPr>
            <a:endParaRPr lang="cs-CZ" sz="2400" dirty="0"/>
          </a:p>
        </p:txBody>
      </p:sp>
      <p:pic>
        <p:nvPicPr>
          <p:cNvPr id="7" name="Obrázek 6" descr="Obsah obrázku mapa&#10;&#10;Popis byl vytvořen automaticky">
            <a:extLst>
              <a:ext uri="{FF2B5EF4-FFF2-40B4-BE49-F238E27FC236}">
                <a16:creationId xmlns:a16="http://schemas.microsoft.com/office/drawing/2014/main" id="{0DFEFBA5-8B30-1A19-DCB7-FF6EAC8BD9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435" y="0"/>
            <a:ext cx="97131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074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>
              <a:solidFill>
                <a:srgbClr val="AC0074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>
                <a:solidFill>
                  <a:srgbClr val="AC0074"/>
                </a:solidFill>
              </a:rPr>
              <a:pPr/>
              <a:t>9</a:t>
            </a:fld>
            <a:endParaRPr lang="cs-CZ" altLang="cs-CZ" dirty="0">
              <a:solidFill>
                <a:srgbClr val="AC0074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AC0074"/>
                </a:solidFill>
              </a:rPr>
              <a:t>Komunitně vedený místní rozvoj CLLD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282709" y="1584720"/>
            <a:ext cx="10753200" cy="2115067"/>
          </a:xfrm>
        </p:spPr>
        <p:txBody>
          <a:bodyPr/>
          <a:lstStyle/>
          <a:p>
            <a:pPr>
              <a:buClr>
                <a:srgbClr val="AC0074"/>
              </a:buClr>
            </a:pPr>
            <a:r>
              <a:rPr lang="cs-CZ" sz="2400" dirty="0"/>
              <a:t>Nástroj určený pro venkovská území, město nesmí mít více než 25 000 obyvatel, území musí mít 10 000–100 000 obyvatel</a:t>
            </a:r>
          </a:p>
          <a:p>
            <a:pPr>
              <a:buClr>
                <a:srgbClr val="AC0074"/>
              </a:buClr>
            </a:pPr>
            <a:r>
              <a:rPr lang="cs-CZ" sz="2400" dirty="0"/>
              <a:t>Realizován přes tzv. Místní akční skupiny</a:t>
            </a:r>
          </a:p>
          <a:p>
            <a:pPr>
              <a:buClr>
                <a:srgbClr val="AC0074"/>
              </a:buClr>
            </a:pPr>
            <a:r>
              <a:rPr lang="cs-CZ" sz="2400" dirty="0"/>
              <a:t>Partnerství veřejného, neziskového a podnikatelského sektoru</a:t>
            </a:r>
          </a:p>
          <a:p>
            <a:pPr>
              <a:buClr>
                <a:srgbClr val="AC0074"/>
              </a:buClr>
            </a:pPr>
            <a:r>
              <a:rPr lang="cs-CZ" sz="2400" dirty="0"/>
              <a:t>Formálně se jedná o obecně prospěšnou společnost (o.p.s.) nebo o zapsaný spolek (</a:t>
            </a:r>
            <a:r>
              <a:rPr lang="cs-CZ" sz="2400" dirty="0" err="1"/>
              <a:t>z.s</a:t>
            </a:r>
            <a:r>
              <a:rPr lang="cs-CZ" sz="2400" dirty="0"/>
              <a:t>.)</a:t>
            </a:r>
          </a:p>
          <a:p>
            <a:pPr>
              <a:buClr>
                <a:srgbClr val="AC0074"/>
              </a:buClr>
            </a:pPr>
            <a:endParaRPr lang="cs-CZ" sz="2400" dirty="0"/>
          </a:p>
          <a:p>
            <a:pPr>
              <a:buClr>
                <a:srgbClr val="AC0074"/>
              </a:buClr>
            </a:pPr>
            <a:endParaRPr lang="cs-CZ" sz="2400" dirty="0"/>
          </a:p>
        </p:txBody>
      </p:sp>
      <p:sp>
        <p:nvSpPr>
          <p:cNvPr id="8" name="Zástupný symbol pro obsah 4">
            <a:extLst>
              <a:ext uri="{FF2B5EF4-FFF2-40B4-BE49-F238E27FC236}">
                <a16:creationId xmlns:a16="http://schemas.microsoft.com/office/drawing/2014/main" id="{C99D4141-6E40-4F50-A6FC-5E578B35C5A2}"/>
              </a:ext>
            </a:extLst>
          </p:cNvPr>
          <p:cNvSpPr txBox="1">
            <a:spLocks/>
          </p:cNvSpPr>
          <p:nvPr/>
        </p:nvSpPr>
        <p:spPr>
          <a:xfrm>
            <a:off x="1435109" y="1737120"/>
            <a:ext cx="10753200" cy="211506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rgbClr val="AC0074"/>
              </a:buClr>
            </a:pPr>
            <a:endParaRPr lang="cs-CZ" sz="2400" kern="0" dirty="0"/>
          </a:p>
          <a:p>
            <a:pPr>
              <a:buClr>
                <a:srgbClr val="AC0074"/>
              </a:buClr>
            </a:pPr>
            <a:endParaRPr lang="cs-CZ" sz="2400" kern="0" dirty="0"/>
          </a:p>
        </p:txBody>
      </p:sp>
    </p:spTree>
    <p:extLst>
      <p:ext uri="{BB962C8B-B14F-4D97-AF65-F5344CB8AC3E}">
        <p14:creationId xmlns:p14="http://schemas.microsoft.com/office/powerpoint/2010/main" val="347006875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šablona-nový-vizuál</Template>
  <TotalTime>66</TotalTime>
  <Words>1672</Words>
  <Application>Microsoft Office PowerPoint</Application>
  <PresentationFormat>Widescreen</PresentationFormat>
  <Paragraphs>139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Tahoma</vt:lpstr>
      <vt:lpstr>Wingdings</vt:lpstr>
      <vt:lpstr>Prezentace_MU_CZ</vt:lpstr>
      <vt:lpstr>Komunitně vedený místní rozvoj</vt:lpstr>
      <vt:lpstr>Komunitně vedený místní rozvoj CLLD</vt:lpstr>
      <vt:lpstr>Územní dimenze</vt:lpstr>
      <vt:lpstr>Územní dimenze</vt:lpstr>
      <vt:lpstr>Integrované nástroje</vt:lpstr>
      <vt:lpstr>PowerPoint Presentation</vt:lpstr>
      <vt:lpstr>Principy metody CLLD</vt:lpstr>
      <vt:lpstr>PowerPoint Presentation</vt:lpstr>
      <vt:lpstr>Komunitně vedený místní rozvoj CLLD</vt:lpstr>
      <vt:lpstr>Typické činnosti MAS</vt:lpstr>
      <vt:lpstr>Příklady animační činností</vt:lpstr>
      <vt:lpstr>Příklady činností MAS</vt:lpstr>
      <vt:lpstr>Příklady činností MAS</vt:lpstr>
      <vt:lpstr>Postup uplatnění integrovaného nástroje</vt:lpstr>
      <vt:lpstr>Integrované nástroje 2021–2027</vt:lpstr>
      <vt:lpstr>Úkoly místních akčních skupin</vt:lpstr>
      <vt:lpstr>Úkoly místních akčních skupin</vt:lpstr>
      <vt:lpstr>Úkoly místních akčních skupin</vt:lpstr>
      <vt:lpstr>Postupy pro vyhlašování výzev administraci projektů</vt:lpstr>
      <vt:lpstr>Postupy pro vyhlašování výzev administraci projektů</vt:lpstr>
      <vt:lpstr>Postupy pro vyhlašování výzev administraci projektů</vt:lpstr>
      <vt:lpstr>Postupy pro vyhlašování výzev administraci projektů</vt:lpstr>
      <vt:lpstr>PowerPoint Presentation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Jaňurová Martina</dc:creator>
  <cp:lastModifiedBy>Šilhan Zdeněk</cp:lastModifiedBy>
  <cp:revision>229</cp:revision>
  <cp:lastPrinted>1601-01-01T00:00:00Z</cp:lastPrinted>
  <dcterms:created xsi:type="dcterms:W3CDTF">2019-03-25T15:01:08Z</dcterms:created>
  <dcterms:modified xsi:type="dcterms:W3CDTF">2023-03-06T13:31:23Z</dcterms:modified>
</cp:coreProperties>
</file>