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7" r:id="rId1"/>
  </p:sldMasterIdLst>
  <p:notesMasterIdLst>
    <p:notesMasterId r:id="rId35"/>
  </p:notesMasterIdLst>
  <p:handoutMasterIdLst>
    <p:handoutMasterId r:id="rId36"/>
  </p:handoutMasterIdLst>
  <p:sldIdLst>
    <p:sldId id="256" r:id="rId2"/>
    <p:sldId id="347" r:id="rId3"/>
    <p:sldId id="275" r:id="rId4"/>
    <p:sldId id="345" r:id="rId5"/>
    <p:sldId id="352" r:id="rId6"/>
    <p:sldId id="349" r:id="rId7"/>
    <p:sldId id="350" r:id="rId8"/>
    <p:sldId id="348" r:id="rId9"/>
    <p:sldId id="353" r:id="rId10"/>
    <p:sldId id="354" r:id="rId11"/>
    <p:sldId id="361" r:id="rId12"/>
    <p:sldId id="355" r:id="rId13"/>
    <p:sldId id="356" r:id="rId14"/>
    <p:sldId id="351" r:id="rId15"/>
    <p:sldId id="357" r:id="rId16"/>
    <p:sldId id="359" r:id="rId17"/>
    <p:sldId id="346" r:id="rId18"/>
    <p:sldId id="372" r:id="rId19"/>
    <p:sldId id="363" r:id="rId20"/>
    <p:sldId id="362" r:id="rId21"/>
    <p:sldId id="374" r:id="rId22"/>
    <p:sldId id="373" r:id="rId23"/>
    <p:sldId id="375" r:id="rId24"/>
    <p:sldId id="280" r:id="rId25"/>
    <p:sldId id="364" r:id="rId26"/>
    <p:sldId id="365" r:id="rId27"/>
    <p:sldId id="368" r:id="rId28"/>
    <p:sldId id="369" r:id="rId29"/>
    <p:sldId id="370" r:id="rId30"/>
    <p:sldId id="366" r:id="rId31"/>
    <p:sldId id="371" r:id="rId32"/>
    <p:sldId id="377" r:id="rId33"/>
    <p:sldId id="378" r:id="rId3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81F62A"/>
    <a:srgbClr val="63D3A6"/>
    <a:srgbClr val="5AC8AF"/>
    <a:srgbClr val="969696"/>
    <a:srgbClr val="B9006E"/>
    <a:srgbClr val="4BC8FF"/>
    <a:srgbClr val="F01928"/>
    <a:srgbClr val="9100DC"/>
    <a:srgbClr val="0028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řední sty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Světlý styl 3 – zvýraznění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2479" autoAdjust="0"/>
  </p:normalViewPr>
  <p:slideViewPr>
    <p:cSldViewPr snapToGrid="0">
      <p:cViewPr varScale="1">
        <p:scale>
          <a:sx n="114" d="100"/>
          <a:sy n="114" d="100"/>
        </p:scale>
        <p:origin x="396" y="102"/>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47E0891-B72B-451F-A5CC-18CC27B9D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cs-CZ" dirty="0"/>
              <a:t>Definujte zápatí - název prezentace / pracoviště</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BF1866C0-9E4A-449F-8756-70AFEADAD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eurostat/en/web/products-eurostat-news/-/ddn-20220425-1?language=cs" TargetMode="External"/><Relationship Id="rId2" Type="http://schemas.openxmlformats.org/officeDocument/2006/relationships/hyperlink" Target="https://ec.europa.eu/eurostat/statistics-explained/index.php?title=Material_flow_accounts_statistics_-_material_footprints#EU.27s_material_footprint_by_material_category_over_tim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uroparl.europa.eu/thinktank/infographics/circulareconomy/public/index.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uroparl.europa.eu/doceo/document/TA-9-2021-0040_C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c.europa.eu/commission/presscorner/detail/cs/ip_20_420" TargetMode="External"/><Relationship Id="rId2" Type="http://schemas.openxmlformats.org/officeDocument/2006/relationships/hyperlink" Target="https://www.europarl.europa.eu/news/cs/headlines/priorities/zmeny-klimatu/20200618STO81513/zelena-dohoda-pro-evropu-cesta-k-ekologicke-eu" TargetMode="External"/><Relationship Id="rId1" Type="http://schemas.openxmlformats.org/officeDocument/2006/relationships/slideLayout" Target="../slideLayouts/slideLayout2.xml"/><Relationship Id="rId5" Type="http://schemas.openxmlformats.org/officeDocument/2006/relationships/hyperlink" Target="https://ec.europa.eu/commission/presscorner/detail/cs/ip_22_7155?fbclid=IwAR17DTjpv2Z22Wf8tQ73xYvoQ7yjuvXVeT8kZhrYDEri9eMkrz4XJrS-eAA" TargetMode="External"/><Relationship Id="rId4" Type="http://schemas.openxmlformats.org/officeDocument/2006/relationships/hyperlink" Target="https://ec.europa.eu/commission/presscorner/detail/cs/ip_22_2013"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hyperlink" Target="http://beta.kamtovyhodit.cz/#garbage-types" TargetMode="Externa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obhjmk.cz/" TargetMode="External"/><Relationship Id="rId2" Type="http://schemas.openxmlformats.org/officeDocument/2006/relationships/hyperlink" Target="http://www.ekokom.cz/" TargetMode="External"/><Relationship Id="rId1" Type="http://schemas.openxmlformats.org/officeDocument/2006/relationships/slideLayout" Target="../slideLayouts/slideLayout2.xml"/><Relationship Id="rId6" Type="http://schemas.openxmlformats.org/officeDocument/2006/relationships/hyperlink" Target="http://www.jaktridit.cz/" TargetMode="External"/><Relationship Id="rId5" Type="http://schemas.openxmlformats.org/officeDocument/2006/relationships/hyperlink" Target="https://www.europarl.europa.eu/news/cs/headlines/economy/20151201STO05603/obehove-hospodarstvi-definice-vyznam-a-prinos" TargetMode="External"/><Relationship Id="rId4" Type="http://schemas.openxmlformats.org/officeDocument/2006/relationships/hyperlink" Target="https://www.sako.cz/"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europarl.europa.eu/RegData/etudes/BRIE/2016/573899/EPRS_BRI%282016%29573899_EN.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uroparl.europa.eu/news/cs/headlines/society/20180301STO98928/sklenikove-plyny-emise-podle-zemi-a-odvetvi-infografika" TargetMode="External"/><Relationship Id="rId2" Type="http://schemas.openxmlformats.org/officeDocument/2006/relationships/hyperlink" Target="https://www.europarl.europa.eu/news/cs/headlines/society/20200109STO69929/ztrata-biodiverzity-jake-jsou-jeji-dusledky-a-priciny" TargetMode="External"/><Relationship Id="rId1" Type="http://schemas.openxmlformats.org/officeDocument/2006/relationships/slideLayout" Target="../slideLayouts/slideLayout2.xml"/><Relationship Id="rId4" Type="http://schemas.openxmlformats.org/officeDocument/2006/relationships/hyperlink" Target="https://ec.europa.eu/eurostat/statistics-explained/index.php?title=Packaging_waste_statisti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666000" y="6066513"/>
            <a:ext cx="7974000" cy="698497"/>
          </a:xfrm>
        </p:spPr>
        <p:txBody>
          <a:bodyPr/>
          <a:lstStyle/>
          <a:p>
            <a:r>
              <a:rPr lang="cs-CZ" altLang="cs-CZ" b="1" dirty="0"/>
              <a:t>Masarykova univerzita | Ekonomicko-správní fakulta</a:t>
            </a:r>
            <a:br>
              <a:rPr lang="cs-CZ" altLang="cs-CZ" dirty="0"/>
            </a:br>
            <a:r>
              <a:rPr lang="cs-CZ" altLang="cs-CZ" dirty="0"/>
              <a:t>Institut pro udržitelnost a cirkularitu, Bzenec 27-28. 4. 2022</a:t>
            </a:r>
          </a:p>
          <a:p>
            <a:r>
              <a:rPr lang="cs-CZ" altLang="cs-CZ" dirty="0"/>
              <a:t>Jana.Soukopova@econ.muni.cz</a:t>
            </a:r>
            <a:br>
              <a:rPr lang="cs-CZ" altLang="cs-CZ" dirty="0"/>
            </a:b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414000" y="2388358"/>
            <a:ext cx="11361600" cy="1374476"/>
          </a:xfrm>
        </p:spPr>
        <p:txBody>
          <a:bodyPr/>
          <a:lstStyle/>
          <a:p>
            <a:r>
              <a:rPr lang="cs-CZ" sz="3400" dirty="0"/>
              <a:t>Co nám nabízí nový trend oběhového hospodářství?</a:t>
            </a:r>
            <a:br>
              <a:rPr lang="cs-CZ" sz="3400" dirty="0"/>
            </a:br>
            <a:r>
              <a:rPr lang="cs-CZ" sz="3400" dirty="0"/>
              <a:t>Možnosti pro občany a obce</a:t>
            </a:r>
            <a:endParaRPr lang="en-GB" sz="3400" dirty="0"/>
          </a:p>
        </p:txBody>
      </p:sp>
      <p:sp>
        <p:nvSpPr>
          <p:cNvPr id="5" name="Podnadpis 4"/>
          <p:cNvSpPr>
            <a:spLocks noGrp="1"/>
          </p:cNvSpPr>
          <p:nvPr>
            <p:ph type="subTitle" idx="1"/>
          </p:nvPr>
        </p:nvSpPr>
        <p:spPr>
          <a:xfrm>
            <a:off x="414000" y="4296919"/>
            <a:ext cx="11361600" cy="698497"/>
          </a:xfrm>
        </p:spPr>
        <p:txBody>
          <a:bodyPr/>
          <a:lstStyle/>
          <a:p>
            <a:r>
              <a:rPr lang="cs-CZ" dirty="0"/>
              <a:t> doc. Ing. Mgr. Jana Soukopová, Ph.D</a:t>
            </a:r>
          </a:p>
        </p:txBody>
      </p:sp>
      <p:pic>
        <p:nvPicPr>
          <p:cNvPr id="9" name="Picture 19" descr="Výsledek obrázku pro odpa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286" y="4279374"/>
            <a:ext cx="3915554" cy="220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126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31B9FA0-DFEC-F711-CF85-93C06D601F2A}"/>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ADA32CCA-4426-6457-0D8D-E365C11C809B}"/>
              </a:ext>
            </a:extLst>
          </p:cNvPr>
          <p:cNvSpPr>
            <a:spLocks noGrp="1"/>
          </p:cNvSpPr>
          <p:nvPr>
            <p:ph type="title"/>
          </p:nvPr>
        </p:nvSpPr>
        <p:spPr/>
        <p:txBody>
          <a:bodyPr/>
          <a:lstStyle/>
          <a:p>
            <a:r>
              <a:rPr lang="cs-CZ" dirty="0"/>
              <a:t>Výhody a přínosy</a:t>
            </a:r>
          </a:p>
        </p:txBody>
      </p:sp>
      <p:sp>
        <p:nvSpPr>
          <p:cNvPr id="5" name="Zástupný obsah 4">
            <a:extLst>
              <a:ext uri="{FF2B5EF4-FFF2-40B4-BE49-F238E27FC236}">
                <a16:creationId xmlns:a16="http://schemas.microsoft.com/office/drawing/2014/main" id="{DCA47BF9-A40B-62FB-5886-7BEBD424BB00}"/>
              </a:ext>
            </a:extLst>
          </p:cNvPr>
          <p:cNvSpPr>
            <a:spLocks noGrp="1"/>
          </p:cNvSpPr>
          <p:nvPr>
            <p:ph idx="1"/>
          </p:nvPr>
        </p:nvSpPr>
        <p:spPr>
          <a:xfrm>
            <a:off x="720000" y="1359000"/>
            <a:ext cx="10753200" cy="4868999"/>
          </a:xfrm>
        </p:spPr>
        <p:txBody>
          <a:bodyPr/>
          <a:lstStyle/>
          <a:p>
            <a:r>
              <a:rPr lang="cs-CZ" dirty="0">
                <a:solidFill>
                  <a:schemeClr val="tx2"/>
                </a:solidFill>
              </a:rPr>
              <a:t>Snížení závislosti na surovinách</a:t>
            </a:r>
          </a:p>
          <a:p>
            <a:pPr lvl="1"/>
            <a:r>
              <a:rPr lang="cs-CZ" dirty="0"/>
              <a:t>Suroviny jsou omezené a světová populace roste a s ní i poptávka po nich.</a:t>
            </a:r>
          </a:p>
          <a:p>
            <a:pPr lvl="1"/>
            <a:r>
              <a:rPr lang="cs-CZ" dirty="0"/>
              <a:t>Některé země EU jsou ve využívání surovin závislé na jiných zemích. Podle </a:t>
            </a:r>
            <a:r>
              <a:rPr lang="cs-CZ" dirty="0" err="1">
                <a:hlinkClick r:id="rId2">
                  <a:extLst>
                    <a:ext uri="{A12FA001-AC4F-418D-AE19-62706E023703}">
                      <ahyp:hlinkClr xmlns:ahyp="http://schemas.microsoft.com/office/drawing/2018/hyperlinkcolor" val="tx"/>
                    </a:ext>
                  </a:extLst>
                </a:hlinkClick>
              </a:rPr>
              <a:t>Eurostatu</a:t>
            </a:r>
            <a:r>
              <a:rPr lang="cs-CZ" dirty="0"/>
              <a:t> dováží EU zhruba </a:t>
            </a:r>
            <a:r>
              <a:rPr lang="cs-CZ" b="1" dirty="0"/>
              <a:t>polovinu surovin, které spotřebuje</a:t>
            </a:r>
            <a:r>
              <a:rPr lang="cs-CZ" dirty="0"/>
              <a:t>. Viz situace s válkou na Ukrajině</a:t>
            </a:r>
          </a:p>
          <a:p>
            <a:pPr lvl="1"/>
            <a:r>
              <a:rPr lang="cs-CZ" dirty="0"/>
              <a:t>Celková </a:t>
            </a:r>
            <a:r>
              <a:rPr lang="cs-CZ" dirty="0">
                <a:hlinkClick r:id="rId3"/>
              </a:rPr>
              <a:t>hodnota obchodu (dovoz plus vývoz) surovin</a:t>
            </a:r>
            <a:r>
              <a:rPr lang="cs-CZ" dirty="0"/>
              <a:t> mezi EU a zbytkem světa se od roku 2002 téměř ztrojnásobila, přičemž vývoz rostl rychleji než dovoz. Bez ohledu na to EU stále více dováží, než vyváží. V roce 2021 to vedlo k obchodnímu deficitu ve výši 35,5 miliardy eur.</a:t>
            </a:r>
          </a:p>
          <a:p>
            <a:pPr lvl="1"/>
            <a:r>
              <a:rPr lang="cs-CZ" dirty="0"/>
              <a:t>Recyklace surovin zmírňuje rizika spojená s nabídkou, jako je kolísání cen, dostupnost a závislost na dovozu (zejména kritické suroviny potřebné pro výrobu technologií – čipy, baterie, elektrické motory).</a:t>
            </a:r>
            <a:br>
              <a:rPr lang="cs-CZ" dirty="0"/>
            </a:br>
            <a:endParaRPr lang="cs-CZ" dirty="0"/>
          </a:p>
        </p:txBody>
      </p:sp>
    </p:spTree>
    <p:extLst>
      <p:ext uri="{BB962C8B-B14F-4D97-AF65-F5344CB8AC3E}">
        <p14:creationId xmlns:p14="http://schemas.microsoft.com/office/powerpoint/2010/main" val="841518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E3AAC87-EB83-C95B-7F6E-734AB91E8443}"/>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pic>
        <p:nvPicPr>
          <p:cNvPr id="7" name="Obrázek 6">
            <a:extLst>
              <a:ext uri="{FF2B5EF4-FFF2-40B4-BE49-F238E27FC236}">
                <a16:creationId xmlns:a16="http://schemas.microsoft.com/office/drawing/2014/main" id="{68992181-8FDD-3048-D8DD-BFDC4879A818}"/>
              </a:ext>
            </a:extLst>
          </p:cNvPr>
          <p:cNvPicPr>
            <a:picLocks noChangeAspect="1"/>
          </p:cNvPicPr>
          <p:nvPr/>
        </p:nvPicPr>
        <p:blipFill>
          <a:blip r:embed="rId2"/>
          <a:stretch>
            <a:fillRect/>
          </a:stretch>
        </p:blipFill>
        <p:spPr>
          <a:xfrm>
            <a:off x="2567608" y="0"/>
            <a:ext cx="7056783" cy="6858000"/>
          </a:xfrm>
          <a:prstGeom prst="rect">
            <a:avLst/>
          </a:prstGeom>
        </p:spPr>
      </p:pic>
      <p:sp>
        <p:nvSpPr>
          <p:cNvPr id="9" name="TextovéPole 8">
            <a:extLst>
              <a:ext uri="{FF2B5EF4-FFF2-40B4-BE49-F238E27FC236}">
                <a16:creationId xmlns:a16="http://schemas.microsoft.com/office/drawing/2014/main" id="{077848BA-D313-B4F8-2AD2-495CD5E6E67A}"/>
              </a:ext>
            </a:extLst>
          </p:cNvPr>
          <p:cNvSpPr txBox="1"/>
          <p:nvPr/>
        </p:nvSpPr>
        <p:spPr>
          <a:xfrm>
            <a:off x="352337" y="1859340"/>
            <a:ext cx="3730744" cy="1015663"/>
          </a:xfrm>
          <a:prstGeom prst="rect">
            <a:avLst/>
          </a:prstGeom>
          <a:noFill/>
        </p:spPr>
        <p:txBody>
          <a:bodyPr wrap="square">
            <a:spAutoFit/>
          </a:bodyPr>
          <a:lstStyle/>
          <a:p>
            <a:r>
              <a:rPr lang="cs-CZ" sz="2000" dirty="0">
                <a:hlinkClick r:id="rId3"/>
              </a:rPr>
              <a:t>https://www.europarl.europa.eu/thinktank/infographics/circulareconomy/public/index.html</a:t>
            </a:r>
            <a:r>
              <a:rPr lang="cs-CZ" sz="2000" dirty="0"/>
              <a:t> </a:t>
            </a:r>
          </a:p>
        </p:txBody>
      </p:sp>
    </p:spTree>
    <p:extLst>
      <p:ext uri="{BB962C8B-B14F-4D97-AF65-F5344CB8AC3E}">
        <p14:creationId xmlns:p14="http://schemas.microsoft.com/office/powerpoint/2010/main" val="4135381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31B9FA0-DFEC-F711-CF85-93C06D601F2A}"/>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ADA32CCA-4426-6457-0D8D-E365C11C809B}"/>
              </a:ext>
            </a:extLst>
          </p:cNvPr>
          <p:cNvSpPr>
            <a:spLocks noGrp="1"/>
          </p:cNvSpPr>
          <p:nvPr>
            <p:ph type="title"/>
          </p:nvPr>
        </p:nvSpPr>
        <p:spPr/>
        <p:txBody>
          <a:bodyPr/>
          <a:lstStyle/>
          <a:p>
            <a:r>
              <a:rPr lang="cs-CZ" dirty="0"/>
              <a:t>Výhody a přínosy</a:t>
            </a:r>
          </a:p>
        </p:txBody>
      </p:sp>
      <p:sp>
        <p:nvSpPr>
          <p:cNvPr id="5" name="Zástupný obsah 4">
            <a:extLst>
              <a:ext uri="{FF2B5EF4-FFF2-40B4-BE49-F238E27FC236}">
                <a16:creationId xmlns:a16="http://schemas.microsoft.com/office/drawing/2014/main" id="{DCA47BF9-A40B-62FB-5886-7BEBD424BB00}"/>
              </a:ext>
            </a:extLst>
          </p:cNvPr>
          <p:cNvSpPr>
            <a:spLocks noGrp="1"/>
          </p:cNvSpPr>
          <p:nvPr>
            <p:ph idx="1"/>
          </p:nvPr>
        </p:nvSpPr>
        <p:spPr>
          <a:xfrm>
            <a:off x="720000" y="1359000"/>
            <a:ext cx="10753200" cy="4868999"/>
          </a:xfrm>
        </p:spPr>
        <p:txBody>
          <a:bodyPr/>
          <a:lstStyle/>
          <a:p>
            <a:r>
              <a:rPr lang="cs-CZ" dirty="0">
                <a:solidFill>
                  <a:schemeClr val="tx2"/>
                </a:solidFill>
              </a:rPr>
              <a:t>Vytváření pracovních míst a ušetření peněz </a:t>
            </a:r>
            <a:r>
              <a:rPr lang="cs-CZ" dirty="0" err="1">
                <a:solidFill>
                  <a:schemeClr val="tx2"/>
                </a:solidFill>
              </a:rPr>
              <a:t>spoluspotřebitelů</a:t>
            </a:r>
            <a:endParaRPr lang="cs-CZ" dirty="0">
              <a:solidFill>
                <a:schemeClr val="tx2"/>
              </a:solidFill>
            </a:endParaRPr>
          </a:p>
          <a:p>
            <a:pPr lvl="1"/>
            <a:r>
              <a:rPr lang="cs-CZ" dirty="0"/>
              <a:t>Posun směrem k oběhovému hospodářství by mohl zvýšit konkurenceschopnost, stimulovat inovace, podpořit hospodářský růst a vytvořit pracovní místa (</a:t>
            </a:r>
            <a:r>
              <a:rPr lang="cs-CZ" dirty="0">
                <a:hlinkClick r:id="rId2"/>
              </a:rPr>
              <a:t>jen v EU by se do roku 2030 jednalo o 700 000 nových pracovních míst</a:t>
            </a:r>
            <a:r>
              <a:rPr lang="cs-CZ" dirty="0"/>
              <a:t>)</a:t>
            </a:r>
          </a:p>
          <a:p>
            <a:pPr lvl="1"/>
            <a:r>
              <a:rPr lang="cs-CZ" dirty="0"/>
              <a:t>Přepracování materiálů a výrobků pro oběhové použití by také podpořilo inovace v různých odvětvích hospodářství.</a:t>
            </a:r>
          </a:p>
          <a:p>
            <a:pPr lvl="1"/>
            <a:r>
              <a:rPr lang="cs-CZ" dirty="0"/>
              <a:t>Pro spotřebitele (a jejich peněženky) by odolnější a trvanlivější výrobky byly také plus.</a:t>
            </a:r>
            <a:br>
              <a:rPr lang="cs-CZ" dirty="0"/>
            </a:br>
            <a:endParaRPr lang="cs-CZ" dirty="0"/>
          </a:p>
        </p:txBody>
      </p:sp>
    </p:spTree>
    <p:extLst>
      <p:ext uri="{BB962C8B-B14F-4D97-AF65-F5344CB8AC3E}">
        <p14:creationId xmlns:p14="http://schemas.microsoft.com/office/powerpoint/2010/main" val="158023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744BFCF-2CC0-FF4C-1BF8-AFBD6198CACB}"/>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1CB8163B-7E33-6E95-7C03-2C128E41145A}"/>
              </a:ext>
            </a:extLst>
          </p:cNvPr>
          <p:cNvSpPr>
            <a:spLocks noGrp="1"/>
          </p:cNvSpPr>
          <p:nvPr>
            <p:ph type="title"/>
          </p:nvPr>
        </p:nvSpPr>
        <p:spPr/>
        <p:txBody>
          <a:bodyPr/>
          <a:lstStyle/>
          <a:p>
            <a:r>
              <a:rPr lang="cs-CZ" dirty="0"/>
              <a:t>Co dělá EU, aby se posunula k oběhovému hospodářství?</a:t>
            </a:r>
          </a:p>
        </p:txBody>
      </p:sp>
      <p:sp>
        <p:nvSpPr>
          <p:cNvPr id="5" name="Zástupný obsah 4">
            <a:extLst>
              <a:ext uri="{FF2B5EF4-FFF2-40B4-BE49-F238E27FC236}">
                <a16:creationId xmlns:a16="http://schemas.microsoft.com/office/drawing/2014/main" id="{D7363258-C369-30D5-62EA-686D21491661}"/>
              </a:ext>
            </a:extLst>
          </p:cNvPr>
          <p:cNvSpPr>
            <a:spLocks noGrp="1"/>
          </p:cNvSpPr>
          <p:nvPr>
            <p:ph idx="1"/>
          </p:nvPr>
        </p:nvSpPr>
        <p:spPr>
          <a:xfrm>
            <a:off x="720000" y="1988191"/>
            <a:ext cx="10753200" cy="3843809"/>
          </a:xfrm>
        </p:spPr>
        <p:txBody>
          <a:bodyPr/>
          <a:lstStyle/>
          <a:p>
            <a:pPr>
              <a:lnSpc>
                <a:spcPct val="100000"/>
              </a:lnSpc>
            </a:pPr>
            <a:r>
              <a:rPr lang="cs-CZ" sz="2400" dirty="0"/>
              <a:t>Evropská komise představila v březnu 2020 v rámci </a:t>
            </a:r>
            <a:r>
              <a:rPr lang="cs-CZ" sz="2400" u="sng" dirty="0">
                <a:solidFill>
                  <a:schemeClr val="tx2"/>
                </a:solidFill>
              </a:rPr>
              <a:t>Green </a:t>
            </a:r>
            <a:r>
              <a:rPr lang="cs-CZ" sz="2400" u="sng" dirty="0" err="1">
                <a:solidFill>
                  <a:schemeClr val="tx2"/>
                </a:solidFill>
              </a:rPr>
              <a:t>Deal</a:t>
            </a:r>
            <a:r>
              <a:rPr lang="cs-CZ" sz="2400" u="sng" dirty="0">
                <a:solidFill>
                  <a:schemeClr val="tx2"/>
                </a:solidFill>
              </a:rPr>
              <a:t> </a:t>
            </a:r>
            <a:r>
              <a:rPr lang="cs-CZ" sz="2400" dirty="0">
                <a:hlinkClick r:id="rId2"/>
              </a:rPr>
              <a:t>Zelené dohody pro Evropu</a:t>
            </a:r>
            <a:r>
              <a:rPr lang="cs-CZ" sz="2400" dirty="0"/>
              <a:t>  a navrhované průmyslové strategie nový </a:t>
            </a:r>
            <a:r>
              <a:rPr lang="cs-CZ" sz="2400" dirty="0">
                <a:hlinkClick r:id="rId3"/>
              </a:rPr>
              <a:t>akční plán oběhového hospodářství</a:t>
            </a:r>
            <a:r>
              <a:rPr lang="cs-CZ" sz="2400" dirty="0"/>
              <a:t>.</a:t>
            </a:r>
          </a:p>
          <a:p>
            <a:pPr>
              <a:lnSpc>
                <a:spcPct val="100000"/>
              </a:lnSpc>
            </a:pPr>
            <a:r>
              <a:rPr lang="cs-CZ" sz="2400" dirty="0"/>
              <a:t>V únoru 2021 o novém akčním plánu hlasoval Parlament. Poslanci požadují další opatření, aby se EU mohla stát do roku 2050 uhlíkově neutrální, ekologicky udržitelnou a netoxickou plně oběhovou ekonomikou. </a:t>
            </a:r>
          </a:p>
          <a:p>
            <a:pPr>
              <a:lnSpc>
                <a:spcPct val="100000"/>
              </a:lnSpc>
            </a:pPr>
            <a:r>
              <a:rPr lang="cs-CZ" sz="2400" dirty="0"/>
              <a:t>V březnu 2022 vydala Komise </a:t>
            </a:r>
            <a:r>
              <a:rPr lang="cs-CZ" sz="2400" dirty="0">
                <a:hlinkClick r:id="rId4"/>
              </a:rPr>
              <a:t>první balíček opatření</a:t>
            </a:r>
            <a:r>
              <a:rPr lang="cs-CZ" sz="2400" dirty="0"/>
              <a:t> k urychlení přechodu na oběhové hospodářství jako součást akčního plánu oběhového hospodářství.</a:t>
            </a:r>
          </a:p>
          <a:p>
            <a:pPr>
              <a:lnSpc>
                <a:spcPct val="100000"/>
              </a:lnSpc>
            </a:pPr>
            <a:r>
              <a:rPr lang="cs-CZ" sz="2400" dirty="0"/>
              <a:t>V listopadu 2022 navrhla Komise nová </a:t>
            </a:r>
            <a:r>
              <a:rPr lang="cs-CZ" sz="2400" dirty="0">
                <a:hlinkClick r:id="rId5"/>
              </a:rPr>
              <a:t>pravidla pro obaly v celé EU</a:t>
            </a:r>
            <a:r>
              <a:rPr lang="cs-CZ" sz="2400" dirty="0"/>
              <a:t>.  </a:t>
            </a:r>
          </a:p>
        </p:txBody>
      </p:sp>
    </p:spTree>
    <p:extLst>
      <p:ext uri="{BB962C8B-B14F-4D97-AF65-F5344CB8AC3E}">
        <p14:creationId xmlns:p14="http://schemas.microsoft.com/office/powerpoint/2010/main" val="417551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BC1F421-1EEB-1B85-67E7-86C81672067F}"/>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B05B1DD5-A614-F861-FFCE-7216FB4A82CF}"/>
              </a:ext>
            </a:extLst>
          </p:cNvPr>
          <p:cNvSpPr>
            <a:spLocks noGrp="1"/>
          </p:cNvSpPr>
          <p:nvPr>
            <p:ph type="title"/>
          </p:nvPr>
        </p:nvSpPr>
        <p:spPr/>
        <p:txBody>
          <a:bodyPr/>
          <a:lstStyle/>
          <a:p>
            <a:r>
              <a:rPr lang="cs-CZ" dirty="0"/>
              <a:t>Oběhové hospodářství a Green </a:t>
            </a:r>
            <a:r>
              <a:rPr lang="cs-CZ" dirty="0" err="1"/>
              <a:t>Deal</a:t>
            </a:r>
            <a:endParaRPr lang="cs-CZ" dirty="0"/>
          </a:p>
        </p:txBody>
      </p:sp>
      <p:pic>
        <p:nvPicPr>
          <p:cNvPr id="7" name="Obrázek 6">
            <a:extLst>
              <a:ext uri="{FF2B5EF4-FFF2-40B4-BE49-F238E27FC236}">
                <a16:creationId xmlns:a16="http://schemas.microsoft.com/office/drawing/2014/main" id="{98D50B06-B195-204C-39E3-9630FE0A2209}"/>
              </a:ext>
            </a:extLst>
          </p:cNvPr>
          <p:cNvPicPr>
            <a:picLocks noChangeAspect="1"/>
          </p:cNvPicPr>
          <p:nvPr/>
        </p:nvPicPr>
        <p:blipFill>
          <a:blip r:embed="rId2"/>
          <a:stretch>
            <a:fillRect/>
          </a:stretch>
        </p:blipFill>
        <p:spPr>
          <a:xfrm>
            <a:off x="1567942" y="1250775"/>
            <a:ext cx="9488364" cy="5607225"/>
          </a:xfrm>
          <a:prstGeom prst="rect">
            <a:avLst/>
          </a:prstGeom>
        </p:spPr>
      </p:pic>
    </p:spTree>
    <p:extLst>
      <p:ext uri="{BB962C8B-B14F-4D97-AF65-F5344CB8AC3E}">
        <p14:creationId xmlns:p14="http://schemas.microsoft.com/office/powerpoint/2010/main" val="2793505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8C6650F-C0A7-5710-2E6B-ECECC8515406}"/>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9836EC29-E4C8-34BF-273C-0355AB4C4957}"/>
              </a:ext>
            </a:extLst>
          </p:cNvPr>
          <p:cNvSpPr>
            <a:spLocks noGrp="1"/>
          </p:cNvSpPr>
          <p:nvPr>
            <p:ph type="title"/>
          </p:nvPr>
        </p:nvSpPr>
        <p:spPr/>
        <p:txBody>
          <a:bodyPr/>
          <a:lstStyle/>
          <a:p>
            <a:r>
              <a:rPr lang="cs-CZ" dirty="0"/>
              <a:t>Co dělá ČR?</a:t>
            </a:r>
          </a:p>
        </p:txBody>
      </p:sp>
      <p:sp>
        <p:nvSpPr>
          <p:cNvPr id="5" name="Zástupný obsah 4">
            <a:extLst>
              <a:ext uri="{FF2B5EF4-FFF2-40B4-BE49-F238E27FC236}">
                <a16:creationId xmlns:a16="http://schemas.microsoft.com/office/drawing/2014/main" id="{74A0AFCC-687E-BA72-9C6F-5117129E9A58}"/>
              </a:ext>
            </a:extLst>
          </p:cNvPr>
          <p:cNvSpPr>
            <a:spLocks noGrp="1"/>
          </p:cNvSpPr>
          <p:nvPr>
            <p:ph idx="1"/>
          </p:nvPr>
        </p:nvSpPr>
        <p:spPr>
          <a:xfrm>
            <a:off x="720000" y="1692002"/>
            <a:ext cx="10753200" cy="4787998"/>
          </a:xfrm>
        </p:spPr>
        <p:txBody>
          <a:bodyPr/>
          <a:lstStyle/>
          <a:p>
            <a:pPr>
              <a:lnSpc>
                <a:spcPct val="100000"/>
              </a:lnSpc>
            </a:pPr>
            <a:r>
              <a:rPr lang="cs-CZ" sz="2600" dirty="0"/>
              <a:t>Po letech </a:t>
            </a:r>
            <a:r>
              <a:rPr lang="cs-CZ" sz="2600" dirty="0">
                <a:solidFill>
                  <a:schemeClr val="tx2"/>
                </a:solidFill>
              </a:rPr>
              <a:t>aktualizovala zákon o odpadech </a:t>
            </a:r>
            <a:r>
              <a:rPr lang="cs-CZ" sz="2600" dirty="0"/>
              <a:t>z roku 1991 a schválila zákon č. 541/2020 Sb., odpadech, který je účinný od 1. 1. 2021.</a:t>
            </a:r>
          </a:p>
          <a:p>
            <a:pPr>
              <a:lnSpc>
                <a:spcPct val="100000"/>
              </a:lnSpc>
            </a:pPr>
            <a:r>
              <a:rPr lang="cs-CZ" sz="2600" dirty="0"/>
              <a:t>Ten stanovuje práva a povinnosti osobám v oblasti odpadového hospodářství a prosazuje základní principy oběhového hospodářství, ochrany životního prostředí a zdraví lidí při nakládání s odpady. </a:t>
            </a:r>
          </a:p>
          <a:p>
            <a:pPr>
              <a:lnSpc>
                <a:spcPct val="100000"/>
              </a:lnSpc>
            </a:pPr>
            <a:r>
              <a:rPr lang="cs-CZ" sz="2600" dirty="0"/>
              <a:t>Také </a:t>
            </a:r>
            <a:r>
              <a:rPr lang="cs-CZ" sz="2600" dirty="0">
                <a:solidFill>
                  <a:schemeClr val="tx2"/>
                </a:solidFill>
              </a:rPr>
              <a:t>aktualizovala zákon o nakládání s výrobky s ukončenou životností </a:t>
            </a:r>
            <a:r>
              <a:rPr lang="cs-CZ" sz="2600" dirty="0"/>
              <a:t>(zákon č. 542/2020 Sb., účinný od 1. 1. 2021) a </a:t>
            </a:r>
            <a:r>
              <a:rPr lang="cs-CZ" sz="2600" dirty="0">
                <a:solidFill>
                  <a:schemeClr val="tx2"/>
                </a:solidFill>
              </a:rPr>
              <a:t>zákon o obalech </a:t>
            </a:r>
            <a:r>
              <a:rPr lang="cs-CZ" sz="2600" dirty="0"/>
              <a:t>(zákon č. 477/2001 Sb., o obalech, ve znění pozdějších předpisů. </a:t>
            </a:r>
          </a:p>
          <a:p>
            <a:pPr>
              <a:lnSpc>
                <a:spcPct val="100000"/>
              </a:lnSpc>
            </a:pPr>
            <a:r>
              <a:rPr lang="cs-CZ" sz="2600" dirty="0"/>
              <a:t>V prosinci 2021 vláda </a:t>
            </a:r>
            <a:r>
              <a:rPr lang="cs-CZ" sz="2600" dirty="0">
                <a:solidFill>
                  <a:schemeClr val="tx2"/>
                </a:solidFill>
              </a:rPr>
              <a:t>schválila Strategický rámec Cirkulární Česko 2040 </a:t>
            </a:r>
            <a:r>
              <a:rPr lang="cs-CZ" sz="2600" dirty="0"/>
              <a:t>(„Cirkulární Česko 2040“). Jedná se o první komplexní strategii pro cirkulární ekonomiku v České republice.</a:t>
            </a:r>
          </a:p>
        </p:txBody>
      </p:sp>
    </p:spTree>
    <p:extLst>
      <p:ext uri="{BB962C8B-B14F-4D97-AF65-F5344CB8AC3E}">
        <p14:creationId xmlns:p14="http://schemas.microsoft.com/office/powerpoint/2010/main" val="639182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11FA07F-1003-C47A-96C9-E11C8087172E}"/>
              </a:ext>
            </a:extLst>
          </p:cNvPr>
          <p:cNvSpPr>
            <a:spLocks noGrp="1"/>
          </p:cNvSpPr>
          <p:nvPr>
            <p:ph type="sldNum" sz="quarter" idx="11"/>
          </p:nvPr>
        </p:nvSpPr>
        <p:spPr/>
        <p:txBody>
          <a:bodyPr/>
          <a:lstStyle/>
          <a:p>
            <a:fld id="{D6D6C118-631F-4A80-9886-907009361577}" type="slidenum">
              <a:rPr lang="cs-CZ" altLang="cs-CZ" smtClean="0"/>
              <a:pPr/>
              <a:t>16</a:t>
            </a:fld>
            <a:endParaRPr lang="cs-CZ" altLang="cs-CZ" dirty="0"/>
          </a:p>
        </p:txBody>
      </p:sp>
      <p:sp>
        <p:nvSpPr>
          <p:cNvPr id="5" name="Nadpis 4">
            <a:extLst>
              <a:ext uri="{FF2B5EF4-FFF2-40B4-BE49-F238E27FC236}">
                <a16:creationId xmlns:a16="http://schemas.microsoft.com/office/drawing/2014/main" id="{35310A50-EC7C-07F0-BE3B-64C04F98843A}"/>
              </a:ext>
            </a:extLst>
          </p:cNvPr>
          <p:cNvSpPr>
            <a:spLocks noGrp="1"/>
          </p:cNvSpPr>
          <p:nvPr>
            <p:ph type="title"/>
          </p:nvPr>
        </p:nvSpPr>
        <p:spPr/>
        <p:txBody>
          <a:bodyPr/>
          <a:lstStyle/>
          <a:p>
            <a:r>
              <a:rPr lang="cs-CZ"/>
              <a:t>Cirkulární Česko 2040</a:t>
            </a:r>
            <a:endParaRPr lang="cs-CZ" dirty="0"/>
          </a:p>
        </p:txBody>
      </p:sp>
      <p:pic>
        <p:nvPicPr>
          <p:cNvPr id="14" name="Obrázek 13">
            <a:extLst>
              <a:ext uri="{FF2B5EF4-FFF2-40B4-BE49-F238E27FC236}">
                <a16:creationId xmlns:a16="http://schemas.microsoft.com/office/drawing/2014/main" id="{13F4DD58-679F-A6B1-DB6A-05495B958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014" y="1252145"/>
            <a:ext cx="9650186" cy="5433055"/>
          </a:xfrm>
          <a:prstGeom prst="rect">
            <a:avLst/>
          </a:prstGeom>
        </p:spPr>
      </p:pic>
    </p:spTree>
    <p:extLst>
      <p:ext uri="{BB962C8B-B14F-4D97-AF65-F5344CB8AC3E}">
        <p14:creationId xmlns:p14="http://schemas.microsoft.com/office/powerpoint/2010/main" val="314439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2926669-ED58-038F-4F89-A69CC088DD42}"/>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342F48CA-296A-37BB-CFEB-7F40B8FA670F}"/>
              </a:ext>
            </a:extLst>
          </p:cNvPr>
          <p:cNvSpPr>
            <a:spLocks noGrp="1"/>
          </p:cNvSpPr>
          <p:nvPr>
            <p:ph type="title"/>
          </p:nvPr>
        </p:nvSpPr>
        <p:spPr/>
        <p:txBody>
          <a:bodyPr/>
          <a:lstStyle/>
          <a:p>
            <a:r>
              <a:rPr lang="cs-CZ" dirty="0"/>
              <a:t>Obce a oběhové hospodářství</a:t>
            </a:r>
          </a:p>
        </p:txBody>
      </p:sp>
      <p:sp>
        <p:nvSpPr>
          <p:cNvPr id="5" name="Zástupný obsah 4">
            <a:extLst>
              <a:ext uri="{FF2B5EF4-FFF2-40B4-BE49-F238E27FC236}">
                <a16:creationId xmlns:a16="http://schemas.microsoft.com/office/drawing/2014/main" id="{C33EC829-BEAF-2A80-15A1-C11B6CE0EBDB}"/>
              </a:ext>
            </a:extLst>
          </p:cNvPr>
          <p:cNvSpPr>
            <a:spLocks noGrp="1"/>
          </p:cNvSpPr>
          <p:nvPr>
            <p:ph idx="1"/>
          </p:nvPr>
        </p:nvSpPr>
        <p:spPr>
          <a:xfrm>
            <a:off x="720000" y="1426128"/>
            <a:ext cx="10177299" cy="5053872"/>
          </a:xfrm>
        </p:spPr>
        <p:txBody>
          <a:bodyPr/>
          <a:lstStyle/>
          <a:p>
            <a:pPr marL="72000" indent="0">
              <a:lnSpc>
                <a:spcPct val="100000"/>
              </a:lnSpc>
              <a:buNone/>
            </a:pPr>
            <a:r>
              <a:rPr lang="cs-CZ" dirty="0"/>
              <a:t>V roce 2020 byla v ČR přijata nová odpadová legislativa, která zahrnuje cíle oběhového hospodářství EU v oblasti odpadů:</a:t>
            </a:r>
          </a:p>
          <a:p>
            <a:pPr lvl="1">
              <a:spcBef>
                <a:spcPts val="600"/>
              </a:spcBef>
            </a:pPr>
            <a:r>
              <a:rPr lang="cs-CZ" dirty="0"/>
              <a:t>dosáhnout 55 % úrovně recyklace komunálních odpadů v roce 2025</a:t>
            </a:r>
          </a:p>
          <a:p>
            <a:pPr lvl="1">
              <a:spcBef>
                <a:spcPts val="600"/>
              </a:spcBef>
            </a:pPr>
            <a:r>
              <a:rPr lang="cs-CZ" dirty="0"/>
              <a:t>dosáhnout 60 % úrovně recyklace komunálních odpadů v roce 2030</a:t>
            </a:r>
          </a:p>
          <a:p>
            <a:pPr lvl="1">
              <a:spcBef>
                <a:spcPts val="600"/>
              </a:spcBef>
            </a:pPr>
            <a:r>
              <a:rPr lang="cs-CZ" dirty="0"/>
              <a:t>dosáhnout 65 % úrovně recyklace komunálního odpadu v roce 2035</a:t>
            </a:r>
          </a:p>
          <a:p>
            <a:pPr lvl="1">
              <a:spcBef>
                <a:spcPts val="600"/>
              </a:spcBef>
            </a:pPr>
            <a:r>
              <a:rPr lang="cs-CZ" dirty="0"/>
              <a:t>od roku 2030 neskládkovat využitelné odpady (též směsný odpad)</a:t>
            </a:r>
          </a:p>
          <a:p>
            <a:pPr lvl="1">
              <a:spcBef>
                <a:spcPts val="600"/>
              </a:spcBef>
            </a:pPr>
            <a:r>
              <a:rPr lang="cs-CZ" dirty="0"/>
              <a:t>redukovat skládkování komunálních odpadů na úroveň max. 10 % v roce 2035</a:t>
            </a:r>
          </a:p>
          <a:p>
            <a:pPr lvl="1">
              <a:spcBef>
                <a:spcPts val="600"/>
              </a:spcBef>
            </a:pPr>
            <a:r>
              <a:rPr lang="cs-CZ" dirty="0"/>
              <a:t>povinné třídění nebezpečných komunálních odpadů od roku 2022</a:t>
            </a:r>
          </a:p>
          <a:p>
            <a:pPr lvl="1">
              <a:spcBef>
                <a:spcPts val="600"/>
              </a:spcBef>
            </a:pPr>
            <a:r>
              <a:rPr lang="cs-CZ" dirty="0"/>
              <a:t>povinné třídění bioodpadů od roku 2024</a:t>
            </a:r>
          </a:p>
          <a:p>
            <a:pPr lvl="1">
              <a:spcBef>
                <a:spcPts val="600"/>
              </a:spcBef>
            </a:pPr>
            <a:r>
              <a:rPr lang="cs-CZ" dirty="0"/>
              <a:t>povinné třídění textilu od roku 2025</a:t>
            </a:r>
          </a:p>
          <a:p>
            <a:pPr lvl="1">
              <a:spcBef>
                <a:spcPts val="600"/>
              </a:spcBef>
            </a:pPr>
            <a:r>
              <a:rPr lang="cs-CZ" dirty="0"/>
              <a:t>dosáhnout 70 % úrovně recyklace obalů v roce 2030</a:t>
            </a:r>
          </a:p>
          <a:p>
            <a:pPr lvl="1">
              <a:spcBef>
                <a:spcPts val="600"/>
              </a:spcBef>
            </a:pPr>
            <a:r>
              <a:rPr lang="cs-CZ" dirty="0"/>
              <a:t>přijaty byly i další cíle, jejichž smysl je omezit produkci výrobků na jedno použití, zvýšit recyklovatelnost obalů a opravitelnost výrobků a podpořit použití druhotných surovin</a:t>
            </a:r>
          </a:p>
          <a:p>
            <a:endParaRPr lang="cs-CZ" dirty="0"/>
          </a:p>
        </p:txBody>
      </p:sp>
    </p:spTree>
    <p:extLst>
      <p:ext uri="{BB962C8B-B14F-4D97-AF65-F5344CB8AC3E}">
        <p14:creationId xmlns:p14="http://schemas.microsoft.com/office/powerpoint/2010/main" val="4004372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2926669-ED58-038F-4F89-A69CC088DD42}"/>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342F48CA-296A-37BB-CFEB-7F40B8FA670F}"/>
              </a:ext>
            </a:extLst>
          </p:cNvPr>
          <p:cNvSpPr>
            <a:spLocks noGrp="1"/>
          </p:cNvSpPr>
          <p:nvPr>
            <p:ph type="title"/>
          </p:nvPr>
        </p:nvSpPr>
        <p:spPr/>
        <p:txBody>
          <a:bodyPr/>
          <a:lstStyle/>
          <a:p>
            <a:r>
              <a:rPr lang="cs-CZ" dirty="0"/>
              <a:t>Zákon o odpadech a povinnosti obcí</a:t>
            </a:r>
          </a:p>
        </p:txBody>
      </p:sp>
      <p:sp>
        <p:nvSpPr>
          <p:cNvPr id="5" name="Zástupný obsah 4">
            <a:extLst>
              <a:ext uri="{FF2B5EF4-FFF2-40B4-BE49-F238E27FC236}">
                <a16:creationId xmlns:a16="http://schemas.microsoft.com/office/drawing/2014/main" id="{C33EC829-BEAF-2A80-15A1-C11B6CE0EBDB}"/>
              </a:ext>
            </a:extLst>
          </p:cNvPr>
          <p:cNvSpPr>
            <a:spLocks noGrp="1"/>
          </p:cNvSpPr>
          <p:nvPr>
            <p:ph idx="1"/>
          </p:nvPr>
        </p:nvSpPr>
        <p:spPr>
          <a:xfrm>
            <a:off x="720001" y="1426128"/>
            <a:ext cx="10168910" cy="5053872"/>
          </a:xfrm>
        </p:spPr>
        <p:txBody>
          <a:bodyPr/>
          <a:lstStyle/>
          <a:p>
            <a:pPr lvl="1">
              <a:spcBef>
                <a:spcPts val="600"/>
              </a:spcBef>
            </a:pPr>
            <a:r>
              <a:rPr lang="cs-CZ" sz="1800" b="1" dirty="0"/>
              <a:t>Dosáhnout 60 % úrovně vytřídění soustřeďovaných a recyklovatelných složek komunálního odpadu v roce 2025</a:t>
            </a:r>
          </a:p>
          <a:p>
            <a:pPr lvl="1">
              <a:spcBef>
                <a:spcPts val="600"/>
              </a:spcBef>
            </a:pPr>
            <a:r>
              <a:rPr lang="cs-CZ" sz="1800" dirty="0"/>
              <a:t>Dosáhnout 65 % úrovně vytřídění soustřeďovaných a recyklovatelných složek komunálního odpadu v roce 2030</a:t>
            </a:r>
          </a:p>
          <a:p>
            <a:pPr lvl="1">
              <a:spcBef>
                <a:spcPts val="600"/>
              </a:spcBef>
            </a:pPr>
            <a:r>
              <a:rPr lang="cs-CZ" sz="1800" dirty="0"/>
              <a:t>Dosáhnout 70 % úrovně vytřídění soustřeďovaných a recyklovatelných složek komunálního odpadu v roce 2035</a:t>
            </a:r>
          </a:p>
          <a:p>
            <a:pPr lvl="1">
              <a:spcBef>
                <a:spcPts val="600"/>
              </a:spcBef>
            </a:pPr>
            <a:r>
              <a:rPr lang="cs-CZ" sz="1800" dirty="0"/>
              <a:t>Od roku 2030 neskládkovat využitelné odpady (též směsný odpad)</a:t>
            </a:r>
          </a:p>
          <a:p>
            <a:pPr lvl="1">
              <a:spcBef>
                <a:spcPts val="600"/>
              </a:spcBef>
            </a:pPr>
            <a:r>
              <a:rPr lang="cs-CZ" sz="1800" dirty="0"/>
              <a:t>Redukovat skládkování komunálních odpadů na úroveň max. 10 % v roce 2035</a:t>
            </a:r>
          </a:p>
          <a:p>
            <a:pPr lvl="1">
              <a:spcBef>
                <a:spcPts val="600"/>
              </a:spcBef>
            </a:pPr>
            <a:r>
              <a:rPr lang="cs-CZ" sz="1800" dirty="0"/>
              <a:t>Povinnost třídit nebezpečný komunální odpad od roku 2022</a:t>
            </a:r>
          </a:p>
          <a:p>
            <a:pPr lvl="1">
              <a:spcBef>
                <a:spcPts val="600"/>
              </a:spcBef>
            </a:pPr>
            <a:r>
              <a:rPr lang="cs-CZ" sz="1800" dirty="0"/>
              <a:t>Povinnost třídit textil od roku 2025</a:t>
            </a:r>
          </a:p>
          <a:p>
            <a:pPr lvl="1">
              <a:spcBef>
                <a:spcPts val="600"/>
              </a:spcBef>
            </a:pPr>
            <a:r>
              <a:rPr lang="pl-PL" sz="1800" b="1" dirty="0"/>
              <a:t>Povinnost třídit biologicky rozložitelné odpady platí pro obce od roku 2015 a od roku 2020 celoročně</a:t>
            </a:r>
          </a:p>
          <a:p>
            <a:pPr lvl="1">
              <a:spcBef>
                <a:spcPts val="600"/>
              </a:spcBef>
            </a:pPr>
            <a:r>
              <a:rPr lang="cs-CZ" sz="1800" i="1" dirty="0"/>
              <a:t>od roku 2023 bude nutné se na úrovni obcí zaměřit rovněž na sběr živočišných biologicky rozložitelných odpadů.</a:t>
            </a:r>
          </a:p>
          <a:p>
            <a:pPr lvl="1">
              <a:spcBef>
                <a:spcPts val="600"/>
              </a:spcBef>
            </a:pPr>
            <a:r>
              <a:rPr lang="cs-CZ" sz="1800" b="1" dirty="0"/>
              <a:t>Povinnost zajistit celoročně místa pro oddělené soustřeďování jedlých olejů a tuků platí již od roku 2020</a:t>
            </a:r>
          </a:p>
          <a:p>
            <a:pPr lvl="1">
              <a:spcBef>
                <a:spcPts val="600"/>
              </a:spcBef>
            </a:pPr>
            <a:endParaRPr lang="cs-CZ" sz="1800" b="1" dirty="0"/>
          </a:p>
          <a:p>
            <a:pPr marL="72000" indent="0">
              <a:buNone/>
            </a:pPr>
            <a:endParaRPr lang="cs-CZ" dirty="0"/>
          </a:p>
        </p:txBody>
      </p:sp>
    </p:spTree>
    <p:extLst>
      <p:ext uri="{BB962C8B-B14F-4D97-AF65-F5344CB8AC3E}">
        <p14:creationId xmlns:p14="http://schemas.microsoft.com/office/powerpoint/2010/main" val="3741372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BE11D33-4EF6-1CD3-DE5B-33FD8158160A}"/>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pic>
        <p:nvPicPr>
          <p:cNvPr id="7" name="Obrázek 6">
            <a:extLst>
              <a:ext uri="{FF2B5EF4-FFF2-40B4-BE49-F238E27FC236}">
                <a16:creationId xmlns:a16="http://schemas.microsoft.com/office/drawing/2014/main" id="{FAE6CD3C-B521-6379-F2BD-87BB54722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317" y="0"/>
            <a:ext cx="9639566" cy="6858000"/>
          </a:xfrm>
          <a:prstGeom prst="rect">
            <a:avLst/>
          </a:prstGeom>
        </p:spPr>
      </p:pic>
    </p:spTree>
    <p:extLst>
      <p:ext uri="{BB962C8B-B14F-4D97-AF65-F5344CB8AC3E}">
        <p14:creationId xmlns:p14="http://schemas.microsoft.com/office/powerpoint/2010/main" val="3619037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602EDBB-7AA4-6F17-1A19-6DBA9453722D}"/>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9593CDEA-459A-C251-2CB5-15E8BA6A0298}"/>
              </a:ext>
            </a:extLst>
          </p:cNvPr>
          <p:cNvSpPr>
            <a:spLocks noGrp="1"/>
          </p:cNvSpPr>
          <p:nvPr>
            <p:ph type="title"/>
          </p:nvPr>
        </p:nvSpPr>
        <p:spPr/>
        <p:txBody>
          <a:bodyPr/>
          <a:lstStyle/>
          <a:p>
            <a:r>
              <a:rPr lang="cs-CZ" dirty="0"/>
              <a:t>Obsah</a:t>
            </a:r>
          </a:p>
        </p:txBody>
      </p:sp>
      <p:sp>
        <p:nvSpPr>
          <p:cNvPr id="5" name="Zástupný obsah 4">
            <a:extLst>
              <a:ext uri="{FF2B5EF4-FFF2-40B4-BE49-F238E27FC236}">
                <a16:creationId xmlns:a16="http://schemas.microsoft.com/office/drawing/2014/main" id="{075779F0-C3F1-48E8-2FD6-2C372B753E60}"/>
              </a:ext>
            </a:extLst>
          </p:cNvPr>
          <p:cNvSpPr>
            <a:spLocks noGrp="1"/>
          </p:cNvSpPr>
          <p:nvPr>
            <p:ph idx="1"/>
          </p:nvPr>
        </p:nvSpPr>
        <p:spPr/>
        <p:txBody>
          <a:bodyPr/>
          <a:lstStyle/>
          <a:p>
            <a:r>
              <a:rPr lang="cs-CZ" dirty="0"/>
              <a:t>Koncept oběhového hospodářství</a:t>
            </a:r>
          </a:p>
          <a:p>
            <a:r>
              <a:rPr lang="cs-CZ" dirty="0"/>
              <a:t>Oběhové hospodářství v EU a ČR</a:t>
            </a:r>
          </a:p>
          <a:p>
            <a:r>
              <a:rPr lang="cs-CZ" dirty="0"/>
              <a:t>Nástroje oběhového hospodářství</a:t>
            </a:r>
          </a:p>
          <a:p>
            <a:r>
              <a:rPr lang="cs-CZ" dirty="0"/>
              <a:t>Možnosti pro obce a občany</a:t>
            </a:r>
          </a:p>
          <a:p>
            <a:endParaRPr lang="cs-CZ" dirty="0"/>
          </a:p>
        </p:txBody>
      </p:sp>
    </p:spTree>
    <p:extLst>
      <p:ext uri="{BB962C8B-B14F-4D97-AF65-F5344CB8AC3E}">
        <p14:creationId xmlns:p14="http://schemas.microsoft.com/office/powerpoint/2010/main" val="4246203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B11CF77-C07C-BB5A-22E1-275595815F39}"/>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D2AD3D3C-7D4F-38C2-F119-9906C82253B2}"/>
              </a:ext>
            </a:extLst>
          </p:cNvPr>
          <p:cNvSpPr>
            <a:spLocks noGrp="1"/>
          </p:cNvSpPr>
          <p:nvPr>
            <p:ph type="title"/>
          </p:nvPr>
        </p:nvSpPr>
        <p:spPr/>
        <p:txBody>
          <a:bodyPr/>
          <a:lstStyle/>
          <a:p>
            <a:r>
              <a:rPr lang="cs-CZ" dirty="0"/>
              <a:t>Bioodpad a </a:t>
            </a:r>
            <a:r>
              <a:rPr lang="cs-CZ" dirty="0" err="1"/>
              <a:t>Gastroodpad</a:t>
            </a:r>
            <a:endParaRPr lang="cs-CZ" dirty="0"/>
          </a:p>
        </p:txBody>
      </p:sp>
      <p:graphicFrame>
        <p:nvGraphicFramePr>
          <p:cNvPr id="7" name="Tabulka 6">
            <a:extLst>
              <a:ext uri="{FF2B5EF4-FFF2-40B4-BE49-F238E27FC236}">
                <a16:creationId xmlns:a16="http://schemas.microsoft.com/office/drawing/2014/main" id="{0684B5FE-FAAC-6A55-1CC6-72EAE3FE39AF}"/>
              </a:ext>
            </a:extLst>
          </p:cNvPr>
          <p:cNvGraphicFramePr>
            <a:graphicFrameLocks noGrp="1"/>
          </p:cNvGraphicFramePr>
          <p:nvPr>
            <p:extLst>
              <p:ext uri="{D42A27DB-BD31-4B8C-83A1-F6EECF244321}">
                <p14:modId xmlns:p14="http://schemas.microsoft.com/office/powerpoint/2010/main" val="2102977507"/>
              </p:ext>
            </p:extLst>
          </p:nvPr>
        </p:nvGraphicFramePr>
        <p:xfrm>
          <a:off x="540000" y="2022113"/>
          <a:ext cx="11268075" cy="3960811"/>
        </p:xfrm>
        <a:graphic>
          <a:graphicData uri="http://schemas.openxmlformats.org/drawingml/2006/table">
            <a:tbl>
              <a:tblPr/>
              <a:tblGrid>
                <a:gridCol w="3899475">
                  <a:extLst>
                    <a:ext uri="{9D8B030D-6E8A-4147-A177-3AD203B41FA5}">
                      <a16:colId xmlns:a16="http://schemas.microsoft.com/office/drawing/2014/main" val="263446264"/>
                    </a:ext>
                  </a:extLst>
                </a:gridCol>
                <a:gridCol w="7233178">
                  <a:extLst>
                    <a:ext uri="{9D8B030D-6E8A-4147-A177-3AD203B41FA5}">
                      <a16:colId xmlns:a16="http://schemas.microsoft.com/office/drawing/2014/main" val="541704367"/>
                    </a:ext>
                  </a:extLst>
                </a:gridCol>
                <a:gridCol w="135422">
                  <a:extLst>
                    <a:ext uri="{9D8B030D-6E8A-4147-A177-3AD203B41FA5}">
                      <a16:colId xmlns:a16="http://schemas.microsoft.com/office/drawing/2014/main" val="3035090802"/>
                    </a:ext>
                  </a:extLst>
                </a:gridCol>
              </a:tblGrid>
              <a:tr h="880180">
                <a:tc>
                  <a:txBody>
                    <a:bodyPr/>
                    <a:lstStyle/>
                    <a:p>
                      <a:pPr marL="342900" indent="-342900">
                        <a:buFont typeface="+mj-lt"/>
                        <a:buAutoNum type="arabicPeriod"/>
                      </a:pPr>
                      <a:r>
                        <a:rPr lang="cs-CZ" sz="1800" b="1" dirty="0"/>
                        <a:t>zelený odpad ze zahrad (tráva, listí, větve) </a:t>
                      </a:r>
                    </a:p>
                  </a:txBody>
                  <a:tcPr marL="55011" marR="55011" marT="27506" marB="27506" anchor="ctr">
                    <a:lnL>
                      <a:noFill/>
                    </a:lnL>
                    <a:lnR>
                      <a:noFill/>
                    </a:lnR>
                    <a:lnT>
                      <a:noFill/>
                    </a:lnT>
                    <a:lnB>
                      <a:noFill/>
                    </a:lnB>
                  </a:tcPr>
                </a:tc>
                <a:tc>
                  <a:txBody>
                    <a:bodyPr/>
                    <a:lstStyle/>
                    <a:p>
                      <a:r>
                        <a:rPr lang="cs-CZ" sz="1800" dirty="0"/>
                        <a:t>Tento odpad v ideálním případě vůbec nemusí vzniknout, jelikož se může kompostovat v místě vzniku v zahradním kompostéru. </a:t>
                      </a:r>
                    </a:p>
                  </a:txBody>
                  <a:tcPr marL="55011" marR="55011" marT="27506" marB="27506" anchor="ctr">
                    <a:lnL>
                      <a:noFill/>
                    </a:lnL>
                    <a:lnR>
                      <a:noFill/>
                    </a:lnR>
                    <a:lnT>
                      <a:noFill/>
                    </a:lnT>
                    <a:lnB>
                      <a:noFill/>
                    </a:lnB>
                  </a:tcPr>
                </a:tc>
                <a:tc>
                  <a:txBody>
                    <a:bodyPr/>
                    <a:lstStyle/>
                    <a:p>
                      <a:endParaRPr lang="cs-CZ" sz="1100"/>
                    </a:p>
                  </a:txBody>
                  <a:tcPr marL="55011" marR="55011" marT="27506" marB="27506" anchor="ctr">
                    <a:lnL>
                      <a:noFill/>
                    </a:lnL>
                    <a:lnR>
                      <a:noFill/>
                    </a:lnR>
                    <a:lnT>
                      <a:noFill/>
                    </a:lnT>
                    <a:lnB>
                      <a:noFill/>
                    </a:lnB>
                  </a:tcPr>
                </a:tc>
                <a:extLst>
                  <a:ext uri="{0D108BD9-81ED-4DB2-BD59-A6C34878D82A}">
                    <a16:rowId xmlns:a16="http://schemas.microsoft.com/office/drawing/2014/main" val="1034343290"/>
                  </a:ext>
                </a:extLst>
              </a:tr>
              <a:tr h="2035417">
                <a:tc>
                  <a:txBody>
                    <a:bodyPr/>
                    <a:lstStyle/>
                    <a:p>
                      <a:r>
                        <a:rPr lang="cs-CZ" sz="1800" b="1" dirty="0"/>
                        <a:t>2. kuchyňský odpad z domácností (slupky od brambor, zbytky jídel atp.) </a:t>
                      </a:r>
                    </a:p>
                  </a:txBody>
                  <a:tcPr marL="55011" marR="55011" marT="27506" marB="27506" anchor="ctr">
                    <a:lnL>
                      <a:noFill/>
                    </a:lnL>
                    <a:lnR>
                      <a:noFill/>
                    </a:lnR>
                    <a:lnT>
                      <a:noFill/>
                    </a:lnT>
                    <a:lnB>
                      <a:noFill/>
                    </a:lnB>
                  </a:tcPr>
                </a:tc>
                <a:tc>
                  <a:txBody>
                    <a:bodyPr/>
                    <a:lstStyle/>
                    <a:p>
                      <a:r>
                        <a:rPr lang="cs-CZ" sz="1800" dirty="0"/>
                        <a:t>Dá se taktéž kompostovat v zahradním kompostéru, avšak jeho kapacita vzhledem k množství tohoto odpadu je většinou přehlcena, a proto doporučujeme zavedení třídění tohoto druhu odpadu do perforovaných košíků přímo v kuchyních a následný sběr ve větších (např. 40 l) nádobách přímo od domu. NEPATŘÍ SEM ŽIVOČIŠNÉ PRODUKTY (maso aj.)</a:t>
                      </a:r>
                    </a:p>
                  </a:txBody>
                  <a:tcPr marL="55011" marR="55011" marT="27506" marB="27506" anchor="ctr">
                    <a:lnL>
                      <a:noFill/>
                    </a:lnL>
                    <a:lnR>
                      <a:noFill/>
                    </a:lnR>
                    <a:lnT>
                      <a:noFill/>
                    </a:lnT>
                    <a:lnB>
                      <a:noFill/>
                    </a:lnB>
                  </a:tcPr>
                </a:tc>
                <a:tc>
                  <a:txBody>
                    <a:bodyPr/>
                    <a:lstStyle/>
                    <a:p>
                      <a:endParaRPr lang="cs-CZ" sz="1100"/>
                    </a:p>
                  </a:txBody>
                  <a:tcPr marL="55011" marR="55011" marT="27506" marB="27506" anchor="ctr">
                    <a:lnL>
                      <a:noFill/>
                    </a:lnL>
                    <a:lnR>
                      <a:noFill/>
                    </a:lnR>
                    <a:lnT>
                      <a:noFill/>
                    </a:lnT>
                    <a:lnB>
                      <a:noFill/>
                    </a:lnB>
                  </a:tcPr>
                </a:tc>
                <a:extLst>
                  <a:ext uri="{0D108BD9-81ED-4DB2-BD59-A6C34878D82A}">
                    <a16:rowId xmlns:a16="http://schemas.microsoft.com/office/drawing/2014/main" val="3685129957"/>
                  </a:ext>
                </a:extLst>
              </a:tr>
              <a:tr h="1045214">
                <a:tc>
                  <a:txBody>
                    <a:bodyPr/>
                    <a:lstStyle/>
                    <a:p>
                      <a:r>
                        <a:rPr lang="cs-CZ" sz="1800" b="1" dirty="0"/>
                        <a:t>3. kuchyňský odpad ze stravoven </a:t>
                      </a:r>
                    </a:p>
                  </a:txBody>
                  <a:tcPr marL="55011" marR="55011" marT="27506" marB="27506" anchor="ctr">
                    <a:lnL>
                      <a:noFill/>
                    </a:lnL>
                    <a:lnR>
                      <a:noFill/>
                    </a:lnR>
                    <a:lnT>
                      <a:noFill/>
                    </a:lnT>
                    <a:lnB>
                      <a:noFill/>
                    </a:lnB>
                  </a:tcPr>
                </a:tc>
                <a:tc>
                  <a:txBody>
                    <a:bodyPr/>
                    <a:lstStyle/>
                    <a:p>
                      <a:r>
                        <a:rPr lang="cs-CZ" sz="1800" dirty="0"/>
                        <a:t>Má úplně jinou konzistenci (je převážně tekutý) než kuchyňský odpad z domácností a je nutno použít speciální řešení, např. CSC kontejner. </a:t>
                      </a:r>
                    </a:p>
                  </a:txBody>
                  <a:tcPr marL="55011" marR="55011" marT="27506" marB="27506" anchor="ctr">
                    <a:lnL>
                      <a:noFill/>
                    </a:lnL>
                    <a:lnR>
                      <a:noFill/>
                    </a:lnR>
                    <a:lnT>
                      <a:noFill/>
                    </a:lnT>
                    <a:lnB>
                      <a:noFill/>
                    </a:lnB>
                  </a:tcPr>
                </a:tc>
                <a:tc>
                  <a:txBody>
                    <a:bodyPr/>
                    <a:lstStyle/>
                    <a:p>
                      <a:endParaRPr lang="cs-CZ" sz="1100" dirty="0"/>
                    </a:p>
                  </a:txBody>
                  <a:tcPr marL="55011" marR="55011" marT="27506" marB="27506">
                    <a:lnL>
                      <a:noFill/>
                    </a:lnL>
                    <a:lnT>
                      <a:noFill/>
                    </a:lnT>
                  </a:tcPr>
                </a:tc>
                <a:extLst>
                  <a:ext uri="{0D108BD9-81ED-4DB2-BD59-A6C34878D82A}">
                    <a16:rowId xmlns:a16="http://schemas.microsoft.com/office/drawing/2014/main" val="588250829"/>
                  </a:ext>
                </a:extLst>
              </a:tr>
            </a:tbl>
          </a:graphicData>
        </a:graphic>
      </p:graphicFrame>
      <p:pic>
        <p:nvPicPr>
          <p:cNvPr id="9" name="Obrázek 8" descr="Obsah obrázku různé&#10;&#10;Popis byl vytvořen automaticky">
            <a:extLst>
              <a:ext uri="{FF2B5EF4-FFF2-40B4-BE49-F238E27FC236}">
                <a16:creationId xmlns:a16="http://schemas.microsoft.com/office/drawing/2014/main" id="{069486EF-D2C3-F7CA-CD5E-936CE974F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442" y="-130537"/>
            <a:ext cx="3702558" cy="2152650"/>
          </a:xfrm>
          <a:prstGeom prst="rect">
            <a:avLst/>
          </a:prstGeom>
        </p:spPr>
      </p:pic>
    </p:spTree>
    <p:extLst>
      <p:ext uri="{BB962C8B-B14F-4D97-AF65-F5344CB8AC3E}">
        <p14:creationId xmlns:p14="http://schemas.microsoft.com/office/powerpoint/2010/main" val="3080317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8D6E6DC-C4A9-D9A6-C8DE-EB59E0FDFC67}"/>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94549A43-ADB1-25A7-B9D8-4CCB895CB608}"/>
              </a:ext>
            </a:extLst>
          </p:cNvPr>
          <p:cNvSpPr>
            <a:spLocks noGrp="1"/>
          </p:cNvSpPr>
          <p:nvPr>
            <p:ph type="title"/>
          </p:nvPr>
        </p:nvSpPr>
        <p:spPr/>
        <p:txBody>
          <a:bodyPr/>
          <a:lstStyle/>
          <a:p>
            <a:r>
              <a:rPr lang="cs-CZ" dirty="0"/>
              <a:t>Jedlé oleje</a:t>
            </a:r>
          </a:p>
        </p:txBody>
      </p:sp>
      <p:sp>
        <p:nvSpPr>
          <p:cNvPr id="5" name="Zástupný obsah 4">
            <a:extLst>
              <a:ext uri="{FF2B5EF4-FFF2-40B4-BE49-F238E27FC236}">
                <a16:creationId xmlns:a16="http://schemas.microsoft.com/office/drawing/2014/main" id="{01539AE8-EFE5-CD62-DF2B-6118990F31EA}"/>
              </a:ext>
            </a:extLst>
          </p:cNvPr>
          <p:cNvSpPr>
            <a:spLocks noGrp="1"/>
          </p:cNvSpPr>
          <p:nvPr>
            <p:ph idx="1"/>
          </p:nvPr>
        </p:nvSpPr>
        <p:spPr>
          <a:xfrm>
            <a:off x="720000" y="1692002"/>
            <a:ext cx="6376125" cy="4139998"/>
          </a:xfrm>
        </p:spPr>
        <p:txBody>
          <a:bodyPr/>
          <a:lstStyle/>
          <a:p>
            <a:pPr>
              <a:lnSpc>
                <a:spcPct val="100000"/>
              </a:lnSpc>
            </a:pPr>
            <a:r>
              <a:rPr lang="cs-CZ" sz="2400" b="1"/>
              <a:t>Kam s použitými jedlými tuky a oleji</a:t>
            </a:r>
            <a:endParaRPr lang="cs-CZ" sz="2400"/>
          </a:p>
          <a:p>
            <a:pPr>
              <a:lnSpc>
                <a:spcPct val="100000"/>
              </a:lnSpc>
            </a:pPr>
            <a:r>
              <a:rPr lang="cs-CZ" sz="2400"/>
              <a:t>Obce mohou zajistit sběr použitých jedlých tuků a olejů různými způsoby.</a:t>
            </a:r>
          </a:p>
          <a:p>
            <a:pPr>
              <a:lnSpc>
                <a:spcPct val="100000"/>
              </a:lnSpc>
            </a:pPr>
            <a:r>
              <a:rPr lang="cs-CZ" sz="2400"/>
              <a:t>Ukládat tento druh odpadu je možné do:</a:t>
            </a:r>
          </a:p>
          <a:p>
            <a:pPr lvl="1">
              <a:buFont typeface="Arial" panose="020B0604020202020204" pitchFamily="34" charset="0"/>
              <a:buChar char="•"/>
            </a:pPr>
            <a:r>
              <a:rPr lang="cs-CZ" b="1"/>
              <a:t>speciálně určených kontejnerů v ulicích</a:t>
            </a:r>
            <a:r>
              <a:rPr lang="cs-CZ"/>
              <a:t> – občané do těchto kontejnerů ukládají olej v plastových nádobách (PET láhve atd.);</a:t>
            </a:r>
          </a:p>
          <a:p>
            <a:pPr lvl="1">
              <a:buFont typeface="Arial" panose="020B0604020202020204" pitchFamily="34" charset="0"/>
              <a:buChar char="•"/>
            </a:pPr>
            <a:r>
              <a:rPr lang="cs-CZ" b="1"/>
              <a:t>speciálně určených nádob distribuovaných obcí občanům</a:t>
            </a:r>
            <a:r>
              <a:rPr lang="cs-CZ"/>
              <a:t> – po naplnění je nádoba odevzdána na určeném místě a občan obdrží další nádobu;</a:t>
            </a:r>
          </a:p>
          <a:p>
            <a:pPr lvl="1">
              <a:buFont typeface="Arial" panose="020B0604020202020204" pitchFamily="34" charset="0"/>
              <a:buChar char="•"/>
            </a:pPr>
            <a:r>
              <a:rPr lang="cs-CZ" b="1"/>
              <a:t>sběrných dvorů</a:t>
            </a:r>
            <a:r>
              <a:rPr lang="cs-CZ"/>
              <a:t> – občané odevzdávají olej v plastových nádobách na sběrném dvoře obce podle instrukcí obce.</a:t>
            </a:r>
          </a:p>
          <a:p>
            <a:endParaRPr lang="cs-CZ" dirty="0"/>
          </a:p>
        </p:txBody>
      </p:sp>
      <p:pic>
        <p:nvPicPr>
          <p:cNvPr id="9" name="Obrázek 8" descr="Obsah obrázku text, exteriér, koš&#10;&#10;Popis byl vytvořen automaticky">
            <a:extLst>
              <a:ext uri="{FF2B5EF4-FFF2-40B4-BE49-F238E27FC236}">
                <a16:creationId xmlns:a16="http://schemas.microsoft.com/office/drawing/2014/main" id="{C383DF44-7F55-9491-967B-3DE181274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0515" y="720000"/>
            <a:ext cx="4994310" cy="2918550"/>
          </a:xfrm>
          <a:prstGeom prst="rect">
            <a:avLst/>
          </a:prstGeom>
        </p:spPr>
      </p:pic>
    </p:spTree>
    <p:extLst>
      <p:ext uri="{BB962C8B-B14F-4D97-AF65-F5344CB8AC3E}">
        <p14:creationId xmlns:p14="http://schemas.microsoft.com/office/powerpoint/2010/main" val="2415221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82D1F77-F913-AA12-9DC3-5FC4D2DCA21D}"/>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67298E26-1AEA-1F82-AA6A-C972829644AB}"/>
              </a:ext>
            </a:extLst>
          </p:cNvPr>
          <p:cNvSpPr>
            <a:spLocks noGrp="1"/>
          </p:cNvSpPr>
          <p:nvPr>
            <p:ph type="title"/>
          </p:nvPr>
        </p:nvSpPr>
        <p:spPr/>
        <p:txBody>
          <a:bodyPr/>
          <a:lstStyle/>
          <a:p>
            <a:r>
              <a:rPr lang="cs-CZ" dirty="0"/>
              <a:t>Dobré praxe obcí</a:t>
            </a:r>
          </a:p>
        </p:txBody>
      </p:sp>
      <p:sp>
        <p:nvSpPr>
          <p:cNvPr id="5" name="Zástupný obsah 4">
            <a:extLst>
              <a:ext uri="{FF2B5EF4-FFF2-40B4-BE49-F238E27FC236}">
                <a16:creationId xmlns:a16="http://schemas.microsoft.com/office/drawing/2014/main" id="{18E67E2B-62DA-655E-8DC6-D41B7EBCD51D}"/>
              </a:ext>
            </a:extLst>
          </p:cNvPr>
          <p:cNvSpPr>
            <a:spLocks noGrp="1"/>
          </p:cNvSpPr>
          <p:nvPr>
            <p:ph idx="1"/>
          </p:nvPr>
        </p:nvSpPr>
        <p:spPr>
          <a:xfrm>
            <a:off x="720000" y="1692001"/>
            <a:ext cx="10753200" cy="4889773"/>
          </a:xfrm>
        </p:spPr>
        <p:txBody>
          <a:bodyPr/>
          <a:lstStyle/>
          <a:p>
            <a:pPr>
              <a:lnSpc>
                <a:spcPct val="100000"/>
              </a:lnSpc>
            </a:pPr>
            <a:r>
              <a:rPr lang="cs-CZ" sz="1800" b="1" dirty="0"/>
              <a:t>V Šumperku získávají z živočišného bioodpadu elektrickou energii</a:t>
            </a:r>
            <a:endParaRPr lang="cs-CZ" sz="1800" dirty="0"/>
          </a:p>
          <a:p>
            <a:pPr>
              <a:lnSpc>
                <a:spcPct val="100000"/>
              </a:lnSpc>
            </a:pPr>
            <a:r>
              <a:rPr lang="cs-CZ" sz="1800" dirty="0"/>
              <a:t>Třetího května 2021 začal v Šumperku fungovat pilotní projekt na sběr zbytků z kuchyní domácností, tedy biologicky rozložitelného odpadu rostlinného i živočišného původu.</a:t>
            </a:r>
          </a:p>
          <a:p>
            <a:pPr>
              <a:lnSpc>
                <a:spcPct val="100000"/>
              </a:lnSpc>
            </a:pPr>
            <a:r>
              <a:rPr lang="cs-CZ" sz="1600" i="1" dirty="0"/>
              <a:t>„Do projektu, který jsme spustili jako první město v České republice, se měli možnost přihlásit dobrovolníci z řad našich občanů – jednotlivci i celé bytové domy. Dle jejich žádostí jsme na začátku května po městě rozmístili zhruba čtyři desítky nádob. Tento počet je pro náš testovací pilotní projekt ideální,“</a:t>
            </a:r>
            <a:r>
              <a:rPr lang="cs-CZ" sz="1600" dirty="0"/>
              <a:t> přibližuje detaily Jakub </a:t>
            </a:r>
            <a:r>
              <a:rPr lang="cs-CZ" sz="1600" dirty="0" err="1"/>
              <a:t>Jirgl</a:t>
            </a:r>
            <a:r>
              <a:rPr lang="cs-CZ" sz="1600" dirty="0"/>
              <a:t>, 2. místostarosta města. Občané mohou tento druh odpadu odkládat do označených tmavě hnědých nádob o objemu 120 l.</a:t>
            </a:r>
          </a:p>
          <a:p>
            <a:pPr>
              <a:lnSpc>
                <a:spcPct val="100000"/>
              </a:lnSpc>
            </a:pPr>
            <a:r>
              <a:rPr lang="cs-CZ" sz="1800" dirty="0"/>
              <a:t>Občané mohou do popelnic třídit tepelně upravené i neupravené potraviny rostlinného i živočišného původu, prošlé potraviny i s původním obalem (mimo sklenic), syrové i tepelně zpracované maso, rybí a drůbeží kosti, mléčné výrobky včetně tekutých, zbytky ovoce a zeleniny, spadané ovoce, zbytky nedojedených jídel, pečivo, cukrovinky, sedliny kávy a čaje.</a:t>
            </a:r>
          </a:p>
          <a:p>
            <a:pPr>
              <a:lnSpc>
                <a:spcPct val="100000"/>
              </a:lnSpc>
            </a:pPr>
            <a:r>
              <a:rPr lang="cs-CZ" sz="1600" i="1" dirty="0"/>
              <a:t>„Během prvního týdne tohoto testovacího projektu lidé vytřídili 329 kilogramů bioodpadu rostlinného i živočišného původu, o týden později se jeho objem zdvojnásobil a zatím poslední výsledek za třetí svoz je 826 kilogramů.“</a:t>
            </a:r>
            <a:r>
              <a:rPr lang="cs-CZ" sz="1600" dirty="0"/>
              <a:t> oceňuje nasazení občanů Jakub </a:t>
            </a:r>
            <a:r>
              <a:rPr lang="cs-CZ" sz="1600" dirty="0" err="1"/>
              <a:t>Jirgl</a:t>
            </a:r>
            <a:r>
              <a:rPr lang="cs-CZ" sz="1600" dirty="0"/>
              <a:t>.</a:t>
            </a:r>
          </a:p>
          <a:p>
            <a:pPr>
              <a:lnSpc>
                <a:spcPct val="100000"/>
              </a:lnSpc>
            </a:pPr>
            <a:r>
              <a:rPr lang="cs-CZ" sz="1800" dirty="0"/>
              <a:t>Smyslem projektu je snížit množství směsného komunálního odpadu, kde kuchyňské zbytky často končí. Město využilo možnosti místní bioplynové stanice, kde jsou bioodpady bezemisně zpracovány na elektrickou energii, teplo a biometan.</a:t>
            </a:r>
          </a:p>
          <a:p>
            <a:pPr>
              <a:lnSpc>
                <a:spcPct val="100000"/>
              </a:lnSpc>
            </a:pPr>
            <a:endParaRPr lang="cs-CZ" sz="1600" dirty="0"/>
          </a:p>
          <a:p>
            <a:pPr marL="72000" indent="0">
              <a:buNone/>
            </a:pPr>
            <a:endParaRPr lang="cs-CZ" dirty="0"/>
          </a:p>
        </p:txBody>
      </p:sp>
      <p:pic>
        <p:nvPicPr>
          <p:cNvPr id="7" name="Obrázek 6" descr="Obsah obrázku město&#10;&#10;Popis byl vytvořen automaticky">
            <a:extLst>
              <a:ext uri="{FF2B5EF4-FFF2-40B4-BE49-F238E27FC236}">
                <a16:creationId xmlns:a16="http://schemas.microsoft.com/office/drawing/2014/main" id="{48E7A405-2C2D-A467-43A6-33657F5659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2675" y="0"/>
            <a:ext cx="2219325" cy="1479550"/>
          </a:xfrm>
          <a:prstGeom prst="rect">
            <a:avLst/>
          </a:prstGeom>
        </p:spPr>
      </p:pic>
      <p:pic>
        <p:nvPicPr>
          <p:cNvPr id="9" name="Obrázek 8" descr="Obsah obrázku text, exteriér, tráva&#10;&#10;Popis byl vytvořen automaticky">
            <a:extLst>
              <a:ext uri="{FF2B5EF4-FFF2-40B4-BE49-F238E27FC236}">
                <a16:creationId xmlns:a16="http://schemas.microsoft.com/office/drawing/2014/main" id="{B8B2C8AC-7979-6C69-A157-4CF7C0128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725" y="3175"/>
            <a:ext cx="3105150" cy="1476375"/>
          </a:xfrm>
          <a:prstGeom prst="rect">
            <a:avLst/>
          </a:prstGeom>
        </p:spPr>
      </p:pic>
    </p:spTree>
    <p:extLst>
      <p:ext uri="{BB962C8B-B14F-4D97-AF65-F5344CB8AC3E}">
        <p14:creationId xmlns:p14="http://schemas.microsoft.com/office/powerpoint/2010/main" val="2522637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82D1F77-F913-AA12-9DC3-5FC4D2DCA21D}"/>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67298E26-1AEA-1F82-AA6A-C972829644AB}"/>
              </a:ext>
            </a:extLst>
          </p:cNvPr>
          <p:cNvSpPr>
            <a:spLocks noGrp="1"/>
          </p:cNvSpPr>
          <p:nvPr>
            <p:ph type="title"/>
          </p:nvPr>
        </p:nvSpPr>
        <p:spPr/>
        <p:txBody>
          <a:bodyPr/>
          <a:lstStyle/>
          <a:p>
            <a:r>
              <a:rPr lang="cs-CZ" dirty="0"/>
              <a:t>Dobré praxe obcí</a:t>
            </a:r>
          </a:p>
        </p:txBody>
      </p:sp>
      <p:sp>
        <p:nvSpPr>
          <p:cNvPr id="5" name="Zástupný obsah 4">
            <a:extLst>
              <a:ext uri="{FF2B5EF4-FFF2-40B4-BE49-F238E27FC236}">
                <a16:creationId xmlns:a16="http://schemas.microsoft.com/office/drawing/2014/main" id="{18E67E2B-62DA-655E-8DC6-D41B7EBCD51D}"/>
              </a:ext>
            </a:extLst>
          </p:cNvPr>
          <p:cNvSpPr>
            <a:spLocks noGrp="1"/>
          </p:cNvSpPr>
          <p:nvPr>
            <p:ph idx="1"/>
          </p:nvPr>
        </p:nvSpPr>
        <p:spPr>
          <a:xfrm>
            <a:off x="720000" y="1476375"/>
            <a:ext cx="10753200" cy="5105399"/>
          </a:xfrm>
        </p:spPr>
        <p:txBody>
          <a:bodyPr/>
          <a:lstStyle/>
          <a:p>
            <a:pPr>
              <a:lnSpc>
                <a:spcPct val="100000"/>
              </a:lnSpc>
            </a:pPr>
            <a:r>
              <a:rPr lang="cs-CZ" sz="1800" b="1" dirty="0"/>
              <a:t>Třídění odpadů obec Telnice</a:t>
            </a:r>
            <a:endParaRPr lang="cs-CZ" sz="1800" dirty="0"/>
          </a:p>
          <a:p>
            <a:pPr>
              <a:lnSpc>
                <a:spcPct val="100000"/>
              </a:lnSpc>
            </a:pPr>
            <a:r>
              <a:rPr lang="cs-CZ" sz="1800" dirty="0"/>
              <a:t>Telnice leží v Jihomoravském kraji, na jih od Brna. V obci je trvale hlášeno cca 1600 obyvatel. V obci byl realizován za podpory OPŽP a ve spolupráci s firmou </a:t>
            </a:r>
            <a:r>
              <a:rPr lang="cs-CZ" sz="1800" dirty="0" err="1"/>
              <a:t>Aspha</a:t>
            </a:r>
            <a:r>
              <a:rPr lang="cs-CZ" sz="1800" dirty="0"/>
              <a:t> systém třídění odpadu u domu (</a:t>
            </a:r>
            <a:r>
              <a:rPr lang="cs-CZ" sz="1800" dirty="0" err="1"/>
              <a:t>door</a:t>
            </a:r>
            <a:r>
              <a:rPr lang="cs-CZ" sz="1800" dirty="0"/>
              <a:t> to </a:t>
            </a:r>
            <a:r>
              <a:rPr lang="cs-CZ" sz="1800" dirty="0" err="1"/>
              <a:t>door</a:t>
            </a:r>
            <a:r>
              <a:rPr lang="cs-CZ" sz="1800" dirty="0"/>
              <a:t>). Díky tomu a díky celkovému vyladění systému zde došlo během jediného roku k poklesu produkce směsného odpadu o 70 kg/ob. Za tyto výsledky byla obec v roce 2019 oceněna </a:t>
            </a:r>
            <a:r>
              <a:rPr lang="cs-CZ" sz="1800" b="1" dirty="0">
                <a:solidFill>
                  <a:schemeClr val="tx2"/>
                </a:solidFill>
              </a:rPr>
              <a:t>Odpadovým Oskarem </a:t>
            </a:r>
            <a:r>
              <a:rPr lang="cs-CZ" sz="1800" dirty="0">
                <a:solidFill>
                  <a:schemeClr val="tx2"/>
                </a:solidFill>
              </a:rPr>
              <a:t>jako příklad dobré praxe. </a:t>
            </a:r>
          </a:p>
          <a:p>
            <a:pPr>
              <a:lnSpc>
                <a:spcPct val="100000"/>
              </a:lnSpc>
            </a:pPr>
            <a:r>
              <a:rPr lang="cs-CZ" sz="1800" dirty="0" err="1"/>
              <a:t>Telnická</a:t>
            </a:r>
            <a:r>
              <a:rPr lang="cs-CZ" sz="1800" dirty="0"/>
              <a:t> abeceda třídění odpadů </a:t>
            </a:r>
          </a:p>
          <a:p>
            <a:pPr>
              <a:lnSpc>
                <a:spcPct val="100000"/>
              </a:lnSpc>
            </a:pPr>
            <a:r>
              <a:rPr lang="cs-CZ" sz="1800" dirty="0"/>
              <a:t>Web kam to vyhodit </a:t>
            </a:r>
            <a:r>
              <a:rPr lang="cs-CZ" sz="1800" dirty="0">
                <a:solidFill>
                  <a:schemeClr val="tx2"/>
                </a:solidFill>
                <a:hlinkClick r:id="rId2"/>
              </a:rPr>
              <a:t>http://beta.kamtovyhodit.cz/#garbage-types</a:t>
            </a:r>
            <a:r>
              <a:rPr lang="cs-CZ" sz="1800" dirty="0">
                <a:solidFill>
                  <a:schemeClr val="tx2"/>
                </a:solidFill>
              </a:rPr>
              <a:t> </a:t>
            </a:r>
          </a:p>
          <a:p>
            <a:endParaRPr lang="cs-CZ" sz="1800" dirty="0">
              <a:solidFill>
                <a:schemeClr val="tx2"/>
              </a:solidFill>
            </a:endParaRPr>
          </a:p>
          <a:p>
            <a:pPr marL="72000" indent="0">
              <a:buNone/>
            </a:pPr>
            <a:endParaRPr lang="cs-CZ" dirty="0"/>
          </a:p>
          <a:p>
            <a:pPr marL="72000" indent="0">
              <a:buNone/>
            </a:pPr>
            <a:endParaRPr lang="cs-CZ" dirty="0"/>
          </a:p>
        </p:txBody>
      </p:sp>
      <p:pic>
        <p:nvPicPr>
          <p:cNvPr id="6" name="Obrázek 5">
            <a:extLst>
              <a:ext uri="{FF2B5EF4-FFF2-40B4-BE49-F238E27FC236}">
                <a16:creationId xmlns:a16="http://schemas.microsoft.com/office/drawing/2014/main" id="{71D46351-6919-454A-D514-C1ADB4A65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624" y="3692484"/>
            <a:ext cx="5018025" cy="3165516"/>
          </a:xfrm>
          <a:prstGeom prst="rect">
            <a:avLst/>
          </a:prstGeom>
        </p:spPr>
      </p:pic>
      <p:pic>
        <p:nvPicPr>
          <p:cNvPr id="10" name="Obrázek 9">
            <a:extLst>
              <a:ext uri="{FF2B5EF4-FFF2-40B4-BE49-F238E27FC236}">
                <a16:creationId xmlns:a16="http://schemas.microsoft.com/office/drawing/2014/main" id="{C2FEF6A4-AC36-2400-2477-46FD401430CD}"/>
              </a:ext>
            </a:extLst>
          </p:cNvPr>
          <p:cNvPicPr>
            <a:picLocks noChangeAspect="1"/>
          </p:cNvPicPr>
          <p:nvPr/>
        </p:nvPicPr>
        <p:blipFill>
          <a:blip r:embed="rId4"/>
          <a:stretch>
            <a:fillRect/>
          </a:stretch>
        </p:blipFill>
        <p:spPr>
          <a:xfrm>
            <a:off x="3781425" y="3805237"/>
            <a:ext cx="3371850" cy="2914650"/>
          </a:xfrm>
          <a:prstGeom prst="rect">
            <a:avLst/>
          </a:prstGeom>
        </p:spPr>
      </p:pic>
      <p:pic>
        <p:nvPicPr>
          <p:cNvPr id="12" name="Obrázek 11" descr="Obsah obrázku příroda, směr, silnice, vysočina&#10;&#10;Popis byl vytvořen automaticky">
            <a:extLst>
              <a:ext uri="{FF2B5EF4-FFF2-40B4-BE49-F238E27FC236}">
                <a16:creationId xmlns:a16="http://schemas.microsoft.com/office/drawing/2014/main" id="{5789EC6C-2CD4-2FF7-F068-E04E62D65E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0250" y="15627"/>
            <a:ext cx="2571750" cy="1705182"/>
          </a:xfrm>
          <a:prstGeom prst="rect">
            <a:avLst/>
          </a:prstGeom>
        </p:spPr>
      </p:pic>
      <p:pic>
        <p:nvPicPr>
          <p:cNvPr id="14" name="Obrázek 13" descr="Obsah obrázku tráva, exteriér, strom, koš&#10;&#10;Popis byl vytvořen automaticky">
            <a:extLst>
              <a:ext uri="{FF2B5EF4-FFF2-40B4-BE49-F238E27FC236}">
                <a16:creationId xmlns:a16="http://schemas.microsoft.com/office/drawing/2014/main" id="{DD101199-27E1-1CC1-0238-42342440DF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3746" y="15626"/>
            <a:ext cx="2276504" cy="1705181"/>
          </a:xfrm>
          <a:prstGeom prst="rect">
            <a:avLst/>
          </a:prstGeom>
        </p:spPr>
      </p:pic>
      <p:pic>
        <p:nvPicPr>
          <p:cNvPr id="16" name="Obrázek 15" descr="Obsah obrázku strom, exteriér, silnice, obytné&#10;&#10;Popis byl vytvořen automaticky">
            <a:extLst>
              <a:ext uri="{FF2B5EF4-FFF2-40B4-BE49-F238E27FC236}">
                <a16:creationId xmlns:a16="http://schemas.microsoft.com/office/drawing/2014/main" id="{287217AF-3641-DE7C-59B1-9C042CD5D6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000" y="4162116"/>
            <a:ext cx="2276504" cy="1705181"/>
          </a:xfrm>
          <a:prstGeom prst="rect">
            <a:avLst/>
          </a:prstGeom>
        </p:spPr>
      </p:pic>
    </p:spTree>
    <p:extLst>
      <p:ext uri="{BB962C8B-B14F-4D97-AF65-F5344CB8AC3E}">
        <p14:creationId xmlns:p14="http://schemas.microsoft.com/office/powerpoint/2010/main" val="3768027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a:xfrm>
            <a:off x="720000" y="565264"/>
            <a:ext cx="10753200" cy="714896"/>
          </a:xfrm>
        </p:spPr>
        <p:txBody>
          <a:bodyPr/>
          <a:lstStyle/>
          <a:p>
            <a:pPr>
              <a:lnSpc>
                <a:spcPct val="100000"/>
              </a:lnSpc>
            </a:pPr>
            <a:r>
              <a:rPr lang="cs-CZ" dirty="0"/>
              <a:t>Naše odpady</a:t>
            </a:r>
            <a:endParaRPr lang="en-GB" dirty="0"/>
          </a:p>
        </p:txBody>
      </p:sp>
      <p:sp>
        <p:nvSpPr>
          <p:cNvPr id="5" name="Zástupný symbol pro obsah 4"/>
          <p:cNvSpPr>
            <a:spLocks noGrp="1"/>
          </p:cNvSpPr>
          <p:nvPr>
            <p:ph idx="1"/>
          </p:nvPr>
        </p:nvSpPr>
        <p:spPr>
          <a:xfrm>
            <a:off x="720000" y="1280160"/>
            <a:ext cx="10753200" cy="4947840"/>
          </a:xfrm>
        </p:spPr>
        <p:txBody>
          <a:bodyPr/>
          <a:lstStyle/>
          <a:p>
            <a:pPr marL="72000" indent="0">
              <a:lnSpc>
                <a:spcPct val="100000"/>
              </a:lnSpc>
              <a:buNone/>
            </a:pPr>
            <a:endParaRPr lang="cs-CZ" dirty="0"/>
          </a:p>
          <a:p>
            <a:pPr>
              <a:lnSpc>
                <a:spcPct val="100000"/>
              </a:lnSpc>
            </a:pPr>
            <a:endParaRPr lang="cs-CZ" dirty="0"/>
          </a:p>
          <a:p>
            <a:pPr>
              <a:lnSpc>
                <a:spcPct val="100000"/>
              </a:lnSpc>
            </a:pPr>
            <a:endParaRPr lang="cs-CZ" dirty="0"/>
          </a:p>
          <a:p>
            <a:pPr>
              <a:lnSpc>
                <a:spcPct val="100000"/>
              </a:lnSpc>
            </a:pPr>
            <a:endParaRPr lang="cs-CZ" dirty="0"/>
          </a:p>
          <a:p>
            <a:pPr>
              <a:lnSpc>
                <a:spcPct val="100000"/>
              </a:lnSpc>
            </a:pPr>
            <a:endParaRPr lang="cs-CZ" dirty="0"/>
          </a:p>
          <a:p>
            <a:pPr marL="72000" indent="0" algn="r">
              <a:lnSpc>
                <a:spcPct val="100000"/>
              </a:lnSpc>
              <a:buNone/>
            </a:pPr>
            <a:r>
              <a:rPr lang="cs-CZ" dirty="0"/>
              <a:t>2014 – 2015     </a:t>
            </a:r>
          </a:p>
          <a:p>
            <a:pPr marL="72000" indent="0">
              <a:lnSpc>
                <a:spcPct val="100000"/>
              </a:lnSpc>
              <a:buNone/>
            </a:pPr>
            <a:endParaRPr lang="cs-CZ" dirty="0"/>
          </a:p>
          <a:p>
            <a:pPr lvl="1"/>
            <a:endParaRPr lang="en-GB" sz="1200" dirty="0"/>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0" y="3324477"/>
            <a:ext cx="6225117" cy="3112559"/>
          </a:xfrm>
          <a:prstGeom prst="rect">
            <a:avLst/>
          </a:prstGeom>
        </p:spPr>
      </p:pic>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209" y="2524774"/>
            <a:ext cx="5683250" cy="2667648"/>
          </a:xfrm>
          <a:prstGeom prst="rect">
            <a:avLst/>
          </a:prstGeom>
        </p:spPr>
      </p:pic>
      <p:pic>
        <p:nvPicPr>
          <p:cNvPr id="6" name="Obrázek 5" descr="Obsah obrázku tráva, exteriér, s výhledem, koš&#10;&#10;Popis byl vytvořen automaticky">
            <a:extLst>
              <a:ext uri="{FF2B5EF4-FFF2-40B4-BE49-F238E27FC236}">
                <a16:creationId xmlns:a16="http://schemas.microsoft.com/office/drawing/2014/main" id="{2A6C950A-D31B-D9FD-4B7D-F0C7B9080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4066" y="1509085"/>
            <a:ext cx="3608644" cy="2349513"/>
          </a:xfrm>
          <a:prstGeom prst="rect">
            <a:avLst/>
          </a:prstGeom>
        </p:spPr>
      </p:pic>
    </p:spTree>
    <p:extLst>
      <p:ext uri="{BB962C8B-B14F-4D97-AF65-F5344CB8AC3E}">
        <p14:creationId xmlns:p14="http://schemas.microsoft.com/office/powerpoint/2010/main" val="2495687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7398E01-8485-2674-68F8-7F72CA70B670}"/>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1D8EF89B-847C-B6DE-B92A-07E4129F50D4}"/>
              </a:ext>
            </a:extLst>
          </p:cNvPr>
          <p:cNvSpPr>
            <a:spLocks noGrp="1"/>
          </p:cNvSpPr>
          <p:nvPr>
            <p:ph type="title"/>
          </p:nvPr>
        </p:nvSpPr>
        <p:spPr/>
        <p:txBody>
          <a:bodyPr/>
          <a:lstStyle/>
          <a:p>
            <a:r>
              <a:rPr lang="cs-CZ" dirty="0"/>
              <a:t>Oběhové hospodářství a občan</a:t>
            </a:r>
          </a:p>
        </p:txBody>
      </p:sp>
      <p:sp>
        <p:nvSpPr>
          <p:cNvPr id="5" name="Zástupný obsah 4">
            <a:extLst>
              <a:ext uri="{FF2B5EF4-FFF2-40B4-BE49-F238E27FC236}">
                <a16:creationId xmlns:a16="http://schemas.microsoft.com/office/drawing/2014/main" id="{4D999183-B377-C1DD-FDA8-DCD19E3EEA3A}"/>
              </a:ext>
            </a:extLst>
          </p:cNvPr>
          <p:cNvSpPr>
            <a:spLocks noGrp="1"/>
          </p:cNvSpPr>
          <p:nvPr>
            <p:ph idx="1"/>
          </p:nvPr>
        </p:nvSpPr>
        <p:spPr>
          <a:xfrm>
            <a:off x="720000" y="1692002"/>
            <a:ext cx="10753200" cy="4787998"/>
          </a:xfrm>
        </p:spPr>
        <p:txBody>
          <a:bodyPr/>
          <a:lstStyle/>
          <a:p>
            <a:pPr marL="529200" indent="-457200">
              <a:lnSpc>
                <a:spcPct val="100000"/>
              </a:lnSpc>
              <a:buFont typeface="+mj-lt"/>
              <a:buAutoNum type="arabicParenR"/>
            </a:pPr>
            <a:r>
              <a:rPr lang="cs-CZ" sz="2200" b="1" dirty="0"/>
              <a:t>Netvořme odpad – předcházejme vzniku odpadů</a:t>
            </a:r>
            <a:r>
              <a:rPr lang="cs-CZ" sz="2200" dirty="0"/>
              <a:t>!</a:t>
            </a:r>
            <a:endParaRPr lang="cs-CZ" sz="2200" b="1" dirty="0"/>
          </a:p>
          <a:p>
            <a:pPr marL="529200" indent="-457200">
              <a:lnSpc>
                <a:spcPct val="100000"/>
              </a:lnSpc>
              <a:buFont typeface="+mj-lt"/>
              <a:buAutoNum type="arabicParenR"/>
            </a:pPr>
            <a:r>
              <a:rPr lang="cs-CZ" sz="2200" b="1" dirty="0" err="1"/>
              <a:t>Reduce</a:t>
            </a:r>
            <a:r>
              <a:rPr lang="cs-CZ" sz="2200" b="1" dirty="0"/>
              <a:t>/Snižujme spotřebu:</a:t>
            </a:r>
            <a:r>
              <a:rPr lang="cs-CZ" sz="2200" dirty="0"/>
              <a:t> Spotřebujeme hodně a velmi rychle. Proto, abychom chránili životní prostředí, musíme také snížit množství produktů, které spotřebováváme, a množství odpadu, který vytváříme.</a:t>
            </a:r>
          </a:p>
          <a:p>
            <a:pPr marL="529200" indent="-457200">
              <a:lnSpc>
                <a:spcPct val="100000"/>
              </a:lnSpc>
              <a:buFont typeface="+mj-lt"/>
              <a:buAutoNum type="arabicParenR"/>
            </a:pPr>
            <a:r>
              <a:rPr lang="cs-CZ" sz="2200" b="1" dirty="0" err="1"/>
              <a:t>Reuse</a:t>
            </a:r>
            <a:r>
              <a:rPr lang="cs-CZ" sz="2200" b="1" dirty="0"/>
              <a:t>/</a:t>
            </a:r>
            <a:r>
              <a:rPr lang="cs-CZ" sz="2200" b="1" dirty="0" err="1"/>
              <a:t>Používejmě</a:t>
            </a:r>
            <a:r>
              <a:rPr lang="cs-CZ" sz="2200" b="1" dirty="0"/>
              <a:t> výrobky opětovně:</a:t>
            </a:r>
            <a:r>
              <a:rPr lang="cs-CZ" sz="2200" dirty="0"/>
              <a:t> Cílem je prodloužit životnost výrobků a znovu je použít tím, že jim ručně nebo šikovností kutilů dodáme nový život. Na internetu najdete tisíce nápadů, které lze znovu použít pro jakýkoli produkt.</a:t>
            </a:r>
          </a:p>
          <a:p>
            <a:pPr marL="529200" indent="-457200">
              <a:lnSpc>
                <a:spcPct val="100000"/>
              </a:lnSpc>
              <a:buFont typeface="+mj-lt"/>
              <a:buAutoNum type="arabicParenR"/>
            </a:pPr>
            <a:r>
              <a:rPr lang="cs-CZ" sz="2200" b="1" dirty="0" err="1"/>
              <a:t>Repair</a:t>
            </a:r>
            <a:r>
              <a:rPr lang="cs-CZ" sz="2200" b="1" dirty="0"/>
              <a:t>/Opravujme:</a:t>
            </a:r>
            <a:r>
              <a:rPr lang="cs-CZ" sz="2200" dirty="0"/>
              <a:t> V mnoha případech, když se nějaký produkt porouchá, máme tendenci kupovat nový, aniž bychom uvažovali o možnosti jej opravit. Opravy jsou ale většinou levnější a vždy šetrnější k životnímu prostředí. Proto šetřeme suroviny, energii a snižte množství odpadu! </a:t>
            </a:r>
          </a:p>
          <a:p>
            <a:pPr marL="529200" indent="-457200">
              <a:lnSpc>
                <a:spcPct val="100000"/>
              </a:lnSpc>
              <a:buFont typeface="+mj-lt"/>
              <a:buAutoNum type="arabicParenR"/>
            </a:pPr>
            <a:r>
              <a:rPr lang="cs-CZ" sz="2200" b="1" dirty="0"/>
              <a:t>Třiďme odpad, vyplatí se to</a:t>
            </a:r>
            <a:r>
              <a:rPr lang="cs-CZ" sz="2200" dirty="0"/>
              <a:t>!</a:t>
            </a:r>
          </a:p>
          <a:p>
            <a:pPr marL="72000" indent="0">
              <a:lnSpc>
                <a:spcPct val="100000"/>
              </a:lnSpc>
              <a:buNone/>
            </a:pPr>
            <a:endParaRPr lang="cs-CZ" sz="2000" dirty="0"/>
          </a:p>
          <a:p>
            <a:endParaRPr lang="cs-CZ" dirty="0"/>
          </a:p>
        </p:txBody>
      </p:sp>
    </p:spTree>
    <p:extLst>
      <p:ext uri="{BB962C8B-B14F-4D97-AF65-F5344CB8AC3E}">
        <p14:creationId xmlns:p14="http://schemas.microsoft.com/office/powerpoint/2010/main" val="786416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8A7CFFF-D9D8-337F-2D90-409DDCFD5366}"/>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pic>
        <p:nvPicPr>
          <p:cNvPr id="9" name="Obrázek 8">
            <a:extLst>
              <a:ext uri="{FF2B5EF4-FFF2-40B4-BE49-F238E27FC236}">
                <a16:creationId xmlns:a16="http://schemas.microsoft.com/office/drawing/2014/main" id="{404EF055-811C-29D7-1D7A-65DB47961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57" y="0"/>
            <a:ext cx="9692935" cy="6858000"/>
          </a:xfrm>
          <a:prstGeom prst="rect">
            <a:avLst/>
          </a:prstGeom>
        </p:spPr>
      </p:pic>
    </p:spTree>
    <p:extLst>
      <p:ext uri="{BB962C8B-B14F-4D97-AF65-F5344CB8AC3E}">
        <p14:creationId xmlns:p14="http://schemas.microsoft.com/office/powerpoint/2010/main" val="2933714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8A7CFFF-D9D8-337F-2D90-409DDCFD5366}"/>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pic>
        <p:nvPicPr>
          <p:cNvPr id="4" name="Obrázek 3">
            <a:extLst>
              <a:ext uri="{FF2B5EF4-FFF2-40B4-BE49-F238E27FC236}">
                <a16:creationId xmlns:a16="http://schemas.microsoft.com/office/drawing/2014/main" id="{B9B4CEFB-E9D7-852E-07D7-0199B0BC6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550" y="0"/>
            <a:ext cx="9692935" cy="6858000"/>
          </a:xfrm>
          <a:prstGeom prst="rect">
            <a:avLst/>
          </a:prstGeom>
        </p:spPr>
      </p:pic>
    </p:spTree>
    <p:extLst>
      <p:ext uri="{BB962C8B-B14F-4D97-AF65-F5344CB8AC3E}">
        <p14:creationId xmlns:p14="http://schemas.microsoft.com/office/powerpoint/2010/main" val="3748345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8A7CFFF-D9D8-337F-2D90-409DDCFD5366}"/>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pic>
        <p:nvPicPr>
          <p:cNvPr id="5" name="Obrázek 4">
            <a:extLst>
              <a:ext uri="{FF2B5EF4-FFF2-40B4-BE49-F238E27FC236}">
                <a16:creationId xmlns:a16="http://schemas.microsoft.com/office/drawing/2014/main" id="{6DF18591-021D-8CF7-2BF6-66CB7C60D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107" y="0"/>
            <a:ext cx="9692935" cy="6858000"/>
          </a:xfrm>
          <a:prstGeom prst="rect">
            <a:avLst/>
          </a:prstGeom>
        </p:spPr>
      </p:pic>
    </p:spTree>
    <p:extLst>
      <p:ext uri="{BB962C8B-B14F-4D97-AF65-F5344CB8AC3E}">
        <p14:creationId xmlns:p14="http://schemas.microsoft.com/office/powerpoint/2010/main" val="3598927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1AC841A-1315-64BB-F5FE-CE042A3913FC}"/>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pic>
        <p:nvPicPr>
          <p:cNvPr id="7" name="Obrázek 6">
            <a:extLst>
              <a:ext uri="{FF2B5EF4-FFF2-40B4-BE49-F238E27FC236}">
                <a16:creationId xmlns:a16="http://schemas.microsoft.com/office/drawing/2014/main" id="{A07D62EE-794A-2EBC-58A0-DCE5AAFD4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57" y="0"/>
            <a:ext cx="9692935" cy="6858000"/>
          </a:xfrm>
          <a:prstGeom prst="rect">
            <a:avLst/>
          </a:prstGeom>
        </p:spPr>
      </p:pic>
    </p:spTree>
    <p:extLst>
      <p:ext uri="{BB962C8B-B14F-4D97-AF65-F5344CB8AC3E}">
        <p14:creationId xmlns:p14="http://schemas.microsoft.com/office/powerpoint/2010/main" val="776808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a:xfrm>
            <a:off x="666000" y="458235"/>
            <a:ext cx="10753200" cy="451576"/>
          </a:xfrm>
        </p:spPr>
        <p:txBody>
          <a:bodyPr/>
          <a:lstStyle/>
          <a:p>
            <a:r>
              <a:rPr lang="cs-CZ" dirty="0"/>
              <a:t>Odpadové hospodářství současnosti</a:t>
            </a:r>
            <a:endParaRPr lang="en-GB" dirty="0"/>
          </a:p>
        </p:txBody>
      </p:sp>
      <p:sp>
        <p:nvSpPr>
          <p:cNvPr id="7" name="TextovéPole 6"/>
          <p:cNvSpPr txBox="1"/>
          <p:nvPr/>
        </p:nvSpPr>
        <p:spPr>
          <a:xfrm>
            <a:off x="666000" y="1226631"/>
            <a:ext cx="3822641" cy="5001369"/>
          </a:xfrm>
          <a:prstGeom prst="rect">
            <a:avLst/>
          </a:prstGeom>
          <a:noFill/>
        </p:spPr>
        <p:txBody>
          <a:bodyPr wrap="square" rtlCol="0">
            <a:spAutoFit/>
          </a:bodyPr>
          <a:lstStyle/>
          <a:p>
            <a:pPr marL="185738" indent="-185738">
              <a:spcBef>
                <a:spcPts val="600"/>
              </a:spcBef>
              <a:buFontTx/>
              <a:buChar char="-"/>
            </a:pPr>
            <a:r>
              <a:rPr lang="cs-CZ" sz="1600" dirty="0">
                <a:solidFill>
                  <a:schemeClr val="accent2"/>
                </a:solidFill>
                <a:latin typeface="+mj-lt"/>
              </a:rPr>
              <a:t>80% směsného komunálního odpadu je odstraňováno skládkováním</a:t>
            </a:r>
          </a:p>
          <a:p>
            <a:pPr marL="185738" indent="-185738">
              <a:spcBef>
                <a:spcPts val="600"/>
              </a:spcBef>
            </a:pPr>
            <a:r>
              <a:rPr lang="cs-CZ" sz="1600" dirty="0">
                <a:solidFill>
                  <a:schemeClr val="accent2"/>
                </a:solidFill>
                <a:latin typeface="+mj-lt"/>
              </a:rPr>
              <a:t>-	65% veškerých KO je odstraňováno skládkováním</a:t>
            </a:r>
          </a:p>
          <a:p>
            <a:pPr marL="185738" indent="-185738">
              <a:spcBef>
                <a:spcPts val="600"/>
              </a:spcBef>
              <a:buFontTx/>
              <a:buChar char="-"/>
            </a:pPr>
            <a:r>
              <a:rPr lang="cs-CZ" sz="1600" dirty="0">
                <a:latin typeface="+mj-lt"/>
              </a:rPr>
              <a:t>více než 30% recyklovatelných složek ve směsném odpadu</a:t>
            </a:r>
          </a:p>
          <a:p>
            <a:pPr marL="185738" indent="-185738">
              <a:spcBef>
                <a:spcPts val="600"/>
              </a:spcBef>
              <a:buFontTx/>
              <a:buChar char="-"/>
            </a:pPr>
            <a:r>
              <a:rPr lang="cs-CZ" sz="1600" dirty="0">
                <a:latin typeface="+mj-lt"/>
              </a:rPr>
              <a:t>více než  30% BRO ve směsném odpadu</a:t>
            </a:r>
          </a:p>
          <a:p>
            <a:pPr marL="185738" indent="-185738">
              <a:spcBef>
                <a:spcPts val="600"/>
              </a:spcBef>
              <a:buFontTx/>
              <a:buChar char="-"/>
            </a:pPr>
            <a:r>
              <a:rPr lang="cs-CZ" sz="1600" dirty="0">
                <a:latin typeface="+mj-lt"/>
              </a:rPr>
              <a:t>nízká efektivita sběru recyklovatelných odpadů z pohledu příjmů obce</a:t>
            </a:r>
          </a:p>
          <a:p>
            <a:pPr marL="185738" indent="-185738">
              <a:spcBef>
                <a:spcPts val="600"/>
              </a:spcBef>
              <a:buFontTx/>
              <a:buChar char="-"/>
            </a:pPr>
            <a:r>
              <a:rPr lang="cs-CZ" sz="1600" dirty="0">
                <a:latin typeface="+mj-lt"/>
              </a:rPr>
              <a:t>omezená motivace občanů ke třídění</a:t>
            </a:r>
          </a:p>
          <a:p>
            <a:pPr marL="185738" indent="-185738">
              <a:spcBef>
                <a:spcPts val="600"/>
              </a:spcBef>
              <a:buFontTx/>
              <a:buChar char="-"/>
            </a:pPr>
            <a:r>
              <a:rPr lang="cs-CZ" sz="1600" dirty="0">
                <a:latin typeface="+mj-lt"/>
              </a:rPr>
              <a:t>nízká dostupnost a efektivita technologií</a:t>
            </a:r>
          </a:p>
          <a:p>
            <a:pPr marL="185738" indent="-185738">
              <a:spcBef>
                <a:spcPts val="600"/>
              </a:spcBef>
              <a:buFontTx/>
              <a:buChar char="-"/>
            </a:pPr>
            <a:r>
              <a:rPr lang="cs-CZ" sz="1600" dirty="0">
                <a:latin typeface="+mj-lt"/>
              </a:rPr>
              <a:t>směsný odpad je bez dalších úprav odstraňován skládkováním</a:t>
            </a:r>
          </a:p>
          <a:p>
            <a:pPr marL="185738" indent="-185738">
              <a:buFontTx/>
              <a:buChar char="-"/>
            </a:pPr>
            <a:endParaRPr lang="cs-CZ" sz="1400" dirty="0"/>
          </a:p>
          <a:p>
            <a:pPr marL="185738" indent="-185738">
              <a:buFontTx/>
              <a:buChar char="-"/>
            </a:pPr>
            <a:endParaRPr lang="cs-CZ" sz="1400"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6133" y="1267580"/>
            <a:ext cx="2438400" cy="1639824"/>
          </a:xfrm>
          <a:prstGeom prst="rect">
            <a:avLst/>
          </a:prstGeom>
        </p:spPr>
      </p:pic>
      <p:pic>
        <p:nvPicPr>
          <p:cNvPr id="19" name="Obrázek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7114" y="1267580"/>
            <a:ext cx="2667000" cy="1905000"/>
          </a:xfrm>
          <a:prstGeom prst="rect">
            <a:avLst/>
          </a:prstGeom>
        </p:spPr>
      </p:pic>
      <p:pic>
        <p:nvPicPr>
          <p:cNvPr id="33" name="Obrázek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1411" y="3265173"/>
            <a:ext cx="4891040" cy="3307420"/>
          </a:xfrm>
          <a:prstGeom prst="rect">
            <a:avLst/>
          </a:prstGeom>
        </p:spPr>
      </p:pic>
    </p:spTree>
    <p:extLst>
      <p:ext uri="{BB962C8B-B14F-4D97-AF65-F5344CB8AC3E}">
        <p14:creationId xmlns:p14="http://schemas.microsoft.com/office/powerpoint/2010/main" val="191285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5B115E1-533F-25D4-394A-BFD091489C2B}"/>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pic>
        <p:nvPicPr>
          <p:cNvPr id="11" name="Obrázek 10" descr="Obsah obrázku text, interiér&#10;&#10;Popis byl vytvořen automaticky">
            <a:extLst>
              <a:ext uri="{FF2B5EF4-FFF2-40B4-BE49-F238E27FC236}">
                <a16:creationId xmlns:a16="http://schemas.microsoft.com/office/drawing/2014/main" id="{95F0F654-30EF-7791-05B7-3612DA028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300" y="1714500"/>
            <a:ext cx="6629400" cy="5143500"/>
          </a:xfrm>
          <a:prstGeom prst="rect">
            <a:avLst/>
          </a:prstGeom>
        </p:spPr>
      </p:pic>
      <p:pic>
        <p:nvPicPr>
          <p:cNvPr id="7" name="Obrázek 6" descr="Obsah obrázku text&#10;&#10;Popis byl vytvořen automaticky">
            <a:extLst>
              <a:ext uri="{FF2B5EF4-FFF2-40B4-BE49-F238E27FC236}">
                <a16:creationId xmlns:a16="http://schemas.microsoft.com/office/drawing/2014/main" id="{079A3E4D-F0F5-3616-4F3C-88D6A76C2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00" y="378000"/>
            <a:ext cx="2505075" cy="2505075"/>
          </a:xfrm>
          <a:prstGeom prst="rect">
            <a:avLst/>
          </a:prstGeom>
        </p:spPr>
      </p:pic>
      <p:pic>
        <p:nvPicPr>
          <p:cNvPr id="9" name="Obrázek 8">
            <a:extLst>
              <a:ext uri="{FF2B5EF4-FFF2-40B4-BE49-F238E27FC236}">
                <a16:creationId xmlns:a16="http://schemas.microsoft.com/office/drawing/2014/main" id="{7F431736-7846-0C94-1072-96BAF4E23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2825" y="192262"/>
            <a:ext cx="2876550" cy="2876550"/>
          </a:xfrm>
          <a:prstGeom prst="rect">
            <a:avLst/>
          </a:prstGeom>
        </p:spPr>
      </p:pic>
      <p:pic>
        <p:nvPicPr>
          <p:cNvPr id="13" name="Obrázek 12">
            <a:extLst>
              <a:ext uri="{FF2B5EF4-FFF2-40B4-BE49-F238E27FC236}">
                <a16:creationId xmlns:a16="http://schemas.microsoft.com/office/drawing/2014/main" id="{616AACE7-1DD3-7505-001E-A9468A997B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00" y="3236325"/>
            <a:ext cx="2505075" cy="2505075"/>
          </a:xfrm>
          <a:prstGeom prst="rect">
            <a:avLst/>
          </a:prstGeom>
        </p:spPr>
      </p:pic>
      <p:pic>
        <p:nvPicPr>
          <p:cNvPr id="15" name="Obrázek 14">
            <a:extLst>
              <a:ext uri="{FF2B5EF4-FFF2-40B4-BE49-F238E27FC236}">
                <a16:creationId xmlns:a16="http://schemas.microsoft.com/office/drawing/2014/main" id="{3EE99E62-154C-25E0-D57B-37015E23F1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1" y="3810001"/>
            <a:ext cx="3048000" cy="3048000"/>
          </a:xfrm>
          <a:prstGeom prst="rect">
            <a:avLst/>
          </a:prstGeom>
        </p:spPr>
      </p:pic>
    </p:spTree>
    <p:extLst>
      <p:ext uri="{BB962C8B-B14F-4D97-AF65-F5344CB8AC3E}">
        <p14:creationId xmlns:p14="http://schemas.microsoft.com/office/powerpoint/2010/main" val="4007245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DD72C7D6-929D-0E84-0BCE-1E0D400C5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0" y="1231900"/>
            <a:ext cx="6448433" cy="2777108"/>
          </a:xfrm>
          <a:prstGeom prst="rect">
            <a:avLst/>
          </a:prstGeom>
        </p:spPr>
      </p:pic>
      <p:sp>
        <p:nvSpPr>
          <p:cNvPr id="3" name="Zástupný symbol pro číslo snímku 2">
            <a:extLst>
              <a:ext uri="{FF2B5EF4-FFF2-40B4-BE49-F238E27FC236}">
                <a16:creationId xmlns:a16="http://schemas.microsoft.com/office/drawing/2014/main" id="{105A51CF-EE1D-057F-E037-24A4979FA7D4}"/>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15E43B72-82C3-1AC8-49C8-DC4ECCC98BEB}"/>
              </a:ext>
            </a:extLst>
          </p:cNvPr>
          <p:cNvSpPr>
            <a:spLocks noGrp="1"/>
          </p:cNvSpPr>
          <p:nvPr>
            <p:ph type="title"/>
          </p:nvPr>
        </p:nvSpPr>
        <p:spPr/>
        <p:txBody>
          <a:bodyPr/>
          <a:lstStyle/>
          <a:p>
            <a:r>
              <a:rPr lang="cs-CZ" dirty="0"/>
              <a:t>Brno a odpady</a:t>
            </a:r>
          </a:p>
        </p:txBody>
      </p:sp>
      <p:pic>
        <p:nvPicPr>
          <p:cNvPr id="7" name="Zástupný obsah 6">
            <a:extLst>
              <a:ext uri="{FF2B5EF4-FFF2-40B4-BE49-F238E27FC236}">
                <a16:creationId xmlns:a16="http://schemas.microsoft.com/office/drawing/2014/main" id="{55FE5056-D15E-93D1-7D61-00C56FDF57C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22102" y="456371"/>
            <a:ext cx="4779086" cy="3115504"/>
          </a:xfrm>
        </p:spPr>
      </p:pic>
      <p:pic>
        <p:nvPicPr>
          <p:cNvPr id="9" name="Obrázek 8" descr="Obsah obrázku text&#10;&#10;Popis byl vytvořen automaticky">
            <a:extLst>
              <a:ext uri="{FF2B5EF4-FFF2-40B4-BE49-F238E27FC236}">
                <a16:creationId xmlns:a16="http://schemas.microsoft.com/office/drawing/2014/main" id="{C95D01D8-FCBC-CF20-0495-E0C8D9B86D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575" y="4237546"/>
            <a:ext cx="4686300" cy="2321946"/>
          </a:xfrm>
          <a:prstGeom prst="rect">
            <a:avLst/>
          </a:prstGeom>
        </p:spPr>
      </p:pic>
      <p:sp>
        <p:nvSpPr>
          <p:cNvPr id="11" name="TextovéPole 10">
            <a:extLst>
              <a:ext uri="{FF2B5EF4-FFF2-40B4-BE49-F238E27FC236}">
                <a16:creationId xmlns:a16="http://schemas.microsoft.com/office/drawing/2014/main" id="{7237E0A9-0FD8-EC8F-421A-399FB700F2E5}"/>
              </a:ext>
            </a:extLst>
          </p:cNvPr>
          <p:cNvSpPr txBox="1"/>
          <p:nvPr/>
        </p:nvSpPr>
        <p:spPr>
          <a:xfrm>
            <a:off x="6358800" y="4901788"/>
            <a:ext cx="6096000" cy="830997"/>
          </a:xfrm>
          <a:prstGeom prst="rect">
            <a:avLst/>
          </a:prstGeom>
          <a:noFill/>
        </p:spPr>
        <p:txBody>
          <a:bodyPr wrap="square">
            <a:spAutoFit/>
          </a:bodyPr>
          <a:lstStyle/>
          <a:p>
            <a:r>
              <a:rPr lang="cs-CZ" dirty="0"/>
              <a:t>https://www.sako.cz/sberna-strediska-a-kontejnery/cz/</a:t>
            </a:r>
          </a:p>
        </p:txBody>
      </p:sp>
    </p:spTree>
    <p:extLst>
      <p:ext uri="{BB962C8B-B14F-4D97-AF65-F5344CB8AC3E}">
        <p14:creationId xmlns:p14="http://schemas.microsoft.com/office/powerpoint/2010/main" val="2923483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CF6AC8A-5C07-3907-CBB9-03669A87D1CB}"/>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5" name="Zástupný obsah 4">
            <a:extLst>
              <a:ext uri="{FF2B5EF4-FFF2-40B4-BE49-F238E27FC236}">
                <a16:creationId xmlns:a16="http://schemas.microsoft.com/office/drawing/2014/main" id="{F096CD54-EA91-F8C7-733C-E60BC4858C87}"/>
              </a:ext>
            </a:extLst>
          </p:cNvPr>
          <p:cNvSpPr>
            <a:spLocks noGrp="1"/>
          </p:cNvSpPr>
          <p:nvPr>
            <p:ph idx="1"/>
          </p:nvPr>
        </p:nvSpPr>
        <p:spPr/>
        <p:txBody>
          <a:bodyPr/>
          <a:lstStyle/>
          <a:p>
            <a:pPr marL="72000" indent="0" algn="ctr">
              <a:buNone/>
            </a:pPr>
            <a:r>
              <a:rPr lang="cs-CZ" sz="4000" dirty="0">
                <a:solidFill>
                  <a:schemeClr val="tx2"/>
                </a:solidFill>
              </a:rPr>
              <a:t>Dotazy?</a:t>
            </a:r>
          </a:p>
        </p:txBody>
      </p:sp>
    </p:spTree>
    <p:extLst>
      <p:ext uri="{BB962C8B-B14F-4D97-AF65-F5344CB8AC3E}">
        <p14:creationId xmlns:p14="http://schemas.microsoft.com/office/powerpoint/2010/main" val="4133700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C442374-7296-04FE-9F40-8FF9803F286A}"/>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7C6B42AB-866A-DC88-E33D-713B063EC93F}"/>
              </a:ext>
            </a:extLst>
          </p:cNvPr>
          <p:cNvSpPr>
            <a:spLocks noGrp="1"/>
          </p:cNvSpPr>
          <p:nvPr>
            <p:ph type="title"/>
          </p:nvPr>
        </p:nvSpPr>
        <p:spPr/>
        <p:txBody>
          <a:bodyPr/>
          <a:lstStyle/>
          <a:p>
            <a:r>
              <a:rPr lang="cs-CZ" dirty="0"/>
              <a:t>Zdroje</a:t>
            </a:r>
          </a:p>
        </p:txBody>
      </p:sp>
      <p:sp>
        <p:nvSpPr>
          <p:cNvPr id="5" name="Zástupný obsah 4">
            <a:extLst>
              <a:ext uri="{FF2B5EF4-FFF2-40B4-BE49-F238E27FC236}">
                <a16:creationId xmlns:a16="http://schemas.microsoft.com/office/drawing/2014/main" id="{EB297619-824E-FD52-13A8-71EF42CF6FEC}"/>
              </a:ext>
            </a:extLst>
          </p:cNvPr>
          <p:cNvSpPr>
            <a:spLocks noGrp="1"/>
          </p:cNvSpPr>
          <p:nvPr>
            <p:ph idx="1"/>
          </p:nvPr>
        </p:nvSpPr>
        <p:spPr/>
        <p:txBody>
          <a:bodyPr/>
          <a:lstStyle/>
          <a:p>
            <a:pPr>
              <a:lnSpc>
                <a:spcPct val="100000"/>
              </a:lnSpc>
              <a:spcBef>
                <a:spcPts val="600"/>
              </a:spcBef>
              <a:spcAft>
                <a:spcPts val="600"/>
              </a:spcAft>
            </a:pPr>
            <a:r>
              <a:rPr lang="cs-CZ" sz="2000" dirty="0"/>
              <a:t>Soukopová a kol. (2021) Analýza potenciálu oběhového hospodářství Jihomoravského kraje</a:t>
            </a:r>
            <a:endParaRPr lang="cs-CZ" sz="2000" dirty="0">
              <a:solidFill>
                <a:srgbClr val="0000DC"/>
              </a:solidFill>
              <a:hlinkClick r:id="rId2">
                <a:extLst>
                  <a:ext uri="{A12FA001-AC4F-418D-AE19-62706E023703}">
                    <ahyp:hlinkClr xmlns:ahyp="http://schemas.microsoft.com/office/drawing/2018/hyperlinkcolor" val="tx"/>
                  </a:ext>
                </a:extLst>
              </a:hlinkClick>
            </a:endParaRPr>
          </a:p>
          <a:p>
            <a:pPr>
              <a:lnSpc>
                <a:spcPct val="100000"/>
              </a:lnSpc>
              <a:spcBef>
                <a:spcPts val="600"/>
              </a:spcBef>
              <a:spcAft>
                <a:spcPts val="600"/>
              </a:spcAft>
            </a:pPr>
            <a:r>
              <a:rPr lang="cs-CZ" sz="2000" dirty="0">
                <a:solidFill>
                  <a:schemeClr val="tx2"/>
                </a:solidFill>
                <a:hlinkClick r:id="rId2">
                  <a:extLst>
                    <a:ext uri="{A12FA001-AC4F-418D-AE19-62706E023703}">
                      <ahyp:hlinkClr xmlns:ahyp="http://schemas.microsoft.com/office/drawing/2018/hyperlinkcolor" val="tx"/>
                    </a:ext>
                  </a:extLst>
                </a:hlinkClick>
              </a:rPr>
              <a:t>www.ekokom.cz</a:t>
            </a:r>
            <a:endParaRPr lang="cs-CZ" sz="2000" dirty="0">
              <a:solidFill>
                <a:schemeClr val="tx2"/>
              </a:solidFill>
            </a:endParaRPr>
          </a:p>
          <a:p>
            <a:pPr>
              <a:lnSpc>
                <a:spcPct val="100000"/>
              </a:lnSpc>
              <a:spcBef>
                <a:spcPts val="600"/>
              </a:spcBef>
              <a:spcAft>
                <a:spcPts val="600"/>
              </a:spcAft>
            </a:pPr>
            <a:r>
              <a:rPr lang="cs-CZ" sz="2000" dirty="0">
                <a:solidFill>
                  <a:schemeClr val="tx2"/>
                </a:solidFill>
                <a:hlinkClick r:id="rId3">
                  <a:extLst>
                    <a:ext uri="{A12FA001-AC4F-418D-AE19-62706E023703}">
                      <ahyp:hlinkClr xmlns:ahyp="http://schemas.microsoft.com/office/drawing/2018/hyperlinkcolor" val="tx"/>
                    </a:ext>
                  </a:extLst>
                </a:hlinkClick>
              </a:rPr>
              <a:t>www.obhjmk.cz</a:t>
            </a:r>
            <a:endParaRPr lang="cs-CZ" sz="2000" dirty="0">
              <a:solidFill>
                <a:schemeClr val="tx2"/>
              </a:solidFill>
            </a:endParaRPr>
          </a:p>
          <a:p>
            <a:pPr>
              <a:lnSpc>
                <a:spcPct val="100000"/>
              </a:lnSpc>
              <a:spcBef>
                <a:spcPts val="600"/>
              </a:spcBef>
              <a:spcAft>
                <a:spcPts val="600"/>
              </a:spcAft>
            </a:pPr>
            <a:r>
              <a:rPr lang="cs-CZ" sz="2000" dirty="0">
                <a:solidFill>
                  <a:schemeClr val="tx2"/>
                </a:solidFill>
                <a:hlinkClick r:id="rId4">
                  <a:extLst>
                    <a:ext uri="{A12FA001-AC4F-418D-AE19-62706E023703}">
                      <ahyp:hlinkClr xmlns:ahyp="http://schemas.microsoft.com/office/drawing/2018/hyperlinkcolor" val="tx"/>
                    </a:ext>
                  </a:extLst>
                </a:hlinkClick>
              </a:rPr>
              <a:t>https://www.sako.cz/</a:t>
            </a:r>
            <a:endParaRPr lang="cs-CZ" sz="2000" dirty="0">
              <a:solidFill>
                <a:schemeClr val="tx2"/>
              </a:solidFill>
            </a:endParaRPr>
          </a:p>
          <a:p>
            <a:pPr>
              <a:lnSpc>
                <a:spcPct val="100000"/>
              </a:lnSpc>
              <a:spcBef>
                <a:spcPts val="600"/>
              </a:spcBef>
              <a:spcAft>
                <a:spcPts val="600"/>
              </a:spcAft>
            </a:pPr>
            <a:r>
              <a:rPr lang="cs-CZ" sz="2000" dirty="0">
                <a:solidFill>
                  <a:schemeClr val="tx2"/>
                </a:solidFill>
                <a:hlinkClick r:id="rId5">
                  <a:extLst>
                    <a:ext uri="{A12FA001-AC4F-418D-AE19-62706E023703}">
                      <ahyp:hlinkClr xmlns:ahyp="http://schemas.microsoft.com/office/drawing/2018/hyperlinkcolor" val="tx"/>
                    </a:ext>
                  </a:extLst>
                </a:hlinkClick>
              </a:rPr>
              <a:t>https://www.europarl.europa.eu/news/cs/headlines/economy/20151201STO05603/obehove-hospodarstvi-definice-vyznam-a-prinos</a:t>
            </a:r>
            <a:endParaRPr lang="cs-CZ" sz="2000" dirty="0">
              <a:solidFill>
                <a:schemeClr val="tx2"/>
              </a:solidFill>
            </a:endParaRPr>
          </a:p>
          <a:p>
            <a:pPr>
              <a:lnSpc>
                <a:spcPct val="100000"/>
              </a:lnSpc>
              <a:spcBef>
                <a:spcPts val="600"/>
              </a:spcBef>
              <a:spcAft>
                <a:spcPts val="600"/>
              </a:spcAft>
            </a:pPr>
            <a:r>
              <a:rPr lang="cs-CZ" sz="2000" dirty="0">
                <a:solidFill>
                  <a:schemeClr val="tx2"/>
                </a:solidFill>
                <a:hlinkClick r:id="rId6">
                  <a:extLst>
                    <a:ext uri="{A12FA001-AC4F-418D-AE19-62706E023703}">
                      <ahyp:hlinkClr xmlns:ahyp="http://schemas.microsoft.com/office/drawing/2018/hyperlinkcolor" val="tx"/>
                    </a:ext>
                  </a:extLst>
                </a:hlinkClick>
              </a:rPr>
              <a:t>www.jaktridit.cz</a:t>
            </a:r>
            <a:endParaRPr lang="cs-CZ" sz="2000" dirty="0">
              <a:solidFill>
                <a:schemeClr val="tx2"/>
              </a:solidFill>
            </a:endParaRPr>
          </a:p>
          <a:p>
            <a:endParaRPr lang="cs-CZ" dirty="0"/>
          </a:p>
        </p:txBody>
      </p:sp>
    </p:spTree>
    <p:extLst>
      <p:ext uri="{BB962C8B-B14F-4D97-AF65-F5344CB8AC3E}">
        <p14:creationId xmlns:p14="http://schemas.microsoft.com/office/powerpoint/2010/main" val="1164201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209AAD6-E4FC-4617-BE47-FC1DC246D6C8}"/>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D3D00CBF-86D1-F0C2-9BA3-E89E4131073C}"/>
              </a:ext>
            </a:extLst>
          </p:cNvPr>
          <p:cNvSpPr>
            <a:spLocks noGrp="1"/>
          </p:cNvSpPr>
          <p:nvPr>
            <p:ph type="title"/>
          </p:nvPr>
        </p:nvSpPr>
        <p:spPr/>
        <p:txBody>
          <a:bodyPr/>
          <a:lstStyle/>
          <a:p>
            <a:r>
              <a:rPr lang="cs-CZ" dirty="0"/>
              <a:t>Oběhové hospodářství</a:t>
            </a:r>
          </a:p>
        </p:txBody>
      </p:sp>
      <p:sp>
        <p:nvSpPr>
          <p:cNvPr id="5" name="Zástupný obsah 4">
            <a:extLst>
              <a:ext uri="{FF2B5EF4-FFF2-40B4-BE49-F238E27FC236}">
                <a16:creationId xmlns:a16="http://schemas.microsoft.com/office/drawing/2014/main" id="{4DC7DA19-49E2-736A-F009-D48EC1C33D10}"/>
              </a:ext>
            </a:extLst>
          </p:cNvPr>
          <p:cNvSpPr>
            <a:spLocks noGrp="1"/>
          </p:cNvSpPr>
          <p:nvPr>
            <p:ph idx="1"/>
          </p:nvPr>
        </p:nvSpPr>
        <p:spPr/>
        <p:txBody>
          <a:bodyPr/>
          <a:lstStyle/>
          <a:p>
            <a:pPr marL="72000" indent="0" algn="ctr">
              <a:lnSpc>
                <a:spcPct val="100000"/>
              </a:lnSpc>
              <a:buNone/>
            </a:pPr>
            <a:r>
              <a:rPr lang="cs-CZ" sz="3200" b="1" dirty="0"/>
              <a:t>Vytěžit – Vyrobit – Použít – Vyhodit</a:t>
            </a:r>
          </a:p>
          <a:p>
            <a:pPr marL="72000" indent="0">
              <a:lnSpc>
                <a:spcPct val="100000"/>
              </a:lnSpc>
              <a:buNone/>
            </a:pPr>
            <a:endParaRPr lang="cs-CZ" sz="2400" dirty="0"/>
          </a:p>
          <a:p>
            <a:pPr marL="72000" indent="0">
              <a:lnSpc>
                <a:spcPct val="100000"/>
              </a:lnSpc>
              <a:buNone/>
            </a:pPr>
            <a:r>
              <a:rPr lang="cs-CZ" sz="2400" dirty="0"/>
              <a:t>Překonaný lineární model hospodaření</a:t>
            </a:r>
          </a:p>
          <a:p>
            <a:pPr marL="72000" indent="0">
              <a:lnSpc>
                <a:spcPct val="100000"/>
              </a:lnSpc>
              <a:buNone/>
            </a:pPr>
            <a:endParaRPr lang="cs-CZ" sz="2400" dirty="0"/>
          </a:p>
          <a:p>
            <a:pPr marL="72000" indent="0">
              <a:lnSpc>
                <a:spcPct val="100000"/>
              </a:lnSpc>
              <a:buNone/>
            </a:pPr>
            <a:r>
              <a:rPr lang="cs-CZ" sz="2400" dirty="0"/>
              <a:t>Čerpání zdrojů není dlouhodobě            	EU strategie tzv. oběhového</a:t>
            </a:r>
          </a:p>
          <a:p>
            <a:pPr marL="72000" indent="0">
              <a:lnSpc>
                <a:spcPct val="100000"/>
              </a:lnSpc>
              <a:buNone/>
            </a:pPr>
            <a:r>
              <a:rPr lang="cs-CZ" sz="2400" dirty="0"/>
              <a:t>udržitelné					hospodářství</a:t>
            </a:r>
          </a:p>
          <a:p>
            <a:pPr marL="72000" indent="0">
              <a:lnSpc>
                <a:spcPct val="100000"/>
              </a:lnSpc>
              <a:buNone/>
            </a:pPr>
            <a:endParaRPr lang="cs-CZ" sz="2400" dirty="0"/>
          </a:p>
          <a:p>
            <a:pPr marL="72000" indent="0">
              <a:lnSpc>
                <a:spcPct val="100000"/>
              </a:lnSpc>
              <a:buNone/>
            </a:pPr>
            <a:r>
              <a:rPr lang="cs-CZ" sz="2400" dirty="0"/>
              <a:t>Hlavní cíl: </a:t>
            </a:r>
            <a:r>
              <a:rPr lang="cs-CZ" sz="2400" b="1" dirty="0">
                <a:solidFill>
                  <a:schemeClr val="tx2"/>
                </a:solidFill>
              </a:rPr>
              <a:t>Hospodařit se všemi zdroji udržitelnějším způsobem</a:t>
            </a:r>
          </a:p>
        </p:txBody>
      </p:sp>
      <p:cxnSp>
        <p:nvCxnSpPr>
          <p:cNvPr id="7" name="Přímá spojnice se šipkou 6">
            <a:extLst>
              <a:ext uri="{FF2B5EF4-FFF2-40B4-BE49-F238E27FC236}">
                <a16:creationId xmlns:a16="http://schemas.microsoft.com/office/drawing/2014/main" id="{515CD626-5073-2D45-0940-53B2EF7322E3}"/>
              </a:ext>
            </a:extLst>
          </p:cNvPr>
          <p:cNvCxnSpPr>
            <a:cxnSpLocks/>
          </p:cNvCxnSpPr>
          <p:nvPr/>
        </p:nvCxnSpPr>
        <p:spPr bwMode="auto">
          <a:xfrm>
            <a:off x="5217952" y="3494015"/>
            <a:ext cx="878048" cy="0"/>
          </a:xfrm>
          <a:prstGeom prst="straightConnector1">
            <a:avLst/>
          </a:prstGeom>
          <a:ln>
            <a:solidFill>
              <a:srgbClr val="0000DC"/>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27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91770A2-E8A3-B0BD-2D22-BDBE1D1D9EFD}"/>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7BBAB669-B488-E1BD-AE2C-0342569DD1A6}"/>
              </a:ext>
            </a:extLst>
          </p:cNvPr>
          <p:cNvSpPr>
            <a:spLocks noGrp="1"/>
          </p:cNvSpPr>
          <p:nvPr>
            <p:ph type="title"/>
          </p:nvPr>
        </p:nvSpPr>
        <p:spPr/>
        <p:txBody>
          <a:bodyPr/>
          <a:lstStyle/>
          <a:p>
            <a:r>
              <a:rPr lang="cs-CZ" dirty="0"/>
              <a:t>Oběhové hospodářství</a:t>
            </a:r>
          </a:p>
        </p:txBody>
      </p:sp>
      <p:sp>
        <p:nvSpPr>
          <p:cNvPr id="5" name="Zástupný obsah 4">
            <a:extLst>
              <a:ext uri="{FF2B5EF4-FFF2-40B4-BE49-F238E27FC236}">
                <a16:creationId xmlns:a16="http://schemas.microsoft.com/office/drawing/2014/main" id="{69EBA4E6-13D2-377F-E4A9-0020495F889F}"/>
              </a:ext>
            </a:extLst>
          </p:cNvPr>
          <p:cNvSpPr>
            <a:spLocks noGrp="1"/>
          </p:cNvSpPr>
          <p:nvPr>
            <p:ph idx="1"/>
          </p:nvPr>
        </p:nvSpPr>
        <p:spPr/>
        <p:txBody>
          <a:bodyPr/>
          <a:lstStyle/>
          <a:p>
            <a:pPr>
              <a:lnSpc>
                <a:spcPct val="100000"/>
              </a:lnSpc>
            </a:pPr>
            <a:r>
              <a:rPr lang="cs-CZ" sz="2400" dirty="0"/>
              <a:t>Oběhové hospodářství je </a:t>
            </a:r>
            <a:r>
              <a:rPr lang="cs-CZ" sz="2400" dirty="0">
                <a:hlinkClick r:id="rId2"/>
              </a:rPr>
              <a:t>způsob výroby a spotřeby</a:t>
            </a:r>
            <a:r>
              <a:rPr lang="cs-CZ" sz="2400" dirty="0"/>
              <a:t>, který díky sdílení, pronajímání, opětovnému používání, opravování, repasování nebo recyklaci zhodnocuje již existující výrobky, suroviny a materiály. </a:t>
            </a:r>
            <a:br>
              <a:rPr lang="cs-CZ" sz="2400" dirty="0"/>
            </a:br>
            <a:br>
              <a:rPr lang="cs-CZ" sz="2400" dirty="0"/>
            </a:br>
            <a:r>
              <a:rPr lang="cs-CZ" sz="2400" dirty="0"/>
              <a:t>Díky tomu se </a:t>
            </a:r>
            <a:r>
              <a:rPr lang="cs-CZ" sz="2400" b="1" dirty="0"/>
              <a:t>prodlužuje životní cyklus produktů</a:t>
            </a:r>
            <a:r>
              <a:rPr lang="cs-CZ" sz="2400" dirty="0"/>
              <a:t> a </a:t>
            </a:r>
            <a:r>
              <a:rPr lang="cs-CZ" sz="2400" b="1" dirty="0"/>
              <a:t>minimalizuje odpad</a:t>
            </a:r>
            <a:r>
              <a:rPr lang="cs-CZ" sz="2400" dirty="0"/>
              <a:t>. Když už samotný výrobek nemůže být používán, využijí se suroviny a komponenty v rámci recyklace tak, aby z nich </a:t>
            </a:r>
            <a:r>
              <a:rPr lang="cs-CZ" sz="2400" b="1" dirty="0"/>
              <a:t>vznikla další hodnota</a:t>
            </a:r>
            <a:r>
              <a:rPr lang="cs-CZ" sz="2400" dirty="0"/>
              <a:t> pro ekonomiku.</a:t>
            </a:r>
            <a:br>
              <a:rPr lang="cs-CZ" sz="2400" dirty="0"/>
            </a:br>
            <a:br>
              <a:rPr lang="cs-CZ" sz="2400" dirty="0"/>
            </a:br>
            <a:r>
              <a:rPr lang="cs-CZ" sz="2400" dirty="0"/>
              <a:t>Oběhové hospodářství je jinými slovy snaha posunout se od modelu </a:t>
            </a:r>
            <a:r>
              <a:rPr lang="cs-CZ" sz="2400" b="1" i="1" dirty="0"/>
              <a:t>vytěžit-vyrobit-použít-vyhodit</a:t>
            </a:r>
            <a:r>
              <a:rPr lang="cs-CZ" sz="2400" dirty="0"/>
              <a:t> k šetrnějšímu a efektivnějšímu zužitkování zdrojů. </a:t>
            </a:r>
          </a:p>
        </p:txBody>
      </p:sp>
    </p:spTree>
    <p:extLst>
      <p:ext uri="{BB962C8B-B14F-4D97-AF65-F5344CB8AC3E}">
        <p14:creationId xmlns:p14="http://schemas.microsoft.com/office/powerpoint/2010/main" val="407804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DFBE610-6B68-D986-908C-1A04DC1A1FBC}"/>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B5060877-E4BA-8949-6577-7416BE2712C2}"/>
              </a:ext>
            </a:extLst>
          </p:cNvPr>
          <p:cNvSpPr>
            <a:spLocks noGrp="1"/>
          </p:cNvSpPr>
          <p:nvPr>
            <p:ph type="title"/>
          </p:nvPr>
        </p:nvSpPr>
        <p:spPr>
          <a:xfrm>
            <a:off x="719400" y="657599"/>
            <a:ext cx="10753200" cy="451576"/>
          </a:xfrm>
        </p:spPr>
        <p:txBody>
          <a:bodyPr/>
          <a:lstStyle/>
          <a:p>
            <a:r>
              <a:rPr lang="cs-CZ" dirty="0"/>
              <a:t>Od 3 R k 7 R</a:t>
            </a:r>
          </a:p>
        </p:txBody>
      </p:sp>
      <p:sp>
        <p:nvSpPr>
          <p:cNvPr id="5" name="Zástupný obsah 4">
            <a:extLst>
              <a:ext uri="{FF2B5EF4-FFF2-40B4-BE49-F238E27FC236}">
                <a16:creationId xmlns:a16="http://schemas.microsoft.com/office/drawing/2014/main" id="{03A0738D-25E9-9089-0AAC-BD7EF2999B97}"/>
              </a:ext>
            </a:extLst>
          </p:cNvPr>
          <p:cNvSpPr>
            <a:spLocks noGrp="1"/>
          </p:cNvSpPr>
          <p:nvPr>
            <p:ph idx="1"/>
          </p:nvPr>
        </p:nvSpPr>
        <p:spPr>
          <a:xfrm>
            <a:off x="720000" y="1795243"/>
            <a:ext cx="10753200" cy="4405157"/>
          </a:xfrm>
        </p:spPr>
        <p:txBody>
          <a:bodyPr/>
          <a:lstStyle/>
          <a:p>
            <a:pPr marL="72000" indent="0">
              <a:lnSpc>
                <a:spcPct val="100000"/>
              </a:lnSpc>
              <a:buNone/>
            </a:pPr>
            <a:r>
              <a:rPr lang="cs-CZ" dirty="0"/>
              <a:t>Známá 3R – </a:t>
            </a:r>
          </a:p>
          <a:p>
            <a:pPr marL="72000" indent="0">
              <a:lnSpc>
                <a:spcPct val="100000"/>
              </a:lnSpc>
              <a:buNone/>
            </a:pPr>
            <a:r>
              <a:rPr lang="cs-CZ" b="1" dirty="0" err="1">
                <a:solidFill>
                  <a:schemeClr val="tx2"/>
                </a:solidFill>
              </a:rPr>
              <a:t>Reduce</a:t>
            </a:r>
            <a:r>
              <a:rPr lang="cs-CZ" b="1" dirty="0">
                <a:solidFill>
                  <a:schemeClr val="tx2"/>
                </a:solidFill>
              </a:rPr>
              <a:t> (redukovat/snížit spotřebu)</a:t>
            </a:r>
          </a:p>
          <a:p>
            <a:pPr marL="72000" indent="0">
              <a:lnSpc>
                <a:spcPct val="100000"/>
              </a:lnSpc>
              <a:buNone/>
            </a:pPr>
            <a:r>
              <a:rPr lang="cs-CZ" b="1" dirty="0" err="1">
                <a:solidFill>
                  <a:schemeClr val="tx2"/>
                </a:solidFill>
              </a:rPr>
              <a:t>Reuse</a:t>
            </a:r>
            <a:r>
              <a:rPr lang="cs-CZ" b="1" dirty="0">
                <a:solidFill>
                  <a:schemeClr val="tx2"/>
                </a:solidFill>
              </a:rPr>
              <a:t> (</a:t>
            </a:r>
            <a:r>
              <a:rPr lang="cs-CZ" b="1" dirty="0" err="1">
                <a:solidFill>
                  <a:schemeClr val="tx2"/>
                </a:solidFill>
              </a:rPr>
              <a:t>znovuvyužít</a:t>
            </a:r>
            <a:r>
              <a:rPr lang="cs-CZ" b="1" dirty="0">
                <a:solidFill>
                  <a:schemeClr val="tx2"/>
                </a:solidFill>
              </a:rPr>
              <a:t>)</a:t>
            </a:r>
            <a:r>
              <a:rPr lang="cs-CZ" dirty="0"/>
              <a:t> a </a:t>
            </a:r>
          </a:p>
          <a:p>
            <a:pPr marL="72000" indent="0">
              <a:lnSpc>
                <a:spcPct val="100000"/>
              </a:lnSpc>
              <a:buNone/>
            </a:pPr>
            <a:r>
              <a:rPr lang="cs-CZ" b="1" dirty="0" err="1">
                <a:solidFill>
                  <a:schemeClr val="tx2"/>
                </a:solidFill>
              </a:rPr>
              <a:t>Recycle</a:t>
            </a:r>
            <a:r>
              <a:rPr lang="cs-CZ" b="1" dirty="0">
                <a:solidFill>
                  <a:schemeClr val="tx2"/>
                </a:solidFill>
              </a:rPr>
              <a:t> (recyklovat)</a:t>
            </a:r>
          </a:p>
          <a:p>
            <a:pPr marL="72000" indent="0">
              <a:lnSpc>
                <a:spcPct val="100000"/>
              </a:lnSpc>
              <a:buNone/>
            </a:pPr>
            <a:r>
              <a:rPr lang="cs-CZ" dirty="0"/>
              <a:t>minimalizuje dopad a šetří zdroje a energii. </a:t>
            </a:r>
          </a:p>
          <a:p>
            <a:pPr marL="72000" indent="0">
              <a:lnSpc>
                <a:spcPct val="100000"/>
              </a:lnSpc>
              <a:buNone/>
            </a:pPr>
            <a:endParaRPr lang="cs-CZ" dirty="0"/>
          </a:p>
          <a:p>
            <a:pPr marL="72000" indent="0">
              <a:lnSpc>
                <a:spcPct val="100000"/>
              </a:lnSpc>
              <a:buNone/>
            </a:pPr>
            <a:r>
              <a:rPr lang="cs-CZ" dirty="0"/>
              <a:t>Proč ale neudělat produkt udržitelnějším ze samotného designu? Nebo proč je neopravit místo nákupu nových? Cirkulární ekonomika zavádí další koncepty, jako je ekodesign a obnova v řetězci, a rozšiřuje tyto 3R na 7R. Podívejme se do hloubky.</a:t>
            </a:r>
          </a:p>
        </p:txBody>
      </p:sp>
      <p:pic>
        <p:nvPicPr>
          <p:cNvPr id="2" name="Obrázek 1">
            <a:extLst>
              <a:ext uri="{FF2B5EF4-FFF2-40B4-BE49-F238E27FC236}">
                <a16:creationId xmlns:a16="http://schemas.microsoft.com/office/drawing/2014/main" id="{1B02E1F7-874A-1D1A-6500-18C3CEEF3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0165" y="320511"/>
            <a:ext cx="5348141" cy="3004575"/>
          </a:xfrm>
          <a:prstGeom prst="rect">
            <a:avLst/>
          </a:prstGeom>
        </p:spPr>
      </p:pic>
    </p:spTree>
    <p:extLst>
      <p:ext uri="{BB962C8B-B14F-4D97-AF65-F5344CB8AC3E}">
        <p14:creationId xmlns:p14="http://schemas.microsoft.com/office/powerpoint/2010/main" val="3620404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8A6A4A6-EEE2-2390-743E-B52EA348D5E9}"/>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CC344C84-4FE8-5756-84EB-9476A6CCFCA0}"/>
              </a:ext>
            </a:extLst>
          </p:cNvPr>
          <p:cNvSpPr>
            <a:spLocks noGrp="1"/>
          </p:cNvSpPr>
          <p:nvPr>
            <p:ph type="title"/>
          </p:nvPr>
        </p:nvSpPr>
        <p:spPr>
          <a:xfrm>
            <a:off x="719400" y="682293"/>
            <a:ext cx="10753200" cy="451576"/>
          </a:xfrm>
        </p:spPr>
        <p:txBody>
          <a:bodyPr/>
          <a:lstStyle/>
          <a:p>
            <a:r>
              <a:rPr lang="cs-CZ" dirty="0"/>
              <a:t>Co je to 7 R</a:t>
            </a:r>
          </a:p>
        </p:txBody>
      </p:sp>
      <p:sp>
        <p:nvSpPr>
          <p:cNvPr id="5" name="Zástupný obsah 4">
            <a:extLst>
              <a:ext uri="{FF2B5EF4-FFF2-40B4-BE49-F238E27FC236}">
                <a16:creationId xmlns:a16="http://schemas.microsoft.com/office/drawing/2014/main" id="{A331DE22-1E52-0F5F-933A-C102BDA7C71F}"/>
              </a:ext>
            </a:extLst>
          </p:cNvPr>
          <p:cNvSpPr>
            <a:spLocks noGrp="1"/>
          </p:cNvSpPr>
          <p:nvPr>
            <p:ph idx="1"/>
          </p:nvPr>
        </p:nvSpPr>
        <p:spPr>
          <a:xfrm>
            <a:off x="720000" y="1432874"/>
            <a:ext cx="10753200" cy="4951148"/>
          </a:xfrm>
        </p:spPr>
        <p:txBody>
          <a:bodyPr/>
          <a:lstStyle/>
          <a:p>
            <a:pPr>
              <a:lnSpc>
                <a:spcPct val="100000"/>
              </a:lnSpc>
              <a:buFont typeface="+mj-lt"/>
              <a:buAutoNum type="arabicPeriod"/>
            </a:pPr>
            <a:r>
              <a:rPr lang="cs-CZ" sz="1900" b="1" dirty="0"/>
              <a:t>Redesign</a:t>
            </a:r>
            <a:r>
              <a:rPr lang="cs-CZ" sz="1900" dirty="0"/>
              <a:t>: Zahrňte životní prostředí do produktového designu, tedy založeného na ekodesignu. Tímto způsobem má výhodu ve výrobě nejen funkce produktu, ale také udržitelnost.</a:t>
            </a:r>
          </a:p>
          <a:p>
            <a:pPr>
              <a:lnSpc>
                <a:spcPct val="100000"/>
              </a:lnSpc>
              <a:buFont typeface="+mj-lt"/>
              <a:buAutoNum type="arabicPeriod"/>
            </a:pPr>
            <a:r>
              <a:rPr lang="cs-CZ" sz="1900" b="1" dirty="0" err="1"/>
              <a:t>Reduce</a:t>
            </a:r>
            <a:r>
              <a:rPr lang="cs-CZ" sz="1900" b="1" dirty="0"/>
              <a:t>/Snižujme spotřebu:</a:t>
            </a:r>
            <a:r>
              <a:rPr lang="cs-CZ" sz="1900" dirty="0"/>
              <a:t> Spotřebujeme hodně a velmi rychle. Proto, abychom chránili životní prostředí, musíme také snížit množství produktů, které spotřebováváme, a množství odpadu, který vytváříme.</a:t>
            </a:r>
          </a:p>
          <a:p>
            <a:pPr>
              <a:lnSpc>
                <a:spcPct val="100000"/>
              </a:lnSpc>
              <a:buFont typeface="+mj-lt"/>
              <a:buAutoNum type="arabicPeriod"/>
            </a:pPr>
            <a:r>
              <a:rPr lang="cs-CZ" sz="1900" b="1" dirty="0" err="1"/>
              <a:t>Reuse</a:t>
            </a:r>
            <a:r>
              <a:rPr lang="cs-CZ" sz="1900" b="1" dirty="0"/>
              <a:t>/Opakované použití:</a:t>
            </a:r>
            <a:r>
              <a:rPr lang="cs-CZ" sz="1900" dirty="0"/>
              <a:t> Cílem je prodloužit životnost výrobků a znovu je použít tím, že jim ručně nebo šikovností kutilů dodáme nový život. </a:t>
            </a:r>
            <a:r>
              <a:rPr lang="cs-CZ" sz="1200" dirty="0"/>
              <a:t>Na internetu najdete tisíce nápadů, které lze znovu použít pro jakýkoli produkt.</a:t>
            </a:r>
          </a:p>
          <a:p>
            <a:pPr>
              <a:lnSpc>
                <a:spcPct val="100000"/>
              </a:lnSpc>
              <a:buFont typeface="+mj-lt"/>
              <a:buAutoNum type="arabicPeriod"/>
            </a:pPr>
            <a:r>
              <a:rPr lang="cs-CZ" sz="1900" b="1" dirty="0" err="1"/>
              <a:t>Repair</a:t>
            </a:r>
            <a:r>
              <a:rPr lang="cs-CZ" sz="1900" b="1" dirty="0"/>
              <a:t>/Opravit:</a:t>
            </a:r>
            <a:r>
              <a:rPr lang="cs-CZ" sz="1900" dirty="0"/>
              <a:t> V mnoha případech, když se nějaký produkt porouchá, máme tendenci kupovat nový, aniž bychom uvažovali o možnosti jej opravit. Opravy jsou ale většinou levnější a vždy šetrnější k životnímu prostředí. Proto šetřeme suroviny, energii a snižte množství odpadu!</a:t>
            </a:r>
          </a:p>
          <a:p>
            <a:pPr>
              <a:lnSpc>
                <a:spcPct val="100000"/>
              </a:lnSpc>
              <a:buFont typeface="+mj-lt"/>
              <a:buAutoNum type="arabicPeriod"/>
            </a:pPr>
            <a:r>
              <a:rPr lang="cs-CZ" sz="1900" b="1" dirty="0" err="1"/>
              <a:t>Restore</a:t>
            </a:r>
            <a:r>
              <a:rPr lang="cs-CZ" sz="1900" b="1" dirty="0"/>
              <a:t>/Obnovit:</a:t>
            </a:r>
            <a:r>
              <a:rPr lang="cs-CZ" sz="1900" dirty="0"/>
              <a:t> Jde o obnovu všech starých objektů, aby mohly být znovu použity pro účely jejich vytvoření.</a:t>
            </a:r>
          </a:p>
          <a:p>
            <a:pPr>
              <a:lnSpc>
                <a:spcPct val="100000"/>
              </a:lnSpc>
              <a:buFont typeface="+mj-lt"/>
              <a:buAutoNum type="arabicPeriod"/>
            </a:pPr>
            <a:r>
              <a:rPr lang="cs-CZ" sz="1900" b="1" dirty="0" err="1"/>
              <a:t>Recover</a:t>
            </a:r>
            <a:r>
              <a:rPr lang="cs-CZ" sz="1900" b="1" dirty="0"/>
              <a:t>/Uzdravit se:</a:t>
            </a:r>
            <a:r>
              <a:rPr lang="cs-CZ" sz="1900" dirty="0"/>
              <a:t> To zahrnuje sběr použitých materiálů a jejich opětovné zavedení do výrobního procesu.</a:t>
            </a:r>
          </a:p>
          <a:p>
            <a:pPr>
              <a:lnSpc>
                <a:spcPct val="100000"/>
              </a:lnSpc>
              <a:buFont typeface="+mj-lt"/>
              <a:buAutoNum type="arabicPeriod"/>
            </a:pPr>
            <a:r>
              <a:rPr lang="cs-CZ" sz="1900" b="1" dirty="0" err="1"/>
              <a:t>Recycle</a:t>
            </a:r>
            <a:r>
              <a:rPr lang="cs-CZ" sz="1900" b="1" dirty="0"/>
              <a:t>/Recyklovat:</a:t>
            </a:r>
            <a:r>
              <a:rPr lang="cs-CZ" sz="1900" dirty="0"/>
              <a:t> znovuzavedení odpadu, který byl použit ve výrobním procesu, aby se stal surovinou pro další nové produkty. Po vyzkoušení všech výše uvedených metod by to měla být poslední možnost. Protože pamatujte, že nejlepší odpad je odpad, který nevznikne!</a:t>
            </a:r>
          </a:p>
          <a:p>
            <a:pPr marL="72000" indent="0">
              <a:buNone/>
            </a:pPr>
            <a:endParaRPr lang="cs-CZ" dirty="0"/>
          </a:p>
        </p:txBody>
      </p:sp>
    </p:spTree>
    <p:extLst>
      <p:ext uri="{BB962C8B-B14F-4D97-AF65-F5344CB8AC3E}">
        <p14:creationId xmlns:p14="http://schemas.microsoft.com/office/powerpoint/2010/main" val="2257968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18BBB7C-B32A-886B-A3E8-C094E72DC1E1}"/>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pic>
        <p:nvPicPr>
          <p:cNvPr id="7" name="Zástupný obsah 6">
            <a:extLst>
              <a:ext uri="{FF2B5EF4-FFF2-40B4-BE49-F238E27FC236}">
                <a16:creationId xmlns:a16="http://schemas.microsoft.com/office/drawing/2014/main" id="{6FCB173A-82B4-AC0B-0F12-82E17C9481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000" y="551139"/>
            <a:ext cx="5868024" cy="3518523"/>
          </a:xfrm>
        </p:spPr>
      </p:pic>
      <p:pic>
        <p:nvPicPr>
          <p:cNvPr id="4" name="Obrázek 3">
            <a:extLst>
              <a:ext uri="{FF2B5EF4-FFF2-40B4-BE49-F238E27FC236}">
                <a16:creationId xmlns:a16="http://schemas.microsoft.com/office/drawing/2014/main" id="{41C6D2F9-3C01-3645-80A2-51F41C177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896" y="0"/>
            <a:ext cx="5486400" cy="6858000"/>
          </a:xfrm>
          <a:prstGeom prst="rect">
            <a:avLst/>
          </a:prstGeom>
        </p:spPr>
      </p:pic>
    </p:spTree>
    <p:extLst>
      <p:ext uri="{BB962C8B-B14F-4D97-AF65-F5344CB8AC3E}">
        <p14:creationId xmlns:p14="http://schemas.microsoft.com/office/powerpoint/2010/main" val="1133583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31B9FA0-DFEC-F711-CF85-93C06D601F2A}"/>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ADA32CCA-4426-6457-0D8D-E365C11C809B}"/>
              </a:ext>
            </a:extLst>
          </p:cNvPr>
          <p:cNvSpPr>
            <a:spLocks noGrp="1"/>
          </p:cNvSpPr>
          <p:nvPr>
            <p:ph type="title"/>
          </p:nvPr>
        </p:nvSpPr>
        <p:spPr/>
        <p:txBody>
          <a:bodyPr/>
          <a:lstStyle/>
          <a:p>
            <a:r>
              <a:rPr lang="cs-CZ" dirty="0"/>
              <a:t>Výhody a přínosy</a:t>
            </a:r>
          </a:p>
        </p:txBody>
      </p:sp>
      <p:sp>
        <p:nvSpPr>
          <p:cNvPr id="5" name="Zástupný obsah 4">
            <a:extLst>
              <a:ext uri="{FF2B5EF4-FFF2-40B4-BE49-F238E27FC236}">
                <a16:creationId xmlns:a16="http://schemas.microsoft.com/office/drawing/2014/main" id="{DCA47BF9-A40B-62FB-5886-7BEBD424BB00}"/>
              </a:ext>
            </a:extLst>
          </p:cNvPr>
          <p:cNvSpPr>
            <a:spLocks noGrp="1"/>
          </p:cNvSpPr>
          <p:nvPr>
            <p:ph idx="1"/>
          </p:nvPr>
        </p:nvSpPr>
        <p:spPr>
          <a:xfrm>
            <a:off x="720000" y="1359000"/>
            <a:ext cx="10753200" cy="4868999"/>
          </a:xfrm>
        </p:spPr>
        <p:txBody>
          <a:bodyPr/>
          <a:lstStyle/>
          <a:p>
            <a:r>
              <a:rPr lang="cs-CZ" dirty="0">
                <a:solidFill>
                  <a:schemeClr val="tx2"/>
                </a:solidFill>
              </a:rPr>
              <a:t>Ochrana životního prostředí</a:t>
            </a:r>
          </a:p>
          <a:p>
            <a:pPr lvl="1"/>
            <a:r>
              <a:rPr lang="cs-CZ" dirty="0"/>
              <a:t>Opětovné využití omezilo narušení krajiny a stanovišť a pomohlo by limitovat </a:t>
            </a:r>
            <a:r>
              <a:rPr lang="cs-CZ" dirty="0">
                <a:hlinkClick r:id="rId2"/>
              </a:rPr>
              <a:t>ztrátu biologické rozmanitosti</a:t>
            </a:r>
            <a:r>
              <a:rPr lang="cs-CZ" dirty="0"/>
              <a:t>.</a:t>
            </a:r>
          </a:p>
          <a:p>
            <a:pPr lvl="1"/>
            <a:r>
              <a:rPr lang="cs-CZ" dirty="0"/>
              <a:t>Napomáhá </a:t>
            </a:r>
            <a:r>
              <a:rPr lang="cs-CZ" dirty="0">
                <a:hlinkClick r:id="rId3"/>
              </a:rPr>
              <a:t>snížení celkových ročních emisí skleníkových plynů</a:t>
            </a:r>
            <a:r>
              <a:rPr lang="cs-CZ" dirty="0"/>
              <a:t>. Podle Evropské agentury pro životní prostředí jsou průmyslové procesy a používání produktů odpovědné za 9,10 % emisí skleníkových plynů v EU. Procesy spojené s nakládáním s odpady se na emisích podílí 3,32 %.</a:t>
            </a:r>
          </a:p>
          <a:p>
            <a:pPr lvl="1"/>
            <a:r>
              <a:rPr lang="cs-CZ" dirty="0"/>
              <a:t>Účinnější a udržitelnější výrobky pomáhají nížit spotřebu energie a zdrojů. Odhaduje se totiž, že více než 80 % dopadu produktu na životní prostředí je předurčeno již během fáze návrhu.</a:t>
            </a:r>
          </a:p>
          <a:p>
            <a:pPr lvl="1"/>
            <a:r>
              <a:rPr lang="cs-CZ" dirty="0"/>
              <a:t>Výrobky, které lze znovu použít, upgradovat a opravit výrazně snižují množství odpadu. Obaly jsou stále rostoucím problémem a v průměru </a:t>
            </a:r>
            <a:r>
              <a:rPr lang="cs-CZ" dirty="0">
                <a:hlinkClick r:id="rId4"/>
              </a:rPr>
              <a:t>každý Evropan vyprodukuje téměř 180 kg obalového odpadu ročně</a:t>
            </a:r>
            <a:r>
              <a:rPr lang="cs-CZ" dirty="0"/>
              <a:t>. Cílem je vypořádat se s nadměrnými obaly a zlepšit jejich design, aby se podpořilo opětovné použití a recyklace.</a:t>
            </a:r>
          </a:p>
        </p:txBody>
      </p:sp>
    </p:spTree>
    <p:extLst>
      <p:ext uri="{BB962C8B-B14F-4D97-AF65-F5344CB8AC3E}">
        <p14:creationId xmlns:p14="http://schemas.microsoft.com/office/powerpoint/2010/main" val="3942711822"/>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CZ.potx" id="{AE58135E-4D61-4028-838C-EC4BFDF857E0}" vid="{3EB0DBB9-0B57-400A-AD77-0800E0296781}"/>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prezentace-econ-cz</Template>
  <TotalTime>5776</TotalTime>
  <Words>2334</Words>
  <Application>Microsoft Office PowerPoint</Application>
  <PresentationFormat>Širokoúhlá obrazovka</PresentationFormat>
  <Paragraphs>181</Paragraphs>
  <Slides>33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33</vt:i4>
      </vt:variant>
    </vt:vector>
  </HeadingPairs>
  <TitlesOfParts>
    <vt:vector size="37" baseType="lpstr">
      <vt:lpstr>Arial</vt:lpstr>
      <vt:lpstr>Tahoma</vt:lpstr>
      <vt:lpstr>Wingdings</vt:lpstr>
      <vt:lpstr>Prezentace_MU_CZ</vt:lpstr>
      <vt:lpstr>Co nám nabízí nový trend oběhového hospodářství? Možnosti pro občany a obce</vt:lpstr>
      <vt:lpstr>Obsah</vt:lpstr>
      <vt:lpstr>Odpadové hospodářství současnosti</vt:lpstr>
      <vt:lpstr>Oběhové hospodářství</vt:lpstr>
      <vt:lpstr>Oběhové hospodářství</vt:lpstr>
      <vt:lpstr>Od 3 R k 7 R</vt:lpstr>
      <vt:lpstr>Co je to 7 R</vt:lpstr>
      <vt:lpstr>Prezentace aplikace PowerPoint</vt:lpstr>
      <vt:lpstr>Výhody a přínosy</vt:lpstr>
      <vt:lpstr>Výhody a přínosy</vt:lpstr>
      <vt:lpstr>Prezentace aplikace PowerPoint</vt:lpstr>
      <vt:lpstr>Výhody a přínosy</vt:lpstr>
      <vt:lpstr>Co dělá EU, aby se posunula k oběhovému hospodářství?</vt:lpstr>
      <vt:lpstr>Oběhové hospodářství a Green Deal</vt:lpstr>
      <vt:lpstr>Co dělá ČR?</vt:lpstr>
      <vt:lpstr>Cirkulární Česko 2040</vt:lpstr>
      <vt:lpstr>Obce a oběhové hospodářství</vt:lpstr>
      <vt:lpstr>Zákon o odpadech a povinnosti obcí</vt:lpstr>
      <vt:lpstr>Prezentace aplikace PowerPoint</vt:lpstr>
      <vt:lpstr>Bioodpad a Gastroodpad</vt:lpstr>
      <vt:lpstr>Jedlé oleje</vt:lpstr>
      <vt:lpstr>Dobré praxe obcí</vt:lpstr>
      <vt:lpstr>Dobré praxe obcí</vt:lpstr>
      <vt:lpstr>Naše odpady</vt:lpstr>
      <vt:lpstr>Oběhové hospodářství a občan</vt:lpstr>
      <vt:lpstr>Prezentace aplikace PowerPoint</vt:lpstr>
      <vt:lpstr>Prezentace aplikace PowerPoint</vt:lpstr>
      <vt:lpstr>Prezentace aplikace PowerPoint</vt:lpstr>
      <vt:lpstr>Prezentace aplikace PowerPoint</vt:lpstr>
      <vt:lpstr>Prezentace aplikace PowerPoint</vt:lpstr>
      <vt:lpstr>Brno a odpady</vt:lpstr>
      <vt:lpstr>Prezentace aplikace PowerPoint</vt:lpstr>
      <vt:lpstr>Zdroje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č. TL0100305 “Analýza potenciálu Jihomoravského kraje ve vztahu k oběhovému hospodářství “</dc:title>
  <dc:creator>Jana Soukopová</dc:creator>
  <cp:lastModifiedBy>Jana Soukopová</cp:lastModifiedBy>
  <cp:revision>63</cp:revision>
  <cp:lastPrinted>1601-01-01T00:00:00Z</cp:lastPrinted>
  <dcterms:created xsi:type="dcterms:W3CDTF">2019-09-07T14:19:09Z</dcterms:created>
  <dcterms:modified xsi:type="dcterms:W3CDTF">2023-02-24T07:26:13Z</dcterms:modified>
</cp:coreProperties>
</file>