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2" r:id="rId1"/>
  </p:sldMasterIdLst>
  <p:notesMasterIdLst>
    <p:notesMasterId r:id="rId25"/>
  </p:notesMasterIdLst>
  <p:sldIdLst>
    <p:sldId id="256" r:id="rId2"/>
    <p:sldId id="282" r:id="rId3"/>
    <p:sldId id="257" r:id="rId4"/>
    <p:sldId id="258" r:id="rId5"/>
    <p:sldId id="261" r:id="rId6"/>
    <p:sldId id="260" r:id="rId7"/>
    <p:sldId id="265" r:id="rId8"/>
    <p:sldId id="272" r:id="rId9"/>
    <p:sldId id="262" r:id="rId10"/>
    <p:sldId id="266" r:id="rId11"/>
    <p:sldId id="283" r:id="rId12"/>
    <p:sldId id="268" r:id="rId13"/>
    <p:sldId id="269" r:id="rId14"/>
    <p:sldId id="276" r:id="rId15"/>
    <p:sldId id="281" r:id="rId16"/>
    <p:sldId id="273" r:id="rId17"/>
    <p:sldId id="267" r:id="rId18"/>
    <p:sldId id="274" r:id="rId19"/>
    <p:sldId id="277" r:id="rId20"/>
    <p:sldId id="279" r:id="rId21"/>
    <p:sldId id="263" r:id="rId22"/>
    <p:sldId id="26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>
        <p:scale>
          <a:sx n="75" d="100"/>
          <a:sy n="75" d="100"/>
        </p:scale>
        <p:origin x="1008" y="3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AC304-AE5A-C443-988D-EA9AF7F808A7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A4791-FE46-6943-B3C8-F23993499F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AA5964C1-02C1-2F4D-966F-26E151118FF7}" type="datetime1">
              <a:rPr lang="cs-CZ" smtClean="0"/>
              <a:t>12.02.2023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6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7148-7FEB-AD4A-91D7-A257F516A604}" type="datetime1">
              <a:rPr lang="cs-CZ" smtClean="0"/>
              <a:t>12.02.2023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7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FB6D-71D8-FB49-9059-2F55F196AF52}" type="datetime1">
              <a:rPr lang="cs-CZ" smtClean="0"/>
              <a:t>12.02.2023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98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E6F-FADC-B348-B929-EA635E48DC82}" type="datetime1">
              <a:rPr lang="cs-CZ" smtClean="0"/>
              <a:t>12.02.2023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72580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E6F-FADC-B348-B929-EA635E48DC82}" type="datetime1">
              <a:rPr lang="cs-CZ" smtClean="0"/>
              <a:t>12.02.2023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8439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E6F-FADC-B348-B929-EA635E48DC82}" type="datetime1">
              <a:rPr lang="cs-CZ" smtClean="0"/>
              <a:t>12.02.2023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8389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E6F-FADC-B348-B929-EA635E48DC82}" type="datetime1">
              <a:rPr lang="cs-CZ" smtClean="0"/>
              <a:t>12.02.2023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6854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E6F-FADC-B348-B929-EA635E48DC82}" type="datetime1">
              <a:rPr lang="cs-CZ" smtClean="0"/>
              <a:t>12.02.2023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2873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E365-054A-634F-AFC2-765FE20AE603}" type="datetime1">
              <a:rPr lang="cs-CZ" smtClean="0"/>
              <a:t>12.02.2023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3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A5C6-DFB5-2F4E-8D18-0AA5C527B4D1}" type="datetime1">
              <a:rPr lang="cs-CZ" smtClean="0"/>
              <a:t>12.02.2023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23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0626A9C6-E6F0-3A48-8034-C45C115D420C}" type="datetime1">
              <a:rPr lang="cs-CZ" smtClean="0"/>
              <a:t>12.02.2023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47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DF52E6F-FADC-B348-B929-EA635E48DC82}" type="datetime1">
              <a:rPr lang="cs-CZ" smtClean="0"/>
              <a:t>12.02.2023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02EBEC3-2034-4515-8C38-EE5F68C2A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77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agrants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rr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319543@econ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taceeu.cz/cs/ostatni/dulezite/slovnik-pojm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culus vzorec">
            <a:extLst>
              <a:ext uri="{FF2B5EF4-FFF2-40B4-BE49-F238E27FC236}">
                <a16:creationId xmlns:a16="http://schemas.microsoft.com/office/drawing/2014/main" id="{E83F0C62-ABDE-4C04-C293-5973455DE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1" t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8FA41B-9A77-4FFE-A10F-9443EFDE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3026" y="2265037"/>
            <a:ext cx="5650974" cy="262869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45654" y="2477347"/>
            <a:ext cx="5075196" cy="164592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chemeClr val="tx1"/>
                </a:solidFill>
                <a:latin typeface="Century Gothic" panose="020B0502020202020204" pitchFamily="34" charset="0"/>
              </a:rPr>
              <a:t>Dotační tituly </a:t>
            </a:r>
            <a:br>
              <a:rPr lang="cs-CZ" sz="400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cs-CZ" sz="4000">
                <a:solidFill>
                  <a:schemeClr val="tx1"/>
                </a:solidFill>
                <a:latin typeface="Century Gothic" panose="020B0502020202020204" pitchFamily="34" charset="0"/>
              </a:rPr>
              <a:t>a základy dotačního managementu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93661" y="4206876"/>
            <a:ext cx="5027190" cy="530821"/>
          </a:xfrm>
        </p:spPr>
        <p:txBody>
          <a:bodyPr>
            <a:normAutofit/>
          </a:bodyPr>
          <a:lstStyle/>
          <a:p>
            <a:r>
              <a:rPr lang="cs-CZ" sz="1700">
                <a:solidFill>
                  <a:schemeClr val="accent1"/>
                </a:solidFill>
              </a:rPr>
              <a:t>Mgr. Maciej Molak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BDB296-D2BE-354A-9E4E-10A3C202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944" y="5876412"/>
            <a:ext cx="219456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2EBEC3-2034-4515-8C38-EE5F68C2AA3A}" type="slidenum">
              <a:rPr lang="cs-CZ">
                <a:solidFill>
                  <a:srgbClr val="FFFFFF">
                    <a:alpha val="60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cs-CZ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4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2759"/>
            <a:ext cx="8229600" cy="1600200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Evropské fondy v ČR 2014-2020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F348BEB-D47D-41DD-A824-C209E6A1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B1132D-8C2B-8344-9B50-F29A5252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10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76256" y="914915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Zdroj: www.dotaceeu.cz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7A36CC-B2BA-4A37-9C4A-DBBD7CCE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215647"/>
            <a:ext cx="8545789" cy="34374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2B30508-3056-476F-BF13-3333D8DF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40250"/>
            <a:ext cx="6705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18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3F942-8D83-473A-AC89-04F461A5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0C4D-1595-499B-8D5E-82A503BC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91CACC-4BBA-4524-861D-BF9155AC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11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934B6C-7F28-42CE-9489-C00FDA37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05253" cy="64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72616"/>
            <a:ext cx="8229600" cy="1600200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EU fondy v ČR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cs-CZ" b="0" i="0" dirty="0">
                <a:solidFill>
                  <a:srgbClr val="1A1F2A"/>
                </a:solidFill>
                <a:effectLst/>
                <a:latin typeface="DINPro Medium"/>
              </a:rPr>
              <a:t>Pro období 2021-2027 má IROP z evropských fondů vyčleněnu částku téměř 4,8 miliard EUR. V přepočtu se jedná o přibližně 117,7 miliard korun, které IROP v následujících letech rozdělí na projekty.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DINPro Medium"/>
              </a:rPr>
              <a:t>Nová podporovaná témata (oproti 2014-2020):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1C222F"/>
                </a:solidFill>
                <a:effectLst/>
                <a:latin typeface="DINPro Medium"/>
              </a:rPr>
              <a:t>Regenerace veřejných prostranství obcí a měst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1C222F"/>
                </a:solidFill>
                <a:effectLst/>
                <a:latin typeface="DINPro Medium"/>
              </a:rPr>
              <a:t>Veřejná infrastruktura pro cestovní ruch</a:t>
            </a:r>
          </a:p>
          <a:p>
            <a:r>
              <a:rPr lang="cs-CZ" b="0" i="0" dirty="0">
                <a:solidFill>
                  <a:srgbClr val="1C222F"/>
                </a:solidFill>
                <a:effectLst/>
                <a:latin typeface="DINPro Medium"/>
              </a:rPr>
              <a:t>V některých podporovaných oblastech jsou nové dílčí aktivity, např. ve zdravotnictví. Širší možnosti podpory pro komunitně vedený místní rozvoj (místní akční skupiny).</a:t>
            </a:r>
            <a:br>
              <a:rPr lang="cs-CZ" dirty="0"/>
            </a:br>
            <a:br>
              <a:rPr lang="cs-CZ" dirty="0"/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7252F8-3678-3C4A-AE7E-D7F148A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6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8363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LIFE – komunitární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Jeho záměrem je podpora implementace a integrace environmentálních a klimatických cílů EU do politik členských států i praxe soukromého sektoru. V letech 2014-2020 je rozdělen na podprogram</a:t>
            </a:r>
          </a:p>
          <a:p>
            <a:pPr marL="0" indent="0">
              <a:buNone/>
            </a:pP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1. Podprogram Životní prostředí (LIFE </a:t>
            </a:r>
            <a:r>
              <a:rPr lang="cs-CZ" b="1" dirty="0" err="1">
                <a:solidFill>
                  <a:schemeClr val="tx1"/>
                </a:solidFill>
              </a:rPr>
              <a:t>Environment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Podprogram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Změna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klimatu</a:t>
            </a:r>
            <a:r>
              <a:rPr lang="en-US" b="1" dirty="0">
                <a:solidFill>
                  <a:schemeClr val="tx1"/>
                </a:solidFill>
              </a:rPr>
              <a:t> (LIFE Climate Action)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Rozpočet pro období 2014-2020 – 3,46 mld. €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358E48-7170-1944-B134-DD21ECD4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9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07" y="476672"/>
            <a:ext cx="8229600" cy="763488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Norské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dirty="0">
                <a:solidFill>
                  <a:schemeClr val="tx1"/>
                </a:solidFill>
              </a:rPr>
              <a:t>Prostřednictvím Fondů EHP a Norska přispívají státy Island, Lichtenštejnsko a Norsko ke </a:t>
            </a:r>
            <a:r>
              <a:rPr lang="cs-CZ" sz="2000" b="1" dirty="0">
                <a:solidFill>
                  <a:schemeClr val="tx1"/>
                </a:solidFill>
              </a:rPr>
              <a:t>snižování ekonomických a sociálních rozdílů v Evropském hospodářském prostoru </a:t>
            </a:r>
            <a:r>
              <a:rPr lang="cs-CZ" sz="2000" dirty="0">
                <a:solidFill>
                  <a:schemeClr val="tx1"/>
                </a:solidFill>
              </a:rPr>
              <a:t>(EHP) a k </a:t>
            </a:r>
            <a:r>
              <a:rPr lang="cs-CZ" sz="2000" b="1" dirty="0">
                <a:solidFill>
                  <a:schemeClr val="tx1"/>
                </a:solidFill>
              </a:rPr>
              <a:t>posilování spolupráce </a:t>
            </a:r>
            <a:r>
              <a:rPr lang="cs-CZ" sz="2000" dirty="0">
                <a:solidFill>
                  <a:schemeClr val="tx1"/>
                </a:solidFill>
              </a:rPr>
              <a:t>s patnácti evropskými státy. Příjemci finanční podpory jsou země střední, východní a jižní Evropy. Právě velký důraz na sdílení a výměnu zkušeností mezi donory a příjemci grantů je důležitý aspekt, kterým se tyto fondy liší od fondů EU.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Česká republika je příjemcem těchto fondů od roku 2004, kdy vstoupila do Evropské unie a tím také do Evropského hospodářského prostoru, který je dohodou mezi EU a zeměmi Evropského sdružení volného obchodu (ESVO).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Od roku 2004 podpořily Fondy EHP a Norska v České republice přes 1 000 zajímavých projektů za více než 6 mld. Kč. </a:t>
            </a:r>
            <a:r>
              <a:rPr lang="cs-CZ" sz="2000" dirty="0">
                <a:solidFill>
                  <a:schemeClr val="tx1"/>
                </a:solidFill>
              </a:rPr>
              <a:t>Aktuálně je Česká republika pátým největším příjemcem, a to po Polsku, Rumunsku, Maďarsku a Bulharsku.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https://www.eeagrants.cz/</a:t>
            </a:r>
            <a:endParaRPr lang="cs-CZ" sz="2000" dirty="0">
              <a:solidFill>
                <a:schemeClr val="tx1"/>
              </a:solidFill>
            </a:endParaRP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9BA603-B9E7-954A-B1FE-FB340792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9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21295-DA1E-4AAF-9C16-144AEE33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9" y="332656"/>
            <a:ext cx="8079581" cy="1658198"/>
          </a:xfrm>
        </p:spPr>
        <p:txBody>
          <a:bodyPr/>
          <a:lstStyle/>
          <a:p>
            <a:r>
              <a:rPr lang="cs-CZ" sz="2600" dirty="0" err="1">
                <a:latin typeface="+mj-lt"/>
              </a:rPr>
              <a:t>React</a:t>
            </a:r>
            <a:r>
              <a:rPr lang="cs-CZ" sz="2600" dirty="0">
                <a:latin typeface="+mj-lt"/>
              </a:rPr>
              <a:t>-EU IROP</a:t>
            </a:r>
            <a:br>
              <a:rPr lang="cs-CZ" sz="2600" dirty="0">
                <a:latin typeface="+mj-lt"/>
              </a:rPr>
            </a:br>
            <a:r>
              <a:rPr lang="cs-CZ" sz="2600" dirty="0">
                <a:latin typeface="+mj-lt"/>
              </a:rPr>
              <a:t>Fondy EU v době Covid19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D0E5B-2E9F-4532-BE15-30211F1E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33056"/>
          </a:xfrm>
        </p:spPr>
        <p:txBody>
          <a:bodyPr>
            <a:noAutofit/>
          </a:bodyPr>
          <a:lstStyle/>
          <a:p>
            <a:r>
              <a:rPr lang="cs-CZ" sz="1800" dirty="0"/>
              <a:t>IROP byl jako jediný operační program v České republice vybrán k tomu, aby pomohl rozdělit finanční prostředky, které Česká republika obdrží od Evropské unie za účelem snížení dopadů pandemie covid-19.</a:t>
            </a:r>
          </a:p>
          <a:p>
            <a:r>
              <a:rPr lang="cs-CZ" sz="1800" dirty="0"/>
              <a:t>Finanční prostředky budou rozděleny prostřednictvím </a:t>
            </a:r>
            <a:r>
              <a:rPr lang="cs-CZ" sz="1800" b="1" dirty="0"/>
              <a:t>nového investičního nástroje REACT-EU</a:t>
            </a:r>
            <a:r>
              <a:rPr lang="cs-CZ" sz="1800" dirty="0"/>
              <a:t>, který umožní čerpat finanční podporu již v tomto roce. Mimořádné dodatečné zdroje určené na pomoc při podpoře zotavení z krize v souvislosti s pandemií covid-19 a přípravě ekologického, digitálního a odolného oživení hospodářství v EU byly České republice přiděleny pro rok 2020 </a:t>
            </a:r>
            <a:r>
              <a:rPr lang="cs-CZ" sz="1800" b="1" dirty="0"/>
              <a:t>ve výši 21,7 mld. Kč</a:t>
            </a:r>
            <a:r>
              <a:rPr lang="cs-CZ" sz="1800" dirty="0"/>
              <a:t>.</a:t>
            </a:r>
            <a:br>
              <a:rPr lang="cs-CZ" sz="1800" dirty="0"/>
            </a:br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Příklady výzev:</a:t>
            </a:r>
          </a:p>
          <a:p>
            <a:r>
              <a:rPr lang="cs-CZ" sz="1800" dirty="0"/>
              <a:t>Modernizace a posílení odolnosti páteřní sítě poskytovatelů zdravotní péče s ohledem na potenciální hrozby</a:t>
            </a:r>
          </a:p>
          <a:p>
            <a:r>
              <a:rPr lang="cs-CZ" sz="1800" dirty="0"/>
              <a:t>Rozvoj a zvýšení odolnosti poskytovatelů péče o zvlášť ohrožené pacienty</a:t>
            </a:r>
          </a:p>
          <a:p>
            <a:r>
              <a:rPr lang="cs-CZ" sz="1800" dirty="0"/>
              <a:t>Zvýšení připravenosti subjektů zapojených do řešení hrozeb</a:t>
            </a:r>
          </a:p>
          <a:p>
            <a:pPr marL="0" indent="0">
              <a:buNone/>
            </a:pPr>
            <a:r>
              <a:rPr lang="cs-CZ" sz="1800" dirty="0"/>
              <a:t>Zdroj: MMR ČR a CRR ČR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7F27EB-90BC-449A-AA48-508B5D9F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94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50093"/>
            <a:ext cx="8229600" cy="763488"/>
          </a:xfrm>
        </p:spPr>
        <p:txBody>
          <a:bodyPr>
            <a:normAutofit fontScale="90000"/>
          </a:bodyPr>
          <a:lstStyle/>
          <a:p>
            <a:br>
              <a:rPr lang="cs-CZ" sz="3600" dirty="0">
                <a:latin typeface="Century Gothic" panose="020B0502020202020204" pitchFamily="34" charset="0"/>
              </a:rPr>
            </a:br>
            <a:r>
              <a:rPr lang="cs-CZ" sz="3600" dirty="0">
                <a:latin typeface="Century Gothic" panose="020B0502020202020204" pitchFamily="34" charset="0"/>
              </a:rPr>
              <a:t>Cíle politik fondů - EU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b="1" dirty="0">
                <a:solidFill>
                  <a:schemeClr val="tx1"/>
                </a:solidFill>
              </a:rPr>
              <a:t>Inteligentní Evropa </a:t>
            </a:r>
            <a:r>
              <a:rPr lang="cs-CZ" dirty="0">
                <a:solidFill>
                  <a:schemeClr val="tx1"/>
                </a:solidFill>
              </a:rPr>
              <a:t>díky inovativní a inteligentní ekonomické transformaci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Zelenější, nízkouhlíková a odolná Evropa </a:t>
            </a:r>
            <a:r>
              <a:rPr lang="cs-CZ" dirty="0">
                <a:solidFill>
                  <a:schemeClr val="tx1"/>
                </a:solidFill>
              </a:rPr>
              <a:t>díky podpoře čisté a spravedlivé transformace energetiky, zelených a modrých investic, oběhového hospodářství, přizpůsobení se změnám klimatu a prevence a řízení rizik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Více propojená Evropa </a:t>
            </a:r>
            <a:r>
              <a:rPr lang="cs-CZ" dirty="0">
                <a:solidFill>
                  <a:schemeClr val="tx1"/>
                </a:solidFill>
              </a:rPr>
              <a:t>zvýšením mobility a regionální ICT konektivity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Sociálnější Evropa </a:t>
            </a:r>
            <a:r>
              <a:rPr lang="cs-CZ" dirty="0">
                <a:solidFill>
                  <a:schemeClr val="tx1"/>
                </a:solidFill>
              </a:rPr>
              <a:t>– provádění evropského pilíře sociálních práv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Evropa bližší občanům </a:t>
            </a:r>
            <a:r>
              <a:rPr lang="cs-CZ" dirty="0">
                <a:solidFill>
                  <a:schemeClr val="tx1"/>
                </a:solidFill>
              </a:rPr>
              <a:t>– trvale udržitelný a integrovaný rozvoj městských, venkovských a pobřežních oblastí prostřednictvím místních iniciativ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499196-7DC8-354C-BD6F-839EF312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0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700" y="186935"/>
            <a:ext cx="8229600" cy="608439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Century Gothic" panose="020B0502020202020204" pitchFamily="34" charset="0"/>
              </a:rPr>
              <a:t>Budoucnost EU fondů 2021+ - tematická koncentrace 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2B3EEB-2602-884F-8A52-F59FA713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570397" y="558924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Zdroj: www.dotaceeu.cz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9C9080-0DA8-4E31-BC03-05BEC55E3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" y="744475"/>
            <a:ext cx="9048018" cy="61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0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19472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Finanční aspekty EU fondů 2021 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800" b="1" dirty="0">
                <a:solidFill>
                  <a:schemeClr val="tx1"/>
                </a:solidFill>
              </a:rPr>
              <a:t>Celková alokace pro ČR 550 mld. Kč na 2021-27 (politika soudržnosti)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Další prostředky až do výše celkových 960 miliard korun bude mít ČR k dispozici z dalších evropských iniciativ.</a:t>
            </a:r>
          </a:p>
          <a:p>
            <a:pPr algn="just"/>
            <a:r>
              <a:rPr lang="cs-CZ" sz="1800" b="1" dirty="0">
                <a:solidFill>
                  <a:schemeClr val="tx1"/>
                </a:solidFill>
              </a:rPr>
              <a:t>Tři kategorie regionů</a:t>
            </a:r>
            <a:endParaRPr lang="cs-CZ" sz="1800" dirty="0">
              <a:solidFill>
                <a:schemeClr val="tx1"/>
              </a:solidFill>
            </a:endParaRP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Méně rozvinuté (Severozápad, Severovýchod, Střední Morava, Moravsko-Slezsko)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Přechodové (Střední Čechy, Jihozápad, Jihovýchod)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Více rozvinuté regiony (Praha)</a:t>
            </a:r>
          </a:p>
          <a:p>
            <a:pPr lvl="1" algn="just"/>
            <a:endParaRPr lang="cs-CZ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Výše schválených alokací jednotlivých operačních programů </a:t>
            </a:r>
            <a:r>
              <a:rPr lang="cs-CZ" sz="1800" b="1" dirty="0">
                <a:solidFill>
                  <a:schemeClr val="tx1"/>
                </a:solidFill>
              </a:rPr>
              <a:t>(rozhoduje Vláda ČR):</a:t>
            </a:r>
          </a:p>
          <a:p>
            <a:pPr marL="0" indent="0" algn="just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1800" b="1" dirty="0">
                <a:solidFill>
                  <a:schemeClr val="tx1"/>
                </a:solidFill>
              </a:rPr>
              <a:t>Rozhoduje EK: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OP Spravedlivé transformace zaměřený na podporu transformace uhelných regionů  (1,6 mld. EUR; 42,7 mld. Kč) a OP Rybářství (0,03 mld. EUR; 0,780 mld. Kč).</a:t>
            </a:r>
          </a:p>
          <a:p>
            <a:pPr marL="0" indent="0" algn="just">
              <a:buNone/>
            </a:pPr>
            <a:r>
              <a:rPr lang="cs-CZ" sz="1100" dirty="0">
                <a:solidFill>
                  <a:schemeClr val="tx1"/>
                </a:solidFill>
              </a:rPr>
              <a:t>Zdroj MMR ČR</a:t>
            </a:r>
          </a:p>
          <a:p>
            <a:pPr marL="0" indent="0" algn="just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7D6407-77B7-5A47-BB54-BA2F19F2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18</a:t>
            </a:fld>
            <a:endParaRPr lang="cs-CZ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0597E5C-368B-48DD-8095-0C0DB4CE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8" y="4329899"/>
            <a:ext cx="8710904" cy="9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3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C9C0D-2B0F-4541-AAD3-F540782B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78" y="0"/>
            <a:ext cx="8229600" cy="69148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j-lt"/>
              </a:rPr>
              <a:t>Příklady programu 2021</a:t>
            </a:r>
            <a:r>
              <a:rPr lang="pl-PL" sz="3200" dirty="0">
                <a:latin typeface="+mj-lt"/>
              </a:rPr>
              <a:t>+ v </a:t>
            </a:r>
            <a:r>
              <a:rPr lang="cs-CZ" sz="3200" dirty="0">
                <a:latin typeface="+mj-lt"/>
              </a:rPr>
              <a:t>ČR – IROP2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D8FB26-022D-49B1-A5F3-7DEEAD4C8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14" y="620688"/>
            <a:ext cx="8508907" cy="59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A6ED93-2ADB-4727-89EB-D4597EE0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55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rgbClr val="275689"/>
          </a:solidFill>
          <a:ln>
            <a:solidFill>
              <a:srgbClr val="275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05AC20-0D82-498E-960A-34E41D50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909" y="499533"/>
            <a:ext cx="2551176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br>
              <a:rPr lang="en-US" sz="3500" dirty="0">
                <a:solidFill>
                  <a:srgbClr val="FFFFFF"/>
                </a:solidFill>
              </a:rPr>
            </a:br>
            <a:r>
              <a:rPr lang="en-US" sz="35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br>
              <a:rPr lang="en-US" sz="3500" dirty="0">
                <a:solidFill>
                  <a:srgbClr val="FFFFFF"/>
                </a:solidFill>
              </a:rPr>
            </a:br>
            <a:endParaRPr lang="en-US" sz="3500" dirty="0">
              <a:solidFill>
                <a:srgbClr val="FFFFFF"/>
              </a:solidFill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A55D3AE-3D11-47B3-8280-358521795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9" y="1644749"/>
            <a:ext cx="4708897" cy="357876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47C8A7-0C0F-4776-A757-072BDFE8E494}"/>
              </a:ext>
            </a:extLst>
          </p:cNvPr>
          <p:cNvSpPr txBox="1"/>
          <p:nvPr/>
        </p:nvSpPr>
        <p:spPr>
          <a:xfrm>
            <a:off x="6129909" y="2419773"/>
            <a:ext cx="2551176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8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itchFamily="34" charset="0"/>
              <a:buChar char=" "/>
            </a:pPr>
            <a:r>
              <a:rPr lang="en-US" sz="2400" dirty="0" err="1">
                <a:solidFill>
                  <a:srgbClr val="FFFFFF"/>
                </a:solidFill>
              </a:rPr>
              <a:t>Programy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  <a:p>
            <a:pPr defTabSz="914400">
              <a:lnSpc>
                <a:spcPct val="8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itchFamily="34" charset="0"/>
              <a:buChar char=" "/>
            </a:pPr>
            <a:r>
              <a:rPr lang="en-US" sz="2400" dirty="0">
                <a:solidFill>
                  <a:srgbClr val="FFFFFF"/>
                </a:solidFill>
              </a:rPr>
              <a:t>- IROP / IROP2</a:t>
            </a:r>
          </a:p>
          <a:p>
            <a:pPr defTabSz="914400">
              <a:lnSpc>
                <a:spcPct val="8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itchFamily="34" charset="0"/>
              <a:buChar char=" "/>
            </a:pPr>
            <a:r>
              <a:rPr lang="en-US" sz="2400" dirty="0">
                <a:solidFill>
                  <a:srgbClr val="FFFFFF"/>
                </a:solidFill>
              </a:rPr>
              <a:t>- </a:t>
            </a:r>
            <a:r>
              <a:rPr lang="en-US" sz="2400" dirty="0" err="1">
                <a:solidFill>
                  <a:srgbClr val="FFFFFF"/>
                </a:solidFill>
              </a:rPr>
              <a:t>Evropská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územní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spolupráce</a:t>
            </a:r>
            <a:endParaRPr lang="en-US" sz="2400" dirty="0">
              <a:solidFill>
                <a:srgbClr val="FFFFFF"/>
              </a:solidFill>
            </a:endParaRPr>
          </a:p>
          <a:p>
            <a:pPr defTabSz="914400">
              <a:lnSpc>
                <a:spcPct val="85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itchFamily="34" charset="0"/>
              <a:buChar char=" "/>
            </a:pPr>
            <a:r>
              <a:rPr lang="en-US" sz="2400" dirty="0">
                <a:solidFill>
                  <a:srgbClr val="FFFFFF"/>
                </a:solidFill>
              </a:rPr>
              <a:t>- Enterprise Europe Network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6F7DF8-FE03-4E4E-8119-A588E97A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944" y="5876412"/>
            <a:ext cx="2194560" cy="13970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02EBEC3-2034-4515-8C38-EE5F68C2AA3A}" type="slidenum">
              <a:rPr lang="en-US" sz="9500">
                <a:solidFill>
                  <a:srgbClr val="FFFFFF">
                    <a:alpha val="25000"/>
                  </a:srgbClr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9500">
              <a:solidFill>
                <a:srgbClr val="FFFFFF">
                  <a:alpha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14477-4251-4F84-8B4F-F24094B8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OPŽP 2021–2027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A884D3-C004-4383-A977-F7B3A3D0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b="1" dirty="0"/>
              <a:t>Co je cílem programu?</a:t>
            </a:r>
          </a:p>
          <a:p>
            <a:r>
              <a:rPr lang="cs-CZ" sz="1200" dirty="0"/>
              <a:t>Operační program Životní prostředí bude i v období 2021–2027, podobně jako v předchozích letech, základním zdrojem podpory pro financování projektů v oblasti ochrany životního prostředí. Program bude opět sledovat celou řadu cílů.</a:t>
            </a:r>
          </a:p>
          <a:p>
            <a:pPr marL="0" indent="0">
              <a:buNone/>
            </a:pPr>
            <a:r>
              <a:rPr lang="cs-CZ" sz="1200" b="1" dirty="0"/>
              <a:t>Na co můžu získat podporu?</a:t>
            </a:r>
          </a:p>
          <a:p>
            <a:r>
              <a:rPr lang="cs-CZ" sz="1200" dirty="0"/>
              <a:t>V současnosti se předpokládá podpora následujících oblastí:</a:t>
            </a:r>
          </a:p>
          <a:p>
            <a:r>
              <a:rPr lang="cs-CZ" sz="1200" dirty="0"/>
              <a:t>energetické úspory ve veřejném sektoru a podpora obnovitelných zdrojů energie</a:t>
            </a:r>
          </a:p>
          <a:p>
            <a:r>
              <a:rPr lang="cs-CZ" sz="1200" dirty="0"/>
              <a:t>adaptace na změnu klimatu se zaměřením na povodně, sucho a sesuvy půdy včetně podpory environmentální výchovy</a:t>
            </a:r>
          </a:p>
          <a:p>
            <a:r>
              <a:rPr lang="cs-CZ" sz="1200" dirty="0"/>
              <a:t>vodohospodářská infrastruktura</a:t>
            </a:r>
          </a:p>
          <a:p>
            <a:r>
              <a:rPr lang="cs-CZ" sz="1200" dirty="0"/>
              <a:t>přechod na oběhové hospodářství</a:t>
            </a:r>
          </a:p>
          <a:p>
            <a:r>
              <a:rPr lang="cs-CZ" sz="1200" dirty="0"/>
              <a:t>biodiverzita</a:t>
            </a:r>
          </a:p>
          <a:p>
            <a:r>
              <a:rPr lang="cs-CZ" sz="1200" dirty="0"/>
              <a:t>kvalita ovzduší</a:t>
            </a:r>
          </a:p>
          <a:p>
            <a:r>
              <a:rPr lang="cs-CZ" sz="1200" dirty="0"/>
              <a:t>sanace kontaminovaných lokalit</a:t>
            </a:r>
          </a:p>
          <a:p>
            <a:r>
              <a:rPr lang="cs-CZ" sz="1200" dirty="0"/>
              <a:t>Upozorňujeme, že struktura programu se připravuje a může se v průběhu jednání s relevantními partnery a Evropskou komisí měnit.</a:t>
            </a:r>
          </a:p>
          <a:p>
            <a:endParaRPr lang="cs-CZ" sz="1200" dirty="0"/>
          </a:p>
          <a:p>
            <a:pPr marL="0" indent="0">
              <a:buNone/>
            </a:pPr>
            <a:r>
              <a:rPr lang="cs-CZ" sz="1200" dirty="0"/>
              <a:t>Zdroj: MŽP ČR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4814A9-D969-490D-85F9-983D5A47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30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600200"/>
          </a:xfrm>
        </p:spPr>
        <p:txBody>
          <a:bodyPr/>
          <a:lstStyle/>
          <a:p>
            <a:r>
              <a:rPr lang="cs-CZ" sz="3600" dirty="0" err="1">
                <a:latin typeface="Century Gothic" panose="020B0502020202020204" pitchFamily="34" charset="0"/>
              </a:rPr>
              <a:t>Kontrafaktuální</a:t>
            </a:r>
            <a:r>
              <a:rPr lang="cs-CZ" sz="3600" dirty="0">
                <a:latin typeface="Century Gothic" panose="020B0502020202020204" pitchFamily="34" charset="0"/>
              </a:rPr>
              <a:t> přístup </a:t>
            </a:r>
            <a:br>
              <a:rPr lang="cs-CZ" sz="3600" dirty="0">
                <a:latin typeface="Century Gothic" panose="020B0502020202020204" pitchFamily="34" charset="0"/>
              </a:rPr>
            </a:br>
            <a:r>
              <a:rPr lang="cs-CZ" sz="3600" dirty="0">
                <a:latin typeface="Century Gothic" panose="020B0502020202020204" pitchFamily="34" charset="0"/>
              </a:rPr>
              <a:t>v programování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Cílem je řešení a měření dopadů projektů</a:t>
            </a:r>
          </a:p>
          <a:p>
            <a:r>
              <a:rPr lang="cs-CZ" dirty="0">
                <a:solidFill>
                  <a:schemeClr val="tx1"/>
                </a:solidFill>
              </a:rPr>
              <a:t>Srovnání co by bylo kdyby projekt nebyl realizován (tzv. nulová varianta) </a:t>
            </a:r>
          </a:p>
          <a:p>
            <a:r>
              <a:rPr lang="cs-CZ" dirty="0">
                <a:solidFill>
                  <a:schemeClr val="tx1"/>
                </a:solidFill>
              </a:rPr>
              <a:t>Řešení výstupů a výsledků</a:t>
            </a:r>
          </a:p>
          <a:p>
            <a:r>
              <a:rPr lang="cs-CZ" dirty="0">
                <a:solidFill>
                  <a:schemeClr val="tx1"/>
                </a:solidFill>
              </a:rPr>
              <a:t>Snazší evaluace a monitoring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Problém – sledování očištěného dopadu o jiné faktory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B412F0-15B2-134A-BE38-E9A31703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94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5336382" cy="1658198"/>
          </a:xfrm>
        </p:spPr>
        <p:txBody>
          <a:bodyPr>
            <a:normAutofit/>
          </a:bodyPr>
          <a:lstStyle/>
          <a:p>
            <a:r>
              <a:rPr lang="cs-CZ" sz="3700" dirty="0">
                <a:latin typeface="Century Gothic" panose="020B0502020202020204" pitchFamily="34" charset="0"/>
              </a:rPr>
              <a:t>Teorie změny – </a:t>
            </a:r>
            <a:br>
              <a:rPr lang="cs-CZ" sz="3700" dirty="0">
                <a:latin typeface="Century Gothic" panose="020B0502020202020204" pitchFamily="34" charset="0"/>
              </a:rPr>
            </a:br>
            <a:r>
              <a:rPr lang="cs-CZ" sz="3700" dirty="0">
                <a:latin typeface="Century Gothic" panose="020B0502020202020204" pitchFamily="34" charset="0"/>
              </a:rPr>
              <a:t>základ projektového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193" y="2420888"/>
            <a:ext cx="5157812" cy="3766185"/>
          </a:xfrm>
        </p:spPr>
        <p:txBody>
          <a:bodyPr>
            <a:normAutofit/>
          </a:bodyPr>
          <a:lstStyle/>
          <a:p>
            <a:r>
              <a:rPr lang="cs-CZ" sz="2200" dirty="0"/>
              <a:t>Jaký problém projekt řeší?</a:t>
            </a:r>
          </a:p>
          <a:p>
            <a:r>
              <a:rPr lang="cs-CZ" sz="2200" dirty="0"/>
              <a:t>Jaké jsou příčiny problému?</a:t>
            </a:r>
          </a:p>
          <a:p>
            <a:r>
              <a:rPr lang="cs-CZ" sz="2200" dirty="0"/>
              <a:t>Co je cílem projektu?</a:t>
            </a:r>
          </a:p>
          <a:p>
            <a:r>
              <a:rPr lang="cs-CZ" sz="2200" u="sng" dirty="0"/>
              <a:t>Jaká změna/y je/jsou v důsledku projektu očekávána/y? </a:t>
            </a:r>
          </a:p>
          <a:p>
            <a:r>
              <a:rPr lang="cs-CZ" sz="2200" dirty="0"/>
              <a:t>Jaké aktivity v projektu budou realizovány?</a:t>
            </a:r>
          </a:p>
          <a:p>
            <a:r>
              <a:rPr lang="cs-CZ" sz="2200" dirty="0"/>
              <a:t>Cílová skupina projektu?</a:t>
            </a:r>
          </a:p>
          <a:p>
            <a:r>
              <a:rPr lang="cs-CZ" sz="2200" dirty="0"/>
              <a:t>Jak bude zajištěna udržitelnost projektu?</a:t>
            </a:r>
          </a:p>
          <a:p>
            <a:endParaRPr lang="cs-CZ" sz="2200" dirty="0"/>
          </a:p>
        </p:txBody>
      </p:sp>
      <p:pic>
        <p:nvPicPr>
          <p:cNvPr id="6" name="Picture 5" descr="Srolované plány">
            <a:extLst>
              <a:ext uri="{FF2B5EF4-FFF2-40B4-BE49-F238E27FC236}">
                <a16:creationId xmlns:a16="http://schemas.microsoft.com/office/drawing/2014/main" id="{93629EE8-D66A-6EB8-7223-984D4ED9C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22" r="2941" b="-2"/>
          <a:stretch/>
        </p:blipFill>
        <p:spPr>
          <a:xfrm>
            <a:off x="6085902" y="10"/>
            <a:ext cx="3058098" cy="686440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75AFAB-05CF-5041-82A1-08AAE76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944" y="5876412"/>
            <a:ext cx="219456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2EBEC3-2034-4515-8C38-EE5F68C2AA3A}" type="slidenum">
              <a:rPr lang="cs-CZ">
                <a:solidFill>
                  <a:srgbClr val="FFFFFF">
                    <a:alpha val="45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cs-CZ">
              <a:solidFill>
                <a:srgbClr val="FFFFFF">
                  <a:alpha val="4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37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Děkuji za pozornost</a:t>
            </a:r>
          </a:p>
          <a:p>
            <a:endParaRPr lang="cs-CZ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cs-CZ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Mgr. Maciej Molak</a:t>
            </a:r>
          </a:p>
          <a:p>
            <a:pPr marL="0" indent="0">
              <a:buNone/>
            </a:pPr>
            <a:endParaRPr lang="cs-CZ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>
                <a:solidFill>
                  <a:schemeClr val="tx1"/>
                </a:solidFill>
                <a:hlinkClick r:id="rId2"/>
              </a:rPr>
              <a:t>319543@econ.muni.cz</a:t>
            </a:r>
            <a:endParaRPr lang="cs-CZ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66BBE30-75DF-3444-9CD1-41880C13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944" y="5876412"/>
            <a:ext cx="219456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2EBEC3-2034-4515-8C38-EE5F68C2AA3A}" type="slidenum">
              <a:rPr lang="cs-CZ">
                <a:solidFill>
                  <a:schemeClr val="accent4">
                    <a:alpha val="2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cs-CZ">
              <a:solidFill>
                <a:schemeClr val="accent4">
                  <a:alpha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2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955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Century Gothic" panose="020B0502020202020204" pitchFamily="34" charset="0"/>
              </a:rPr>
              <a:t>Typy fondů/dotačních titulů s ohledem na zdroj financování (investiční a neinvestiční):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Národní veřejné rozpočty (např. SFDI, SFŽP, MMR, MV)</a:t>
            </a:r>
          </a:p>
          <a:p>
            <a:r>
              <a:rPr lang="cs-CZ" dirty="0">
                <a:solidFill>
                  <a:schemeClr val="tx1"/>
                </a:solidFill>
              </a:rPr>
              <a:t>Evropské unie – na úrovní členských států (např. OP Doprava, </a:t>
            </a:r>
            <a:r>
              <a:rPr lang="cs-CZ" dirty="0" err="1">
                <a:solidFill>
                  <a:schemeClr val="tx1"/>
                </a:solidFill>
              </a:rPr>
              <a:t>VaV</a:t>
            </a:r>
            <a:r>
              <a:rPr lang="cs-CZ" dirty="0">
                <a:solidFill>
                  <a:schemeClr val="tx1"/>
                </a:solidFill>
              </a:rPr>
              <a:t>, OP Životní prostředí, IROP)</a:t>
            </a:r>
          </a:p>
          <a:p>
            <a:r>
              <a:rPr lang="cs-CZ" dirty="0">
                <a:solidFill>
                  <a:schemeClr val="tx1"/>
                </a:solidFill>
              </a:rPr>
              <a:t>Evropské unie – komunitární programy (např. Program Horizont 2020, LIFE, Evropa pro občany)</a:t>
            </a:r>
          </a:p>
          <a:p>
            <a:r>
              <a:rPr lang="cs-CZ" dirty="0">
                <a:solidFill>
                  <a:schemeClr val="tx1"/>
                </a:solidFill>
              </a:rPr>
              <a:t>Evropské unie – speciální tematické finanční mechanismy (např. Úhelná platforma, Fond pro spravedlivou transformaci, </a:t>
            </a:r>
            <a:r>
              <a:rPr lang="cs-CZ" dirty="0" err="1">
                <a:solidFill>
                  <a:schemeClr val="tx1"/>
                </a:solidFill>
              </a:rPr>
              <a:t>European</a:t>
            </a:r>
            <a:r>
              <a:rPr lang="cs-CZ" dirty="0">
                <a:solidFill>
                  <a:schemeClr val="tx1"/>
                </a:solidFill>
              </a:rPr>
              <a:t> Green </a:t>
            </a:r>
            <a:r>
              <a:rPr lang="cs-CZ" dirty="0" err="1">
                <a:solidFill>
                  <a:schemeClr val="tx1"/>
                </a:solidFill>
              </a:rPr>
              <a:t>Deal</a:t>
            </a:r>
            <a:r>
              <a:rPr lang="cs-CZ" dirty="0">
                <a:solidFill>
                  <a:schemeClr val="tx1"/>
                </a:solidFill>
              </a:rPr>
              <a:t> atd.)</a:t>
            </a:r>
          </a:p>
          <a:p>
            <a:r>
              <a:rPr lang="cs-CZ" dirty="0">
                <a:solidFill>
                  <a:schemeClr val="tx1"/>
                </a:solidFill>
              </a:rPr>
              <a:t>Norské fondy   </a:t>
            </a:r>
          </a:p>
          <a:p>
            <a:r>
              <a:rPr lang="cs-CZ" dirty="0">
                <a:solidFill>
                  <a:schemeClr val="tx1"/>
                </a:solidFill>
              </a:rPr>
              <a:t>Evropská investiční banka (velké infrastrukturní projekty)</a:t>
            </a:r>
          </a:p>
          <a:p>
            <a:r>
              <a:rPr lang="cs-CZ" dirty="0">
                <a:solidFill>
                  <a:schemeClr val="tx1"/>
                </a:solidFill>
              </a:rPr>
              <a:t>Nadnárodní a celosvětové např. OECD, </a:t>
            </a:r>
            <a:r>
              <a:rPr lang="cs-CZ" dirty="0" err="1">
                <a:solidFill>
                  <a:schemeClr val="tx1"/>
                </a:solidFill>
              </a:rPr>
              <a:t>Interreg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Central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Europe</a:t>
            </a:r>
            <a:r>
              <a:rPr lang="cs-CZ" dirty="0">
                <a:solidFill>
                  <a:schemeClr val="tx1"/>
                </a:solidFill>
              </a:rPr>
              <a:t> (projekty výzkumu a rozvoje, strategie atd.) </a:t>
            </a:r>
          </a:p>
          <a:p>
            <a:r>
              <a:rPr lang="cs-CZ" dirty="0">
                <a:solidFill>
                  <a:schemeClr val="tx1"/>
                </a:solidFill>
              </a:rPr>
              <a:t>Dotační příležitosti NGO sektoru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426857-19D1-FC40-B0E7-A6D82D94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52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Typy finančních mechanismů</a:t>
            </a:r>
            <a:r>
              <a:rPr lang="cs-CZ" sz="3600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Nevratné dotace</a:t>
            </a:r>
          </a:p>
          <a:p>
            <a:r>
              <a:rPr lang="cs-CZ" dirty="0">
                <a:solidFill>
                  <a:schemeClr val="tx1"/>
                </a:solidFill>
              </a:rPr>
              <a:t>Bezúročné/ </a:t>
            </a:r>
            <a:r>
              <a:rPr lang="cs-CZ" dirty="0" err="1">
                <a:solidFill>
                  <a:schemeClr val="tx1"/>
                </a:solidFill>
              </a:rPr>
              <a:t>nízkoúročné</a:t>
            </a:r>
            <a:r>
              <a:rPr lang="cs-CZ" dirty="0">
                <a:solidFill>
                  <a:schemeClr val="tx1"/>
                </a:solidFill>
              </a:rPr>
              <a:t> půjčky</a:t>
            </a:r>
          </a:p>
          <a:p>
            <a:r>
              <a:rPr lang="cs-CZ" dirty="0">
                <a:solidFill>
                  <a:schemeClr val="tx1"/>
                </a:solidFill>
              </a:rPr>
              <a:t>Kapitálové účelové fondy pro investice do ŽP </a:t>
            </a:r>
          </a:p>
          <a:p>
            <a:r>
              <a:rPr lang="cs-CZ" dirty="0">
                <a:solidFill>
                  <a:schemeClr val="tx1"/>
                </a:solidFill>
              </a:rPr>
              <a:t>PPP – </a:t>
            </a:r>
            <a:r>
              <a:rPr lang="cs-CZ" dirty="0" err="1">
                <a:solidFill>
                  <a:schemeClr val="tx1"/>
                </a:solidFill>
              </a:rPr>
              <a:t>Private</a:t>
            </a:r>
            <a:r>
              <a:rPr lang="cs-CZ" dirty="0">
                <a:solidFill>
                  <a:schemeClr val="tx1"/>
                </a:solidFill>
              </a:rPr>
              <a:t> Public </a:t>
            </a:r>
            <a:r>
              <a:rPr lang="cs-CZ" dirty="0" err="1">
                <a:solidFill>
                  <a:schemeClr val="tx1"/>
                </a:solidFill>
              </a:rPr>
              <a:t>Partnership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Investiční záruky</a:t>
            </a:r>
          </a:p>
          <a:p>
            <a:r>
              <a:rPr lang="cs-CZ" dirty="0">
                <a:solidFill>
                  <a:schemeClr val="tx1"/>
                </a:solidFill>
              </a:rPr>
              <a:t>Kombinování zdrojů financování („</a:t>
            </a:r>
            <a:r>
              <a:rPr lang="cs-CZ" dirty="0" err="1">
                <a:solidFill>
                  <a:schemeClr val="tx1"/>
                </a:solidFill>
              </a:rPr>
              <a:t>blending</a:t>
            </a:r>
            <a:r>
              <a:rPr lang="cs-CZ" dirty="0">
                <a:solidFill>
                  <a:schemeClr val="tx1"/>
                </a:solidFill>
              </a:rPr>
              <a:t>“) – např. EIB + EFRR, inovační finanční nástroj (v ČR např. pro OP ŽP) vs. dvojí financování (</a:t>
            </a:r>
            <a:r>
              <a:rPr lang="cs-CZ" b="1" dirty="0">
                <a:solidFill>
                  <a:schemeClr val="tx1"/>
                </a:solidFill>
              </a:rPr>
              <a:t>zakázáno!</a:t>
            </a:r>
            <a:r>
              <a:rPr lang="cs-CZ" dirty="0">
                <a:solidFill>
                  <a:schemeClr val="tx1"/>
                </a:solidFill>
              </a:rPr>
              <a:t>). </a:t>
            </a:r>
          </a:p>
          <a:p>
            <a:r>
              <a:rPr lang="cs-CZ" dirty="0">
                <a:solidFill>
                  <a:schemeClr val="tx1"/>
                </a:solidFill>
              </a:rPr>
              <a:t>Financování pomocí střednědobých a dlouhodobých dluhopisů (národní a evropská úroveň)</a:t>
            </a:r>
          </a:p>
          <a:p>
            <a:r>
              <a:rPr lang="cs-CZ" dirty="0">
                <a:solidFill>
                  <a:schemeClr val="tx1"/>
                </a:solidFill>
              </a:rPr>
              <a:t>Investiční pobídky (např. </a:t>
            </a:r>
            <a:r>
              <a:rPr lang="cs-CZ" dirty="0" err="1">
                <a:solidFill>
                  <a:schemeClr val="tx1"/>
                </a:solidFill>
              </a:rPr>
              <a:t>CzechInvest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480888-C6AA-0E44-B2A9-AB01D640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5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00200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Typy příjemců fondů a dotačních titulů: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Právní subjektivita podmínkou. </a:t>
            </a:r>
          </a:p>
          <a:p>
            <a:r>
              <a:rPr lang="cs-CZ" dirty="0">
                <a:solidFill>
                  <a:schemeClr val="tx1"/>
                </a:solidFill>
              </a:rPr>
              <a:t>Veřejnoprávní osoby – subjekty veřejných financí a veřejného práva </a:t>
            </a:r>
          </a:p>
          <a:p>
            <a:r>
              <a:rPr lang="cs-CZ" dirty="0">
                <a:solidFill>
                  <a:schemeClr val="tx1"/>
                </a:solidFill>
              </a:rPr>
              <a:t>Soukromoprávní právnické osoby </a:t>
            </a:r>
          </a:p>
          <a:p>
            <a:r>
              <a:rPr lang="cs-CZ" dirty="0">
                <a:solidFill>
                  <a:schemeClr val="tx1"/>
                </a:solidFill>
              </a:rPr>
              <a:t>Fyzické osoby (velmi omezeně - ekologické dotace, místní rozpočty atd.),</a:t>
            </a:r>
          </a:p>
          <a:p>
            <a:r>
              <a:rPr lang="cs-CZ" dirty="0">
                <a:solidFill>
                  <a:schemeClr val="tx1"/>
                </a:solidFill>
              </a:rPr>
              <a:t>NNO – např. nadace, </a:t>
            </a:r>
            <a:r>
              <a:rPr lang="cs-CZ" dirty="0" err="1">
                <a:solidFill>
                  <a:schemeClr val="tx1"/>
                </a:solidFill>
              </a:rPr>
              <a:t>z.s</a:t>
            </a:r>
            <a:r>
              <a:rPr lang="cs-CZ" dirty="0">
                <a:solidFill>
                  <a:schemeClr val="tx1"/>
                </a:solidFill>
              </a:rPr>
              <a:t>., sdružení).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BE124F-A64F-E240-8444-225F3DB8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06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947806"/>
              </p:ext>
            </p:extLst>
          </p:nvPr>
        </p:nvGraphicFramePr>
        <p:xfrm>
          <a:off x="19306" y="44623"/>
          <a:ext cx="8801166" cy="6511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51">
                <a:tc rowSpan="7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Orgány veřejné správy, jejich svazky a sdružení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Organizační složka státu  (např. ministerstva, IZS, NKÚ,</a:t>
                      </a:r>
                      <a:r>
                        <a:rPr lang="cs-CZ" sz="1200" b="0" kern="1200" baseline="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AV ČR , FÚ atd.) </a:t>
                      </a:r>
                      <a:endParaRPr lang="cs-CZ" sz="1200" b="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5345" marR="5534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Správa železniční dopravní cesty, státní organizace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Veřejnoprávní instituce (ČT, </a:t>
                      </a:r>
                      <a:r>
                        <a:rPr lang="cs-CZ" sz="1200" dirty="0" err="1">
                          <a:effectLst/>
                          <a:latin typeface="Century Gothic" panose="020B0502020202020204" pitchFamily="34" charset="0"/>
                        </a:rPr>
                        <a:t>ČRo</a:t>
                      </a: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, ČTK)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Svazek obcí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Obec nebo městská část  územně členěného statutárního města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Kraj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Zastupitelský orgán jiných států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046">
                <a:tc rowSpan="5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Organizace zřizované a zakládané orgány veřejné správy (min. podíl  veřejnoprávních</a:t>
                      </a:r>
                      <a:r>
                        <a:rPr lang="cs-CZ" sz="1200" baseline="0" dirty="0">
                          <a:effectLst/>
                          <a:latin typeface="Century Gothic" panose="020B0502020202020204" pitchFamily="34" charset="0"/>
                        </a:rPr>
                        <a:t> osob nad 80 %). 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Společnost s ručením omezeným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Akciová společnost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Státní podnik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Příspěvková organizace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Veřejné výzkumné instituce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046">
                <a:tc rowSpan="6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Hospodářské a profesní komory, svazy a sdružení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Zájmové sdružení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Stavovská organizace - profesní komora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Komora (s výjimkou profesních komor)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Zájmové sdružení právnických osob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Evropské hospodářské zájmové sdružení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046">
                <a:tc rowSpan="2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Vzdělávací instituce včetně vysokých škol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Vysoká škola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Školská právnická osoba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046">
                <a:tc rowSpan="8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Century Gothic" panose="020B0502020202020204" pitchFamily="34" charset="0"/>
                        </a:rPr>
                        <a:t>Nestátní neziskové organizace </a:t>
                      </a:r>
                      <a:endParaRPr lang="cs-CZ" sz="12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Nadace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Nadační fond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Obecně prospěšná společnost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Ústav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Sdružení (svaz, spolek, společnost, klub aj.)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Spolek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Organizační jednotka sdružení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Pobočný spolek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9409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Evropské seskupení pro územní spolupráci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Evropské seskupení pro územní spolupráci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7046">
                <a:tc rowSpan="3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Církve a náboženské spolky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Církevní organizace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Evidované církevní právnické osoby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entury Gothic" panose="020B0502020202020204" pitchFamily="34" charset="0"/>
                        </a:rPr>
                        <a:t>Svazy církví a náboženských společností</a:t>
                      </a:r>
                      <a:endParaRPr lang="cs-CZ" sz="12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A993EF-3E43-5245-A8FA-24532B1A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0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130" y="-15510"/>
            <a:ext cx="8229600" cy="1600200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Alokace, výzva </a:t>
            </a:r>
          </a:p>
          <a:p>
            <a:r>
              <a:rPr lang="cs-CZ" dirty="0">
                <a:solidFill>
                  <a:schemeClr val="tx1"/>
                </a:solidFill>
              </a:rPr>
              <a:t>(Celkové) způsobilé výdaje</a:t>
            </a:r>
          </a:p>
          <a:p>
            <a:r>
              <a:rPr lang="cs-CZ" dirty="0">
                <a:solidFill>
                  <a:schemeClr val="tx1"/>
                </a:solidFill>
              </a:rPr>
              <a:t>Nezpůsobilé výdaje</a:t>
            </a:r>
          </a:p>
          <a:p>
            <a:r>
              <a:rPr lang="cs-CZ" dirty="0">
                <a:solidFill>
                  <a:schemeClr val="tx1"/>
                </a:solidFill>
              </a:rPr>
              <a:t>Ukazatel (indikátor)</a:t>
            </a:r>
          </a:p>
          <a:p>
            <a:r>
              <a:rPr lang="cs-CZ" dirty="0">
                <a:solidFill>
                  <a:schemeClr val="tx1"/>
                </a:solidFill>
              </a:rPr>
              <a:t>Projekt generující příjmy – provozní příjmy (Modifikovaný základ výpočtu dotace – tzv. finanční mezera – z provozu infrastruktury), realizační příjmy (např. prodej vstupenek, prodej dřeva z kácených stromů u výstavby silnice atd.) vč. veřejná podpora (blokové výjimky, pomoc v režimu „</a:t>
            </a:r>
            <a:r>
              <a:rPr lang="cs-CZ" i="1" dirty="0">
                <a:solidFill>
                  <a:schemeClr val="tx1"/>
                </a:solidFill>
              </a:rPr>
              <a:t>de </a:t>
            </a:r>
            <a:r>
              <a:rPr lang="cs-CZ" i="1" dirty="0" err="1">
                <a:solidFill>
                  <a:schemeClr val="tx1"/>
                </a:solidFill>
              </a:rPr>
              <a:t>minimis</a:t>
            </a:r>
            <a:r>
              <a:rPr lang="cs-CZ" dirty="0">
                <a:solidFill>
                  <a:schemeClr val="tx1"/>
                </a:solidFill>
              </a:rPr>
              <a:t>“) </a:t>
            </a:r>
          </a:p>
          <a:p>
            <a:r>
              <a:rPr lang="cs-CZ" dirty="0">
                <a:solidFill>
                  <a:schemeClr val="tx1"/>
                </a:solidFill>
              </a:rPr>
              <a:t>Způsobilost daní jako výdaj projektu </a:t>
            </a:r>
          </a:p>
          <a:p>
            <a:r>
              <a:rPr lang="cs-CZ" dirty="0">
                <a:solidFill>
                  <a:schemeClr val="tx1"/>
                </a:solidFill>
              </a:rPr>
              <a:t>Finanční plán </a:t>
            </a:r>
          </a:p>
          <a:p>
            <a:r>
              <a:rPr lang="cs-CZ" dirty="0">
                <a:solidFill>
                  <a:schemeClr val="tx1"/>
                </a:solidFill>
              </a:rPr>
              <a:t>Víc Slovník pojmů dotací: </a:t>
            </a:r>
            <a:r>
              <a:rPr lang="cs-CZ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https://dotaceeu.cz/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cs/ostatni/dulezite/slovnik-pojmu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Dobrá praxe: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https://dotaceeu.cz/cs/statistiky-a-analyzy/indikatory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3C75BB-41CB-8D4B-9F1A-4F9E6F92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0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Century Gothic" panose="020B0502020202020204" pitchFamily="34" charset="0"/>
              </a:rPr>
              <a:t>Důležité aspekty výběru projektů </a:t>
            </a:r>
            <a:br>
              <a:rPr lang="cs-CZ" sz="3600" dirty="0">
                <a:latin typeface="Century Gothic" panose="020B0502020202020204" pitchFamily="34" charset="0"/>
              </a:rPr>
            </a:br>
            <a:r>
              <a:rPr lang="cs-CZ" sz="3600" dirty="0">
                <a:latin typeface="Century Gothic" panose="020B0502020202020204" pitchFamily="34" charset="0"/>
              </a:rPr>
              <a:t>k financování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Fáze výběru projektů: Kontrola formálních náležitosti, kontrola přijatelnosti, hodnocení</a:t>
            </a:r>
          </a:p>
          <a:p>
            <a:r>
              <a:rPr lang="cs-CZ" dirty="0">
                <a:solidFill>
                  <a:schemeClr val="tx1"/>
                </a:solidFill>
              </a:rPr>
              <a:t>Horizontální kritéria v oblasti ŽP – pozitivní, neutrální, mírně negativní vliv na ŽP, rovnost šancí </a:t>
            </a:r>
          </a:p>
          <a:p>
            <a:r>
              <a:rPr lang="cs-CZ" dirty="0">
                <a:solidFill>
                  <a:schemeClr val="tx1"/>
                </a:solidFill>
              </a:rPr>
              <a:t>Soulad s národními,  regionálními a lokálními strategiemi</a:t>
            </a:r>
          </a:p>
          <a:p>
            <a:r>
              <a:rPr lang="cs-CZ" dirty="0">
                <a:solidFill>
                  <a:schemeClr val="tx1"/>
                </a:solidFill>
              </a:rPr>
              <a:t>Kompenzační opatření a jejich náklady –  příklad: nasazení nových stromů místo pokácených u výstavby silnice, biokoridor atd.</a:t>
            </a:r>
          </a:p>
          <a:p>
            <a:r>
              <a:rPr lang="cs-CZ" dirty="0">
                <a:solidFill>
                  <a:schemeClr val="tx1"/>
                </a:solidFill>
              </a:rPr>
              <a:t>Výkonnostní rámec – indikátory a environmentální ukazatele a jejich kvantifikace</a:t>
            </a:r>
          </a:p>
          <a:p>
            <a:r>
              <a:rPr lang="cs-CZ" dirty="0">
                <a:solidFill>
                  <a:schemeClr val="tx1"/>
                </a:solidFill>
              </a:rPr>
              <a:t>Vyhodnocení SEA a EIA u klíčových investic a grantových/dotačních schémat </a:t>
            </a:r>
          </a:p>
          <a:p>
            <a:r>
              <a:rPr lang="cs-CZ" dirty="0">
                <a:solidFill>
                  <a:schemeClr val="tx1"/>
                </a:solidFill>
              </a:rPr>
              <a:t>Přeshraniční </a:t>
            </a:r>
            <a:r>
              <a:rPr lang="cs-CZ" dirty="0" err="1">
                <a:solidFill>
                  <a:schemeClr val="tx1"/>
                </a:solidFill>
              </a:rPr>
              <a:t>screening</a:t>
            </a:r>
            <a:r>
              <a:rPr lang="cs-CZ" dirty="0">
                <a:solidFill>
                  <a:schemeClr val="tx1"/>
                </a:solidFill>
              </a:rPr>
              <a:t> – posouzení dopadu investice na ŽP v sousedním statě (např. dopad do stavu podzemních vod, ovzduší atd.). </a:t>
            </a:r>
            <a:r>
              <a:rPr lang="cs-CZ" b="1" dirty="0">
                <a:solidFill>
                  <a:schemeClr val="tx1"/>
                </a:solidFill>
              </a:rPr>
              <a:t>ŽP nezná hranic!!!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F26246-142B-4C42-9EA2-36F572D5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7655"/>
            <a:ext cx="8229600" cy="8683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entury Gothic" panose="020B0502020202020204" pitchFamily="34" charset="0"/>
              </a:rPr>
              <a:t>Národní dotační tituly v ČR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0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Státní fond životního prostředí ČR </a:t>
            </a:r>
            <a:r>
              <a:rPr lang="cs-CZ" sz="1800" dirty="0">
                <a:solidFill>
                  <a:schemeClr val="tx1"/>
                </a:solidFill>
              </a:rPr>
              <a:t>poskytuje potřebné finance pro zkvalitňování životního prostředí v České republice, a to prostřednictvím několika dotačních titulů a výhodných půjček.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Národní program Životní prostředí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Prioritní oblast 1: Voda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Prioritní oblast 2: Ovzduší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Prioritní oblast 3: Odpady, staré zátěže, environmentální rizika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Prioritní oblast 4: Příroda a krajina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Prioritní oblast 5: Životní prostředí ve městech a obcích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Prioritní oblast 6: Environmentální prevence</a:t>
            </a:r>
          </a:p>
          <a:p>
            <a:r>
              <a:rPr lang="cs-CZ" sz="1800" dirty="0">
                <a:solidFill>
                  <a:schemeClr val="tx1"/>
                </a:solidFill>
              </a:rPr>
              <a:t>Prioritní oblast 7: Inovativní a demonstrační projekty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Příspěvky mohou čerpat jak veřejnoprávní a soukromoprávní právnické osoby, tak fyzické osoby na velmi širokou škálu projektů.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K nejčastěji podporovaným aktivitám patří odstraňování nelegálních skladů odpadů, starých </a:t>
            </a:r>
            <a:r>
              <a:rPr lang="cs-CZ" sz="1800" dirty="0" err="1">
                <a:solidFill>
                  <a:schemeClr val="tx1"/>
                </a:solidFill>
              </a:rPr>
              <a:t>ekozátěží</a:t>
            </a:r>
            <a:r>
              <a:rPr lang="cs-CZ" sz="1800" dirty="0">
                <a:solidFill>
                  <a:schemeClr val="tx1"/>
                </a:solidFill>
              </a:rPr>
              <a:t> a nepotřebných hydrogeologických vrtů, snižování zápachu a emisí těžkých kovů, zavádění </a:t>
            </a:r>
            <a:r>
              <a:rPr lang="cs-CZ" sz="1800" dirty="0" err="1">
                <a:solidFill>
                  <a:schemeClr val="tx1"/>
                </a:solidFill>
              </a:rPr>
              <a:t>nízkoemisních</a:t>
            </a:r>
            <a:r>
              <a:rPr lang="cs-CZ" sz="1800" dirty="0">
                <a:solidFill>
                  <a:schemeClr val="tx1"/>
                </a:solidFill>
              </a:rPr>
              <a:t> zón, podpora čisté mobility a alternativních způsobů dopravy.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D469FA-819F-7144-A7DA-DF4EF202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3819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1028</TotalTime>
  <Words>1769</Words>
  <Application>Microsoft Office PowerPoint</Application>
  <PresentationFormat>Předvádění na obrazovce (4:3)</PresentationFormat>
  <Paragraphs>215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DINPro Medium</vt:lpstr>
      <vt:lpstr>Metropole</vt:lpstr>
      <vt:lpstr>Dotační tituly  a základy dotačního managementu</vt:lpstr>
      <vt:lpstr> www.crr.cz </vt:lpstr>
      <vt:lpstr>Typy fondů/dotačních titulů s ohledem na zdroj financování (investiční a neinvestiční):</vt:lpstr>
      <vt:lpstr>Typy finančních mechanismů:</vt:lpstr>
      <vt:lpstr>Typy příjemců fondů a dotačních titulů:</vt:lpstr>
      <vt:lpstr>Prezentace aplikace PowerPoint</vt:lpstr>
      <vt:lpstr>Základní pojmy</vt:lpstr>
      <vt:lpstr>Důležité aspekty výběru projektů  k financování</vt:lpstr>
      <vt:lpstr>Národní dotační tituly v ČR - příklad</vt:lpstr>
      <vt:lpstr>Evropské fondy v ČR 2014-2020</vt:lpstr>
      <vt:lpstr>Prezentace aplikace PowerPoint</vt:lpstr>
      <vt:lpstr>EU fondy v ČR - příklad</vt:lpstr>
      <vt:lpstr>LIFE – komunitární program</vt:lpstr>
      <vt:lpstr>Norské fondy</vt:lpstr>
      <vt:lpstr>React-EU IROP Fondy EU v době Covid19</vt:lpstr>
      <vt:lpstr> Cíle politik fondů - EU </vt:lpstr>
      <vt:lpstr>Budoucnost EU fondů 2021+ - tematická koncentrace </vt:lpstr>
      <vt:lpstr>Finanční aspekty EU fondů 2021 +</vt:lpstr>
      <vt:lpstr>Příklady programu 2021+ v ČR – IROP2</vt:lpstr>
      <vt:lpstr>OPŽP 2021–2027</vt:lpstr>
      <vt:lpstr>Kontrafaktuální přístup  v programování</vt:lpstr>
      <vt:lpstr>Teorie změny –  základ projektového managementu</vt:lpstr>
      <vt:lpstr>Prezentace aplikace PowerPoint</vt:lpstr>
    </vt:vector>
  </TitlesOfParts>
  <Company>CRR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Dotační tituly a projektový managment</dc:title>
  <dc:creator>Uzivatel_JTS</dc:creator>
  <cp:lastModifiedBy>Molak Maciej</cp:lastModifiedBy>
  <cp:revision>32</cp:revision>
  <dcterms:created xsi:type="dcterms:W3CDTF">2020-03-01T17:36:17Z</dcterms:created>
  <dcterms:modified xsi:type="dcterms:W3CDTF">2023-02-13T10:05:36Z</dcterms:modified>
</cp:coreProperties>
</file>