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4" r:id="rId1"/>
  </p:sldMasterIdLst>
  <p:notesMasterIdLst>
    <p:notesMasterId r:id="rId94"/>
  </p:notesMasterIdLst>
  <p:sldIdLst>
    <p:sldId id="256" r:id="rId2"/>
    <p:sldId id="33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7" r:id="rId18"/>
    <p:sldId id="306" r:id="rId19"/>
    <p:sldId id="307" r:id="rId20"/>
    <p:sldId id="308" r:id="rId21"/>
    <p:sldId id="309" r:id="rId22"/>
    <p:sldId id="310" r:id="rId23"/>
    <p:sldId id="339" r:id="rId24"/>
    <p:sldId id="311" r:id="rId25"/>
    <p:sldId id="312" r:id="rId26"/>
    <p:sldId id="313" r:id="rId27"/>
    <p:sldId id="314" r:id="rId28"/>
    <p:sldId id="316" r:id="rId29"/>
    <p:sldId id="317" r:id="rId30"/>
    <p:sldId id="318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62" r:id="rId53"/>
    <p:sldId id="363" r:id="rId54"/>
    <p:sldId id="364" r:id="rId55"/>
    <p:sldId id="365" r:id="rId56"/>
    <p:sldId id="366" r:id="rId57"/>
    <p:sldId id="367" r:id="rId58"/>
    <p:sldId id="368" r:id="rId59"/>
    <p:sldId id="369" r:id="rId60"/>
    <p:sldId id="370" r:id="rId61"/>
    <p:sldId id="371" r:id="rId62"/>
    <p:sldId id="372" r:id="rId63"/>
    <p:sldId id="373" r:id="rId64"/>
    <p:sldId id="374" r:id="rId65"/>
    <p:sldId id="375" r:id="rId66"/>
    <p:sldId id="376" r:id="rId67"/>
    <p:sldId id="412" r:id="rId68"/>
    <p:sldId id="413" r:id="rId69"/>
    <p:sldId id="414" r:id="rId70"/>
    <p:sldId id="416" r:id="rId71"/>
    <p:sldId id="415" r:id="rId72"/>
    <p:sldId id="417" r:id="rId73"/>
    <p:sldId id="418" r:id="rId74"/>
    <p:sldId id="419" r:id="rId75"/>
    <p:sldId id="420" r:id="rId76"/>
    <p:sldId id="421" r:id="rId77"/>
    <p:sldId id="422" r:id="rId78"/>
    <p:sldId id="423" r:id="rId79"/>
    <p:sldId id="424" r:id="rId80"/>
    <p:sldId id="425" r:id="rId81"/>
    <p:sldId id="426" r:id="rId82"/>
    <p:sldId id="427" r:id="rId83"/>
    <p:sldId id="428" r:id="rId84"/>
    <p:sldId id="429" r:id="rId85"/>
    <p:sldId id="430" r:id="rId86"/>
    <p:sldId id="431" r:id="rId87"/>
    <p:sldId id="432" r:id="rId88"/>
    <p:sldId id="433" r:id="rId89"/>
    <p:sldId id="434" r:id="rId90"/>
    <p:sldId id="435" r:id="rId91"/>
    <p:sldId id="436" r:id="rId92"/>
    <p:sldId id="338" r:id="rId9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01" autoAdjust="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B42E51C-4E34-4741-9408-35A57EF55C97}" type="datetimeFigureOut">
              <a:rPr lang="cs-CZ"/>
              <a:pPr>
                <a:defRPr/>
              </a:pPr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C381A3A-4EE8-40D2-A122-4BFFD5DBDB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eaLnBrk="1" hangingPunct="1">
              <a:spcBef>
                <a:spcPct val="0"/>
              </a:spcBef>
            </a:pPr>
            <a:r>
              <a:rPr lang="cs-CZ" altLang="cs-CZ"/>
              <a:t>Je-li výkon tanků v těchto oblastech je stejný nebo dokonce o něco menší než u konkurenta, ale podstatně levnější a jednodušší na výrobu, vojenští plánovači mohou vybrat jako nákladově efektivnější. </a:t>
            </a:r>
          </a:p>
          <a:p>
            <a:pPr marL="0" lvl="1" eaLnBrk="1" hangingPunct="1">
              <a:spcBef>
                <a:spcPct val="0"/>
              </a:spcBef>
            </a:pPr>
            <a:r>
              <a:rPr lang="cs-CZ" altLang="cs-CZ"/>
              <a:t>Naopak, v případě, že rozdíl v ceně je blízko nule, ale dražší projekt by přinesl obrovskou bitevní výhodu speciální munice, radaru řízení palby a laserového dálkoměru, čímž je  možné zničit nepřátelské tanky, vojenští plánovači si mohou tento projekt, založený na stejném principu efektivity nákladů. </a:t>
            </a:r>
          </a:p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768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3979372-8F17-4468-A76B-1C3675D3C3BC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81A3A-4EE8-40D2-A122-4BFFD5DBDB83}" type="slidenum">
              <a:rPr lang="cs-CZ" smtClean="0"/>
              <a:pPr>
                <a:defRPr/>
              </a:pPr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312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/>
              <a:t>Například pokud projekt umožňuje pacientovi žít pro další tři roky, než v případě bez projektu, ale pouze s kvalitou života váhy 0,6, pak projekt má užitek 3 * 0,6 = 1,8 QALY pro pacientova. Je-li zásah B uděluje navíc dva roky života v kvalitě života hmotnosti 0,75, pak se přiznává další 1,5 QALY pacientovi.Čistý přínos intervence nad intervenční B je tedy 08.01.-05.1. = 0,3 QALY.</a:t>
            </a:r>
          </a:p>
        </p:txBody>
      </p:sp>
      <p:sp>
        <p:nvSpPr>
          <p:cNvPr id="839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48AB889-C195-445F-BF18-AF2B426F5CFB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60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57A2199-7340-4D46-8352-63F09A7D15EC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76426-0212-47FD-8284-023394A2F93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20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504E8-4AA6-4196-BF8A-162322401598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62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9DE0-CE20-4E90-B6D3-2860F16613C4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1018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58F3F-8317-4429-8BA2-D0B2BDABBF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8513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1AEC0-C3F6-4D9C-83BE-04C5FBEE3E1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9445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DDCB1-2583-4BA0-A525-DB93A9CE00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35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78D118-62FE-4A6D-8C68-8422E89B19F9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863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0E5D86-C1A3-4237-8C30-A9CEAFC0888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371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848BE-026B-4920-BB62-9240580469C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404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F667E7-181B-4817-9D40-66AA2B3FC4CE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55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5635A-222F-4B64-94BA-E22FAB810EF2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8764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D8E590-1C82-4306-80C7-88C35F28AFE7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857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C529306-D05C-492E-A60B-65D96F5F917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418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725B4-4C40-407C-B6F4-93F4F36EE6F3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74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8DA31E-809C-4186-8E74-12750374000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68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  <p:sldLayoutId id="2147483837" r:id="rId13"/>
    <p:sldLayoutId id="2147483838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econ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wmf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63373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6000" dirty="0"/>
              <a:t>Přednáška č. 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141663"/>
            <a:ext cx="6868616" cy="295116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cs-CZ" altLang="cs-CZ" sz="3200" dirty="0" err="1"/>
              <a:t>Jednokriteriální</a:t>
            </a:r>
            <a:r>
              <a:rPr lang="cs-CZ" altLang="cs-CZ" sz="3200" dirty="0"/>
              <a:t> metody hodnocení veřejných projektů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altLang="cs-CZ" sz="3200" dirty="0"/>
          </a:p>
          <a:p>
            <a:pPr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altLang="cs-CZ" sz="3200" dirty="0"/>
          </a:p>
          <a:p>
            <a:pPr algn="r"/>
            <a:r>
              <a:rPr lang="cs-CZ" sz="2000" dirty="0"/>
              <a:t>Jana Soukopová</a:t>
            </a:r>
          </a:p>
          <a:p>
            <a:pPr algn="r"/>
            <a:r>
              <a:rPr lang="cs-CZ" sz="2000" dirty="0">
                <a:hlinkClick r:id="rId2"/>
              </a:rPr>
              <a:t>soukopova@econ.muni.cz</a:t>
            </a:r>
            <a:r>
              <a:rPr lang="cs-CZ" sz="20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doby návratnosti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348880"/>
            <a:ext cx="5986413" cy="3693145"/>
          </a:xfrm>
        </p:spPr>
        <p:txBody>
          <a:bodyPr/>
          <a:lstStyle/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Prostá DN</a:t>
            </a:r>
          </a:p>
          <a:p>
            <a:pPr marL="966788" lvl="1" indent="-495300" eaLnBrk="1" hangingPunct="1"/>
            <a:r>
              <a:rPr lang="cs-CZ" altLang="cs-CZ" sz="2400" dirty="0"/>
              <a:t>statický ukazatel kalkulovaný z nediskontovaných hotovostních toků,</a:t>
            </a:r>
          </a:p>
          <a:p>
            <a:pPr marL="0" indent="0" eaLnBrk="1" hangingPunct="1">
              <a:buFont typeface="Wingdings 3" panose="05040102010807070707" pitchFamily="18" charset="2"/>
              <a:buNone/>
            </a:pPr>
            <a:r>
              <a:rPr lang="cs-CZ" altLang="cs-CZ" sz="2400" b="1" dirty="0">
                <a:solidFill>
                  <a:schemeClr val="tx1"/>
                </a:solidFill>
              </a:rPr>
              <a:t>Reálná doba návratnosti </a:t>
            </a:r>
          </a:p>
          <a:p>
            <a:pPr marL="966788" lvl="1" indent="-495300" eaLnBrk="1" hangingPunct="1"/>
            <a:r>
              <a:rPr lang="cs-CZ" altLang="cs-CZ" sz="2400" dirty="0"/>
              <a:t>dynamický ukazatel kalkulovaný z diskontovaných hotovostních toků (ukážeme za chvíli…).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Čistá současná hodnota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 </a:t>
            </a:r>
            <a:r>
              <a:rPr lang="cs-CZ" alt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Present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Vaule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(NPV)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Definice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Čistá současná hodnota je  </a:t>
            </a:r>
            <a:r>
              <a:rPr lang="cs-CZ" altLang="cs-CZ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„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číselný údaj, nalezený tím způsobem, že se od diskontované hodnoty očekávaných výnosů investice odečte diskontovaná hodnota jejích očekávaných nákladů“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1" y="260350"/>
            <a:ext cx="7569721" cy="1216025"/>
          </a:xfrm>
        </p:spPr>
        <p:txBody>
          <a:bodyPr/>
          <a:lstStyle/>
          <a:p>
            <a:pPr eaLnBrk="1" hangingPunct="1"/>
            <a:r>
              <a:rPr lang="cs-CZ" altLang="cs-CZ" sz="4000" dirty="0"/>
              <a:t>Konstrukce NPV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564904"/>
            <a:ext cx="8001000" cy="3816846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altLang="cs-CZ" sz="2800" dirty="0"/>
              <a:t>Současná hodnota 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endParaRPr lang="cs-CZ" altLang="cs-CZ" sz="2800" dirty="0"/>
          </a:p>
          <a:p>
            <a:pPr marL="0" indent="0" algn="ctr" eaLnBrk="1" hangingPunct="1">
              <a:buNone/>
            </a:pPr>
            <a:r>
              <a:rPr lang="cs-CZ" altLang="cs-CZ" sz="2800" dirty="0"/>
              <a:t>Čistá současná hodnota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427984" y="3068960"/>
            <a:ext cx="0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Současná hodnota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Současná hodnota 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(angl.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Present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value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PV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vzroste v průběhu jednoho roku na </a:t>
            </a:r>
            <a:r>
              <a:rPr lang="cs-CZ" alt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budoucí hodnotu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(angl.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Future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value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FV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v závislosti na úrokové míře (pro veřejný sektor diskontní sazbě </a:t>
            </a: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podle vztahu:  </a:t>
            </a:r>
            <a:endParaRPr lang="cs-CZ" altLang="cs-CZ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FV = PV 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</a:t>
            </a:r>
            <a:r>
              <a:rPr lang="cs-CZ" alt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+r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V n-</a:t>
            </a:r>
            <a:r>
              <a:rPr lang="cs-CZ" altLang="cs-CZ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tém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roce je pak budoucí hodnota </a:t>
            </a:r>
            <a:r>
              <a:rPr lang="cs-CZ" alt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FV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dána vztahem </a:t>
            </a:r>
            <a:endParaRPr lang="cs-CZ" altLang="cs-CZ" sz="26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FV = PV 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(1</a:t>
            </a:r>
            <a:r>
              <a:rPr lang="cs-CZ" altLang="cs-CZ" sz="2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+r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r>
              <a:rPr lang="cs-CZ" altLang="cs-CZ" sz="2600" i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kde n </a:t>
            </a: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počet let , po jejichž dobu plyne užitek z projektu</a:t>
            </a:r>
            <a:endParaRPr lang="cs-CZ" altLang="cs-CZ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altLang="cs-CZ"/>
              <a:t>Konstrukce současné hodnoty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idx="1"/>
          </p:nvPr>
        </p:nvSpPr>
        <p:spPr>
          <a:xfrm>
            <a:off x="755576" y="1844675"/>
            <a:ext cx="7931224" cy="428148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600" dirty="0"/>
              <a:t>Současná hodnota </a:t>
            </a:r>
            <a:r>
              <a:rPr lang="cs-CZ" altLang="cs-CZ" sz="2600" i="1" dirty="0" err="1"/>
              <a:t>PV</a:t>
            </a:r>
            <a:r>
              <a:rPr lang="cs-CZ" altLang="cs-CZ" sz="2600" i="1" baseline="-25000" dirty="0" err="1"/>
              <a:t>t</a:t>
            </a:r>
            <a:r>
              <a:rPr lang="cs-CZ" altLang="cs-CZ" sz="2600" dirty="0"/>
              <a:t> všech hotovostních toků vyplývajících z projektu po dobu životnosti veřejného projektu je pak dána vztahem:</a:t>
            </a:r>
            <a:endParaRPr lang="cs-CZ" altLang="cs-CZ" sz="2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700" b="1" dirty="0"/>
              <a:t>		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7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700" b="1" dirty="0"/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</a:t>
            </a:r>
            <a:r>
              <a:rPr lang="cs-CZ" altLang="cs-CZ" sz="2200" dirty="0"/>
              <a:t>kde</a:t>
            </a:r>
            <a:r>
              <a:rPr lang="cs-CZ" altLang="cs-CZ" sz="2200" i="1" dirty="0"/>
              <a:t> 	</a:t>
            </a:r>
            <a:r>
              <a:rPr lang="cs-CZ" altLang="cs-CZ" sz="2200" i="1" dirty="0" err="1"/>
              <a:t>CF</a:t>
            </a:r>
            <a:r>
              <a:rPr lang="cs-CZ" altLang="cs-CZ" sz="2200" i="1" baseline="-25000" dirty="0" err="1"/>
              <a:t>t</a:t>
            </a:r>
            <a:r>
              <a:rPr lang="cs-CZ" altLang="cs-CZ" sz="2200" dirty="0"/>
              <a:t>	je hotovostní tok v roce </a:t>
            </a:r>
            <a:r>
              <a:rPr lang="cs-CZ" altLang="cs-CZ" sz="2200" i="1" dirty="0"/>
              <a:t>t</a:t>
            </a:r>
            <a:r>
              <a:rPr lang="cs-CZ" altLang="cs-CZ" sz="2200" dirty="0"/>
              <a:t>, </a:t>
            </a:r>
            <a:endParaRPr lang="cs-CZ" altLang="cs-CZ" sz="22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i="1" dirty="0"/>
              <a:t>			r	</a:t>
            </a:r>
            <a:r>
              <a:rPr lang="cs-CZ" altLang="cs-CZ" sz="2200" dirty="0"/>
              <a:t>je diskontní sazba,</a:t>
            </a:r>
            <a:endParaRPr lang="cs-CZ" altLang="cs-CZ" sz="2200" i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i="1" dirty="0"/>
              <a:t>			t	</a:t>
            </a:r>
            <a:r>
              <a:rPr lang="cs-CZ" altLang="cs-CZ" sz="2200" dirty="0"/>
              <a:t>je časové období od 1 do </a:t>
            </a:r>
            <a:r>
              <a:rPr lang="cs-CZ" altLang="cs-CZ" sz="2200" i="1" dirty="0"/>
              <a:t>n</a:t>
            </a:r>
            <a:r>
              <a:rPr lang="cs-CZ" altLang="cs-CZ" sz="2200" dirty="0"/>
              <a:t>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200" i="1" dirty="0"/>
              <a:t>			n	</a:t>
            </a:r>
            <a:r>
              <a:rPr lang="cs-CZ" altLang="cs-CZ" sz="2200" dirty="0"/>
              <a:t>je životnost projektu.</a:t>
            </a:r>
          </a:p>
        </p:txBody>
      </p:sp>
      <p:sp>
        <p:nvSpPr>
          <p:cNvPr id="39940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399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9942" name="Object 12"/>
          <p:cNvGraphicFramePr>
            <a:graphicFrameLocks noChangeAspect="1"/>
          </p:cNvGraphicFramePr>
          <p:nvPr/>
        </p:nvGraphicFramePr>
        <p:xfrm>
          <a:off x="2916238" y="2951163"/>
          <a:ext cx="2808287" cy="114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Rovnice" r:id="rId3" imgW="1091726" imgH="444307" progId="Equation.3">
                  <p:embed/>
                </p:oleObj>
              </mc:Choice>
              <mc:Fallback>
                <p:oleObj name="Rovnice" r:id="rId3" imgW="1091726" imgH="44430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951163"/>
                        <a:ext cx="2808287" cy="114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Čistá současná hodnota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cs-CZ" alt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NPV 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pak součet současné hodnoty budoucích hotovostních toků plynoucích z projektu a hotovostního toku v nultém roce: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kde  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I</a:t>
            </a: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je velikost investičních výdajů v nultém 	období,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0965" name="Object 4"/>
          <p:cNvGraphicFramePr>
            <a:graphicFrameLocks noChangeAspect="1"/>
          </p:cNvGraphicFramePr>
          <p:nvPr/>
        </p:nvGraphicFramePr>
        <p:xfrm>
          <a:off x="1187450" y="3500438"/>
          <a:ext cx="709136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Rovnice" r:id="rId3" imgW="2946400" imgH="444500" progId="Equation.3">
                  <p:embed/>
                </p:oleObj>
              </mc:Choice>
              <mc:Fallback>
                <p:oleObj name="Rovnice" r:id="rId3" imgW="29464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500438"/>
                        <a:ext cx="7091363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/>
              <a:t>Kritérium hodnocení – NPV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19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  	</a:t>
            </a:r>
            <a:r>
              <a:rPr lang="cs-CZ" altLang="cs-CZ" sz="2800" b="1" dirty="0"/>
              <a:t>Kritérium            	Interpretace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i="1" dirty="0"/>
              <a:t>   	NPV</a:t>
            </a:r>
            <a:r>
              <a:rPr lang="cs-CZ" altLang="cs-CZ" sz="2800" dirty="0"/>
              <a:t> ≥0		projekt je přijatelný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800" i="1" dirty="0"/>
              <a:t>		 NPV</a:t>
            </a:r>
            <a:r>
              <a:rPr lang="cs-CZ" altLang="cs-CZ" sz="2800" dirty="0"/>
              <a:t> &lt; 0		projekt není přijatelný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NPV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916832"/>
            <a:ext cx="7543801" cy="39522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600" dirty="0"/>
              <a:t>NPV = jedno z finančních kritérií při analýze nákladů a přínosů, kde se používá ve dvou formách:</a:t>
            </a:r>
          </a:p>
          <a:p>
            <a:pPr lvl="1" eaLnBrk="1" hangingPunct="1"/>
            <a:r>
              <a:rPr lang="cs-CZ" altLang="cs-CZ" sz="2400" dirty="0"/>
              <a:t>s označením FNPV při finanční analýze v rámci CBA, kde jako vstupy používá účetní hodnoty,</a:t>
            </a:r>
          </a:p>
          <a:p>
            <a:pPr lvl="1" eaLnBrk="1" hangingPunct="1"/>
            <a:r>
              <a:rPr lang="cs-CZ" altLang="cs-CZ" sz="2400" dirty="0"/>
              <a:t>s označením ENPV při ekonomické analýze, kde jako vstupy používá ekonomické hodnoty.</a:t>
            </a:r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Vnitřní výnosové procento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angl. Internal Rate of Return - IRR</a:t>
            </a:r>
            <a:r>
              <a:rPr lang="cs-CZ" altLang="cs-CZ" sz="25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1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Definice: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taková výše diskontní sazby, při niž se současná hodnota příjmů z uvažované alternativy rovná současné hodnotě nákladů na uvažovanou alternativu veřejného projektu nebo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taková výše diskontní sazby, při níž bude NPV toků plynoucích z veřejného projektu rovna nule</a:t>
            </a:r>
            <a:r>
              <a:rPr lang="cs-CZ" altLang="cs-CZ" sz="2000">
                <a:solidFill>
                  <a:schemeClr val="tx1">
                    <a:lumMod val="75000"/>
                    <a:lumOff val="25000"/>
                  </a:schemeClr>
                </a:solidFill>
              </a:rPr>
              <a:t>	 </a:t>
            </a:r>
            <a:endParaRPr lang="cs-CZ" altLang="cs-CZ" sz="19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IRR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/>
              <a:t>IRR (hledaná diskontní sazba) splňuje následující rovnici: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endParaRPr lang="cs-CZ" altLang="cs-CZ" sz="2800" dirty="0"/>
          </a:p>
          <a:p>
            <a:pPr eaLnBrk="1" hangingPunct="1"/>
            <a:endParaRPr lang="cs-CZ" altLang="cs-CZ" sz="2600" dirty="0"/>
          </a:p>
          <a:p>
            <a:pPr marL="0" indent="0" eaLnBrk="1" hangingPunct="1">
              <a:buNone/>
            </a:pPr>
            <a:r>
              <a:rPr lang="cs-CZ" altLang="cs-CZ" sz="2600" dirty="0"/>
              <a:t>Zatímco u </a:t>
            </a:r>
            <a:r>
              <a:rPr lang="cs-CZ" altLang="cs-CZ" sz="2600" i="1" dirty="0"/>
              <a:t>NPV</a:t>
            </a:r>
            <a:r>
              <a:rPr lang="cs-CZ" altLang="cs-CZ" sz="2600" dirty="0"/>
              <a:t> se vychází z dané diskontní sazby, v případě </a:t>
            </a:r>
            <a:r>
              <a:rPr lang="cs-CZ" altLang="cs-CZ" sz="2600" i="1" dirty="0"/>
              <a:t>IRR</a:t>
            </a:r>
            <a:r>
              <a:rPr lang="cs-CZ" altLang="cs-CZ" sz="2600" dirty="0"/>
              <a:t> hledáme diskontní sazbu, která vyhovuje výše uvedené rovnici</a:t>
            </a:r>
            <a:endParaRPr lang="cs-CZ" altLang="cs-CZ" sz="2800" dirty="0"/>
          </a:p>
          <a:p>
            <a:pPr eaLnBrk="1" hangingPunct="1"/>
            <a:endParaRPr lang="cs-CZ" altLang="cs-CZ" sz="2800" dirty="0"/>
          </a:p>
        </p:txBody>
      </p:sp>
      <p:graphicFrame>
        <p:nvGraphicFramePr>
          <p:cNvPr id="4608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268538" y="2749550"/>
          <a:ext cx="381635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Rovnice" r:id="rId3" imgW="1485255" imgH="444307" progId="Equation.3">
                  <p:embed/>
                </p:oleObj>
              </mc:Choice>
              <mc:Fallback>
                <p:oleObj name="Rovnice" r:id="rId3" imgW="1485255" imgH="444307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749550"/>
                        <a:ext cx="3816350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Obsah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16832"/>
            <a:ext cx="7744778" cy="41045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Jednokriteriální metody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Obecné finanční metody hodnocení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2800" dirty="0"/>
              <a:t>Nákladově-výstupové metody hodnocení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Odvození IRR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00213"/>
            <a:ext cx="7569150" cy="4267200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Odvození IRR s využitím lineární interpolace:</a:t>
            </a: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Kde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NPV</a:t>
            </a:r>
            <a:r>
              <a:rPr lang="cs-CZ" altLang="cs-CZ" sz="2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je čistá současná hodnota při nižší diskontní sazbě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NPV</a:t>
            </a:r>
            <a:r>
              <a:rPr lang="cs-CZ" altLang="cs-CZ" sz="2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altLang="cs-CZ" sz="2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čistá současná hodnota při vyšší diskontní sazbě</a:t>
            </a:r>
            <a:endParaRPr lang="cs-CZ" altLang="cs-CZ" sz="2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2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je nižší diskontní sazba (v %)	</a:t>
            </a:r>
            <a:endParaRPr lang="cs-CZ" altLang="cs-CZ" sz="21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1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2100" i="1" baseline="-25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altLang="cs-CZ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je vyšší diskontní sazba (v %)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1908175" y="2781300"/>
          <a:ext cx="4608513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Rovnice" r:id="rId3" imgW="2108200" imgH="444500" progId="Equation.3">
                  <p:embed/>
                </p:oleObj>
              </mc:Choice>
              <mc:Fallback>
                <p:oleObj name="Rovnice" r:id="rId3" imgW="2108200" imgH="444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781300"/>
                        <a:ext cx="4608513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Lineární interpolace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692275" y="5084763"/>
            <a:ext cx="7127875" cy="1081087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NPV</a:t>
            </a:r>
            <a:r>
              <a:rPr lang="cs-CZ" altLang="cs-CZ" sz="1700" i="1" baseline="-2500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1700">
                <a:solidFill>
                  <a:schemeClr val="tx1">
                    <a:lumMod val="75000"/>
                    <a:lumOff val="25000"/>
                  </a:schemeClr>
                </a:solidFill>
              </a:rPr>
              <a:t>je čistá současná hodnota při nižší diskontní sazbě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NPV</a:t>
            </a:r>
            <a:r>
              <a:rPr lang="cs-CZ" altLang="cs-CZ" sz="1700" i="1" baseline="-2500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1700">
                <a:solidFill>
                  <a:schemeClr val="tx1">
                    <a:lumMod val="75000"/>
                    <a:lumOff val="25000"/>
                  </a:schemeClr>
                </a:solidFill>
              </a:rPr>
              <a:t>je čistá současná hodnota při vyšší diskontní sazbě</a:t>
            </a:r>
            <a:endParaRPr lang="cs-CZ" altLang="cs-CZ" sz="1700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1700" i="1" baseline="-2500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1700">
                <a:solidFill>
                  <a:schemeClr val="tx1">
                    <a:lumMod val="75000"/>
                    <a:lumOff val="25000"/>
                  </a:schemeClr>
                </a:solidFill>
              </a:rPr>
              <a:t>	   je nižší diskontní sazba (v %)	</a:t>
            </a:r>
            <a:endParaRPr lang="cs-CZ" altLang="cs-CZ" sz="1700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1700" i="1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cs-CZ" altLang="cs-CZ" sz="1700" i="1" baseline="-25000">
                <a:solidFill>
                  <a:schemeClr val="tx1">
                    <a:lumMod val="75000"/>
                    <a:lumOff val="25000"/>
                  </a:schemeClr>
                </a:solidFill>
              </a:rPr>
              <a:t>v</a:t>
            </a:r>
            <a:r>
              <a:rPr lang="cs-CZ" altLang="cs-CZ" sz="1700">
                <a:solidFill>
                  <a:schemeClr val="tx1">
                    <a:lumMod val="75000"/>
                    <a:lumOff val="25000"/>
                  </a:schemeClr>
                </a:solidFill>
              </a:rPr>
              <a:t>	   je vyšší diskontní sazba (v %)</a:t>
            </a:r>
          </a:p>
        </p:txBody>
      </p:sp>
      <p:grpSp>
        <p:nvGrpSpPr>
          <p:cNvPr id="48132" name="Group 22"/>
          <p:cNvGrpSpPr>
            <a:grpSpLocks/>
          </p:cNvGrpSpPr>
          <p:nvPr/>
        </p:nvGrpSpPr>
        <p:grpSpPr bwMode="auto">
          <a:xfrm>
            <a:off x="395288" y="1340768"/>
            <a:ext cx="6635750" cy="4437732"/>
            <a:chOff x="1063" y="554"/>
            <a:chExt cx="4180" cy="3113"/>
          </a:xfrm>
        </p:grpSpPr>
        <p:sp>
          <p:nvSpPr>
            <p:cNvPr id="48133" name="Line 23"/>
            <p:cNvSpPr>
              <a:spLocks noChangeShapeType="1"/>
            </p:cNvSpPr>
            <p:nvPr/>
          </p:nvSpPr>
          <p:spPr bwMode="auto">
            <a:xfrm>
              <a:off x="2001" y="1747"/>
              <a:ext cx="968" cy="96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34" name="Line 24"/>
            <p:cNvSpPr>
              <a:spLocks noChangeShapeType="1"/>
            </p:cNvSpPr>
            <p:nvPr/>
          </p:nvSpPr>
          <p:spPr bwMode="auto">
            <a:xfrm>
              <a:off x="2962" y="2360"/>
              <a:ext cx="0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35" name="Text Box 25"/>
            <p:cNvSpPr txBox="1">
              <a:spLocks noChangeArrowheads="1"/>
            </p:cNvSpPr>
            <p:nvPr/>
          </p:nvSpPr>
          <p:spPr bwMode="auto">
            <a:xfrm>
              <a:off x="1898" y="2412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baseline="-25000">
                  <a:solidFill>
                    <a:schemeClr val="tx1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48136" name="Line 26"/>
            <p:cNvSpPr>
              <a:spLocks noChangeShapeType="1"/>
            </p:cNvSpPr>
            <p:nvPr/>
          </p:nvSpPr>
          <p:spPr bwMode="auto">
            <a:xfrm>
              <a:off x="1610" y="1134"/>
              <a:ext cx="0" cy="2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37" name="Line 27"/>
            <p:cNvSpPr>
              <a:spLocks noChangeShapeType="1"/>
            </p:cNvSpPr>
            <p:nvPr/>
          </p:nvSpPr>
          <p:spPr bwMode="auto">
            <a:xfrm>
              <a:off x="1547" y="2360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38" name="Text Box 28"/>
            <p:cNvSpPr txBox="1">
              <a:spLocks noChangeArrowheads="1"/>
            </p:cNvSpPr>
            <p:nvPr/>
          </p:nvSpPr>
          <p:spPr bwMode="auto">
            <a:xfrm>
              <a:off x="1447" y="234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48139" name="Text Box 29"/>
            <p:cNvSpPr txBox="1">
              <a:spLocks noChangeArrowheads="1"/>
            </p:cNvSpPr>
            <p:nvPr/>
          </p:nvSpPr>
          <p:spPr bwMode="auto">
            <a:xfrm>
              <a:off x="1226" y="1087"/>
              <a:ext cx="4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NPV</a:t>
              </a:r>
            </a:p>
          </p:txBody>
        </p:sp>
        <p:sp>
          <p:nvSpPr>
            <p:cNvPr id="48140" name="Text Box 30"/>
            <p:cNvSpPr txBox="1">
              <a:spLocks noChangeArrowheads="1"/>
            </p:cNvSpPr>
            <p:nvPr/>
          </p:nvSpPr>
          <p:spPr bwMode="auto">
            <a:xfrm>
              <a:off x="5051" y="234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48141" name="Arc 31"/>
            <p:cNvSpPr>
              <a:spLocks/>
            </p:cNvSpPr>
            <p:nvPr/>
          </p:nvSpPr>
          <p:spPr bwMode="auto">
            <a:xfrm rot="10800000">
              <a:off x="1812" y="554"/>
              <a:ext cx="2175" cy="2422"/>
            </a:xfrm>
            <a:custGeom>
              <a:avLst/>
              <a:gdLst>
                <a:gd name="T0" fmla="*/ 0 w 20520"/>
                <a:gd name="T1" fmla="*/ 0 h 21600"/>
                <a:gd name="T2" fmla="*/ 0 w 20520"/>
                <a:gd name="T3" fmla="*/ 0 h 21600"/>
                <a:gd name="T4" fmla="*/ 0 w 2052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20" h="21600" fill="none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</a:path>
                <a:path w="20520" h="21600" stroke="0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8142" name="Line 32"/>
            <p:cNvSpPr>
              <a:spLocks noChangeShapeType="1"/>
            </p:cNvSpPr>
            <p:nvPr/>
          </p:nvSpPr>
          <p:spPr bwMode="auto">
            <a:xfrm flipH="1">
              <a:off x="1610" y="175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43" name="Line 33"/>
            <p:cNvSpPr>
              <a:spLocks noChangeShapeType="1"/>
            </p:cNvSpPr>
            <p:nvPr/>
          </p:nvSpPr>
          <p:spPr bwMode="auto">
            <a:xfrm flipH="1">
              <a:off x="1610" y="2721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44" name="Line 34"/>
            <p:cNvSpPr>
              <a:spLocks noChangeShapeType="1"/>
            </p:cNvSpPr>
            <p:nvPr/>
          </p:nvSpPr>
          <p:spPr bwMode="auto">
            <a:xfrm>
              <a:off x="1994" y="1747"/>
              <a:ext cx="0" cy="6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45" name="Text Box 35"/>
            <p:cNvSpPr txBox="1">
              <a:spLocks noChangeArrowheads="1"/>
            </p:cNvSpPr>
            <p:nvPr/>
          </p:nvSpPr>
          <p:spPr bwMode="auto">
            <a:xfrm>
              <a:off x="2946" y="2342"/>
              <a:ext cx="2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i</a:t>
              </a:r>
              <a:r>
                <a:rPr lang="cs-CZ" altLang="cs-CZ" baseline="-25000">
                  <a:solidFill>
                    <a:schemeClr val="tx1"/>
                  </a:solidFill>
                  <a:latin typeface="Arial" panose="020B0604020202020204" pitchFamily="34" charset="0"/>
                </a:rPr>
                <a:t>v</a:t>
              </a:r>
            </a:p>
          </p:txBody>
        </p:sp>
        <p:sp>
          <p:nvSpPr>
            <p:cNvPr id="48146" name="Text Box 36"/>
            <p:cNvSpPr txBox="1">
              <a:spLocks noChangeArrowheads="1"/>
            </p:cNvSpPr>
            <p:nvPr/>
          </p:nvSpPr>
          <p:spPr bwMode="auto">
            <a:xfrm>
              <a:off x="1123" y="1611"/>
              <a:ext cx="5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NPV</a:t>
              </a:r>
              <a:r>
                <a:rPr lang="cs-CZ" altLang="cs-CZ" baseline="-25000">
                  <a:solidFill>
                    <a:schemeClr val="tx1"/>
                  </a:solidFill>
                  <a:latin typeface="Arial" panose="020B0604020202020204" pitchFamily="34" charset="0"/>
                </a:rPr>
                <a:t>n</a:t>
              </a:r>
            </a:p>
          </p:txBody>
        </p:sp>
        <p:sp>
          <p:nvSpPr>
            <p:cNvPr id="48147" name="Text Box 37"/>
            <p:cNvSpPr txBox="1">
              <a:spLocks noChangeArrowheads="1"/>
            </p:cNvSpPr>
            <p:nvPr/>
          </p:nvSpPr>
          <p:spPr bwMode="auto">
            <a:xfrm>
              <a:off x="1063" y="260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NPV</a:t>
              </a:r>
              <a:r>
                <a:rPr lang="cs-CZ" altLang="cs-CZ" baseline="-25000">
                  <a:solidFill>
                    <a:schemeClr val="tx1"/>
                  </a:solidFill>
                  <a:latin typeface="Arial" panose="020B0604020202020204" pitchFamily="34" charset="0"/>
                </a:rPr>
                <a:t>v</a:t>
              </a:r>
            </a:p>
          </p:txBody>
        </p:sp>
        <p:sp>
          <p:nvSpPr>
            <p:cNvPr id="48148" name="Line 38"/>
            <p:cNvSpPr>
              <a:spLocks noChangeShapeType="1"/>
            </p:cNvSpPr>
            <p:nvPr/>
          </p:nvSpPr>
          <p:spPr bwMode="auto">
            <a:xfrm flipH="1">
              <a:off x="2622" y="2134"/>
              <a:ext cx="199" cy="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149" name="Text Box 39"/>
            <p:cNvSpPr txBox="1">
              <a:spLocks noChangeArrowheads="1"/>
            </p:cNvSpPr>
            <p:nvPr/>
          </p:nvSpPr>
          <p:spPr bwMode="auto">
            <a:xfrm>
              <a:off x="2796" y="1986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 i="1">
                  <a:solidFill>
                    <a:schemeClr val="tx1"/>
                  </a:solidFill>
                  <a:latin typeface="Arial" panose="020B0604020202020204" pitchFamily="34" charset="0"/>
                </a:rPr>
                <a:t>IRR</a:t>
              </a: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cs-CZ" altLang="cs-CZ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Kritérium	    Interpretace</a:t>
            </a: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		   IRR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≥ </a:t>
            </a: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r		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projekt je přijatelný</a:t>
            </a: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		   IRR 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&lt; </a:t>
            </a: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r		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projekt není přijatelný</a:t>
            </a: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50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500" i="1">
                <a:solidFill>
                  <a:schemeClr val="tx1">
                    <a:lumMod val="75000"/>
                    <a:lumOff val="25000"/>
                  </a:schemeClr>
                </a:solidFill>
              </a:rPr>
              <a:t>	r </a:t>
            </a:r>
            <a:r>
              <a:rPr lang="cs-CZ" altLang="cs-CZ" sz="2500">
                <a:solidFill>
                  <a:schemeClr val="tx1">
                    <a:lumMod val="75000"/>
                    <a:lumOff val="25000"/>
                  </a:schemeClr>
                </a:solidFill>
              </a:rPr>
              <a:t>obtížné určit, tedy varianta, která má nejvyšší míru </a:t>
            </a:r>
            <a:r>
              <a:rPr lang="cs-CZ" altLang="cs-CZ" sz="2500" i="1">
                <a:solidFill>
                  <a:schemeClr val="tx1">
                    <a:lumMod val="75000"/>
                    <a:lumOff val="25000"/>
                  </a:schemeClr>
                </a:solidFill>
              </a:rPr>
              <a:t>IRR</a:t>
            </a:r>
            <a:r>
              <a:rPr lang="cs-CZ" altLang="cs-CZ" sz="250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IRR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060848"/>
            <a:ext cx="7543801" cy="38082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/>
              <a:t>IRR se ve veřejném sektoru používá především jako finanční kritérium v rámci CBA a to ve dvou formách:</a:t>
            </a:r>
          </a:p>
          <a:p>
            <a:pPr lvl="1" eaLnBrk="1" hangingPunct="1"/>
            <a:r>
              <a:rPr lang="cs-CZ" altLang="cs-CZ" sz="2400" dirty="0"/>
              <a:t>s označením </a:t>
            </a:r>
            <a:r>
              <a:rPr lang="cs-CZ" altLang="cs-CZ" sz="2400" i="1" dirty="0"/>
              <a:t>IRR</a:t>
            </a:r>
            <a:r>
              <a:rPr lang="cs-CZ" altLang="cs-CZ" sz="2400" dirty="0"/>
              <a:t>, kdy jako vstupy používá účetní hodnoty a je výstupem finanční analýzy,</a:t>
            </a:r>
          </a:p>
          <a:p>
            <a:pPr lvl="1" eaLnBrk="1" hangingPunct="1"/>
            <a:r>
              <a:rPr lang="cs-CZ" altLang="cs-CZ" sz="2400" dirty="0"/>
              <a:t>s označením </a:t>
            </a:r>
            <a:r>
              <a:rPr lang="cs-CZ" altLang="cs-CZ" sz="2400" i="1" dirty="0"/>
              <a:t>EIRR</a:t>
            </a:r>
            <a:r>
              <a:rPr lang="cs-CZ" altLang="cs-CZ" sz="2400" dirty="0"/>
              <a:t>, kdy jako vstupy používá ekonomické hodnoty a je výstupem ekonomické analýzy.</a:t>
            </a:r>
            <a:endParaRPr lang="cs-CZ" alt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Pasti IRR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 Past č. 1 – zápůjčka nebo výpůjčka, </a:t>
            </a:r>
          </a:p>
          <a:p>
            <a:pPr lvl="1" eaLnBrk="1" hangingPunct="1"/>
            <a:r>
              <a:rPr lang="cs-CZ" altLang="cs-CZ" dirty="0"/>
              <a:t>shodné IRR u obou projektů, ale NPV je u jednoho projektu kladné a u druhého záporné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 Past č. 2 – více IRR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dirty="0"/>
              <a:t> Past č. 3 – žádné IRR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Past č. 1 - Zápůjčka nebo výpůjčka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350250" cy="47021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200" dirty="0"/>
          </a:p>
          <a:p>
            <a:pPr eaLnBrk="1" hangingPunct="1">
              <a:lnSpc>
                <a:spcPct val="80000"/>
              </a:lnSpc>
            </a:pPr>
            <a:endParaRPr lang="cs-CZ" altLang="cs-CZ" sz="22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IRR = 50% </a:t>
            </a:r>
            <a:r>
              <a:rPr lang="en-US" altLang="cs-CZ" sz="2000" dirty="0"/>
              <a:t>&gt;</a:t>
            </a:r>
            <a:r>
              <a:rPr lang="cs-CZ" altLang="cs-CZ" sz="2000" dirty="0"/>
              <a:t> r=10% </a:t>
            </a:r>
            <a:r>
              <a:rPr lang="cs-CZ" altLang="cs-CZ" sz="2200" dirty="0">
                <a:latin typeface="Symbol" panose="05050102010706020507" pitchFamily="18" charset="2"/>
              </a:rPr>
              <a:t>Þ </a:t>
            </a:r>
            <a:r>
              <a:rPr lang="cs-CZ" altLang="cs-CZ" sz="2000" dirty="0"/>
              <a:t>oba přijatelné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IRR (X) = IRR (Y) </a:t>
            </a:r>
            <a:r>
              <a:rPr lang="cs-CZ" altLang="cs-CZ" sz="2200" dirty="0">
                <a:latin typeface="Symbol" panose="05050102010706020507" pitchFamily="18" charset="2"/>
              </a:rPr>
              <a:t>Þ</a:t>
            </a:r>
            <a:r>
              <a:rPr lang="cs-CZ" altLang="cs-CZ" sz="2000" dirty="0"/>
              <a:t> oba stejně investičně přitažlivé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/>
              <a:t>ALE projekt Y je významně horší, než-</a:t>
            </a:r>
            <a:r>
              <a:rPr lang="cs-CZ" altLang="cs-CZ" sz="2000" dirty="0" err="1"/>
              <a:t>li</a:t>
            </a:r>
            <a:r>
              <a:rPr lang="cs-CZ" altLang="cs-CZ" sz="2000" dirty="0"/>
              <a:t> projekt X: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NPV(X) &gt; NPV(Y)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/>
              <a:t>a zároveň je zcela nepřijatelný: NPV (Y) &lt; 0.</a:t>
            </a:r>
          </a:p>
        </p:txBody>
      </p:sp>
      <p:graphicFrame>
        <p:nvGraphicFramePr>
          <p:cNvPr id="119839" name="Group 31"/>
          <p:cNvGraphicFramePr>
            <a:graphicFrameLocks noGrp="1"/>
          </p:cNvGraphicFramePr>
          <p:nvPr>
            <p:ph sz="half" idx="2"/>
          </p:nvPr>
        </p:nvGraphicFramePr>
        <p:xfrm>
          <a:off x="611188" y="2133600"/>
          <a:ext cx="7820025" cy="1387476"/>
        </p:xfrm>
        <a:graphic>
          <a:graphicData uri="http://schemas.openxmlformats.org/drawingml/2006/table">
            <a:tbl>
              <a:tblPr/>
              <a:tblGrid>
                <a:gridCol w="1182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9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Projekt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 (v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NPV při r=10%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-"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6354763" y="6492875"/>
            <a:ext cx="2789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400" i="1">
                <a:solidFill>
                  <a:schemeClr val="tx1"/>
                </a:solidFill>
                <a:latin typeface="Arial" panose="020B0604020202020204" pitchFamily="34" charset="0"/>
              </a:rPr>
              <a:t>Zdroj: www.businessinfo.cz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Past č. 2 - více IRR)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594360" y="1929606"/>
            <a:ext cx="8001000" cy="8191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100" dirty="0"/>
              <a:t>peněžní toky nejsou kontinuálně kladné po celou dobu předpokládaných výnosů investic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1187450" y="2565400"/>
            <a:ext cx="6376988" cy="3533775"/>
            <a:chOff x="1352" y="1640"/>
            <a:chExt cx="4017" cy="2226"/>
          </a:xfrm>
        </p:grpSpPr>
        <p:sp>
          <p:nvSpPr>
            <p:cNvPr id="53256" name="Line 5"/>
            <p:cNvSpPr>
              <a:spLocks noChangeShapeType="1"/>
            </p:cNvSpPr>
            <p:nvPr/>
          </p:nvSpPr>
          <p:spPr bwMode="auto">
            <a:xfrm>
              <a:off x="1736" y="1687"/>
              <a:ext cx="0" cy="2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57" name="Line 6"/>
            <p:cNvSpPr>
              <a:spLocks noChangeShapeType="1"/>
            </p:cNvSpPr>
            <p:nvPr/>
          </p:nvSpPr>
          <p:spPr bwMode="auto">
            <a:xfrm>
              <a:off x="1673" y="2913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58" name="Text Box 7"/>
            <p:cNvSpPr txBox="1">
              <a:spLocks noChangeArrowheads="1"/>
            </p:cNvSpPr>
            <p:nvPr/>
          </p:nvSpPr>
          <p:spPr bwMode="auto">
            <a:xfrm>
              <a:off x="1573" y="289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53259" name="Text Box 8"/>
            <p:cNvSpPr txBox="1">
              <a:spLocks noChangeArrowheads="1"/>
            </p:cNvSpPr>
            <p:nvPr/>
          </p:nvSpPr>
          <p:spPr bwMode="auto">
            <a:xfrm>
              <a:off x="1352" y="1640"/>
              <a:ext cx="4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NPV</a:t>
              </a:r>
            </a:p>
          </p:txBody>
        </p:sp>
        <p:sp>
          <p:nvSpPr>
            <p:cNvPr id="53260" name="Text Box 9"/>
            <p:cNvSpPr txBox="1">
              <a:spLocks noChangeArrowheads="1"/>
            </p:cNvSpPr>
            <p:nvPr/>
          </p:nvSpPr>
          <p:spPr bwMode="auto">
            <a:xfrm>
              <a:off x="5177" y="289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cs-CZ" altLang="cs-CZ">
                  <a:solidFill>
                    <a:schemeClr val="tx1"/>
                  </a:solidFill>
                  <a:latin typeface="Arial" panose="020B0604020202020204" pitchFamily="34" charset="0"/>
                </a:rPr>
                <a:t>i</a:t>
              </a:r>
            </a:p>
          </p:txBody>
        </p:sp>
      </p:grpSp>
      <p:sp>
        <p:nvSpPr>
          <p:cNvPr id="53253" name="Freeform 10"/>
          <p:cNvSpPr>
            <a:spLocks/>
          </p:cNvSpPr>
          <p:nvPr/>
        </p:nvSpPr>
        <p:spPr bwMode="auto">
          <a:xfrm>
            <a:off x="2767013" y="3092450"/>
            <a:ext cx="4994275" cy="2768600"/>
          </a:xfrm>
          <a:custGeom>
            <a:avLst/>
            <a:gdLst>
              <a:gd name="T0" fmla="*/ 0 w 3146"/>
              <a:gd name="T1" fmla="*/ 2147483646 h 1744"/>
              <a:gd name="T2" fmla="*/ 2147483646 w 3146"/>
              <a:gd name="T3" fmla="*/ 2147483646 h 1744"/>
              <a:gd name="T4" fmla="*/ 2147483646 w 3146"/>
              <a:gd name="T5" fmla="*/ 2147483646 h 17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46" h="1744">
                <a:moveTo>
                  <a:pt x="0" y="1375"/>
                </a:moveTo>
                <a:cubicBezTo>
                  <a:pt x="247" y="687"/>
                  <a:pt x="495" y="0"/>
                  <a:pt x="1019" y="61"/>
                </a:cubicBezTo>
                <a:cubicBezTo>
                  <a:pt x="1543" y="122"/>
                  <a:pt x="2768" y="1404"/>
                  <a:pt x="3146" y="1744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4" name="Text Box 11"/>
          <p:cNvSpPr txBox="1">
            <a:spLocks noChangeArrowheads="1"/>
          </p:cNvSpPr>
          <p:nvPr/>
        </p:nvSpPr>
        <p:spPr bwMode="auto">
          <a:xfrm>
            <a:off x="6178550" y="4595813"/>
            <a:ext cx="411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i</a:t>
            </a:r>
            <a:r>
              <a:rPr lang="cs-CZ" altLang="cs-CZ" baseline="-25000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53255" name="Text Box 12"/>
          <p:cNvSpPr txBox="1">
            <a:spLocks noChangeArrowheads="1"/>
          </p:cNvSpPr>
          <p:nvPr/>
        </p:nvSpPr>
        <p:spPr bwMode="auto">
          <a:xfrm>
            <a:off x="2941638" y="4595813"/>
            <a:ext cx="46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i</a:t>
            </a:r>
            <a:r>
              <a:rPr lang="cs-CZ" altLang="cs-CZ" baseline="-25000">
                <a:solidFill>
                  <a:schemeClr val="tx1"/>
                </a:solidFill>
                <a:latin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Past č. 3 - žádná IRR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896263"/>
            <a:ext cx="8326437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900" dirty="0"/>
              <a:t>Není možné rozhodnout na základě IRR o smysluplnosti projektu vzhledem k tomu, že IRR nemá hodnotu.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1763713" y="2708275"/>
            <a:ext cx="0" cy="3459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1476375" y="5589588"/>
            <a:ext cx="5813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16013" y="54070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42988" y="2636838"/>
            <a:ext cx="655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NPV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7380288" y="55895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54281" name="Freeform 9"/>
          <p:cNvSpPr>
            <a:spLocks/>
          </p:cNvSpPr>
          <p:nvPr/>
        </p:nvSpPr>
        <p:spPr bwMode="auto">
          <a:xfrm>
            <a:off x="2051050" y="3644900"/>
            <a:ext cx="4724400" cy="1733550"/>
          </a:xfrm>
          <a:custGeom>
            <a:avLst/>
            <a:gdLst>
              <a:gd name="T0" fmla="*/ 0 w 2976"/>
              <a:gd name="T1" fmla="*/ 0 h 1092"/>
              <a:gd name="T2" fmla="*/ 2147483646 w 2976"/>
              <a:gd name="T3" fmla="*/ 2147483646 h 1092"/>
              <a:gd name="T4" fmla="*/ 2147483646 w 2976"/>
              <a:gd name="T5" fmla="*/ 2147483646 h 10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1092">
                <a:moveTo>
                  <a:pt x="0" y="0"/>
                </a:moveTo>
                <a:cubicBezTo>
                  <a:pt x="213" y="525"/>
                  <a:pt x="427" y="1050"/>
                  <a:pt x="923" y="1071"/>
                </a:cubicBezTo>
                <a:cubicBezTo>
                  <a:pt x="1419" y="1092"/>
                  <a:pt x="2631" y="261"/>
                  <a:pt x="2976" y="126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Index rentability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angl. Rentability Index (Ri)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nebo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/>
              <a:t>Return of Investment (ROI)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Definice: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podíl čisté současné hodnoty projektu na hotovostním toku nultého období (na investičních výdajích)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Ri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700" b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kde</a:t>
            </a: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 	CF</a:t>
            </a:r>
            <a:r>
              <a:rPr lang="cs-CZ" altLang="cs-CZ" sz="2200" i="1" baseline="-2500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	je hotovostní tok v roce </a:t>
            </a: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endParaRPr lang="cs-CZ" altLang="cs-CZ" sz="2200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		r	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je diskontní sazba,</a:t>
            </a:r>
            <a:endParaRPr lang="cs-CZ" altLang="cs-CZ" sz="2200" i="1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		t	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je časové období od 1 do </a:t>
            </a: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200" i="1">
                <a:solidFill>
                  <a:schemeClr val="tx1">
                    <a:lumMod val="75000"/>
                    <a:lumOff val="25000"/>
                  </a:schemeClr>
                </a:solidFill>
              </a:rPr>
              <a:t>		n	</a:t>
            </a:r>
            <a:r>
              <a:rPr lang="cs-CZ" altLang="cs-CZ" sz="2200">
                <a:solidFill>
                  <a:schemeClr val="tx1">
                    <a:lumMod val="75000"/>
                    <a:lumOff val="25000"/>
                  </a:schemeClr>
                </a:solidFill>
              </a:rPr>
              <a:t>je životnost projektu.</a:t>
            </a: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632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00113" y="1989138"/>
          <a:ext cx="3240087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6" name="Rovnice" r:id="rId3" imgW="1143000" imgH="711200" progId="Equation.3">
                  <p:embed/>
                </p:oleObj>
              </mc:Choice>
              <mc:Fallback>
                <p:oleObj name="Rovnice" r:id="rId3" imgW="1143000" imgH="7112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989138"/>
                        <a:ext cx="3240087" cy="201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43438" y="1989138"/>
          <a:ext cx="316865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7" name="Rovnice" r:id="rId5" imgW="1143000" imgH="711200" progId="Equation.3">
                  <p:embed/>
                </p:oleObj>
              </mc:Choice>
              <mc:Fallback>
                <p:oleObj name="Rovnice" r:id="rId5" imgW="1143000" imgH="7112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989138"/>
                        <a:ext cx="3168650" cy="197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Jednokriteriální metody </a:t>
            </a:r>
            <a:br>
              <a:rPr lang="cs-CZ" altLang="cs-CZ" sz="4000"/>
            </a:br>
            <a:r>
              <a:rPr lang="cs-CZ" altLang="cs-CZ" sz="4000"/>
              <a:t>hodnocení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565400"/>
            <a:ext cx="6553200" cy="34559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Definice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Takové metody, které pro hodnocení a výběr projektů používají pouze jedno rozhodovací kritérium na které převádí kritéria ostatní.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Klasifikace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Obecné finanční metody hodnocení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Nákladově výstupové metody hodnocení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Některé speciální nákladové metody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800" b="1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		Kritérium	    Interpretace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i="1"/>
              <a:t>		   Ri</a:t>
            </a:r>
            <a:r>
              <a:rPr lang="cs-CZ" altLang="cs-CZ" sz="2800"/>
              <a:t> ≥ 0</a:t>
            </a:r>
            <a:r>
              <a:rPr lang="cs-CZ" altLang="cs-CZ" sz="2800" i="1"/>
              <a:t>		</a:t>
            </a:r>
            <a:r>
              <a:rPr lang="cs-CZ" altLang="cs-CZ" sz="2800"/>
              <a:t>projekt je přijatelný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i="1"/>
              <a:t>		   Ri </a:t>
            </a:r>
            <a:r>
              <a:rPr lang="cs-CZ" altLang="cs-CZ" sz="2800"/>
              <a:t>&lt; 0</a:t>
            </a:r>
            <a:r>
              <a:rPr lang="cs-CZ" altLang="cs-CZ" sz="2800" i="1"/>
              <a:t>		</a:t>
            </a:r>
            <a:r>
              <a:rPr lang="cs-CZ" altLang="cs-CZ" sz="2800"/>
              <a:t>projekt není přijatelný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Nákladově-výstupové metody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/>
              <a:t>Definice</a:t>
            </a:r>
          </a:p>
          <a:p>
            <a:pPr lvl="1" eaLnBrk="1" hangingPunct="1"/>
            <a:r>
              <a:rPr lang="cs-CZ" altLang="cs-CZ" sz="2400"/>
              <a:t>Mezi inputově-outputové (nákladově-výstupové) metody hodnocení je možné zařadit takové metody, které pro hodnocení a výběr projektů používají pouze jedno rozhodovací kritérium související se vstupy a výstupy.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Klasifikace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	</a:t>
            </a:r>
            <a:r>
              <a:rPr lang="cs-CZ" altLang="cs-CZ" sz="2400" dirty="0"/>
              <a:t>Mezi </a:t>
            </a:r>
            <a:r>
              <a:rPr lang="cs-CZ" altLang="cs-CZ" sz="2400" dirty="0" err="1"/>
              <a:t>inputově-outputové</a:t>
            </a:r>
            <a:r>
              <a:rPr lang="cs-CZ" altLang="cs-CZ" sz="2400" dirty="0"/>
              <a:t> (nákladově výstupové) metody hodnocení patří:</a:t>
            </a:r>
          </a:p>
          <a:p>
            <a:pPr lvl="1" eaLnBrk="1" hangingPunct="1"/>
            <a:r>
              <a:rPr lang="cs-CZ" altLang="cs-CZ" sz="2400" dirty="0"/>
              <a:t>analýza minimalizace nákladů (CMA),</a:t>
            </a:r>
          </a:p>
          <a:p>
            <a:pPr lvl="1" eaLnBrk="1" hangingPunct="1"/>
            <a:r>
              <a:rPr lang="cs-CZ" altLang="cs-CZ" sz="2400" dirty="0"/>
              <a:t>analýza efektivnosti nákladů (CEA), </a:t>
            </a:r>
          </a:p>
          <a:p>
            <a:pPr lvl="1" eaLnBrk="1" hangingPunct="1"/>
            <a:r>
              <a:rPr lang="cs-CZ" altLang="cs-CZ" sz="2400" dirty="0"/>
              <a:t>analýza nákladů a užitku (CUA),</a:t>
            </a:r>
          </a:p>
          <a:p>
            <a:pPr lvl="1"/>
            <a:r>
              <a:rPr lang="cs-CZ" altLang="cs-CZ" sz="2400" dirty="0"/>
              <a:t>analýza nákladů a přínosů (CBA)</a:t>
            </a:r>
          </a:p>
          <a:p>
            <a:pPr lvl="1" eaLnBrk="1" hangingPunct="1"/>
            <a:endParaRPr lang="cs-CZ" altLang="cs-CZ" sz="2400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Co mají společné a čím se liší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32856"/>
            <a:ext cx="7275513" cy="4464794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Společné = cíl 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200" dirty="0"/>
              <a:t>prokázat měřitelným způsobem, co kdo získá a s jakými společenskými náklady.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dirty="0"/>
              <a:t>Liší se	 = způsob měření výstupů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	Název metody		Forma měření výstupu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CMA			Neměří 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CBA			Peněžní jednotky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CEA			Počet výstupových jednotek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	 		z realizované jednotky nákladů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	CUA			Užitek plynoucí z projektu</a:t>
            </a:r>
            <a:endParaRPr lang="cs-CZ" altLang="cs-CZ" sz="2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 altLang="cs-CZ" sz="3400"/>
              <a:t>Analýza minimalizace nákadů</a:t>
            </a:r>
            <a:endParaRPr lang="cs-CZ" altLang="cs-CZ"/>
          </a:p>
        </p:txBody>
      </p:sp>
      <p:sp>
        <p:nvSpPr>
          <p:cNvPr id="2437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Cost Minimizing Analysis - CMA</a:t>
            </a:r>
            <a:r>
              <a:rPr lang="cs-CZ" altLang="cs-CZ"/>
              <a:t> </a:t>
            </a:r>
          </a:p>
          <a:p>
            <a:pPr marL="571500" indent="-571500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Definice</a:t>
            </a:r>
            <a:r>
              <a:rPr lang="cs-CZ" altLang="cs-CZ" sz="2800"/>
              <a:t>:</a:t>
            </a:r>
          </a:p>
          <a:p>
            <a:pPr marL="966788" lvl="1" indent="-495300" eaLnBrk="1" hangingPunct="1"/>
            <a:r>
              <a:rPr lang="cs-CZ" altLang="cs-CZ" sz="2800"/>
              <a:t>Analýza minimalizace nákladů je metoda založená na hodnocení podle nejnižších nákladů</a:t>
            </a:r>
            <a:endParaRPr lang="cs-CZ" altLang="cs-CZ"/>
          </a:p>
          <a:p>
            <a:pPr marL="966788" lvl="1" indent="-495300"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	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1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4267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6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/>
              <a:t>Kde 	</a:t>
            </a:r>
            <a:r>
              <a:rPr lang="cs-CZ" altLang="cs-CZ" sz="2800" i="1"/>
              <a:t>C	</a:t>
            </a:r>
            <a:r>
              <a:rPr lang="cs-CZ" altLang="cs-CZ" sz="2800"/>
              <a:t>jsou náklady na projekt	</a:t>
            </a:r>
          </a:p>
        </p:txBody>
      </p:sp>
      <p:graphicFrame>
        <p:nvGraphicFramePr>
          <p:cNvPr id="6349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71775" y="2349500"/>
          <a:ext cx="34226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8" name="Rovnice" r:id="rId3" imgW="621760" imgH="177646" progId="Equation.3">
                  <p:embed/>
                </p:oleObj>
              </mc:Choice>
              <mc:Fallback>
                <p:oleObj name="Rovnice" r:id="rId3" imgW="621760" imgH="177646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349500"/>
                        <a:ext cx="342265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Vyjádření nákladů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160588"/>
            <a:ext cx="7923213" cy="38814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	</a:t>
            </a:r>
            <a:r>
              <a:rPr lang="cs-CZ" altLang="cs-CZ" sz="2000"/>
              <a:t>Hodnotu celkových nákladů </a:t>
            </a:r>
            <a:r>
              <a:rPr lang="cs-CZ" altLang="cs-CZ" sz="2000" i="1"/>
              <a:t>C</a:t>
            </a:r>
            <a:r>
              <a:rPr lang="cs-CZ" altLang="cs-CZ" sz="2000"/>
              <a:t> lze vyjádřit následujícím způsobem: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/>
              <a:t>Kde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i="1"/>
              <a:t>	</a:t>
            </a:r>
            <a:r>
              <a:rPr lang="cs-CZ" altLang="cs-CZ" sz="2000" i="1"/>
              <a:t>C</a:t>
            </a:r>
            <a:r>
              <a:rPr lang="cs-CZ" altLang="cs-CZ" sz="2000" baseline="-25000"/>
              <a:t>0</a:t>
            </a:r>
            <a:r>
              <a:rPr lang="cs-CZ" altLang="cs-CZ" sz="2000"/>
              <a:t>    	je pořizovací cena (často také označovaná jako </a:t>
            </a:r>
            <a:r>
              <a:rPr lang="cs-CZ" altLang="cs-CZ" sz="2000" i="1"/>
              <a:t>I</a:t>
            </a:r>
            <a:r>
              <a:rPr lang="cs-CZ" altLang="cs-CZ" sz="2000"/>
              <a:t>)</a:t>
            </a:r>
            <a:endParaRPr lang="cs-CZ" altLang="cs-CZ" sz="2000" i="1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/>
              <a:t>	C</a:t>
            </a:r>
            <a:r>
              <a:rPr lang="cs-CZ" altLang="cs-CZ" sz="2000" i="1" baseline="-25000"/>
              <a:t>t</a:t>
            </a:r>
            <a:r>
              <a:rPr lang="cs-CZ" altLang="cs-CZ" sz="2000" i="1"/>
              <a:t> </a:t>
            </a:r>
            <a:r>
              <a:rPr lang="cs-CZ" altLang="cs-CZ" sz="2000"/>
              <a:t>   	je náklad v období t, </a:t>
            </a:r>
            <a:endParaRPr lang="cs-CZ" altLang="cs-CZ" sz="2000" i="1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sz="2000" i="1"/>
              <a:t>	n</a:t>
            </a:r>
            <a:r>
              <a:rPr lang="cs-CZ" altLang="cs-CZ" sz="2000"/>
              <a:t> 	je konečný časový horizont, kdy projekt završí svou životnost.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4517" name="Object 5"/>
          <p:cNvGraphicFramePr>
            <a:graphicFrameLocks noChangeAspect="1"/>
          </p:cNvGraphicFramePr>
          <p:nvPr/>
        </p:nvGraphicFramePr>
        <p:xfrm>
          <a:off x="2843213" y="2565400"/>
          <a:ext cx="28813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3" name="Rovnice" r:id="rId3" imgW="977900" imgH="431800" progId="Equation.3">
                  <p:embed/>
                </p:oleObj>
              </mc:Choice>
              <mc:Fallback>
                <p:oleObj name="Rovnice" r:id="rId3" imgW="977900" imgH="431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565400"/>
                        <a:ext cx="2881312" cy="125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Postup hodnocení a výběru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Krok 1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	</a:t>
            </a:r>
            <a:r>
              <a:rPr lang="cs-CZ" altLang="cs-CZ" sz="2800" dirty="0"/>
              <a:t>Určí se výše nákladů na 	projekty pomocí metod ocenění.</a:t>
            </a:r>
            <a:endParaRPr lang="cs-CZ" altLang="cs-CZ" sz="2800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Krok 2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	</a:t>
            </a:r>
            <a:r>
              <a:rPr lang="cs-CZ" altLang="cs-CZ" sz="2800" dirty="0"/>
              <a:t>Vybere se projekt s nejnižšími náklady</a:t>
            </a:r>
            <a:r>
              <a:rPr lang="cs-CZ" altLang="cs-CZ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Výhody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800" dirty="0"/>
              <a:t>Je velmi jednoduchá na použití.</a:t>
            </a:r>
          </a:p>
          <a:p>
            <a:pPr eaLnBrk="1" hangingPunct="1"/>
            <a:endParaRPr lang="cs-CZ" altLang="cs-CZ" sz="2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Nevýhody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16832"/>
            <a:ext cx="7543800" cy="4125193"/>
          </a:xfrm>
        </p:spPr>
        <p:txBody>
          <a:bodyPr/>
          <a:lstStyle/>
          <a:p>
            <a:pPr marL="288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Můžeme ji použít pouze v případech, kdy jednoznačně víme, že i nejnižší cena garantuje potřebnou úroveň užitku a současně předpokládáme, že výstupy všech uvažovaných alternativ jsou v podstatě stejné a srovnatelné. </a:t>
            </a:r>
          </a:p>
          <a:p>
            <a:pPr marL="288000" indent="-252000">
              <a:buFont typeface="Wingdings" panose="05000000000000000000" pitchFamily="2" charset="2"/>
              <a:buChar char="§"/>
            </a:pPr>
            <a:r>
              <a:rPr lang="cs-CZ" altLang="zh-CN" sz="2600" dirty="0">
                <a:cs typeface="华文新魏"/>
              </a:rPr>
              <a:t>Neumožňuje hodnotit a srovnávat projekty s různou dobou životnosti. </a:t>
            </a:r>
          </a:p>
          <a:p>
            <a:pPr marL="288000" indent="-252000">
              <a:buFont typeface="Wingdings" panose="05000000000000000000" pitchFamily="2" charset="2"/>
              <a:buChar char="§"/>
            </a:pPr>
            <a:r>
              <a:rPr lang="cs-CZ" altLang="zh-CN" sz="2600" dirty="0">
                <a:cs typeface="华文新魏"/>
              </a:rPr>
              <a:t>Hodnotí pouze náklady a neuvažuje možné přínosy veřejných projektů. </a:t>
            </a:r>
            <a:endParaRPr lang="cs-CZ" altLang="cs-CZ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 altLang="cs-CZ" sz="4000"/>
              <a:t>Obecné finanční metody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73238"/>
            <a:ext cx="8013774" cy="428148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dirty="0"/>
              <a:t>Finanční kritéria používaná při hodnocení veřejných projektů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cs-CZ" sz="2400" dirty="0"/>
              <a:t>Statická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metoda výnosnosti (rentability) projektu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doba návratnosti prostá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cs-CZ" sz="2400" dirty="0"/>
              <a:t>Dynamická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doba návratnosti reálná 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čistá současná hodnota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vnitřní výnosové procento (vnitřní míra výnosu)</a:t>
            </a:r>
          </a:p>
          <a:p>
            <a:pPr marL="1347788" lvl="2" indent="-438150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/>
              <a:t>index rentability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Analýza efektivnosti nákladů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844824"/>
            <a:ext cx="7925504" cy="4197201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 err="1"/>
              <a:t>Cost-effectiveness</a:t>
            </a:r>
            <a:r>
              <a:rPr lang="cs-CZ" altLang="cs-CZ" dirty="0"/>
              <a:t> </a:t>
            </a:r>
            <a:r>
              <a:rPr lang="cs-CZ" altLang="cs-CZ" dirty="0" err="1"/>
              <a:t>analysis</a:t>
            </a:r>
            <a:r>
              <a:rPr lang="cs-CZ" altLang="cs-CZ" dirty="0"/>
              <a:t> – CEA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Definice</a:t>
            </a:r>
            <a:r>
              <a:rPr lang="cs-CZ" altLang="cs-CZ" sz="2800" dirty="0"/>
              <a:t>: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forma ekonomické analýzy, která porovnává relativní náklady a výsledky (efekty) dvou nebo více postupů (projektů).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Je to modifikovaná forma CBA, která se používá, pokud je ocenění výstupů pomocí CBA komplikované.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Rozdíly oproti CBA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efektivnost projektu nevyjadřuje prostřednictvím peněžních jednotek, 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výstupy měří prostřednictvím vhodných naturálních nebo fyzikálních jednotek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420938"/>
            <a:ext cx="6348413" cy="3881437"/>
          </a:xfrm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Kde	</a:t>
            </a:r>
            <a:r>
              <a:rPr lang="cs-CZ" altLang="cs-CZ" i="1"/>
              <a:t>C</a:t>
            </a:r>
            <a:r>
              <a:rPr lang="cs-CZ" altLang="cs-CZ"/>
              <a:t> 	jsou náklady na projekt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/>
              <a:t>		</a:t>
            </a:r>
            <a:r>
              <a:rPr lang="cs-CZ" altLang="cs-CZ" i="1"/>
              <a:t>E	</a:t>
            </a:r>
            <a:r>
              <a:rPr lang="cs-CZ" altLang="cs-CZ"/>
              <a:t>jsou výstupy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0661" name="Object 5"/>
          <p:cNvGraphicFramePr>
            <a:graphicFrameLocks noChangeAspect="1"/>
          </p:cNvGraphicFramePr>
          <p:nvPr/>
        </p:nvGraphicFramePr>
        <p:xfrm>
          <a:off x="2987675" y="2060575"/>
          <a:ext cx="2700338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7" name="Rovnice" r:id="rId3" imgW="672808" imgH="393529" progId="Equation.3">
                  <p:embed/>
                </p:oleObj>
              </mc:Choice>
              <mc:Fallback>
                <p:oleObj name="Rovnice" r:id="rId3" imgW="672808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060575"/>
                        <a:ext cx="2700338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Způsoby stanovení pořadí projektů pomocí CEA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stanovením nákladů na jednotku výstupu,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formou sestupné efektivnosti pro stejné náklady,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vzrůstajícími náklady pro stejnou efektivnost.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Rovina efektivnosti CEA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5185" y="2276872"/>
            <a:ext cx="7543801" cy="402336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defRPr/>
            </a:pPr>
            <a:endParaRPr lang="cs-CZ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4200" dirty="0"/>
              <a:t>            </a:t>
            </a:r>
            <a:r>
              <a:rPr lang="cs-CZ" sz="5500" dirty="0"/>
              <a:t>účinnost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5500" dirty="0"/>
              <a:t>       (efektivnost)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cs-CZ" sz="14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sz="5600" dirty="0"/>
              <a:t>                                                                      náklady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467768" y="2097326"/>
            <a:ext cx="3744913" cy="3240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" name="Přímá spojnice 5"/>
          <p:cNvCxnSpPr>
            <a:stCxn id="4" idx="0"/>
            <a:endCxn id="4" idx="2"/>
          </p:cNvCxnSpPr>
          <p:nvPr/>
        </p:nvCxnSpPr>
        <p:spPr>
          <a:xfrm>
            <a:off x="4340225" y="2097326"/>
            <a:ext cx="0" cy="3240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4" idx="1"/>
          </p:cNvCxnSpPr>
          <p:nvPr/>
        </p:nvCxnSpPr>
        <p:spPr>
          <a:xfrm>
            <a:off x="2467768" y="3716576"/>
            <a:ext cx="3744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711" name="TextovéPole 9"/>
          <p:cNvSpPr txBox="1">
            <a:spLocks noChangeArrowheads="1"/>
          </p:cNvSpPr>
          <p:nvPr/>
        </p:nvSpPr>
        <p:spPr bwMode="auto">
          <a:xfrm>
            <a:off x="2506663" y="3086100"/>
            <a:ext cx="1655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Verdana" panose="020B0604030504040204" pitchFamily="34" charset="0"/>
              </a:rPr>
              <a:t>II. kvadrant</a:t>
            </a:r>
          </a:p>
        </p:txBody>
      </p:sp>
      <p:sp>
        <p:nvSpPr>
          <p:cNvPr id="72712" name="TextovéPole 11"/>
          <p:cNvSpPr txBox="1">
            <a:spLocks noChangeArrowheads="1"/>
          </p:cNvSpPr>
          <p:nvPr/>
        </p:nvSpPr>
        <p:spPr bwMode="auto">
          <a:xfrm>
            <a:off x="4421188" y="3068638"/>
            <a:ext cx="165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Verdana" panose="020B0604030504040204" pitchFamily="34" charset="0"/>
              </a:rPr>
              <a:t>I. kvadrant</a:t>
            </a:r>
          </a:p>
        </p:txBody>
      </p:sp>
      <p:sp>
        <p:nvSpPr>
          <p:cNvPr id="72713" name="TextovéPole 12"/>
          <p:cNvSpPr txBox="1">
            <a:spLocks noChangeArrowheads="1"/>
          </p:cNvSpPr>
          <p:nvPr/>
        </p:nvSpPr>
        <p:spPr bwMode="auto">
          <a:xfrm>
            <a:off x="4340225" y="4602163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Verdana" panose="020B0604030504040204" pitchFamily="34" charset="0"/>
              </a:rPr>
              <a:t>IV. kvadrant</a:t>
            </a:r>
          </a:p>
        </p:txBody>
      </p:sp>
      <p:sp>
        <p:nvSpPr>
          <p:cNvPr id="72714" name="TextovéPole 14"/>
          <p:cNvSpPr txBox="1">
            <a:spLocks noChangeArrowheads="1"/>
          </p:cNvSpPr>
          <p:nvPr/>
        </p:nvSpPr>
        <p:spPr bwMode="auto">
          <a:xfrm>
            <a:off x="2509838" y="4602163"/>
            <a:ext cx="1657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>
                <a:solidFill>
                  <a:schemeClr val="tx1"/>
                </a:solidFill>
                <a:latin typeface="Verdana" panose="020B0604030504040204" pitchFamily="34" charset="0"/>
              </a:rPr>
              <a:t>III. kvadrant</a:t>
            </a:r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2267744" y="2916477"/>
            <a:ext cx="0" cy="24209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2467768" y="5589240"/>
            <a:ext cx="2447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Rovina efektivnosti CEA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400" dirty="0"/>
              <a:t>Analýzy nákladů a efektivity jsou často zobrazeny na rovině efektivnosti nákladů složené ze čtyř-kvadrantů. </a:t>
            </a:r>
          </a:p>
          <a:p>
            <a:pPr marL="471487" lvl="1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Výsledky zakreslené: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v kvadrantu I jsou účinnější a dražší,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>
                <a:solidFill>
                  <a:schemeClr val="accent2"/>
                </a:solidFill>
              </a:rPr>
              <a:t>v kvadrantu II jsou účinnější a méně nákladné,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v kvadrantu III jsou méně účinné a méně nákladné, </a:t>
            </a: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v kvadrantu IV, jsou méně účinné a dražší.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Využití CEA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V řadě oborů</a:t>
            </a:r>
          </a:p>
          <a:p>
            <a:pPr lvl="1" eaLnBrk="1" hangingPunct="1">
              <a:defRPr/>
            </a:pPr>
            <a:r>
              <a:rPr lang="cs-CZ" sz="2800" dirty="0"/>
              <a:t>Zdravotnictví</a:t>
            </a:r>
          </a:p>
          <a:p>
            <a:pPr lvl="1" eaLnBrk="1" hangingPunct="1">
              <a:defRPr/>
            </a:pPr>
            <a:r>
              <a:rPr lang="cs-CZ" sz="2800" dirty="0"/>
              <a:t>Školství</a:t>
            </a:r>
          </a:p>
          <a:p>
            <a:pPr lvl="1" eaLnBrk="1" hangingPunct="1">
              <a:defRPr/>
            </a:pPr>
            <a:r>
              <a:rPr lang="cs-CZ" sz="2800" dirty="0"/>
              <a:t>Vojenská technika</a:t>
            </a:r>
          </a:p>
          <a:p>
            <a:pPr lvl="1" eaLnBrk="1" hangingPunct="1">
              <a:defRPr/>
            </a:pPr>
            <a:r>
              <a:rPr lang="cs-CZ" sz="2800" dirty="0"/>
              <a:t>Policie</a:t>
            </a:r>
          </a:p>
          <a:p>
            <a:pPr lvl="1" eaLnBrk="1" hangingPunct="1">
              <a:defRPr/>
            </a:pPr>
            <a:r>
              <a:rPr lang="cs-CZ" sz="2800" dirty="0"/>
              <a:t>Aj.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 - Využití ve vojenství</a:t>
            </a:r>
          </a:p>
        </p:txBody>
      </p:sp>
      <p:sp>
        <p:nvSpPr>
          <p:cNvPr id="75779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88840"/>
            <a:ext cx="6348413" cy="4053185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Při hodnocení vojenských tanků, </a:t>
            </a:r>
          </a:p>
          <a:p>
            <a:pPr eaLnBrk="1" hangingPunct="1"/>
            <a:r>
              <a:rPr lang="cs-CZ" altLang="cs-CZ" sz="2800" b="1" dirty="0"/>
              <a:t>E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akční rádius,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nejvyšší rychlost,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pancéřová ochrana a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ráže a pronikání brnění svých zbraní.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Problémy s využitím CEA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dirty="0"/>
              <a:t>Souvisí s výběrem ukazatele výstupu 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existuje více druhů užitků 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800" dirty="0"/>
              <a:t>není možné jednotlivé užitky navzájem porovnat 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 - zdravotnictví 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i="1"/>
              <a:t>	</a:t>
            </a:r>
            <a:r>
              <a:rPr lang="cs-CZ" altLang="cs-CZ" sz="2000" i="1"/>
              <a:t>Mějme projekty z oblasti zdravotnictví s následujícími parametry (náklady jsou v tis. Kč a výstupy jsou zachráněné životy.Vstupní údaje a výsledný ukazatel C/E ukazuje tabulka:</a:t>
            </a:r>
            <a:endParaRPr lang="cs-CZ" altLang="cs-CZ" sz="2000"/>
          </a:p>
          <a:p>
            <a:pPr eaLnBrk="1" hangingPunct="1"/>
            <a:endParaRPr lang="cs-CZ" altLang="cs-CZ" sz="2000"/>
          </a:p>
          <a:p>
            <a:pPr eaLnBrk="1" hangingPunct="1"/>
            <a:endParaRPr lang="cs-CZ" altLang="cs-CZ" sz="2600"/>
          </a:p>
          <a:p>
            <a:pPr eaLnBrk="1" hangingPunct="1"/>
            <a:endParaRPr lang="cs-CZ" altLang="cs-CZ" sz="2600"/>
          </a:p>
        </p:txBody>
      </p:sp>
      <p:graphicFrame>
        <p:nvGraphicFramePr>
          <p:cNvPr id="263172" name="Group 4"/>
          <p:cNvGraphicFramePr>
            <a:graphicFrameLocks noGrp="1"/>
          </p:cNvGraphicFramePr>
          <p:nvPr>
            <p:ph sz="half" idx="2"/>
          </p:nvPr>
        </p:nvGraphicFramePr>
        <p:xfrm>
          <a:off x="1187450" y="3284538"/>
          <a:ext cx="7380288" cy="2105025"/>
        </p:xfrm>
        <a:graphic>
          <a:graphicData uri="http://schemas.openxmlformats.org/drawingml/2006/table">
            <a:tbl>
              <a:tblPr/>
              <a:tblGrid>
                <a:gridCol w="2016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70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(C)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Výstup (E)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C/E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8,333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627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16,667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13,333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Metoda rentability projektu (ROI)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773238"/>
            <a:ext cx="7569150" cy="4267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400" dirty="0"/>
              <a:t>kritériem pro rozhodování je maximalizace zisků nebo výnosu. </a:t>
            </a:r>
          </a:p>
          <a:p>
            <a:pPr lvl="1" eaLnBrk="1" hangingPunct="1"/>
            <a:r>
              <a:rPr lang="cs-CZ" altLang="cs-CZ" sz="2400" dirty="0"/>
              <a:t>Výhodnější alternativa dosahuje větší rentability </a:t>
            </a:r>
          </a:p>
          <a:p>
            <a:pPr marL="0" indent="0" eaLnBrk="1" hangingPunct="1">
              <a:buNone/>
            </a:pPr>
            <a:endParaRPr lang="cs-CZ" altLang="cs-CZ" sz="2400" dirty="0"/>
          </a:p>
          <a:p>
            <a:pPr marL="0" indent="0" eaLnBrk="1" hangingPunct="1">
              <a:buNone/>
            </a:pPr>
            <a:r>
              <a:rPr lang="cs-CZ" altLang="cs-CZ" sz="2400" dirty="0"/>
              <a:t>Rentabilita (výnosnost) dána vztahem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0725" name="Object 4"/>
          <p:cNvGraphicFramePr>
            <a:graphicFrameLocks noChangeAspect="1"/>
          </p:cNvGraphicFramePr>
          <p:nvPr/>
        </p:nvGraphicFramePr>
        <p:xfrm>
          <a:off x="1763713" y="3924300"/>
          <a:ext cx="3694112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1" name="Rovnice" r:id="rId3" imgW="1371600" imgH="622300" progId="Equation.3">
                  <p:embed/>
                </p:oleObj>
              </mc:Choice>
              <mc:Fallback>
                <p:oleObj name="Rovnice" r:id="rId3" imgW="13716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3924300"/>
                        <a:ext cx="3694112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Předpoklady pro efektivní použití CEA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vstupy můžeme ohodnotit peněžně,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hlavní cíl je relativně jednoduchý a může být přímo měřen v nákladech na jednotku výstupu,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výstupy jsou hmotné povahy,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výstupy jsou stejnorodé.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600" dirty="0"/>
              <a:t>existuje jen jeden cíl projektu a pokud má projekt více cílů, všechny posuzované varianty dosahují tyto cíle ve stejné míře.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Analýza užitečnosti nákladů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16831"/>
            <a:ext cx="7850832" cy="460779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dirty="0"/>
              <a:t>angl. </a:t>
            </a:r>
            <a:r>
              <a:rPr lang="cs-CZ" altLang="cs-CZ" dirty="0" err="1"/>
              <a:t>Cost</a:t>
            </a:r>
            <a:r>
              <a:rPr lang="cs-CZ" altLang="cs-CZ" dirty="0"/>
              <a:t>-utility </a:t>
            </a:r>
            <a:r>
              <a:rPr lang="cs-CZ" altLang="cs-CZ" dirty="0" err="1"/>
              <a:t>analysis</a:t>
            </a:r>
            <a:r>
              <a:rPr lang="cs-CZ" altLang="cs-CZ" dirty="0"/>
              <a:t> – CUA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 dirty="0"/>
              <a:t>Definice</a:t>
            </a:r>
            <a:r>
              <a:rPr lang="cs-CZ" altLang="cs-CZ" sz="2800" dirty="0"/>
              <a:t>:</a:t>
            </a:r>
          </a:p>
          <a:p>
            <a:pPr marL="201168" lvl="1" indent="0" eaLnBrk="1" hangingPunct="1">
              <a:buNone/>
            </a:pPr>
            <a:r>
              <a:rPr lang="cs-CZ" altLang="cs-CZ" sz="2800" dirty="0"/>
              <a:t>varianta analýzy nákladů a přínosů, která vznikla v souvislosti s ekonomickou analýzou zdraví a používá se především pro hodnocení veřejných projektů a programů z oblasti zdravotnictví ve </a:t>
            </a:r>
            <a:r>
              <a:rPr lang="cs-CZ" altLang="cs-CZ" sz="2800" dirty="0" err="1"/>
              <a:t>farmakoekonomii</a:t>
            </a:r>
            <a:r>
              <a:rPr lang="cs-CZ" altLang="cs-CZ" sz="2800" dirty="0"/>
              <a:t> a jako součást HTA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Podstata CUA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16831"/>
            <a:ext cx="7757160" cy="4125193"/>
          </a:xfrm>
        </p:spPr>
        <p:txBody>
          <a:bodyPr/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odhadnout poměr mezi náklady a užitkem, který produkuje a to nejčastěji  pomocí získaných roků zlepšené kvality života, (</a:t>
            </a:r>
            <a:r>
              <a:rPr lang="cs-CZ" altLang="cs-CZ" sz="2400" dirty="0" err="1"/>
              <a:t>Quality-Adjusted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Life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Years</a:t>
            </a:r>
            <a:r>
              <a:rPr lang="cs-CZ" altLang="cs-CZ" sz="2400" dirty="0"/>
              <a:t>, QALY).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Proto to může být považována za zvláštní případ analýzy efektivity nákladů CEA, a tyto dva termíny jsou často používány zaměnitelně.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Měření užitečnosti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8839"/>
            <a:ext cx="7757160" cy="4053185"/>
          </a:xfrm>
        </p:spPr>
        <p:txBody>
          <a:bodyPr/>
          <a:lstStyle/>
          <a:p>
            <a:pPr eaLnBrk="1" hangingPunct="1"/>
            <a:r>
              <a:rPr lang="cs-CZ" altLang="cs-CZ" dirty="0"/>
              <a:t>Náklady jsou v peněžních jednotkách</a:t>
            </a:r>
          </a:p>
          <a:p>
            <a:pPr eaLnBrk="1" hangingPunct="1"/>
            <a:r>
              <a:rPr lang="cs-CZ" altLang="cs-CZ" dirty="0"/>
              <a:t>Přínosy musí být vyjádřeny v jednotkách, které umožní hodnocení zdravotního stavu 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V HTA jsou přínosy obvykle vyjádřeny v kvalitativně očištěných letech života (QALY).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Rovněž se používá měření prostřednictvím i jiné nepeněžní míry, kdy je identifikován užitek pro pacienta jiné alternativy QALY- HELLY, TWIST, DALY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Příklad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Pokud projekt A umožňuje pacientovi žít pro další tři roky, než v případě bez projektu, ale pouze s kvalitou života váhy 0,6 </a:t>
            </a:r>
          </a:p>
          <a:p>
            <a:pPr marL="438150" lvl="1" indent="0" eaLnBrk="1" hangingPunct="1">
              <a:buFont typeface="Wingdings" panose="05000000000000000000" pitchFamily="2" charset="2"/>
              <a:buNone/>
            </a:pPr>
            <a:r>
              <a:rPr lang="cs-CZ" altLang="cs-CZ" sz="2400"/>
              <a:t>projekt má užitek 3 * 0,6 = 1,8 QALY pro pacienta. </a:t>
            </a:r>
          </a:p>
          <a:p>
            <a:pPr eaLnBrk="1" hangingPunct="1"/>
            <a:r>
              <a:rPr lang="cs-CZ" altLang="cs-CZ" sz="2400"/>
              <a:t>Pokud projekt B umožňuje navíc dva roky života v kvalitě života váhy 0,75, pak se přiznává další 1,5 QALY pacientovi.</a:t>
            </a:r>
          </a:p>
          <a:p>
            <a:pPr eaLnBrk="1" hangingPunct="1"/>
            <a:r>
              <a:rPr lang="cs-CZ" altLang="cs-CZ" sz="2400"/>
              <a:t>Čistý přínos projektu A nad B je 0,3 QALY.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" name="Šipka doprava 1"/>
          <p:cNvSpPr/>
          <p:nvPr/>
        </p:nvSpPr>
        <p:spPr>
          <a:xfrm>
            <a:off x="6372225" y="2581275"/>
            <a:ext cx="1008063" cy="287338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ICER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Přírůstkový poměr nákladové efektivnosti (</a:t>
            </a:r>
            <a:r>
              <a:rPr lang="cs-CZ" altLang="cs-CZ" sz="2800" dirty="0" err="1"/>
              <a:t>incremental</a:t>
            </a:r>
            <a:r>
              <a:rPr lang="cs-CZ" altLang="cs-CZ" sz="2800" dirty="0"/>
              <a:t> </a:t>
            </a:r>
            <a:r>
              <a:rPr lang="cs-CZ" altLang="cs-CZ" sz="2800" dirty="0" err="1"/>
              <a:t>cost</a:t>
            </a:r>
            <a:r>
              <a:rPr lang="cs-CZ" altLang="cs-CZ" sz="2800" dirty="0"/>
              <a:t> </a:t>
            </a:r>
            <a:r>
              <a:rPr lang="cs-CZ" altLang="cs-CZ" sz="2800" dirty="0" err="1"/>
              <a:t>effectiveness</a:t>
            </a:r>
            <a:r>
              <a:rPr lang="cs-CZ" altLang="cs-CZ" sz="2800" dirty="0"/>
              <a:t> ratio - ICER) je</a:t>
            </a:r>
            <a:r>
              <a:rPr lang="cs-CZ" sz="2800" dirty="0"/>
              <a:t> poměr mezi rozdílem nákladů a rozdílem užitků dvou projektů.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	ICER = (C</a:t>
            </a:r>
            <a:r>
              <a:rPr lang="cs-CZ" sz="3200" baseline="-25000" dirty="0"/>
              <a:t>1</a:t>
            </a:r>
            <a:r>
              <a:rPr lang="cs-CZ" dirty="0"/>
              <a:t> - C</a:t>
            </a:r>
            <a:r>
              <a:rPr lang="cs-CZ" sz="3200" baseline="-25000" dirty="0"/>
              <a:t>0</a:t>
            </a:r>
            <a:r>
              <a:rPr lang="cs-CZ" dirty="0"/>
              <a:t>) / (E</a:t>
            </a:r>
            <a:r>
              <a:rPr lang="cs-CZ" sz="3200" baseline="-25000" dirty="0"/>
              <a:t>1</a:t>
            </a:r>
            <a:r>
              <a:rPr lang="cs-CZ" dirty="0"/>
              <a:t> - E</a:t>
            </a:r>
            <a:r>
              <a:rPr lang="cs-CZ" sz="3200" baseline="-25000" dirty="0"/>
              <a:t>0</a:t>
            </a:r>
            <a:r>
              <a:rPr lang="cs-CZ" dirty="0"/>
              <a:t>) </a:t>
            </a:r>
          </a:p>
          <a:p>
            <a:pPr lvl="1" eaLnBrk="1" hangingPunct="1">
              <a:defRPr/>
            </a:pPr>
            <a:r>
              <a:rPr lang="cs-CZ" sz="2000" dirty="0"/>
              <a:t>C</a:t>
            </a:r>
            <a:r>
              <a:rPr lang="cs-CZ" sz="2000" baseline="-25000" dirty="0"/>
              <a:t>0</a:t>
            </a:r>
            <a:r>
              <a:rPr lang="cs-CZ" sz="2000" dirty="0"/>
              <a:t> a E</a:t>
            </a:r>
            <a:r>
              <a:rPr lang="cs-CZ" sz="2000" baseline="-25000" dirty="0"/>
              <a:t>0</a:t>
            </a:r>
            <a:r>
              <a:rPr lang="cs-CZ" sz="2000" dirty="0"/>
              <a:t> představují náklady a užitek, při nulové variantě (žádné zdravotní intervenční opatření)</a:t>
            </a:r>
          </a:p>
          <a:p>
            <a:pPr lvl="1" eaLnBrk="1" hangingPunct="1">
              <a:defRPr/>
            </a:pPr>
            <a:r>
              <a:rPr lang="cs-CZ" sz="2000" dirty="0"/>
              <a:t>C</a:t>
            </a:r>
            <a:r>
              <a:rPr lang="cs-CZ" sz="2000" baseline="-25000" dirty="0"/>
              <a:t>1</a:t>
            </a:r>
            <a:r>
              <a:rPr lang="cs-CZ" sz="2000" dirty="0"/>
              <a:t> a E</a:t>
            </a:r>
            <a:r>
              <a:rPr lang="cs-CZ" sz="2000" baseline="-25000" dirty="0"/>
              <a:t>1</a:t>
            </a:r>
            <a:r>
              <a:rPr lang="cs-CZ" sz="2000" dirty="0"/>
              <a:t> představují náklady a užitek, při plánované (realizované) variantě</a:t>
            </a:r>
          </a:p>
          <a:p>
            <a:pPr lvl="1" eaLnBrk="1" hangingPunct="1">
              <a:defRPr/>
            </a:pPr>
            <a:endParaRPr lang="cs-CZ" altLang="cs-CZ" sz="24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Podstata CUA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Inkrementální náklady jsou porovnávány s inkrementálními užitky (výsledky) tak jako v případě CEA, ale výsledky jsou měřeny speciální formou, nejčastěji pomocí získaných roků zlepšené kvality života, (Quality-Adjusted Life Years, QALY)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Jiné alternativy QALY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60848"/>
            <a:ext cx="7757160" cy="4463777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Pokud je užita jiná podobná alternativa, je třeba zdůvodnit, proč nebyla QALY použita. </a:t>
            </a:r>
          </a:p>
          <a:p>
            <a:pPr eaLnBrk="1" hangingPunct="1"/>
            <a:r>
              <a:rPr lang="cs-CZ" altLang="cs-CZ" sz="2600" dirty="0"/>
              <a:t>Jiné alternativy jsou např. následující: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200" b="1" dirty="0" err="1"/>
              <a:t>HeLY</a:t>
            </a:r>
            <a:r>
              <a:rPr lang="cs-CZ" altLang="cs-CZ" sz="2200" b="1" dirty="0"/>
              <a:t> - </a:t>
            </a:r>
            <a:r>
              <a:rPr lang="cs-CZ" altLang="cs-CZ" sz="2200" dirty="0"/>
              <a:t>Rok zdravého života, který též začleňuje riziko mortality a morbidity do jediného čísla. 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200" b="1" dirty="0" err="1"/>
              <a:t>TwiST</a:t>
            </a:r>
            <a:r>
              <a:rPr lang="cs-CZ" altLang="cs-CZ" sz="2200" dirty="0"/>
              <a:t> - Čas strávený bez příznaků nemoci a toxicity léčby),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200" b="1" dirty="0"/>
              <a:t>DALY</a:t>
            </a:r>
            <a:r>
              <a:rPr lang="cs-CZ" altLang="cs-CZ" sz="2200" dirty="0"/>
              <a:t> – Rok kvality života o snížené kvalitě</a:t>
            </a:r>
          </a:p>
          <a:p>
            <a:pPr lvl="1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apod.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Kvalita života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Kvalita života (QoL) může být měřena obecnými dotazníky nebo dotazníky specifickými pro dané onemocnění. </a:t>
            </a:r>
          </a:p>
          <a:p>
            <a:pPr eaLnBrk="1" hangingPunct="1"/>
            <a:r>
              <a:rPr lang="cs-CZ" altLang="cs-CZ" sz="2400"/>
              <a:t>K vyjádření kvality života se používají nástroje utility/užitečnosti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Dotazníky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Bodové stupnice či škály v nichž uživatel (respondent) vyjadřuje pocit svého uspokojení z porovnávaných alternativ.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Podstatou je subjektivní výpověď respondenta o očekávání toku užitků.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400" dirty="0"/>
              <a:t>Možná očekávání jsou seřazena do škál od jednoho extrému k druhému.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	Kritérium	    	Interpretace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i="1"/>
              <a:t>	   ROI</a:t>
            </a:r>
            <a:r>
              <a:rPr lang="cs-CZ" altLang="cs-CZ" sz="2800"/>
              <a:t> ≥</a:t>
            </a:r>
            <a:r>
              <a:rPr lang="cs-CZ" altLang="cs-CZ"/>
              <a:t> </a:t>
            </a:r>
            <a:r>
              <a:rPr lang="cs-CZ" altLang="cs-CZ" sz="2800" i="1"/>
              <a:t>1		</a:t>
            </a:r>
            <a:r>
              <a:rPr lang="cs-CZ" altLang="cs-CZ" sz="2800"/>
              <a:t>projekt je přijatelný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 sz="2800" i="1"/>
              <a:t>	   ROI </a:t>
            </a:r>
            <a:r>
              <a:rPr lang="cs-CZ" altLang="cs-CZ" sz="2800"/>
              <a:t>&lt; </a:t>
            </a:r>
            <a:r>
              <a:rPr lang="cs-CZ" altLang="cs-CZ" sz="2800" i="1"/>
              <a:t>1		</a:t>
            </a:r>
            <a:r>
              <a:rPr lang="cs-CZ" altLang="cs-CZ" sz="2800"/>
              <a:t>projekt není přijatelný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cs-CZ" altLang="cs-CZ" sz="2800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Dotazníky kvality života specifické pro onemocnění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400" dirty="0"/>
              <a:t>Otázky jsou vztaženy k oblastem kvality života, které je nejvíce ovlivněna danou chorobou.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400" dirty="0"/>
              <a:t>Citlivěji zohledňují kvalitativní stránku pacientova zdravotního stavu při určitém onemocnění. 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altLang="cs-CZ" sz="2400" dirty="0"/>
              <a:t>Při jejich použití není možné hodnotit různé choroby mezi sebou (jsou proto určeny pouze posouzení různých intervencí v rámci jedné chorobné jednotky).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Obecné dotazníky kvality života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30400"/>
            <a:ext cx="7923213" cy="4111625"/>
          </a:xfrm>
        </p:spPr>
        <p:txBody>
          <a:bodyPr/>
          <a:lstStyle/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Postihují problematiku kvality života v co největší šíři. </a:t>
            </a:r>
          </a:p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Mohou být proto použity pro široké skupiny pacientů a dovoluji porovnávat kvalitu života při jednotlivých onemocněních mezi sebou nebo se zdravou populací. </a:t>
            </a:r>
          </a:p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Mezi doporučené dotazníky pro obecné hodnocení kvality života patří: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 err="1"/>
              <a:t>Short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Form</a:t>
            </a:r>
            <a:r>
              <a:rPr lang="cs-CZ" altLang="cs-CZ" sz="2200" dirty="0"/>
              <a:t> 36 (SF-36),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 err="1"/>
              <a:t>Sickness</a:t>
            </a:r>
            <a:r>
              <a:rPr lang="cs-CZ" altLang="cs-CZ" sz="2200" dirty="0"/>
              <a:t> </a:t>
            </a:r>
            <a:r>
              <a:rPr lang="cs-CZ" altLang="cs-CZ" sz="2200" dirty="0" err="1"/>
              <a:t>Impact</a:t>
            </a:r>
            <a:r>
              <a:rPr lang="cs-CZ" altLang="cs-CZ" sz="2200" dirty="0"/>
              <a:t> Profile (SIP),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 err="1"/>
              <a:t>Nottingham</a:t>
            </a:r>
            <a:r>
              <a:rPr lang="cs-CZ" altLang="cs-CZ" sz="2200" dirty="0"/>
              <a:t> </a:t>
            </a:r>
            <a:r>
              <a:rPr lang="cs-CZ" altLang="cs-CZ" sz="2200" dirty="0" err="1"/>
              <a:t>Health</a:t>
            </a:r>
            <a:r>
              <a:rPr lang="cs-CZ" altLang="cs-CZ" sz="2200" dirty="0"/>
              <a:t> Profile (NHP),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 err="1"/>
              <a:t>EuroQol</a:t>
            </a:r>
            <a:r>
              <a:rPr lang="cs-CZ" altLang="cs-CZ" sz="2200" dirty="0"/>
              <a:t> EQ-5D.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Užitečnost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88839"/>
            <a:ext cx="6989128" cy="4053185"/>
          </a:xfrm>
        </p:spPr>
        <p:txBody>
          <a:bodyPr/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600" dirty="0"/>
              <a:t>Použitím utility (užitečnosti) lze vyjádřit parametr kvality života jedním číslem. 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600" dirty="0"/>
              <a:t>Nejpřesnějších výsledků dosáhneme použitím Utility zjištěných lokálně v ČR. 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altLang="cs-CZ" sz="2600" dirty="0"/>
              <a:t>Pokud nejsou lokální Utility pro dané onemocnění k dispozici, je možné pro adaptace farmakoekonomických modelů použít Utility z jiné země, nejlépe z Evropy.</a:t>
            </a:r>
            <a:endParaRPr lang="cs-CZ" altLang="cs-CZ" sz="2600" i="1" dirty="0"/>
          </a:p>
          <a:p>
            <a:pPr eaLnBrk="1" hangingPunct="1"/>
            <a:endParaRPr lang="cs-CZ" altLang="cs-CZ" sz="26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Použití a limity použití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844824"/>
            <a:ext cx="7277432" cy="4197201"/>
          </a:xfrm>
        </p:spPr>
        <p:txBody>
          <a:bodyPr/>
          <a:lstStyle/>
          <a:p>
            <a:pPr eaLnBrk="1" hangingPunct="1"/>
            <a:r>
              <a:rPr lang="cs-CZ" altLang="cs-CZ" sz="2600" dirty="0"/>
              <a:t>Použití</a:t>
            </a:r>
          </a:p>
          <a:p>
            <a:pPr lvl="1" eaLnBrk="1" hangingPunct="1"/>
            <a:r>
              <a:rPr lang="cs-CZ" altLang="cs-CZ" sz="2200" dirty="0"/>
              <a:t>Kvalita života je používána jednak v rámci ekonomických analýz, ale je běžně zařazována i do klinických studií bez ekonomických aspektů. </a:t>
            </a:r>
          </a:p>
          <a:p>
            <a:pPr lvl="1" eaLnBrk="1" hangingPunct="1"/>
            <a:r>
              <a:rPr lang="cs-CZ" altLang="cs-CZ" sz="2200" dirty="0"/>
              <a:t>Je přínosná pro chronické stavy s nízkou mortalitou (např. Parkinsonova choroba, roztroušená skleróza, astma a další). </a:t>
            </a:r>
          </a:p>
          <a:p>
            <a:pPr eaLnBrk="1" hangingPunct="1"/>
            <a:r>
              <a:rPr lang="cs-CZ" altLang="cs-CZ" sz="2600" dirty="0"/>
              <a:t>Limity použití</a:t>
            </a:r>
          </a:p>
          <a:p>
            <a:pPr lvl="1" eaLnBrk="1" hangingPunct="1"/>
            <a:r>
              <a:rPr lang="cs-CZ" altLang="cs-CZ" sz="2200" dirty="0"/>
              <a:t>Její přínos u stavů, kde jsou sledovány krátkodobé výsledky (např. použití anestesie u dentálních výkonů) je problematický.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Výsledky CUA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16831"/>
            <a:ext cx="7757160" cy="4125193"/>
          </a:xfrm>
        </p:spPr>
        <p:txBody>
          <a:bodyPr/>
          <a:lstStyle/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Samotné přežití a výsledky ve smyslu kvality života musí být ve studii uvedeny samostatně.</a:t>
            </a:r>
          </a:p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Musí být zřetelně popsáno, jakým souhrnným způsobem se pak tyto zpracovávají. </a:t>
            </a:r>
          </a:p>
          <a:p>
            <a:pPr marL="252000" indent="-252000"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Výběr ukazatelů je třeba zdůvodnit (QALY, DALY a další jiné).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 dirty="0"/>
              <a:t>Bude-li použita DALY, je třeba pro každý rok stanovit, jaká je aktuální očekávaná průměrná doba života pro muže a ženy (rozhodně nelze užít průměrnou dobu života pro narození, pokud se nejedná o péči o novorozence).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Zhodnocení CUA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16831"/>
            <a:ext cx="7543800" cy="4431547"/>
          </a:xfrm>
        </p:spPr>
        <p:txBody>
          <a:bodyPr/>
          <a:lstStyle/>
          <a:p>
            <a:pPr marL="252000" indent="-2520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Finální analýza (CUA) umožní posoudit přínos různých technologií se zohledněním jak nákladů tak i kvality života – cena/QALY (</a:t>
            </a:r>
            <a:r>
              <a:rPr lang="cs-CZ" altLang="cs-CZ" sz="2600" dirty="0" err="1"/>
              <a:t>Quality-Adjusted-Life-Year</a:t>
            </a:r>
            <a:r>
              <a:rPr lang="cs-CZ" altLang="cs-CZ" sz="2600" dirty="0"/>
              <a:t>); kombinuje tedy kvalitativní a kvantitativní ukazatele.</a:t>
            </a:r>
          </a:p>
          <a:p>
            <a:pPr marL="252000" indent="-2520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Pokud má být parametr kvality života zařazen do sledování, musí být spolehlivě měřen a vyhodnocen. </a:t>
            </a:r>
          </a:p>
          <a:p>
            <a:pPr marL="252000" indent="-252000"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altLang="cs-CZ" sz="2600" dirty="0"/>
              <a:t>Rozhodnutí o zařazení či vynechání parametru musí být vysvětleno a podpořeno argumenty.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Jiné jednokriteriální analýzy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8840"/>
            <a:ext cx="7850832" cy="4053185"/>
          </a:xfrm>
        </p:spPr>
        <p:txBody>
          <a:bodyPr>
            <a:normAutofit/>
          </a:bodyPr>
          <a:lstStyle/>
          <a:p>
            <a:pPr marL="571500" indent="-571500" eaLnBrk="1" hangingPunct="1"/>
            <a:r>
              <a:rPr lang="cs-CZ" altLang="cs-CZ" sz="2600" dirty="0"/>
              <a:t>Zdravotnictví</a:t>
            </a:r>
          </a:p>
          <a:p>
            <a:pPr marL="1224000" lvl="1" indent="-4953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Analýza nákladů a dopadů </a:t>
            </a:r>
          </a:p>
          <a:p>
            <a:pPr marL="1224000" lvl="1" indent="-4953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„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of </a:t>
            </a:r>
            <a:r>
              <a:rPr lang="cs-CZ" altLang="cs-CZ" sz="2200" dirty="0" err="1"/>
              <a:t>illness</a:t>
            </a:r>
            <a:r>
              <a:rPr lang="cs-CZ" altLang="cs-CZ" sz="2200" dirty="0"/>
              <a:t>“ (cena nemoci) a</a:t>
            </a:r>
          </a:p>
          <a:p>
            <a:pPr marL="1224000" lvl="1" indent="-495300" eaLnBrk="1" hangingPunct="1">
              <a:buFont typeface="Wingdings" panose="05000000000000000000" pitchFamily="2" charset="2"/>
              <a:buChar char="§"/>
            </a:pPr>
            <a:r>
              <a:rPr lang="cs-CZ" altLang="cs-CZ" sz="2200" dirty="0"/>
              <a:t>„budget </a:t>
            </a:r>
            <a:r>
              <a:rPr lang="cs-CZ" altLang="cs-CZ" sz="2200" dirty="0" err="1"/>
              <a:t>impact</a:t>
            </a:r>
            <a:r>
              <a:rPr lang="cs-CZ" altLang="cs-CZ" sz="2200" dirty="0"/>
              <a:t>“ (očekávaný dopad nového léku na veřejný rozpočet), což je zvláštní typ CCA.</a:t>
            </a:r>
          </a:p>
          <a:p>
            <a:pPr marL="571500" indent="-571500" eaLnBrk="1" hangingPunct="1"/>
            <a:r>
              <a:rPr lang="cs-CZ" altLang="cs-CZ" sz="2600" dirty="0"/>
              <a:t>Životní prostředí</a:t>
            </a:r>
          </a:p>
          <a:p>
            <a:pPr marL="1224000" lvl="1" indent="-495300">
              <a:buFont typeface="Wingdings" panose="05000000000000000000" pitchFamily="2" charset="2"/>
              <a:buChar char="§"/>
            </a:pPr>
            <a:r>
              <a:rPr lang="cs-CZ" altLang="cs-CZ" sz="2200" dirty="0" err="1"/>
              <a:t>Total</a:t>
            </a:r>
            <a:r>
              <a:rPr lang="cs-CZ" altLang="cs-CZ" sz="2200" dirty="0"/>
              <a:t> 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Assessment</a:t>
            </a:r>
            <a:r>
              <a:rPr lang="cs-CZ" altLang="cs-CZ" sz="2200" dirty="0"/>
              <a:t> (TCA) </a:t>
            </a:r>
          </a:p>
          <a:p>
            <a:pPr marL="1224000" lvl="1" indent="-495300">
              <a:buFont typeface="Wingdings" panose="05000000000000000000" pitchFamily="2" charset="2"/>
              <a:buChar char="§"/>
            </a:pPr>
            <a:r>
              <a:rPr lang="cs-CZ" altLang="cs-CZ" sz="2200" dirty="0"/>
              <a:t>Opční hodnota</a:t>
            </a:r>
          </a:p>
          <a:p>
            <a:pPr marL="1224000" lvl="1" indent="-495300">
              <a:buFont typeface="Wingdings" panose="05000000000000000000" pitchFamily="2" charset="2"/>
              <a:buChar char="§"/>
            </a:pPr>
            <a:r>
              <a:rPr lang="cs-CZ" altLang="cs-CZ" sz="2200" dirty="0"/>
              <a:t>Metoda Full </a:t>
            </a:r>
            <a:r>
              <a:rPr lang="cs-CZ" altLang="cs-CZ" sz="2200" dirty="0" err="1"/>
              <a:t>Cost</a:t>
            </a:r>
            <a:r>
              <a:rPr lang="cs-CZ" altLang="cs-CZ" sz="2200" dirty="0"/>
              <a:t> </a:t>
            </a:r>
            <a:r>
              <a:rPr lang="cs-CZ" altLang="cs-CZ" sz="2200" dirty="0" err="1"/>
              <a:t>Accounting</a:t>
            </a:r>
            <a:endParaRPr lang="cs-CZ" altLang="cs-CZ" sz="2200" dirty="0"/>
          </a:p>
          <a:p>
            <a:pPr marL="1224000" lvl="1" indent="-495300">
              <a:buFont typeface="Wingdings" panose="05000000000000000000" pitchFamily="2" charset="2"/>
              <a:buChar char="§"/>
            </a:pPr>
            <a:r>
              <a:rPr lang="cs-CZ" altLang="cs-CZ" sz="2200" dirty="0"/>
              <a:t>metoda životního cyklu výrobku (LCA)</a:t>
            </a:r>
          </a:p>
          <a:p>
            <a:pPr marL="966788" lvl="1" indent="-495300" eaLnBrk="1" hangingPunct="1"/>
            <a:endParaRPr lang="cs-CZ" altLang="cs-CZ" sz="22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Analýza nákladů a přínosů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752600"/>
            <a:ext cx="6840760" cy="4268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/>
              <a:t>angl. </a:t>
            </a:r>
            <a:r>
              <a:rPr lang="cs-CZ" sz="2800" dirty="0" err="1"/>
              <a:t>Cost</a:t>
            </a:r>
            <a:r>
              <a:rPr lang="cs-CZ" sz="2800" dirty="0"/>
              <a:t>-benefit </a:t>
            </a:r>
            <a:r>
              <a:rPr lang="cs-CZ" sz="2800" dirty="0" err="1"/>
              <a:t>Analysis</a:t>
            </a:r>
            <a:r>
              <a:rPr lang="cs-CZ" sz="2800" dirty="0"/>
              <a:t> (CBA)</a:t>
            </a:r>
          </a:p>
          <a:p>
            <a:pPr eaLnBrk="1" hangingPunct="1">
              <a:buFont typeface="Wingdings" pitchFamily="2" charset="2"/>
              <a:buNone/>
            </a:pPr>
            <a:endParaRPr lang="cs-CZ" sz="1600" b="1" dirty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Definice</a:t>
            </a:r>
          </a:p>
          <a:p>
            <a:pPr lvl="1" eaLnBrk="1" hangingPunct="1"/>
            <a:r>
              <a:rPr lang="cs-CZ" dirty="0"/>
              <a:t>analytický rámec pro vyhodnocování investičních projektů ve vládním sektoru</a:t>
            </a:r>
          </a:p>
          <a:p>
            <a:pPr lvl="1" eaLnBrk="1" hangingPunct="1"/>
            <a:r>
              <a:rPr lang="cs-CZ" dirty="0"/>
              <a:t>metodický postup, který svým průběhem postupně zodpovídá základní otázku: </a:t>
            </a:r>
            <a:r>
              <a:rPr lang="cs-CZ" i="1" dirty="0"/>
              <a:t>Co komu realizace investičního projektu přináší a co komu bere?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Základní rys CBA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708920"/>
            <a:ext cx="7543801" cy="3160174"/>
          </a:xfrm>
        </p:spPr>
        <p:txBody>
          <a:bodyPr/>
          <a:lstStyle/>
          <a:p>
            <a:pPr algn="ctr" eaLnBrk="1" hangingPunct="1"/>
            <a:r>
              <a:rPr lang="cs-CZ" sz="2800" dirty="0"/>
              <a:t>Náklady a přínosy (vstupy a výstupy) vždy oceňuje v </a:t>
            </a:r>
            <a:r>
              <a:rPr lang="cs-CZ" sz="2800" b="1" dirty="0"/>
              <a:t>peněžních jednotkách!!!</a:t>
            </a:r>
          </a:p>
          <a:p>
            <a:pPr eaLnBrk="1" hangingPunct="1">
              <a:buFont typeface="Wingdings" pitchFamily="2" charset="2"/>
              <a:buNone/>
            </a:pPr>
            <a:endParaRPr lang="cs-CZ" sz="2800" b="1" dirty="0"/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/>
              <a:t>Náklady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6407943" cy="4281488"/>
          </a:xfrm>
        </p:spPr>
        <p:txBody>
          <a:bodyPr/>
          <a:lstStyle/>
          <a:p>
            <a:pPr marL="571500" indent="-571500" eaLnBrk="1" hangingPunct="1"/>
            <a:r>
              <a:rPr lang="cs-CZ" sz="2800" dirty="0"/>
              <a:t>v pojetí CBA souhrnem </a:t>
            </a:r>
            <a:r>
              <a:rPr lang="cs-CZ" sz="2800" b="1" dirty="0"/>
              <a:t>peněžních výdajů</a:t>
            </a:r>
            <a:r>
              <a:rPr lang="cs-CZ" sz="2800" dirty="0"/>
              <a:t> a </a:t>
            </a:r>
            <a:r>
              <a:rPr lang="cs-CZ" sz="2800" b="1" dirty="0"/>
              <a:t>nepeněžních prvků</a:t>
            </a:r>
            <a:r>
              <a:rPr lang="cs-CZ" sz="2800" dirty="0"/>
              <a:t> nutných k využití různých zdrojů pro získání specifického produktu.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Doba návratnosti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73238"/>
            <a:ext cx="6348413" cy="38798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2800" b="1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800" b="1"/>
              <a:t>Definice:</a:t>
            </a:r>
          </a:p>
          <a:p>
            <a:pPr lvl="1" eaLnBrk="1" hangingPunct="1"/>
            <a:r>
              <a:rPr lang="cs-CZ" altLang="cs-CZ" sz="2800"/>
              <a:t>doba, za kterou se investice splatí z peněžních příjmů, které investice zajistí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Přínosy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/>
              <a:t>v pojetí CBA souhrnem uspokojení (užitků) jednotlivců, skupiny jednotlivců či komunity, které projekt generuje. Mohou mít primárně peněžní i nepeněžní formu.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Nepeněžní prvky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2800"/>
              <a:t>Mezi nepeněžní prvky lze zahrnout:</a:t>
            </a:r>
          </a:p>
          <a:p>
            <a:pPr lvl="1" eaLnBrk="1" hangingPunct="1"/>
            <a:r>
              <a:rPr lang="cs-CZ" sz="2400"/>
              <a:t>omezení plynoucí ze státních regulačních opatření, </a:t>
            </a:r>
          </a:p>
          <a:p>
            <a:pPr lvl="1" eaLnBrk="1" hangingPunct="1"/>
            <a:r>
              <a:rPr lang="cs-CZ" sz="2400"/>
              <a:t>škody pociťované jinými subjekty, </a:t>
            </a:r>
          </a:p>
          <a:p>
            <a:pPr lvl="1" eaLnBrk="1" hangingPunct="1"/>
            <a:r>
              <a:rPr lang="cs-CZ" sz="2400"/>
              <a:t>znehodnocení životního prostředí, </a:t>
            </a:r>
          </a:p>
          <a:p>
            <a:pPr lvl="1" eaLnBrk="1" hangingPunct="1"/>
            <a:r>
              <a:rPr lang="cs-CZ" sz="2400"/>
              <a:t>negativní externality a </a:t>
            </a:r>
          </a:p>
          <a:p>
            <a:pPr lvl="1" eaLnBrk="1" hangingPunct="1"/>
            <a:r>
              <a:rPr lang="cs-CZ" sz="2400"/>
              <a:t>“náklady příležitosti”, které označují výhody plynoucí z alternativního použití týchž zdrojů. </a:t>
            </a:r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Formy CBA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/>
              <a:t>2 formy CBA:</a:t>
            </a:r>
          </a:p>
          <a:p>
            <a:pPr marL="966788" lvl="1" indent="-495300" eaLnBrk="1" hangingPunct="1">
              <a:buFont typeface="Wingdings" pitchFamily="2" charset="2"/>
              <a:buAutoNum type="arabicPeriod"/>
            </a:pPr>
            <a:r>
              <a:rPr lang="cs-CZ" sz="2500" b="1"/>
              <a:t>imanentní</a:t>
            </a:r>
            <a:r>
              <a:rPr lang="cs-CZ" sz="2500"/>
              <a:t> </a:t>
            </a:r>
            <a:r>
              <a:rPr lang="cs-CZ" sz="2500" b="1"/>
              <a:t>(vlastní)</a:t>
            </a:r>
            <a:r>
              <a:rPr lang="cs-CZ" sz="2500"/>
              <a:t> </a:t>
            </a:r>
            <a:r>
              <a:rPr lang="cs-CZ" sz="2500" b="1"/>
              <a:t>forma CBA</a:t>
            </a:r>
            <a:r>
              <a:rPr lang="cs-CZ" sz="2500"/>
              <a:t>, kde se náklady i přínosy vztahují pouze k dané investiční akci. </a:t>
            </a:r>
          </a:p>
          <a:p>
            <a:pPr marL="966788" lvl="1" indent="-495300" eaLnBrk="1" hangingPunct="1">
              <a:buFont typeface="Wingdings" pitchFamily="2" charset="2"/>
              <a:buAutoNum type="arabicPeriod"/>
            </a:pPr>
            <a:r>
              <a:rPr lang="cs-CZ" sz="2500" b="1"/>
              <a:t>společenská</a:t>
            </a:r>
            <a:r>
              <a:rPr lang="cs-CZ" sz="2500"/>
              <a:t> </a:t>
            </a:r>
            <a:r>
              <a:rPr lang="cs-CZ" sz="2500" b="1"/>
              <a:t>forma CBA</a:t>
            </a:r>
            <a:r>
              <a:rPr lang="cs-CZ" sz="2500"/>
              <a:t>, kde jsou uvažovány veškeré přínosy a náklady bez ohledu na to, kdo je jejich adresátem.</a:t>
            </a:r>
            <a:r>
              <a:rPr lang="cs-CZ" sz="2400"/>
              <a:t> </a:t>
            </a:r>
          </a:p>
          <a:p>
            <a:pPr marL="966788" lvl="1" indent="-4953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/>
              <a:t>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Kritéria hodnocení CBA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259632" y="1845734"/>
            <a:ext cx="710712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NPV ≥0</a:t>
            </a:r>
          </a:p>
          <a:p>
            <a:pPr eaLnBrk="1" hangingPunct="1"/>
            <a:r>
              <a:rPr lang="cs-CZ" sz="3200" dirty="0"/>
              <a:t>IRR </a:t>
            </a:r>
            <a:r>
              <a:rPr lang="cs-CZ" dirty="0"/>
              <a:t>≥r</a:t>
            </a:r>
            <a:endParaRPr lang="cs-CZ" sz="3200" dirty="0"/>
          </a:p>
          <a:p>
            <a:pPr eaLnBrk="1" hangingPunct="1"/>
            <a:r>
              <a:rPr lang="cs-CZ" sz="3200" dirty="0" err="1"/>
              <a:t>Ri</a:t>
            </a:r>
            <a:r>
              <a:rPr lang="cs-CZ" sz="3200" dirty="0"/>
              <a:t> </a:t>
            </a:r>
            <a:r>
              <a:rPr lang="cs-CZ" dirty="0"/>
              <a:t>≥0 </a:t>
            </a:r>
            <a:endParaRPr lang="cs-CZ" sz="3200" dirty="0"/>
          </a:p>
          <a:p>
            <a:pPr eaLnBrk="1" hangingPunct="1"/>
            <a:r>
              <a:rPr lang="cs-CZ" sz="3200" dirty="0"/>
              <a:t>DN </a:t>
            </a:r>
            <a:r>
              <a:rPr lang="cs-CZ" dirty="0"/>
              <a:t>≤ DŽ</a:t>
            </a:r>
            <a:endParaRPr lang="cs-CZ" sz="3200" dirty="0"/>
          </a:p>
          <a:p>
            <a:pPr lvl="1" eaLnBrk="1" hangingPunct="1"/>
            <a:r>
              <a:rPr lang="cs-CZ" sz="2400" dirty="0"/>
              <a:t>prostá</a:t>
            </a:r>
          </a:p>
          <a:p>
            <a:pPr lvl="1" eaLnBrk="1" hangingPunct="1"/>
            <a:r>
              <a:rPr lang="cs-CZ" sz="2400" dirty="0"/>
              <a:t>reálná</a:t>
            </a:r>
          </a:p>
          <a:p>
            <a:pPr eaLnBrk="1" hangingPunct="1"/>
            <a:r>
              <a:rPr lang="cs-CZ" sz="3200" dirty="0"/>
              <a:t>B/C </a:t>
            </a:r>
            <a:r>
              <a:rPr lang="cs-CZ" dirty="0"/>
              <a:t>≥1 </a:t>
            </a:r>
            <a:endParaRPr lang="cs-CZ" sz="3200" dirty="0"/>
          </a:p>
          <a:p>
            <a:pPr eaLnBrk="1" hangingPunct="1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/>
              <a:t>Konstrukce ukazatele B/C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844675"/>
            <a:ext cx="7859216" cy="42814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3300" dirty="0"/>
              <a:t>ukazatel B/C je definován vztahem:</a:t>
            </a:r>
            <a:endParaRPr lang="cs-CZ" sz="33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	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Kde	</a:t>
            </a:r>
            <a:r>
              <a:rPr lang="cs-CZ" sz="2100" i="1" dirty="0" err="1"/>
              <a:t>B</a:t>
            </a:r>
            <a:r>
              <a:rPr lang="cs-CZ" sz="2100" i="1" baseline="-25000" dirty="0" err="1"/>
              <a:t>t</a:t>
            </a:r>
            <a:r>
              <a:rPr lang="cs-CZ" sz="2100" dirty="0"/>
              <a:t>	je přínos v období </a:t>
            </a:r>
            <a:r>
              <a:rPr lang="cs-CZ" sz="2100" i="1" dirty="0"/>
              <a:t>t,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</a:t>
            </a:r>
            <a:r>
              <a:rPr lang="cs-CZ" sz="2100" i="1" dirty="0" err="1"/>
              <a:t>C</a:t>
            </a:r>
            <a:r>
              <a:rPr lang="cs-CZ" sz="2100" i="1" baseline="-25000" dirty="0" err="1"/>
              <a:t>t</a:t>
            </a:r>
            <a:r>
              <a:rPr lang="cs-CZ" sz="2100" dirty="0"/>
              <a:t>	je náklad v období </a:t>
            </a:r>
            <a:r>
              <a:rPr lang="cs-CZ" sz="2100" i="1" dirty="0"/>
              <a:t>t,</a:t>
            </a:r>
            <a:r>
              <a:rPr lang="cs-CZ" sz="2100" dirty="0"/>
              <a:t> </a:t>
            </a:r>
            <a:endParaRPr lang="cs-CZ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t</a:t>
            </a:r>
            <a:r>
              <a:rPr lang="cs-CZ" sz="2100" dirty="0"/>
              <a:t>	je dané časové období,</a:t>
            </a:r>
            <a:endParaRPr lang="cs-CZ" sz="21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i="1" dirty="0"/>
              <a:t>		n</a:t>
            </a:r>
            <a:r>
              <a:rPr lang="cs-CZ" sz="2100" dirty="0"/>
              <a:t>	je konečný časový horizont, kdy projekt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100" dirty="0"/>
              <a:t>                 završí svou ekonomickou životnost.</a:t>
            </a:r>
            <a:r>
              <a:rPr lang="cs-CZ" sz="2200" dirty="0"/>
              <a:t>	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3419872" y="2420888"/>
          <a:ext cx="1898253" cy="998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4" name="Rovnica" r:id="rId3" imgW="850680" imgH="444240" progId="Equation.3">
                  <p:embed/>
                </p:oleObj>
              </mc:Choice>
              <mc:Fallback>
                <p:oleObj name="Rovnica" r:id="rId3" imgW="850680" imgH="444240" progId="Equation.3">
                  <p:embed/>
                  <p:pic>
                    <p:nvPicPr>
                      <p:cNvPr id="1229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420888"/>
                        <a:ext cx="1898253" cy="9981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Kritérium hodnocení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598" y="2160590"/>
            <a:ext cx="6770713" cy="3880773"/>
          </a:xfrm>
        </p:spPr>
        <p:txBody>
          <a:bodyPr/>
          <a:lstStyle/>
          <a:p>
            <a:pPr eaLnBrk="1" hangingPunct="1"/>
            <a:endParaRPr lang="cs-CZ" sz="2800" b="1" dirty="0"/>
          </a:p>
          <a:p>
            <a:pPr eaLnBrk="1" hangingPunct="1">
              <a:buFont typeface="Wingdings" pitchFamily="2" charset="2"/>
              <a:buNone/>
            </a:pPr>
            <a:r>
              <a:rPr lang="cs-CZ" sz="2800" b="1" dirty="0"/>
              <a:t>		Kritérium	    Interpretace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i="1" dirty="0"/>
              <a:t>		B/C</a:t>
            </a:r>
            <a:r>
              <a:rPr lang="cs-CZ" sz="2800" dirty="0"/>
              <a:t> ≥ 1 	    projekt je přijatelný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800" i="1" dirty="0"/>
              <a:t>  	B/C &lt; </a:t>
            </a:r>
            <a:r>
              <a:rPr lang="cs-CZ" sz="2800" dirty="0"/>
              <a:t>1 </a:t>
            </a:r>
            <a:r>
              <a:rPr lang="cs-CZ" sz="2800" i="1" dirty="0"/>
              <a:t>  	    </a:t>
            </a:r>
            <a:r>
              <a:rPr lang="cs-CZ" sz="2800" dirty="0"/>
              <a:t>projekt není přijatelný</a:t>
            </a:r>
          </a:p>
          <a:p>
            <a:pPr eaLnBrk="1" hangingPunct="1">
              <a:buFont typeface="Wingdings" pitchFamily="2" charset="2"/>
              <a:buNone/>
            </a:pPr>
            <a:endParaRPr lang="cs-CZ" sz="2600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Postup hodnocení a výběru při CBA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845734"/>
            <a:ext cx="7395160" cy="402336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Krok 1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	Určí se výše nákladů a přínosů na projekt v peněžních jednotkách za použití různých metod podle zaměření projektu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Krok 2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	Zvolí se kritérium nebo kritéria hodnocení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	(NPV, B/C, DN, </a:t>
            </a:r>
            <a:r>
              <a:rPr lang="cs-CZ" sz="2200" dirty="0" err="1"/>
              <a:t>Ri</a:t>
            </a:r>
            <a:r>
              <a:rPr lang="cs-CZ" sz="2200" dirty="0"/>
              <a:t>, IRR).</a:t>
            </a:r>
            <a:endParaRPr lang="cs-CZ" sz="2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Krok 3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	Projekty se seřadí podle výsledných hodnot ukazatelů.</a:t>
            </a:r>
            <a:endParaRPr lang="cs-CZ" sz="2200" b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b="1" dirty="0"/>
              <a:t>Krok 4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dirty="0"/>
              <a:t>	Vybere se nejlepší projekt či skupina projektů</a:t>
            </a:r>
            <a:r>
              <a:rPr lang="cs-CZ" sz="1600" dirty="0"/>
              <a:t>	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Nedostatky CBA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023963"/>
            <a:ext cx="6624736" cy="394344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/>
              <a:t>problém ocenění užitků (přínosů) a nákladů,</a:t>
            </a:r>
          </a:p>
          <a:p>
            <a:pPr eaLnBrk="1" hangingPunct="1"/>
            <a:r>
              <a:rPr lang="cs-CZ" sz="2400" dirty="0"/>
              <a:t>problém zahrnutí faktoru času (problematika diskontní sazby).</a:t>
            </a:r>
          </a:p>
          <a:p>
            <a:pPr eaLnBrk="1" hangingPunct="1"/>
            <a:r>
              <a:rPr lang="cs-CZ" sz="2400" dirty="0"/>
              <a:t>problém výběru vhodného kritéria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ocenění nákladů a přínosů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sz="2800"/>
              <a:t>Jedno ze </a:t>
            </a:r>
            <a:r>
              <a:rPr lang="cs-CZ" sz="2800" b="1"/>
              <a:t>kritických</a:t>
            </a:r>
            <a:r>
              <a:rPr lang="cs-CZ" sz="2800"/>
              <a:t> míst při použití téměř všech nákladově-výstupových metod!! </a:t>
            </a:r>
          </a:p>
          <a:p>
            <a:pPr algn="just" eaLnBrk="1" hangingPunct="1"/>
            <a:r>
              <a:rPr lang="cs-CZ" sz="2800"/>
              <a:t>Lze zmírnit metodikou ocenění nákladů a přínosů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Metodika ocenění nákladů a přínosů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2160590"/>
            <a:ext cx="7992888" cy="388077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1</a:t>
            </a:r>
            <a:r>
              <a:rPr lang="cs-CZ" sz="2400" dirty="0"/>
              <a:t>	</a:t>
            </a:r>
            <a:r>
              <a:rPr lang="cs-CZ" sz="2400" b="1" dirty="0"/>
              <a:t>Identifikace</a:t>
            </a:r>
            <a:r>
              <a:rPr lang="cs-CZ" sz="2400" dirty="0"/>
              <a:t> nákladů a přínosů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2</a:t>
            </a:r>
            <a:r>
              <a:rPr lang="cs-CZ" sz="2400" dirty="0"/>
              <a:t>	</a:t>
            </a:r>
            <a:r>
              <a:rPr lang="cs-CZ" sz="2400" b="1" dirty="0"/>
              <a:t>Kontrola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3</a:t>
            </a:r>
            <a:r>
              <a:rPr lang="cs-CZ" sz="2400" dirty="0"/>
              <a:t>	U nákladů a přínosů, které nejsou vyjádřeny v peněžních jednotkách (vzhledem k obtížnosti ocenění) zohlednění </a:t>
            </a:r>
            <a:r>
              <a:rPr lang="cs-CZ" sz="2400" b="1" dirty="0"/>
              <a:t>přípustných</a:t>
            </a:r>
            <a:r>
              <a:rPr lang="cs-CZ" sz="2400" dirty="0"/>
              <a:t> </a:t>
            </a:r>
            <a:r>
              <a:rPr lang="cs-CZ" sz="2400" b="1" dirty="0"/>
              <a:t>podmínek</a:t>
            </a:r>
            <a:r>
              <a:rPr lang="cs-CZ" b="1" dirty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/>
              <a:t>Krok 4	Ocenění </a:t>
            </a:r>
            <a:r>
              <a:rPr lang="cs-CZ" sz="2400" dirty="0"/>
              <a:t>netržních nákladů a přínosů za pomoci </a:t>
            </a:r>
            <a:r>
              <a:rPr lang="cs-CZ" sz="2400" b="1" dirty="0"/>
              <a:t>vhodné metody</a:t>
            </a: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Konstrukce DN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 případě, že roční hotovostní tok </a:t>
            </a:r>
            <a:r>
              <a:rPr lang="cs-CZ" alt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CF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stále stejný, tak pro výpočet doby návratnosti </a:t>
            </a:r>
            <a:r>
              <a:rPr lang="cs-CZ" alt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DN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lze použít vztah: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kde</a:t>
            </a:r>
            <a:r>
              <a:rPr lang="cs-CZ" altLang="cs-CZ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I</a:t>
            </a:r>
            <a:r>
              <a:rPr lang="cs-CZ" altLang="cs-CZ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	je velikost investičních výdajů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3203575" y="3429000"/>
          <a:ext cx="2447925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Rovnice" r:id="rId3" imgW="711200" imgH="457200" progId="Equation.3">
                  <p:embed/>
                </p:oleObj>
              </mc:Choice>
              <mc:Fallback>
                <p:oleObj name="Rovnice" r:id="rId3" imgW="7112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429000"/>
                        <a:ext cx="2447925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nákladů a přínosů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1628775" cy="4267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/>
              <a:t>				</a:t>
            </a:r>
            <a:endParaRPr lang="cs-CZ" sz="2600"/>
          </a:p>
        </p:txBody>
      </p:sp>
      <p:graphicFrame>
        <p:nvGraphicFramePr>
          <p:cNvPr id="166916" name="Group 4"/>
          <p:cNvGraphicFramePr>
            <a:graphicFrameLocks noGrp="1"/>
          </p:cNvGraphicFramePr>
          <p:nvPr>
            <p:ph sz="half" idx="2"/>
          </p:nvPr>
        </p:nvGraphicFramePr>
        <p:xfrm>
          <a:off x="755575" y="1733937"/>
          <a:ext cx="7632847" cy="4035955"/>
        </p:xfrm>
        <a:graphic>
          <a:graphicData uri="http://schemas.openxmlformats.org/drawingml/2006/table">
            <a:tbl>
              <a:tblPr/>
              <a:tblGrid>
                <a:gridCol w="133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1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3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8982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444">
                <a:tc rowSpan="4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Přímé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 statky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Výdaje na výrobní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faktory a jiné vstupy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0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Časové zisky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27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Ušetřené lidské životy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Finanční náklady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výrobky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projektu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444">
                <a:tc rowSpan="3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Nepřímé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Pozitivní externality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Negativní externality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27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Tržní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důchodů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Tytéž proměnné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hodnocené záporně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173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Implicitní redistribuce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důchodů v případě </a:t>
                      </a:r>
                    </a:p>
                    <a:p>
                      <a:pPr marL="469900" marR="0" lvl="0" indent="-469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strukturál</a:t>
                      </a: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 projektů</a:t>
                      </a: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Identifikace nákladů a přínosů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845734"/>
            <a:ext cx="7395160" cy="4023360"/>
          </a:xfrm>
        </p:spPr>
        <p:txBody>
          <a:bodyPr>
            <a:normAutofit fontScale="92500" lnSpcReduction="20000"/>
          </a:bodyPr>
          <a:lstStyle/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b="1" dirty="0"/>
              <a:t>podle subjektu, kterého se dotýkají</a:t>
            </a:r>
            <a:r>
              <a:rPr lang="cs-CZ" sz="1700" dirty="0"/>
              <a:t>:</a:t>
            </a:r>
            <a:endParaRPr lang="cs-CZ" altLang="zh-CN" sz="1700" dirty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státu (dopady na státní rozpočet),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municipální sféry (obcí, svazků obcí, krajů),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podnikatelských subjektů,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ostatních organizací (spolků, NNO, profesních sdružení apod.),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obyvatel (domácností).</a:t>
            </a:r>
            <a:endParaRPr lang="cs-CZ" altLang="zh-CN" sz="1600" b="1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 dirty="0"/>
              <a:t>podle fází projektu, do kterého časově spadají</a:t>
            </a:r>
            <a:r>
              <a:rPr lang="cs-CZ" altLang="zh-CN" sz="1700" dirty="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 err="1"/>
              <a:t>předinvestiční</a:t>
            </a:r>
            <a:r>
              <a:rPr lang="cs-CZ" altLang="zh-CN" sz="1600" dirty="0"/>
              <a:t> fáze (nesmí být do hodnocení zahrnuty),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investiční (výstavbové) fáze,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provozní fáze a popř. </a:t>
            </a:r>
            <a:r>
              <a:rPr lang="cs-CZ" altLang="zh-CN" sz="1600" dirty="0" err="1"/>
              <a:t>poprovozní</a:t>
            </a:r>
            <a:r>
              <a:rPr lang="cs-CZ" altLang="zh-CN" sz="1600" dirty="0"/>
              <a:t> fáze.</a:t>
            </a:r>
            <a:endParaRPr lang="cs-CZ" altLang="zh-CN" sz="1600" b="1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 dirty="0"/>
              <a:t>podle věcné povahy</a:t>
            </a:r>
            <a:r>
              <a:rPr lang="cs-CZ" altLang="zh-CN" sz="1700" dirty="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hmotné, nehmotné a finanční povahy.</a:t>
            </a:r>
            <a:r>
              <a:rPr lang="cs-CZ" altLang="zh-CN" sz="1500" dirty="0"/>
              <a:t> </a:t>
            </a:r>
            <a:endParaRPr lang="cs-CZ" altLang="zh-CN" sz="1500" b="1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 dirty="0"/>
              <a:t>podle schopnosti vyjádřit v kvantitativních jednotkách</a:t>
            </a:r>
            <a:r>
              <a:rPr lang="cs-CZ" altLang="zh-CN" sz="1700" dirty="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kvantifikovatelné a nekvantifikovatelné</a:t>
            </a:r>
            <a:r>
              <a:rPr lang="cs-CZ" altLang="zh-CN" sz="1500" dirty="0"/>
              <a:t> </a:t>
            </a:r>
            <a:endParaRPr lang="cs-CZ" altLang="zh-CN" sz="1500" b="1" dirty="0"/>
          </a:p>
          <a:p>
            <a:pPr marL="571500" indent="-5715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zh-CN" sz="1700" b="1" dirty="0"/>
              <a:t>podle jednoznačnosti příčinné souvislosti s investičním projektem</a:t>
            </a:r>
            <a:r>
              <a:rPr lang="cs-CZ" altLang="zh-CN" sz="1700" dirty="0"/>
              <a:t>: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altLang="zh-CN" sz="1600" dirty="0"/>
              <a:t>přímo a nepřímo (</a:t>
            </a:r>
            <a:r>
              <a:rPr lang="cs-CZ" altLang="zh-CN" sz="1600" dirty="0" err="1"/>
              <a:t>indukovaně</a:t>
            </a:r>
            <a:r>
              <a:rPr lang="cs-CZ" altLang="zh-CN" sz="1600" dirty="0"/>
              <a:t>) plynoucí z projektu.</a:t>
            </a:r>
            <a:endParaRPr lang="cs-CZ" sz="14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Kontrola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88840"/>
            <a:ext cx="7560839" cy="3448725"/>
          </a:xfrm>
        </p:spPr>
        <p:txBody>
          <a:bodyPr>
            <a:normAutofit/>
          </a:bodyPr>
          <a:lstStyle/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zda některý z přínosů konkrétního subjektu není zároveň nákladem jiného subjektu a pokud tomu tak je, že jsou oba zahrnuty do analýzy;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nedošlo k neoprávněnému duplicitnímu zahrnutí nákladů (přínosů) ;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odhady výše a struktury všech nákladů (přínosů) jsou v souladu s identickou nulovou resp. investiční variantou.</a:t>
            </a:r>
          </a:p>
          <a:p>
            <a:pPr eaLnBrk="1" hangingPunct="1"/>
            <a:endParaRPr lang="cs-CZ" sz="2600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Přípustné podmínky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988840"/>
            <a:ext cx="7560840" cy="352073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2800" dirty="0"/>
              <a:t>Přínosy (náklady) je nutné ocenit pokud: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se tím zvýší kvalita našeho rozhodování;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je pravděpodobné, že shromáždění dalších dodatečných informací o netržních položkách změní výsledek analýzy;</a:t>
            </a:r>
          </a:p>
          <a:p>
            <a:pPr marL="252000" indent="-252000" eaLnBrk="1" hangingPunct="1">
              <a:buFont typeface="Wingdings" panose="05000000000000000000" pitchFamily="2" charset="2"/>
              <a:buChar char="§"/>
            </a:pPr>
            <a:r>
              <a:rPr lang="cs-CZ" sz="2400" dirty="0"/>
              <a:t>můžeme si dovolit vynaložit náklady potřebné k získání dodatečných informací.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Vhodné metody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16832"/>
            <a:ext cx="5959072" cy="3592741"/>
          </a:xfrm>
        </p:spPr>
        <p:txBody>
          <a:bodyPr/>
          <a:lstStyle/>
          <a:p>
            <a:pPr eaLnBrk="1" hangingPunct="1"/>
            <a:r>
              <a:rPr lang="cs-CZ" sz="2400" dirty="0"/>
              <a:t>Mimotržní metody oceňování</a:t>
            </a:r>
            <a:r>
              <a:rPr lang="cs-CZ" dirty="0"/>
              <a:t> 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cs-CZ" sz="2000" dirty="0"/>
              <a:t>preferenční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cs-CZ" sz="2000" dirty="0"/>
              <a:t>nepreferenční</a:t>
            </a:r>
          </a:p>
          <a:p>
            <a:pPr eaLnBrk="1" hangingPunct="1"/>
            <a:r>
              <a:rPr lang="cs-CZ" sz="2400" dirty="0"/>
              <a:t>Náhražkové trhy</a:t>
            </a:r>
          </a:p>
          <a:p>
            <a:pPr eaLnBrk="1" hangingPunct="1"/>
            <a:r>
              <a:rPr lang="cs-CZ" sz="2400" dirty="0"/>
              <a:t>Stínové ceny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stanovení diskontní sazby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988840"/>
            <a:ext cx="7543801" cy="3880254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/>
              <a:t>Problém zahrnutí faktoru času je možné vyřešit diskontováním oceněných nákladů a přínosů na současnou hodnotu pomocí diskontní sazby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Diskontní sazba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988840"/>
            <a:ext cx="7395160" cy="3376717"/>
          </a:xfrm>
        </p:spPr>
        <p:txBody>
          <a:bodyPr/>
          <a:lstStyle/>
          <a:p>
            <a:pPr eaLnBrk="1" hangingPunct="1"/>
            <a:r>
              <a:rPr lang="cs-CZ" sz="2800" dirty="0"/>
              <a:t>Definice</a:t>
            </a:r>
          </a:p>
          <a:p>
            <a:pPr lvl="1" eaLnBrk="1" hangingPunct="1"/>
            <a:r>
              <a:rPr lang="cs-CZ" sz="2400" dirty="0"/>
              <a:t>Teoreticky - nejlepší možný výnos alternativní investice k investici posuzované se stejným rizikem. </a:t>
            </a:r>
          </a:p>
          <a:p>
            <a:pPr eaLnBrk="1" hangingPunct="1"/>
            <a:r>
              <a:rPr lang="cs-CZ" sz="2800" dirty="0"/>
              <a:t>Společenská diskontní sazba</a:t>
            </a:r>
          </a:p>
          <a:p>
            <a:pPr lvl="1" eaLnBrk="1" hangingPunct="1"/>
            <a:r>
              <a:rPr lang="cs-CZ" sz="2400" dirty="0"/>
              <a:t>Diskontní sazba používaná vládou.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Výše diskontní sazby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916832"/>
            <a:ext cx="7709479" cy="3664749"/>
          </a:xfrm>
        </p:spPr>
        <p:txBody>
          <a:bodyPr>
            <a:normAutofit/>
          </a:bodyPr>
          <a:lstStyle/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sz="2500" dirty="0"/>
              <a:t>Daná mírou zhodnocení využívaných zdrojů v případě jejich použití v soukromém sektoru. 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sz="2500" dirty="0"/>
              <a:t>Velmi diskutovaná zvláště v případech dlouhodobých VP (desetiletí a více)</a:t>
            </a:r>
          </a:p>
          <a:p>
            <a:pPr marL="252000" indent="-252000">
              <a:buFont typeface="Wingdings" panose="05000000000000000000" pitchFamily="2" charset="2"/>
              <a:buChar char="§"/>
            </a:pPr>
            <a:r>
              <a:rPr lang="cs-CZ" sz="2500" dirty="0"/>
              <a:t>Nízká diskontní sazba nejvíce ovlivní VP, přinášející přínosy v dlouhém časovém období. 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Přístupy ke stanovení diskontní sazby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 eaLnBrk="1" hangingPunct="1">
              <a:lnSpc>
                <a:spcPct val="90000"/>
              </a:lnSpc>
              <a:buSzPct val="100000"/>
              <a:buFont typeface="Wingdings" pitchFamily="2" charset="2"/>
              <a:buAutoNum type="arabicPeriod"/>
            </a:pPr>
            <a:r>
              <a:rPr lang="cs-CZ" sz="2600" dirty="0"/>
              <a:t>Užití </a:t>
            </a:r>
            <a:r>
              <a:rPr lang="cs-CZ" sz="2600" b="1" dirty="0"/>
              <a:t>společenské funkce blahobytu</a:t>
            </a:r>
            <a:r>
              <a:rPr lang="cs-CZ" sz="2600" dirty="0"/>
              <a:t> k ohodnocení přínosů a ztrát různých generací.</a:t>
            </a:r>
            <a:br>
              <a:rPr lang="cs-CZ" sz="2600" dirty="0"/>
            </a:br>
            <a:r>
              <a:rPr lang="cs-CZ" sz="2000" i="1" dirty="0"/>
              <a:t>„</a:t>
            </a:r>
            <a:r>
              <a:rPr lang="en-US" sz="2000" i="1" dirty="0"/>
              <a:t>a reflection of a society's relative valuation on today's well-being versus well-being in the future</a:t>
            </a:r>
            <a:r>
              <a:rPr lang="cs-CZ" sz="2000" i="1" dirty="0"/>
              <a:t>“</a:t>
            </a:r>
            <a:br>
              <a:rPr lang="cs-CZ" sz="2000" i="1" dirty="0"/>
            </a:br>
            <a:endParaRPr lang="cs-CZ" sz="2000" i="1" dirty="0"/>
          </a:p>
          <a:p>
            <a:pPr marL="571500" indent="-571500" algn="just" eaLnBrk="1" hangingPunct="1">
              <a:lnSpc>
                <a:spcPct val="90000"/>
              </a:lnSpc>
              <a:buSzPct val="100000"/>
              <a:buFont typeface="Wingdings" pitchFamily="2" charset="2"/>
              <a:buAutoNum type="arabicPeriod"/>
            </a:pPr>
            <a:r>
              <a:rPr lang="cs-CZ" sz="2600" dirty="0"/>
              <a:t>Použití </a:t>
            </a:r>
            <a:r>
              <a:rPr lang="cs-CZ" sz="2600" b="1" dirty="0"/>
              <a:t>vlastní společenské diskontní sazby</a:t>
            </a:r>
            <a:r>
              <a:rPr lang="cs-CZ" sz="2600" dirty="0"/>
              <a:t>. </a:t>
            </a:r>
          </a:p>
          <a:p>
            <a:pPr marL="471488" lvl="1" indent="0" algn="just" eaLnBrk="1" hangingPunct="1">
              <a:lnSpc>
                <a:spcPct val="90000"/>
              </a:lnSpc>
              <a:buNone/>
            </a:pPr>
            <a:r>
              <a:rPr lang="cs-CZ" sz="2200" dirty="0"/>
              <a:t>V současné době je obvyklé, že diskontní sazbu stanovuje</a:t>
            </a:r>
            <a:r>
              <a:rPr lang="cs-CZ" sz="2200" b="1" dirty="0"/>
              <a:t> </a:t>
            </a:r>
            <a:r>
              <a:rPr lang="cs-CZ" sz="2200" dirty="0"/>
              <a:t>poskytovatel dotace s tím, že tato sazba může být průběžně aktualizována. 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Nominální a reálná diskontní sazba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99591" y="1930400"/>
            <a:ext cx="6057721" cy="4110963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Zohledňuje vliv inflace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Kde 		</a:t>
            </a:r>
            <a:r>
              <a:rPr lang="cs-CZ" sz="2800" i="1" dirty="0" err="1"/>
              <a:t>Rr</a:t>
            </a:r>
            <a:r>
              <a:rPr lang="cs-CZ" sz="2800" i="1" dirty="0"/>
              <a:t> 	</a:t>
            </a:r>
            <a:r>
              <a:rPr lang="cs-CZ" sz="2800" dirty="0"/>
              <a:t>je reálná diskontní sazba,</a:t>
            </a:r>
            <a:endParaRPr lang="cs-CZ" sz="2800" i="1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</a:t>
            </a:r>
            <a:r>
              <a:rPr lang="cs-CZ" sz="2800" i="1" dirty="0" err="1"/>
              <a:t>Nr</a:t>
            </a:r>
            <a:r>
              <a:rPr lang="cs-CZ" sz="2800" dirty="0"/>
              <a:t>	je nominální diskontní sazba.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I</a:t>
            </a:r>
            <a:r>
              <a:rPr lang="cs-CZ" sz="2800" i="1" baseline="-25000" dirty="0"/>
              <a:t>E</a:t>
            </a:r>
            <a:r>
              <a:rPr lang="cs-CZ" sz="2800" i="1" dirty="0"/>
              <a:t> 	</a:t>
            </a:r>
            <a:r>
              <a:rPr lang="cs-CZ" sz="2800" dirty="0"/>
              <a:t>je inflační koeficient od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				období 0	(základní období)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/>
              <a:t> 				do období </a:t>
            </a:r>
            <a:r>
              <a:rPr lang="cs-CZ" sz="2800" i="1" dirty="0"/>
              <a:t>t.</a:t>
            </a:r>
            <a:r>
              <a:rPr lang="cs-CZ" sz="2800" dirty="0"/>
              <a:t> 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627784" y="2420888"/>
          <a:ext cx="3024187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8" name="Rovnice" r:id="rId3" imgW="1079032" imgH="431613" progId="Equation.3">
                  <p:embed/>
                </p:oleObj>
              </mc:Choice>
              <mc:Fallback>
                <p:oleObj name="Rovnice" r:id="rId3" imgW="1079032" imgH="431613" progId="Equation.3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2420888"/>
                        <a:ext cx="3024187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Kritérium hodnocení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altLang="cs-CZ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b="1">
                <a:solidFill>
                  <a:schemeClr val="tx1">
                    <a:lumMod val="75000"/>
                    <a:lumOff val="25000"/>
                  </a:schemeClr>
                </a:solidFill>
              </a:rPr>
              <a:t>		Kritérium	    Interpretace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	   DN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≤ </a:t>
            </a: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DŽ		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projekt je přijatelný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	   DN 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&gt; </a:t>
            </a:r>
            <a:r>
              <a:rPr lang="cs-CZ" altLang="cs-CZ" sz="2800" i="1">
                <a:solidFill>
                  <a:schemeClr val="tx1">
                    <a:lumMod val="75000"/>
                    <a:lumOff val="25000"/>
                  </a:schemeClr>
                </a:solidFill>
              </a:rPr>
              <a:t>DŽ		</a:t>
            </a:r>
            <a:r>
              <a:rPr lang="cs-CZ" altLang="cs-CZ" sz="2800">
                <a:solidFill>
                  <a:schemeClr val="tx1">
                    <a:lumMod val="75000"/>
                    <a:lumOff val="25000"/>
                  </a:schemeClr>
                </a:solidFill>
              </a:rPr>
              <a:t>projekt není přijatelný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8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kde</a:t>
            </a:r>
            <a:r>
              <a:rPr lang="cs-CZ" altLang="cs-CZ" sz="2600" i="1">
                <a:solidFill>
                  <a:schemeClr val="tx1">
                    <a:lumMod val="75000"/>
                    <a:lumOff val="25000"/>
                  </a:schemeClr>
                </a:solidFill>
              </a:rPr>
              <a:t> 	DŽ</a:t>
            </a:r>
            <a:r>
              <a:rPr lang="cs-CZ" altLang="cs-CZ" sz="2600">
                <a:solidFill>
                  <a:schemeClr val="tx1">
                    <a:lumMod val="75000"/>
                    <a:lumOff val="25000"/>
                  </a:schemeClr>
                </a:solidFill>
              </a:rPr>
              <a:t>	je doba životnosti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cs-CZ" altLang="cs-CZ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cs-CZ" altLang="cs-CZ" sz="2400">
                <a:solidFill>
                  <a:schemeClr val="tx1">
                    <a:lumMod val="75000"/>
                    <a:lumOff val="25000"/>
                  </a:schemeClr>
                </a:solidFill>
              </a:rPr>
              <a:t>Platí, že čím je hodnota DN nižší, tím lepší je projekt.</a:t>
            </a:r>
            <a:r>
              <a:rPr lang="cs-CZ" altLang="cs-CZ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/>
              <a:t>Problém výběru vhodného kritéria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/>
            <a:endParaRPr lang="cs-CZ" sz="2600"/>
          </a:p>
          <a:p>
            <a:pPr eaLnBrk="1" hangingPunct="1"/>
            <a:endParaRPr lang="cs-CZ" sz="2600"/>
          </a:p>
          <a:p>
            <a:pPr eaLnBrk="1" hangingPunct="1"/>
            <a:endParaRPr lang="cs-CZ" sz="2600"/>
          </a:p>
        </p:txBody>
      </p:sp>
      <p:graphicFrame>
        <p:nvGraphicFramePr>
          <p:cNvPr id="177156" name="Group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969535"/>
              </p:ext>
            </p:extLst>
          </p:nvPr>
        </p:nvGraphicFramePr>
        <p:xfrm>
          <a:off x="881149" y="2560264"/>
          <a:ext cx="7381701" cy="1737472"/>
        </p:xfrm>
        <a:graphic>
          <a:graphicData uri="http://schemas.openxmlformats.org/drawingml/2006/table">
            <a:tbl>
              <a:tblPr/>
              <a:tblGrid>
                <a:gridCol w="980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5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63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3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3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0581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(C)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Přínosy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(B)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B/C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Pořadí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Pořadí </a:t>
                      </a:r>
                    </a:p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projektů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0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0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4" marB="4573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Porovnání ukazatelů hodnocení</a:t>
            </a:r>
          </a:p>
        </p:txBody>
      </p:sp>
      <p:graphicFrame>
        <p:nvGraphicFramePr>
          <p:cNvPr id="178179" name="Group 3"/>
          <p:cNvGraphicFramePr>
            <a:graphicFrameLocks noGrp="1"/>
          </p:cNvGraphicFramePr>
          <p:nvPr>
            <p:ph type="tbl" idx="1"/>
          </p:nvPr>
        </p:nvGraphicFramePr>
        <p:xfrm>
          <a:off x="323528" y="2031073"/>
          <a:ext cx="8135938" cy="4206240"/>
        </p:xfrm>
        <a:graphic>
          <a:graphicData uri="http://schemas.openxmlformats.org/drawingml/2006/table">
            <a:tbl>
              <a:tblPr/>
              <a:tblGrid>
                <a:gridCol w="280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1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5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0074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Vlastnosti ukazatele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B/C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NPV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IRR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prostá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DN </a:t>
                      </a:r>
                    </a:p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reálná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7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Uvažuje časovou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hodnotu peněz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062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Uvažuje všechny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relevantní hotovostní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toky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07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diskontní sazby r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07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Závislost na odhadu</a:t>
                      </a:r>
                    </a:p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hotovostních toků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085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Vlastnost </a:t>
                      </a: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aditivity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ano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ne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3600"/>
              <a:t>Děkuji za pozornost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60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☻</a:t>
            </a:r>
            <a:endParaRPr lang="cs-CZ" altLang="cs-CZ" sz="60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616</TotalTime>
  <Words>4078</Words>
  <Application>Microsoft Office PowerPoint</Application>
  <PresentationFormat>Předvádění na obrazovce (4:3)</PresentationFormat>
  <Paragraphs>703</Paragraphs>
  <Slides>92</Slides>
  <Notes>4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92</vt:i4>
      </vt:variant>
    </vt:vector>
  </HeadingPairs>
  <TitlesOfParts>
    <vt:vector size="103" baseType="lpstr">
      <vt:lpstr>Arial</vt:lpstr>
      <vt:lpstr>Calibri</vt:lpstr>
      <vt:lpstr>Calibri Light</vt:lpstr>
      <vt:lpstr>Symbol</vt:lpstr>
      <vt:lpstr>Times New Roman</vt:lpstr>
      <vt:lpstr>Verdana</vt:lpstr>
      <vt:lpstr>Wingdings</vt:lpstr>
      <vt:lpstr>Wingdings 3</vt:lpstr>
      <vt:lpstr>Retrospektiva</vt:lpstr>
      <vt:lpstr>Rovnice</vt:lpstr>
      <vt:lpstr>Rovnica</vt:lpstr>
      <vt:lpstr>Přednáška č. 3</vt:lpstr>
      <vt:lpstr>Obsah</vt:lpstr>
      <vt:lpstr>Jednokriteriální metody  hodnocení</vt:lpstr>
      <vt:lpstr>Obecné finanční metody</vt:lpstr>
      <vt:lpstr>Metoda rentability projektu (ROI)</vt:lpstr>
      <vt:lpstr>Kritérium hodnocení</vt:lpstr>
      <vt:lpstr>Doba návratnosti</vt:lpstr>
      <vt:lpstr>Konstrukce DN</vt:lpstr>
      <vt:lpstr>Kritérium hodnocení</vt:lpstr>
      <vt:lpstr>Využití doby návratnosti</vt:lpstr>
      <vt:lpstr>Čistá současná hodnota</vt:lpstr>
      <vt:lpstr>Konstrukce NPV</vt:lpstr>
      <vt:lpstr>Současná hodnota</vt:lpstr>
      <vt:lpstr>Konstrukce současné hodnoty</vt:lpstr>
      <vt:lpstr>Čistá současná hodnota</vt:lpstr>
      <vt:lpstr>Kritérium hodnocení – NPV</vt:lpstr>
      <vt:lpstr>Využití NPV</vt:lpstr>
      <vt:lpstr>Vnitřní výnosové procento</vt:lpstr>
      <vt:lpstr>Konstrukce IRR</vt:lpstr>
      <vt:lpstr>Odvození IRR</vt:lpstr>
      <vt:lpstr>Lineární interpolace</vt:lpstr>
      <vt:lpstr>Kritérium hodnocení</vt:lpstr>
      <vt:lpstr>Využití IRR</vt:lpstr>
      <vt:lpstr>Pasti IRR</vt:lpstr>
      <vt:lpstr>Past č. 1 - Zápůjčka nebo výpůjčka</vt:lpstr>
      <vt:lpstr>Past č. 2 - více IRR)</vt:lpstr>
      <vt:lpstr>Past č. 3 - žádná IRR</vt:lpstr>
      <vt:lpstr>Index rentability</vt:lpstr>
      <vt:lpstr>Konstrukce Ri</vt:lpstr>
      <vt:lpstr>Kritérium hodnocení</vt:lpstr>
      <vt:lpstr>Nákladově-výstupové metody</vt:lpstr>
      <vt:lpstr>Klasifikace</vt:lpstr>
      <vt:lpstr>Co mají společné a čím se liší</vt:lpstr>
      <vt:lpstr>Analýza minimalizace nákadů</vt:lpstr>
      <vt:lpstr>Kritérium hodnocení</vt:lpstr>
      <vt:lpstr>Vyjádření nákladů</vt:lpstr>
      <vt:lpstr>Postup hodnocení a výběru</vt:lpstr>
      <vt:lpstr>Výhody</vt:lpstr>
      <vt:lpstr>Nevýhody</vt:lpstr>
      <vt:lpstr>Analýza efektivnosti nákladů</vt:lpstr>
      <vt:lpstr>Rozdíly oproti CBA</vt:lpstr>
      <vt:lpstr>Kritérium hodnocení</vt:lpstr>
      <vt:lpstr>Způsoby stanovení pořadí projektů pomocí CEA</vt:lpstr>
      <vt:lpstr>Rovina efektivnosti CEA</vt:lpstr>
      <vt:lpstr>Rovina efektivnosti CEA</vt:lpstr>
      <vt:lpstr>Využití CEA</vt:lpstr>
      <vt:lpstr>Příklad - Využití ve vojenství</vt:lpstr>
      <vt:lpstr>Problémy s využitím CEA</vt:lpstr>
      <vt:lpstr>Příklad - zdravotnictví </vt:lpstr>
      <vt:lpstr>Předpoklady pro efektivní použití CEA</vt:lpstr>
      <vt:lpstr>Analýza užitečnosti nákladů</vt:lpstr>
      <vt:lpstr>Podstata CUA</vt:lpstr>
      <vt:lpstr>Měření užitečnosti</vt:lpstr>
      <vt:lpstr>Příklad</vt:lpstr>
      <vt:lpstr>ICER</vt:lpstr>
      <vt:lpstr>Podstata CUA</vt:lpstr>
      <vt:lpstr>Jiné alternativy QALY</vt:lpstr>
      <vt:lpstr>Kvalita života</vt:lpstr>
      <vt:lpstr>Dotazníky</vt:lpstr>
      <vt:lpstr>Dotazníky kvality života specifické pro onemocnění</vt:lpstr>
      <vt:lpstr>Obecné dotazníky kvality života</vt:lpstr>
      <vt:lpstr>Užitečnost</vt:lpstr>
      <vt:lpstr>Použití a limity použití</vt:lpstr>
      <vt:lpstr>Výsledky CUA</vt:lpstr>
      <vt:lpstr>Zhodnocení CUA</vt:lpstr>
      <vt:lpstr>Jiné jednokriteriální analýzy</vt:lpstr>
      <vt:lpstr>Analýza nákladů a přínosů</vt:lpstr>
      <vt:lpstr>Základní rys CBA</vt:lpstr>
      <vt:lpstr>Náklady</vt:lpstr>
      <vt:lpstr>Přínosy</vt:lpstr>
      <vt:lpstr>Nepeněžní prvky</vt:lpstr>
      <vt:lpstr>Formy CBA</vt:lpstr>
      <vt:lpstr>Kritéria hodnocení CBA</vt:lpstr>
      <vt:lpstr>Konstrukce ukazatele B/C</vt:lpstr>
      <vt:lpstr>Kritérium hodnocení</vt:lpstr>
      <vt:lpstr>Postup hodnocení a výběru při CBA</vt:lpstr>
      <vt:lpstr>Nedostatky CBA</vt:lpstr>
      <vt:lpstr>Problém ocenění nákladů a přínosů</vt:lpstr>
      <vt:lpstr>Metodika ocenění nákladů a přínosů</vt:lpstr>
      <vt:lpstr>Identifikace nákladů a přínosů</vt:lpstr>
      <vt:lpstr>Identifikace nákladů a přínosů</vt:lpstr>
      <vt:lpstr>Kontrola</vt:lpstr>
      <vt:lpstr>Přípustné podmínky</vt:lpstr>
      <vt:lpstr>Vhodné metody</vt:lpstr>
      <vt:lpstr>Problém stanovení diskontní sazby</vt:lpstr>
      <vt:lpstr>Diskontní sazba</vt:lpstr>
      <vt:lpstr>Výše diskontní sazby</vt:lpstr>
      <vt:lpstr>Přístupy ke stanovení diskontní sazby</vt:lpstr>
      <vt:lpstr>Nominální a reálná diskontní sazba</vt:lpstr>
      <vt:lpstr>Problém výběru vhodného kritéria</vt:lpstr>
      <vt:lpstr>Porovnání ukazatelů hodnocení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Jana Soukopová</cp:lastModifiedBy>
  <cp:revision>38</cp:revision>
  <dcterms:created xsi:type="dcterms:W3CDTF">2006-09-10T14:17:29Z</dcterms:created>
  <dcterms:modified xsi:type="dcterms:W3CDTF">2023-02-27T09:49:42Z</dcterms:modified>
</cp:coreProperties>
</file>