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38"/>
  </p:notesMasterIdLst>
  <p:handoutMasterIdLst>
    <p:handoutMasterId r:id="rId39"/>
  </p:handoutMasterIdLst>
  <p:sldIdLst>
    <p:sldId id="258" r:id="rId5"/>
    <p:sldId id="318" r:id="rId6"/>
    <p:sldId id="317" r:id="rId7"/>
    <p:sldId id="315" r:id="rId8"/>
    <p:sldId id="320" r:id="rId9"/>
    <p:sldId id="263" r:id="rId10"/>
    <p:sldId id="316" r:id="rId11"/>
    <p:sldId id="271" r:id="rId12"/>
    <p:sldId id="321" r:id="rId13"/>
    <p:sldId id="276" r:id="rId14"/>
    <p:sldId id="308" r:id="rId15"/>
    <p:sldId id="269" r:id="rId16"/>
    <p:sldId id="278" r:id="rId17"/>
    <p:sldId id="264" r:id="rId18"/>
    <p:sldId id="280" r:id="rId19"/>
    <p:sldId id="261" r:id="rId20"/>
    <p:sldId id="279" r:id="rId21"/>
    <p:sldId id="281" r:id="rId22"/>
    <p:sldId id="266" r:id="rId23"/>
    <p:sldId id="267" r:id="rId24"/>
    <p:sldId id="284" r:id="rId25"/>
    <p:sldId id="307" r:id="rId26"/>
    <p:sldId id="265" r:id="rId27"/>
    <p:sldId id="295" r:id="rId28"/>
    <p:sldId id="296" r:id="rId29"/>
    <p:sldId id="297" r:id="rId30"/>
    <p:sldId id="303" r:id="rId31"/>
    <p:sldId id="292" r:id="rId32"/>
    <p:sldId id="289" r:id="rId33"/>
    <p:sldId id="298" r:id="rId34"/>
    <p:sldId id="299" r:id="rId35"/>
    <p:sldId id="300" r:id="rId36"/>
    <p:sldId id="301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6167A3-9AC0-4E22-AFE5-7788404F267C}" v="2" dt="2023-04-05T21:13:26.7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34" autoAdjust="0"/>
    <p:restoredTop sz="96270" autoAdjust="0"/>
  </p:normalViewPr>
  <p:slideViewPr>
    <p:cSldViewPr snapToGrid="0">
      <p:cViewPr varScale="1">
        <p:scale>
          <a:sx n="124" d="100"/>
          <a:sy n="124" d="100"/>
        </p:scale>
        <p:origin x="1302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86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Guzi" userId="9c94691f-eac0-47a5-9145-7861125b65f7" providerId="ADAL" clId="{2964F1FD-A12C-43A3-979A-7974ABBA9FD6}"/>
    <pc:docChg chg="addSld delSld modSld">
      <pc:chgData name="Martin Guzi" userId="9c94691f-eac0-47a5-9145-7861125b65f7" providerId="ADAL" clId="{2964F1FD-A12C-43A3-979A-7974ABBA9FD6}" dt="2023-04-03T05:58:54.196" v="28"/>
      <pc:docMkLst>
        <pc:docMk/>
      </pc:docMkLst>
      <pc:sldChg chg="modSp mod modAnim">
        <pc:chgData name="Martin Guzi" userId="9c94691f-eac0-47a5-9145-7861125b65f7" providerId="ADAL" clId="{2964F1FD-A12C-43A3-979A-7974ABBA9FD6}" dt="2023-04-03T05:58:54.196" v="28"/>
        <pc:sldMkLst>
          <pc:docMk/>
          <pc:sldMk cId="0" sldId="315"/>
        </pc:sldMkLst>
        <pc:spChg chg="mod">
          <ac:chgData name="Martin Guzi" userId="9c94691f-eac0-47a5-9145-7861125b65f7" providerId="ADAL" clId="{2964F1FD-A12C-43A3-979A-7974ABBA9FD6}" dt="2023-04-03T05:58:32.383" v="20" actId="1076"/>
          <ac:spMkLst>
            <pc:docMk/>
            <pc:sldMk cId="0" sldId="315"/>
            <ac:spMk id="2" creationId="{00000000-0000-0000-0000-000000000000}"/>
          </ac:spMkLst>
        </pc:spChg>
        <pc:spChg chg="mod">
          <ac:chgData name="Martin Guzi" userId="9c94691f-eac0-47a5-9145-7861125b65f7" providerId="ADAL" clId="{2964F1FD-A12C-43A3-979A-7974ABBA9FD6}" dt="2023-04-03T05:58:49.724" v="27" actId="1037"/>
          <ac:spMkLst>
            <pc:docMk/>
            <pc:sldMk cId="0" sldId="315"/>
            <ac:spMk id="3" creationId="{00000000-0000-0000-0000-000000000000}"/>
          </ac:spMkLst>
        </pc:spChg>
        <pc:spChg chg="mod">
          <ac:chgData name="Martin Guzi" userId="9c94691f-eac0-47a5-9145-7861125b65f7" providerId="ADAL" clId="{2964F1FD-A12C-43A3-979A-7974ABBA9FD6}" dt="2023-04-03T05:58:42.028" v="23" actId="20577"/>
          <ac:spMkLst>
            <pc:docMk/>
            <pc:sldMk cId="0" sldId="315"/>
            <ac:spMk id="4" creationId="{00000000-0000-0000-0000-000000000000}"/>
          </ac:spMkLst>
        </pc:spChg>
        <pc:spChg chg="mod">
          <ac:chgData name="Martin Guzi" userId="9c94691f-eac0-47a5-9145-7861125b65f7" providerId="ADAL" clId="{2964F1FD-A12C-43A3-979A-7974ABBA9FD6}" dt="2023-04-03T05:58:35.493" v="21" actId="1076"/>
          <ac:spMkLst>
            <pc:docMk/>
            <pc:sldMk cId="0" sldId="315"/>
            <ac:spMk id="5" creationId="{00000000-0000-0000-0000-000000000000}"/>
          </ac:spMkLst>
        </pc:spChg>
      </pc:sldChg>
      <pc:sldChg chg="modSp add del mod">
        <pc:chgData name="Martin Guzi" userId="9c94691f-eac0-47a5-9145-7861125b65f7" providerId="ADAL" clId="{2964F1FD-A12C-43A3-979A-7974ABBA9FD6}" dt="2023-04-03T05:56:54.944" v="16" actId="1076"/>
        <pc:sldMkLst>
          <pc:docMk/>
          <pc:sldMk cId="2932010039" sldId="321"/>
        </pc:sldMkLst>
        <pc:spChg chg="mod">
          <ac:chgData name="Martin Guzi" userId="9c94691f-eac0-47a5-9145-7861125b65f7" providerId="ADAL" clId="{2964F1FD-A12C-43A3-979A-7974ABBA9FD6}" dt="2023-04-03T05:56:54.944" v="16" actId="1076"/>
          <ac:spMkLst>
            <pc:docMk/>
            <pc:sldMk cId="2932010039" sldId="321"/>
            <ac:spMk id="8" creationId="{32162E3D-7C29-46DD-9CFF-4F48818B922A}"/>
          </ac:spMkLst>
        </pc:spChg>
      </pc:sldChg>
    </pc:docChg>
  </pc:docChgLst>
  <pc:docChgLst>
    <pc:chgData name="Martin Guzi" userId="9c94691f-eac0-47a5-9145-7861125b65f7" providerId="ADAL" clId="{2F6167A3-9AC0-4E22-AFE5-7788404F267C}"/>
    <pc:docChg chg="custSel delSld modSld">
      <pc:chgData name="Martin Guzi" userId="9c94691f-eac0-47a5-9145-7861125b65f7" providerId="ADAL" clId="{2F6167A3-9AC0-4E22-AFE5-7788404F267C}" dt="2023-04-05T21:13:48.112" v="29" actId="47"/>
      <pc:docMkLst>
        <pc:docMk/>
      </pc:docMkLst>
      <pc:sldChg chg="del">
        <pc:chgData name="Martin Guzi" userId="9c94691f-eac0-47a5-9145-7861125b65f7" providerId="ADAL" clId="{2F6167A3-9AC0-4E22-AFE5-7788404F267C}" dt="2023-04-05T21:13:48.112" v="29" actId="47"/>
        <pc:sldMkLst>
          <pc:docMk/>
          <pc:sldMk cId="1025689748" sldId="294"/>
        </pc:sldMkLst>
      </pc:sldChg>
      <pc:sldChg chg="modSp mod">
        <pc:chgData name="Martin Guzi" userId="9c94691f-eac0-47a5-9145-7861125b65f7" providerId="ADAL" clId="{2F6167A3-9AC0-4E22-AFE5-7788404F267C}" dt="2023-04-05T21:05:54.457" v="6" actId="20577"/>
        <pc:sldMkLst>
          <pc:docMk/>
          <pc:sldMk cId="0" sldId="315"/>
        </pc:sldMkLst>
        <pc:spChg chg="mod">
          <ac:chgData name="Martin Guzi" userId="9c94691f-eac0-47a5-9145-7861125b65f7" providerId="ADAL" clId="{2F6167A3-9AC0-4E22-AFE5-7788404F267C}" dt="2023-04-05T21:05:54.457" v="6" actId="20577"/>
          <ac:spMkLst>
            <pc:docMk/>
            <pc:sldMk cId="0" sldId="315"/>
            <ac:spMk id="4" creationId="{00000000-0000-0000-0000-000000000000}"/>
          </ac:spMkLst>
        </pc:spChg>
      </pc:sldChg>
      <pc:sldChg chg="addSp delSp modSp mod">
        <pc:chgData name="Martin Guzi" userId="9c94691f-eac0-47a5-9145-7861125b65f7" providerId="ADAL" clId="{2F6167A3-9AC0-4E22-AFE5-7788404F267C}" dt="2023-04-05T21:13:37.820" v="28" actId="1076"/>
        <pc:sldMkLst>
          <pc:docMk/>
          <pc:sldMk cId="2932010039" sldId="321"/>
        </pc:sldMkLst>
        <pc:spChg chg="mod">
          <ac:chgData name="Martin Guzi" userId="9c94691f-eac0-47a5-9145-7861125b65f7" providerId="ADAL" clId="{2F6167A3-9AC0-4E22-AFE5-7788404F267C}" dt="2023-04-05T21:13:26.702" v="24" actId="14100"/>
          <ac:spMkLst>
            <pc:docMk/>
            <pc:sldMk cId="2932010039" sldId="321"/>
            <ac:spMk id="2" creationId="{5BA2348B-776D-4D00-81B1-6DD57709A05D}"/>
          </ac:spMkLst>
        </pc:spChg>
        <pc:spChg chg="add del mod">
          <ac:chgData name="Martin Guzi" userId="9c94691f-eac0-47a5-9145-7861125b65f7" providerId="ADAL" clId="{2F6167A3-9AC0-4E22-AFE5-7788404F267C}" dt="2023-04-05T21:13:28.636" v="25" actId="478"/>
          <ac:spMkLst>
            <pc:docMk/>
            <pc:sldMk cId="2932010039" sldId="321"/>
            <ac:spMk id="6" creationId="{DEBD05AB-3A5B-4676-0418-278411A30287}"/>
          </ac:spMkLst>
        </pc:spChg>
        <pc:spChg chg="mod">
          <ac:chgData name="Martin Guzi" userId="9c94691f-eac0-47a5-9145-7861125b65f7" providerId="ADAL" clId="{2F6167A3-9AC0-4E22-AFE5-7788404F267C}" dt="2023-04-05T21:13:37.820" v="28" actId="1076"/>
          <ac:spMkLst>
            <pc:docMk/>
            <pc:sldMk cId="2932010039" sldId="321"/>
            <ac:spMk id="8" creationId="{32162E3D-7C29-46DD-9CFF-4F48818B922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Grafický objekt 2">
            <a:extLst>
              <a:ext uri="{FF2B5EF4-FFF2-40B4-BE49-F238E27FC236}">
                <a16:creationId xmlns:a16="http://schemas.microsoft.com/office/drawing/2014/main" id="{B22E4AE8-DF2B-3346-9F87-8BD13BBD6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0AC8EFF1-D7FA-BD4D-8005-3F6A87ED6E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69FA61EA-679D-B543-9A9A-0BED254083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EC623FFD-EDA9-BF4C-9493-7330893C5D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61A3275-8CC7-B44F-8BFB-02731D80F6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85600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82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1BA3A37-5F0D-A1A0-3EAB-DCB85832B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40A1A73-2D18-A7C0-8C5E-2B8093812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A0F3B9C-D3CF-DB69-30E1-E47262F69A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44023-E298-4B5A-BC1F-74F0AFA6A15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93683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5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800"/>
            </a:lvl2pPr>
            <a:lvl3pPr marL="685800" indent="0">
              <a:lnSpc>
                <a:spcPct val="100000"/>
              </a:lnSpc>
              <a:buNone/>
              <a:defRPr sz="15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B1A8C7E8-B354-9C49-A9F5-DCDF85E3C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942" y="6059508"/>
            <a:ext cx="644064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465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CF89619C-4865-4846-8B6C-FA429C382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6079916D-A611-7842-9E25-44BBC3AC9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0B540A0-9A44-9744-B5A2-82868303AE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3ADAE73E-D711-E54F-83B3-02E9FED84E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Grafický objekt 2">
            <a:extLst>
              <a:ext uri="{FF2B5EF4-FFF2-40B4-BE49-F238E27FC236}">
                <a16:creationId xmlns:a16="http://schemas.microsoft.com/office/drawing/2014/main" id="{04D04082-0EA8-E547-8617-0C8CA1141F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Grafický objekt 2">
            <a:extLst>
              <a:ext uri="{FF2B5EF4-FFF2-40B4-BE49-F238E27FC236}">
                <a16:creationId xmlns:a16="http://schemas.microsoft.com/office/drawing/2014/main" id="{D96A438F-F8EF-AC4F-8CCA-C90ACD7589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3C346B07-7E84-F44D-8487-EA7264B173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2" r:id="rId19"/>
    <p:sldLayoutId id="2147483703" r:id="rId20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apastyle.apa.org/instructional-aids/in-text-citation-checklist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tt.might.net/articles/phd-school-in-pictures/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1007/s10980-011-9674-3" TargetMode="External"/><Relationship Id="rId2" Type="http://schemas.openxmlformats.org/officeDocument/2006/relationships/hyperlink" Target="https://ethz.ch/content/dam/ethz/special-interest/usys/ibp/soil-terrestrial-env-physics-dam/education/sientific_comm/actual/Writing_scientific_paper_ethz_2019.pdf" TargetMode="Externa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ychologytoday.com/us/blog/the-superhuman-mind/201611/linda-the-bank-teller-case-revisited" TargetMode="Externa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literary</a:t>
            </a:r>
            <a:r>
              <a:rPr lang="cs-CZ" dirty="0"/>
              <a:t> </a:t>
            </a:r>
            <a:r>
              <a:rPr lang="cs-CZ" dirty="0" err="1"/>
              <a:t>research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B1BA9A2-C48E-4CD8-92BF-D27BE433F2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1">
            <a:extLst>
              <a:ext uri="{FF2B5EF4-FFF2-40B4-BE49-F238E27FC236}">
                <a16:creationId xmlns:a16="http://schemas.microsoft.com/office/drawing/2014/main" id="{EABB1BD2-615E-C589-B528-BC7A146C4F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/>
          <a:p>
            <a:r>
              <a:rPr lang="en-GB" noProof="0" dirty="0"/>
              <a:t>Author: Martin Guzi (2023)</a:t>
            </a:r>
          </a:p>
        </p:txBody>
      </p:sp>
    </p:spTree>
    <p:extLst>
      <p:ext uri="{BB962C8B-B14F-4D97-AF65-F5344CB8AC3E}">
        <p14:creationId xmlns:p14="http://schemas.microsoft.com/office/powerpoint/2010/main" val="3074016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8B6F8FE-5F85-5176-6306-BCD02ABB97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510FF0-7684-8FD2-6B57-4EC9FDB3F0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FC29E41-660D-3316-C604-B30556197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critical literature review?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B926A17-F4C8-551A-F733-7BA0300EA6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"Critical" does not mean "negative".</a:t>
            </a:r>
            <a:br>
              <a:rPr lang="en-US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</a:br>
            <a:endParaRPr lang="en-US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68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200FED-D810-4734-88E9-09E5C45232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8E7CC7-8863-4F74-A1A4-F8C9FD1494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EADEF96-76CA-4E7D-909E-BDE13A2FC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literature review?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136B27-F7C1-4C56-9878-B6F79A7B1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An </a:t>
            </a:r>
            <a:r>
              <a:rPr lang="en-US" dirty="0">
                <a:solidFill>
                  <a:srgbClr val="0000DC"/>
                </a:solidFill>
              </a:rPr>
              <a:t>overview</a:t>
            </a:r>
            <a:r>
              <a:rPr lang="en-US" dirty="0"/>
              <a:t> of published and unpublished materials which </a:t>
            </a:r>
            <a:br>
              <a:rPr lang="en-US" dirty="0"/>
            </a:br>
            <a:r>
              <a:rPr lang="en-US" dirty="0"/>
              <a:t>help answer </a:t>
            </a:r>
            <a:r>
              <a:rPr lang="en-US" dirty="0">
                <a:solidFill>
                  <a:srgbClr val="0000DC"/>
                </a:solidFill>
              </a:rPr>
              <a:t>fundamental questions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 marL="585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What are the current theoretical or policy issues and </a:t>
            </a:r>
            <a:br>
              <a:rPr lang="en-US" sz="2000" dirty="0"/>
            </a:br>
            <a:r>
              <a:rPr lang="en-US" sz="2000" dirty="0"/>
              <a:t>debates related to your topic?</a:t>
            </a:r>
          </a:p>
          <a:p>
            <a:pPr marL="585900" lvl="1" indent="-342900">
              <a:lnSpc>
                <a:spcPct val="150000"/>
              </a:lnSpc>
              <a:buFont typeface="+mj-lt"/>
              <a:buAutoNum type="arabicPeriod"/>
            </a:pPr>
            <a:endParaRPr lang="en-US" sz="2000" dirty="0"/>
          </a:p>
          <a:p>
            <a:pPr marL="585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What is the current state of knowledge about </a:t>
            </a:r>
            <a:br>
              <a:rPr lang="en-US" sz="2000" dirty="0"/>
            </a:br>
            <a:r>
              <a:rPr lang="en-US" sz="2000" dirty="0"/>
              <a:t>these issues and problems?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5488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04608441-B1F2-5645-9986-6982D10F5B4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3555C8-0633-4E2B-8494-F90B11EC3867}" type="slidenum">
              <a:rPr lang="en-US" altLang="cs-CZ" smtClean="0">
                <a:solidFill>
                  <a:schemeClr val="bg1"/>
                </a:solidFill>
              </a:rPr>
              <a:pPr/>
              <a:t>12</a:t>
            </a:fld>
            <a:endParaRPr lang="en-US" altLang="cs-CZ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691B7-F9E8-8413-C0C6-29D35C82030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A literature review surveys books, scholarly articles, and any other sources relevant to a particular issue, area of research, or theory, and by so doing, </a:t>
            </a:r>
            <a:r>
              <a:rPr lang="en-US" sz="2400" dirty="0">
                <a:solidFill>
                  <a:srgbClr val="0000DC"/>
                </a:solidFill>
              </a:rPr>
              <a:t>provides a description, summary, and critical evaluation </a:t>
            </a:r>
            <a:r>
              <a:rPr lang="en-US" sz="2400" dirty="0"/>
              <a:t>of these works in relation to the research problem being investigated. 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Literature reviews are designed to provide an </a:t>
            </a:r>
            <a:r>
              <a:rPr lang="en-US" sz="2400" dirty="0">
                <a:solidFill>
                  <a:srgbClr val="0000DC"/>
                </a:solidFill>
              </a:rPr>
              <a:t>overview of sources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00DC"/>
                </a:solidFill>
              </a:rPr>
              <a:t>you have explored </a:t>
            </a:r>
            <a:r>
              <a:rPr lang="en-US" sz="2400" dirty="0"/>
              <a:t>while researching a particular topic and to demonstrate to your readers </a:t>
            </a:r>
            <a:r>
              <a:rPr lang="en-US" sz="2400" dirty="0">
                <a:solidFill>
                  <a:srgbClr val="0000DC"/>
                </a:solidFill>
              </a:rPr>
              <a:t>how your research fits</a:t>
            </a:r>
            <a:r>
              <a:rPr lang="en-US" sz="2400" dirty="0"/>
              <a:t> within a larger field of study.</a:t>
            </a:r>
            <a:endParaRPr lang="en-US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600" dirty="0"/>
              <a:t>Fink, Arlene. Conducting Research Literature Reviews: From the Internet to Paper. Fourth edition. Thousand Oaks, CA: SAGE, 2014.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4AA3570-F22B-91EB-1F60-C6783C6A0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/>
              <a:t>What is Critical Reading?</a:t>
            </a:r>
            <a:endParaRPr lang="cs-CZ" altLang="cs-C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49409-EF1C-F970-9B5D-2D1FD759D4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Reading for facts = non-critical</a:t>
            </a:r>
          </a:p>
          <a:p>
            <a:pPr eaLnBrk="1" hangingPunct="1"/>
            <a:r>
              <a:rPr lang="en-US" altLang="cs-CZ" dirty="0"/>
              <a:t>Reading for interpretation = critical </a:t>
            </a:r>
          </a:p>
          <a:p>
            <a:pPr eaLnBrk="1" hangingPunct="1"/>
            <a:endParaRPr lang="en-US" altLang="cs-CZ" dirty="0"/>
          </a:p>
          <a:p>
            <a:pPr eaLnBrk="1" hangingPunct="1"/>
            <a:r>
              <a:rPr lang="en-US" altLang="cs-CZ" sz="2400" dirty="0"/>
              <a:t>To the critical reader, any single text provides but one portrayal of the facts, one individual’s “take” on the subject matter. Critical readers thus recognize not only what a text says, but also how that text portrays the subject matter. They recognize the various ways in which each and every text is the unique creation of a unique author. </a:t>
            </a:r>
          </a:p>
          <a:p>
            <a:pPr eaLnBrk="1" hangingPunct="1"/>
            <a:endParaRPr lang="en-US" altLang="cs-CZ" sz="2400" dirty="0"/>
          </a:p>
          <a:p>
            <a:pPr eaLnBrk="1" hangingPunct="1"/>
            <a:endParaRPr lang="en-US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47514144-032F-8126-3979-0293992BF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40F1C1-9E9D-4A93-A31B-790BFBDB93C2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cs-CZ" sz="2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BAF1D7F-847F-1826-29C3-316CA81977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9500" y="378000"/>
            <a:ext cx="8064900" cy="451576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cs-CZ" sz="3200" dirty="0"/>
              <a:t>What a Text Says, Does, and Means:</a:t>
            </a:r>
            <a:br>
              <a:rPr lang="en-US" altLang="cs-CZ" sz="3200" dirty="0"/>
            </a:br>
            <a:r>
              <a:rPr lang="en-US" altLang="cs-CZ" sz="3200" dirty="0"/>
              <a:t>Reaching for an Interpretation</a:t>
            </a:r>
            <a:endParaRPr lang="cs-CZ" altLang="cs-C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C4771-31DA-FC94-D98F-2D899414BD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cs-CZ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400" dirty="0"/>
              <a:t>Three steps or modes of analysis are reflected in three types of reading and discussion: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sz="2400" dirty="0"/>
          </a:p>
          <a:p>
            <a:pPr eaLnBrk="1" hangingPunct="1"/>
            <a:r>
              <a:rPr lang="en-US" altLang="cs-CZ" sz="2400" dirty="0"/>
              <a:t>What a text </a:t>
            </a:r>
            <a:r>
              <a:rPr lang="en-US" altLang="cs-CZ" sz="2400" b="1" dirty="0">
                <a:solidFill>
                  <a:srgbClr val="0000DC"/>
                </a:solidFill>
              </a:rPr>
              <a:t>says </a:t>
            </a:r>
            <a:r>
              <a:rPr lang="en-US" altLang="cs-CZ" sz="2400" dirty="0">
                <a:solidFill>
                  <a:srgbClr val="0000DC"/>
                </a:solidFill>
              </a:rPr>
              <a:t>– </a:t>
            </a:r>
            <a:r>
              <a:rPr lang="en-US" altLang="cs-CZ" sz="2400" b="1" dirty="0">
                <a:solidFill>
                  <a:srgbClr val="0000DC"/>
                </a:solidFill>
              </a:rPr>
              <a:t>restatement</a:t>
            </a:r>
            <a:endParaRPr lang="en-US" altLang="cs-CZ" sz="2400" dirty="0">
              <a:solidFill>
                <a:srgbClr val="0000DC"/>
              </a:solidFill>
            </a:endParaRPr>
          </a:p>
          <a:p>
            <a:pPr eaLnBrk="1" hangingPunct="1"/>
            <a:endParaRPr lang="en-US" altLang="cs-CZ" sz="2400" dirty="0"/>
          </a:p>
          <a:p>
            <a:pPr eaLnBrk="1" hangingPunct="1"/>
            <a:r>
              <a:rPr lang="en-US" altLang="cs-CZ" sz="2400" dirty="0"/>
              <a:t>What a text </a:t>
            </a:r>
            <a:r>
              <a:rPr lang="en-US" altLang="cs-CZ" sz="2400" b="1" dirty="0">
                <a:solidFill>
                  <a:srgbClr val="0000DC"/>
                </a:solidFill>
              </a:rPr>
              <a:t>does </a:t>
            </a:r>
            <a:r>
              <a:rPr lang="en-US" altLang="cs-CZ" sz="2400" dirty="0">
                <a:solidFill>
                  <a:srgbClr val="0000DC"/>
                </a:solidFill>
              </a:rPr>
              <a:t>– </a:t>
            </a:r>
            <a:r>
              <a:rPr lang="en-US" altLang="cs-CZ" sz="2400" b="1" dirty="0">
                <a:solidFill>
                  <a:srgbClr val="0000DC"/>
                </a:solidFill>
              </a:rPr>
              <a:t>description </a:t>
            </a:r>
          </a:p>
          <a:p>
            <a:pPr eaLnBrk="1" hangingPunct="1"/>
            <a:endParaRPr lang="en-US" altLang="cs-CZ" sz="2400" dirty="0"/>
          </a:p>
          <a:p>
            <a:pPr eaLnBrk="1" hangingPunct="1"/>
            <a:r>
              <a:rPr lang="en-US" altLang="cs-CZ" sz="2400" dirty="0"/>
              <a:t>What a text </a:t>
            </a:r>
            <a:r>
              <a:rPr lang="en-US" altLang="cs-CZ" sz="2400" b="1" dirty="0">
                <a:solidFill>
                  <a:srgbClr val="0000DC"/>
                </a:solidFill>
              </a:rPr>
              <a:t>means </a:t>
            </a:r>
            <a:r>
              <a:rPr lang="en-US" altLang="cs-CZ" sz="2400" dirty="0">
                <a:solidFill>
                  <a:srgbClr val="0000DC"/>
                </a:solidFill>
              </a:rPr>
              <a:t>– </a:t>
            </a:r>
            <a:r>
              <a:rPr lang="en-US" altLang="cs-CZ" sz="2400" b="1" dirty="0">
                <a:solidFill>
                  <a:srgbClr val="0000DC"/>
                </a:solidFill>
              </a:rPr>
              <a:t>interpretation</a:t>
            </a:r>
            <a:r>
              <a:rPr lang="en-US" altLang="cs-CZ" sz="2400" dirty="0">
                <a:solidFill>
                  <a:srgbClr val="0000DC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sz="2400" dirty="0"/>
          </a:p>
          <a:p>
            <a:pPr eaLnBrk="1" hangingPunct="1"/>
            <a:endParaRPr lang="cs-CZ" altLang="cs-CZ" sz="240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80B3460-F2BF-BD9F-ABC4-E39DA137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DB4C32-2B53-473D-945E-D034AC965AAB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cs-CZ" sz="2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2A6691F7-BC4D-AB81-76FA-86282DF3C4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9500" y="443375"/>
            <a:ext cx="8064900" cy="451576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cs-CZ" sz="3200" dirty="0"/>
              <a:t>What a Text Says, Does, and Means:</a:t>
            </a:r>
            <a:br>
              <a:rPr lang="en-US" altLang="cs-CZ" sz="3200" dirty="0"/>
            </a:br>
            <a:r>
              <a:rPr lang="en-US" altLang="cs-CZ" sz="3200" dirty="0"/>
              <a:t>Reaching for an Interpretation</a:t>
            </a:r>
            <a:endParaRPr lang="cs-CZ" altLang="cs-CZ" sz="320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4396EB3-F183-F82A-DE05-B39EAEF145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400" dirty="0"/>
              <a:t>You can distinguish each mode of analysis by the subject matter of the discussion:</a:t>
            </a:r>
            <a:endParaRPr lang="en-US" altLang="cs-CZ" dirty="0"/>
          </a:p>
          <a:p>
            <a:pPr eaLnBrk="1" hangingPunct="1"/>
            <a:endParaRPr lang="en-US" altLang="cs-CZ" sz="2400" b="1" dirty="0">
              <a:solidFill>
                <a:srgbClr val="0000DC"/>
              </a:solidFill>
            </a:endParaRPr>
          </a:p>
          <a:p>
            <a:pPr eaLnBrk="1" hangingPunct="1"/>
            <a:r>
              <a:rPr lang="en-US" altLang="cs-CZ" sz="2400" b="1" dirty="0">
                <a:solidFill>
                  <a:srgbClr val="0000DC"/>
                </a:solidFill>
              </a:rPr>
              <a:t>What a text says </a:t>
            </a:r>
            <a:r>
              <a:rPr lang="en-US" altLang="cs-CZ" sz="2400" b="1" dirty="0"/>
              <a:t>– </a:t>
            </a:r>
            <a:r>
              <a:rPr lang="en-US" altLang="cs-CZ" sz="2400" dirty="0"/>
              <a:t>restatement – talks about the same topic as the original text </a:t>
            </a:r>
          </a:p>
          <a:p>
            <a:pPr eaLnBrk="1" hangingPunct="1"/>
            <a:r>
              <a:rPr lang="en-US" altLang="cs-CZ" sz="2400" b="1" dirty="0">
                <a:solidFill>
                  <a:srgbClr val="0000DC"/>
                </a:solidFill>
              </a:rPr>
              <a:t>What a text does </a:t>
            </a:r>
            <a:r>
              <a:rPr lang="en-US" altLang="cs-CZ" sz="2400" b="1" dirty="0"/>
              <a:t>– </a:t>
            </a:r>
            <a:r>
              <a:rPr lang="en-US" altLang="cs-CZ" sz="2400" dirty="0"/>
              <a:t>description – discusses aspects of the discussion itself </a:t>
            </a:r>
          </a:p>
          <a:p>
            <a:pPr eaLnBrk="1" hangingPunct="1"/>
            <a:r>
              <a:rPr lang="en-US" altLang="cs-CZ" sz="2400" b="1" dirty="0">
                <a:solidFill>
                  <a:srgbClr val="0000DC"/>
                </a:solidFill>
              </a:rPr>
              <a:t>What a text means </a:t>
            </a:r>
            <a:r>
              <a:rPr lang="en-US" altLang="cs-CZ" sz="2400" b="1" dirty="0"/>
              <a:t>– </a:t>
            </a:r>
            <a:r>
              <a:rPr lang="en-US" altLang="cs-CZ" sz="2400" dirty="0"/>
              <a:t>interpretation — analyzes the text and asserts a meaning for the text as a whole </a:t>
            </a:r>
            <a:endParaRPr lang="en-US" altLang="cs-CZ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C72B184F-90EB-EC63-5238-D17AC5D44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D94E59-D76D-43F6-AB83-DD74DEB84452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cs-CZ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659B7D56-6DAA-817B-05CC-037BC751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6E0D91-788A-4948-B2EF-16A65F7A80FE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cs-CZ" sz="2600">
              <a:solidFill>
                <a:schemeClr val="bg1"/>
              </a:solidFill>
            </a:endParaRPr>
          </a:p>
        </p:txBody>
      </p:sp>
      <p:sp>
        <p:nvSpPr>
          <p:cNvPr id="19458" name="AutoShape 2">
            <a:extLst>
              <a:ext uri="{FF2B5EF4-FFF2-40B4-BE49-F238E27FC236}">
                <a16:creationId xmlns:a16="http://schemas.microsoft.com/office/drawing/2014/main" id="{99DD6BFC-3C73-BBAF-5FFF-622E1D30C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/>
              <a:t>What is a Critical Literature Review?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9F4550C-1BCF-FA94-F943-999E24E5E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 sz="2400" dirty="0"/>
              <a:t>The aim of a literature review is to show </a:t>
            </a:r>
            <a:r>
              <a:rPr lang="en-US" altLang="cs-CZ" sz="2400" dirty="0">
                <a:solidFill>
                  <a:srgbClr val="0000DC"/>
                </a:solidFill>
              </a:rPr>
              <a:t>that the writer has studied existing work in the field with insight</a:t>
            </a:r>
            <a:r>
              <a:rPr lang="en-US" altLang="cs-CZ" sz="2400" dirty="0"/>
              <a:t>. </a:t>
            </a:r>
          </a:p>
          <a:p>
            <a:pPr eaLnBrk="1" hangingPunct="1"/>
            <a:endParaRPr lang="en-US" altLang="cs-CZ" sz="2400" dirty="0"/>
          </a:p>
          <a:p>
            <a:pPr eaLnBrk="1" hangingPunct="1"/>
            <a:r>
              <a:rPr lang="en-US" altLang="cs-CZ" sz="2400" dirty="0"/>
              <a:t>It is not enough merely to show what others in your field have discovered. You need to </a:t>
            </a:r>
            <a:r>
              <a:rPr lang="en-US" altLang="cs-CZ" sz="2400" dirty="0">
                <a:solidFill>
                  <a:srgbClr val="0000DC"/>
                </a:solidFill>
              </a:rPr>
              <a:t>synthesize, analyze and evaluate</a:t>
            </a:r>
            <a:r>
              <a:rPr lang="en-US" altLang="cs-CZ" sz="2400" dirty="0"/>
              <a:t> the relevant  work of others critically.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E1749-4692-A6C5-21A0-34EC3840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Read academic papers critically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C101-5C5F-DB0B-85FA-11001E724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00" y="1261872"/>
            <a:ext cx="8064900" cy="457012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is the </a:t>
            </a:r>
            <a:r>
              <a:rPr lang="en-US" sz="2400" dirty="0">
                <a:solidFill>
                  <a:srgbClr val="0000DC"/>
                </a:solidFill>
              </a:rPr>
              <a:t>motivation</a:t>
            </a:r>
            <a:r>
              <a:rPr lang="en-US" sz="2400" dirty="0"/>
              <a:t> for the research? Why should we care about this research (why is it important)?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is the </a:t>
            </a:r>
            <a:r>
              <a:rPr lang="en-US" sz="2400" dirty="0">
                <a:solidFill>
                  <a:srgbClr val="0000DC"/>
                </a:solidFill>
              </a:rPr>
              <a:t>identification strategy </a:t>
            </a:r>
            <a:r>
              <a:rPr lang="en-US" sz="2400" dirty="0"/>
              <a:t>that helps to answer research questions?</a:t>
            </a:r>
            <a:br>
              <a:rPr lang="en-US" sz="2400" dirty="0"/>
            </a:br>
            <a:r>
              <a:rPr lang="en-US" sz="1400" dirty="0"/>
              <a:t>(e.g. experiment design; change in legislation; cross-country differences; an exogenous shock)</a:t>
            </a:r>
            <a:r>
              <a:rPr lang="en-US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is </a:t>
            </a:r>
            <a:r>
              <a:rPr lang="en-US" sz="2400" dirty="0">
                <a:solidFill>
                  <a:srgbClr val="0000DC"/>
                </a:solidFill>
              </a:rPr>
              <a:t>a key part of the research </a:t>
            </a:r>
            <a:r>
              <a:rPr lang="en-US" sz="2400" dirty="0"/>
              <a:t>that allows authors </a:t>
            </a:r>
            <a:br>
              <a:rPr lang="en-US" sz="2400" dirty="0"/>
            </a:br>
            <a:r>
              <a:rPr lang="en-US" sz="2400" dirty="0"/>
              <a:t>to claim what they claim?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are the </a:t>
            </a:r>
            <a:r>
              <a:rPr lang="en-US" sz="2400" dirty="0">
                <a:solidFill>
                  <a:srgbClr val="0000DC"/>
                </a:solidFill>
              </a:rPr>
              <a:t>main findings</a:t>
            </a:r>
            <a:r>
              <a:rPr lang="en-US" sz="2400" dirty="0"/>
              <a:t>? Are these surprising or rather expected? What </a:t>
            </a:r>
            <a:r>
              <a:rPr lang="en-US" sz="2400" dirty="0">
                <a:solidFill>
                  <a:srgbClr val="0000DC"/>
                </a:solidFill>
              </a:rPr>
              <a:t>implications</a:t>
            </a:r>
            <a:r>
              <a:rPr lang="en-US" sz="2400" dirty="0"/>
              <a:t> do authors claim these findings have?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How is this research </a:t>
            </a:r>
            <a:r>
              <a:rPr lang="en-US" sz="2400" dirty="0">
                <a:solidFill>
                  <a:srgbClr val="0000DC"/>
                </a:solidFill>
              </a:rPr>
              <a:t>new</a:t>
            </a:r>
            <a:r>
              <a:rPr lang="en-US" sz="2400" dirty="0"/>
              <a:t>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F9D13-7D62-37AC-5FCD-CDA38C5C9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074F60-5D87-08EB-0A55-BAB54B143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44023-E298-4B5A-BC1F-74F0AFA6A156}" type="slidenum">
              <a:rPr lang="en-US" altLang="cs-CZ" smtClean="0"/>
              <a:pPr>
                <a:defRPr/>
              </a:pPr>
              <a:t>17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9400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4B06EF-45A0-3099-706A-338CC3BEB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83464"/>
            <a:ext cx="8382000" cy="1621536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en-US" sz="3200" dirty="0"/>
              <a:t>Begin by moving from a more general, wider view of the research area to the specific area you wish to focus on</a:t>
            </a:r>
            <a:endParaRPr lang="cs-CZ" altLang="cs-CZ" sz="3200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E2A7AAAF-EEA8-9A89-4608-13AE1E5B2D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100" y="2395728"/>
            <a:ext cx="8064900" cy="3436272"/>
          </a:xfrm>
        </p:spPr>
        <p:txBody>
          <a:bodyPr/>
          <a:lstStyle/>
          <a:p>
            <a:pPr eaLnBrk="1" hangingPunct="1"/>
            <a:r>
              <a:rPr lang="en-US" altLang="cs-CZ" sz="2400" dirty="0"/>
              <a:t>‘Previous literature has looked at/concentrated on ...’</a:t>
            </a:r>
            <a:endParaRPr lang="cs-CZ" altLang="cs-CZ" sz="2400" dirty="0"/>
          </a:p>
          <a:p>
            <a:pPr eaLnBrk="1" hangingPunct="1"/>
            <a:r>
              <a:rPr lang="en-US" altLang="cs-CZ" sz="2400" dirty="0"/>
              <a:t>‘Previous work has focused on …’ </a:t>
            </a:r>
            <a:endParaRPr lang="cs-CZ" altLang="cs-CZ" sz="2400" dirty="0"/>
          </a:p>
          <a:p>
            <a:pPr eaLnBrk="1" hangingPunct="1"/>
            <a:r>
              <a:rPr lang="en-US" altLang="cs-CZ" sz="2400" dirty="0"/>
              <a:t>‘Early research investigated …’</a:t>
            </a:r>
            <a:endParaRPr lang="cs-CZ" altLang="cs-CZ" sz="2400" dirty="0"/>
          </a:p>
          <a:p>
            <a:pPr eaLnBrk="1" hangingPunct="1"/>
            <a:r>
              <a:rPr lang="en-US" altLang="cs-CZ" sz="2400" dirty="0"/>
              <a:t>‘Substantial work has been carried out on …’</a:t>
            </a:r>
            <a:endParaRPr lang="cs-CZ" altLang="cs-CZ" sz="2400" dirty="0"/>
          </a:p>
          <a:p>
            <a:pPr eaLnBrk="1" hangingPunct="1"/>
            <a:r>
              <a:rPr lang="en-US" altLang="cs-CZ" sz="2400" dirty="0"/>
              <a:t>‘Work done by … (was) built on …’</a:t>
            </a:r>
            <a:endParaRPr lang="cs-CZ" altLang="cs-CZ" sz="2400" dirty="0"/>
          </a:p>
          <a:p>
            <a:pPr eaLnBrk="1" hangingPunct="1"/>
            <a:r>
              <a:rPr lang="en-US" altLang="cs-CZ" sz="2400" dirty="0"/>
              <a:t>‘Recent work has concentrated on …’</a:t>
            </a:r>
            <a:endParaRPr lang="cs-CZ" altLang="cs-CZ" sz="2400" dirty="0"/>
          </a:p>
          <a:p>
            <a:pPr eaLnBrk="1" hangingPunct="1"/>
            <a:endParaRPr lang="cs-CZ" altLang="cs-CZ" sz="2400" dirty="0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E4087760-D739-CCFD-A5EB-C38166A8B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5AE0B9-51AD-49F0-A81A-A70A244EF5D7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cs-CZ" sz="260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98E483-572E-6E99-E15F-B78C4184C2AF}"/>
              </a:ext>
            </a:extLst>
          </p:cNvPr>
          <p:cNvSpPr txBox="1"/>
          <p:nvPr/>
        </p:nvSpPr>
        <p:spPr>
          <a:xfrm>
            <a:off x="380550" y="5989761"/>
            <a:ext cx="838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Academic </a:t>
            </a:r>
            <a:r>
              <a:rPr lang="en-US" sz="1600" dirty="0" err="1"/>
              <a:t>Phrasebank</a:t>
            </a:r>
            <a:endParaRPr lang="en-US" sz="1600" dirty="0"/>
          </a:p>
          <a:p>
            <a:r>
              <a:rPr lang="en-US" sz="1600" dirty="0"/>
              <a:t>https://www.phrasebank.manchester.ac.uk/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475E167E-C81B-B5DC-3951-BA2862A6F1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2BC079-32FC-44DE-95F0-808283CEC092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cs-CZ" sz="2600">
              <a:solidFill>
                <a:schemeClr val="bg1"/>
              </a:solidFill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143161E7-6C5B-0B13-46D6-F40AE5D5B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dirty="0"/>
              <a:t>Avoid the laundry list literature review</a:t>
            </a:r>
            <a:endParaRPr lang="cs-CZ" altLang="cs-CZ" sz="2800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A525EE02-316A-C30E-A4F3-5A2E945198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0000" y="1773936"/>
            <a:ext cx="8064900" cy="4058064"/>
          </a:xfrm>
        </p:spPr>
        <p:txBody>
          <a:bodyPr/>
          <a:lstStyle/>
          <a:p>
            <a:pPr eaLnBrk="1" hangingPunct="1"/>
            <a:endParaRPr lang="en-US" altLang="cs-CZ" sz="2400" dirty="0"/>
          </a:p>
          <a:p>
            <a:pPr eaLnBrk="1" hangingPunct="1"/>
            <a:r>
              <a:rPr lang="en-US" altLang="cs-CZ" sz="2400" dirty="0"/>
              <a:t>The laundry list is often called </a:t>
            </a:r>
            <a:br>
              <a:rPr lang="en-US" altLang="cs-CZ" sz="2400" dirty="0"/>
            </a:br>
            <a:r>
              <a:rPr lang="en-US" altLang="cs-CZ" sz="2400" dirty="0"/>
              <a:t>		‘</a:t>
            </a:r>
            <a:r>
              <a:rPr lang="en-US" altLang="cs-CZ" sz="2400" dirty="0">
                <a:solidFill>
                  <a:srgbClr val="0000DC"/>
                </a:solidFill>
              </a:rPr>
              <a:t>He said, she said</a:t>
            </a:r>
            <a:r>
              <a:rPr lang="en-US" altLang="cs-CZ" sz="2400" dirty="0"/>
              <a:t>” </a:t>
            </a:r>
          </a:p>
          <a:p>
            <a:pPr eaLnBrk="1" hangingPunct="1"/>
            <a:endParaRPr lang="en-US" altLang="cs-CZ" sz="2400" dirty="0"/>
          </a:p>
          <a:p>
            <a:pPr eaLnBrk="1" hangingPunct="1"/>
            <a:endParaRPr lang="en-US" altLang="cs-CZ" sz="2400" dirty="0"/>
          </a:p>
          <a:p>
            <a:pPr eaLnBrk="1" hangingPunct="1"/>
            <a:r>
              <a:rPr lang="en-US" altLang="cs-CZ" sz="2400" dirty="0"/>
              <a:t>Williams (1985) discovered... Stevens (1988) conducted similar experiments and find that … </a:t>
            </a:r>
            <a:r>
              <a:rPr lang="en-GB" altLang="cs-CZ" sz="2400" dirty="0"/>
              <a:t>Later Randle (1991) concluded that…</a:t>
            </a:r>
          </a:p>
          <a:p>
            <a:pPr eaLnBrk="1" hangingPunct="1"/>
            <a:endParaRPr lang="en-GB" altLang="cs-CZ" sz="2400" dirty="0"/>
          </a:p>
          <a:p>
            <a:pPr eaLnBrk="1" hangingPunct="1"/>
            <a:r>
              <a:rPr lang="en-US" altLang="cs-CZ" sz="2400" dirty="0"/>
              <a:t>By focusing on writers rather than the substantive issue under discussion, you may end up listing and then trying to draw things together. Your goal is not to </a:t>
            </a:r>
            <a:r>
              <a:rPr lang="en-US" altLang="cs-CZ" sz="2400" dirty="0" err="1"/>
              <a:t>summarise</a:t>
            </a:r>
            <a:r>
              <a:rPr lang="en-US" altLang="cs-CZ" sz="2400" dirty="0"/>
              <a:t> who said what but on </a:t>
            </a:r>
            <a:r>
              <a:rPr lang="en-US" altLang="cs-CZ" sz="2400" dirty="0">
                <a:solidFill>
                  <a:srgbClr val="0000DC"/>
                </a:solidFill>
              </a:rPr>
              <a:t>interpretations of the term</a:t>
            </a:r>
            <a:r>
              <a:rPr lang="en-US" altLang="cs-CZ" sz="2400" dirty="0"/>
              <a:t>.</a:t>
            </a:r>
          </a:p>
          <a:p>
            <a:pPr eaLnBrk="1" hangingPunct="1"/>
            <a:endParaRPr lang="cs-CZ" altLang="cs-CZ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8F45C4-36AD-A061-169B-8FE335CD3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4223" y="1453896"/>
            <a:ext cx="2990332" cy="1704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23495" y="2227517"/>
            <a:ext cx="1338263" cy="344806"/>
          </a:xfrm>
          <a:prstGeom prst="rect">
            <a:avLst/>
          </a:prstGeom>
        </p:spPr>
        <p:txBody>
          <a:bodyPr vert="horz" wrap="square" lIns="0" tIns="10001" rIns="0" bIns="0" rtlCol="0" anchor="t" anchorCtr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175" spc="-41" dirty="0">
                <a:solidFill>
                  <a:srgbClr val="000000"/>
                </a:solidFill>
              </a:rPr>
              <a:t>R</a:t>
            </a:r>
            <a:r>
              <a:rPr sz="2175" dirty="0">
                <a:solidFill>
                  <a:srgbClr val="000000"/>
                </a:solidFill>
              </a:rPr>
              <a:t>esea</a:t>
            </a:r>
            <a:r>
              <a:rPr sz="2175" spc="-45" dirty="0">
                <a:solidFill>
                  <a:srgbClr val="000000"/>
                </a:solidFill>
              </a:rPr>
              <a:t>r</a:t>
            </a:r>
            <a:r>
              <a:rPr sz="2175" dirty="0">
                <a:solidFill>
                  <a:srgbClr val="000000"/>
                </a:solidFill>
              </a:rPr>
              <a:t>ch</a:t>
            </a:r>
            <a:endParaRPr sz="2175" dirty="0"/>
          </a:p>
        </p:txBody>
      </p:sp>
      <p:sp>
        <p:nvSpPr>
          <p:cNvPr id="3" name="object 3"/>
          <p:cNvSpPr/>
          <p:nvPr/>
        </p:nvSpPr>
        <p:spPr>
          <a:xfrm>
            <a:off x="5693285" y="1406380"/>
            <a:ext cx="2420470" cy="4240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6285452" y="3261989"/>
            <a:ext cx="1338263" cy="171255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2175" spc="-19" dirty="0">
                <a:latin typeface="Calibri"/>
                <a:cs typeface="Calibri"/>
              </a:rPr>
              <a:t>Write</a:t>
            </a:r>
            <a:endParaRPr sz="2175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175">
              <a:latin typeface="Calibri"/>
              <a:cs typeface="Calibri"/>
            </a:endParaRPr>
          </a:p>
          <a:p>
            <a:pPr marL="445294" marR="3810" indent="-60960">
              <a:lnSpc>
                <a:spcPct val="127200"/>
              </a:lnSpc>
              <a:spcBef>
                <a:spcPts val="1924"/>
              </a:spcBef>
            </a:pPr>
            <a:r>
              <a:rPr sz="2100" spc="-8" dirty="0">
                <a:latin typeface="Calibri"/>
                <a:cs typeface="Calibri"/>
              </a:rPr>
              <a:t>(Pu</a:t>
            </a:r>
            <a:r>
              <a:rPr sz="2100" spc="-15" dirty="0">
                <a:latin typeface="Calibri"/>
                <a:cs typeface="Calibri"/>
              </a:rPr>
              <a:t>b</a:t>
            </a:r>
            <a:r>
              <a:rPr sz="2100" spc="-4" dirty="0">
                <a:latin typeface="Calibri"/>
                <a:cs typeface="Calibri"/>
              </a:rPr>
              <a:t>l</a:t>
            </a:r>
            <a:r>
              <a:rPr sz="2100" spc="-15" dirty="0">
                <a:latin typeface="Calibri"/>
                <a:cs typeface="Calibri"/>
              </a:rPr>
              <a:t>i</a:t>
            </a:r>
            <a:r>
              <a:rPr sz="2100" spc="-8" dirty="0">
                <a:latin typeface="Calibri"/>
                <a:cs typeface="Calibri"/>
              </a:rPr>
              <a:t>sh)  </a:t>
            </a:r>
            <a:r>
              <a:rPr sz="2100" spc="-11" dirty="0">
                <a:latin typeface="Calibri"/>
                <a:cs typeface="Calibri"/>
              </a:rPr>
              <a:t>Present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555E360C-6788-3587-5856-27CA961C7E26}"/>
              </a:ext>
            </a:extLst>
          </p:cNvPr>
          <p:cNvSpPr/>
          <p:nvPr/>
        </p:nvSpPr>
        <p:spPr>
          <a:xfrm>
            <a:off x="676735" y="1672253"/>
            <a:ext cx="3016250" cy="1990725"/>
          </a:xfrm>
          <a:custGeom>
            <a:avLst/>
            <a:gdLst/>
            <a:ahLst/>
            <a:cxnLst/>
            <a:rect l="l" t="t" r="r" b="b"/>
            <a:pathLst>
              <a:path w="3016250" h="1990725">
                <a:moveTo>
                  <a:pt x="3015801" y="1921277"/>
                </a:moveTo>
                <a:lnTo>
                  <a:pt x="458158" y="1921277"/>
                </a:lnTo>
                <a:lnTo>
                  <a:pt x="1370137" y="1928265"/>
                </a:lnTo>
                <a:lnTo>
                  <a:pt x="1802609" y="1928265"/>
                </a:lnTo>
                <a:lnTo>
                  <a:pt x="2509555" y="1949045"/>
                </a:lnTo>
                <a:lnTo>
                  <a:pt x="2898797" y="1953421"/>
                </a:lnTo>
                <a:lnTo>
                  <a:pt x="3004570" y="1990346"/>
                </a:lnTo>
                <a:lnTo>
                  <a:pt x="3015975" y="1937276"/>
                </a:lnTo>
                <a:lnTo>
                  <a:pt x="3015801" y="1921277"/>
                </a:lnTo>
                <a:close/>
              </a:path>
              <a:path w="3016250" h="1990725">
                <a:moveTo>
                  <a:pt x="55311" y="0"/>
                </a:moveTo>
                <a:lnTo>
                  <a:pt x="4790" y="62154"/>
                </a:lnTo>
                <a:lnTo>
                  <a:pt x="4790" y="219012"/>
                </a:lnTo>
                <a:lnTo>
                  <a:pt x="0" y="493007"/>
                </a:lnTo>
                <a:lnTo>
                  <a:pt x="25694" y="815366"/>
                </a:lnTo>
                <a:lnTo>
                  <a:pt x="39197" y="1216245"/>
                </a:lnTo>
                <a:lnTo>
                  <a:pt x="76215" y="1601126"/>
                </a:lnTo>
                <a:lnTo>
                  <a:pt x="80571" y="1928265"/>
                </a:lnTo>
                <a:lnTo>
                  <a:pt x="458158" y="1921277"/>
                </a:lnTo>
                <a:lnTo>
                  <a:pt x="3015801" y="1921277"/>
                </a:lnTo>
                <a:lnTo>
                  <a:pt x="3013767" y="1734446"/>
                </a:lnTo>
                <a:lnTo>
                  <a:pt x="2974585" y="1481230"/>
                </a:lnTo>
                <a:lnTo>
                  <a:pt x="2933196" y="1207234"/>
                </a:lnTo>
                <a:lnTo>
                  <a:pt x="2912410" y="919079"/>
                </a:lnTo>
                <a:lnTo>
                  <a:pt x="2905419" y="619339"/>
                </a:lnTo>
                <a:lnTo>
                  <a:pt x="2907995" y="417061"/>
                </a:lnTo>
                <a:lnTo>
                  <a:pt x="2956374" y="126332"/>
                </a:lnTo>
                <a:lnTo>
                  <a:pt x="2937781" y="57373"/>
                </a:lnTo>
                <a:lnTo>
                  <a:pt x="1818723" y="57373"/>
                </a:lnTo>
                <a:lnTo>
                  <a:pt x="1347070" y="52960"/>
                </a:lnTo>
                <a:lnTo>
                  <a:pt x="895872" y="36961"/>
                </a:lnTo>
                <a:lnTo>
                  <a:pt x="589702" y="18205"/>
                </a:lnTo>
                <a:lnTo>
                  <a:pt x="338406" y="15998"/>
                </a:lnTo>
                <a:lnTo>
                  <a:pt x="55311" y="0"/>
                </a:lnTo>
                <a:close/>
              </a:path>
              <a:path w="3016250" h="1990725">
                <a:moveTo>
                  <a:pt x="2930989" y="32180"/>
                </a:moveTo>
                <a:lnTo>
                  <a:pt x="2141099" y="52960"/>
                </a:lnTo>
                <a:lnTo>
                  <a:pt x="1818723" y="57373"/>
                </a:lnTo>
                <a:lnTo>
                  <a:pt x="2937781" y="57373"/>
                </a:lnTo>
                <a:lnTo>
                  <a:pt x="2930989" y="321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3CD8F1E9-D51D-3235-4A53-3A8794F064BE}"/>
              </a:ext>
            </a:extLst>
          </p:cNvPr>
          <p:cNvSpPr/>
          <p:nvPr/>
        </p:nvSpPr>
        <p:spPr>
          <a:xfrm>
            <a:off x="2962788" y="2462426"/>
            <a:ext cx="548640" cy="467995"/>
          </a:xfrm>
          <a:custGeom>
            <a:avLst/>
            <a:gdLst/>
            <a:ahLst/>
            <a:cxnLst/>
            <a:rect l="l" t="t" r="r" b="b"/>
            <a:pathLst>
              <a:path w="548639" h="467995">
                <a:moveTo>
                  <a:pt x="331849" y="0"/>
                </a:moveTo>
                <a:lnTo>
                  <a:pt x="138515" y="241998"/>
                </a:lnTo>
                <a:lnTo>
                  <a:pt x="0" y="433059"/>
                </a:lnTo>
                <a:lnTo>
                  <a:pt x="32191" y="467447"/>
                </a:lnTo>
                <a:lnTo>
                  <a:pt x="548361" y="467447"/>
                </a:lnTo>
                <a:lnTo>
                  <a:pt x="331849" y="0"/>
                </a:lnTo>
                <a:close/>
              </a:path>
            </a:pathLst>
          </a:custGeom>
          <a:solidFill>
            <a:srgbClr val="F0EB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3C851F5D-6D43-556A-6620-0AA09FB6C5D5}"/>
              </a:ext>
            </a:extLst>
          </p:cNvPr>
          <p:cNvSpPr/>
          <p:nvPr/>
        </p:nvSpPr>
        <p:spPr>
          <a:xfrm>
            <a:off x="1618338" y="1861291"/>
            <a:ext cx="1536065" cy="264795"/>
          </a:xfrm>
          <a:custGeom>
            <a:avLst/>
            <a:gdLst/>
            <a:ahLst/>
            <a:cxnLst/>
            <a:rect l="l" t="t" r="r" b="b"/>
            <a:pathLst>
              <a:path w="1536064" h="264794">
                <a:moveTo>
                  <a:pt x="9565" y="0"/>
                </a:moveTo>
                <a:lnTo>
                  <a:pt x="0" y="241814"/>
                </a:lnTo>
                <a:lnTo>
                  <a:pt x="1535576" y="264800"/>
                </a:lnTo>
                <a:lnTo>
                  <a:pt x="1524355" y="18205"/>
                </a:lnTo>
                <a:lnTo>
                  <a:pt x="499540" y="2022"/>
                </a:lnTo>
                <a:lnTo>
                  <a:pt x="9565" y="0"/>
                </a:lnTo>
                <a:close/>
              </a:path>
            </a:pathLst>
          </a:custGeom>
          <a:solidFill>
            <a:srgbClr val="F0EB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05A6DAE5-765C-5AD3-469A-D9827FCFCE41}"/>
              </a:ext>
            </a:extLst>
          </p:cNvPr>
          <p:cNvSpPr/>
          <p:nvPr/>
        </p:nvSpPr>
        <p:spPr>
          <a:xfrm>
            <a:off x="824375" y="2439440"/>
            <a:ext cx="1231900" cy="334010"/>
          </a:xfrm>
          <a:custGeom>
            <a:avLst/>
            <a:gdLst/>
            <a:ahLst/>
            <a:cxnLst/>
            <a:rect l="l" t="t" r="r" b="b"/>
            <a:pathLst>
              <a:path w="1231900" h="334010">
                <a:moveTo>
                  <a:pt x="34406" y="0"/>
                </a:moveTo>
                <a:lnTo>
                  <a:pt x="9146" y="89921"/>
                </a:lnTo>
                <a:lnTo>
                  <a:pt x="0" y="237033"/>
                </a:lnTo>
                <a:lnTo>
                  <a:pt x="9146" y="322174"/>
                </a:lnTo>
                <a:lnTo>
                  <a:pt x="803528" y="324932"/>
                </a:lnTo>
                <a:lnTo>
                  <a:pt x="1208572" y="333943"/>
                </a:lnTo>
                <a:lnTo>
                  <a:pt x="1231658" y="96725"/>
                </a:lnTo>
                <a:lnTo>
                  <a:pt x="1231658" y="9010"/>
                </a:lnTo>
                <a:lnTo>
                  <a:pt x="605375" y="9010"/>
                </a:lnTo>
                <a:lnTo>
                  <a:pt x="34406" y="0"/>
                </a:lnTo>
                <a:close/>
              </a:path>
              <a:path w="1231900" h="334010">
                <a:moveTo>
                  <a:pt x="1231658" y="2022"/>
                </a:moveTo>
                <a:lnTo>
                  <a:pt x="605375" y="9010"/>
                </a:lnTo>
                <a:lnTo>
                  <a:pt x="1231658" y="9010"/>
                </a:lnTo>
                <a:lnTo>
                  <a:pt x="1231658" y="2022"/>
                </a:lnTo>
                <a:close/>
              </a:path>
            </a:pathLst>
          </a:custGeom>
          <a:solidFill>
            <a:srgbClr val="F0EB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6F4114E0-136E-C8F3-B050-59E6C9E88C58}"/>
              </a:ext>
            </a:extLst>
          </p:cNvPr>
          <p:cNvSpPr/>
          <p:nvPr/>
        </p:nvSpPr>
        <p:spPr>
          <a:xfrm>
            <a:off x="3177093" y="4715551"/>
            <a:ext cx="614680" cy="368935"/>
          </a:xfrm>
          <a:custGeom>
            <a:avLst/>
            <a:gdLst/>
            <a:ahLst/>
            <a:cxnLst/>
            <a:rect l="l" t="t" r="r" b="b"/>
            <a:pathLst>
              <a:path w="614679" h="368935">
                <a:moveTo>
                  <a:pt x="366248" y="0"/>
                </a:moveTo>
                <a:lnTo>
                  <a:pt x="290092" y="66457"/>
                </a:lnTo>
                <a:lnTo>
                  <a:pt x="13980" y="290159"/>
                </a:lnTo>
                <a:lnTo>
                  <a:pt x="0" y="334035"/>
                </a:lnTo>
                <a:lnTo>
                  <a:pt x="13980" y="354447"/>
                </a:lnTo>
                <a:lnTo>
                  <a:pt x="144954" y="368349"/>
                </a:lnTo>
                <a:lnTo>
                  <a:pt x="598395" y="345326"/>
                </a:lnTo>
                <a:lnTo>
                  <a:pt x="614399" y="311012"/>
                </a:lnTo>
                <a:lnTo>
                  <a:pt x="504212" y="186335"/>
                </a:lnTo>
                <a:lnTo>
                  <a:pt x="366248" y="0"/>
                </a:lnTo>
                <a:close/>
              </a:path>
            </a:pathLst>
          </a:custGeom>
          <a:solidFill>
            <a:srgbClr val="F0EB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EDE97592-1777-9A5F-AE4A-CF892281FB21}"/>
              </a:ext>
            </a:extLst>
          </p:cNvPr>
          <p:cNvSpPr/>
          <p:nvPr/>
        </p:nvSpPr>
        <p:spPr>
          <a:xfrm>
            <a:off x="1038209" y="4242936"/>
            <a:ext cx="2818130" cy="1214120"/>
          </a:xfrm>
          <a:custGeom>
            <a:avLst/>
            <a:gdLst/>
            <a:ahLst/>
            <a:cxnLst/>
            <a:rect l="l" t="t" r="r" b="b"/>
            <a:pathLst>
              <a:path w="2818129" h="1214120">
                <a:moveTo>
                  <a:pt x="2122827" y="914813"/>
                </a:moveTo>
                <a:lnTo>
                  <a:pt x="1752032" y="914813"/>
                </a:lnTo>
                <a:lnTo>
                  <a:pt x="1901953" y="1006905"/>
                </a:lnTo>
                <a:lnTo>
                  <a:pt x="2030904" y="1112890"/>
                </a:lnTo>
                <a:lnTo>
                  <a:pt x="2194069" y="1214101"/>
                </a:lnTo>
                <a:lnTo>
                  <a:pt x="2330010" y="1163713"/>
                </a:lnTo>
                <a:lnTo>
                  <a:pt x="2375814" y="1112890"/>
                </a:lnTo>
                <a:lnTo>
                  <a:pt x="2362201" y="1064672"/>
                </a:lnTo>
                <a:lnTo>
                  <a:pt x="2185055" y="958689"/>
                </a:lnTo>
                <a:lnTo>
                  <a:pt x="2122827" y="914813"/>
                </a:lnTo>
                <a:close/>
              </a:path>
              <a:path w="2818129" h="1214120">
                <a:moveTo>
                  <a:pt x="1181501" y="419617"/>
                </a:moveTo>
                <a:lnTo>
                  <a:pt x="591884" y="419617"/>
                </a:lnTo>
                <a:lnTo>
                  <a:pt x="821842" y="523000"/>
                </a:lnTo>
                <a:lnTo>
                  <a:pt x="831408" y="787966"/>
                </a:lnTo>
                <a:lnTo>
                  <a:pt x="649369" y="794917"/>
                </a:lnTo>
                <a:lnTo>
                  <a:pt x="449026" y="797087"/>
                </a:lnTo>
                <a:lnTo>
                  <a:pt x="416798" y="813600"/>
                </a:lnTo>
                <a:lnTo>
                  <a:pt x="364096" y="974761"/>
                </a:lnTo>
                <a:lnTo>
                  <a:pt x="375427" y="1013856"/>
                </a:lnTo>
                <a:lnTo>
                  <a:pt x="474283" y="1006905"/>
                </a:lnTo>
                <a:lnTo>
                  <a:pt x="741271" y="981712"/>
                </a:lnTo>
                <a:lnTo>
                  <a:pt x="1091424" y="963029"/>
                </a:lnTo>
                <a:lnTo>
                  <a:pt x="1388451" y="953908"/>
                </a:lnTo>
                <a:lnTo>
                  <a:pt x="1743035" y="953908"/>
                </a:lnTo>
                <a:lnTo>
                  <a:pt x="1752032" y="914813"/>
                </a:lnTo>
                <a:lnTo>
                  <a:pt x="2122827" y="914813"/>
                </a:lnTo>
                <a:lnTo>
                  <a:pt x="2005150" y="831842"/>
                </a:lnTo>
                <a:lnTo>
                  <a:pt x="1811817" y="707606"/>
                </a:lnTo>
                <a:lnTo>
                  <a:pt x="1621058" y="631586"/>
                </a:lnTo>
                <a:lnTo>
                  <a:pt x="1680659" y="589899"/>
                </a:lnTo>
                <a:lnTo>
                  <a:pt x="1911151" y="527781"/>
                </a:lnTo>
                <a:lnTo>
                  <a:pt x="2006494" y="488686"/>
                </a:lnTo>
                <a:lnTo>
                  <a:pt x="1279993" y="488686"/>
                </a:lnTo>
                <a:lnTo>
                  <a:pt x="1181501" y="419617"/>
                </a:lnTo>
                <a:close/>
              </a:path>
              <a:path w="2818129" h="1214120">
                <a:moveTo>
                  <a:pt x="1743035" y="953908"/>
                </a:moveTo>
                <a:lnTo>
                  <a:pt x="1547478" y="953908"/>
                </a:lnTo>
                <a:lnTo>
                  <a:pt x="1738236" y="974761"/>
                </a:lnTo>
                <a:lnTo>
                  <a:pt x="1743035" y="953908"/>
                </a:lnTo>
                <a:close/>
              </a:path>
              <a:path w="2818129" h="1214120">
                <a:moveTo>
                  <a:pt x="297027" y="0"/>
                </a:moveTo>
                <a:lnTo>
                  <a:pt x="230399" y="16494"/>
                </a:lnTo>
                <a:lnTo>
                  <a:pt x="92343" y="92514"/>
                </a:lnTo>
                <a:lnTo>
                  <a:pt x="30057" y="101635"/>
                </a:lnTo>
                <a:lnTo>
                  <a:pt x="0" y="135949"/>
                </a:lnTo>
                <a:lnTo>
                  <a:pt x="30057" y="200678"/>
                </a:lnTo>
                <a:lnTo>
                  <a:pt x="232570" y="287989"/>
                </a:lnTo>
                <a:lnTo>
                  <a:pt x="499558" y="380522"/>
                </a:lnTo>
                <a:lnTo>
                  <a:pt x="273941" y="426568"/>
                </a:lnTo>
                <a:lnTo>
                  <a:pt x="207313" y="453931"/>
                </a:lnTo>
                <a:lnTo>
                  <a:pt x="239542" y="479565"/>
                </a:lnTo>
                <a:lnTo>
                  <a:pt x="522626" y="596831"/>
                </a:lnTo>
                <a:lnTo>
                  <a:pt x="534399" y="594661"/>
                </a:lnTo>
                <a:lnTo>
                  <a:pt x="591884" y="419617"/>
                </a:lnTo>
                <a:lnTo>
                  <a:pt x="1181501" y="419617"/>
                </a:lnTo>
                <a:lnTo>
                  <a:pt x="980795" y="278868"/>
                </a:lnTo>
                <a:lnTo>
                  <a:pt x="672455" y="142900"/>
                </a:lnTo>
                <a:lnTo>
                  <a:pt x="458169" y="36925"/>
                </a:lnTo>
                <a:lnTo>
                  <a:pt x="297027" y="0"/>
                </a:lnTo>
                <a:close/>
              </a:path>
              <a:path w="2818129" h="1214120">
                <a:moveTo>
                  <a:pt x="2652294" y="87733"/>
                </a:moveTo>
                <a:lnTo>
                  <a:pt x="2596924" y="94684"/>
                </a:lnTo>
                <a:lnTo>
                  <a:pt x="2525551" y="135949"/>
                </a:lnTo>
                <a:lnTo>
                  <a:pt x="2435782" y="161583"/>
                </a:lnTo>
                <a:lnTo>
                  <a:pt x="1970751" y="329695"/>
                </a:lnTo>
                <a:lnTo>
                  <a:pt x="1789191" y="405715"/>
                </a:lnTo>
                <a:lnTo>
                  <a:pt x="1676244" y="421787"/>
                </a:lnTo>
                <a:lnTo>
                  <a:pt x="1567896" y="444810"/>
                </a:lnTo>
                <a:lnTo>
                  <a:pt x="1413708" y="470003"/>
                </a:lnTo>
                <a:lnTo>
                  <a:pt x="1279993" y="488686"/>
                </a:lnTo>
                <a:lnTo>
                  <a:pt x="2006494" y="488686"/>
                </a:lnTo>
                <a:lnTo>
                  <a:pt x="2113498" y="444810"/>
                </a:lnTo>
                <a:lnTo>
                  <a:pt x="2253853" y="412666"/>
                </a:lnTo>
                <a:lnTo>
                  <a:pt x="2412788" y="352718"/>
                </a:lnTo>
                <a:lnTo>
                  <a:pt x="2587910" y="294940"/>
                </a:lnTo>
                <a:lnTo>
                  <a:pt x="2709871" y="267577"/>
                </a:lnTo>
                <a:lnTo>
                  <a:pt x="2795611" y="267577"/>
                </a:lnTo>
                <a:lnTo>
                  <a:pt x="2817850" y="234992"/>
                </a:lnTo>
                <a:lnTo>
                  <a:pt x="2813436" y="175485"/>
                </a:lnTo>
                <a:lnTo>
                  <a:pt x="2808653" y="154632"/>
                </a:lnTo>
                <a:lnTo>
                  <a:pt x="2718884" y="92514"/>
                </a:lnTo>
                <a:lnTo>
                  <a:pt x="2652294" y="87733"/>
                </a:lnTo>
                <a:close/>
              </a:path>
              <a:path w="2818129" h="1214120">
                <a:moveTo>
                  <a:pt x="2795611" y="267577"/>
                </a:moveTo>
                <a:lnTo>
                  <a:pt x="2709871" y="267577"/>
                </a:lnTo>
                <a:lnTo>
                  <a:pt x="2792649" y="271917"/>
                </a:lnTo>
                <a:lnTo>
                  <a:pt x="2795611" y="267577"/>
                </a:lnTo>
                <a:close/>
              </a:path>
            </a:pathLst>
          </a:custGeom>
          <a:solidFill>
            <a:srgbClr val="F0EB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DBADEC67-0B95-2107-5728-AB02519110AD}"/>
              </a:ext>
            </a:extLst>
          </p:cNvPr>
          <p:cNvSpPr/>
          <p:nvPr/>
        </p:nvSpPr>
        <p:spPr>
          <a:xfrm>
            <a:off x="2246792" y="4302884"/>
            <a:ext cx="1623695" cy="645160"/>
          </a:xfrm>
          <a:custGeom>
            <a:avLst/>
            <a:gdLst/>
            <a:ahLst/>
            <a:cxnLst/>
            <a:rect l="l" t="t" r="r" b="b"/>
            <a:pathLst>
              <a:path w="1623695" h="645160">
                <a:moveTo>
                  <a:pt x="1459898" y="0"/>
                </a:moveTo>
                <a:lnTo>
                  <a:pt x="1377120" y="16071"/>
                </a:lnTo>
                <a:lnTo>
                  <a:pt x="1268588" y="82952"/>
                </a:lnTo>
                <a:lnTo>
                  <a:pt x="1155825" y="110756"/>
                </a:lnTo>
                <a:lnTo>
                  <a:pt x="957709" y="177655"/>
                </a:lnTo>
                <a:lnTo>
                  <a:pt x="831334" y="234992"/>
                </a:lnTo>
                <a:lnTo>
                  <a:pt x="564420" y="331865"/>
                </a:lnTo>
                <a:lnTo>
                  <a:pt x="446874" y="357058"/>
                </a:lnTo>
                <a:lnTo>
                  <a:pt x="322707" y="380081"/>
                </a:lnTo>
                <a:lnTo>
                  <a:pt x="177679" y="396594"/>
                </a:lnTo>
                <a:lnTo>
                  <a:pt x="64879" y="421787"/>
                </a:lnTo>
                <a:lnTo>
                  <a:pt x="23067" y="446980"/>
                </a:lnTo>
                <a:lnTo>
                  <a:pt x="0" y="463052"/>
                </a:lnTo>
                <a:lnTo>
                  <a:pt x="39181" y="516049"/>
                </a:lnTo>
                <a:lnTo>
                  <a:pt x="135866" y="557736"/>
                </a:lnTo>
                <a:lnTo>
                  <a:pt x="221239" y="610733"/>
                </a:lnTo>
                <a:lnTo>
                  <a:pt x="253467" y="642877"/>
                </a:lnTo>
                <a:lnTo>
                  <a:pt x="269544" y="645047"/>
                </a:lnTo>
                <a:lnTo>
                  <a:pt x="322707" y="619854"/>
                </a:lnTo>
                <a:lnTo>
                  <a:pt x="352676" y="610733"/>
                </a:lnTo>
                <a:lnTo>
                  <a:pt x="280949" y="610733"/>
                </a:lnTo>
                <a:lnTo>
                  <a:pt x="212096" y="566857"/>
                </a:lnTo>
                <a:lnTo>
                  <a:pt x="80994" y="499977"/>
                </a:lnTo>
                <a:lnTo>
                  <a:pt x="41793" y="458712"/>
                </a:lnTo>
                <a:lnTo>
                  <a:pt x="90136" y="437859"/>
                </a:lnTo>
                <a:lnTo>
                  <a:pt x="195982" y="417006"/>
                </a:lnTo>
                <a:lnTo>
                  <a:pt x="414683" y="387032"/>
                </a:lnTo>
                <a:lnTo>
                  <a:pt x="571042" y="361839"/>
                </a:lnTo>
                <a:lnTo>
                  <a:pt x="679390" y="320574"/>
                </a:lnTo>
                <a:lnTo>
                  <a:pt x="863709" y="246724"/>
                </a:lnTo>
                <a:lnTo>
                  <a:pt x="983462" y="202848"/>
                </a:lnTo>
                <a:lnTo>
                  <a:pt x="1141845" y="140730"/>
                </a:lnTo>
                <a:lnTo>
                  <a:pt x="1259574" y="110756"/>
                </a:lnTo>
                <a:lnTo>
                  <a:pt x="1358357" y="73831"/>
                </a:lnTo>
                <a:lnTo>
                  <a:pt x="1411519" y="39517"/>
                </a:lnTo>
                <a:lnTo>
                  <a:pt x="1527786" y="39517"/>
                </a:lnTo>
                <a:lnTo>
                  <a:pt x="1524281" y="32566"/>
                </a:lnTo>
                <a:lnTo>
                  <a:pt x="1459898" y="0"/>
                </a:lnTo>
                <a:close/>
              </a:path>
              <a:path w="1623695" h="645160">
                <a:moveTo>
                  <a:pt x="1577075" y="73831"/>
                </a:moveTo>
                <a:lnTo>
                  <a:pt x="1584066" y="99024"/>
                </a:lnTo>
                <a:lnTo>
                  <a:pt x="1593079" y="152021"/>
                </a:lnTo>
                <a:lnTo>
                  <a:pt x="1593079" y="170704"/>
                </a:lnTo>
                <a:lnTo>
                  <a:pt x="1558680" y="193727"/>
                </a:lnTo>
                <a:lnTo>
                  <a:pt x="1457691" y="202848"/>
                </a:lnTo>
                <a:lnTo>
                  <a:pt x="1298756" y="246724"/>
                </a:lnTo>
                <a:lnTo>
                  <a:pt x="1040855" y="336646"/>
                </a:lnTo>
                <a:lnTo>
                  <a:pt x="909330" y="364009"/>
                </a:lnTo>
                <a:lnTo>
                  <a:pt x="757753" y="430908"/>
                </a:lnTo>
                <a:lnTo>
                  <a:pt x="608016" y="474784"/>
                </a:lnTo>
                <a:lnTo>
                  <a:pt x="474283" y="516049"/>
                </a:lnTo>
                <a:lnTo>
                  <a:pt x="387090" y="566857"/>
                </a:lnTo>
                <a:lnTo>
                  <a:pt x="280949" y="610733"/>
                </a:lnTo>
                <a:lnTo>
                  <a:pt x="352676" y="610733"/>
                </a:lnTo>
                <a:lnTo>
                  <a:pt x="405485" y="594661"/>
                </a:lnTo>
                <a:lnTo>
                  <a:pt x="479066" y="543834"/>
                </a:lnTo>
                <a:lnTo>
                  <a:pt x="538666" y="525593"/>
                </a:lnTo>
                <a:lnTo>
                  <a:pt x="640208" y="493026"/>
                </a:lnTo>
                <a:lnTo>
                  <a:pt x="738990" y="463052"/>
                </a:lnTo>
                <a:lnTo>
                  <a:pt x="838324" y="423957"/>
                </a:lnTo>
                <a:lnTo>
                  <a:pt x="916320" y="396594"/>
                </a:lnTo>
                <a:lnTo>
                  <a:pt x="1043063" y="370960"/>
                </a:lnTo>
                <a:lnTo>
                  <a:pt x="1109653" y="338816"/>
                </a:lnTo>
                <a:lnTo>
                  <a:pt x="1201997" y="306672"/>
                </a:lnTo>
                <a:lnTo>
                  <a:pt x="1340145" y="269747"/>
                </a:lnTo>
                <a:lnTo>
                  <a:pt x="1485099" y="228041"/>
                </a:lnTo>
                <a:lnTo>
                  <a:pt x="1584066" y="221531"/>
                </a:lnTo>
                <a:lnTo>
                  <a:pt x="1623615" y="188314"/>
                </a:lnTo>
                <a:lnTo>
                  <a:pt x="1623615" y="153537"/>
                </a:lnTo>
                <a:lnTo>
                  <a:pt x="1618833" y="119877"/>
                </a:lnTo>
                <a:lnTo>
                  <a:pt x="1577075" y="73831"/>
                </a:lnTo>
                <a:close/>
              </a:path>
              <a:path w="1623695" h="645160">
                <a:moveTo>
                  <a:pt x="1527786" y="39517"/>
                </a:moveTo>
                <a:lnTo>
                  <a:pt x="1411519" y="39517"/>
                </a:lnTo>
                <a:lnTo>
                  <a:pt x="1473878" y="41687"/>
                </a:lnTo>
                <a:lnTo>
                  <a:pt x="1533479" y="50808"/>
                </a:lnTo>
                <a:lnTo>
                  <a:pt x="1527786" y="395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60287EE2-9E25-6CB1-41DF-5D83E24EB719}"/>
              </a:ext>
            </a:extLst>
          </p:cNvPr>
          <p:cNvSpPr/>
          <p:nvPr/>
        </p:nvSpPr>
        <p:spPr>
          <a:xfrm>
            <a:off x="1024707" y="4229457"/>
            <a:ext cx="1443355" cy="824865"/>
          </a:xfrm>
          <a:custGeom>
            <a:avLst/>
            <a:gdLst/>
            <a:ahLst/>
            <a:cxnLst/>
            <a:rect l="l" t="t" r="r" b="b"/>
            <a:pathLst>
              <a:path w="1443355" h="824864">
                <a:moveTo>
                  <a:pt x="351900" y="0"/>
                </a:moveTo>
                <a:lnTo>
                  <a:pt x="250873" y="13479"/>
                </a:lnTo>
                <a:lnTo>
                  <a:pt x="131102" y="89499"/>
                </a:lnTo>
                <a:lnTo>
                  <a:pt x="38777" y="105993"/>
                </a:lnTo>
                <a:lnTo>
                  <a:pt x="0" y="149428"/>
                </a:lnTo>
                <a:lnTo>
                  <a:pt x="29616" y="228059"/>
                </a:lnTo>
                <a:lnTo>
                  <a:pt x="290073" y="334053"/>
                </a:lnTo>
                <a:lnTo>
                  <a:pt x="584470" y="437436"/>
                </a:lnTo>
                <a:lnTo>
                  <a:pt x="798756" y="527358"/>
                </a:lnTo>
                <a:lnTo>
                  <a:pt x="976012" y="635522"/>
                </a:lnTo>
                <a:lnTo>
                  <a:pt x="1183308" y="790154"/>
                </a:lnTo>
                <a:lnTo>
                  <a:pt x="1236010" y="824468"/>
                </a:lnTo>
                <a:lnTo>
                  <a:pt x="1296107" y="808396"/>
                </a:lnTo>
                <a:lnTo>
                  <a:pt x="1313770" y="790154"/>
                </a:lnTo>
                <a:lnTo>
                  <a:pt x="1233839" y="790154"/>
                </a:lnTo>
                <a:lnTo>
                  <a:pt x="1121040" y="705014"/>
                </a:lnTo>
                <a:lnTo>
                  <a:pt x="962069" y="596427"/>
                </a:lnTo>
                <a:lnTo>
                  <a:pt x="826183" y="513456"/>
                </a:lnTo>
                <a:lnTo>
                  <a:pt x="727327" y="467410"/>
                </a:lnTo>
                <a:lnTo>
                  <a:pt x="566185" y="400511"/>
                </a:lnTo>
                <a:lnTo>
                  <a:pt x="374986" y="336223"/>
                </a:lnTo>
                <a:lnTo>
                  <a:pt x="216456" y="274105"/>
                </a:lnTo>
                <a:lnTo>
                  <a:pt x="101044" y="223278"/>
                </a:lnTo>
                <a:lnTo>
                  <a:pt x="50531" y="184183"/>
                </a:lnTo>
                <a:lnTo>
                  <a:pt x="34417" y="152039"/>
                </a:lnTo>
                <a:lnTo>
                  <a:pt x="64456" y="126424"/>
                </a:lnTo>
                <a:lnTo>
                  <a:pt x="131102" y="117284"/>
                </a:lnTo>
                <a:lnTo>
                  <a:pt x="172473" y="99042"/>
                </a:lnTo>
                <a:lnTo>
                  <a:pt x="280913" y="41283"/>
                </a:lnTo>
                <a:lnTo>
                  <a:pt x="317501" y="29973"/>
                </a:lnTo>
                <a:lnTo>
                  <a:pt x="450738" y="29973"/>
                </a:lnTo>
                <a:lnTo>
                  <a:pt x="351900" y="0"/>
                </a:lnTo>
                <a:close/>
              </a:path>
              <a:path w="1443355" h="824864">
                <a:moveTo>
                  <a:pt x="1408907" y="635522"/>
                </a:moveTo>
                <a:lnTo>
                  <a:pt x="1286965" y="774082"/>
                </a:lnTo>
                <a:lnTo>
                  <a:pt x="1233839" y="790154"/>
                </a:lnTo>
                <a:lnTo>
                  <a:pt x="1313770" y="790154"/>
                </a:lnTo>
                <a:lnTo>
                  <a:pt x="1443324" y="656356"/>
                </a:lnTo>
                <a:lnTo>
                  <a:pt x="1408907" y="635522"/>
                </a:lnTo>
                <a:close/>
              </a:path>
              <a:path w="1443355" h="824864">
                <a:moveTo>
                  <a:pt x="450738" y="29973"/>
                </a:moveTo>
                <a:lnTo>
                  <a:pt x="317501" y="29973"/>
                </a:lnTo>
                <a:lnTo>
                  <a:pt x="372815" y="41283"/>
                </a:lnTo>
                <a:lnTo>
                  <a:pt x="474283" y="64306"/>
                </a:lnTo>
                <a:lnTo>
                  <a:pt x="635425" y="142495"/>
                </a:lnTo>
                <a:lnTo>
                  <a:pt x="1017383" y="320151"/>
                </a:lnTo>
                <a:lnTo>
                  <a:pt x="1162411" y="421364"/>
                </a:lnTo>
                <a:lnTo>
                  <a:pt x="1296107" y="518237"/>
                </a:lnTo>
                <a:lnTo>
                  <a:pt x="1323553" y="497384"/>
                </a:lnTo>
                <a:lnTo>
                  <a:pt x="1162411" y="384439"/>
                </a:lnTo>
                <a:lnTo>
                  <a:pt x="1001269" y="285396"/>
                </a:lnTo>
                <a:lnTo>
                  <a:pt x="803116" y="191134"/>
                </a:lnTo>
                <a:lnTo>
                  <a:pt x="632813" y="108163"/>
                </a:lnTo>
                <a:lnTo>
                  <a:pt x="480813" y="39094"/>
                </a:lnTo>
                <a:lnTo>
                  <a:pt x="450738" y="299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D2F3285F-5D94-CB9C-3AC2-21B8F9A08DC4}"/>
              </a:ext>
            </a:extLst>
          </p:cNvPr>
          <p:cNvSpPr/>
          <p:nvPr/>
        </p:nvSpPr>
        <p:spPr>
          <a:xfrm>
            <a:off x="1213294" y="4616508"/>
            <a:ext cx="447040" cy="242570"/>
          </a:xfrm>
          <a:custGeom>
            <a:avLst/>
            <a:gdLst/>
            <a:ahLst/>
            <a:cxnLst/>
            <a:rect l="l" t="t" r="r" b="b"/>
            <a:pathLst>
              <a:path w="447039" h="242570">
                <a:moveTo>
                  <a:pt x="324472" y="0"/>
                </a:moveTo>
                <a:lnTo>
                  <a:pt x="43982" y="43434"/>
                </a:lnTo>
                <a:lnTo>
                  <a:pt x="0" y="80359"/>
                </a:lnTo>
                <a:lnTo>
                  <a:pt x="48342" y="112926"/>
                </a:lnTo>
                <a:lnTo>
                  <a:pt x="352341" y="241943"/>
                </a:lnTo>
                <a:lnTo>
                  <a:pt x="386740" y="230211"/>
                </a:lnTo>
                <a:lnTo>
                  <a:pt x="389833" y="221090"/>
                </a:lnTo>
                <a:lnTo>
                  <a:pt x="354512" y="221090"/>
                </a:lnTo>
                <a:lnTo>
                  <a:pt x="66627" y="87310"/>
                </a:lnTo>
                <a:lnTo>
                  <a:pt x="92325" y="78189"/>
                </a:lnTo>
                <a:lnTo>
                  <a:pt x="352341" y="27362"/>
                </a:lnTo>
                <a:lnTo>
                  <a:pt x="324472" y="0"/>
                </a:lnTo>
                <a:close/>
              </a:path>
              <a:path w="447039" h="242570">
                <a:moveTo>
                  <a:pt x="414609" y="36483"/>
                </a:moveTo>
                <a:lnTo>
                  <a:pt x="354512" y="221090"/>
                </a:lnTo>
                <a:lnTo>
                  <a:pt x="389833" y="221090"/>
                </a:lnTo>
                <a:lnTo>
                  <a:pt x="446837" y="52996"/>
                </a:lnTo>
                <a:lnTo>
                  <a:pt x="414609" y="364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D1BE2121-2F86-1BB0-52A3-D53781474FD5}"/>
              </a:ext>
            </a:extLst>
          </p:cNvPr>
          <p:cNvSpPr/>
          <p:nvPr/>
        </p:nvSpPr>
        <p:spPr>
          <a:xfrm>
            <a:off x="1839577" y="4752458"/>
            <a:ext cx="59690" cy="276860"/>
          </a:xfrm>
          <a:custGeom>
            <a:avLst/>
            <a:gdLst/>
            <a:ahLst/>
            <a:cxnLst/>
            <a:rect l="l" t="t" r="r" b="b"/>
            <a:pathLst>
              <a:path w="59689" h="276860">
                <a:moveTo>
                  <a:pt x="0" y="0"/>
                </a:moveTo>
                <a:lnTo>
                  <a:pt x="11313" y="276275"/>
                </a:lnTo>
                <a:lnTo>
                  <a:pt x="59655" y="276275"/>
                </a:lnTo>
                <a:lnTo>
                  <a:pt x="39200" y="182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01093909-A3CC-0BFC-A59D-29A5AADEB0D0}"/>
              </a:ext>
            </a:extLst>
          </p:cNvPr>
          <p:cNvSpPr/>
          <p:nvPr/>
        </p:nvSpPr>
        <p:spPr>
          <a:xfrm>
            <a:off x="1379237" y="4980517"/>
            <a:ext cx="1427480" cy="285750"/>
          </a:xfrm>
          <a:custGeom>
            <a:avLst/>
            <a:gdLst/>
            <a:ahLst/>
            <a:cxnLst/>
            <a:rect l="l" t="t" r="r" b="b"/>
            <a:pathLst>
              <a:path w="1427480" h="285750">
                <a:moveTo>
                  <a:pt x="817022" y="0"/>
                </a:moveTo>
                <a:lnTo>
                  <a:pt x="559195" y="23022"/>
                </a:lnTo>
                <a:lnTo>
                  <a:pt x="377579" y="32143"/>
                </a:lnTo>
                <a:lnTo>
                  <a:pt x="107998" y="34313"/>
                </a:lnTo>
                <a:lnTo>
                  <a:pt x="64456" y="57336"/>
                </a:lnTo>
                <a:lnTo>
                  <a:pt x="0" y="241520"/>
                </a:lnTo>
                <a:lnTo>
                  <a:pt x="9142" y="278445"/>
                </a:lnTo>
                <a:lnTo>
                  <a:pt x="57485" y="285396"/>
                </a:lnTo>
                <a:lnTo>
                  <a:pt x="323104" y="262373"/>
                </a:lnTo>
                <a:lnTo>
                  <a:pt x="48342" y="262373"/>
                </a:lnTo>
                <a:lnTo>
                  <a:pt x="29597" y="232399"/>
                </a:lnTo>
                <a:lnTo>
                  <a:pt x="55295" y="140307"/>
                </a:lnTo>
                <a:lnTo>
                  <a:pt x="91884" y="69068"/>
                </a:lnTo>
                <a:lnTo>
                  <a:pt x="131084" y="52996"/>
                </a:lnTo>
                <a:lnTo>
                  <a:pt x="565986" y="52996"/>
                </a:lnTo>
                <a:lnTo>
                  <a:pt x="702052" y="41264"/>
                </a:lnTo>
                <a:lnTo>
                  <a:pt x="842279" y="34313"/>
                </a:lnTo>
                <a:lnTo>
                  <a:pt x="817022" y="0"/>
                </a:lnTo>
                <a:close/>
              </a:path>
              <a:path w="1427480" h="285750">
                <a:moveTo>
                  <a:pt x="1151079" y="200255"/>
                </a:moveTo>
                <a:lnTo>
                  <a:pt x="920679" y="200255"/>
                </a:lnTo>
                <a:lnTo>
                  <a:pt x="718167" y="207206"/>
                </a:lnTo>
                <a:lnTo>
                  <a:pt x="264780" y="241520"/>
                </a:lnTo>
                <a:lnTo>
                  <a:pt x="105827" y="251082"/>
                </a:lnTo>
                <a:lnTo>
                  <a:pt x="48342" y="262373"/>
                </a:lnTo>
                <a:lnTo>
                  <a:pt x="323104" y="262373"/>
                </a:lnTo>
                <a:lnTo>
                  <a:pt x="453368" y="251082"/>
                </a:lnTo>
                <a:lnTo>
                  <a:pt x="826165" y="228059"/>
                </a:lnTo>
                <a:lnTo>
                  <a:pt x="1074850" y="218497"/>
                </a:lnTo>
                <a:lnTo>
                  <a:pt x="1337058" y="218497"/>
                </a:lnTo>
                <a:lnTo>
                  <a:pt x="1151079" y="200255"/>
                </a:lnTo>
                <a:close/>
              </a:path>
              <a:path w="1427480" h="285750">
                <a:moveTo>
                  <a:pt x="1337058" y="218497"/>
                </a:moveTo>
                <a:lnTo>
                  <a:pt x="1074850" y="218497"/>
                </a:lnTo>
                <a:lnTo>
                  <a:pt x="1305231" y="235010"/>
                </a:lnTo>
                <a:lnTo>
                  <a:pt x="1417994" y="251082"/>
                </a:lnTo>
                <a:lnTo>
                  <a:pt x="1422420" y="223278"/>
                </a:lnTo>
                <a:lnTo>
                  <a:pt x="1385802" y="223278"/>
                </a:lnTo>
                <a:lnTo>
                  <a:pt x="1337058" y="218497"/>
                </a:lnTo>
                <a:close/>
              </a:path>
              <a:path w="1427480" h="285750">
                <a:moveTo>
                  <a:pt x="1427191" y="193304"/>
                </a:moveTo>
                <a:lnTo>
                  <a:pt x="1388010" y="193304"/>
                </a:lnTo>
                <a:lnTo>
                  <a:pt x="1385802" y="223278"/>
                </a:lnTo>
                <a:lnTo>
                  <a:pt x="1422420" y="223278"/>
                </a:lnTo>
                <a:lnTo>
                  <a:pt x="1427191" y="193304"/>
                </a:lnTo>
                <a:close/>
              </a:path>
              <a:path w="1427480" h="285750">
                <a:moveTo>
                  <a:pt x="565986" y="52996"/>
                </a:moveTo>
                <a:lnTo>
                  <a:pt x="131084" y="52996"/>
                </a:lnTo>
                <a:lnTo>
                  <a:pt x="310511" y="57336"/>
                </a:lnTo>
                <a:lnTo>
                  <a:pt x="515654" y="57336"/>
                </a:lnTo>
                <a:lnTo>
                  <a:pt x="565986" y="529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F2CF31EC-714E-8745-4A77-54E29AB577B5}"/>
              </a:ext>
            </a:extLst>
          </p:cNvPr>
          <p:cNvSpPr/>
          <p:nvPr/>
        </p:nvSpPr>
        <p:spPr>
          <a:xfrm>
            <a:off x="2336928" y="4851500"/>
            <a:ext cx="1096010" cy="613410"/>
          </a:xfrm>
          <a:custGeom>
            <a:avLst/>
            <a:gdLst/>
            <a:ahLst/>
            <a:cxnLst/>
            <a:rect l="l" t="t" r="r" b="b"/>
            <a:pathLst>
              <a:path w="1096010" h="613410">
                <a:moveTo>
                  <a:pt x="39200" y="108163"/>
                </a:moveTo>
                <a:lnTo>
                  <a:pt x="0" y="126405"/>
                </a:lnTo>
                <a:lnTo>
                  <a:pt x="172418" y="193304"/>
                </a:lnTo>
                <a:lnTo>
                  <a:pt x="294378" y="253252"/>
                </a:lnTo>
                <a:lnTo>
                  <a:pt x="428111" y="315370"/>
                </a:lnTo>
                <a:lnTo>
                  <a:pt x="524870" y="364027"/>
                </a:lnTo>
                <a:lnTo>
                  <a:pt x="635425" y="435259"/>
                </a:lnTo>
                <a:lnTo>
                  <a:pt x="784794" y="552542"/>
                </a:lnTo>
                <a:lnTo>
                  <a:pt x="870148" y="612487"/>
                </a:lnTo>
                <a:lnTo>
                  <a:pt x="871712" y="612922"/>
                </a:lnTo>
                <a:lnTo>
                  <a:pt x="923309" y="612922"/>
                </a:lnTo>
                <a:lnTo>
                  <a:pt x="980492" y="585121"/>
                </a:lnTo>
                <a:lnTo>
                  <a:pt x="922942" y="585121"/>
                </a:lnTo>
                <a:lnTo>
                  <a:pt x="877138" y="575565"/>
                </a:lnTo>
                <a:lnTo>
                  <a:pt x="752602" y="495203"/>
                </a:lnTo>
                <a:lnTo>
                  <a:pt x="596243" y="375318"/>
                </a:lnTo>
                <a:lnTo>
                  <a:pt x="460303" y="294517"/>
                </a:lnTo>
                <a:lnTo>
                  <a:pt x="299161" y="218497"/>
                </a:lnTo>
                <a:lnTo>
                  <a:pt x="39200" y="108163"/>
                </a:lnTo>
                <a:close/>
              </a:path>
              <a:path w="1096010" h="613410">
                <a:moveTo>
                  <a:pt x="340550" y="0"/>
                </a:moveTo>
                <a:lnTo>
                  <a:pt x="301368" y="39094"/>
                </a:lnTo>
                <a:lnTo>
                  <a:pt x="402910" y="57336"/>
                </a:lnTo>
                <a:lnTo>
                  <a:pt x="571042" y="149428"/>
                </a:lnTo>
                <a:lnTo>
                  <a:pt x="752602" y="271494"/>
                </a:lnTo>
                <a:lnTo>
                  <a:pt x="1047478" y="460452"/>
                </a:lnTo>
                <a:lnTo>
                  <a:pt x="1047478" y="509103"/>
                </a:lnTo>
                <a:lnTo>
                  <a:pt x="922942" y="585121"/>
                </a:lnTo>
                <a:lnTo>
                  <a:pt x="980492" y="585121"/>
                </a:lnTo>
                <a:lnTo>
                  <a:pt x="1060906" y="546026"/>
                </a:lnTo>
                <a:lnTo>
                  <a:pt x="1095857" y="499546"/>
                </a:lnTo>
                <a:lnTo>
                  <a:pt x="1079669" y="449159"/>
                </a:lnTo>
                <a:lnTo>
                  <a:pt x="978128" y="391390"/>
                </a:lnTo>
                <a:lnTo>
                  <a:pt x="830966" y="294517"/>
                </a:lnTo>
                <a:lnTo>
                  <a:pt x="702016" y="202425"/>
                </a:lnTo>
                <a:lnTo>
                  <a:pt x="545289" y="101212"/>
                </a:lnTo>
                <a:lnTo>
                  <a:pt x="432526" y="39094"/>
                </a:lnTo>
                <a:lnTo>
                  <a:pt x="340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id="{88126BDD-4275-35A7-5358-DDCF346D1590}"/>
              </a:ext>
            </a:extLst>
          </p:cNvPr>
          <p:cNvSpPr/>
          <p:nvPr/>
        </p:nvSpPr>
        <p:spPr>
          <a:xfrm>
            <a:off x="3160905" y="4703819"/>
            <a:ext cx="645160" cy="389255"/>
          </a:xfrm>
          <a:custGeom>
            <a:avLst/>
            <a:gdLst/>
            <a:ahLst/>
            <a:cxnLst/>
            <a:rect l="l" t="t" r="r" b="b"/>
            <a:pathLst>
              <a:path w="645160" h="389254">
                <a:moveTo>
                  <a:pt x="384643" y="0"/>
                </a:moveTo>
                <a:lnTo>
                  <a:pt x="345461" y="2169"/>
                </a:lnTo>
                <a:lnTo>
                  <a:pt x="149920" y="181995"/>
                </a:lnTo>
                <a:lnTo>
                  <a:pt x="13980" y="301891"/>
                </a:lnTo>
                <a:lnTo>
                  <a:pt x="0" y="357058"/>
                </a:lnTo>
                <a:lnTo>
                  <a:pt x="34399" y="389202"/>
                </a:lnTo>
                <a:lnTo>
                  <a:pt x="133733" y="389202"/>
                </a:lnTo>
                <a:lnTo>
                  <a:pt x="568779" y="380081"/>
                </a:lnTo>
                <a:lnTo>
                  <a:pt x="640337" y="370960"/>
                </a:lnTo>
                <a:lnTo>
                  <a:pt x="640827" y="364009"/>
                </a:lnTo>
                <a:lnTo>
                  <a:pt x="85353" y="364009"/>
                </a:lnTo>
                <a:lnTo>
                  <a:pt x="43596" y="345767"/>
                </a:lnTo>
                <a:lnTo>
                  <a:pt x="48379" y="306672"/>
                </a:lnTo>
                <a:lnTo>
                  <a:pt x="128950" y="232822"/>
                </a:lnTo>
                <a:lnTo>
                  <a:pt x="313086" y="94684"/>
                </a:lnTo>
                <a:lnTo>
                  <a:pt x="388874" y="29973"/>
                </a:lnTo>
                <a:lnTo>
                  <a:pt x="384643" y="0"/>
                </a:lnTo>
                <a:close/>
              </a:path>
              <a:path w="645160" h="389254">
                <a:moveTo>
                  <a:pt x="409845" y="52996"/>
                </a:moveTo>
                <a:lnTo>
                  <a:pt x="409845" y="69068"/>
                </a:lnTo>
                <a:lnTo>
                  <a:pt x="490416" y="184183"/>
                </a:lnTo>
                <a:lnTo>
                  <a:pt x="594165" y="311012"/>
                </a:lnTo>
                <a:lnTo>
                  <a:pt x="587174" y="336205"/>
                </a:lnTo>
                <a:lnTo>
                  <a:pt x="85353" y="364009"/>
                </a:lnTo>
                <a:lnTo>
                  <a:pt x="640827" y="364009"/>
                </a:lnTo>
                <a:lnTo>
                  <a:pt x="644567" y="311012"/>
                </a:lnTo>
                <a:lnTo>
                  <a:pt x="442036" y="80782"/>
                </a:lnTo>
                <a:lnTo>
                  <a:pt x="409845" y="529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8">
            <a:extLst>
              <a:ext uri="{FF2B5EF4-FFF2-40B4-BE49-F238E27FC236}">
                <a16:creationId xmlns:a16="http://schemas.microsoft.com/office/drawing/2014/main" id="{AE43FC83-AF3B-B7AC-CE85-BF3AC70D163A}"/>
              </a:ext>
            </a:extLst>
          </p:cNvPr>
          <p:cNvSpPr/>
          <p:nvPr/>
        </p:nvSpPr>
        <p:spPr>
          <a:xfrm>
            <a:off x="3252881" y="2441463"/>
            <a:ext cx="278765" cy="488950"/>
          </a:xfrm>
          <a:custGeom>
            <a:avLst/>
            <a:gdLst/>
            <a:ahLst/>
            <a:cxnLst/>
            <a:rect l="l" t="t" r="r" b="b"/>
            <a:pathLst>
              <a:path w="278764" h="488950">
                <a:moveTo>
                  <a:pt x="34766" y="0"/>
                </a:moveTo>
                <a:lnTo>
                  <a:pt x="0" y="13975"/>
                </a:lnTo>
                <a:lnTo>
                  <a:pt x="228100" y="479216"/>
                </a:lnTo>
                <a:lnTo>
                  <a:pt x="278687" y="488410"/>
                </a:lnTo>
                <a:lnTo>
                  <a:pt x="347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9">
            <a:extLst>
              <a:ext uri="{FF2B5EF4-FFF2-40B4-BE49-F238E27FC236}">
                <a16:creationId xmlns:a16="http://schemas.microsoft.com/office/drawing/2014/main" id="{43612543-9272-2C76-16A1-693D181A1967}"/>
              </a:ext>
            </a:extLst>
          </p:cNvPr>
          <p:cNvSpPr/>
          <p:nvPr/>
        </p:nvSpPr>
        <p:spPr>
          <a:xfrm>
            <a:off x="2951383" y="2432452"/>
            <a:ext cx="580390" cy="511809"/>
          </a:xfrm>
          <a:custGeom>
            <a:avLst/>
            <a:gdLst/>
            <a:ahLst/>
            <a:cxnLst/>
            <a:rect l="l" t="t" r="r" b="b"/>
            <a:pathLst>
              <a:path w="580389" h="511810">
                <a:moveTo>
                  <a:pt x="333688" y="0"/>
                </a:moveTo>
                <a:lnTo>
                  <a:pt x="0" y="442254"/>
                </a:lnTo>
                <a:lnTo>
                  <a:pt x="2207" y="486020"/>
                </a:lnTo>
                <a:lnTo>
                  <a:pt x="43596" y="506983"/>
                </a:lnTo>
                <a:lnTo>
                  <a:pt x="580184" y="511212"/>
                </a:lnTo>
                <a:lnTo>
                  <a:pt x="570987" y="479032"/>
                </a:lnTo>
                <a:lnTo>
                  <a:pt x="53162" y="477009"/>
                </a:lnTo>
                <a:lnTo>
                  <a:pt x="37158" y="453839"/>
                </a:lnTo>
                <a:lnTo>
                  <a:pt x="154335" y="283189"/>
                </a:lnTo>
                <a:lnTo>
                  <a:pt x="340679" y="59947"/>
                </a:lnTo>
                <a:lnTo>
                  <a:pt x="3336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0">
            <a:extLst>
              <a:ext uri="{FF2B5EF4-FFF2-40B4-BE49-F238E27FC236}">
                <a16:creationId xmlns:a16="http://schemas.microsoft.com/office/drawing/2014/main" id="{F410AA10-E8DA-D634-E759-E1C5856D860A}"/>
              </a:ext>
            </a:extLst>
          </p:cNvPr>
          <p:cNvSpPr/>
          <p:nvPr/>
        </p:nvSpPr>
        <p:spPr>
          <a:xfrm>
            <a:off x="817407" y="2432452"/>
            <a:ext cx="1261745" cy="350520"/>
          </a:xfrm>
          <a:custGeom>
            <a:avLst/>
            <a:gdLst/>
            <a:ahLst/>
            <a:cxnLst/>
            <a:rect l="l" t="t" r="r" b="b"/>
            <a:pathLst>
              <a:path w="1261745" h="350520">
                <a:moveTo>
                  <a:pt x="4355" y="297165"/>
                </a:moveTo>
                <a:lnTo>
                  <a:pt x="0" y="340931"/>
                </a:lnTo>
                <a:lnTo>
                  <a:pt x="1171557" y="350125"/>
                </a:lnTo>
                <a:lnTo>
                  <a:pt x="1231654" y="320151"/>
                </a:lnTo>
                <a:lnTo>
                  <a:pt x="1153254" y="320151"/>
                </a:lnTo>
                <a:lnTo>
                  <a:pt x="4355" y="297165"/>
                </a:lnTo>
                <a:close/>
              </a:path>
              <a:path w="1261745" h="350520">
                <a:moveTo>
                  <a:pt x="1261693" y="0"/>
                </a:moveTo>
                <a:lnTo>
                  <a:pt x="1219899" y="6987"/>
                </a:lnTo>
                <a:lnTo>
                  <a:pt x="1213351" y="128906"/>
                </a:lnTo>
                <a:lnTo>
                  <a:pt x="1197237" y="244021"/>
                </a:lnTo>
                <a:lnTo>
                  <a:pt x="1203785" y="280983"/>
                </a:lnTo>
                <a:lnTo>
                  <a:pt x="1153254" y="320151"/>
                </a:lnTo>
                <a:lnTo>
                  <a:pt x="1231654" y="320151"/>
                </a:lnTo>
                <a:lnTo>
                  <a:pt x="12616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1">
            <a:extLst>
              <a:ext uri="{FF2B5EF4-FFF2-40B4-BE49-F238E27FC236}">
                <a16:creationId xmlns:a16="http://schemas.microsoft.com/office/drawing/2014/main" id="{07664B4E-2C18-9F94-DD2D-800DE39808E9}"/>
              </a:ext>
            </a:extLst>
          </p:cNvPr>
          <p:cNvSpPr/>
          <p:nvPr/>
        </p:nvSpPr>
        <p:spPr>
          <a:xfrm>
            <a:off x="817407" y="2416270"/>
            <a:ext cx="1261745" cy="361950"/>
          </a:xfrm>
          <a:custGeom>
            <a:avLst/>
            <a:gdLst/>
            <a:ahLst/>
            <a:cxnLst/>
            <a:rect l="l" t="t" r="r" b="b"/>
            <a:pathLst>
              <a:path w="1261745" h="361950">
                <a:moveTo>
                  <a:pt x="25260" y="0"/>
                </a:moveTo>
                <a:lnTo>
                  <a:pt x="0" y="87347"/>
                </a:lnTo>
                <a:lnTo>
                  <a:pt x="0" y="361526"/>
                </a:lnTo>
                <a:lnTo>
                  <a:pt x="34402" y="329346"/>
                </a:lnTo>
                <a:lnTo>
                  <a:pt x="25260" y="170281"/>
                </a:lnTo>
                <a:lnTo>
                  <a:pt x="50516" y="34387"/>
                </a:lnTo>
                <a:lnTo>
                  <a:pt x="1249873" y="34387"/>
                </a:lnTo>
                <a:lnTo>
                  <a:pt x="1261693" y="18388"/>
                </a:lnTo>
                <a:lnTo>
                  <a:pt x="985140" y="13975"/>
                </a:lnTo>
                <a:lnTo>
                  <a:pt x="533942" y="13975"/>
                </a:lnTo>
                <a:lnTo>
                  <a:pt x="25260" y="0"/>
                </a:lnTo>
                <a:close/>
              </a:path>
              <a:path w="1261745" h="361950">
                <a:moveTo>
                  <a:pt x="1249873" y="34387"/>
                </a:moveTo>
                <a:lnTo>
                  <a:pt x="50516" y="34387"/>
                </a:lnTo>
                <a:lnTo>
                  <a:pt x="1236014" y="53144"/>
                </a:lnTo>
                <a:lnTo>
                  <a:pt x="1249873" y="34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2">
            <a:extLst>
              <a:ext uri="{FF2B5EF4-FFF2-40B4-BE49-F238E27FC236}">
                <a16:creationId xmlns:a16="http://schemas.microsoft.com/office/drawing/2014/main" id="{14A7E601-FC66-1142-A78F-FA7631226206}"/>
              </a:ext>
            </a:extLst>
          </p:cNvPr>
          <p:cNvSpPr/>
          <p:nvPr/>
        </p:nvSpPr>
        <p:spPr>
          <a:xfrm>
            <a:off x="1602224" y="1840328"/>
            <a:ext cx="1561465" cy="274320"/>
          </a:xfrm>
          <a:custGeom>
            <a:avLst/>
            <a:gdLst/>
            <a:ahLst/>
            <a:cxnLst/>
            <a:rect l="l" t="t" r="r" b="b"/>
            <a:pathLst>
              <a:path w="1561464" h="274319">
                <a:moveTo>
                  <a:pt x="13925" y="0"/>
                </a:moveTo>
                <a:lnTo>
                  <a:pt x="0" y="274179"/>
                </a:lnTo>
                <a:lnTo>
                  <a:pt x="30039" y="271972"/>
                </a:lnTo>
                <a:lnTo>
                  <a:pt x="48342" y="41375"/>
                </a:lnTo>
                <a:lnTo>
                  <a:pt x="1554482" y="41375"/>
                </a:lnTo>
                <a:lnTo>
                  <a:pt x="1560888" y="27767"/>
                </a:lnTo>
                <a:lnTo>
                  <a:pt x="13925" y="0"/>
                </a:lnTo>
                <a:close/>
              </a:path>
              <a:path w="1561464" h="274319">
                <a:moveTo>
                  <a:pt x="1554482" y="41375"/>
                </a:moveTo>
                <a:lnTo>
                  <a:pt x="48342" y="41375"/>
                </a:lnTo>
                <a:lnTo>
                  <a:pt x="1544700" y="62154"/>
                </a:lnTo>
                <a:lnTo>
                  <a:pt x="1554482" y="41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3">
            <a:extLst>
              <a:ext uri="{FF2B5EF4-FFF2-40B4-BE49-F238E27FC236}">
                <a16:creationId xmlns:a16="http://schemas.microsoft.com/office/drawing/2014/main" id="{A75E5025-3C09-3D72-67CC-196A69D0B2A1}"/>
              </a:ext>
            </a:extLst>
          </p:cNvPr>
          <p:cNvSpPr/>
          <p:nvPr/>
        </p:nvSpPr>
        <p:spPr>
          <a:xfrm>
            <a:off x="1607007" y="1872508"/>
            <a:ext cx="1563370" cy="265430"/>
          </a:xfrm>
          <a:custGeom>
            <a:avLst/>
            <a:gdLst/>
            <a:ahLst/>
            <a:cxnLst/>
            <a:rect l="l" t="t" r="r" b="b"/>
            <a:pathLst>
              <a:path w="1563370" h="265430">
                <a:moveTo>
                  <a:pt x="2170" y="212024"/>
                </a:moveTo>
                <a:lnTo>
                  <a:pt x="0" y="246779"/>
                </a:lnTo>
                <a:lnTo>
                  <a:pt x="1563095" y="264984"/>
                </a:lnTo>
                <a:lnTo>
                  <a:pt x="1562055" y="235010"/>
                </a:lnTo>
                <a:lnTo>
                  <a:pt x="1533111" y="235010"/>
                </a:lnTo>
                <a:lnTo>
                  <a:pt x="2170" y="212024"/>
                </a:lnTo>
                <a:close/>
              </a:path>
              <a:path w="1563370" h="265430">
                <a:moveTo>
                  <a:pt x="1553898" y="0"/>
                </a:moveTo>
                <a:lnTo>
                  <a:pt x="1514716" y="22986"/>
                </a:lnTo>
                <a:lnTo>
                  <a:pt x="1533111" y="235010"/>
                </a:lnTo>
                <a:lnTo>
                  <a:pt x="1562055" y="235010"/>
                </a:lnTo>
                <a:lnTo>
                  <a:pt x="15538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4">
            <a:extLst>
              <a:ext uri="{FF2B5EF4-FFF2-40B4-BE49-F238E27FC236}">
                <a16:creationId xmlns:a16="http://schemas.microsoft.com/office/drawing/2014/main" id="{FB368B71-6E48-E1AA-F781-7E7C0405419A}"/>
              </a:ext>
            </a:extLst>
          </p:cNvPr>
          <p:cNvSpPr/>
          <p:nvPr/>
        </p:nvSpPr>
        <p:spPr>
          <a:xfrm>
            <a:off x="665411" y="1651473"/>
            <a:ext cx="2972435" cy="1965325"/>
          </a:xfrm>
          <a:custGeom>
            <a:avLst/>
            <a:gdLst/>
            <a:ahLst/>
            <a:cxnLst/>
            <a:rect l="l" t="t" r="r" b="b"/>
            <a:pathLst>
              <a:path w="2972435" h="1965325">
                <a:moveTo>
                  <a:pt x="126976" y="0"/>
                </a:moveTo>
                <a:lnTo>
                  <a:pt x="27440" y="0"/>
                </a:lnTo>
                <a:lnTo>
                  <a:pt x="11323" y="50753"/>
                </a:lnTo>
                <a:lnTo>
                  <a:pt x="0" y="184073"/>
                </a:lnTo>
                <a:lnTo>
                  <a:pt x="4790" y="488226"/>
                </a:lnTo>
                <a:lnTo>
                  <a:pt x="11323" y="794770"/>
                </a:lnTo>
                <a:lnTo>
                  <a:pt x="27438" y="1078144"/>
                </a:lnTo>
                <a:lnTo>
                  <a:pt x="50520" y="1409881"/>
                </a:lnTo>
                <a:lnTo>
                  <a:pt x="71424" y="1704840"/>
                </a:lnTo>
                <a:lnTo>
                  <a:pt x="66634" y="1886890"/>
                </a:lnTo>
                <a:lnTo>
                  <a:pt x="59666" y="1960262"/>
                </a:lnTo>
                <a:lnTo>
                  <a:pt x="145027" y="1965043"/>
                </a:lnTo>
                <a:lnTo>
                  <a:pt x="138059" y="1926059"/>
                </a:lnTo>
                <a:lnTo>
                  <a:pt x="121945" y="1854342"/>
                </a:lnTo>
                <a:lnTo>
                  <a:pt x="105831" y="1543201"/>
                </a:lnTo>
                <a:lnTo>
                  <a:pt x="71424" y="1232243"/>
                </a:lnTo>
                <a:lnTo>
                  <a:pt x="66634" y="909885"/>
                </a:lnTo>
                <a:lnTo>
                  <a:pt x="32228" y="534199"/>
                </a:lnTo>
                <a:lnTo>
                  <a:pt x="32228" y="188854"/>
                </a:lnTo>
                <a:lnTo>
                  <a:pt x="39196" y="85141"/>
                </a:lnTo>
                <a:lnTo>
                  <a:pt x="82748" y="50753"/>
                </a:lnTo>
                <a:lnTo>
                  <a:pt x="393712" y="45972"/>
                </a:lnTo>
                <a:lnTo>
                  <a:pt x="1088505" y="45972"/>
                </a:lnTo>
                <a:lnTo>
                  <a:pt x="904584" y="38984"/>
                </a:lnTo>
                <a:lnTo>
                  <a:pt x="622916" y="22986"/>
                </a:lnTo>
                <a:lnTo>
                  <a:pt x="283083" y="22986"/>
                </a:lnTo>
                <a:lnTo>
                  <a:pt x="126976" y="0"/>
                </a:lnTo>
                <a:close/>
              </a:path>
              <a:path w="2972435" h="1965325">
                <a:moveTo>
                  <a:pt x="1088505" y="45972"/>
                </a:moveTo>
                <a:lnTo>
                  <a:pt x="393712" y="45972"/>
                </a:lnTo>
                <a:lnTo>
                  <a:pt x="775652" y="66752"/>
                </a:lnTo>
                <a:lnTo>
                  <a:pt x="1381461" y="89922"/>
                </a:lnTo>
                <a:lnTo>
                  <a:pt x="1972885" y="94151"/>
                </a:lnTo>
                <a:lnTo>
                  <a:pt x="2511681" y="85141"/>
                </a:lnTo>
                <a:lnTo>
                  <a:pt x="2939737" y="66752"/>
                </a:lnTo>
                <a:lnTo>
                  <a:pt x="1917516" y="66752"/>
                </a:lnTo>
                <a:lnTo>
                  <a:pt x="1330506" y="55167"/>
                </a:lnTo>
                <a:lnTo>
                  <a:pt x="1088505" y="45972"/>
                </a:lnTo>
                <a:close/>
              </a:path>
              <a:path w="2972435" h="1965325">
                <a:moveTo>
                  <a:pt x="2971929" y="27767"/>
                </a:moveTo>
                <a:lnTo>
                  <a:pt x="2739413" y="45972"/>
                </a:lnTo>
                <a:lnTo>
                  <a:pt x="1917516" y="66752"/>
                </a:lnTo>
                <a:lnTo>
                  <a:pt x="2939737" y="66752"/>
                </a:lnTo>
                <a:lnTo>
                  <a:pt x="2971929" y="27767"/>
                </a:lnTo>
                <a:close/>
              </a:path>
              <a:path w="2972435" h="1965325">
                <a:moveTo>
                  <a:pt x="538740" y="18205"/>
                </a:moveTo>
                <a:lnTo>
                  <a:pt x="283083" y="22986"/>
                </a:lnTo>
                <a:lnTo>
                  <a:pt x="622916" y="22986"/>
                </a:lnTo>
                <a:lnTo>
                  <a:pt x="538740" y="18205"/>
                </a:lnTo>
                <a:close/>
              </a:path>
            </a:pathLst>
          </a:custGeom>
          <a:solidFill>
            <a:srgbClr val="91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5">
            <a:extLst>
              <a:ext uri="{FF2B5EF4-FFF2-40B4-BE49-F238E27FC236}">
                <a16:creationId xmlns:a16="http://schemas.microsoft.com/office/drawing/2014/main" id="{AD2D67C8-C6FC-9822-3A64-21E129374418}"/>
              </a:ext>
            </a:extLst>
          </p:cNvPr>
          <p:cNvSpPr/>
          <p:nvPr/>
        </p:nvSpPr>
        <p:spPr>
          <a:xfrm>
            <a:off x="748160" y="1695239"/>
            <a:ext cx="2961005" cy="1976755"/>
          </a:xfrm>
          <a:custGeom>
            <a:avLst/>
            <a:gdLst/>
            <a:ahLst/>
            <a:cxnLst/>
            <a:rect l="l" t="t" r="r" b="b"/>
            <a:pathLst>
              <a:path w="2961004" h="1976754">
                <a:moveTo>
                  <a:pt x="2684811" y="1905279"/>
                </a:moveTo>
                <a:lnTo>
                  <a:pt x="1137570" y="1905279"/>
                </a:lnTo>
                <a:lnTo>
                  <a:pt x="1519528" y="1914290"/>
                </a:lnTo>
                <a:lnTo>
                  <a:pt x="1795585" y="1914290"/>
                </a:lnTo>
                <a:lnTo>
                  <a:pt x="2113638" y="1926058"/>
                </a:lnTo>
                <a:lnTo>
                  <a:pt x="2562665" y="1937386"/>
                </a:lnTo>
                <a:lnTo>
                  <a:pt x="2838777" y="1949118"/>
                </a:lnTo>
                <a:lnTo>
                  <a:pt x="2933144" y="1976481"/>
                </a:lnTo>
                <a:lnTo>
                  <a:pt x="2960737" y="1960409"/>
                </a:lnTo>
                <a:lnTo>
                  <a:pt x="2959997" y="1926058"/>
                </a:lnTo>
                <a:lnTo>
                  <a:pt x="2928361" y="1926058"/>
                </a:lnTo>
                <a:lnTo>
                  <a:pt x="2838777" y="1909508"/>
                </a:lnTo>
                <a:lnTo>
                  <a:pt x="2684811" y="1905279"/>
                </a:lnTo>
                <a:close/>
              </a:path>
              <a:path w="2961004" h="1976754">
                <a:moveTo>
                  <a:pt x="2866186" y="0"/>
                </a:moveTo>
                <a:lnTo>
                  <a:pt x="2843559" y="11401"/>
                </a:lnTo>
                <a:lnTo>
                  <a:pt x="2861771" y="89921"/>
                </a:lnTo>
                <a:lnTo>
                  <a:pt x="2822589" y="334127"/>
                </a:lnTo>
                <a:lnTo>
                  <a:pt x="2811368" y="571160"/>
                </a:lnTo>
                <a:lnTo>
                  <a:pt x="2822589" y="1020403"/>
                </a:lnTo>
                <a:lnTo>
                  <a:pt x="2866186" y="1322349"/>
                </a:lnTo>
                <a:lnTo>
                  <a:pt x="2921555" y="1661074"/>
                </a:lnTo>
                <a:lnTo>
                  <a:pt x="2928361" y="1926058"/>
                </a:lnTo>
                <a:lnTo>
                  <a:pt x="2959997" y="1926058"/>
                </a:lnTo>
                <a:lnTo>
                  <a:pt x="2956322" y="1755409"/>
                </a:lnTo>
                <a:lnTo>
                  <a:pt x="2937559" y="1605539"/>
                </a:lnTo>
                <a:lnTo>
                  <a:pt x="2910150" y="1393514"/>
                </a:lnTo>
                <a:lnTo>
                  <a:pt x="2882189" y="1205028"/>
                </a:lnTo>
                <a:lnTo>
                  <a:pt x="2861771" y="983441"/>
                </a:lnTo>
                <a:lnTo>
                  <a:pt x="2838777" y="649497"/>
                </a:lnTo>
                <a:lnTo>
                  <a:pt x="2843559" y="437473"/>
                </a:lnTo>
                <a:lnTo>
                  <a:pt x="2877958" y="244205"/>
                </a:lnTo>
                <a:lnTo>
                  <a:pt x="2893962" y="99116"/>
                </a:lnTo>
                <a:lnTo>
                  <a:pt x="2866186" y="0"/>
                </a:lnTo>
                <a:close/>
              </a:path>
              <a:path w="2961004" h="1976754">
                <a:moveTo>
                  <a:pt x="32228" y="1870524"/>
                </a:moveTo>
                <a:lnTo>
                  <a:pt x="0" y="1914290"/>
                </a:lnTo>
                <a:lnTo>
                  <a:pt x="331437" y="1905279"/>
                </a:lnTo>
                <a:lnTo>
                  <a:pt x="2684811" y="1905279"/>
                </a:lnTo>
                <a:lnTo>
                  <a:pt x="2256385" y="1893510"/>
                </a:lnTo>
                <a:lnTo>
                  <a:pt x="1841757" y="1886522"/>
                </a:lnTo>
                <a:lnTo>
                  <a:pt x="1408899" y="1886522"/>
                </a:lnTo>
                <a:lnTo>
                  <a:pt x="709017" y="1882293"/>
                </a:lnTo>
                <a:lnTo>
                  <a:pt x="32228" y="1870524"/>
                </a:lnTo>
                <a:close/>
              </a:path>
            </a:pathLst>
          </a:custGeom>
          <a:solidFill>
            <a:srgbClr val="919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6">
            <a:extLst>
              <a:ext uri="{FF2B5EF4-FFF2-40B4-BE49-F238E27FC236}">
                <a16:creationId xmlns:a16="http://schemas.microsoft.com/office/drawing/2014/main" id="{414F365A-EDC8-7F84-B9C8-4F8C0C26D485}"/>
              </a:ext>
            </a:extLst>
          </p:cNvPr>
          <p:cNvSpPr/>
          <p:nvPr/>
        </p:nvSpPr>
        <p:spPr>
          <a:xfrm>
            <a:off x="2297747" y="2902474"/>
            <a:ext cx="387350" cy="373380"/>
          </a:xfrm>
          <a:custGeom>
            <a:avLst/>
            <a:gdLst/>
            <a:ahLst/>
            <a:cxnLst/>
            <a:rect l="l" t="t" r="r" b="b"/>
            <a:pathLst>
              <a:path w="387350" h="373379">
                <a:moveTo>
                  <a:pt x="105827" y="0"/>
                </a:moveTo>
                <a:lnTo>
                  <a:pt x="57485" y="18205"/>
                </a:lnTo>
                <a:lnTo>
                  <a:pt x="30039" y="48179"/>
                </a:lnTo>
                <a:lnTo>
                  <a:pt x="13925" y="101139"/>
                </a:lnTo>
                <a:lnTo>
                  <a:pt x="0" y="156306"/>
                </a:lnTo>
                <a:lnTo>
                  <a:pt x="9142" y="248802"/>
                </a:lnTo>
                <a:lnTo>
                  <a:pt x="30039" y="301762"/>
                </a:lnTo>
                <a:lnTo>
                  <a:pt x="55295" y="338356"/>
                </a:lnTo>
                <a:lnTo>
                  <a:pt x="101026" y="361342"/>
                </a:lnTo>
                <a:lnTo>
                  <a:pt x="140226" y="373111"/>
                </a:lnTo>
                <a:lnTo>
                  <a:pt x="186398" y="370905"/>
                </a:lnTo>
                <a:lnTo>
                  <a:pt x="218590" y="352148"/>
                </a:lnTo>
                <a:lnTo>
                  <a:pt x="245999" y="320151"/>
                </a:lnTo>
                <a:lnTo>
                  <a:pt x="257771" y="273995"/>
                </a:lnTo>
                <a:lnTo>
                  <a:pt x="271752" y="223241"/>
                </a:lnTo>
                <a:lnTo>
                  <a:pt x="280949" y="161087"/>
                </a:lnTo>
                <a:lnTo>
                  <a:pt x="273959" y="126699"/>
                </a:lnTo>
                <a:lnTo>
                  <a:pt x="315348" y="92128"/>
                </a:lnTo>
                <a:lnTo>
                  <a:pt x="334610" y="82934"/>
                </a:lnTo>
                <a:lnTo>
                  <a:pt x="248758" y="82934"/>
                </a:lnTo>
                <a:lnTo>
                  <a:pt x="202512" y="34203"/>
                </a:lnTo>
                <a:lnTo>
                  <a:pt x="140226" y="6987"/>
                </a:lnTo>
                <a:lnTo>
                  <a:pt x="105827" y="0"/>
                </a:lnTo>
                <a:close/>
              </a:path>
              <a:path w="387350" h="373379">
                <a:moveTo>
                  <a:pt x="352323" y="13791"/>
                </a:moveTo>
                <a:lnTo>
                  <a:pt x="322339" y="25192"/>
                </a:lnTo>
                <a:lnTo>
                  <a:pt x="296953" y="68958"/>
                </a:lnTo>
                <a:lnTo>
                  <a:pt x="248758" y="82934"/>
                </a:lnTo>
                <a:lnTo>
                  <a:pt x="334610" y="82934"/>
                </a:lnTo>
                <a:lnTo>
                  <a:pt x="368511" y="66751"/>
                </a:lnTo>
                <a:lnTo>
                  <a:pt x="386722" y="41191"/>
                </a:lnTo>
                <a:lnTo>
                  <a:pt x="384514" y="25192"/>
                </a:lnTo>
                <a:lnTo>
                  <a:pt x="352323" y="137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94F541C1-78DD-D1E5-2084-1D6C5B49963E}"/>
              </a:ext>
            </a:extLst>
          </p:cNvPr>
          <p:cNvSpPr/>
          <p:nvPr/>
        </p:nvSpPr>
        <p:spPr>
          <a:xfrm>
            <a:off x="2426660" y="3303353"/>
            <a:ext cx="331470" cy="569595"/>
          </a:xfrm>
          <a:custGeom>
            <a:avLst/>
            <a:gdLst/>
            <a:ahLst/>
            <a:cxnLst/>
            <a:rect l="l" t="t" r="r" b="b"/>
            <a:pathLst>
              <a:path w="331469" h="569595">
                <a:moveTo>
                  <a:pt x="112854" y="0"/>
                </a:moveTo>
                <a:lnTo>
                  <a:pt x="43541" y="11217"/>
                </a:lnTo>
                <a:lnTo>
                  <a:pt x="9142" y="50385"/>
                </a:lnTo>
                <a:lnTo>
                  <a:pt x="0" y="85140"/>
                </a:lnTo>
                <a:lnTo>
                  <a:pt x="0" y="129090"/>
                </a:lnTo>
                <a:lnTo>
                  <a:pt x="25256" y="177269"/>
                </a:lnTo>
                <a:lnTo>
                  <a:pt x="57485" y="218460"/>
                </a:lnTo>
                <a:lnTo>
                  <a:pt x="78455" y="262410"/>
                </a:lnTo>
                <a:lnTo>
                  <a:pt x="91884" y="290177"/>
                </a:lnTo>
                <a:lnTo>
                  <a:pt x="91884" y="324491"/>
                </a:lnTo>
                <a:lnTo>
                  <a:pt x="75769" y="373148"/>
                </a:lnTo>
                <a:lnTo>
                  <a:pt x="57485" y="410073"/>
                </a:lnTo>
                <a:lnTo>
                  <a:pt x="52683" y="470003"/>
                </a:lnTo>
                <a:lnTo>
                  <a:pt x="66627" y="518219"/>
                </a:lnTo>
                <a:lnTo>
                  <a:pt x="84893" y="543411"/>
                </a:lnTo>
                <a:lnTo>
                  <a:pt x="119844" y="564265"/>
                </a:lnTo>
                <a:lnTo>
                  <a:pt x="163257" y="569046"/>
                </a:lnTo>
                <a:lnTo>
                  <a:pt x="213844" y="559483"/>
                </a:lnTo>
                <a:lnTo>
                  <a:pt x="253026" y="534291"/>
                </a:lnTo>
                <a:lnTo>
                  <a:pt x="278227" y="493026"/>
                </a:lnTo>
                <a:lnTo>
                  <a:pt x="301405" y="440029"/>
                </a:lnTo>
                <a:lnTo>
                  <a:pt x="320168" y="380099"/>
                </a:lnTo>
                <a:lnTo>
                  <a:pt x="331389" y="304153"/>
                </a:lnTo>
                <a:lnTo>
                  <a:pt x="329182" y="237217"/>
                </a:lnTo>
                <a:lnTo>
                  <a:pt x="313178" y="179476"/>
                </a:lnTo>
                <a:lnTo>
                  <a:pt x="294415" y="122102"/>
                </a:lnTo>
                <a:lnTo>
                  <a:pt x="267006" y="75946"/>
                </a:lnTo>
                <a:lnTo>
                  <a:pt x="227824" y="36410"/>
                </a:lnTo>
                <a:lnTo>
                  <a:pt x="175030" y="11217"/>
                </a:lnTo>
                <a:lnTo>
                  <a:pt x="1128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8">
            <a:extLst>
              <a:ext uri="{FF2B5EF4-FFF2-40B4-BE49-F238E27FC236}">
                <a16:creationId xmlns:a16="http://schemas.microsoft.com/office/drawing/2014/main" id="{CAE79FCC-AFDE-1D3A-0A3E-DEA56E2D221B}"/>
              </a:ext>
            </a:extLst>
          </p:cNvPr>
          <p:cNvSpPr/>
          <p:nvPr/>
        </p:nvSpPr>
        <p:spPr>
          <a:xfrm>
            <a:off x="1906205" y="2644477"/>
            <a:ext cx="603250" cy="795020"/>
          </a:xfrm>
          <a:custGeom>
            <a:avLst/>
            <a:gdLst/>
            <a:ahLst/>
            <a:cxnLst/>
            <a:rect l="l" t="t" r="r" b="b"/>
            <a:pathLst>
              <a:path w="603250" h="795020">
                <a:moveTo>
                  <a:pt x="46171" y="45972"/>
                </a:moveTo>
                <a:lnTo>
                  <a:pt x="9142" y="45972"/>
                </a:lnTo>
                <a:lnTo>
                  <a:pt x="0" y="85140"/>
                </a:lnTo>
                <a:lnTo>
                  <a:pt x="34417" y="135894"/>
                </a:lnTo>
                <a:lnTo>
                  <a:pt x="80570" y="161087"/>
                </a:lnTo>
                <a:lnTo>
                  <a:pt x="87542" y="205036"/>
                </a:lnTo>
                <a:lnTo>
                  <a:pt x="112799" y="338356"/>
                </a:lnTo>
                <a:lnTo>
                  <a:pt x="170284" y="531992"/>
                </a:lnTo>
                <a:lnTo>
                  <a:pt x="230399" y="663289"/>
                </a:lnTo>
                <a:lnTo>
                  <a:pt x="334038" y="746223"/>
                </a:lnTo>
                <a:lnTo>
                  <a:pt x="458169" y="780978"/>
                </a:lnTo>
                <a:lnTo>
                  <a:pt x="554854" y="794770"/>
                </a:lnTo>
                <a:lnTo>
                  <a:pt x="589253" y="778404"/>
                </a:lnTo>
                <a:lnTo>
                  <a:pt x="603141" y="746223"/>
                </a:lnTo>
                <a:lnTo>
                  <a:pt x="587082" y="714043"/>
                </a:lnTo>
                <a:lnTo>
                  <a:pt x="474283" y="714043"/>
                </a:lnTo>
                <a:lnTo>
                  <a:pt x="418969" y="702274"/>
                </a:lnTo>
                <a:lnTo>
                  <a:pt x="359313" y="688850"/>
                </a:lnTo>
                <a:lnTo>
                  <a:pt x="310970" y="651888"/>
                </a:lnTo>
                <a:lnTo>
                  <a:pt x="273941" y="591940"/>
                </a:lnTo>
                <a:lnTo>
                  <a:pt x="216456" y="490249"/>
                </a:lnTo>
                <a:lnTo>
                  <a:pt x="172896" y="379915"/>
                </a:lnTo>
                <a:lnTo>
                  <a:pt x="145027" y="269214"/>
                </a:lnTo>
                <a:lnTo>
                  <a:pt x="131102" y="186280"/>
                </a:lnTo>
                <a:lnTo>
                  <a:pt x="140668" y="147111"/>
                </a:lnTo>
                <a:lnTo>
                  <a:pt x="171349" y="103345"/>
                </a:lnTo>
                <a:lnTo>
                  <a:pt x="128913" y="103345"/>
                </a:lnTo>
                <a:lnTo>
                  <a:pt x="129829" y="96725"/>
                </a:lnTo>
                <a:lnTo>
                  <a:pt x="76211" y="96725"/>
                </a:lnTo>
                <a:lnTo>
                  <a:pt x="46171" y="45972"/>
                </a:lnTo>
                <a:close/>
              </a:path>
              <a:path w="603250" h="795020">
                <a:moveTo>
                  <a:pt x="538740" y="709261"/>
                </a:moveTo>
                <a:lnTo>
                  <a:pt x="474283" y="714043"/>
                </a:lnTo>
                <a:lnTo>
                  <a:pt x="587082" y="714043"/>
                </a:lnTo>
                <a:lnTo>
                  <a:pt x="538740" y="709261"/>
                </a:lnTo>
                <a:close/>
              </a:path>
              <a:path w="603250" h="795020">
                <a:moveTo>
                  <a:pt x="165943" y="15998"/>
                </a:moveTo>
                <a:lnTo>
                  <a:pt x="128913" y="103345"/>
                </a:lnTo>
                <a:lnTo>
                  <a:pt x="171349" y="103345"/>
                </a:lnTo>
                <a:lnTo>
                  <a:pt x="172896" y="101139"/>
                </a:lnTo>
                <a:lnTo>
                  <a:pt x="205124" y="61970"/>
                </a:lnTo>
                <a:lnTo>
                  <a:pt x="195559" y="25192"/>
                </a:lnTo>
                <a:lnTo>
                  <a:pt x="165943" y="15998"/>
                </a:lnTo>
                <a:close/>
              </a:path>
              <a:path w="603250" h="795020">
                <a:moveTo>
                  <a:pt x="96685" y="0"/>
                </a:moveTo>
                <a:lnTo>
                  <a:pt x="71428" y="25192"/>
                </a:lnTo>
                <a:lnTo>
                  <a:pt x="96685" y="91944"/>
                </a:lnTo>
                <a:lnTo>
                  <a:pt x="76211" y="96725"/>
                </a:lnTo>
                <a:lnTo>
                  <a:pt x="129829" y="96725"/>
                </a:lnTo>
                <a:lnTo>
                  <a:pt x="135885" y="52960"/>
                </a:lnTo>
                <a:lnTo>
                  <a:pt x="966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9">
            <a:extLst>
              <a:ext uri="{FF2B5EF4-FFF2-40B4-BE49-F238E27FC236}">
                <a16:creationId xmlns:a16="http://schemas.microsoft.com/office/drawing/2014/main" id="{9E58D624-0636-048B-0A61-094A82687185}"/>
              </a:ext>
            </a:extLst>
          </p:cNvPr>
          <p:cNvSpPr/>
          <p:nvPr/>
        </p:nvSpPr>
        <p:spPr>
          <a:xfrm>
            <a:off x="2573914" y="2800782"/>
            <a:ext cx="734695" cy="631825"/>
          </a:xfrm>
          <a:custGeom>
            <a:avLst/>
            <a:gdLst/>
            <a:ahLst/>
            <a:cxnLst/>
            <a:rect l="l" t="t" r="r" b="b"/>
            <a:pathLst>
              <a:path w="734695" h="631825">
                <a:moveTo>
                  <a:pt x="474228" y="62522"/>
                </a:moveTo>
                <a:lnTo>
                  <a:pt x="446819" y="62522"/>
                </a:lnTo>
                <a:lnTo>
                  <a:pt x="432839" y="85508"/>
                </a:lnTo>
                <a:lnTo>
                  <a:pt x="456017" y="110701"/>
                </a:lnTo>
                <a:lnTo>
                  <a:pt x="517824" y="119895"/>
                </a:lnTo>
                <a:lnTo>
                  <a:pt x="524815" y="145456"/>
                </a:lnTo>
                <a:lnTo>
                  <a:pt x="522607" y="195842"/>
                </a:lnTo>
                <a:lnTo>
                  <a:pt x="497222" y="290545"/>
                </a:lnTo>
                <a:lnTo>
                  <a:pt x="458040" y="384880"/>
                </a:lnTo>
                <a:lnTo>
                  <a:pt x="421066" y="437840"/>
                </a:lnTo>
                <a:lnTo>
                  <a:pt x="338287" y="488594"/>
                </a:lnTo>
                <a:lnTo>
                  <a:pt x="202531" y="532544"/>
                </a:lnTo>
                <a:lnTo>
                  <a:pt x="101357" y="548542"/>
                </a:lnTo>
                <a:lnTo>
                  <a:pt x="22994" y="555530"/>
                </a:lnTo>
                <a:lnTo>
                  <a:pt x="0" y="580723"/>
                </a:lnTo>
                <a:lnTo>
                  <a:pt x="22994" y="622098"/>
                </a:lnTo>
                <a:lnTo>
                  <a:pt x="64383" y="631660"/>
                </a:lnTo>
                <a:lnTo>
                  <a:pt x="149736" y="598928"/>
                </a:lnTo>
                <a:lnTo>
                  <a:pt x="225525" y="580723"/>
                </a:lnTo>
                <a:lnTo>
                  <a:pt x="320076" y="555530"/>
                </a:lnTo>
                <a:lnTo>
                  <a:pt x="386667" y="520775"/>
                </a:lnTo>
                <a:lnTo>
                  <a:pt x="437253" y="488594"/>
                </a:lnTo>
                <a:lnTo>
                  <a:pt x="465030" y="472596"/>
                </a:lnTo>
                <a:lnTo>
                  <a:pt x="497222" y="428646"/>
                </a:lnTo>
                <a:lnTo>
                  <a:pt x="517824" y="384880"/>
                </a:lnTo>
                <a:lnTo>
                  <a:pt x="533828" y="331920"/>
                </a:lnTo>
                <a:lnTo>
                  <a:pt x="550016" y="257997"/>
                </a:lnTo>
                <a:lnTo>
                  <a:pt x="559582" y="198416"/>
                </a:lnTo>
                <a:lnTo>
                  <a:pt x="573010" y="145456"/>
                </a:lnTo>
                <a:lnTo>
                  <a:pt x="593981" y="131664"/>
                </a:lnTo>
                <a:lnTo>
                  <a:pt x="680682" y="131664"/>
                </a:lnTo>
                <a:lnTo>
                  <a:pt x="699753" y="129090"/>
                </a:lnTo>
                <a:lnTo>
                  <a:pt x="734152" y="101690"/>
                </a:lnTo>
                <a:lnTo>
                  <a:pt x="593981" y="101690"/>
                </a:lnTo>
                <a:lnTo>
                  <a:pt x="589198" y="94703"/>
                </a:lnTo>
                <a:lnTo>
                  <a:pt x="598587" y="87715"/>
                </a:lnTo>
                <a:lnTo>
                  <a:pt x="533828" y="87715"/>
                </a:lnTo>
                <a:lnTo>
                  <a:pt x="513410" y="80727"/>
                </a:lnTo>
                <a:lnTo>
                  <a:pt x="474228" y="62522"/>
                </a:lnTo>
                <a:close/>
              </a:path>
              <a:path w="734695" h="631825">
                <a:moveTo>
                  <a:pt x="680682" y="131664"/>
                </a:moveTo>
                <a:lnTo>
                  <a:pt x="593981" y="131664"/>
                </a:lnTo>
                <a:lnTo>
                  <a:pt x="649350" y="135894"/>
                </a:lnTo>
                <a:lnTo>
                  <a:pt x="680682" y="131664"/>
                </a:lnTo>
                <a:close/>
              </a:path>
              <a:path w="734695" h="631825">
                <a:moveTo>
                  <a:pt x="704536" y="59947"/>
                </a:moveTo>
                <a:lnTo>
                  <a:pt x="692947" y="85508"/>
                </a:lnTo>
                <a:lnTo>
                  <a:pt x="660571" y="96909"/>
                </a:lnTo>
                <a:lnTo>
                  <a:pt x="623965" y="101690"/>
                </a:lnTo>
                <a:lnTo>
                  <a:pt x="734152" y="101690"/>
                </a:lnTo>
                <a:lnTo>
                  <a:pt x="729921" y="69510"/>
                </a:lnTo>
                <a:lnTo>
                  <a:pt x="704536" y="59947"/>
                </a:lnTo>
                <a:close/>
              </a:path>
              <a:path w="734695" h="631825">
                <a:moveTo>
                  <a:pt x="633162" y="0"/>
                </a:moveTo>
                <a:lnTo>
                  <a:pt x="610168" y="11768"/>
                </a:lnTo>
                <a:lnTo>
                  <a:pt x="589198" y="50753"/>
                </a:lnTo>
                <a:lnTo>
                  <a:pt x="559582" y="75946"/>
                </a:lnTo>
                <a:lnTo>
                  <a:pt x="533828" y="87715"/>
                </a:lnTo>
                <a:lnTo>
                  <a:pt x="598587" y="87715"/>
                </a:lnTo>
                <a:lnTo>
                  <a:pt x="614399" y="75946"/>
                </a:lnTo>
                <a:lnTo>
                  <a:pt x="651558" y="36961"/>
                </a:lnTo>
                <a:lnTo>
                  <a:pt x="658364" y="2574"/>
                </a:lnTo>
                <a:lnTo>
                  <a:pt x="6331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0">
            <a:extLst>
              <a:ext uri="{FF2B5EF4-FFF2-40B4-BE49-F238E27FC236}">
                <a16:creationId xmlns:a16="http://schemas.microsoft.com/office/drawing/2014/main" id="{A6D2BED8-674B-27DB-0BBD-81323CD05CFA}"/>
              </a:ext>
            </a:extLst>
          </p:cNvPr>
          <p:cNvSpPr/>
          <p:nvPr/>
        </p:nvSpPr>
        <p:spPr>
          <a:xfrm>
            <a:off x="2440585" y="3761642"/>
            <a:ext cx="234950" cy="808990"/>
          </a:xfrm>
          <a:custGeom>
            <a:avLst/>
            <a:gdLst/>
            <a:ahLst/>
            <a:cxnLst/>
            <a:rect l="l" t="t" r="r" b="b"/>
            <a:pathLst>
              <a:path w="234950" h="808989">
                <a:moveTo>
                  <a:pt x="105919" y="0"/>
                </a:moveTo>
                <a:lnTo>
                  <a:pt x="59674" y="9120"/>
                </a:lnTo>
                <a:lnTo>
                  <a:pt x="52702" y="55166"/>
                </a:lnTo>
                <a:lnTo>
                  <a:pt x="52702" y="142900"/>
                </a:lnTo>
                <a:lnTo>
                  <a:pt x="64530" y="255845"/>
                </a:lnTo>
                <a:lnTo>
                  <a:pt x="48342" y="361839"/>
                </a:lnTo>
                <a:lnTo>
                  <a:pt x="50531" y="504739"/>
                </a:lnTo>
                <a:lnTo>
                  <a:pt x="50531" y="605952"/>
                </a:lnTo>
                <a:lnTo>
                  <a:pt x="41370" y="684142"/>
                </a:lnTo>
                <a:lnTo>
                  <a:pt x="20473" y="716286"/>
                </a:lnTo>
                <a:lnTo>
                  <a:pt x="0" y="764943"/>
                </a:lnTo>
                <a:lnTo>
                  <a:pt x="0" y="781015"/>
                </a:lnTo>
                <a:lnTo>
                  <a:pt x="22644" y="799257"/>
                </a:lnTo>
                <a:lnTo>
                  <a:pt x="48342" y="808819"/>
                </a:lnTo>
                <a:lnTo>
                  <a:pt x="80534" y="794917"/>
                </a:lnTo>
                <a:lnTo>
                  <a:pt x="128913" y="746260"/>
                </a:lnTo>
                <a:lnTo>
                  <a:pt x="160022" y="718897"/>
                </a:lnTo>
                <a:lnTo>
                  <a:pt x="82741" y="718897"/>
                </a:lnTo>
                <a:lnTo>
                  <a:pt x="70968" y="707165"/>
                </a:lnTo>
                <a:lnTo>
                  <a:pt x="73544" y="681972"/>
                </a:lnTo>
                <a:lnTo>
                  <a:pt x="91939" y="564265"/>
                </a:lnTo>
                <a:lnTo>
                  <a:pt x="114933" y="426127"/>
                </a:lnTo>
                <a:lnTo>
                  <a:pt x="131121" y="292770"/>
                </a:lnTo>
                <a:lnTo>
                  <a:pt x="140318" y="154191"/>
                </a:lnTo>
                <a:lnTo>
                  <a:pt x="135535" y="69050"/>
                </a:lnTo>
                <a:lnTo>
                  <a:pt x="128913" y="23022"/>
                </a:lnTo>
                <a:lnTo>
                  <a:pt x="105919" y="0"/>
                </a:lnTo>
                <a:close/>
              </a:path>
              <a:path w="234950" h="808989">
                <a:moveTo>
                  <a:pt x="211691" y="624194"/>
                </a:moveTo>
                <a:lnTo>
                  <a:pt x="170302" y="638096"/>
                </a:lnTo>
                <a:lnTo>
                  <a:pt x="149332" y="656779"/>
                </a:lnTo>
                <a:lnTo>
                  <a:pt x="121923" y="702825"/>
                </a:lnTo>
                <a:lnTo>
                  <a:pt x="82741" y="718897"/>
                </a:lnTo>
                <a:lnTo>
                  <a:pt x="160022" y="718897"/>
                </a:lnTo>
                <a:lnTo>
                  <a:pt x="183731" y="698044"/>
                </a:lnTo>
                <a:lnTo>
                  <a:pt x="234686" y="675021"/>
                </a:lnTo>
                <a:lnTo>
                  <a:pt x="227695" y="633756"/>
                </a:lnTo>
                <a:lnTo>
                  <a:pt x="211691" y="6241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1">
            <a:extLst>
              <a:ext uri="{FF2B5EF4-FFF2-40B4-BE49-F238E27FC236}">
                <a16:creationId xmlns:a16="http://schemas.microsoft.com/office/drawing/2014/main" id="{64D436C7-06AC-FEB1-D5C0-8C58CF9A9608}"/>
              </a:ext>
            </a:extLst>
          </p:cNvPr>
          <p:cNvSpPr/>
          <p:nvPr/>
        </p:nvSpPr>
        <p:spPr>
          <a:xfrm>
            <a:off x="2592125" y="3770763"/>
            <a:ext cx="247015" cy="811530"/>
          </a:xfrm>
          <a:custGeom>
            <a:avLst/>
            <a:gdLst/>
            <a:ahLst/>
            <a:cxnLst/>
            <a:rect l="l" t="t" r="r" b="b"/>
            <a:pathLst>
              <a:path w="247014" h="811529">
                <a:moveTo>
                  <a:pt x="41757" y="0"/>
                </a:moveTo>
                <a:lnTo>
                  <a:pt x="0" y="13902"/>
                </a:lnTo>
                <a:lnTo>
                  <a:pt x="0" y="62117"/>
                </a:lnTo>
                <a:lnTo>
                  <a:pt x="6990" y="149851"/>
                </a:lnTo>
                <a:lnTo>
                  <a:pt x="30168" y="255845"/>
                </a:lnTo>
                <a:lnTo>
                  <a:pt x="23177" y="368790"/>
                </a:lnTo>
                <a:lnTo>
                  <a:pt x="43964" y="506928"/>
                </a:lnTo>
                <a:lnTo>
                  <a:pt x="55369" y="608122"/>
                </a:lnTo>
                <a:lnTo>
                  <a:pt x="53162" y="686753"/>
                </a:lnTo>
                <a:lnTo>
                  <a:pt x="39181" y="723678"/>
                </a:lnTo>
                <a:lnTo>
                  <a:pt x="23177" y="771894"/>
                </a:lnTo>
                <a:lnTo>
                  <a:pt x="23177" y="787966"/>
                </a:lnTo>
                <a:lnTo>
                  <a:pt x="48379" y="808819"/>
                </a:lnTo>
                <a:lnTo>
                  <a:pt x="78363" y="810989"/>
                </a:lnTo>
                <a:lnTo>
                  <a:pt x="103748" y="797087"/>
                </a:lnTo>
                <a:lnTo>
                  <a:pt x="145138" y="744090"/>
                </a:lnTo>
                <a:lnTo>
                  <a:pt x="166403" y="721067"/>
                </a:lnTo>
                <a:lnTo>
                  <a:pt x="101541" y="721067"/>
                </a:lnTo>
                <a:lnTo>
                  <a:pt x="90136" y="709776"/>
                </a:lnTo>
                <a:lnTo>
                  <a:pt x="85353" y="684142"/>
                </a:lnTo>
                <a:lnTo>
                  <a:pt x="92343" y="566857"/>
                </a:lnTo>
                <a:lnTo>
                  <a:pt x="99334" y="421787"/>
                </a:lnTo>
                <a:lnTo>
                  <a:pt x="101541" y="287989"/>
                </a:lnTo>
                <a:lnTo>
                  <a:pt x="92343" y="149851"/>
                </a:lnTo>
                <a:lnTo>
                  <a:pt x="83146" y="64710"/>
                </a:lnTo>
                <a:lnTo>
                  <a:pt x="69349" y="16071"/>
                </a:lnTo>
                <a:lnTo>
                  <a:pt x="41757" y="0"/>
                </a:lnTo>
                <a:close/>
              </a:path>
              <a:path w="247014" h="811529">
                <a:moveTo>
                  <a:pt x="216511" y="608122"/>
                </a:moveTo>
                <a:lnTo>
                  <a:pt x="175122" y="628975"/>
                </a:lnTo>
                <a:lnTo>
                  <a:pt x="161141" y="647658"/>
                </a:lnTo>
                <a:lnTo>
                  <a:pt x="133733" y="698044"/>
                </a:lnTo>
                <a:lnTo>
                  <a:pt x="101541" y="721067"/>
                </a:lnTo>
                <a:lnTo>
                  <a:pt x="166403" y="721067"/>
                </a:lnTo>
                <a:lnTo>
                  <a:pt x="196092" y="688923"/>
                </a:lnTo>
                <a:lnTo>
                  <a:pt x="246495" y="658949"/>
                </a:lnTo>
                <a:lnTo>
                  <a:pt x="235274" y="619854"/>
                </a:lnTo>
                <a:lnTo>
                  <a:pt x="216511" y="6081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6857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E5DD9E4-4930-0D9A-4C91-E060CA06C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purpose of a literature review is to: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8C4525C-07D9-3A94-F0C5-BEBE836ED4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Place each work in the context of its contribution to understanding the research problem being studied.</a:t>
            </a:r>
          </a:p>
          <a:p>
            <a:r>
              <a:rPr lang="en-US" altLang="en-US" dirty="0"/>
              <a:t>Describe the relationship of each work to the others under consideration.</a:t>
            </a:r>
          </a:p>
          <a:p>
            <a:r>
              <a:rPr lang="en-US" altLang="en-US" dirty="0"/>
              <a:t>Identify new ways to interpret prior research.</a:t>
            </a:r>
          </a:p>
          <a:p>
            <a:r>
              <a:rPr lang="en-US" altLang="en-US" dirty="0"/>
              <a:t>Reveal any gaps that exist in the literature.</a:t>
            </a:r>
          </a:p>
          <a:p>
            <a:r>
              <a:rPr lang="en-US" altLang="en-US" dirty="0"/>
              <a:t>Resolve conflicts amongst seemingly contradictory previous studies.</a:t>
            </a:r>
          </a:p>
          <a:p>
            <a:r>
              <a:rPr lang="en-US" altLang="en-US" dirty="0"/>
              <a:t>Identify areas of prior scholarship to prevent duplication of effort.</a:t>
            </a:r>
          </a:p>
          <a:p>
            <a:r>
              <a:rPr lang="en-US" altLang="en-US" dirty="0"/>
              <a:t>Point the way in fulfilling a need for additional research.</a:t>
            </a:r>
          </a:p>
          <a:p>
            <a:r>
              <a:rPr lang="en-US" altLang="en-US" dirty="0"/>
              <a:t>Locate your own research within the context of existing literature [very important].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5CC251-D586-1EEB-A3E2-48BF4978E7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https://patthomson.net/2017/09/11/avoiding-the-laundry-list-literature-review/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44D08B-BFEB-4920-2CB9-F701E4E378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21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7312744-E02B-50DE-1678-785D04A35F2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49808" y="162941"/>
            <a:ext cx="7241540" cy="4508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12F21-8278-659B-2BD7-41AEF14BF7B7}"/>
              </a:ext>
            </a:extLst>
          </p:cNvPr>
          <p:cNvSpPr txBox="1"/>
          <p:nvPr/>
        </p:nvSpPr>
        <p:spPr>
          <a:xfrm>
            <a:off x="613152" y="669798"/>
            <a:ext cx="6803136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Clarifying the concept of neoliberalism is not an easy task. The term neoliberalism is often used as a synonym for capitalism or the inequalities of the economy more generally (Ferguson 2010). Some scholars use the term very loosely, drawing connections between unrelated life events to suggest that a clandestine power is ‘pulling the strings’ (Bell and Green, 2016, after Latour, 2005). Neoliberalism is also almost always derogatory when used to refer to economic/political policy (Fish, 2009) which produces austerity through the rationality of markets, entrepreneurialism and competition (De </a:t>
            </a:r>
            <a:r>
              <a:rPr lang="en-US" sz="1600" b="0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Lissavoy</a:t>
            </a:r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, 2014).  The term is also associated with ‘</a:t>
            </a:r>
            <a:r>
              <a:rPr lang="en-US" sz="1600" b="0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bureaucratisation</a:t>
            </a:r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’ (</a:t>
            </a:r>
            <a:r>
              <a:rPr lang="en-US" sz="1600" b="0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Hibou</a:t>
            </a:r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, 2015), processes of </a:t>
            </a:r>
            <a:r>
              <a:rPr lang="en-US" sz="1600" b="0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rationalisation</a:t>
            </a:r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 and professionalization, driven by the quest for neutrality, objectivity and professionalization, which govern key aspects of everyday life.  </a:t>
            </a:r>
          </a:p>
          <a:p>
            <a:pPr algn="l" fontAlgn="base"/>
            <a:endParaRPr lang="en-US" sz="1600" b="0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algn="l" fontAlgn="base"/>
            <a:r>
              <a:rPr lang="en-US" sz="1600" dirty="0">
                <a:solidFill>
                  <a:schemeClr val="bg1"/>
                </a:solidFill>
                <a:latin typeface="Georgia" panose="02040502050405020303" pitchFamily="18" charset="0"/>
              </a:rPr>
              <a:t>Compare with:</a:t>
            </a:r>
          </a:p>
          <a:p>
            <a:pPr algn="l" fontAlgn="base"/>
            <a:endParaRPr lang="en-US" sz="1600" b="0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algn="l" fontAlgn="base"/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How then can the term neoliberalism be understood? Barnett (2005) suggests that it refers to the discreet alteration of the class-driven reform of the state to benefit free markets. Neoliberalism is a form of ideologically driven policies and government that supports </a:t>
            </a:r>
            <a:r>
              <a:rPr lang="en-US" sz="1600" b="0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privatisation</a:t>
            </a:r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, the free market and increased competition.</a:t>
            </a:r>
          </a:p>
          <a:p>
            <a:br>
              <a:rPr lang="en-US" sz="1600" dirty="0">
                <a:solidFill>
                  <a:schemeClr val="bg1"/>
                </a:solidFill>
              </a:rPr>
            </a:b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EF86D9-7A4B-4E68-8DD1-7C3359E8F96F}"/>
              </a:ext>
            </a:extLst>
          </p:cNvPr>
          <p:cNvSpPr txBox="1"/>
          <p:nvPr/>
        </p:nvSpPr>
        <p:spPr>
          <a:xfrm>
            <a:off x="4133088" y="114387"/>
            <a:ext cx="4901184" cy="156966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l" fontAlgn="base"/>
            <a:r>
              <a:rPr lang="en-US" dirty="0">
                <a:solidFill>
                  <a:schemeClr val="bg1"/>
                </a:solidFill>
                <a:latin typeface="+mj-lt"/>
              </a:rPr>
              <a:t>P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roduce an argument – do not simply report summaries of other people’s work, but make one/two points supported by evidence.</a:t>
            </a:r>
          </a:p>
        </p:txBody>
      </p:sp>
    </p:spTree>
    <p:extLst>
      <p:ext uri="{BB962C8B-B14F-4D97-AF65-F5344CB8AC3E}">
        <p14:creationId xmlns:p14="http://schemas.microsoft.com/office/powerpoint/2010/main" val="239185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F3EFAC-B0B6-4C47-A601-2A205D060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23090C-FB03-41EC-8041-C81B19F81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avoid the repetitive use of he says, finds, proposes etc.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made the writing more authoritative – remove the author’s own view via ‘therefore’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moved some sentences from passive to active voice.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highlighted the most important work that the author is using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produced an argument – I’m not simply reporting summaries of other people’s work, but have made two points supported by evidence.</a:t>
            </a:r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8193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F4929E-B798-4A4D-959B-A276AAF9E7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9C6A96-AE79-43DE-B14A-9C163133C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315E1CD-6842-4539-9D12-3F468FF08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52212"/>
            <a:ext cx="8064900" cy="451576"/>
          </a:xfrm>
        </p:spPr>
        <p:txBody>
          <a:bodyPr/>
          <a:lstStyle/>
          <a:p>
            <a:r>
              <a:rPr lang="en-US" dirty="0"/>
              <a:t>The following reading strategies can help you to identify the argument of a source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BB174C-F57C-40D6-9B3C-81DF051E3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21527"/>
            <a:ext cx="7773362" cy="4610473"/>
          </a:xfrm>
        </p:spPr>
        <p:txBody>
          <a:bodyPr/>
          <a:lstStyle/>
          <a:p>
            <a:r>
              <a:rPr lang="en-US" sz="2000" dirty="0"/>
              <a:t>Identify the author’s thesis (central claim or purpose) or research question. Both the </a:t>
            </a:r>
            <a:r>
              <a:rPr lang="en-US" sz="2000" dirty="0">
                <a:solidFill>
                  <a:schemeClr val="accent1"/>
                </a:solidFill>
              </a:rPr>
              <a:t>introduction</a:t>
            </a:r>
            <a:r>
              <a:rPr lang="en-US" sz="2000" dirty="0"/>
              <a:t> and the </a:t>
            </a:r>
            <a:r>
              <a:rPr lang="en-US" sz="2000" dirty="0">
                <a:solidFill>
                  <a:schemeClr val="accent1"/>
                </a:solidFill>
              </a:rPr>
              <a:t>conclusion</a:t>
            </a:r>
            <a:r>
              <a:rPr lang="en-US" sz="2000" dirty="0"/>
              <a:t> can help you with this task. </a:t>
            </a:r>
          </a:p>
          <a:p>
            <a:r>
              <a:rPr lang="en-US" sz="2000" dirty="0"/>
              <a:t>Look for </a:t>
            </a:r>
            <a:r>
              <a:rPr lang="en-US" sz="2000" dirty="0">
                <a:solidFill>
                  <a:schemeClr val="accent1"/>
                </a:solidFill>
              </a:rPr>
              <a:t>repetition</a:t>
            </a:r>
            <a:r>
              <a:rPr lang="en-US" sz="2000" dirty="0"/>
              <a:t> of key terms or ideas, especially those occurring in the thesis. Follow them through the text and examine what the author does with them. </a:t>
            </a:r>
          </a:p>
          <a:p>
            <a:r>
              <a:rPr lang="en-US" sz="2000" dirty="0"/>
              <a:t>Notice whether and how a </a:t>
            </a:r>
            <a:r>
              <a:rPr lang="en-US" sz="2000" dirty="0">
                <a:solidFill>
                  <a:schemeClr val="accent1"/>
                </a:solidFill>
              </a:rPr>
              <a:t>theory</a:t>
            </a:r>
            <a:r>
              <a:rPr lang="en-US" sz="2000" dirty="0"/>
              <a:t> is used to interpret evidence. Identify the </a:t>
            </a:r>
            <a:r>
              <a:rPr lang="en-US" sz="2000" dirty="0">
                <a:solidFill>
                  <a:schemeClr val="accent1"/>
                </a:solidFill>
              </a:rPr>
              <a:t>method</a:t>
            </a:r>
            <a:r>
              <a:rPr lang="en-US" sz="2000" dirty="0"/>
              <a:t> used to investigate the problem/s addressed in the text. </a:t>
            </a:r>
          </a:p>
          <a:p>
            <a:r>
              <a:rPr lang="en-US" sz="2000" dirty="0"/>
              <a:t>Notice how the text is laid out and organized. What are the main sections? What is </a:t>
            </a:r>
            <a:r>
              <a:rPr lang="en-US" sz="2000" dirty="0">
                <a:solidFill>
                  <a:schemeClr val="accent1"/>
                </a:solidFill>
              </a:rPr>
              <a:t>emphasized</a:t>
            </a:r>
            <a:r>
              <a:rPr lang="en-US" sz="2000" dirty="0"/>
              <a:t>? Why? Accounting for why will help you move beyond listing contents and toward accounting for argument. Look also for paragraphs that summarize the argument.</a:t>
            </a:r>
          </a:p>
        </p:txBody>
      </p:sp>
    </p:spTree>
    <p:extLst>
      <p:ext uri="{BB962C8B-B14F-4D97-AF65-F5344CB8AC3E}">
        <p14:creationId xmlns:p14="http://schemas.microsoft.com/office/powerpoint/2010/main" val="168472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744DFA-48A7-778C-4B0F-A25D42C304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F23744-B6A1-88AB-02D4-AA932B4426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50C19FE-29D9-C306-114C-DE24C384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your literature review you might: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917C99-3FAF-A41B-8E97-7A678FB8B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Give a </a:t>
            </a:r>
            <a:r>
              <a:rPr lang="en-US" sz="2400" dirty="0">
                <a:solidFill>
                  <a:schemeClr val="tx2"/>
                </a:solidFill>
              </a:rPr>
              <a:t>new interpretation </a:t>
            </a:r>
            <a:r>
              <a:rPr lang="en-US" sz="2400" dirty="0"/>
              <a:t>of old material or combine new with old interpretations,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Trace the intellectual progression of the field, including </a:t>
            </a:r>
            <a:r>
              <a:rPr lang="en-US" sz="2400" dirty="0">
                <a:solidFill>
                  <a:schemeClr val="tx2"/>
                </a:solidFill>
              </a:rPr>
              <a:t>major debates</a:t>
            </a:r>
            <a:r>
              <a:rPr lang="en-US" sz="2400" dirty="0"/>
              <a:t>,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Depending on the situation, evaluate the sources and advise the reader on the </a:t>
            </a:r>
            <a:r>
              <a:rPr lang="en-US" sz="2400" dirty="0">
                <a:solidFill>
                  <a:schemeClr val="tx2"/>
                </a:solidFill>
              </a:rPr>
              <a:t>most pertinent or relevant research</a:t>
            </a:r>
            <a:r>
              <a:rPr lang="en-US" sz="2400" dirty="0"/>
              <a:t>, or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Usually in the conclusion of a literature review, identify </a:t>
            </a:r>
            <a:r>
              <a:rPr lang="en-US" sz="2400" dirty="0">
                <a:solidFill>
                  <a:schemeClr val="tx2"/>
                </a:solidFill>
              </a:rPr>
              <a:t>where gaps exist </a:t>
            </a:r>
            <a:r>
              <a:rPr lang="en-US" sz="2400" dirty="0"/>
              <a:t>in how a problem has been researched to date.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638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78B2DF-B56D-57ED-05BF-C21E674A12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C0C464-9D9F-3A67-6B16-FE3CAEE935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25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073FCB-D7C8-3ABC-3FF2-AC39F475E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Your Literature Review Should Answer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E82068-850E-14AE-1ECB-22FB48FA3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384544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What do we already know in the immediate area concerned?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are the characteristics of the key concepts or the main factors or variables?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are the relationships between these key concepts, factors or variables?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are the existing theories?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Where are the inconsistencies or other shortcomings in our knowledge and understanding? 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7352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18AFA2-0F96-A346-830A-AC1AD5ED8B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24CAC6-0FA3-F3B3-9128-1637ADF5E4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3A0A6F-9556-A7B8-CE0D-A5176F72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8D62C1-9F3E-24CB-F720-E0319CAC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What research designs or methods seem unsatisfactory? What views need to be (further) tested?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evidence is lacking, inconclusive, contradictory or too limited?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Why study (further) the research problem?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contribution can the present study be expected to make?</a:t>
            </a:r>
          </a:p>
        </p:txBody>
      </p:sp>
    </p:spTree>
    <p:extLst>
      <p:ext uri="{BB962C8B-B14F-4D97-AF65-F5344CB8AC3E}">
        <p14:creationId xmlns:p14="http://schemas.microsoft.com/office/powerpoint/2010/main" val="2325897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C06BA6-7741-E48C-032F-B8A47A585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5E6406-8E31-8E4E-6EBA-C89A229D48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27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C4194E-7101-9C14-4383-50567E3D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Paraphrasing</a:t>
            </a:r>
            <a:r>
              <a:rPr lang="fr-FR" dirty="0"/>
              <a:t> Sources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2F3F17-8A1F-DAF2-2036-A16B09A48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are more interested in content, in findings or claims, than in how a source expresses himself</a:t>
            </a:r>
          </a:p>
          <a:p>
            <a:endParaRPr lang="en-US" dirty="0"/>
          </a:p>
          <a:p>
            <a:r>
              <a:rPr lang="en-US" dirty="0"/>
              <a:t>To summarize or acknowledge another author’s ideas</a:t>
            </a:r>
          </a:p>
          <a:p>
            <a:endParaRPr lang="en-US" dirty="0"/>
          </a:p>
          <a:p>
            <a:r>
              <a:rPr lang="en-US" dirty="0"/>
              <a:t>When you want to explain difficult material in a way which is easier for your reader to understand</a:t>
            </a:r>
          </a:p>
          <a:p>
            <a:endParaRPr lang="en-US" dirty="0"/>
          </a:p>
          <a:p>
            <a:r>
              <a:rPr lang="en-US" dirty="0"/>
              <a:t>Don’t cobble together a paper out of a series of quotations. You must make your own arguments with your own claims and evidence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1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65A518-8C1F-2179-CBC6-E6E220205E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0BB49A-7BA9-AB9A-47C5-E6CD0A9F2C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2B2A900-BEA3-415F-5E82-6A9601721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citation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BB0DA-8139-5E55-54A1-B0352EDAB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Paraphrase as much as possible, rather than quote</a:t>
            </a:r>
          </a:p>
          <a:p>
            <a:r>
              <a:rPr lang="en-US" dirty="0"/>
              <a:t>In parenthetical citations </a:t>
            </a:r>
            <a:r>
              <a:rPr lang="en-US" dirty="0">
                <a:solidFill>
                  <a:schemeClr val="tx2"/>
                </a:solidFill>
              </a:rPr>
              <a:t>(Author, year) </a:t>
            </a:r>
            <a:r>
              <a:rPr lang="en-US" dirty="0"/>
              <a:t>there is a comma between the author and year</a:t>
            </a:r>
          </a:p>
          <a:p>
            <a:r>
              <a:rPr lang="en-US" dirty="0"/>
              <a:t>In narrative citations </a:t>
            </a:r>
            <a:r>
              <a:rPr lang="en-US" dirty="0">
                <a:solidFill>
                  <a:schemeClr val="tx2"/>
                </a:solidFill>
              </a:rPr>
              <a:t>Author (year), </a:t>
            </a:r>
            <a:r>
              <a:rPr lang="en-US" dirty="0"/>
              <a:t>there is the date in parentheses after the author</a:t>
            </a:r>
          </a:p>
          <a:p>
            <a:r>
              <a:rPr lang="en-US" dirty="0"/>
              <a:t>For 3+ authors abbreviate author names </a:t>
            </a:r>
            <a:br>
              <a:rPr lang="en-US" dirty="0"/>
            </a:br>
            <a:r>
              <a:rPr lang="en-US" dirty="0"/>
              <a:t>(e.g., first author plus “et al.”)</a:t>
            </a:r>
          </a:p>
          <a:p>
            <a:r>
              <a:rPr lang="en-US" dirty="0"/>
              <a:t>All works in the reference list need to be cited in the text</a:t>
            </a:r>
          </a:p>
          <a:p>
            <a:r>
              <a:rPr lang="en-US" dirty="0"/>
              <a:t>Avoid patchwriting = omit a few words and substitute synonyms</a:t>
            </a:r>
          </a:p>
          <a:p>
            <a:r>
              <a:rPr lang="en-US" dirty="0"/>
              <a:t>Avoid </a:t>
            </a:r>
            <a:r>
              <a:rPr lang="en-US" dirty="0" err="1"/>
              <a:t>overcitation</a:t>
            </a:r>
            <a:r>
              <a:rPr lang="en-US" dirty="0"/>
              <a:t> = for longer paraphrases use one citation when introducing the idea and not repeated the citation</a:t>
            </a:r>
          </a:p>
          <a:p>
            <a:pPr marL="54000" indent="0">
              <a:buNone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489BEF-01F6-B5DC-8B9E-732767A49B2D}"/>
              </a:ext>
            </a:extLst>
          </p:cNvPr>
          <p:cNvSpPr txBox="1"/>
          <p:nvPr/>
        </p:nvSpPr>
        <p:spPr>
          <a:xfrm>
            <a:off x="968868" y="5832000"/>
            <a:ext cx="8523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https://apastyle.apa.org/instructional-aids/in-text-citation-checklist.pdf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0936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11F3A4-B1C2-5123-3AE7-6E427BC993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C0A0D7-96EC-5D7D-2622-3714293F65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1ACA00E-1AB9-4B6C-F4B6-BCD64E4A9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3600" dirty="0"/>
              <a:t>Citation and Qualification Signals</a:t>
            </a:r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1BD784F-34A3-F433-9D91-4B14700793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1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376" y="287952"/>
            <a:ext cx="7510814" cy="502541"/>
          </a:xfrm>
          <a:prstGeom prst="rect">
            <a:avLst/>
          </a:prstGeom>
        </p:spPr>
        <p:txBody>
          <a:bodyPr vert="horz" wrap="square" lIns="0" tIns="10001" rIns="0" bIns="0" rtlCol="0" anchor="t" anchorCtr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lang="en-US" sz="3200" dirty="0">
                <a:solidFill>
                  <a:srgbClr val="0000DC"/>
                </a:solidFill>
              </a:rPr>
              <a:t>What is </a:t>
            </a:r>
            <a:r>
              <a:rPr lang="en-US" sz="3200" spc="-5" dirty="0">
                <a:solidFill>
                  <a:srgbClr val="0000DC"/>
                </a:solidFill>
              </a:rPr>
              <a:t>scientific</a:t>
            </a:r>
            <a:r>
              <a:rPr lang="en-US" sz="3200" spc="-65" dirty="0">
                <a:solidFill>
                  <a:srgbClr val="0000DC"/>
                </a:solidFill>
              </a:rPr>
              <a:t> </a:t>
            </a:r>
            <a:r>
              <a:rPr lang="en-US" sz="3200" dirty="0">
                <a:solidFill>
                  <a:srgbClr val="0000DC"/>
                </a:solidFill>
              </a:rPr>
              <a:t>communication</a:t>
            </a:r>
            <a:endParaRPr spc="-4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421" y="1356373"/>
            <a:ext cx="4147185" cy="93102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9525" marR="3810">
              <a:lnSpc>
                <a:spcPts val="2265"/>
              </a:lnSpc>
              <a:spcBef>
                <a:spcPts val="360"/>
              </a:spcBef>
            </a:pPr>
            <a:r>
              <a:rPr sz="2100" spc="-4" dirty="0">
                <a:latin typeface="Calibri"/>
                <a:cs typeface="Calibri"/>
              </a:rPr>
              <a:t>Analytical writing </a:t>
            </a:r>
            <a:r>
              <a:rPr sz="2100" spc="-8" dirty="0">
                <a:latin typeface="Calibri"/>
                <a:cs typeface="Calibri"/>
              </a:rPr>
              <a:t>can </a:t>
            </a:r>
            <a:r>
              <a:rPr sz="2100" spc="-4" dirty="0">
                <a:latin typeface="Calibri"/>
                <a:cs typeface="Calibri"/>
              </a:rPr>
              <a:t>be </a:t>
            </a:r>
            <a:r>
              <a:rPr sz="2100" spc="-11" dirty="0">
                <a:latin typeface="Calibri"/>
                <a:cs typeface="Calibri"/>
              </a:rPr>
              <a:t>structured </a:t>
            </a:r>
            <a:r>
              <a:rPr sz="2100" spc="-4" dirty="0">
                <a:latin typeface="Calibri"/>
                <a:cs typeface="Calibri"/>
              </a:rPr>
              <a:t>as  a </a:t>
            </a:r>
            <a:r>
              <a:rPr sz="2100" spc="-8" dirty="0">
                <a:latin typeface="Calibri"/>
                <a:cs typeface="Calibri"/>
              </a:rPr>
              <a:t>logical </a:t>
            </a:r>
            <a:r>
              <a:rPr sz="2100" spc="-4" dirty="0">
                <a:latin typeface="Calibri"/>
                <a:cs typeface="Calibri"/>
              </a:rPr>
              <a:t>dialog </a:t>
            </a:r>
            <a:r>
              <a:rPr sz="2100" spc="-8" dirty="0">
                <a:latin typeface="Calibri"/>
                <a:cs typeface="Calibri"/>
              </a:rPr>
              <a:t>between </a:t>
            </a:r>
            <a:r>
              <a:rPr sz="2100" spc="-4" dirty="0">
                <a:latin typeface="Calibri"/>
                <a:cs typeface="Calibri"/>
              </a:rPr>
              <a:t>the </a:t>
            </a:r>
            <a:r>
              <a:rPr sz="2100" spc="-8" dirty="0">
                <a:latin typeface="Calibri"/>
                <a:cs typeface="Calibri"/>
              </a:rPr>
              <a:t>writer  </a:t>
            </a:r>
            <a:r>
              <a:rPr sz="2100" spc="-4" dirty="0">
                <a:latin typeface="Calibri"/>
                <a:cs typeface="Calibri"/>
              </a:rPr>
              <a:t>and the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38" dirty="0">
                <a:latin typeface="Calibri"/>
                <a:cs typeface="Calibri"/>
              </a:rPr>
              <a:t>reader.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82439" y="5578145"/>
            <a:ext cx="135731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dirty="0">
                <a:latin typeface="Calibri"/>
                <a:cs typeface="Calibri"/>
              </a:rPr>
              <a:t>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9451" y="2732951"/>
            <a:ext cx="2157984" cy="2633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6" name="object 6"/>
          <p:cNvSpPr/>
          <p:nvPr/>
        </p:nvSpPr>
        <p:spPr>
          <a:xfrm>
            <a:off x="323468" y="2876930"/>
            <a:ext cx="1880235" cy="23557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7" name="object 7"/>
          <p:cNvSpPr txBox="1"/>
          <p:nvPr/>
        </p:nvSpPr>
        <p:spPr>
          <a:xfrm>
            <a:off x="242376" y="6495635"/>
            <a:ext cx="5930265" cy="2404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500" spc="-15" dirty="0">
                <a:latin typeface="Calibri"/>
                <a:cs typeface="Calibri"/>
              </a:rPr>
              <a:t>Chaubey, </a:t>
            </a:r>
            <a:r>
              <a:rPr sz="1500" spc="-79" dirty="0">
                <a:latin typeface="Calibri"/>
                <a:cs typeface="Calibri"/>
              </a:rPr>
              <a:t>V. </a:t>
            </a:r>
            <a:r>
              <a:rPr sz="1500" dirty="0">
                <a:latin typeface="Calibri"/>
                <a:cs typeface="Calibri"/>
              </a:rPr>
              <a:t>(2018) </a:t>
            </a:r>
            <a:r>
              <a:rPr sz="1500" spc="-4" dirty="0">
                <a:latin typeface="Calibri"/>
                <a:cs typeface="Calibri"/>
              </a:rPr>
              <a:t>The </a:t>
            </a:r>
            <a:r>
              <a:rPr sz="1500" spc="-8" dirty="0">
                <a:latin typeface="Calibri"/>
                <a:cs typeface="Calibri"/>
              </a:rPr>
              <a:t>Little </a:t>
            </a:r>
            <a:r>
              <a:rPr sz="1500" dirty="0">
                <a:latin typeface="Calibri"/>
                <a:cs typeface="Calibri"/>
              </a:rPr>
              <a:t>Book </a:t>
            </a:r>
            <a:r>
              <a:rPr sz="1500" spc="-4" dirty="0">
                <a:latin typeface="Calibri"/>
                <a:cs typeface="Calibri"/>
              </a:rPr>
              <a:t>of </a:t>
            </a:r>
            <a:r>
              <a:rPr sz="1500" spc="-8" dirty="0">
                <a:latin typeface="Calibri"/>
                <a:cs typeface="Calibri"/>
              </a:rPr>
              <a:t>Research Writing. Amazon</a:t>
            </a:r>
            <a:r>
              <a:rPr sz="1500" spc="90" dirty="0">
                <a:latin typeface="Calibri"/>
                <a:cs typeface="Calibri"/>
              </a:rPr>
              <a:t> </a:t>
            </a:r>
            <a:r>
              <a:rPr sz="1500" spc="-4" dirty="0">
                <a:latin typeface="Calibri"/>
                <a:cs typeface="Calibri"/>
              </a:rPr>
              <a:t>Distribution.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55590" y="3091786"/>
            <a:ext cx="2157983" cy="20528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9" name="object 9"/>
          <p:cNvSpPr/>
          <p:nvPr/>
        </p:nvSpPr>
        <p:spPr>
          <a:xfrm>
            <a:off x="5976843" y="3233889"/>
            <a:ext cx="1880234" cy="17750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0" name="object 10"/>
          <p:cNvSpPr/>
          <p:nvPr/>
        </p:nvSpPr>
        <p:spPr>
          <a:xfrm>
            <a:off x="4471606" y="3008947"/>
            <a:ext cx="2870834" cy="1724025"/>
          </a:xfrm>
          <a:custGeom>
            <a:avLst/>
            <a:gdLst/>
            <a:ahLst/>
            <a:cxnLst/>
            <a:rect l="l" t="t" r="r" b="b"/>
            <a:pathLst>
              <a:path w="3827779" h="2298700">
                <a:moveTo>
                  <a:pt x="3827526" y="1405890"/>
                </a:moveTo>
                <a:lnTo>
                  <a:pt x="2682113" y="1405890"/>
                </a:lnTo>
                <a:lnTo>
                  <a:pt x="3518154" y="2298192"/>
                </a:lnTo>
                <a:lnTo>
                  <a:pt x="3827526" y="1405890"/>
                </a:lnTo>
                <a:close/>
              </a:path>
              <a:path w="3827779" h="2298700">
                <a:moveTo>
                  <a:pt x="322580" y="0"/>
                </a:moveTo>
                <a:lnTo>
                  <a:pt x="0" y="0"/>
                </a:lnTo>
                <a:lnTo>
                  <a:pt x="55420" y="311"/>
                </a:lnTo>
                <a:lnTo>
                  <a:pt x="110683" y="1242"/>
                </a:lnTo>
                <a:lnTo>
                  <a:pt x="165780" y="2789"/>
                </a:lnTo>
                <a:lnTo>
                  <a:pt x="220704" y="4947"/>
                </a:lnTo>
                <a:lnTo>
                  <a:pt x="275445" y="7714"/>
                </a:lnTo>
                <a:lnTo>
                  <a:pt x="329994" y="11084"/>
                </a:lnTo>
                <a:lnTo>
                  <a:pt x="384342" y="15055"/>
                </a:lnTo>
                <a:lnTo>
                  <a:pt x="438482" y="19622"/>
                </a:lnTo>
                <a:lnTo>
                  <a:pt x="492405" y="24781"/>
                </a:lnTo>
                <a:lnTo>
                  <a:pt x="546101" y="30528"/>
                </a:lnTo>
                <a:lnTo>
                  <a:pt x="599562" y="36859"/>
                </a:lnTo>
                <a:lnTo>
                  <a:pt x="652780" y="43771"/>
                </a:lnTo>
                <a:lnTo>
                  <a:pt x="705745" y="51259"/>
                </a:lnTo>
                <a:lnTo>
                  <a:pt x="758449" y="59319"/>
                </a:lnTo>
                <a:lnTo>
                  <a:pt x="810883" y="67948"/>
                </a:lnTo>
                <a:lnTo>
                  <a:pt x="863040" y="77141"/>
                </a:lnTo>
                <a:lnTo>
                  <a:pt x="914909" y="86895"/>
                </a:lnTo>
                <a:lnTo>
                  <a:pt x="966482" y="97205"/>
                </a:lnTo>
                <a:lnTo>
                  <a:pt x="1017751" y="108068"/>
                </a:lnTo>
                <a:lnTo>
                  <a:pt x="1068707" y="119480"/>
                </a:lnTo>
                <a:lnTo>
                  <a:pt x="1119341" y="131436"/>
                </a:lnTo>
                <a:lnTo>
                  <a:pt x="1169645" y="143934"/>
                </a:lnTo>
                <a:lnTo>
                  <a:pt x="1219609" y="156968"/>
                </a:lnTo>
                <a:lnTo>
                  <a:pt x="1269226" y="170535"/>
                </a:lnTo>
                <a:lnTo>
                  <a:pt x="1318486" y="184631"/>
                </a:lnTo>
                <a:lnTo>
                  <a:pt x="1367382" y="199252"/>
                </a:lnTo>
                <a:lnTo>
                  <a:pt x="1415903" y="214394"/>
                </a:lnTo>
                <a:lnTo>
                  <a:pt x="1464042" y="230053"/>
                </a:lnTo>
                <a:lnTo>
                  <a:pt x="1511789" y="246225"/>
                </a:lnTo>
                <a:lnTo>
                  <a:pt x="1559137" y="262907"/>
                </a:lnTo>
                <a:lnTo>
                  <a:pt x="1606076" y="280094"/>
                </a:lnTo>
                <a:lnTo>
                  <a:pt x="1652597" y="297782"/>
                </a:lnTo>
                <a:lnTo>
                  <a:pt x="1698693" y="315967"/>
                </a:lnTo>
                <a:lnTo>
                  <a:pt x="1744354" y="334646"/>
                </a:lnTo>
                <a:lnTo>
                  <a:pt x="1789572" y="353814"/>
                </a:lnTo>
                <a:lnTo>
                  <a:pt x="1834338" y="373468"/>
                </a:lnTo>
                <a:lnTo>
                  <a:pt x="1878643" y="393604"/>
                </a:lnTo>
                <a:lnTo>
                  <a:pt x="1922479" y="414217"/>
                </a:lnTo>
                <a:lnTo>
                  <a:pt x="1965837" y="435303"/>
                </a:lnTo>
                <a:lnTo>
                  <a:pt x="2008708" y="456860"/>
                </a:lnTo>
                <a:lnTo>
                  <a:pt x="2051084" y="478882"/>
                </a:lnTo>
                <a:lnTo>
                  <a:pt x="2092956" y="501366"/>
                </a:lnTo>
                <a:lnTo>
                  <a:pt x="2134315" y="524308"/>
                </a:lnTo>
                <a:lnTo>
                  <a:pt x="2175152" y="547704"/>
                </a:lnTo>
                <a:lnTo>
                  <a:pt x="2215460" y="571550"/>
                </a:lnTo>
                <a:lnTo>
                  <a:pt x="2255228" y="595841"/>
                </a:lnTo>
                <a:lnTo>
                  <a:pt x="2294449" y="620575"/>
                </a:lnTo>
                <a:lnTo>
                  <a:pt x="2333114" y="645747"/>
                </a:lnTo>
                <a:lnTo>
                  <a:pt x="2371214" y="671354"/>
                </a:lnTo>
                <a:lnTo>
                  <a:pt x="2408741" y="697390"/>
                </a:lnTo>
                <a:lnTo>
                  <a:pt x="2445685" y="723853"/>
                </a:lnTo>
                <a:lnTo>
                  <a:pt x="2482039" y="750738"/>
                </a:lnTo>
                <a:lnTo>
                  <a:pt x="2517793" y="778041"/>
                </a:lnTo>
                <a:lnTo>
                  <a:pt x="2552938" y="805759"/>
                </a:lnTo>
                <a:lnTo>
                  <a:pt x="2587467" y="833887"/>
                </a:lnTo>
                <a:lnTo>
                  <a:pt x="2621370" y="862422"/>
                </a:lnTo>
                <a:lnTo>
                  <a:pt x="2654639" y="891360"/>
                </a:lnTo>
                <a:lnTo>
                  <a:pt x="2687265" y="920696"/>
                </a:lnTo>
                <a:lnTo>
                  <a:pt x="2719239" y="950427"/>
                </a:lnTo>
                <a:lnTo>
                  <a:pt x="2750553" y="980548"/>
                </a:lnTo>
                <a:lnTo>
                  <a:pt x="2781198" y="1011057"/>
                </a:lnTo>
                <a:lnTo>
                  <a:pt x="2811165" y="1041948"/>
                </a:lnTo>
                <a:lnTo>
                  <a:pt x="2840446" y="1073218"/>
                </a:lnTo>
                <a:lnTo>
                  <a:pt x="2869031" y="1104863"/>
                </a:lnTo>
                <a:lnTo>
                  <a:pt x="2896913" y="1136879"/>
                </a:lnTo>
                <a:lnTo>
                  <a:pt x="2924083" y="1169262"/>
                </a:lnTo>
                <a:lnTo>
                  <a:pt x="2950531" y="1202008"/>
                </a:lnTo>
                <a:lnTo>
                  <a:pt x="2976250" y="1235114"/>
                </a:lnTo>
                <a:lnTo>
                  <a:pt x="3001230" y="1268574"/>
                </a:lnTo>
                <a:lnTo>
                  <a:pt x="3025463" y="1302386"/>
                </a:lnTo>
                <a:lnTo>
                  <a:pt x="3048940" y="1336545"/>
                </a:lnTo>
                <a:lnTo>
                  <a:pt x="3071653" y="1371048"/>
                </a:lnTo>
                <a:lnTo>
                  <a:pt x="3093592" y="1405890"/>
                </a:lnTo>
                <a:lnTo>
                  <a:pt x="3416173" y="1405890"/>
                </a:lnTo>
                <a:lnTo>
                  <a:pt x="3394238" y="1371048"/>
                </a:lnTo>
                <a:lnTo>
                  <a:pt x="3371530" y="1336545"/>
                </a:lnTo>
                <a:lnTo>
                  <a:pt x="3348058" y="1302386"/>
                </a:lnTo>
                <a:lnTo>
                  <a:pt x="3323829" y="1268574"/>
                </a:lnTo>
                <a:lnTo>
                  <a:pt x="3298853" y="1235114"/>
                </a:lnTo>
                <a:lnTo>
                  <a:pt x="3273138" y="1202008"/>
                </a:lnTo>
                <a:lnTo>
                  <a:pt x="3246693" y="1169262"/>
                </a:lnTo>
                <a:lnTo>
                  <a:pt x="3219526" y="1136879"/>
                </a:lnTo>
                <a:lnTo>
                  <a:pt x="3191648" y="1104863"/>
                </a:lnTo>
                <a:lnTo>
                  <a:pt x="3163065" y="1073218"/>
                </a:lnTo>
                <a:lnTo>
                  <a:pt x="3133786" y="1041948"/>
                </a:lnTo>
                <a:lnTo>
                  <a:pt x="3103822" y="1011057"/>
                </a:lnTo>
                <a:lnTo>
                  <a:pt x="3073179" y="980548"/>
                </a:lnTo>
                <a:lnTo>
                  <a:pt x="3041867" y="950427"/>
                </a:lnTo>
                <a:lnTo>
                  <a:pt x="3009894" y="920696"/>
                </a:lnTo>
                <a:lnTo>
                  <a:pt x="2977270" y="891360"/>
                </a:lnTo>
                <a:lnTo>
                  <a:pt x="2944002" y="862422"/>
                </a:lnTo>
                <a:lnTo>
                  <a:pt x="2910100" y="833887"/>
                </a:lnTo>
                <a:lnTo>
                  <a:pt x="2875573" y="805759"/>
                </a:lnTo>
                <a:lnTo>
                  <a:pt x="2840428" y="778041"/>
                </a:lnTo>
                <a:lnTo>
                  <a:pt x="2804674" y="750738"/>
                </a:lnTo>
                <a:lnTo>
                  <a:pt x="2768321" y="723853"/>
                </a:lnTo>
                <a:lnTo>
                  <a:pt x="2731377" y="697390"/>
                </a:lnTo>
                <a:lnTo>
                  <a:pt x="2693851" y="671354"/>
                </a:lnTo>
                <a:lnTo>
                  <a:pt x="2655751" y="645747"/>
                </a:lnTo>
                <a:lnTo>
                  <a:pt x="2617086" y="620575"/>
                </a:lnTo>
                <a:lnTo>
                  <a:pt x="2577864" y="595841"/>
                </a:lnTo>
                <a:lnTo>
                  <a:pt x="2538095" y="571550"/>
                </a:lnTo>
                <a:lnTo>
                  <a:pt x="2497787" y="547704"/>
                </a:lnTo>
                <a:lnTo>
                  <a:pt x="2456949" y="524308"/>
                </a:lnTo>
                <a:lnTo>
                  <a:pt x="2415589" y="501366"/>
                </a:lnTo>
                <a:lnTo>
                  <a:pt x="2373717" y="478882"/>
                </a:lnTo>
                <a:lnTo>
                  <a:pt x="2331340" y="456860"/>
                </a:lnTo>
                <a:lnTo>
                  <a:pt x="2288468" y="435303"/>
                </a:lnTo>
                <a:lnTo>
                  <a:pt x="2245109" y="414217"/>
                </a:lnTo>
                <a:lnTo>
                  <a:pt x="2201272" y="393604"/>
                </a:lnTo>
                <a:lnTo>
                  <a:pt x="2156965" y="373468"/>
                </a:lnTo>
                <a:lnTo>
                  <a:pt x="2112198" y="353814"/>
                </a:lnTo>
                <a:lnTo>
                  <a:pt x="2066979" y="334646"/>
                </a:lnTo>
                <a:lnTo>
                  <a:pt x="2021316" y="315967"/>
                </a:lnTo>
                <a:lnTo>
                  <a:pt x="1975219" y="297782"/>
                </a:lnTo>
                <a:lnTo>
                  <a:pt x="1928695" y="280094"/>
                </a:lnTo>
                <a:lnTo>
                  <a:pt x="1881755" y="262907"/>
                </a:lnTo>
                <a:lnTo>
                  <a:pt x="1834405" y="246225"/>
                </a:lnTo>
                <a:lnTo>
                  <a:pt x="1786656" y="230053"/>
                </a:lnTo>
                <a:lnTo>
                  <a:pt x="1738516" y="214394"/>
                </a:lnTo>
                <a:lnTo>
                  <a:pt x="1689993" y="199252"/>
                </a:lnTo>
                <a:lnTo>
                  <a:pt x="1641096" y="184631"/>
                </a:lnTo>
                <a:lnTo>
                  <a:pt x="1591834" y="170535"/>
                </a:lnTo>
                <a:lnTo>
                  <a:pt x="1542215" y="156968"/>
                </a:lnTo>
                <a:lnTo>
                  <a:pt x="1492249" y="143934"/>
                </a:lnTo>
                <a:lnTo>
                  <a:pt x="1441944" y="131436"/>
                </a:lnTo>
                <a:lnTo>
                  <a:pt x="1391308" y="119480"/>
                </a:lnTo>
                <a:lnTo>
                  <a:pt x="1340350" y="108068"/>
                </a:lnTo>
                <a:lnTo>
                  <a:pt x="1289080" y="97205"/>
                </a:lnTo>
                <a:lnTo>
                  <a:pt x="1237505" y="86895"/>
                </a:lnTo>
                <a:lnTo>
                  <a:pt x="1185634" y="77141"/>
                </a:lnTo>
                <a:lnTo>
                  <a:pt x="1133476" y="67948"/>
                </a:lnTo>
                <a:lnTo>
                  <a:pt x="1081040" y="59319"/>
                </a:lnTo>
                <a:lnTo>
                  <a:pt x="1028335" y="51259"/>
                </a:lnTo>
                <a:lnTo>
                  <a:pt x="975368" y="43771"/>
                </a:lnTo>
                <a:lnTo>
                  <a:pt x="922149" y="36859"/>
                </a:lnTo>
                <a:lnTo>
                  <a:pt x="868687" y="30528"/>
                </a:lnTo>
                <a:lnTo>
                  <a:pt x="814990" y="24781"/>
                </a:lnTo>
                <a:lnTo>
                  <a:pt x="761066" y="19622"/>
                </a:lnTo>
                <a:lnTo>
                  <a:pt x="706926" y="15055"/>
                </a:lnTo>
                <a:lnTo>
                  <a:pt x="652576" y="11084"/>
                </a:lnTo>
                <a:lnTo>
                  <a:pt x="598026" y="7714"/>
                </a:lnTo>
                <a:lnTo>
                  <a:pt x="543285" y="4947"/>
                </a:lnTo>
                <a:lnTo>
                  <a:pt x="488361" y="2789"/>
                </a:lnTo>
                <a:lnTo>
                  <a:pt x="433263" y="1242"/>
                </a:lnTo>
                <a:lnTo>
                  <a:pt x="378000" y="311"/>
                </a:lnTo>
                <a:lnTo>
                  <a:pt x="32258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1" name="object 11"/>
          <p:cNvSpPr/>
          <p:nvPr/>
        </p:nvSpPr>
        <p:spPr>
          <a:xfrm>
            <a:off x="1953958" y="3008947"/>
            <a:ext cx="2638901" cy="1724025"/>
          </a:xfrm>
          <a:custGeom>
            <a:avLst/>
            <a:gdLst/>
            <a:ahLst/>
            <a:cxnLst/>
            <a:rect l="l" t="t" r="r" b="b"/>
            <a:pathLst>
              <a:path w="3518535" h="2298700">
                <a:moveTo>
                  <a:pt x="3356864" y="0"/>
                </a:moveTo>
                <a:lnTo>
                  <a:pt x="3299638" y="327"/>
                </a:lnTo>
                <a:lnTo>
                  <a:pt x="3242644" y="1305"/>
                </a:lnTo>
                <a:lnTo>
                  <a:pt x="3185889" y="2929"/>
                </a:lnTo>
                <a:lnTo>
                  <a:pt x="3129381" y="5193"/>
                </a:lnTo>
                <a:lnTo>
                  <a:pt x="3073127" y="8093"/>
                </a:lnTo>
                <a:lnTo>
                  <a:pt x="3017134" y="11624"/>
                </a:lnTo>
                <a:lnTo>
                  <a:pt x="2961411" y="15779"/>
                </a:lnTo>
                <a:lnTo>
                  <a:pt x="2905964" y="20554"/>
                </a:lnTo>
                <a:lnTo>
                  <a:pt x="2850803" y="25944"/>
                </a:lnTo>
                <a:lnTo>
                  <a:pt x="2795933" y="31943"/>
                </a:lnTo>
                <a:lnTo>
                  <a:pt x="2741362" y="38546"/>
                </a:lnTo>
                <a:lnTo>
                  <a:pt x="2687099" y="45749"/>
                </a:lnTo>
                <a:lnTo>
                  <a:pt x="2633150" y="53546"/>
                </a:lnTo>
                <a:lnTo>
                  <a:pt x="2579524" y="61931"/>
                </a:lnTo>
                <a:lnTo>
                  <a:pt x="2526228" y="70900"/>
                </a:lnTo>
                <a:lnTo>
                  <a:pt x="2473269" y="80447"/>
                </a:lnTo>
                <a:lnTo>
                  <a:pt x="2420655" y="90568"/>
                </a:lnTo>
                <a:lnTo>
                  <a:pt x="2368394" y="101256"/>
                </a:lnTo>
                <a:lnTo>
                  <a:pt x="2316492" y="112508"/>
                </a:lnTo>
                <a:lnTo>
                  <a:pt x="2264959" y="124317"/>
                </a:lnTo>
                <a:lnTo>
                  <a:pt x="2213801" y="136678"/>
                </a:lnTo>
                <a:lnTo>
                  <a:pt x="2163025" y="149587"/>
                </a:lnTo>
                <a:lnTo>
                  <a:pt x="2112641" y="163038"/>
                </a:lnTo>
                <a:lnTo>
                  <a:pt x="2062654" y="177025"/>
                </a:lnTo>
                <a:lnTo>
                  <a:pt x="2013072" y="191545"/>
                </a:lnTo>
                <a:lnTo>
                  <a:pt x="1963904" y="206591"/>
                </a:lnTo>
                <a:lnTo>
                  <a:pt x="1915157" y="222158"/>
                </a:lnTo>
                <a:lnTo>
                  <a:pt x="1866838" y="238241"/>
                </a:lnTo>
                <a:lnTo>
                  <a:pt x="1818955" y="254836"/>
                </a:lnTo>
                <a:lnTo>
                  <a:pt x="1771515" y="271936"/>
                </a:lnTo>
                <a:lnTo>
                  <a:pt x="1724526" y="289537"/>
                </a:lnTo>
                <a:lnTo>
                  <a:pt x="1677996" y="307633"/>
                </a:lnTo>
                <a:lnTo>
                  <a:pt x="1631932" y="326219"/>
                </a:lnTo>
                <a:lnTo>
                  <a:pt x="1586342" y="345291"/>
                </a:lnTo>
                <a:lnTo>
                  <a:pt x="1541233" y="364842"/>
                </a:lnTo>
                <a:lnTo>
                  <a:pt x="1496613" y="384868"/>
                </a:lnTo>
                <a:lnTo>
                  <a:pt x="1452490" y="405364"/>
                </a:lnTo>
                <a:lnTo>
                  <a:pt x="1408870" y="426324"/>
                </a:lnTo>
                <a:lnTo>
                  <a:pt x="1365762" y="447743"/>
                </a:lnTo>
                <a:lnTo>
                  <a:pt x="1323174" y="469616"/>
                </a:lnTo>
                <a:lnTo>
                  <a:pt x="1281112" y="491938"/>
                </a:lnTo>
                <a:lnTo>
                  <a:pt x="1239584" y="514703"/>
                </a:lnTo>
                <a:lnTo>
                  <a:pt x="1198598" y="537906"/>
                </a:lnTo>
                <a:lnTo>
                  <a:pt x="1158162" y="561543"/>
                </a:lnTo>
                <a:lnTo>
                  <a:pt x="1118283" y="585608"/>
                </a:lnTo>
                <a:lnTo>
                  <a:pt x="1078968" y="610096"/>
                </a:lnTo>
                <a:lnTo>
                  <a:pt x="1040226" y="635001"/>
                </a:lnTo>
                <a:lnTo>
                  <a:pt x="1002063" y="660319"/>
                </a:lnTo>
                <a:lnTo>
                  <a:pt x="964488" y="686044"/>
                </a:lnTo>
                <a:lnTo>
                  <a:pt x="927508" y="712172"/>
                </a:lnTo>
                <a:lnTo>
                  <a:pt x="891130" y="738696"/>
                </a:lnTo>
                <a:lnTo>
                  <a:pt x="855362" y="765612"/>
                </a:lnTo>
                <a:lnTo>
                  <a:pt x="820211" y="792914"/>
                </a:lnTo>
                <a:lnTo>
                  <a:pt x="785686" y="820598"/>
                </a:lnTo>
                <a:lnTo>
                  <a:pt x="751794" y="848658"/>
                </a:lnTo>
                <a:lnTo>
                  <a:pt x="718542" y="877089"/>
                </a:lnTo>
                <a:lnTo>
                  <a:pt x="685938" y="905885"/>
                </a:lnTo>
                <a:lnTo>
                  <a:pt x="653990" y="935043"/>
                </a:lnTo>
                <a:lnTo>
                  <a:pt x="622704" y="964556"/>
                </a:lnTo>
                <a:lnTo>
                  <a:pt x="592089" y="994419"/>
                </a:lnTo>
                <a:lnTo>
                  <a:pt x="562153" y="1024627"/>
                </a:lnTo>
                <a:lnTo>
                  <a:pt x="532902" y="1055175"/>
                </a:lnTo>
                <a:lnTo>
                  <a:pt x="504344" y="1086057"/>
                </a:lnTo>
                <a:lnTo>
                  <a:pt x="476488" y="1117270"/>
                </a:lnTo>
                <a:lnTo>
                  <a:pt x="449339" y="1148806"/>
                </a:lnTo>
                <a:lnTo>
                  <a:pt x="422907" y="1180662"/>
                </a:lnTo>
                <a:lnTo>
                  <a:pt x="397199" y="1212831"/>
                </a:lnTo>
                <a:lnTo>
                  <a:pt x="372222" y="1245310"/>
                </a:lnTo>
                <a:lnTo>
                  <a:pt x="347983" y="1278092"/>
                </a:lnTo>
                <a:lnTo>
                  <a:pt x="324491" y="1311172"/>
                </a:lnTo>
                <a:lnTo>
                  <a:pt x="301753" y="1344546"/>
                </a:lnTo>
                <a:lnTo>
                  <a:pt x="279777" y="1378207"/>
                </a:lnTo>
                <a:lnTo>
                  <a:pt x="258569" y="1412152"/>
                </a:lnTo>
                <a:lnTo>
                  <a:pt x="238138" y="1446374"/>
                </a:lnTo>
                <a:lnTo>
                  <a:pt x="218491" y="1480868"/>
                </a:lnTo>
                <a:lnTo>
                  <a:pt x="199637" y="1515630"/>
                </a:lnTo>
                <a:lnTo>
                  <a:pt x="181581" y="1550654"/>
                </a:lnTo>
                <a:lnTo>
                  <a:pt x="164332" y="1585935"/>
                </a:lnTo>
                <a:lnTo>
                  <a:pt x="147898" y="1621468"/>
                </a:lnTo>
                <a:lnTo>
                  <a:pt x="132286" y="1657247"/>
                </a:lnTo>
                <a:lnTo>
                  <a:pt x="117504" y="1693267"/>
                </a:lnTo>
                <a:lnTo>
                  <a:pt x="103559" y="1729524"/>
                </a:lnTo>
                <a:lnTo>
                  <a:pt x="90459" y="1766012"/>
                </a:lnTo>
                <a:lnTo>
                  <a:pt x="78211" y="1802725"/>
                </a:lnTo>
                <a:lnTo>
                  <a:pt x="66823" y="1839660"/>
                </a:lnTo>
                <a:lnTo>
                  <a:pt x="56302" y="1876809"/>
                </a:lnTo>
                <a:lnTo>
                  <a:pt x="46657" y="1914169"/>
                </a:lnTo>
                <a:lnTo>
                  <a:pt x="37894" y="1951734"/>
                </a:lnTo>
                <a:lnTo>
                  <a:pt x="30022" y="1989499"/>
                </a:lnTo>
                <a:lnTo>
                  <a:pt x="23047" y="2027458"/>
                </a:lnTo>
                <a:lnTo>
                  <a:pt x="16978" y="2065608"/>
                </a:lnTo>
                <a:lnTo>
                  <a:pt x="11822" y="2103941"/>
                </a:lnTo>
                <a:lnTo>
                  <a:pt x="7586" y="2142453"/>
                </a:lnTo>
                <a:lnTo>
                  <a:pt x="4278" y="2181140"/>
                </a:lnTo>
                <a:lnTo>
                  <a:pt x="1906" y="2219995"/>
                </a:lnTo>
                <a:lnTo>
                  <a:pt x="477" y="2259014"/>
                </a:lnTo>
                <a:lnTo>
                  <a:pt x="0" y="2298192"/>
                </a:lnTo>
                <a:lnTo>
                  <a:pt x="322580" y="2298192"/>
                </a:lnTo>
                <a:lnTo>
                  <a:pt x="323066" y="2258709"/>
                </a:lnTo>
                <a:lnTo>
                  <a:pt x="324521" y="2219382"/>
                </a:lnTo>
                <a:lnTo>
                  <a:pt x="326936" y="2180215"/>
                </a:lnTo>
                <a:lnTo>
                  <a:pt x="330303" y="2141215"/>
                </a:lnTo>
                <a:lnTo>
                  <a:pt x="334616" y="2102387"/>
                </a:lnTo>
                <a:lnTo>
                  <a:pt x="339866" y="2063736"/>
                </a:lnTo>
                <a:lnTo>
                  <a:pt x="346046" y="2025268"/>
                </a:lnTo>
                <a:lnTo>
                  <a:pt x="353149" y="1986988"/>
                </a:lnTo>
                <a:lnTo>
                  <a:pt x="361166" y="1948901"/>
                </a:lnTo>
                <a:lnTo>
                  <a:pt x="370089" y="1911014"/>
                </a:lnTo>
                <a:lnTo>
                  <a:pt x="379912" y="1873332"/>
                </a:lnTo>
                <a:lnTo>
                  <a:pt x="390627" y="1835860"/>
                </a:lnTo>
                <a:lnTo>
                  <a:pt x="402226" y="1798603"/>
                </a:lnTo>
                <a:lnTo>
                  <a:pt x="414701" y="1761568"/>
                </a:lnTo>
                <a:lnTo>
                  <a:pt x="428045" y="1724760"/>
                </a:lnTo>
                <a:lnTo>
                  <a:pt x="442250" y="1688183"/>
                </a:lnTo>
                <a:lnTo>
                  <a:pt x="457309" y="1651844"/>
                </a:lnTo>
                <a:lnTo>
                  <a:pt x="473213" y="1615749"/>
                </a:lnTo>
                <a:lnTo>
                  <a:pt x="489955" y="1579902"/>
                </a:lnTo>
                <a:lnTo>
                  <a:pt x="507529" y="1544308"/>
                </a:lnTo>
                <a:lnTo>
                  <a:pt x="525925" y="1508975"/>
                </a:lnTo>
                <a:lnTo>
                  <a:pt x="545136" y="1473907"/>
                </a:lnTo>
                <a:lnTo>
                  <a:pt x="565155" y="1439109"/>
                </a:lnTo>
                <a:lnTo>
                  <a:pt x="585974" y="1404587"/>
                </a:lnTo>
                <a:lnTo>
                  <a:pt x="607586" y="1370346"/>
                </a:lnTo>
                <a:lnTo>
                  <a:pt x="629982" y="1336393"/>
                </a:lnTo>
                <a:lnTo>
                  <a:pt x="653155" y="1302732"/>
                </a:lnTo>
                <a:lnTo>
                  <a:pt x="677098" y="1269369"/>
                </a:lnTo>
                <a:lnTo>
                  <a:pt x="701803" y="1236310"/>
                </a:lnTo>
                <a:lnTo>
                  <a:pt x="727261" y="1203559"/>
                </a:lnTo>
                <a:lnTo>
                  <a:pt x="753467" y="1171123"/>
                </a:lnTo>
                <a:lnTo>
                  <a:pt x="780411" y="1139007"/>
                </a:lnTo>
                <a:lnTo>
                  <a:pt x="808087" y="1107216"/>
                </a:lnTo>
                <a:lnTo>
                  <a:pt x="836487" y="1075756"/>
                </a:lnTo>
                <a:lnTo>
                  <a:pt x="865602" y="1044632"/>
                </a:lnTo>
                <a:lnTo>
                  <a:pt x="895426" y="1013850"/>
                </a:lnTo>
                <a:lnTo>
                  <a:pt x="925951" y="983416"/>
                </a:lnTo>
                <a:lnTo>
                  <a:pt x="957168" y="953334"/>
                </a:lnTo>
                <a:lnTo>
                  <a:pt x="989072" y="923611"/>
                </a:lnTo>
                <a:lnTo>
                  <a:pt x="1021653" y="894251"/>
                </a:lnTo>
                <a:lnTo>
                  <a:pt x="1054904" y="865261"/>
                </a:lnTo>
                <a:lnTo>
                  <a:pt x="1088818" y="836645"/>
                </a:lnTo>
                <a:lnTo>
                  <a:pt x="1123387" y="808410"/>
                </a:lnTo>
                <a:lnTo>
                  <a:pt x="1158603" y="780560"/>
                </a:lnTo>
                <a:lnTo>
                  <a:pt x="1194459" y="753102"/>
                </a:lnTo>
                <a:lnTo>
                  <a:pt x="1230947" y="726040"/>
                </a:lnTo>
                <a:lnTo>
                  <a:pt x="1268059" y="699381"/>
                </a:lnTo>
                <a:lnTo>
                  <a:pt x="1305788" y="673129"/>
                </a:lnTo>
                <a:lnTo>
                  <a:pt x="1344127" y="647290"/>
                </a:lnTo>
                <a:lnTo>
                  <a:pt x="1383066" y="621870"/>
                </a:lnTo>
                <a:lnTo>
                  <a:pt x="1422600" y="596874"/>
                </a:lnTo>
                <a:lnTo>
                  <a:pt x="1462720" y="572308"/>
                </a:lnTo>
                <a:lnTo>
                  <a:pt x="1503418" y="548177"/>
                </a:lnTo>
                <a:lnTo>
                  <a:pt x="1544688" y="524486"/>
                </a:lnTo>
                <a:lnTo>
                  <a:pt x="1586521" y="501241"/>
                </a:lnTo>
                <a:lnTo>
                  <a:pt x="1628909" y="478448"/>
                </a:lnTo>
                <a:lnTo>
                  <a:pt x="1671846" y="456112"/>
                </a:lnTo>
                <a:lnTo>
                  <a:pt x="1715323" y="434238"/>
                </a:lnTo>
                <a:lnTo>
                  <a:pt x="1759332" y="412833"/>
                </a:lnTo>
                <a:lnTo>
                  <a:pt x="1803867" y="391901"/>
                </a:lnTo>
                <a:lnTo>
                  <a:pt x="1848920" y="371448"/>
                </a:lnTo>
                <a:lnTo>
                  <a:pt x="1894482" y="351479"/>
                </a:lnTo>
                <a:lnTo>
                  <a:pt x="1940547" y="332000"/>
                </a:lnTo>
                <a:lnTo>
                  <a:pt x="1987106" y="313017"/>
                </a:lnTo>
                <a:lnTo>
                  <a:pt x="2034152" y="294535"/>
                </a:lnTo>
                <a:lnTo>
                  <a:pt x="2081677" y="276559"/>
                </a:lnTo>
                <a:lnTo>
                  <a:pt x="2129674" y="259095"/>
                </a:lnTo>
                <a:lnTo>
                  <a:pt x="2178136" y="242148"/>
                </a:lnTo>
                <a:lnTo>
                  <a:pt x="2227053" y="225724"/>
                </a:lnTo>
                <a:lnTo>
                  <a:pt x="2276420" y="209828"/>
                </a:lnTo>
                <a:lnTo>
                  <a:pt x="2326227" y="194467"/>
                </a:lnTo>
                <a:lnTo>
                  <a:pt x="2376468" y="179644"/>
                </a:lnTo>
                <a:lnTo>
                  <a:pt x="2427135" y="165367"/>
                </a:lnTo>
                <a:lnTo>
                  <a:pt x="2478221" y="151639"/>
                </a:lnTo>
                <a:lnTo>
                  <a:pt x="2529717" y="138468"/>
                </a:lnTo>
                <a:lnTo>
                  <a:pt x="2581615" y="125857"/>
                </a:lnTo>
                <a:lnTo>
                  <a:pt x="2633910" y="113814"/>
                </a:lnTo>
                <a:lnTo>
                  <a:pt x="2686592" y="102342"/>
                </a:lnTo>
                <a:lnTo>
                  <a:pt x="2739654" y="91448"/>
                </a:lnTo>
                <a:lnTo>
                  <a:pt x="2793088" y="81138"/>
                </a:lnTo>
                <a:lnTo>
                  <a:pt x="2846887" y="71416"/>
                </a:lnTo>
                <a:lnTo>
                  <a:pt x="2901044" y="62288"/>
                </a:lnTo>
                <a:lnTo>
                  <a:pt x="2955550" y="53760"/>
                </a:lnTo>
                <a:lnTo>
                  <a:pt x="3010397" y="45837"/>
                </a:lnTo>
                <a:lnTo>
                  <a:pt x="3065580" y="38525"/>
                </a:lnTo>
                <a:lnTo>
                  <a:pt x="3121088" y="31829"/>
                </a:lnTo>
                <a:lnTo>
                  <a:pt x="3176916" y="25754"/>
                </a:lnTo>
                <a:lnTo>
                  <a:pt x="3233055" y="20306"/>
                </a:lnTo>
                <a:lnTo>
                  <a:pt x="3289498" y="15491"/>
                </a:lnTo>
                <a:lnTo>
                  <a:pt x="3346237" y="11314"/>
                </a:lnTo>
                <a:lnTo>
                  <a:pt x="3403264" y="7781"/>
                </a:lnTo>
                <a:lnTo>
                  <a:pt x="3460572" y="4896"/>
                </a:lnTo>
                <a:lnTo>
                  <a:pt x="3518154" y="2667"/>
                </a:lnTo>
                <a:lnTo>
                  <a:pt x="3437556" y="666"/>
                </a:lnTo>
                <a:lnTo>
                  <a:pt x="3356864" y="0"/>
                </a:lnTo>
                <a:close/>
              </a:path>
            </a:pathLst>
          </a:custGeom>
          <a:solidFill>
            <a:srgbClr val="85921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2" name="object 12"/>
          <p:cNvSpPr/>
          <p:nvPr/>
        </p:nvSpPr>
        <p:spPr>
          <a:xfrm>
            <a:off x="1953958" y="3008947"/>
            <a:ext cx="5388293" cy="1724025"/>
          </a:xfrm>
          <a:custGeom>
            <a:avLst/>
            <a:gdLst/>
            <a:ahLst/>
            <a:cxnLst/>
            <a:rect l="l" t="t" r="r" b="b"/>
            <a:pathLst>
              <a:path w="7184390" h="2298700">
                <a:moveTo>
                  <a:pt x="3518154" y="2667"/>
                </a:moveTo>
                <a:lnTo>
                  <a:pt x="3460572" y="4896"/>
                </a:lnTo>
                <a:lnTo>
                  <a:pt x="3403264" y="7781"/>
                </a:lnTo>
                <a:lnTo>
                  <a:pt x="3346237" y="11314"/>
                </a:lnTo>
                <a:lnTo>
                  <a:pt x="3289498" y="15491"/>
                </a:lnTo>
                <a:lnTo>
                  <a:pt x="3233055" y="20306"/>
                </a:lnTo>
                <a:lnTo>
                  <a:pt x="3176916" y="25754"/>
                </a:lnTo>
                <a:lnTo>
                  <a:pt x="3121088" y="31829"/>
                </a:lnTo>
                <a:lnTo>
                  <a:pt x="3065580" y="38525"/>
                </a:lnTo>
                <a:lnTo>
                  <a:pt x="3010397" y="45837"/>
                </a:lnTo>
                <a:lnTo>
                  <a:pt x="2955550" y="53760"/>
                </a:lnTo>
                <a:lnTo>
                  <a:pt x="2901044" y="62288"/>
                </a:lnTo>
                <a:lnTo>
                  <a:pt x="2846887" y="71416"/>
                </a:lnTo>
                <a:lnTo>
                  <a:pt x="2793088" y="81138"/>
                </a:lnTo>
                <a:lnTo>
                  <a:pt x="2739654" y="91448"/>
                </a:lnTo>
                <a:lnTo>
                  <a:pt x="2686592" y="102342"/>
                </a:lnTo>
                <a:lnTo>
                  <a:pt x="2633910" y="113814"/>
                </a:lnTo>
                <a:lnTo>
                  <a:pt x="2581615" y="125857"/>
                </a:lnTo>
                <a:lnTo>
                  <a:pt x="2529717" y="138468"/>
                </a:lnTo>
                <a:lnTo>
                  <a:pt x="2478221" y="151639"/>
                </a:lnTo>
                <a:lnTo>
                  <a:pt x="2427135" y="165367"/>
                </a:lnTo>
                <a:lnTo>
                  <a:pt x="2376468" y="179644"/>
                </a:lnTo>
                <a:lnTo>
                  <a:pt x="2326227" y="194467"/>
                </a:lnTo>
                <a:lnTo>
                  <a:pt x="2276420" y="209828"/>
                </a:lnTo>
                <a:lnTo>
                  <a:pt x="2227053" y="225724"/>
                </a:lnTo>
                <a:lnTo>
                  <a:pt x="2178136" y="242148"/>
                </a:lnTo>
                <a:lnTo>
                  <a:pt x="2129674" y="259095"/>
                </a:lnTo>
                <a:lnTo>
                  <a:pt x="2081677" y="276559"/>
                </a:lnTo>
                <a:lnTo>
                  <a:pt x="2034152" y="294535"/>
                </a:lnTo>
                <a:lnTo>
                  <a:pt x="1987106" y="313017"/>
                </a:lnTo>
                <a:lnTo>
                  <a:pt x="1940547" y="332000"/>
                </a:lnTo>
                <a:lnTo>
                  <a:pt x="1894482" y="351479"/>
                </a:lnTo>
                <a:lnTo>
                  <a:pt x="1848920" y="371448"/>
                </a:lnTo>
                <a:lnTo>
                  <a:pt x="1803867" y="391901"/>
                </a:lnTo>
                <a:lnTo>
                  <a:pt x="1759332" y="412833"/>
                </a:lnTo>
                <a:lnTo>
                  <a:pt x="1715323" y="434238"/>
                </a:lnTo>
                <a:lnTo>
                  <a:pt x="1671846" y="456112"/>
                </a:lnTo>
                <a:lnTo>
                  <a:pt x="1628909" y="478448"/>
                </a:lnTo>
                <a:lnTo>
                  <a:pt x="1586521" y="501241"/>
                </a:lnTo>
                <a:lnTo>
                  <a:pt x="1544688" y="524486"/>
                </a:lnTo>
                <a:lnTo>
                  <a:pt x="1503418" y="548177"/>
                </a:lnTo>
                <a:lnTo>
                  <a:pt x="1462720" y="572308"/>
                </a:lnTo>
                <a:lnTo>
                  <a:pt x="1422600" y="596874"/>
                </a:lnTo>
                <a:lnTo>
                  <a:pt x="1383066" y="621870"/>
                </a:lnTo>
                <a:lnTo>
                  <a:pt x="1344127" y="647290"/>
                </a:lnTo>
                <a:lnTo>
                  <a:pt x="1305788" y="673129"/>
                </a:lnTo>
                <a:lnTo>
                  <a:pt x="1268059" y="699381"/>
                </a:lnTo>
                <a:lnTo>
                  <a:pt x="1230947" y="726040"/>
                </a:lnTo>
                <a:lnTo>
                  <a:pt x="1194459" y="753102"/>
                </a:lnTo>
                <a:lnTo>
                  <a:pt x="1158603" y="780560"/>
                </a:lnTo>
                <a:lnTo>
                  <a:pt x="1123387" y="808410"/>
                </a:lnTo>
                <a:lnTo>
                  <a:pt x="1088818" y="836645"/>
                </a:lnTo>
                <a:lnTo>
                  <a:pt x="1054904" y="865261"/>
                </a:lnTo>
                <a:lnTo>
                  <a:pt x="1021653" y="894251"/>
                </a:lnTo>
                <a:lnTo>
                  <a:pt x="989072" y="923611"/>
                </a:lnTo>
                <a:lnTo>
                  <a:pt x="957168" y="953334"/>
                </a:lnTo>
                <a:lnTo>
                  <a:pt x="925951" y="983416"/>
                </a:lnTo>
                <a:lnTo>
                  <a:pt x="895426" y="1013850"/>
                </a:lnTo>
                <a:lnTo>
                  <a:pt x="865602" y="1044632"/>
                </a:lnTo>
                <a:lnTo>
                  <a:pt x="836487" y="1075756"/>
                </a:lnTo>
                <a:lnTo>
                  <a:pt x="808087" y="1107216"/>
                </a:lnTo>
                <a:lnTo>
                  <a:pt x="780411" y="1139007"/>
                </a:lnTo>
                <a:lnTo>
                  <a:pt x="753467" y="1171123"/>
                </a:lnTo>
                <a:lnTo>
                  <a:pt x="727261" y="1203559"/>
                </a:lnTo>
                <a:lnTo>
                  <a:pt x="701803" y="1236310"/>
                </a:lnTo>
                <a:lnTo>
                  <a:pt x="677098" y="1269369"/>
                </a:lnTo>
                <a:lnTo>
                  <a:pt x="653155" y="1302732"/>
                </a:lnTo>
                <a:lnTo>
                  <a:pt x="629982" y="1336393"/>
                </a:lnTo>
                <a:lnTo>
                  <a:pt x="607586" y="1370346"/>
                </a:lnTo>
                <a:lnTo>
                  <a:pt x="585974" y="1404587"/>
                </a:lnTo>
                <a:lnTo>
                  <a:pt x="565155" y="1439109"/>
                </a:lnTo>
                <a:lnTo>
                  <a:pt x="545136" y="1473907"/>
                </a:lnTo>
                <a:lnTo>
                  <a:pt x="525925" y="1508975"/>
                </a:lnTo>
                <a:lnTo>
                  <a:pt x="507529" y="1544308"/>
                </a:lnTo>
                <a:lnTo>
                  <a:pt x="489955" y="1579902"/>
                </a:lnTo>
                <a:lnTo>
                  <a:pt x="473213" y="1615749"/>
                </a:lnTo>
                <a:lnTo>
                  <a:pt x="457309" y="1651844"/>
                </a:lnTo>
                <a:lnTo>
                  <a:pt x="442250" y="1688183"/>
                </a:lnTo>
                <a:lnTo>
                  <a:pt x="428045" y="1724760"/>
                </a:lnTo>
                <a:lnTo>
                  <a:pt x="414701" y="1761568"/>
                </a:lnTo>
                <a:lnTo>
                  <a:pt x="402226" y="1798603"/>
                </a:lnTo>
                <a:lnTo>
                  <a:pt x="390627" y="1835860"/>
                </a:lnTo>
                <a:lnTo>
                  <a:pt x="379912" y="1873332"/>
                </a:lnTo>
                <a:lnTo>
                  <a:pt x="370089" y="1911014"/>
                </a:lnTo>
                <a:lnTo>
                  <a:pt x="361166" y="1948901"/>
                </a:lnTo>
                <a:lnTo>
                  <a:pt x="353149" y="1986988"/>
                </a:lnTo>
                <a:lnTo>
                  <a:pt x="346046" y="2025268"/>
                </a:lnTo>
                <a:lnTo>
                  <a:pt x="339866" y="2063736"/>
                </a:lnTo>
                <a:lnTo>
                  <a:pt x="334616" y="2102387"/>
                </a:lnTo>
                <a:lnTo>
                  <a:pt x="330303" y="2141215"/>
                </a:lnTo>
                <a:lnTo>
                  <a:pt x="326936" y="2180215"/>
                </a:lnTo>
                <a:lnTo>
                  <a:pt x="324521" y="2219382"/>
                </a:lnTo>
                <a:lnTo>
                  <a:pt x="323066" y="2258709"/>
                </a:lnTo>
                <a:lnTo>
                  <a:pt x="322580" y="2298192"/>
                </a:lnTo>
                <a:lnTo>
                  <a:pt x="0" y="2298192"/>
                </a:lnTo>
                <a:lnTo>
                  <a:pt x="477" y="2259014"/>
                </a:lnTo>
                <a:lnTo>
                  <a:pt x="1906" y="2219995"/>
                </a:lnTo>
                <a:lnTo>
                  <a:pt x="4278" y="2181140"/>
                </a:lnTo>
                <a:lnTo>
                  <a:pt x="7586" y="2142453"/>
                </a:lnTo>
                <a:lnTo>
                  <a:pt x="11822" y="2103941"/>
                </a:lnTo>
                <a:lnTo>
                  <a:pt x="16978" y="2065608"/>
                </a:lnTo>
                <a:lnTo>
                  <a:pt x="23047" y="2027458"/>
                </a:lnTo>
                <a:lnTo>
                  <a:pt x="30022" y="1989499"/>
                </a:lnTo>
                <a:lnTo>
                  <a:pt x="37894" y="1951734"/>
                </a:lnTo>
                <a:lnTo>
                  <a:pt x="46657" y="1914169"/>
                </a:lnTo>
                <a:lnTo>
                  <a:pt x="56302" y="1876809"/>
                </a:lnTo>
                <a:lnTo>
                  <a:pt x="66823" y="1839660"/>
                </a:lnTo>
                <a:lnTo>
                  <a:pt x="78211" y="1802725"/>
                </a:lnTo>
                <a:lnTo>
                  <a:pt x="90459" y="1766012"/>
                </a:lnTo>
                <a:lnTo>
                  <a:pt x="103559" y="1729524"/>
                </a:lnTo>
                <a:lnTo>
                  <a:pt x="117504" y="1693267"/>
                </a:lnTo>
                <a:lnTo>
                  <a:pt x="132286" y="1657247"/>
                </a:lnTo>
                <a:lnTo>
                  <a:pt x="147898" y="1621468"/>
                </a:lnTo>
                <a:lnTo>
                  <a:pt x="164332" y="1585935"/>
                </a:lnTo>
                <a:lnTo>
                  <a:pt x="181581" y="1550654"/>
                </a:lnTo>
                <a:lnTo>
                  <a:pt x="199637" y="1515630"/>
                </a:lnTo>
                <a:lnTo>
                  <a:pt x="218491" y="1480868"/>
                </a:lnTo>
                <a:lnTo>
                  <a:pt x="238138" y="1446374"/>
                </a:lnTo>
                <a:lnTo>
                  <a:pt x="258569" y="1412152"/>
                </a:lnTo>
                <a:lnTo>
                  <a:pt x="279777" y="1378207"/>
                </a:lnTo>
                <a:lnTo>
                  <a:pt x="301753" y="1344546"/>
                </a:lnTo>
                <a:lnTo>
                  <a:pt x="324491" y="1311172"/>
                </a:lnTo>
                <a:lnTo>
                  <a:pt x="347983" y="1278092"/>
                </a:lnTo>
                <a:lnTo>
                  <a:pt x="372222" y="1245310"/>
                </a:lnTo>
                <a:lnTo>
                  <a:pt x="397199" y="1212831"/>
                </a:lnTo>
                <a:lnTo>
                  <a:pt x="422907" y="1180662"/>
                </a:lnTo>
                <a:lnTo>
                  <a:pt x="449339" y="1148806"/>
                </a:lnTo>
                <a:lnTo>
                  <a:pt x="476488" y="1117270"/>
                </a:lnTo>
                <a:lnTo>
                  <a:pt x="504344" y="1086057"/>
                </a:lnTo>
                <a:lnTo>
                  <a:pt x="532902" y="1055175"/>
                </a:lnTo>
                <a:lnTo>
                  <a:pt x="562153" y="1024627"/>
                </a:lnTo>
                <a:lnTo>
                  <a:pt x="592089" y="994419"/>
                </a:lnTo>
                <a:lnTo>
                  <a:pt x="622704" y="964556"/>
                </a:lnTo>
                <a:lnTo>
                  <a:pt x="653990" y="935043"/>
                </a:lnTo>
                <a:lnTo>
                  <a:pt x="685938" y="905885"/>
                </a:lnTo>
                <a:lnTo>
                  <a:pt x="718542" y="877089"/>
                </a:lnTo>
                <a:lnTo>
                  <a:pt x="751794" y="848658"/>
                </a:lnTo>
                <a:lnTo>
                  <a:pt x="785686" y="820598"/>
                </a:lnTo>
                <a:lnTo>
                  <a:pt x="820211" y="792914"/>
                </a:lnTo>
                <a:lnTo>
                  <a:pt x="855362" y="765612"/>
                </a:lnTo>
                <a:lnTo>
                  <a:pt x="891130" y="738696"/>
                </a:lnTo>
                <a:lnTo>
                  <a:pt x="927508" y="712172"/>
                </a:lnTo>
                <a:lnTo>
                  <a:pt x="964488" y="686044"/>
                </a:lnTo>
                <a:lnTo>
                  <a:pt x="1002063" y="660319"/>
                </a:lnTo>
                <a:lnTo>
                  <a:pt x="1040226" y="635001"/>
                </a:lnTo>
                <a:lnTo>
                  <a:pt x="1078968" y="610096"/>
                </a:lnTo>
                <a:lnTo>
                  <a:pt x="1118283" y="585608"/>
                </a:lnTo>
                <a:lnTo>
                  <a:pt x="1158162" y="561543"/>
                </a:lnTo>
                <a:lnTo>
                  <a:pt x="1198598" y="537906"/>
                </a:lnTo>
                <a:lnTo>
                  <a:pt x="1239584" y="514703"/>
                </a:lnTo>
                <a:lnTo>
                  <a:pt x="1281112" y="491938"/>
                </a:lnTo>
                <a:lnTo>
                  <a:pt x="1323174" y="469616"/>
                </a:lnTo>
                <a:lnTo>
                  <a:pt x="1365762" y="447743"/>
                </a:lnTo>
                <a:lnTo>
                  <a:pt x="1408870" y="426324"/>
                </a:lnTo>
                <a:lnTo>
                  <a:pt x="1452490" y="405364"/>
                </a:lnTo>
                <a:lnTo>
                  <a:pt x="1496613" y="384868"/>
                </a:lnTo>
                <a:lnTo>
                  <a:pt x="1541233" y="364842"/>
                </a:lnTo>
                <a:lnTo>
                  <a:pt x="1586342" y="345291"/>
                </a:lnTo>
                <a:lnTo>
                  <a:pt x="1631932" y="326219"/>
                </a:lnTo>
                <a:lnTo>
                  <a:pt x="1677996" y="307633"/>
                </a:lnTo>
                <a:lnTo>
                  <a:pt x="1724526" y="289537"/>
                </a:lnTo>
                <a:lnTo>
                  <a:pt x="1771515" y="271936"/>
                </a:lnTo>
                <a:lnTo>
                  <a:pt x="1818955" y="254836"/>
                </a:lnTo>
                <a:lnTo>
                  <a:pt x="1866838" y="238241"/>
                </a:lnTo>
                <a:lnTo>
                  <a:pt x="1915157" y="222158"/>
                </a:lnTo>
                <a:lnTo>
                  <a:pt x="1963904" y="206591"/>
                </a:lnTo>
                <a:lnTo>
                  <a:pt x="2013072" y="191545"/>
                </a:lnTo>
                <a:lnTo>
                  <a:pt x="2062654" y="177025"/>
                </a:lnTo>
                <a:lnTo>
                  <a:pt x="2112641" y="163038"/>
                </a:lnTo>
                <a:lnTo>
                  <a:pt x="2163025" y="149587"/>
                </a:lnTo>
                <a:lnTo>
                  <a:pt x="2213801" y="136678"/>
                </a:lnTo>
                <a:lnTo>
                  <a:pt x="2264959" y="124317"/>
                </a:lnTo>
                <a:lnTo>
                  <a:pt x="2316492" y="112508"/>
                </a:lnTo>
                <a:lnTo>
                  <a:pt x="2368394" y="101256"/>
                </a:lnTo>
                <a:lnTo>
                  <a:pt x="2420655" y="90568"/>
                </a:lnTo>
                <a:lnTo>
                  <a:pt x="2473269" y="80447"/>
                </a:lnTo>
                <a:lnTo>
                  <a:pt x="2526228" y="70900"/>
                </a:lnTo>
                <a:lnTo>
                  <a:pt x="2579524" y="61931"/>
                </a:lnTo>
                <a:lnTo>
                  <a:pt x="2633150" y="53546"/>
                </a:lnTo>
                <a:lnTo>
                  <a:pt x="2687099" y="45749"/>
                </a:lnTo>
                <a:lnTo>
                  <a:pt x="2741362" y="38546"/>
                </a:lnTo>
                <a:lnTo>
                  <a:pt x="2795933" y="31943"/>
                </a:lnTo>
                <a:lnTo>
                  <a:pt x="2850803" y="25944"/>
                </a:lnTo>
                <a:lnTo>
                  <a:pt x="2905964" y="20554"/>
                </a:lnTo>
                <a:lnTo>
                  <a:pt x="2961411" y="15779"/>
                </a:lnTo>
                <a:lnTo>
                  <a:pt x="3017134" y="11624"/>
                </a:lnTo>
                <a:lnTo>
                  <a:pt x="3073127" y="8093"/>
                </a:lnTo>
                <a:lnTo>
                  <a:pt x="3129381" y="5193"/>
                </a:lnTo>
                <a:lnTo>
                  <a:pt x="3185889" y="2929"/>
                </a:lnTo>
                <a:lnTo>
                  <a:pt x="3242644" y="1305"/>
                </a:lnTo>
                <a:lnTo>
                  <a:pt x="3299638" y="327"/>
                </a:lnTo>
                <a:lnTo>
                  <a:pt x="3356864" y="0"/>
                </a:lnTo>
                <a:lnTo>
                  <a:pt x="3679444" y="0"/>
                </a:lnTo>
                <a:lnTo>
                  <a:pt x="3734864" y="311"/>
                </a:lnTo>
                <a:lnTo>
                  <a:pt x="3790127" y="1242"/>
                </a:lnTo>
                <a:lnTo>
                  <a:pt x="3845225" y="2789"/>
                </a:lnTo>
                <a:lnTo>
                  <a:pt x="3900149" y="4947"/>
                </a:lnTo>
                <a:lnTo>
                  <a:pt x="3954890" y="7714"/>
                </a:lnTo>
                <a:lnTo>
                  <a:pt x="4009440" y="11084"/>
                </a:lnTo>
                <a:lnTo>
                  <a:pt x="4063790" y="15055"/>
                </a:lnTo>
                <a:lnTo>
                  <a:pt x="4117930" y="19622"/>
                </a:lnTo>
                <a:lnTo>
                  <a:pt x="4171854" y="24781"/>
                </a:lnTo>
                <a:lnTo>
                  <a:pt x="4225551" y="30528"/>
                </a:lnTo>
                <a:lnTo>
                  <a:pt x="4279013" y="36859"/>
                </a:lnTo>
                <a:lnTo>
                  <a:pt x="4332232" y="43771"/>
                </a:lnTo>
                <a:lnTo>
                  <a:pt x="4385199" y="51259"/>
                </a:lnTo>
                <a:lnTo>
                  <a:pt x="4437904" y="59319"/>
                </a:lnTo>
                <a:lnTo>
                  <a:pt x="4490340" y="67948"/>
                </a:lnTo>
                <a:lnTo>
                  <a:pt x="4542498" y="77141"/>
                </a:lnTo>
                <a:lnTo>
                  <a:pt x="4594369" y="86895"/>
                </a:lnTo>
                <a:lnTo>
                  <a:pt x="4645944" y="97205"/>
                </a:lnTo>
                <a:lnTo>
                  <a:pt x="4697214" y="108068"/>
                </a:lnTo>
                <a:lnTo>
                  <a:pt x="4748172" y="119480"/>
                </a:lnTo>
                <a:lnTo>
                  <a:pt x="4798808" y="131436"/>
                </a:lnTo>
                <a:lnTo>
                  <a:pt x="4849113" y="143934"/>
                </a:lnTo>
                <a:lnTo>
                  <a:pt x="4899079" y="156968"/>
                </a:lnTo>
                <a:lnTo>
                  <a:pt x="4948698" y="170535"/>
                </a:lnTo>
                <a:lnTo>
                  <a:pt x="4997960" y="184631"/>
                </a:lnTo>
                <a:lnTo>
                  <a:pt x="5046857" y="199252"/>
                </a:lnTo>
                <a:lnTo>
                  <a:pt x="5095380" y="214394"/>
                </a:lnTo>
                <a:lnTo>
                  <a:pt x="5143520" y="230053"/>
                </a:lnTo>
                <a:lnTo>
                  <a:pt x="5191269" y="246225"/>
                </a:lnTo>
                <a:lnTo>
                  <a:pt x="5238619" y="262907"/>
                </a:lnTo>
                <a:lnTo>
                  <a:pt x="5285559" y="280094"/>
                </a:lnTo>
                <a:lnTo>
                  <a:pt x="5332083" y="297782"/>
                </a:lnTo>
                <a:lnTo>
                  <a:pt x="5378180" y="315967"/>
                </a:lnTo>
                <a:lnTo>
                  <a:pt x="5423843" y="334646"/>
                </a:lnTo>
                <a:lnTo>
                  <a:pt x="5469062" y="353814"/>
                </a:lnTo>
                <a:lnTo>
                  <a:pt x="5513829" y="373468"/>
                </a:lnTo>
                <a:lnTo>
                  <a:pt x="5558136" y="393604"/>
                </a:lnTo>
                <a:lnTo>
                  <a:pt x="5601973" y="414217"/>
                </a:lnTo>
                <a:lnTo>
                  <a:pt x="5645332" y="435303"/>
                </a:lnTo>
                <a:lnTo>
                  <a:pt x="5688204" y="456860"/>
                </a:lnTo>
                <a:lnTo>
                  <a:pt x="5730581" y="478882"/>
                </a:lnTo>
                <a:lnTo>
                  <a:pt x="5772453" y="501366"/>
                </a:lnTo>
                <a:lnTo>
                  <a:pt x="5813813" y="524308"/>
                </a:lnTo>
                <a:lnTo>
                  <a:pt x="5854651" y="547704"/>
                </a:lnTo>
                <a:lnTo>
                  <a:pt x="5894959" y="571550"/>
                </a:lnTo>
                <a:lnTo>
                  <a:pt x="5934728" y="595841"/>
                </a:lnTo>
                <a:lnTo>
                  <a:pt x="5973950" y="620575"/>
                </a:lnTo>
                <a:lnTo>
                  <a:pt x="6012615" y="645747"/>
                </a:lnTo>
                <a:lnTo>
                  <a:pt x="6050715" y="671354"/>
                </a:lnTo>
                <a:lnTo>
                  <a:pt x="6088241" y="697390"/>
                </a:lnTo>
                <a:lnTo>
                  <a:pt x="6125185" y="723853"/>
                </a:lnTo>
                <a:lnTo>
                  <a:pt x="6161538" y="750738"/>
                </a:lnTo>
                <a:lnTo>
                  <a:pt x="6197292" y="778041"/>
                </a:lnTo>
                <a:lnTo>
                  <a:pt x="6232437" y="805759"/>
                </a:lnTo>
                <a:lnTo>
                  <a:pt x="6266964" y="833887"/>
                </a:lnTo>
                <a:lnTo>
                  <a:pt x="6300866" y="862422"/>
                </a:lnTo>
                <a:lnTo>
                  <a:pt x="6334134" y="891360"/>
                </a:lnTo>
                <a:lnTo>
                  <a:pt x="6366758" y="920696"/>
                </a:lnTo>
                <a:lnTo>
                  <a:pt x="6398731" y="950427"/>
                </a:lnTo>
                <a:lnTo>
                  <a:pt x="6430043" y="980548"/>
                </a:lnTo>
                <a:lnTo>
                  <a:pt x="6460686" y="1011057"/>
                </a:lnTo>
                <a:lnTo>
                  <a:pt x="6490650" y="1041948"/>
                </a:lnTo>
                <a:lnTo>
                  <a:pt x="6519929" y="1073218"/>
                </a:lnTo>
                <a:lnTo>
                  <a:pt x="6548512" y="1104863"/>
                </a:lnTo>
                <a:lnTo>
                  <a:pt x="6576390" y="1136879"/>
                </a:lnTo>
                <a:lnTo>
                  <a:pt x="6603557" y="1169262"/>
                </a:lnTo>
                <a:lnTo>
                  <a:pt x="6630002" y="1202008"/>
                </a:lnTo>
                <a:lnTo>
                  <a:pt x="6655717" y="1235114"/>
                </a:lnTo>
                <a:lnTo>
                  <a:pt x="6680693" y="1268574"/>
                </a:lnTo>
                <a:lnTo>
                  <a:pt x="6704922" y="1302386"/>
                </a:lnTo>
                <a:lnTo>
                  <a:pt x="6728394" y="1336545"/>
                </a:lnTo>
                <a:lnTo>
                  <a:pt x="6751102" y="1371048"/>
                </a:lnTo>
                <a:lnTo>
                  <a:pt x="6773037" y="1405890"/>
                </a:lnTo>
                <a:lnTo>
                  <a:pt x="7184390" y="1405890"/>
                </a:lnTo>
                <a:lnTo>
                  <a:pt x="6875018" y="2298192"/>
                </a:lnTo>
                <a:lnTo>
                  <a:pt x="6038977" y="1405890"/>
                </a:lnTo>
                <a:lnTo>
                  <a:pt x="6450457" y="1405890"/>
                </a:lnTo>
                <a:lnTo>
                  <a:pt x="6428517" y="1371048"/>
                </a:lnTo>
                <a:lnTo>
                  <a:pt x="6405804" y="1336545"/>
                </a:lnTo>
                <a:lnTo>
                  <a:pt x="6382327" y="1302386"/>
                </a:lnTo>
                <a:lnTo>
                  <a:pt x="6358094" y="1268574"/>
                </a:lnTo>
                <a:lnTo>
                  <a:pt x="6333114" y="1235114"/>
                </a:lnTo>
                <a:lnTo>
                  <a:pt x="6307395" y="1202008"/>
                </a:lnTo>
                <a:lnTo>
                  <a:pt x="6280947" y="1169262"/>
                </a:lnTo>
                <a:lnTo>
                  <a:pt x="6253777" y="1136879"/>
                </a:lnTo>
                <a:lnTo>
                  <a:pt x="6225895" y="1104863"/>
                </a:lnTo>
                <a:lnTo>
                  <a:pt x="6197310" y="1073218"/>
                </a:lnTo>
                <a:lnTo>
                  <a:pt x="6168029" y="1041948"/>
                </a:lnTo>
                <a:lnTo>
                  <a:pt x="6138062" y="1011057"/>
                </a:lnTo>
                <a:lnTo>
                  <a:pt x="6107417" y="980548"/>
                </a:lnTo>
                <a:lnTo>
                  <a:pt x="6076103" y="950427"/>
                </a:lnTo>
                <a:lnTo>
                  <a:pt x="6044129" y="920696"/>
                </a:lnTo>
                <a:lnTo>
                  <a:pt x="6011503" y="891360"/>
                </a:lnTo>
                <a:lnTo>
                  <a:pt x="5978234" y="862422"/>
                </a:lnTo>
                <a:lnTo>
                  <a:pt x="5944331" y="833887"/>
                </a:lnTo>
                <a:lnTo>
                  <a:pt x="5909802" y="805759"/>
                </a:lnTo>
                <a:lnTo>
                  <a:pt x="5874657" y="778041"/>
                </a:lnTo>
                <a:lnTo>
                  <a:pt x="5838903" y="750738"/>
                </a:lnTo>
                <a:lnTo>
                  <a:pt x="5802549" y="723853"/>
                </a:lnTo>
                <a:lnTo>
                  <a:pt x="5765605" y="697390"/>
                </a:lnTo>
                <a:lnTo>
                  <a:pt x="5728078" y="671354"/>
                </a:lnTo>
                <a:lnTo>
                  <a:pt x="5689978" y="645747"/>
                </a:lnTo>
                <a:lnTo>
                  <a:pt x="5651313" y="620575"/>
                </a:lnTo>
                <a:lnTo>
                  <a:pt x="5612092" y="595841"/>
                </a:lnTo>
                <a:lnTo>
                  <a:pt x="5572324" y="571550"/>
                </a:lnTo>
                <a:lnTo>
                  <a:pt x="5532016" y="547704"/>
                </a:lnTo>
                <a:lnTo>
                  <a:pt x="5491179" y="524308"/>
                </a:lnTo>
                <a:lnTo>
                  <a:pt x="5449820" y="501366"/>
                </a:lnTo>
                <a:lnTo>
                  <a:pt x="5407948" y="478882"/>
                </a:lnTo>
                <a:lnTo>
                  <a:pt x="5365572" y="456860"/>
                </a:lnTo>
                <a:lnTo>
                  <a:pt x="5322701" y="435303"/>
                </a:lnTo>
                <a:lnTo>
                  <a:pt x="5279343" y="414217"/>
                </a:lnTo>
                <a:lnTo>
                  <a:pt x="5235507" y="393604"/>
                </a:lnTo>
                <a:lnTo>
                  <a:pt x="5191202" y="373468"/>
                </a:lnTo>
                <a:lnTo>
                  <a:pt x="5146436" y="353814"/>
                </a:lnTo>
                <a:lnTo>
                  <a:pt x="5101218" y="334646"/>
                </a:lnTo>
                <a:lnTo>
                  <a:pt x="5055557" y="315967"/>
                </a:lnTo>
                <a:lnTo>
                  <a:pt x="5009461" y="297782"/>
                </a:lnTo>
                <a:lnTo>
                  <a:pt x="4962940" y="280094"/>
                </a:lnTo>
                <a:lnTo>
                  <a:pt x="4916001" y="262907"/>
                </a:lnTo>
                <a:lnTo>
                  <a:pt x="4868653" y="246225"/>
                </a:lnTo>
                <a:lnTo>
                  <a:pt x="4820906" y="230053"/>
                </a:lnTo>
                <a:lnTo>
                  <a:pt x="4772767" y="214394"/>
                </a:lnTo>
                <a:lnTo>
                  <a:pt x="4724246" y="199252"/>
                </a:lnTo>
                <a:lnTo>
                  <a:pt x="4675350" y="184631"/>
                </a:lnTo>
                <a:lnTo>
                  <a:pt x="4626090" y="170535"/>
                </a:lnTo>
                <a:lnTo>
                  <a:pt x="4576473" y="156968"/>
                </a:lnTo>
                <a:lnTo>
                  <a:pt x="4526509" y="143934"/>
                </a:lnTo>
                <a:lnTo>
                  <a:pt x="4476205" y="131436"/>
                </a:lnTo>
                <a:lnTo>
                  <a:pt x="4425571" y="119480"/>
                </a:lnTo>
                <a:lnTo>
                  <a:pt x="4374615" y="108068"/>
                </a:lnTo>
                <a:lnTo>
                  <a:pt x="4323346" y="97205"/>
                </a:lnTo>
                <a:lnTo>
                  <a:pt x="4271773" y="86895"/>
                </a:lnTo>
                <a:lnTo>
                  <a:pt x="4219904" y="77141"/>
                </a:lnTo>
                <a:lnTo>
                  <a:pt x="4167747" y="67948"/>
                </a:lnTo>
                <a:lnTo>
                  <a:pt x="4115313" y="59319"/>
                </a:lnTo>
                <a:lnTo>
                  <a:pt x="4062609" y="51259"/>
                </a:lnTo>
                <a:lnTo>
                  <a:pt x="4009644" y="43771"/>
                </a:lnTo>
                <a:lnTo>
                  <a:pt x="3956426" y="36859"/>
                </a:lnTo>
                <a:lnTo>
                  <a:pt x="3902965" y="30528"/>
                </a:lnTo>
                <a:lnTo>
                  <a:pt x="3849269" y="24781"/>
                </a:lnTo>
                <a:lnTo>
                  <a:pt x="3795346" y="19622"/>
                </a:lnTo>
                <a:lnTo>
                  <a:pt x="3741206" y="15055"/>
                </a:lnTo>
                <a:lnTo>
                  <a:pt x="3686858" y="11084"/>
                </a:lnTo>
                <a:lnTo>
                  <a:pt x="3632309" y="7714"/>
                </a:lnTo>
                <a:lnTo>
                  <a:pt x="3577568" y="4947"/>
                </a:lnTo>
                <a:lnTo>
                  <a:pt x="3522644" y="2789"/>
                </a:lnTo>
                <a:lnTo>
                  <a:pt x="3467547" y="1242"/>
                </a:lnTo>
                <a:lnTo>
                  <a:pt x="3412284" y="311"/>
                </a:lnTo>
                <a:lnTo>
                  <a:pt x="3356864" y="0"/>
                </a:lnTo>
              </a:path>
            </a:pathLst>
          </a:custGeom>
          <a:ln w="19812">
            <a:solidFill>
              <a:srgbClr val="79851A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3" name="object 13"/>
          <p:cNvSpPr txBox="1"/>
          <p:nvPr/>
        </p:nvSpPr>
        <p:spPr>
          <a:xfrm>
            <a:off x="4984575" y="2269571"/>
            <a:ext cx="3900011" cy="655468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 marR="3810">
              <a:spcBef>
                <a:spcPts val="71"/>
              </a:spcBef>
            </a:pPr>
            <a:r>
              <a:rPr sz="2100" spc="-15" dirty="0">
                <a:latin typeface="Calibri"/>
                <a:cs typeface="Calibri"/>
              </a:rPr>
              <a:t>Readers </a:t>
            </a:r>
            <a:r>
              <a:rPr sz="2100" spc="-11" dirty="0">
                <a:latin typeface="Calibri"/>
                <a:cs typeface="Calibri"/>
              </a:rPr>
              <a:t>generally </a:t>
            </a:r>
            <a:r>
              <a:rPr sz="2100" spc="-23" dirty="0">
                <a:latin typeface="Calibri"/>
                <a:cs typeface="Calibri"/>
              </a:rPr>
              <a:t>prefer </a:t>
            </a:r>
            <a:r>
              <a:rPr sz="2100" spc="-15" dirty="0">
                <a:latin typeface="Calibri"/>
                <a:cs typeface="Calibri"/>
              </a:rPr>
              <a:t>to </a:t>
            </a:r>
            <a:r>
              <a:rPr sz="2100" spc="-4" dirty="0">
                <a:latin typeface="Calibri"/>
                <a:cs typeface="Calibri"/>
              </a:rPr>
              <a:t>descend  </a:t>
            </a:r>
            <a:r>
              <a:rPr sz="2100" spc="-15" dirty="0">
                <a:latin typeface="Calibri"/>
                <a:cs typeface="Calibri"/>
              </a:rPr>
              <a:t>from </a:t>
            </a:r>
            <a:r>
              <a:rPr sz="2100" spc="-8" dirty="0">
                <a:latin typeface="Calibri"/>
                <a:cs typeface="Calibri"/>
              </a:rPr>
              <a:t>higher </a:t>
            </a:r>
            <a:r>
              <a:rPr sz="2100" spc="-11" dirty="0">
                <a:latin typeface="Calibri"/>
                <a:cs typeface="Calibri"/>
              </a:rPr>
              <a:t>level </a:t>
            </a:r>
            <a:r>
              <a:rPr sz="2100" spc="-8" dirty="0">
                <a:latin typeface="Calibri"/>
                <a:cs typeface="Calibri"/>
              </a:rPr>
              <a:t>ideas </a:t>
            </a:r>
            <a:r>
              <a:rPr sz="2100" spc="-15" dirty="0">
                <a:latin typeface="Calibri"/>
                <a:cs typeface="Calibri"/>
              </a:rPr>
              <a:t>to</a:t>
            </a:r>
            <a:r>
              <a:rPr sz="2100" spc="53" dirty="0">
                <a:latin typeface="Calibri"/>
                <a:cs typeface="Calibri"/>
              </a:rPr>
              <a:t> </a:t>
            </a:r>
            <a:r>
              <a:rPr sz="2100" spc="-11" dirty="0">
                <a:latin typeface="Calibri"/>
                <a:cs typeface="Calibri"/>
              </a:rPr>
              <a:t>details.</a:t>
            </a:r>
            <a:endParaRPr sz="2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E8EFA1-3387-E534-4729-ED6EF4DC4F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929264-93FA-CE09-51D1-62866ABEB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30</a:t>
            </a:fld>
            <a:endParaRPr lang="en-GB" altLang="cs-CZ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E2BD76C-FC19-6CC9-AFDE-93C71209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Verbs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3CB4A2-9375-0E8F-878A-C40638D4C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 sciences have a more detached reporting style</a:t>
            </a:r>
          </a:p>
          <a:p>
            <a:pPr marL="243000" lvl="1" indent="0">
              <a:buNone/>
            </a:pPr>
            <a:r>
              <a:rPr lang="en-US" dirty="0"/>
              <a:t>	The relevant theory was developed by Bruno.</a:t>
            </a:r>
          </a:p>
          <a:p>
            <a:pPr marL="243000" lvl="1" indent="0">
              <a:buNone/>
            </a:pPr>
            <a:r>
              <a:rPr lang="en-US" dirty="0"/>
              <a:t>	Stein et al. reported that a typical force..</a:t>
            </a:r>
          </a:p>
          <a:p>
            <a:pPr marL="243000" lvl="1" indent="0">
              <a:buNone/>
            </a:pPr>
            <a:r>
              <a:rPr lang="en-US" dirty="0"/>
              <a:t>	Paiva and </a:t>
            </a:r>
            <a:r>
              <a:rPr lang="en-US" dirty="0" err="1"/>
              <a:t>Venturinit</a:t>
            </a:r>
            <a:r>
              <a:rPr lang="en-US" dirty="0"/>
              <a:t> presented an alternative formulation…</a:t>
            </a:r>
          </a:p>
          <a:p>
            <a:endParaRPr lang="en-US" dirty="0"/>
          </a:p>
          <a:p>
            <a:r>
              <a:rPr lang="en-US" dirty="0"/>
              <a:t>Contrasted with soft sciences:</a:t>
            </a:r>
          </a:p>
          <a:p>
            <a:pPr marL="243000" lvl="1" indent="0">
              <a:buNone/>
            </a:pPr>
            <a:r>
              <a:rPr lang="en-US" dirty="0"/>
              <a:t>	</a:t>
            </a:r>
            <a:r>
              <a:rPr lang="en-US" dirty="0" err="1"/>
              <a:t>Baumgarter</a:t>
            </a:r>
            <a:r>
              <a:rPr lang="en-US" dirty="0"/>
              <a:t> and </a:t>
            </a:r>
            <a:r>
              <a:rPr lang="en-US" dirty="0" err="1"/>
              <a:t>Bagozzi</a:t>
            </a:r>
            <a:r>
              <a:rPr lang="en-US" dirty="0"/>
              <a:t> (1995) strongly recommend the use of…</a:t>
            </a:r>
          </a:p>
          <a:p>
            <a:pPr marL="243000" lvl="1" indent="0">
              <a:buNone/>
            </a:pPr>
            <a:r>
              <a:rPr lang="en-US" dirty="0"/>
              <a:t>	Law and Whitley (1989) argued, for instance, that…..</a:t>
            </a:r>
          </a:p>
          <a:p>
            <a:endParaRPr lang="en-US" dirty="0"/>
          </a:p>
          <a:p>
            <a:r>
              <a:rPr lang="en-US" dirty="0"/>
              <a:t>Plus use of evaluative adverbial comment</a:t>
            </a:r>
          </a:p>
          <a:p>
            <a:pPr marL="243000" lvl="1" indent="0">
              <a:buNone/>
            </a:pPr>
            <a:r>
              <a:rPr lang="en-US" dirty="0"/>
              <a:t>	He argues, correctly to my mind, that…</a:t>
            </a:r>
          </a:p>
          <a:p>
            <a:pPr marL="243000" lvl="1" indent="0">
              <a:buNone/>
            </a:pPr>
            <a:r>
              <a:rPr lang="en-US" dirty="0"/>
              <a:t>	Churchland justifiably rejects this notion…. </a:t>
            </a:r>
          </a:p>
          <a:p>
            <a:pPr marL="243000" lvl="1" indent="0">
              <a:buNone/>
            </a:pPr>
            <a:r>
              <a:rPr lang="en-US" dirty="0"/>
              <a:t>	As Stern and Terrell, correctly assert…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68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83A7F6-41C7-D196-47EB-225690D8F5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6FD1EC-8E70-B2C2-D933-AEF29BBCE3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31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B1F0E5-A944-E751-F51E-C133C0A8C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46C629-9191-736A-DE24-1946E4BEE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cs-CZ" sz="2400" dirty="0">
                <a:latin typeface="+mj-lt"/>
                <a:sym typeface="Wingdings" panose="05000000000000000000" pitchFamily="2" charset="2"/>
              </a:rPr>
              <a:t>Reduce the force of statements</a:t>
            </a:r>
          </a:p>
          <a:p>
            <a:pPr>
              <a:lnSpc>
                <a:spcPct val="100000"/>
              </a:lnSpc>
            </a:pPr>
            <a:r>
              <a:rPr lang="en-US" altLang="cs-CZ" sz="2400" dirty="0">
                <a:latin typeface="+mj-lt"/>
              </a:rPr>
              <a:t>Reinforce tentativeness of proposition or an appropriate degree of prudence</a:t>
            </a:r>
          </a:p>
          <a:p>
            <a:pPr lvl="1">
              <a:buNone/>
            </a:pPr>
            <a:endParaRPr lang="en-US" altLang="cs-CZ" sz="2500" dirty="0">
              <a:latin typeface="+mj-lt"/>
            </a:endParaRPr>
          </a:p>
          <a:p>
            <a:pPr lvl="1">
              <a:buNone/>
            </a:pPr>
            <a:r>
              <a:rPr lang="en-US" altLang="cs-CZ" sz="2100" dirty="0">
                <a:latin typeface="+mj-lt"/>
              </a:rPr>
              <a:t>	...</a:t>
            </a:r>
            <a:r>
              <a:rPr lang="en-US" altLang="cs-CZ" sz="2100" i="1" u="sng" dirty="0">
                <a:latin typeface="+mj-lt"/>
              </a:rPr>
              <a:t>it could plausibly</a:t>
            </a:r>
            <a:r>
              <a:rPr lang="en-US" altLang="cs-CZ" sz="2100" i="1" dirty="0">
                <a:latin typeface="+mj-lt"/>
              </a:rPr>
              <a:t> be reported that what seems attractive about it are just…</a:t>
            </a:r>
          </a:p>
          <a:p>
            <a:pPr lvl="1">
              <a:buNone/>
            </a:pPr>
            <a:r>
              <a:rPr lang="en-US" altLang="cs-CZ" sz="2100" i="1" dirty="0">
                <a:latin typeface="+mj-lt"/>
              </a:rPr>
              <a:t>	This </a:t>
            </a:r>
            <a:r>
              <a:rPr lang="en-US" altLang="cs-CZ" sz="2100" i="1" u="sng" dirty="0">
                <a:latin typeface="+mj-lt"/>
              </a:rPr>
              <a:t>suggests</a:t>
            </a:r>
            <a:r>
              <a:rPr lang="en-US" altLang="cs-CZ" sz="2100" i="1" dirty="0">
                <a:latin typeface="+mj-lt"/>
              </a:rPr>
              <a:t> that a competition exists….which </a:t>
            </a:r>
            <a:r>
              <a:rPr lang="en-US" altLang="cs-CZ" sz="2100" i="1" u="sng" dirty="0">
                <a:latin typeface="+mj-lt"/>
              </a:rPr>
              <a:t>might account</a:t>
            </a:r>
            <a:r>
              <a:rPr lang="en-US" altLang="cs-CZ" sz="2100" i="1" dirty="0">
                <a:latin typeface="+mj-lt"/>
              </a:rPr>
              <a:t> for…</a:t>
            </a:r>
          </a:p>
          <a:p>
            <a:pPr lvl="1">
              <a:buNone/>
            </a:pPr>
            <a:r>
              <a:rPr lang="en-US" altLang="cs-CZ" sz="2100" i="1" dirty="0">
                <a:latin typeface="+mj-lt"/>
              </a:rPr>
              <a:t>	In all probability, the sub-routines </a:t>
            </a:r>
            <a:r>
              <a:rPr lang="en-US" altLang="cs-CZ" sz="2100" i="1" u="sng" dirty="0">
                <a:latin typeface="+mj-lt"/>
              </a:rPr>
              <a:t>would</a:t>
            </a:r>
            <a:r>
              <a:rPr lang="en-US" altLang="cs-CZ" sz="2100" i="1" dirty="0">
                <a:latin typeface="+mj-lt"/>
              </a:rPr>
              <a:t> require further development</a:t>
            </a:r>
            <a:r>
              <a:rPr lang="en-US" altLang="cs-CZ" sz="2100" dirty="0">
                <a:latin typeface="+mj-lt"/>
              </a:rPr>
              <a:t>…</a:t>
            </a:r>
          </a:p>
          <a:p>
            <a:pPr>
              <a:lnSpc>
                <a:spcPct val="100000"/>
              </a:lnSpc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54373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439FB2-D59C-5811-0A05-F4ED8752CA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630215-C08E-9C5C-4273-10F4F48CA5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32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7A90AA-C5A8-0E21-F979-710932FE2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Boosters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552504-65A0-7A85-06BE-22DD1FD4F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cs-CZ" sz="2400" dirty="0">
                <a:sym typeface="Wingdings" panose="05000000000000000000" pitchFamily="2" charset="2"/>
              </a:rPr>
              <a:t>Increase the force of statements</a:t>
            </a:r>
          </a:p>
          <a:p>
            <a:pPr>
              <a:lnSpc>
                <a:spcPct val="100000"/>
              </a:lnSpc>
            </a:pPr>
            <a:r>
              <a:rPr lang="en-US" altLang="cs-CZ" sz="2400" dirty="0"/>
              <a:t>Allow writers to express certainty (or strong probability), mark solidarity with a source or audience, show conviction in argument</a:t>
            </a:r>
          </a:p>
          <a:p>
            <a:pPr lvl="1">
              <a:buNone/>
            </a:pPr>
            <a:endParaRPr lang="en-US" altLang="cs-CZ" sz="2400" dirty="0"/>
          </a:p>
          <a:p>
            <a:pPr lvl="1">
              <a:buNone/>
            </a:pPr>
            <a:r>
              <a:rPr lang="en-US" altLang="cs-CZ" i="1" dirty="0"/>
              <a:t>	</a:t>
            </a:r>
            <a:r>
              <a:rPr lang="en-US" altLang="cs-CZ" sz="2100" i="1" dirty="0"/>
              <a:t>The </a:t>
            </a:r>
            <a:r>
              <a:rPr lang="en-US" altLang="cs-CZ" sz="2100" i="1" u="sng" dirty="0"/>
              <a:t>essential</a:t>
            </a:r>
            <a:r>
              <a:rPr lang="en-US" altLang="cs-CZ" sz="2100" i="1" dirty="0"/>
              <a:t> role of interference between coherent wave functions is </a:t>
            </a:r>
            <a:r>
              <a:rPr lang="en-US" altLang="cs-CZ" sz="2100" i="1" u="sng" dirty="0"/>
              <a:t>further strengthened</a:t>
            </a:r>
            <a:r>
              <a:rPr lang="en-US" altLang="cs-CZ" sz="2100" i="1" dirty="0"/>
              <a:t> by…</a:t>
            </a:r>
          </a:p>
          <a:p>
            <a:pPr lvl="1">
              <a:buNone/>
            </a:pPr>
            <a:r>
              <a:rPr lang="en-US" altLang="cs-CZ" sz="2100" i="1" dirty="0"/>
              <a:t>	This </a:t>
            </a:r>
            <a:r>
              <a:rPr lang="en-US" altLang="cs-CZ" sz="2100" i="1" u="sng" dirty="0"/>
              <a:t>clearly indicates</a:t>
            </a:r>
            <a:r>
              <a:rPr lang="en-US" altLang="cs-CZ" sz="2100" i="1" dirty="0"/>
              <a:t> that attractive interactions alone cannot explain…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93969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26E902-14DC-B0D2-DA93-51B81E8819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668852-6EF6-50D7-33AC-18AC6D311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8E6CD3-096B-CEE5-1A03-7EA86AA3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Dimensions of Praise and Criticism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CAA194-D0D0-E1AF-8DF4-5C7EB77FE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347968" cy="469051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Critique specific issues, praise more global features: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 marL="243000" lvl="1" indent="0">
              <a:buNone/>
            </a:pPr>
            <a:r>
              <a:rPr lang="en-US" dirty="0"/>
              <a:t>	Klein’s work is significant, not only for the detailed careful study she presents, but also for the myriad issues she raises….</a:t>
            </a:r>
          </a:p>
          <a:p>
            <a:pPr marL="243000" lvl="1" indent="0">
              <a:buNone/>
            </a:pPr>
            <a:r>
              <a:rPr lang="en-US" dirty="0"/>
              <a:t>	</a:t>
            </a:r>
          </a:p>
          <a:p>
            <a:pPr marL="243000" lvl="1" indent="0">
              <a:buNone/>
            </a:pPr>
            <a:r>
              <a:rPr lang="en-US" dirty="0"/>
              <a:t>	In section IV, however, it is not made clear why the competitive inhibition of….</a:t>
            </a:r>
          </a:p>
          <a:p>
            <a:pPr marL="243000" lvl="1" indent="0">
              <a:buNone/>
            </a:pPr>
            <a:r>
              <a:rPr lang="en-US" dirty="0"/>
              <a:t>	</a:t>
            </a:r>
          </a:p>
          <a:p>
            <a:pPr marL="243000" lvl="1" indent="0">
              <a:buNone/>
            </a:pPr>
            <a:r>
              <a:rPr lang="en-US" dirty="0"/>
              <a:t>	But this claim turns out to be misleading.</a:t>
            </a:r>
          </a:p>
          <a:p>
            <a:pPr marL="243000" lvl="1" indent="0">
              <a:buNone/>
            </a:pPr>
            <a:r>
              <a:rPr lang="en-US" dirty="0"/>
              <a:t>	</a:t>
            </a:r>
          </a:p>
          <a:p>
            <a:pPr marL="243000" lvl="1" indent="0">
              <a:buNone/>
            </a:pPr>
            <a:r>
              <a:rPr lang="en-US" dirty="0"/>
              <a:t>	It does not give much of an explanation why neural networks are useful, and does not derive any of the equations</a:t>
            </a:r>
          </a:p>
          <a:p>
            <a:pPr marL="243000" lvl="1" indent="0">
              <a:buNone/>
            </a:pPr>
            <a:endParaRPr lang="en-US" dirty="0"/>
          </a:p>
          <a:p>
            <a:pPr marL="243000" lvl="1" indent="0">
              <a:buNone/>
            </a:pPr>
            <a:r>
              <a:rPr lang="en-US" dirty="0"/>
              <a:t>	I found the model quite robust at the simplest level of explaining how the banking sector operated, </a:t>
            </a:r>
            <a:r>
              <a:rPr lang="en-US" u="sng" dirty="0"/>
              <a:t>but</a:t>
            </a:r>
            <a:r>
              <a:rPr lang="en-US" dirty="0"/>
              <a:t> less convincing in explaining why the sector collapsed in the face of….</a:t>
            </a:r>
          </a:p>
          <a:p>
            <a:pPr marL="243000" lvl="1" indent="0">
              <a:buNone/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63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616" y="706502"/>
            <a:ext cx="4029710" cy="1136015"/>
          </a:xfrm>
          <a:prstGeom prst="rect">
            <a:avLst/>
          </a:prstGeom>
        </p:spPr>
        <p:txBody>
          <a:bodyPr vert="horz" wrap="square" lIns="0" tIns="52705" rIns="0" bIns="0" rtlCol="0" anchor="t" anchorCtr="0">
            <a:spAutoFit/>
          </a:bodyPr>
          <a:lstStyle/>
          <a:p>
            <a:pPr marL="12065" marR="5080" algn="ctr">
              <a:lnSpc>
                <a:spcPct val="90000"/>
              </a:lnSpc>
              <a:spcBef>
                <a:spcPts val="415"/>
              </a:spcBef>
            </a:pPr>
            <a:r>
              <a:rPr sz="2600" dirty="0"/>
              <a:t>Your goal can be to</a:t>
            </a:r>
            <a:r>
              <a:rPr sz="2600" spc="-90" dirty="0"/>
              <a:t> </a:t>
            </a:r>
            <a:r>
              <a:rPr sz="2600" dirty="0"/>
              <a:t>make  a dent in a circle of  human</a:t>
            </a:r>
            <a:r>
              <a:rPr sz="2600" spc="-30" dirty="0"/>
              <a:t> </a:t>
            </a:r>
            <a:r>
              <a:rPr sz="2600" dirty="0"/>
              <a:t>knowledge</a:t>
            </a:r>
          </a:p>
        </p:txBody>
      </p:sp>
      <p:sp>
        <p:nvSpPr>
          <p:cNvPr id="3" name="object 3"/>
          <p:cNvSpPr/>
          <p:nvPr/>
        </p:nvSpPr>
        <p:spPr>
          <a:xfrm>
            <a:off x="4051942" y="152400"/>
            <a:ext cx="5118035" cy="655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616" y="5269130"/>
            <a:ext cx="439420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900" spc="-5" dirty="0">
                <a:solidFill>
                  <a:srgbClr val="1C1D1E"/>
                </a:solidFill>
                <a:latin typeface="Arial"/>
                <a:cs typeface="Arial"/>
              </a:rPr>
              <a:t>S</a:t>
            </a:r>
            <a:r>
              <a:rPr lang="en-US" sz="900" spc="-5" dirty="0">
                <a:solidFill>
                  <a:srgbClr val="1C1D1E"/>
                </a:solidFill>
                <a:latin typeface="Arial"/>
                <a:cs typeface="Arial"/>
              </a:rPr>
              <a:t>ource</a:t>
            </a:r>
            <a:r>
              <a:rPr sz="900" spc="-5" dirty="0">
                <a:solidFill>
                  <a:srgbClr val="1C1D1E"/>
                </a:solidFill>
                <a:latin typeface="Arial"/>
                <a:cs typeface="Arial"/>
              </a:rPr>
              <a:t>: The </a:t>
            </a:r>
            <a:r>
              <a:rPr sz="900" dirty="0">
                <a:solidFill>
                  <a:srgbClr val="1C1D1E"/>
                </a:solidFill>
                <a:latin typeface="Arial"/>
                <a:cs typeface="Arial"/>
              </a:rPr>
              <a:t>Illustrated </a:t>
            </a:r>
            <a:r>
              <a:rPr sz="900" spc="-5" dirty="0">
                <a:solidFill>
                  <a:srgbClr val="1C1D1E"/>
                </a:solidFill>
                <a:latin typeface="Arial"/>
                <a:cs typeface="Arial"/>
              </a:rPr>
              <a:t>Guide </a:t>
            </a:r>
            <a:r>
              <a:rPr sz="900" dirty="0">
                <a:solidFill>
                  <a:srgbClr val="1C1D1E"/>
                </a:solidFill>
                <a:latin typeface="Arial"/>
                <a:cs typeface="Arial"/>
              </a:rPr>
              <a:t>to the Ph.D., created </a:t>
            </a:r>
            <a:r>
              <a:rPr sz="900" spc="-5" dirty="0">
                <a:solidFill>
                  <a:srgbClr val="1C1D1E"/>
                </a:solidFill>
                <a:latin typeface="Arial"/>
                <a:cs typeface="Arial"/>
              </a:rPr>
              <a:t>by Matt Might  (</a:t>
            </a:r>
            <a:r>
              <a:rPr sz="900" spc="-5" dirty="0">
                <a:solidFill>
                  <a:srgbClr val="0462C1"/>
                </a:solidFill>
                <a:latin typeface="Arial"/>
                <a:cs typeface="Arial"/>
                <a:hlinkClick r:id="rId3"/>
              </a:rPr>
              <a:t>http://matt.might.net/articles/phd-school-in-pictures/</a:t>
            </a:r>
            <a:r>
              <a:rPr sz="900" spc="-5" dirty="0">
                <a:solidFill>
                  <a:srgbClr val="1C1D1E"/>
                </a:solidFill>
                <a:latin typeface="Arial"/>
                <a:cs typeface="Arial"/>
              </a:rPr>
              <a:t>; 2012) and </a:t>
            </a:r>
            <a:br>
              <a:rPr lang="en-US" sz="900" spc="-5" dirty="0">
                <a:solidFill>
                  <a:srgbClr val="1C1D1E"/>
                </a:solidFill>
                <a:latin typeface="Arial"/>
                <a:cs typeface="Arial"/>
              </a:rPr>
            </a:br>
            <a:r>
              <a:rPr sz="900" dirty="0">
                <a:solidFill>
                  <a:srgbClr val="1C1D1E"/>
                </a:solidFill>
                <a:latin typeface="Arial"/>
                <a:cs typeface="Arial"/>
              </a:rPr>
              <a:t>shared </a:t>
            </a:r>
            <a:r>
              <a:rPr sz="900" spc="-5" dirty="0">
                <a:solidFill>
                  <a:srgbClr val="1C1D1E"/>
                </a:solidFill>
                <a:latin typeface="Arial"/>
                <a:cs typeface="Arial"/>
              </a:rPr>
              <a:t>under Creative  </a:t>
            </a:r>
            <a:r>
              <a:rPr sz="900" dirty="0">
                <a:solidFill>
                  <a:srgbClr val="1C1D1E"/>
                </a:solidFill>
                <a:latin typeface="Arial"/>
                <a:cs typeface="Arial"/>
              </a:rPr>
              <a:t>Commons license </a:t>
            </a:r>
            <a:r>
              <a:rPr sz="900" spc="-5" dirty="0">
                <a:solidFill>
                  <a:srgbClr val="1C1D1E"/>
                </a:solidFill>
                <a:latin typeface="Arial"/>
                <a:cs typeface="Arial"/>
              </a:rPr>
              <a:t>BY-NC</a:t>
            </a:r>
            <a:r>
              <a:rPr sz="900" spc="-55" dirty="0">
                <a:solidFill>
                  <a:srgbClr val="1C1D1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1C1D1E"/>
                </a:solidFill>
                <a:latin typeface="Arial"/>
                <a:cs typeface="Arial"/>
              </a:rPr>
              <a:t>2.5.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7436" y="2218736"/>
            <a:ext cx="2673810" cy="26741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05001" y="1775396"/>
            <a:ext cx="3663315" cy="1409700"/>
          </a:xfrm>
          <a:custGeom>
            <a:avLst/>
            <a:gdLst/>
            <a:ahLst/>
            <a:cxnLst/>
            <a:rect l="l" t="t" r="r" b="b"/>
            <a:pathLst>
              <a:path w="4884420" h="1879600">
                <a:moveTo>
                  <a:pt x="3134030" y="1701800"/>
                </a:moveTo>
                <a:lnTo>
                  <a:pt x="1865145" y="1701800"/>
                </a:lnTo>
                <a:lnTo>
                  <a:pt x="1899566" y="1727200"/>
                </a:lnTo>
                <a:lnTo>
                  <a:pt x="1937328" y="1752600"/>
                </a:lnTo>
                <a:lnTo>
                  <a:pt x="1978227" y="1778000"/>
                </a:lnTo>
                <a:lnTo>
                  <a:pt x="2022058" y="1803400"/>
                </a:lnTo>
                <a:lnTo>
                  <a:pt x="2068616" y="1816100"/>
                </a:lnTo>
                <a:lnTo>
                  <a:pt x="2117696" y="1828800"/>
                </a:lnTo>
                <a:lnTo>
                  <a:pt x="2169094" y="1841500"/>
                </a:lnTo>
                <a:lnTo>
                  <a:pt x="2333099" y="1879600"/>
                </a:lnTo>
                <a:lnTo>
                  <a:pt x="2659123" y="1879600"/>
                </a:lnTo>
                <a:lnTo>
                  <a:pt x="2711007" y="1866900"/>
                </a:lnTo>
                <a:lnTo>
                  <a:pt x="2761699" y="1866900"/>
                </a:lnTo>
                <a:lnTo>
                  <a:pt x="2858777" y="1841500"/>
                </a:lnTo>
                <a:lnTo>
                  <a:pt x="2904795" y="1828800"/>
                </a:lnTo>
                <a:lnTo>
                  <a:pt x="2948887" y="1803400"/>
                </a:lnTo>
                <a:lnTo>
                  <a:pt x="2990869" y="1790700"/>
                </a:lnTo>
                <a:lnTo>
                  <a:pt x="3030558" y="1778000"/>
                </a:lnTo>
                <a:lnTo>
                  <a:pt x="3067771" y="1752600"/>
                </a:lnTo>
                <a:lnTo>
                  <a:pt x="3102323" y="1727200"/>
                </a:lnTo>
                <a:lnTo>
                  <a:pt x="3134030" y="1701800"/>
                </a:lnTo>
                <a:close/>
              </a:path>
              <a:path w="4884420" h="1879600">
                <a:moveTo>
                  <a:pt x="1513127" y="1765300"/>
                </a:moveTo>
                <a:lnTo>
                  <a:pt x="1357796" y="1765300"/>
                </a:lnTo>
                <a:lnTo>
                  <a:pt x="1409450" y="1778000"/>
                </a:lnTo>
                <a:lnTo>
                  <a:pt x="1461274" y="1778000"/>
                </a:lnTo>
                <a:lnTo>
                  <a:pt x="1513127" y="1765300"/>
                </a:lnTo>
                <a:close/>
              </a:path>
              <a:path w="4884420" h="1879600">
                <a:moveTo>
                  <a:pt x="1349652" y="165100"/>
                </a:moveTo>
                <a:lnTo>
                  <a:pt x="1035671" y="165100"/>
                </a:lnTo>
                <a:lnTo>
                  <a:pt x="976083" y="177800"/>
                </a:lnTo>
                <a:lnTo>
                  <a:pt x="863712" y="203200"/>
                </a:lnTo>
                <a:lnTo>
                  <a:pt x="811265" y="215900"/>
                </a:lnTo>
                <a:lnTo>
                  <a:pt x="761534" y="228600"/>
                </a:lnTo>
                <a:lnTo>
                  <a:pt x="714687" y="254000"/>
                </a:lnTo>
                <a:lnTo>
                  <a:pt x="670892" y="266700"/>
                </a:lnTo>
                <a:lnTo>
                  <a:pt x="630317" y="292100"/>
                </a:lnTo>
                <a:lnTo>
                  <a:pt x="593129" y="317500"/>
                </a:lnTo>
                <a:lnTo>
                  <a:pt x="559497" y="342900"/>
                </a:lnTo>
                <a:lnTo>
                  <a:pt x="529589" y="368300"/>
                </a:lnTo>
                <a:lnTo>
                  <a:pt x="481615" y="431800"/>
                </a:lnTo>
                <a:lnTo>
                  <a:pt x="463885" y="457200"/>
                </a:lnTo>
                <a:lnTo>
                  <a:pt x="450550" y="482600"/>
                </a:lnTo>
                <a:lnTo>
                  <a:pt x="441779" y="520700"/>
                </a:lnTo>
                <a:lnTo>
                  <a:pt x="437738" y="546100"/>
                </a:lnTo>
                <a:lnTo>
                  <a:pt x="438597" y="584200"/>
                </a:lnTo>
                <a:lnTo>
                  <a:pt x="444523" y="622300"/>
                </a:lnTo>
                <a:lnTo>
                  <a:pt x="382914" y="622300"/>
                </a:lnTo>
                <a:lnTo>
                  <a:pt x="327580" y="635000"/>
                </a:lnTo>
                <a:lnTo>
                  <a:pt x="274829" y="647700"/>
                </a:lnTo>
                <a:lnTo>
                  <a:pt x="225162" y="660400"/>
                </a:lnTo>
                <a:lnTo>
                  <a:pt x="179079" y="685800"/>
                </a:lnTo>
                <a:lnTo>
                  <a:pt x="137080" y="698500"/>
                </a:lnTo>
                <a:lnTo>
                  <a:pt x="99664" y="723900"/>
                </a:lnTo>
                <a:lnTo>
                  <a:pt x="67333" y="749300"/>
                </a:lnTo>
                <a:lnTo>
                  <a:pt x="37559" y="787400"/>
                </a:lnTo>
                <a:lnTo>
                  <a:pt x="16551" y="812800"/>
                </a:lnTo>
                <a:lnTo>
                  <a:pt x="4101" y="850900"/>
                </a:lnTo>
                <a:lnTo>
                  <a:pt x="0" y="876300"/>
                </a:lnTo>
                <a:lnTo>
                  <a:pt x="4038" y="914400"/>
                </a:lnTo>
                <a:lnTo>
                  <a:pt x="16009" y="952500"/>
                </a:lnTo>
                <a:lnTo>
                  <a:pt x="35703" y="977900"/>
                </a:lnTo>
                <a:lnTo>
                  <a:pt x="62912" y="1003300"/>
                </a:lnTo>
                <a:lnTo>
                  <a:pt x="97426" y="1041400"/>
                </a:lnTo>
                <a:lnTo>
                  <a:pt x="139038" y="1066800"/>
                </a:lnTo>
                <a:lnTo>
                  <a:pt x="187539" y="1092200"/>
                </a:lnTo>
                <a:lnTo>
                  <a:pt x="242720" y="1104900"/>
                </a:lnTo>
                <a:lnTo>
                  <a:pt x="197556" y="1130300"/>
                </a:lnTo>
                <a:lnTo>
                  <a:pt x="161355" y="1168400"/>
                </a:lnTo>
                <a:lnTo>
                  <a:pt x="134468" y="1206500"/>
                </a:lnTo>
                <a:lnTo>
                  <a:pt x="117244" y="1244600"/>
                </a:lnTo>
                <a:lnTo>
                  <a:pt x="110031" y="1270000"/>
                </a:lnTo>
                <a:lnTo>
                  <a:pt x="113180" y="1308100"/>
                </a:lnTo>
                <a:lnTo>
                  <a:pt x="124200" y="1346200"/>
                </a:lnTo>
                <a:lnTo>
                  <a:pt x="142266" y="1371600"/>
                </a:lnTo>
                <a:lnTo>
                  <a:pt x="166865" y="1409700"/>
                </a:lnTo>
                <a:lnTo>
                  <a:pt x="197486" y="1435100"/>
                </a:lnTo>
                <a:lnTo>
                  <a:pt x="233618" y="1460500"/>
                </a:lnTo>
                <a:lnTo>
                  <a:pt x="274748" y="1473200"/>
                </a:lnTo>
                <a:lnTo>
                  <a:pt x="320366" y="1498600"/>
                </a:lnTo>
                <a:lnTo>
                  <a:pt x="369960" y="1511300"/>
                </a:lnTo>
                <a:lnTo>
                  <a:pt x="423018" y="1524000"/>
                </a:lnTo>
                <a:lnTo>
                  <a:pt x="479029" y="1536700"/>
                </a:lnTo>
                <a:lnTo>
                  <a:pt x="659661" y="1536700"/>
                </a:lnTo>
                <a:lnTo>
                  <a:pt x="662582" y="1549400"/>
                </a:lnTo>
                <a:lnTo>
                  <a:pt x="668805" y="1549400"/>
                </a:lnTo>
                <a:lnTo>
                  <a:pt x="698677" y="1574800"/>
                </a:lnTo>
                <a:lnTo>
                  <a:pt x="730962" y="1600200"/>
                </a:lnTo>
                <a:lnTo>
                  <a:pt x="765520" y="1612900"/>
                </a:lnTo>
                <a:lnTo>
                  <a:pt x="802211" y="1638300"/>
                </a:lnTo>
                <a:lnTo>
                  <a:pt x="840893" y="1663700"/>
                </a:lnTo>
                <a:lnTo>
                  <a:pt x="881428" y="1676400"/>
                </a:lnTo>
                <a:lnTo>
                  <a:pt x="923675" y="1689100"/>
                </a:lnTo>
                <a:lnTo>
                  <a:pt x="1012743" y="1714500"/>
                </a:lnTo>
                <a:lnTo>
                  <a:pt x="1155679" y="1752600"/>
                </a:lnTo>
                <a:lnTo>
                  <a:pt x="1205253" y="1752600"/>
                </a:lnTo>
                <a:lnTo>
                  <a:pt x="1255557" y="1765300"/>
                </a:lnTo>
                <a:lnTo>
                  <a:pt x="1616361" y="1765300"/>
                </a:lnTo>
                <a:lnTo>
                  <a:pt x="1817012" y="1714500"/>
                </a:lnTo>
                <a:lnTo>
                  <a:pt x="1865145" y="1701800"/>
                </a:lnTo>
                <a:lnTo>
                  <a:pt x="3134030" y="1701800"/>
                </a:lnTo>
                <a:lnTo>
                  <a:pt x="3162710" y="1676400"/>
                </a:lnTo>
                <a:lnTo>
                  <a:pt x="3188178" y="1651000"/>
                </a:lnTo>
                <a:lnTo>
                  <a:pt x="3210250" y="1625600"/>
                </a:lnTo>
                <a:lnTo>
                  <a:pt x="3228744" y="1600200"/>
                </a:lnTo>
                <a:lnTo>
                  <a:pt x="3916909" y="1600200"/>
                </a:lnTo>
                <a:lnTo>
                  <a:pt x="3965832" y="1587500"/>
                </a:lnTo>
                <a:lnTo>
                  <a:pt x="4011453" y="1562100"/>
                </a:lnTo>
                <a:lnTo>
                  <a:pt x="4053497" y="1536700"/>
                </a:lnTo>
                <a:lnTo>
                  <a:pt x="4091689" y="1524000"/>
                </a:lnTo>
                <a:lnTo>
                  <a:pt x="4125751" y="1485900"/>
                </a:lnTo>
                <a:lnTo>
                  <a:pt x="4155409" y="1460500"/>
                </a:lnTo>
                <a:lnTo>
                  <a:pt x="4180387" y="1435100"/>
                </a:lnTo>
                <a:lnTo>
                  <a:pt x="4200409" y="1409700"/>
                </a:lnTo>
                <a:lnTo>
                  <a:pt x="4215199" y="1371600"/>
                </a:lnTo>
                <a:lnTo>
                  <a:pt x="4224481" y="1346200"/>
                </a:lnTo>
                <a:lnTo>
                  <a:pt x="4227980" y="1308100"/>
                </a:lnTo>
                <a:lnTo>
                  <a:pt x="4283307" y="1308100"/>
                </a:lnTo>
                <a:lnTo>
                  <a:pt x="4390559" y="1282700"/>
                </a:lnTo>
                <a:lnTo>
                  <a:pt x="4442067" y="1282700"/>
                </a:lnTo>
                <a:lnTo>
                  <a:pt x="4491885" y="1257300"/>
                </a:lnTo>
                <a:lnTo>
                  <a:pt x="4539802" y="1244600"/>
                </a:lnTo>
                <a:lnTo>
                  <a:pt x="4585612" y="1231900"/>
                </a:lnTo>
                <a:lnTo>
                  <a:pt x="4638943" y="1206500"/>
                </a:lnTo>
                <a:lnTo>
                  <a:pt x="4687184" y="1181100"/>
                </a:lnTo>
                <a:lnTo>
                  <a:pt x="4730286" y="1155700"/>
                </a:lnTo>
                <a:lnTo>
                  <a:pt x="4768199" y="1130300"/>
                </a:lnTo>
                <a:lnTo>
                  <a:pt x="4800874" y="1092200"/>
                </a:lnTo>
                <a:lnTo>
                  <a:pt x="4828262" y="1066800"/>
                </a:lnTo>
                <a:lnTo>
                  <a:pt x="4850313" y="1028700"/>
                </a:lnTo>
                <a:lnTo>
                  <a:pt x="4866976" y="990600"/>
                </a:lnTo>
                <a:lnTo>
                  <a:pt x="4878204" y="965200"/>
                </a:lnTo>
                <a:lnTo>
                  <a:pt x="4883946" y="927100"/>
                </a:lnTo>
                <a:lnTo>
                  <a:pt x="4884153" y="889000"/>
                </a:lnTo>
                <a:lnTo>
                  <a:pt x="4878775" y="863600"/>
                </a:lnTo>
                <a:lnTo>
                  <a:pt x="4867763" y="825500"/>
                </a:lnTo>
                <a:lnTo>
                  <a:pt x="4851067" y="787400"/>
                </a:lnTo>
                <a:lnTo>
                  <a:pt x="4828638" y="762000"/>
                </a:lnTo>
                <a:lnTo>
                  <a:pt x="4800426" y="723900"/>
                </a:lnTo>
                <a:lnTo>
                  <a:pt x="4766381" y="698500"/>
                </a:lnTo>
                <a:lnTo>
                  <a:pt x="4726455" y="660400"/>
                </a:lnTo>
                <a:lnTo>
                  <a:pt x="4734333" y="660400"/>
                </a:lnTo>
                <a:lnTo>
                  <a:pt x="4741568" y="647700"/>
                </a:lnTo>
                <a:lnTo>
                  <a:pt x="4748136" y="635000"/>
                </a:lnTo>
                <a:lnTo>
                  <a:pt x="4754014" y="622300"/>
                </a:lnTo>
                <a:lnTo>
                  <a:pt x="4767842" y="584200"/>
                </a:lnTo>
                <a:lnTo>
                  <a:pt x="4774549" y="558800"/>
                </a:lnTo>
                <a:lnTo>
                  <a:pt x="4774393" y="520700"/>
                </a:lnTo>
                <a:lnTo>
                  <a:pt x="4767631" y="482600"/>
                </a:lnTo>
                <a:lnTo>
                  <a:pt x="4754522" y="457200"/>
                </a:lnTo>
                <a:lnTo>
                  <a:pt x="4735324" y="419100"/>
                </a:lnTo>
                <a:lnTo>
                  <a:pt x="4679692" y="368300"/>
                </a:lnTo>
                <a:lnTo>
                  <a:pt x="4643774" y="342900"/>
                </a:lnTo>
                <a:lnTo>
                  <a:pt x="4602799" y="317500"/>
                </a:lnTo>
                <a:lnTo>
                  <a:pt x="4557026" y="292100"/>
                </a:lnTo>
                <a:lnTo>
                  <a:pt x="4506711" y="279400"/>
                </a:lnTo>
                <a:lnTo>
                  <a:pt x="4452114" y="254000"/>
                </a:lnTo>
                <a:lnTo>
                  <a:pt x="4393493" y="241300"/>
                </a:lnTo>
                <a:lnTo>
                  <a:pt x="4331104" y="228600"/>
                </a:lnTo>
                <a:lnTo>
                  <a:pt x="4324900" y="215900"/>
                </a:lnTo>
                <a:lnTo>
                  <a:pt x="1585618" y="215900"/>
                </a:lnTo>
                <a:lnTo>
                  <a:pt x="1494502" y="190500"/>
                </a:lnTo>
                <a:lnTo>
                  <a:pt x="1447146" y="177800"/>
                </a:lnTo>
                <a:lnTo>
                  <a:pt x="1398808" y="177800"/>
                </a:lnTo>
                <a:lnTo>
                  <a:pt x="1349652" y="165100"/>
                </a:lnTo>
                <a:close/>
              </a:path>
              <a:path w="4884420" h="1879600">
                <a:moveTo>
                  <a:pt x="3916909" y="1600200"/>
                </a:moveTo>
                <a:lnTo>
                  <a:pt x="3228744" y="1600200"/>
                </a:lnTo>
                <a:lnTo>
                  <a:pt x="3273485" y="1612900"/>
                </a:lnTo>
                <a:lnTo>
                  <a:pt x="3367827" y="1638300"/>
                </a:lnTo>
                <a:lnTo>
                  <a:pt x="3416966" y="1638300"/>
                </a:lnTo>
                <a:lnTo>
                  <a:pt x="3467110" y="1651000"/>
                </a:lnTo>
                <a:lnTo>
                  <a:pt x="3693719" y="1651000"/>
                </a:lnTo>
                <a:lnTo>
                  <a:pt x="3810262" y="1625600"/>
                </a:lnTo>
                <a:lnTo>
                  <a:pt x="3864961" y="1612900"/>
                </a:lnTo>
                <a:lnTo>
                  <a:pt x="3916909" y="1600200"/>
                </a:lnTo>
                <a:close/>
              </a:path>
              <a:path w="4884420" h="1879600">
                <a:moveTo>
                  <a:pt x="2248455" y="50800"/>
                </a:moveTo>
                <a:lnTo>
                  <a:pt x="1990819" y="50800"/>
                </a:lnTo>
                <a:lnTo>
                  <a:pt x="1941107" y="63500"/>
                </a:lnTo>
                <a:lnTo>
                  <a:pt x="1892670" y="63500"/>
                </a:lnTo>
                <a:lnTo>
                  <a:pt x="1845797" y="76200"/>
                </a:lnTo>
                <a:lnTo>
                  <a:pt x="1800775" y="88900"/>
                </a:lnTo>
                <a:lnTo>
                  <a:pt x="1757891" y="114300"/>
                </a:lnTo>
                <a:lnTo>
                  <a:pt x="1717434" y="127000"/>
                </a:lnTo>
                <a:lnTo>
                  <a:pt x="1679690" y="139700"/>
                </a:lnTo>
                <a:lnTo>
                  <a:pt x="1644948" y="165100"/>
                </a:lnTo>
                <a:lnTo>
                  <a:pt x="1613495" y="190500"/>
                </a:lnTo>
                <a:lnTo>
                  <a:pt x="1585618" y="215900"/>
                </a:lnTo>
                <a:lnTo>
                  <a:pt x="4324900" y="215900"/>
                </a:lnTo>
                <a:lnTo>
                  <a:pt x="4312493" y="190500"/>
                </a:lnTo>
                <a:lnTo>
                  <a:pt x="4284140" y="152400"/>
                </a:lnTo>
                <a:lnTo>
                  <a:pt x="4265359" y="139700"/>
                </a:lnTo>
                <a:lnTo>
                  <a:pt x="2539896" y="139700"/>
                </a:lnTo>
                <a:lnTo>
                  <a:pt x="2507795" y="127000"/>
                </a:lnTo>
                <a:lnTo>
                  <a:pt x="2473681" y="114300"/>
                </a:lnTo>
                <a:lnTo>
                  <a:pt x="2437687" y="88900"/>
                </a:lnTo>
                <a:lnTo>
                  <a:pt x="2399942" y="88900"/>
                </a:lnTo>
                <a:lnTo>
                  <a:pt x="2248455" y="50800"/>
                </a:lnTo>
                <a:close/>
              </a:path>
              <a:path w="4884420" h="1879600">
                <a:moveTo>
                  <a:pt x="3094114" y="0"/>
                </a:moveTo>
                <a:lnTo>
                  <a:pt x="2876839" y="0"/>
                </a:lnTo>
                <a:lnTo>
                  <a:pt x="2824709" y="12700"/>
                </a:lnTo>
                <a:lnTo>
                  <a:pt x="2774448" y="12700"/>
                </a:lnTo>
                <a:lnTo>
                  <a:pt x="2726550" y="25400"/>
                </a:lnTo>
                <a:lnTo>
                  <a:pt x="2681513" y="50800"/>
                </a:lnTo>
                <a:lnTo>
                  <a:pt x="2639833" y="63500"/>
                </a:lnTo>
                <a:lnTo>
                  <a:pt x="2602006" y="88900"/>
                </a:lnTo>
                <a:lnTo>
                  <a:pt x="2568528" y="114300"/>
                </a:lnTo>
                <a:lnTo>
                  <a:pt x="2539896" y="139700"/>
                </a:lnTo>
                <a:lnTo>
                  <a:pt x="4265359" y="139700"/>
                </a:lnTo>
                <a:lnTo>
                  <a:pt x="4246577" y="127000"/>
                </a:lnTo>
                <a:lnTo>
                  <a:pt x="4215747" y="101600"/>
                </a:lnTo>
                <a:lnTo>
                  <a:pt x="3372889" y="101600"/>
                </a:lnTo>
                <a:lnTo>
                  <a:pt x="3336289" y="76200"/>
                </a:lnTo>
                <a:lnTo>
                  <a:pt x="3295165" y="50800"/>
                </a:lnTo>
                <a:lnTo>
                  <a:pt x="3249945" y="38100"/>
                </a:lnTo>
                <a:lnTo>
                  <a:pt x="3201058" y="25400"/>
                </a:lnTo>
                <a:lnTo>
                  <a:pt x="3094114" y="0"/>
                </a:lnTo>
                <a:close/>
              </a:path>
              <a:path w="4884420" h="1879600">
                <a:moveTo>
                  <a:pt x="3903746" y="0"/>
                </a:moveTo>
                <a:lnTo>
                  <a:pt x="3642691" y="0"/>
                </a:lnTo>
                <a:lnTo>
                  <a:pt x="3543863" y="25400"/>
                </a:lnTo>
                <a:lnTo>
                  <a:pt x="3497201" y="38100"/>
                </a:lnTo>
                <a:lnTo>
                  <a:pt x="3452893" y="50800"/>
                </a:lnTo>
                <a:lnTo>
                  <a:pt x="3411326" y="76200"/>
                </a:lnTo>
                <a:lnTo>
                  <a:pt x="3372889" y="101600"/>
                </a:lnTo>
                <a:lnTo>
                  <a:pt x="4215747" y="101600"/>
                </a:lnTo>
                <a:lnTo>
                  <a:pt x="4200333" y="88900"/>
                </a:lnTo>
                <a:lnTo>
                  <a:pt x="4145938" y="63500"/>
                </a:lnTo>
                <a:lnTo>
                  <a:pt x="4101339" y="50800"/>
                </a:lnTo>
                <a:lnTo>
                  <a:pt x="4054433" y="25400"/>
                </a:lnTo>
                <a:lnTo>
                  <a:pt x="4005606" y="12700"/>
                </a:lnTo>
                <a:lnTo>
                  <a:pt x="3955248" y="12700"/>
                </a:lnTo>
                <a:lnTo>
                  <a:pt x="3903746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" name="object 3"/>
          <p:cNvSpPr/>
          <p:nvPr/>
        </p:nvSpPr>
        <p:spPr>
          <a:xfrm>
            <a:off x="3537966" y="3037713"/>
            <a:ext cx="78771" cy="788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4039933" y="2900647"/>
            <a:ext cx="157544" cy="157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5" name="object 5"/>
          <p:cNvSpPr/>
          <p:nvPr/>
        </p:nvSpPr>
        <p:spPr>
          <a:xfrm>
            <a:off x="4619435" y="2749487"/>
            <a:ext cx="236696" cy="236696"/>
          </a:xfrm>
          <a:custGeom>
            <a:avLst/>
            <a:gdLst/>
            <a:ahLst/>
            <a:cxnLst/>
            <a:rect l="l" t="t" r="r" b="b"/>
            <a:pathLst>
              <a:path w="315595" h="315594">
                <a:moveTo>
                  <a:pt x="157606" y="0"/>
                </a:moveTo>
                <a:lnTo>
                  <a:pt x="107809" y="8039"/>
                </a:lnTo>
                <a:lnTo>
                  <a:pt x="64547" y="30423"/>
                </a:lnTo>
                <a:lnTo>
                  <a:pt x="30423" y="64547"/>
                </a:lnTo>
                <a:lnTo>
                  <a:pt x="8039" y="107809"/>
                </a:lnTo>
                <a:lnTo>
                  <a:pt x="0" y="157606"/>
                </a:lnTo>
                <a:lnTo>
                  <a:pt x="8039" y="207404"/>
                </a:lnTo>
                <a:lnTo>
                  <a:pt x="30423" y="250666"/>
                </a:lnTo>
                <a:lnTo>
                  <a:pt x="64547" y="284790"/>
                </a:lnTo>
                <a:lnTo>
                  <a:pt x="107809" y="307174"/>
                </a:lnTo>
                <a:lnTo>
                  <a:pt x="157606" y="315213"/>
                </a:lnTo>
                <a:lnTo>
                  <a:pt x="207404" y="307174"/>
                </a:lnTo>
                <a:lnTo>
                  <a:pt x="250666" y="284790"/>
                </a:lnTo>
                <a:lnTo>
                  <a:pt x="284790" y="250666"/>
                </a:lnTo>
                <a:lnTo>
                  <a:pt x="307174" y="207404"/>
                </a:lnTo>
                <a:lnTo>
                  <a:pt x="315213" y="157606"/>
                </a:lnTo>
                <a:lnTo>
                  <a:pt x="307174" y="107809"/>
                </a:lnTo>
                <a:lnTo>
                  <a:pt x="284790" y="64547"/>
                </a:lnTo>
                <a:lnTo>
                  <a:pt x="250666" y="30423"/>
                </a:lnTo>
                <a:lnTo>
                  <a:pt x="207404" y="8039"/>
                </a:lnTo>
                <a:lnTo>
                  <a:pt x="157606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9367" y="409759"/>
            <a:ext cx="6746156" cy="471764"/>
          </a:xfrm>
          <a:prstGeom prst="rect">
            <a:avLst/>
          </a:prstGeom>
        </p:spPr>
        <p:txBody>
          <a:bodyPr vert="horz" wrap="square" lIns="0" tIns="10001" rIns="0" bIns="0" rtlCol="0" anchor="t" anchorCtr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pc="-8" dirty="0"/>
              <a:t>Narrowing </a:t>
            </a:r>
            <a:r>
              <a:rPr spc="-11" dirty="0"/>
              <a:t>your </a:t>
            </a:r>
            <a:r>
              <a:rPr spc="-15" dirty="0"/>
              <a:t>focus </a:t>
            </a:r>
            <a:r>
              <a:rPr spc="-4" dirty="0"/>
              <a:t>of</a:t>
            </a:r>
            <a:r>
              <a:rPr spc="-8" dirty="0"/>
              <a:t> </a:t>
            </a:r>
            <a:r>
              <a:rPr spc="-15" dirty="0"/>
              <a:t>interest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70386" y="1894009"/>
            <a:ext cx="3046095" cy="97863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algn="ctr">
              <a:spcBef>
                <a:spcPts val="71"/>
              </a:spcBef>
            </a:pPr>
            <a:r>
              <a:rPr sz="2100" spc="-8" dirty="0">
                <a:solidFill>
                  <a:srgbClr val="FFFFFF"/>
                </a:solidFill>
                <a:latin typeface="Calibri"/>
                <a:cs typeface="Calibri"/>
              </a:rPr>
              <a:t>Hmm.</a:t>
            </a:r>
            <a:endParaRPr sz="2100">
              <a:latin typeface="Calibri"/>
              <a:cs typeface="Calibri"/>
            </a:endParaRPr>
          </a:p>
          <a:p>
            <a:pPr algn="ctr">
              <a:spcBef>
                <a:spcPts val="4"/>
              </a:spcBef>
            </a:pPr>
            <a:r>
              <a:rPr sz="2100" spc="-4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2100" spc="-8" dirty="0">
                <a:solidFill>
                  <a:srgbClr val="FFFFFF"/>
                </a:solidFill>
                <a:latin typeface="Calibri"/>
                <a:cs typeface="Calibri"/>
              </a:rPr>
              <a:t>only </a:t>
            </a:r>
            <a:r>
              <a:rPr sz="2100" spc="-15" dirty="0">
                <a:solidFill>
                  <a:srgbClr val="FFFFFF"/>
                </a:solidFill>
                <a:latin typeface="Calibri"/>
                <a:cs typeface="Calibri"/>
              </a:rPr>
              <a:t>want </a:t>
            </a:r>
            <a:r>
              <a:rPr sz="2100" spc="-11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100" spc="-8" dirty="0">
                <a:solidFill>
                  <a:srgbClr val="FFFFFF"/>
                </a:solidFill>
                <a:latin typeface="Calibri"/>
                <a:cs typeface="Calibri"/>
              </a:rPr>
              <a:t>write </a:t>
            </a:r>
            <a:r>
              <a:rPr sz="2100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100" spc="1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38" dirty="0">
                <a:solidFill>
                  <a:srgbClr val="FFFFFF"/>
                </a:solidFill>
                <a:latin typeface="Calibri"/>
                <a:cs typeface="Calibri"/>
              </a:rPr>
              <a:t>paper,</a:t>
            </a:r>
            <a:endParaRPr sz="21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100" spc="-8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2100" spc="-4" dirty="0">
                <a:solidFill>
                  <a:srgbClr val="FFFFFF"/>
                </a:solidFill>
                <a:latin typeface="Calibri"/>
                <a:cs typeface="Calibri"/>
              </a:rPr>
              <a:t>a whole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FF"/>
                </a:solidFill>
                <a:latin typeface="Calibri"/>
                <a:cs typeface="Calibri"/>
              </a:rPr>
              <a:t>book…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69180" y="3474720"/>
            <a:ext cx="4047649" cy="1025761"/>
          </a:xfrm>
          <a:prstGeom prst="rect">
            <a:avLst/>
          </a:prstGeom>
          <a:solidFill>
            <a:srgbClr val="A6B727"/>
          </a:solidFill>
        </p:spPr>
        <p:txBody>
          <a:bodyPr vert="horz" wrap="square" lIns="0" tIns="55721" rIns="0" bIns="0" rtlCol="0">
            <a:spAutoFit/>
          </a:bodyPr>
          <a:lstStyle/>
          <a:p>
            <a:pPr marL="215265" marR="32861" algn="ctr">
              <a:spcBef>
                <a:spcPts val="439"/>
              </a:spcBef>
            </a:pPr>
            <a:r>
              <a:rPr sz="2100" spc="-23" dirty="0">
                <a:solidFill>
                  <a:srgbClr val="FFFFFF"/>
                </a:solidFill>
                <a:latin typeface="Calibri"/>
                <a:cs typeface="Calibri"/>
              </a:rPr>
              <a:t>Well, </a:t>
            </a:r>
            <a:r>
              <a:rPr sz="2100" spc="-8" dirty="0">
                <a:solidFill>
                  <a:srgbClr val="FFFFFF"/>
                </a:solidFill>
                <a:latin typeface="Calibri"/>
                <a:cs typeface="Calibri"/>
              </a:rPr>
              <a:t>this could </a:t>
            </a:r>
            <a:r>
              <a:rPr sz="2100" spc="-4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100" spc="-11" dirty="0">
                <a:solidFill>
                  <a:srgbClr val="FFFFFF"/>
                </a:solidFill>
                <a:latin typeface="Calibri"/>
                <a:cs typeface="Calibri"/>
              </a:rPr>
              <a:t>quite </a:t>
            </a:r>
            <a:r>
              <a:rPr sz="2100" spc="-4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100" spc="-19" dirty="0">
                <a:solidFill>
                  <a:srgbClr val="FFFFFF"/>
                </a:solidFill>
                <a:latin typeface="Calibri"/>
                <a:cs typeface="Calibri"/>
              </a:rPr>
              <a:t>different  </a:t>
            </a:r>
            <a:r>
              <a:rPr sz="2100" spc="-8" dirty="0">
                <a:solidFill>
                  <a:srgbClr val="FFFFFF"/>
                </a:solidFill>
                <a:latin typeface="Calibri"/>
                <a:cs typeface="Calibri"/>
              </a:rPr>
              <a:t>paper </a:t>
            </a:r>
            <a:r>
              <a:rPr sz="2100" spc="-4" dirty="0">
                <a:solidFill>
                  <a:srgbClr val="FFFFFF"/>
                </a:solidFill>
                <a:latin typeface="Calibri"/>
                <a:cs typeface="Calibri"/>
              </a:rPr>
              <a:t>if I </a:t>
            </a:r>
            <a:r>
              <a:rPr sz="2100" spc="-15" dirty="0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sz="2100" spc="-4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100" spc="-8" dirty="0">
                <a:solidFill>
                  <a:srgbClr val="FFFFFF"/>
                </a:solidFill>
                <a:latin typeface="Calibri"/>
                <a:cs typeface="Calibri"/>
              </a:rPr>
              <a:t>doctor </a:t>
            </a:r>
            <a:r>
              <a:rPr sz="2100" spc="-4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100" spc="1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1" dirty="0">
                <a:solidFill>
                  <a:srgbClr val="FFFFFF"/>
                </a:solidFill>
                <a:latin typeface="Calibri"/>
                <a:cs typeface="Calibri"/>
              </a:rPr>
              <a:t>insurer</a:t>
            </a:r>
            <a:endParaRPr sz="2100">
              <a:latin typeface="Calibri"/>
              <a:cs typeface="Calibri"/>
            </a:endParaRPr>
          </a:p>
          <a:p>
            <a:pPr marL="177165" algn="ctr"/>
            <a:r>
              <a:rPr sz="2100" spc="-11" dirty="0">
                <a:solidFill>
                  <a:srgbClr val="FFFFFF"/>
                </a:solidFill>
                <a:latin typeface="Calibri"/>
                <a:cs typeface="Calibri"/>
              </a:rPr>
              <a:t>instead </a:t>
            </a:r>
            <a:r>
              <a:rPr sz="2100" spc="-4" dirty="0">
                <a:solidFill>
                  <a:srgbClr val="FFFFFF"/>
                </a:solidFill>
                <a:latin typeface="Calibri"/>
                <a:cs typeface="Calibri"/>
              </a:rPr>
              <a:t>of an</a:t>
            </a:r>
            <a:r>
              <a:rPr sz="2100" spc="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FF"/>
                </a:solidFill>
                <a:latin typeface="Calibri"/>
                <a:cs typeface="Calibri"/>
              </a:rPr>
              <a:t>economist…..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7251" y="1999126"/>
            <a:ext cx="4434840" cy="2528417"/>
          </a:xfrm>
          <a:prstGeom prst="rect">
            <a:avLst/>
          </a:prstGeom>
        </p:spPr>
        <p:txBody>
          <a:bodyPr vert="horz" wrap="square" lIns="0" tIns="106204" rIns="0" bIns="0" rtlCol="0">
            <a:spAutoFit/>
          </a:bodyPr>
          <a:lstStyle/>
          <a:p>
            <a:pPr marL="67628">
              <a:spcBef>
                <a:spcPts val="836"/>
              </a:spcBef>
            </a:pPr>
            <a:r>
              <a:rPr sz="2100" spc="-8" dirty="0">
                <a:latin typeface="Calibri"/>
                <a:cs typeface="Calibri"/>
              </a:rPr>
              <a:t>Health</a:t>
            </a:r>
            <a:r>
              <a:rPr sz="2100" spc="-4" dirty="0">
                <a:latin typeface="Calibri"/>
                <a:cs typeface="Calibri"/>
              </a:rPr>
              <a:t> </a:t>
            </a:r>
            <a:r>
              <a:rPr sz="2100" spc="-11" dirty="0">
                <a:latin typeface="Calibri"/>
                <a:cs typeface="Calibri"/>
              </a:rPr>
              <a:t>Care</a:t>
            </a:r>
            <a:endParaRPr sz="2100">
              <a:latin typeface="Calibri"/>
              <a:cs typeface="Calibri"/>
            </a:endParaRPr>
          </a:p>
          <a:p>
            <a:pPr marL="41910">
              <a:spcBef>
                <a:spcPts val="764"/>
              </a:spcBef>
            </a:pPr>
            <a:r>
              <a:rPr sz="2100" spc="-8" dirty="0">
                <a:latin typeface="Calibri"/>
                <a:cs typeface="Calibri"/>
              </a:rPr>
              <a:t>Health </a:t>
            </a:r>
            <a:r>
              <a:rPr sz="2100" spc="-11" dirty="0">
                <a:latin typeface="Calibri"/>
                <a:cs typeface="Calibri"/>
              </a:rPr>
              <a:t>Care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23" dirty="0">
                <a:latin typeface="Calibri"/>
                <a:cs typeface="Calibri"/>
              </a:rPr>
              <a:t>Reform</a:t>
            </a:r>
            <a:endParaRPr sz="2100">
              <a:latin typeface="Calibri"/>
              <a:cs typeface="Calibri"/>
            </a:endParaRPr>
          </a:p>
          <a:p>
            <a:pPr marL="9525" marR="965359" indent="31909">
              <a:lnSpc>
                <a:spcPts val="3495"/>
              </a:lnSpc>
              <a:spcBef>
                <a:spcPts val="269"/>
              </a:spcBef>
            </a:pPr>
            <a:r>
              <a:rPr sz="2100" spc="-8" dirty="0">
                <a:latin typeface="Calibri"/>
                <a:cs typeface="Calibri"/>
              </a:rPr>
              <a:t>Health </a:t>
            </a:r>
            <a:r>
              <a:rPr sz="2100" spc="-11" dirty="0">
                <a:latin typeface="Calibri"/>
                <a:cs typeface="Calibri"/>
              </a:rPr>
              <a:t>Care </a:t>
            </a:r>
            <a:r>
              <a:rPr sz="2100" spc="-23" dirty="0">
                <a:latin typeface="Calibri"/>
                <a:cs typeface="Calibri"/>
              </a:rPr>
              <a:t>Reform </a:t>
            </a:r>
            <a:r>
              <a:rPr sz="2100" spc="-4" dirty="0">
                <a:latin typeface="Calibri"/>
                <a:cs typeface="Calibri"/>
              </a:rPr>
              <a:t>in the US  The </a:t>
            </a:r>
            <a:r>
              <a:rPr sz="2100" spc="-15" dirty="0">
                <a:latin typeface="Calibri"/>
                <a:cs typeface="Calibri"/>
              </a:rPr>
              <a:t>Affordable </a:t>
            </a:r>
            <a:r>
              <a:rPr sz="2100" spc="-11" dirty="0">
                <a:latin typeface="Calibri"/>
                <a:cs typeface="Calibri"/>
              </a:rPr>
              <a:t>Care </a:t>
            </a:r>
            <a:r>
              <a:rPr sz="2100" spc="-4" dirty="0">
                <a:latin typeface="Calibri"/>
                <a:cs typeface="Calibri"/>
              </a:rPr>
              <a:t>Act of</a:t>
            </a:r>
            <a:r>
              <a:rPr sz="2100" spc="4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2014</a:t>
            </a:r>
            <a:endParaRPr sz="2100">
              <a:latin typeface="Calibri"/>
              <a:cs typeface="Calibri"/>
            </a:endParaRPr>
          </a:p>
          <a:p>
            <a:pPr marL="21431" marR="3810">
              <a:spcBef>
                <a:spcPts val="701"/>
              </a:spcBef>
            </a:pPr>
            <a:r>
              <a:rPr sz="2100" spc="-8" dirty="0">
                <a:latin typeface="Calibri"/>
                <a:cs typeface="Calibri"/>
              </a:rPr>
              <a:t>How has </a:t>
            </a:r>
            <a:r>
              <a:rPr sz="2100" spc="-4" dirty="0">
                <a:latin typeface="Calibri"/>
                <a:cs typeface="Calibri"/>
              </a:rPr>
              <a:t>the </a:t>
            </a:r>
            <a:r>
              <a:rPr sz="2100" spc="-15" dirty="0">
                <a:latin typeface="Calibri"/>
                <a:cs typeface="Calibri"/>
              </a:rPr>
              <a:t>Affordable </a:t>
            </a:r>
            <a:r>
              <a:rPr sz="2100" spc="-11" dirty="0">
                <a:latin typeface="Calibri"/>
                <a:cs typeface="Calibri"/>
              </a:rPr>
              <a:t>Care </a:t>
            </a:r>
            <a:r>
              <a:rPr sz="2100" spc="-4" dirty="0">
                <a:latin typeface="Calibri"/>
                <a:cs typeface="Calibri"/>
              </a:rPr>
              <a:t>Act of 2014  </a:t>
            </a:r>
            <a:r>
              <a:rPr sz="2100" spc="-8" dirty="0">
                <a:latin typeface="Calibri"/>
                <a:cs typeface="Calibri"/>
              </a:rPr>
              <a:t>impacted </a:t>
            </a:r>
            <a:r>
              <a:rPr sz="2100" spc="-4" dirty="0">
                <a:latin typeface="Calibri"/>
                <a:cs typeface="Calibri"/>
              </a:rPr>
              <a:t>the </a:t>
            </a:r>
            <a:r>
              <a:rPr sz="2100" spc="-8" dirty="0">
                <a:latin typeface="Calibri"/>
                <a:cs typeface="Calibri"/>
              </a:rPr>
              <a:t>middle </a:t>
            </a:r>
            <a:r>
              <a:rPr sz="2100" spc="-4" dirty="0">
                <a:latin typeface="Calibri"/>
                <a:cs typeface="Calibri"/>
              </a:rPr>
              <a:t>class in the</a:t>
            </a:r>
            <a:r>
              <a:rPr sz="2100" spc="53" dirty="0">
                <a:latin typeface="Calibri"/>
                <a:cs typeface="Calibri"/>
              </a:rPr>
              <a:t> </a:t>
            </a:r>
            <a:r>
              <a:rPr sz="2100" spc="-4" dirty="0">
                <a:latin typeface="Calibri"/>
                <a:cs typeface="Calibri"/>
              </a:rPr>
              <a:t>US?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22941" y="5057760"/>
            <a:ext cx="5193982" cy="715804"/>
          </a:xfrm>
          <a:custGeom>
            <a:avLst/>
            <a:gdLst/>
            <a:ahLst/>
            <a:cxnLst/>
            <a:rect l="l" t="t" r="r" b="b"/>
            <a:pathLst>
              <a:path w="6925309" h="954404">
                <a:moveTo>
                  <a:pt x="0" y="14370"/>
                </a:moveTo>
                <a:lnTo>
                  <a:pt x="1919985" y="323285"/>
                </a:lnTo>
                <a:lnTo>
                  <a:pt x="1888331" y="341754"/>
                </a:lnTo>
                <a:lnTo>
                  <a:pt x="1860884" y="360333"/>
                </a:lnTo>
                <a:lnTo>
                  <a:pt x="1818489" y="397733"/>
                </a:lnTo>
                <a:lnTo>
                  <a:pt x="1792551" y="435314"/>
                </a:lnTo>
                <a:lnTo>
                  <a:pt x="1782819" y="472905"/>
                </a:lnTo>
                <a:lnTo>
                  <a:pt x="1783952" y="491651"/>
                </a:lnTo>
                <a:lnTo>
                  <a:pt x="1798062" y="528935"/>
                </a:lnTo>
                <a:lnTo>
                  <a:pt x="1827752" y="565802"/>
                </a:lnTo>
                <a:lnTo>
                  <a:pt x="1872773" y="602080"/>
                </a:lnTo>
                <a:lnTo>
                  <a:pt x="1932875" y="637598"/>
                </a:lnTo>
                <a:lnTo>
                  <a:pt x="1968504" y="655019"/>
                </a:lnTo>
                <a:lnTo>
                  <a:pt x="2007808" y="672185"/>
                </a:lnTo>
                <a:lnTo>
                  <a:pt x="2050758" y="689075"/>
                </a:lnTo>
                <a:lnTo>
                  <a:pt x="2097321" y="705669"/>
                </a:lnTo>
                <a:lnTo>
                  <a:pt x="2147468" y="721944"/>
                </a:lnTo>
                <a:lnTo>
                  <a:pt x="2201165" y="737880"/>
                </a:lnTo>
                <a:lnTo>
                  <a:pt x="2258383" y="753454"/>
                </a:lnTo>
                <a:lnTo>
                  <a:pt x="2319089" y="768646"/>
                </a:lnTo>
                <a:lnTo>
                  <a:pt x="2383253" y="783434"/>
                </a:lnTo>
                <a:lnTo>
                  <a:pt x="2450843" y="797796"/>
                </a:lnTo>
                <a:lnTo>
                  <a:pt x="2521828" y="811712"/>
                </a:lnTo>
                <a:lnTo>
                  <a:pt x="2596176" y="825160"/>
                </a:lnTo>
                <a:lnTo>
                  <a:pt x="2673857" y="838118"/>
                </a:lnTo>
                <a:lnTo>
                  <a:pt x="2718955" y="845178"/>
                </a:lnTo>
                <a:lnTo>
                  <a:pt x="2810975" y="858626"/>
                </a:lnTo>
                <a:lnTo>
                  <a:pt x="2953268" y="877118"/>
                </a:lnTo>
                <a:lnTo>
                  <a:pt x="3100195" y="893601"/>
                </a:lnTo>
                <a:lnTo>
                  <a:pt x="3251218" y="908082"/>
                </a:lnTo>
                <a:lnTo>
                  <a:pt x="3458018" y="924290"/>
                </a:lnTo>
                <a:lnTo>
                  <a:pt x="3669857" y="936971"/>
                </a:lnTo>
                <a:lnTo>
                  <a:pt x="3885456" y="946141"/>
                </a:lnTo>
                <a:lnTo>
                  <a:pt x="4103535" y="951818"/>
                </a:lnTo>
                <a:lnTo>
                  <a:pt x="4377671" y="954029"/>
                </a:lnTo>
                <a:lnTo>
                  <a:pt x="4651180" y="950845"/>
                </a:lnTo>
                <a:lnTo>
                  <a:pt x="4867858" y="944434"/>
                </a:lnTo>
                <a:lnTo>
                  <a:pt x="5081254" y="934610"/>
                </a:lnTo>
                <a:lnTo>
                  <a:pt x="5290090" y="921388"/>
                </a:lnTo>
                <a:lnTo>
                  <a:pt x="5493085" y="904787"/>
                </a:lnTo>
                <a:lnTo>
                  <a:pt x="5640728" y="890129"/>
                </a:lnTo>
                <a:lnTo>
                  <a:pt x="5783826" y="873587"/>
                </a:lnTo>
                <a:lnTo>
                  <a:pt x="5921838" y="855168"/>
                </a:lnTo>
                <a:lnTo>
                  <a:pt x="6010754" y="841850"/>
                </a:lnTo>
                <a:lnTo>
                  <a:pt x="6097010" y="827704"/>
                </a:lnTo>
                <a:lnTo>
                  <a:pt x="6180446" y="812731"/>
                </a:lnTo>
                <a:lnTo>
                  <a:pt x="6260901" y="796934"/>
                </a:lnTo>
                <a:lnTo>
                  <a:pt x="6299961" y="788728"/>
                </a:lnTo>
                <a:lnTo>
                  <a:pt x="6358991" y="775580"/>
                </a:lnTo>
                <a:lnTo>
                  <a:pt x="6415057" y="762158"/>
                </a:lnTo>
                <a:lnTo>
                  <a:pt x="6468166" y="748477"/>
                </a:lnTo>
                <a:lnTo>
                  <a:pt x="6518322" y="734549"/>
                </a:lnTo>
                <a:lnTo>
                  <a:pt x="6565533" y="720389"/>
                </a:lnTo>
                <a:lnTo>
                  <a:pt x="6609802" y="706012"/>
                </a:lnTo>
                <a:lnTo>
                  <a:pt x="6651137" y="691431"/>
                </a:lnTo>
                <a:lnTo>
                  <a:pt x="6689542" y="676662"/>
                </a:lnTo>
                <a:lnTo>
                  <a:pt x="6725024" y="661717"/>
                </a:lnTo>
                <a:lnTo>
                  <a:pt x="6787238" y="631361"/>
                </a:lnTo>
                <a:lnTo>
                  <a:pt x="6837824" y="600477"/>
                </a:lnTo>
                <a:lnTo>
                  <a:pt x="6876827" y="569177"/>
                </a:lnTo>
                <a:lnTo>
                  <a:pt x="6904293" y="537577"/>
                </a:lnTo>
                <a:lnTo>
                  <a:pt x="6923956" y="489862"/>
                </a:lnTo>
                <a:lnTo>
                  <a:pt x="6924790" y="473930"/>
                </a:lnTo>
                <a:lnTo>
                  <a:pt x="6922773" y="458009"/>
                </a:lnTo>
                <a:lnTo>
                  <a:pt x="6899676" y="410447"/>
                </a:lnTo>
                <a:lnTo>
                  <a:pt x="6870064" y="379000"/>
                </a:lnTo>
                <a:lnTo>
                  <a:pt x="6829309" y="348037"/>
                </a:lnTo>
                <a:lnTo>
                  <a:pt x="6777269" y="317519"/>
                </a:lnTo>
                <a:lnTo>
                  <a:pt x="6714050" y="287612"/>
                </a:lnTo>
                <a:lnTo>
                  <a:pt x="6678263" y="272922"/>
                </a:lnTo>
                <a:lnTo>
                  <a:pt x="6639699" y="258428"/>
                </a:lnTo>
                <a:lnTo>
                  <a:pt x="6598362" y="244143"/>
                </a:lnTo>
                <a:lnTo>
                  <a:pt x="6554259" y="230082"/>
                </a:lnTo>
                <a:lnTo>
                  <a:pt x="6507395" y="216259"/>
                </a:lnTo>
                <a:lnTo>
                  <a:pt x="6457776" y="202688"/>
                </a:lnTo>
                <a:lnTo>
                  <a:pt x="6405407" y="189383"/>
                </a:lnTo>
                <a:lnTo>
                  <a:pt x="6350295" y="176359"/>
                </a:lnTo>
                <a:lnTo>
                  <a:pt x="6300139" y="165323"/>
                </a:lnTo>
                <a:lnTo>
                  <a:pt x="2407666" y="165323"/>
                </a:lnTo>
                <a:lnTo>
                  <a:pt x="0" y="14370"/>
                </a:lnTo>
                <a:close/>
              </a:path>
              <a:path w="6925309" h="954404">
                <a:moveTo>
                  <a:pt x="4329956" y="0"/>
                </a:moveTo>
                <a:lnTo>
                  <a:pt x="4275124" y="205"/>
                </a:lnTo>
                <a:lnTo>
                  <a:pt x="4002040" y="4464"/>
                </a:lnTo>
                <a:lnTo>
                  <a:pt x="3786063" y="11730"/>
                </a:lnTo>
                <a:lnTo>
                  <a:pt x="3573686" y="22406"/>
                </a:lnTo>
                <a:lnTo>
                  <a:pt x="3366191" y="36475"/>
                </a:lnTo>
                <a:lnTo>
                  <a:pt x="3164856" y="53921"/>
                </a:lnTo>
                <a:lnTo>
                  <a:pt x="3018668" y="69210"/>
                </a:lnTo>
                <a:lnTo>
                  <a:pt x="2877205" y="86381"/>
                </a:lnTo>
                <a:lnTo>
                  <a:pt x="2741008" y="105426"/>
                </a:lnTo>
                <a:lnTo>
                  <a:pt x="2653402" y="119161"/>
                </a:lnTo>
                <a:lnTo>
                  <a:pt x="2568536" y="133723"/>
                </a:lnTo>
                <a:lnTo>
                  <a:pt x="2486571" y="149111"/>
                </a:lnTo>
                <a:lnTo>
                  <a:pt x="2407666" y="165323"/>
                </a:lnTo>
                <a:lnTo>
                  <a:pt x="6300139" y="165323"/>
                </a:lnTo>
                <a:lnTo>
                  <a:pt x="6231860" y="151209"/>
                </a:lnTo>
                <a:lnTo>
                  <a:pt x="6168550" y="139112"/>
                </a:lnTo>
                <a:lnTo>
                  <a:pt x="6102517" y="127353"/>
                </a:lnTo>
                <a:lnTo>
                  <a:pt x="5988672" y="108883"/>
                </a:lnTo>
                <a:lnTo>
                  <a:pt x="5849769" y="89043"/>
                </a:lnTo>
                <a:lnTo>
                  <a:pt x="5705872" y="71218"/>
                </a:lnTo>
                <a:lnTo>
                  <a:pt x="5557519" y="55399"/>
                </a:lnTo>
                <a:lnTo>
                  <a:pt x="5353719" y="37415"/>
                </a:lnTo>
                <a:lnTo>
                  <a:pt x="5144240" y="22969"/>
                </a:lnTo>
                <a:lnTo>
                  <a:pt x="4930360" y="12042"/>
                </a:lnTo>
                <a:lnTo>
                  <a:pt x="4713361" y="4618"/>
                </a:lnTo>
                <a:lnTo>
                  <a:pt x="4439675" y="235"/>
                </a:lnTo>
                <a:lnTo>
                  <a:pt x="4329956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1" name="object 11"/>
          <p:cNvSpPr txBox="1"/>
          <p:nvPr/>
        </p:nvSpPr>
        <p:spPr>
          <a:xfrm>
            <a:off x="269367" y="4679309"/>
            <a:ext cx="8313420" cy="8997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 marR="3810">
              <a:spcBef>
                <a:spcPts val="71"/>
              </a:spcBef>
            </a:pPr>
            <a:r>
              <a:rPr sz="2100" spc="-8" dirty="0">
                <a:latin typeface="Calibri"/>
                <a:cs typeface="Calibri"/>
              </a:rPr>
              <a:t>How </a:t>
            </a:r>
            <a:r>
              <a:rPr sz="2100" spc="-4" dirty="0">
                <a:latin typeface="Calibri"/>
                <a:cs typeface="Calibri"/>
              </a:rPr>
              <a:t>has the </a:t>
            </a:r>
            <a:r>
              <a:rPr sz="2100" spc="-15" dirty="0">
                <a:latin typeface="Calibri"/>
                <a:cs typeface="Calibri"/>
              </a:rPr>
              <a:t>Affordable </a:t>
            </a:r>
            <a:r>
              <a:rPr sz="2100" spc="-11" dirty="0">
                <a:latin typeface="Calibri"/>
                <a:cs typeface="Calibri"/>
              </a:rPr>
              <a:t>Care </a:t>
            </a:r>
            <a:r>
              <a:rPr sz="2100" spc="-4" dirty="0">
                <a:latin typeface="Calibri"/>
                <a:cs typeface="Calibri"/>
              </a:rPr>
              <a:t>act of 2014 </a:t>
            </a:r>
            <a:r>
              <a:rPr sz="2100" spc="-8" dirty="0">
                <a:latin typeface="Calibri"/>
                <a:cs typeface="Calibri"/>
              </a:rPr>
              <a:t>impacted </a:t>
            </a:r>
            <a:r>
              <a:rPr sz="2100" spc="-4" dirty="0">
                <a:latin typeface="Calibri"/>
                <a:cs typeface="Calibri"/>
              </a:rPr>
              <a:t>the </a:t>
            </a:r>
            <a:r>
              <a:rPr sz="2100" spc="-8" dirty="0">
                <a:latin typeface="Calibri"/>
                <a:cs typeface="Calibri"/>
              </a:rPr>
              <a:t>middle </a:t>
            </a:r>
            <a:r>
              <a:rPr sz="2100" spc="-4" dirty="0">
                <a:latin typeface="Calibri"/>
                <a:cs typeface="Calibri"/>
              </a:rPr>
              <a:t>class in the </a:t>
            </a:r>
            <a:r>
              <a:rPr sz="2100" dirty="0">
                <a:latin typeface="Calibri"/>
                <a:cs typeface="Calibri"/>
              </a:rPr>
              <a:t>US  </a:t>
            </a:r>
            <a:r>
              <a:rPr sz="2100" spc="-15" dirty="0">
                <a:latin typeface="Calibri"/>
                <a:cs typeface="Calibri"/>
              </a:rPr>
              <a:t>from </a:t>
            </a:r>
            <a:r>
              <a:rPr sz="2100" spc="-4" dirty="0">
                <a:latin typeface="Calibri"/>
                <a:cs typeface="Calibri"/>
              </a:rPr>
              <a:t>an </a:t>
            </a:r>
            <a:r>
              <a:rPr sz="2100" spc="-8" dirty="0">
                <a:latin typeface="Calibri"/>
                <a:cs typeface="Calibri"/>
              </a:rPr>
              <a:t>economic</a:t>
            </a:r>
            <a:r>
              <a:rPr sz="2100" spc="23" dirty="0">
                <a:latin typeface="Calibri"/>
                <a:cs typeface="Calibri"/>
              </a:rPr>
              <a:t> </a:t>
            </a:r>
            <a:r>
              <a:rPr sz="2100" spc="-11" dirty="0">
                <a:latin typeface="Calibri"/>
                <a:cs typeface="Calibri"/>
              </a:rPr>
              <a:t>standpoint?</a:t>
            </a:r>
            <a:endParaRPr sz="2100">
              <a:latin typeface="Calibri"/>
              <a:cs typeface="Calibri"/>
            </a:endParaRPr>
          </a:p>
          <a:p>
            <a:pPr marL="5424963">
              <a:lnSpc>
                <a:spcPts val="1815"/>
              </a:lnSpc>
            </a:pPr>
            <a:r>
              <a:rPr sz="2100" spc="-4" dirty="0">
                <a:solidFill>
                  <a:srgbClr val="FFFFFF"/>
                </a:solidFill>
                <a:latin typeface="Calibri"/>
                <a:cs typeface="Calibri"/>
              </a:rPr>
              <a:t>My </a:t>
            </a:r>
            <a:r>
              <a:rPr sz="2100" spc="-11" dirty="0">
                <a:solidFill>
                  <a:srgbClr val="FFFFFF"/>
                </a:solidFill>
                <a:latin typeface="Calibri"/>
                <a:cs typeface="Calibri"/>
              </a:rPr>
              <a:t>research</a:t>
            </a:r>
            <a:r>
              <a:rPr sz="210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1" dirty="0">
                <a:solidFill>
                  <a:srgbClr val="FFFFFF"/>
                </a:solidFill>
                <a:latin typeface="Calibri"/>
                <a:cs typeface="Calibri"/>
              </a:rPr>
              <a:t>question!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0093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1552" y="1351738"/>
            <a:ext cx="6662420" cy="528955"/>
          </a:xfrm>
          <a:prstGeom prst="rect">
            <a:avLst/>
          </a:prstGeom>
        </p:spPr>
        <p:txBody>
          <a:bodyPr vert="horz" wrap="square" lIns="0" tIns="1270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0000DC"/>
                </a:solidFill>
              </a:rPr>
              <a:t>What is </a:t>
            </a:r>
            <a:r>
              <a:rPr sz="3300" spc="-5" dirty="0">
                <a:solidFill>
                  <a:srgbClr val="0000DC"/>
                </a:solidFill>
              </a:rPr>
              <a:t>scientific</a:t>
            </a:r>
            <a:r>
              <a:rPr sz="3300" spc="-65" dirty="0">
                <a:solidFill>
                  <a:srgbClr val="0000DC"/>
                </a:solidFill>
              </a:rPr>
              <a:t> </a:t>
            </a:r>
            <a:r>
              <a:rPr sz="3300" dirty="0">
                <a:solidFill>
                  <a:srgbClr val="0000DC"/>
                </a:solidFill>
              </a:rPr>
              <a:t>communication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0779" y="2355469"/>
            <a:ext cx="7577455" cy="2757164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49250" marR="322580" indent="-337185">
              <a:lnSpc>
                <a:spcPts val="2220"/>
              </a:lnSpc>
              <a:spcBef>
                <a:spcPts val="219"/>
              </a:spcBef>
              <a:buSzPct val="110526"/>
              <a:buChar char="•"/>
              <a:tabLst>
                <a:tab pos="349250" algn="l"/>
                <a:tab pos="349885" algn="l"/>
              </a:tabLst>
            </a:pPr>
            <a:r>
              <a:rPr sz="1900" spc="-5" dirty="0">
                <a:latin typeface="Arial"/>
                <a:cs typeface="Arial"/>
              </a:rPr>
              <a:t>Ongoing, documented, structured dialogue between researchers  (across countries, times, and</a:t>
            </a:r>
            <a:r>
              <a:rPr sz="1900" spc="8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disciplines)</a:t>
            </a:r>
            <a:endParaRPr sz="1900" dirty="0">
              <a:latin typeface="Arial"/>
              <a:cs typeface="Arial"/>
            </a:endParaRPr>
          </a:p>
          <a:p>
            <a:pPr marL="349250" indent="-337185">
              <a:spcBef>
                <a:spcPts val="785"/>
              </a:spcBef>
              <a:buSzPct val="110526"/>
              <a:buChar char="•"/>
              <a:tabLst>
                <a:tab pos="349250" algn="l"/>
                <a:tab pos="349885" algn="l"/>
              </a:tabLst>
            </a:pPr>
            <a:r>
              <a:rPr sz="1900" spc="-5" dirty="0">
                <a:latin typeface="Arial"/>
                <a:cs typeface="Arial"/>
              </a:rPr>
              <a:t>The </a:t>
            </a:r>
            <a:r>
              <a:rPr sz="1900" spc="-10" dirty="0">
                <a:latin typeface="Arial"/>
                <a:cs typeface="Arial"/>
              </a:rPr>
              <a:t>work </a:t>
            </a:r>
            <a:r>
              <a:rPr sz="1900" spc="-5" dirty="0">
                <a:latin typeface="Arial"/>
                <a:cs typeface="Arial"/>
              </a:rPr>
              <a:t>of one </a:t>
            </a:r>
            <a:r>
              <a:rPr sz="1900" spc="-10" dirty="0">
                <a:latin typeface="Arial"/>
                <a:cs typeface="Arial"/>
              </a:rPr>
              <a:t>builds upon </a:t>
            </a:r>
            <a:r>
              <a:rPr sz="1900" spc="-5" dirty="0">
                <a:latin typeface="Arial"/>
                <a:cs typeface="Arial"/>
              </a:rPr>
              <a:t>that of those </a:t>
            </a:r>
            <a:r>
              <a:rPr sz="1900" spc="-10" dirty="0">
                <a:latin typeface="Arial"/>
                <a:cs typeface="Arial"/>
              </a:rPr>
              <a:t>who </a:t>
            </a:r>
            <a:r>
              <a:rPr sz="1900" spc="-5" dirty="0">
                <a:latin typeface="Arial"/>
                <a:cs typeface="Arial"/>
              </a:rPr>
              <a:t>came before</a:t>
            </a:r>
            <a:r>
              <a:rPr sz="1900" spc="280" dirty="0">
                <a:latin typeface="Arial"/>
                <a:cs typeface="Arial"/>
              </a:rPr>
              <a:t> </a:t>
            </a:r>
            <a:br>
              <a:rPr lang="en-US" sz="1900" spc="280" dirty="0">
                <a:latin typeface="Arial"/>
                <a:cs typeface="Arial"/>
              </a:rPr>
            </a:br>
            <a:r>
              <a:rPr sz="1900" spc="-5" dirty="0">
                <a:latin typeface="Arial"/>
                <a:cs typeface="Arial"/>
              </a:rPr>
              <a:t>“Stand</a:t>
            </a:r>
            <a:r>
              <a:rPr lang="en-US" sz="1900" spc="-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on the shoulders of</a:t>
            </a:r>
            <a:r>
              <a:rPr sz="1900" spc="60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giants.”</a:t>
            </a:r>
            <a:endParaRPr sz="1900" dirty="0">
              <a:latin typeface="Arial"/>
              <a:cs typeface="Arial"/>
            </a:endParaRPr>
          </a:p>
          <a:p>
            <a:pPr marL="349250" indent="-337185">
              <a:spcBef>
                <a:spcPts val="810"/>
              </a:spcBef>
              <a:buSzPct val="110526"/>
              <a:buFont typeface="Arial"/>
              <a:buChar char="•"/>
              <a:tabLst>
                <a:tab pos="349250" algn="l"/>
                <a:tab pos="349885" algn="l"/>
              </a:tabLst>
            </a:pPr>
            <a:r>
              <a:rPr sz="1900" spc="-5" dirty="0">
                <a:latin typeface="Arial"/>
                <a:cs typeface="Arial"/>
              </a:rPr>
              <a:t>Peer review: essential for maintaining high academic</a:t>
            </a:r>
            <a:r>
              <a:rPr sz="1900" spc="26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standards</a:t>
            </a:r>
            <a:endParaRPr sz="1900" dirty="0">
              <a:latin typeface="Arial"/>
              <a:cs typeface="Arial"/>
            </a:endParaRPr>
          </a:p>
          <a:p>
            <a:pPr marL="349250" indent="-337185">
              <a:spcBef>
                <a:spcPts val="800"/>
              </a:spcBef>
              <a:buSzPct val="110526"/>
              <a:buChar char="•"/>
              <a:tabLst>
                <a:tab pos="349250" algn="l"/>
                <a:tab pos="349885" algn="l"/>
              </a:tabLst>
            </a:pPr>
            <a:r>
              <a:rPr lang="en-US" sz="1900" spc="-5" dirty="0">
                <a:latin typeface="Arial"/>
                <a:cs typeface="Arial"/>
              </a:rPr>
              <a:t>Your work b</a:t>
            </a:r>
            <a:r>
              <a:rPr sz="1900" spc="-5" dirty="0">
                <a:latin typeface="Arial"/>
                <a:cs typeface="Arial"/>
              </a:rPr>
              <a:t>ecomes a part of the academic corpus of</a:t>
            </a:r>
            <a:r>
              <a:rPr sz="1900" spc="229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knowledge</a:t>
            </a:r>
            <a:endParaRPr sz="1900" dirty="0">
              <a:latin typeface="Arial"/>
              <a:cs typeface="Arial"/>
            </a:endParaRPr>
          </a:p>
          <a:p>
            <a:pPr marL="349250" indent="-337185">
              <a:spcBef>
                <a:spcPts val="795"/>
              </a:spcBef>
              <a:buSzPct val="110526"/>
              <a:buChar char="•"/>
              <a:tabLst>
                <a:tab pos="349250" algn="l"/>
                <a:tab pos="349885" algn="l"/>
              </a:tabLst>
            </a:pPr>
            <a:r>
              <a:rPr sz="1900" spc="-5" dirty="0">
                <a:latin typeface="Arial"/>
                <a:cs typeface="Arial"/>
              </a:rPr>
              <a:t>Contains information obtained by using and applying</a:t>
            </a:r>
            <a:r>
              <a:rPr sz="1900" spc="254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research</a:t>
            </a:r>
            <a:endParaRPr sz="1900" dirty="0">
              <a:latin typeface="Arial"/>
              <a:cs typeface="Arial"/>
            </a:endParaRPr>
          </a:p>
          <a:p>
            <a:pPr marL="349250"/>
            <a:r>
              <a:rPr sz="1900" spc="-5" dirty="0">
                <a:latin typeface="Arial"/>
                <a:cs typeface="Arial"/>
              </a:rPr>
              <a:t>methods (qualitative or</a:t>
            </a:r>
            <a:r>
              <a:rPr sz="1900" spc="8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quantitative)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0000" y="1577250"/>
            <a:ext cx="8064900" cy="936154"/>
          </a:xfrm>
          <a:prstGeom prst="rect">
            <a:avLst/>
          </a:prstGeom>
        </p:spPr>
        <p:txBody>
          <a:bodyPr vert="horz" wrap="square" lIns="0" tIns="12700" rIns="0" bIns="0" rtlCol="0" anchor="t" anchorCtr="0">
            <a:spAutoFit/>
          </a:bodyPr>
          <a:lstStyle/>
          <a:p>
            <a:pPr marL="1651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 </a:t>
            </a:r>
            <a:r>
              <a:rPr dirty="0"/>
              <a:t>scientific article </a:t>
            </a:r>
            <a:r>
              <a:rPr spc="-5" dirty="0"/>
              <a:t>is </a:t>
            </a:r>
            <a:r>
              <a:rPr dirty="0"/>
              <a:t>not </a:t>
            </a:r>
            <a:r>
              <a:rPr spc="-5" dirty="0"/>
              <a:t>a thesis or</a:t>
            </a:r>
            <a:r>
              <a:rPr spc="-75" dirty="0"/>
              <a:t> </a:t>
            </a:r>
            <a:r>
              <a:rPr dirty="0"/>
              <a:t>dissertation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622" y="1634617"/>
          <a:ext cx="8952865" cy="39793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8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9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THESIS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DISSERTATION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RESEARCH</a:t>
                      </a:r>
                      <a:r>
                        <a:rPr sz="14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ARTICLE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67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AUTHOR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Student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Researcher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(might be a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student)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REVIEWER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Supervisor,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consultant,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opponent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Reviewers,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journal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editor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1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READER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76225" marR="269875" indent="46990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Supervisor,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opponent, colleagues, other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students, sometimes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restricted access</a:t>
                      </a:r>
                      <a:r>
                        <a:rPr sz="1400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7155" marR="87630"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Primarily other researchers plus interested  parties (educators, journalists, decision  makers, general</a:t>
                      </a:r>
                      <a:r>
                        <a:rPr sz="13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public)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6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CONTENT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 marL="113030" marR="10477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Longer in general, usually broader</a:t>
                      </a:r>
                      <a:r>
                        <a:rPr sz="1400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theoretical 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part, does not necessarily include an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experiment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 marL="154940" marR="14605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Should contribute an original</a:t>
                      </a:r>
                      <a:r>
                        <a:rPr sz="14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research  study to the field; bringing new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insights/knowledge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0262" y="320826"/>
            <a:ext cx="7033685" cy="628377"/>
          </a:xfrm>
          <a:prstGeom prst="rect">
            <a:avLst/>
          </a:prstGeom>
        </p:spPr>
        <p:txBody>
          <a:bodyPr vert="horz" wrap="square" lIns="0" tIns="12700" rIns="0" bIns="0" rtlCol="0" anchor="t" anchorCtr="0">
            <a:spAutoFit/>
          </a:bodyPr>
          <a:lstStyle/>
          <a:p>
            <a:pPr algn="ctr">
              <a:lnSpc>
                <a:spcPts val="2645"/>
              </a:lnSpc>
              <a:spcBef>
                <a:spcPts val="100"/>
              </a:spcBef>
            </a:pPr>
            <a:r>
              <a:rPr spc="-5" dirty="0">
                <a:solidFill>
                  <a:srgbClr val="0000DC"/>
                </a:solidFill>
              </a:rPr>
              <a:t>Typical </a:t>
            </a:r>
            <a:r>
              <a:rPr dirty="0">
                <a:solidFill>
                  <a:srgbClr val="0000DC"/>
                </a:solidFill>
              </a:rPr>
              <a:t>structure of a scientific</a:t>
            </a:r>
            <a:r>
              <a:rPr spc="-50" dirty="0">
                <a:solidFill>
                  <a:srgbClr val="0000DC"/>
                </a:solidFill>
              </a:rPr>
              <a:t> </a:t>
            </a:r>
            <a:r>
              <a:rPr dirty="0">
                <a:solidFill>
                  <a:srgbClr val="0000DC"/>
                </a:solidFill>
              </a:rPr>
              <a:t>article</a:t>
            </a:r>
          </a:p>
          <a:p>
            <a:pPr algn="ctr">
              <a:lnSpc>
                <a:spcPts val="2165"/>
              </a:lnSpc>
            </a:pP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(I.M.R.A.D.</a:t>
            </a:r>
            <a:r>
              <a:rPr sz="2000" b="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structure)</a:t>
            </a:r>
            <a:endParaRPr sz="2000" dirty="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0" y="1303255"/>
          <a:ext cx="9174617" cy="4712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3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1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58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86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44536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Title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186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What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is it</a:t>
                      </a:r>
                      <a:r>
                        <a:rPr sz="13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about?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186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86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44536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Abstract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186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What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was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done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3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nutshell?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186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9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I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482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44536A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Introduction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722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Why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did you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3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it?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(previous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related research,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state-of-the-art/gap</a:t>
                      </a:r>
                      <a:r>
                        <a:rPr sz="13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this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research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is filling,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theoretical</a:t>
                      </a:r>
                      <a:r>
                        <a:rPr sz="13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background)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186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8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M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257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Methods/Theory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186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How did you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it?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186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863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R,</a:t>
                      </a:r>
                      <a:r>
                        <a:rPr sz="17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A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257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Results,</a:t>
                      </a:r>
                      <a:r>
                        <a:rPr sz="13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Analysis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934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What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did you</a:t>
                      </a:r>
                      <a:r>
                        <a:rPr sz="13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find?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934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72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946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Discussion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988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What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does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13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mean?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(in relation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previous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research</a:t>
                      </a:r>
                      <a:r>
                        <a:rPr sz="13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efforts)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186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18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Summary and</a:t>
                      </a:r>
                      <a:r>
                        <a:rPr sz="13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latin typeface="Arial"/>
                          <a:cs typeface="Arial"/>
                        </a:rPr>
                        <a:t>conclusions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2548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What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have you learned, what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are the major</a:t>
                      </a:r>
                      <a:r>
                        <a:rPr sz="13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findings?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934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734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Acknowledgements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73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Who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helped</a:t>
                      </a:r>
                      <a:r>
                        <a:rPr sz="13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you?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(include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grants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research; check author</a:t>
                      </a:r>
                      <a:r>
                        <a:rPr sz="13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guidelines)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934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83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References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934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Upon whose work did you build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yours?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934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8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Appendices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76934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Additional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latin typeface="Arial"/>
                          <a:cs typeface="Arial"/>
                        </a:rPr>
                        <a:t>information</a:t>
                      </a:r>
                    </a:p>
                  </a:txBody>
                  <a:tcPr marL="0" marR="0" marT="76934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03579" y="6633474"/>
            <a:ext cx="384302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SOURCE: </a:t>
            </a:r>
            <a:r>
              <a:rPr sz="8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ethz.ch </a:t>
            </a:r>
            <a:r>
              <a:rPr sz="800" spc="-5" dirty="0">
                <a:latin typeface="Arial"/>
                <a:cs typeface="Arial"/>
              </a:rPr>
              <a:t>and </a:t>
            </a:r>
            <a:r>
              <a:rPr sz="8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Improving the </a:t>
            </a:r>
            <a:r>
              <a:rPr sz="8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writing of research papers: IMRAD and</a:t>
            </a:r>
            <a:r>
              <a:rPr sz="800" u="sng" spc="18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beyond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3007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A2348B-776D-4D00-81B1-6DD57709A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6729096" cy="252000"/>
          </a:xfrm>
        </p:spPr>
        <p:txBody>
          <a:bodyPr/>
          <a:lstStyle/>
          <a:p>
            <a:r>
              <a:rPr lang="en-US" sz="900" dirty="0">
                <a:hlinkClick r:id="rId2"/>
              </a:rPr>
              <a:t>https://www.psychologytoday.com/us/blog/the-superhuman-mind/201611/linda-the-bank-teller-case-revisited</a:t>
            </a:r>
            <a:endParaRPr lang="en-US" sz="900" dirty="0"/>
          </a:p>
          <a:p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3E7E5-A592-46C0-8CF7-9C043EFE4A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932352-8404-4617-9355-25974EBA8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55834"/>
            <a:ext cx="8064900" cy="3975416"/>
          </a:xfrm>
        </p:spPr>
        <p:txBody>
          <a:bodyPr/>
          <a:lstStyle/>
          <a:p>
            <a:pPr algn="l"/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Linda is 31 years old, single, outspoken, and very bright. She majored in philosophy. As a student, she was deeply concerned with issues of discrimination and social justice, and also participated in anti-nuclear demonstrations.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sk-SK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Which is more probable?</a:t>
            </a:r>
            <a:endParaRPr lang="sk-SK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439763" indent="-385763">
              <a:buFont typeface="+mj-lt"/>
              <a:buAutoNum type="alphaUcPeriod"/>
            </a:pP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Linda is a bank teller.</a:t>
            </a:r>
          </a:p>
          <a:p>
            <a:pPr marL="439763" indent="-385763">
              <a:buFont typeface="+mj-lt"/>
              <a:buAutoNum type="alphaUcPeriod"/>
            </a:pP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Linda is a bank teller and is active in the feminist movement.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162E3D-7C29-46DD-9CFF-4F48818B922A}"/>
              </a:ext>
            </a:extLst>
          </p:cNvPr>
          <p:cNvSpPr txBox="1"/>
          <p:nvPr/>
        </p:nvSpPr>
        <p:spPr>
          <a:xfrm>
            <a:off x="5873846" y="5206621"/>
            <a:ext cx="3270154" cy="6463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dirty="0"/>
              <a:t>Conjunction fallacy </a:t>
            </a:r>
            <a:br>
              <a:rPr lang="en-US" sz="1800" dirty="0"/>
            </a:br>
            <a:r>
              <a:rPr lang="en-US" sz="1800" dirty="0"/>
              <a:t>(</a:t>
            </a:r>
            <a:r>
              <a:rPr lang="en-US" sz="1800" dirty="0">
                <a:solidFill>
                  <a:srgbClr val="2C2D30"/>
                </a:solidFill>
                <a:latin typeface="Proxima Nova Regular"/>
              </a:rPr>
              <a:t>Tversky </a:t>
            </a:r>
            <a:r>
              <a:rPr lang="sk-SK" sz="1800" dirty="0">
                <a:solidFill>
                  <a:srgbClr val="2C2D30"/>
                </a:solidFill>
                <a:latin typeface="Proxima Nova Regular"/>
              </a:rPr>
              <a:t>a </a:t>
            </a:r>
            <a:r>
              <a:rPr lang="en-US" sz="1800" dirty="0">
                <a:solidFill>
                  <a:srgbClr val="2C2D30"/>
                </a:solidFill>
                <a:latin typeface="Proxima Nova Regular"/>
              </a:rPr>
              <a:t>Kahneman, 1983)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3201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4-3-en.potx" id="{524521D0-074D-4CC6-9707-E4BBD7539CB5}" vid="{C7C7CF88-F347-40E8-AA7F-9D4FFCBBDA9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BCA3A5965F72478106BF84B6303C52" ma:contentTypeVersion="4" ma:contentTypeDescription="Vytvoří nový dokument" ma:contentTypeScope="" ma:versionID="eb684b9cd44707b7915c1179543393e5">
  <xsd:schema xmlns:xsd="http://www.w3.org/2001/XMLSchema" xmlns:xs="http://www.w3.org/2001/XMLSchema" xmlns:p="http://schemas.microsoft.com/office/2006/metadata/properties" xmlns:ns2="43a42a8f-c777-4557-8883-d25198a7ae98" targetNamespace="http://schemas.microsoft.com/office/2006/metadata/properties" ma:root="true" ma:fieldsID="bc76cb1345924d55cf7b633fce80cb49" ns2:_="">
    <xsd:import namespace="43a42a8f-c777-4557-8883-d25198a7ae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42a8f-c777-4557-8883-d25198a7ae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49E617-17C5-490A-B15E-E29F97A016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a42a8f-c777-4557-8883-d25198a7a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B258A2-D650-4DEA-8A7A-2DA5851EDF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4EF195-1A05-4A39-A8C8-73C6F30B7BDC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43a42a8f-c777-4557-8883-d25198a7ae98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muni-econ-prezentace-4-3-en (1)</Template>
  <TotalTime>973</TotalTime>
  <Words>2679</Words>
  <Application>Microsoft Office PowerPoint</Application>
  <PresentationFormat>On-screen Show (4:3)</PresentationFormat>
  <Paragraphs>290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Calibri</vt:lpstr>
      <vt:lpstr>Georgia</vt:lpstr>
      <vt:lpstr>Open Sans</vt:lpstr>
      <vt:lpstr>Proxima Nova Regular</vt:lpstr>
      <vt:lpstr>Tahoma</vt:lpstr>
      <vt:lpstr>Times New Roman</vt:lpstr>
      <vt:lpstr>Wingdings</vt:lpstr>
      <vt:lpstr>Presentation_MU_EN</vt:lpstr>
      <vt:lpstr>Critical literary research  </vt:lpstr>
      <vt:lpstr>Research</vt:lpstr>
      <vt:lpstr>What is scientific communication</vt:lpstr>
      <vt:lpstr>Your goal can be to make  a dent in a circle of  human knowledge</vt:lpstr>
      <vt:lpstr>Narrowing your focus of interest</vt:lpstr>
      <vt:lpstr>What is scientific communication</vt:lpstr>
      <vt:lpstr>A scientific article is not a thesis or dissertation</vt:lpstr>
      <vt:lpstr>Typical structure of a scientific article (I.M.R.A.D. structure)</vt:lpstr>
      <vt:lpstr>PowerPoint Presentation</vt:lpstr>
      <vt:lpstr>What is critical literature review?</vt:lpstr>
      <vt:lpstr>What is literature review?</vt:lpstr>
      <vt:lpstr>PowerPoint Presentation</vt:lpstr>
      <vt:lpstr>What is Critical Reading?</vt:lpstr>
      <vt:lpstr>What a Text Says, Does, and Means: Reaching for an Interpretation</vt:lpstr>
      <vt:lpstr>What a Text Says, Does, and Means: Reaching for an Interpretation</vt:lpstr>
      <vt:lpstr>What is a Critical Literature Review?</vt:lpstr>
      <vt:lpstr>Read academic papers critically</vt:lpstr>
      <vt:lpstr>Begin by moving from a more general, wider view of the research area to the specific area you wish to focus on</vt:lpstr>
      <vt:lpstr>Avoid the laundry list literature review</vt:lpstr>
      <vt:lpstr>The purpose of a literature review is to:</vt:lpstr>
      <vt:lpstr>Example</vt:lpstr>
      <vt:lpstr>PowerPoint Presentation</vt:lpstr>
      <vt:lpstr>The following reading strategies can help you to identify the argument of a source</vt:lpstr>
      <vt:lpstr>In your literature review you might:</vt:lpstr>
      <vt:lpstr>Questions Your Literature Review Should Answer</vt:lpstr>
      <vt:lpstr>PowerPoint Presentation</vt:lpstr>
      <vt:lpstr>Paraphrasing Sources</vt:lpstr>
      <vt:lpstr>Indirect citation</vt:lpstr>
      <vt:lpstr>Citation and Qualification Signals</vt:lpstr>
      <vt:lpstr>Reporting Verbs</vt:lpstr>
      <vt:lpstr>Hedges</vt:lpstr>
      <vt:lpstr>Boosters</vt:lpstr>
      <vt:lpstr>Dimensions of Praise and Criticism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Annotated Bibliography</dc:title>
  <dc:creator>Martin Guzi</dc:creator>
  <cp:lastModifiedBy>Martin Guzi</cp:lastModifiedBy>
  <cp:revision>30</cp:revision>
  <dcterms:created xsi:type="dcterms:W3CDTF">2022-03-01T16:30:44Z</dcterms:created>
  <dcterms:modified xsi:type="dcterms:W3CDTF">2023-04-05T21:13:52Z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0x010100F6BCA3A5965F72478106BF84B6303C52</vt:lpwstr>
  </property>
</Properties>
</file>