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50"/>
  </p:notesMasterIdLst>
  <p:handoutMasterIdLst>
    <p:handoutMasterId r:id="rId51"/>
  </p:handoutMasterIdLst>
  <p:sldIdLst>
    <p:sldId id="258" r:id="rId5"/>
    <p:sldId id="298" r:id="rId6"/>
    <p:sldId id="318" r:id="rId7"/>
    <p:sldId id="317" r:id="rId8"/>
    <p:sldId id="256" r:id="rId9"/>
    <p:sldId id="288" r:id="rId10"/>
    <p:sldId id="320" r:id="rId11"/>
    <p:sldId id="321" r:id="rId12"/>
    <p:sldId id="299" r:id="rId13"/>
    <p:sldId id="300" r:id="rId14"/>
    <p:sldId id="316" r:id="rId15"/>
    <p:sldId id="301" r:id="rId16"/>
    <p:sldId id="302" r:id="rId17"/>
    <p:sldId id="304" r:id="rId18"/>
    <p:sldId id="305" r:id="rId19"/>
    <p:sldId id="306" r:id="rId20"/>
    <p:sldId id="294" r:id="rId21"/>
    <p:sldId id="295" r:id="rId22"/>
    <p:sldId id="296" r:id="rId23"/>
    <p:sldId id="297" r:id="rId24"/>
    <p:sldId id="319" r:id="rId25"/>
    <p:sldId id="307" r:id="rId26"/>
    <p:sldId id="308" r:id="rId27"/>
    <p:sldId id="281" r:id="rId28"/>
    <p:sldId id="282" r:id="rId29"/>
    <p:sldId id="280" r:id="rId30"/>
    <p:sldId id="285" r:id="rId31"/>
    <p:sldId id="309" r:id="rId32"/>
    <p:sldId id="325" r:id="rId33"/>
    <p:sldId id="326" r:id="rId34"/>
    <p:sldId id="269" r:id="rId35"/>
    <p:sldId id="313" r:id="rId36"/>
    <p:sldId id="314" r:id="rId37"/>
    <p:sldId id="315" r:id="rId38"/>
    <p:sldId id="324" r:id="rId39"/>
    <p:sldId id="270" r:id="rId40"/>
    <p:sldId id="310" r:id="rId41"/>
    <p:sldId id="311" r:id="rId42"/>
    <p:sldId id="312" r:id="rId43"/>
    <p:sldId id="322" r:id="rId44"/>
    <p:sldId id="323" r:id="rId45"/>
    <p:sldId id="260" r:id="rId46"/>
    <p:sldId id="286" r:id="rId47"/>
    <p:sldId id="291" r:id="rId48"/>
    <p:sldId id="292"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B9006E"/>
    <a:srgbClr val="4BC8F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0" autoAdjust="0"/>
    <p:restoredTop sz="81027" autoAdjust="0"/>
  </p:normalViewPr>
  <p:slideViewPr>
    <p:cSldViewPr snapToGrid="0">
      <p:cViewPr varScale="1">
        <p:scale>
          <a:sx n="100" d="100"/>
          <a:sy n="100" d="100"/>
        </p:scale>
        <p:origin x="1662" y="78"/>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icheck.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must put others’ words in quotation marks and cite your source(s) and must give citations when using others’ ideas, even if those ideas are paraphrased in your own words.</a:t>
            </a:r>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206023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8624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b="1" i="0" dirty="0">
                <a:solidFill>
                  <a:srgbClr val="111111"/>
                </a:solidFill>
                <a:effectLst/>
                <a:latin typeface="Montserrat" panose="00000500000000000000" pitchFamily="2" charset="0"/>
              </a:rPr>
              <a:t>Start plagiarism prevention by avoiding the following excuses:</a:t>
            </a:r>
          </a:p>
          <a:p>
            <a:pPr algn="just" fontAlgn="base"/>
            <a:r>
              <a:rPr lang="en-US" b="1" i="0" dirty="0">
                <a:solidFill>
                  <a:srgbClr val="0E1333"/>
                </a:solidFill>
                <a:effectLst/>
                <a:latin typeface="inherit"/>
              </a:rPr>
              <a:t>1. “I didn’t know it was plagiarism.”</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Nice try, but it doesn’t work in higher academic institutions. It might have been alright back in middle school, but now, when you’re in college or university, be ready to deal with new rules. The academic honor code prohibits student dishonesty and “takes care of the rule-breakers,” if a text plagiarism checker finds plagiarism.</a:t>
            </a:r>
          </a:p>
          <a:p>
            <a:pPr algn="just" fontAlgn="base"/>
            <a:r>
              <a:rPr lang="en-US" b="1" i="0" dirty="0">
                <a:solidFill>
                  <a:srgbClr val="0E1333"/>
                </a:solidFill>
                <a:effectLst/>
                <a:latin typeface="inherit"/>
              </a:rPr>
              <a:t>2. “I did it for the first time.”</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One time is enough. Punishment for plagiarism differs from case to case and from university to university – you can receive a formal notice or suspension for some time. If the case is too serious or repeated, you can even be expelled from your educational establishment.</a:t>
            </a:r>
          </a:p>
          <a:p>
            <a:pPr algn="just" fontAlgn="base"/>
            <a:r>
              <a:rPr lang="en-US" b="1" i="0" dirty="0">
                <a:solidFill>
                  <a:srgbClr val="0E1333"/>
                </a:solidFill>
                <a:effectLst/>
                <a:latin typeface="inherit"/>
              </a:rPr>
              <a:t>3. “I didn’t know how to do the assignment.”</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It’s easy to say that you were unaware of what you had to do. If your task is done incorrectly, you receive a low grade or some kind of punishment. Sometimes students are assigned tasks they haven’t done before, but assignments come with suggested guidelines or patterns to follow. Ignorance is not an excuse to justify fraud or theft..</a:t>
            </a:r>
          </a:p>
          <a:p>
            <a:pPr algn="just" fontAlgn="base"/>
            <a:r>
              <a:rPr lang="en-US" b="1" i="0" dirty="0">
                <a:solidFill>
                  <a:srgbClr val="0E1333"/>
                </a:solidFill>
                <a:effectLst/>
                <a:latin typeface="inherit"/>
              </a:rPr>
              <a:t>4. “I have photographic memory.”</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Montserrat" panose="00000500000000000000" pitchFamily="2" charset="0"/>
              </a:rPr>
              <a:t>Some violators claim to copy unintentionally as they memorize a text immediately after reading it. It’s quite easy to prove if that’s true or false. You be sure if you use this excuse, teachers would love to test your abilities. You know how this will end up – with suspension or exclusion.</a:t>
            </a:r>
          </a:p>
          <a:p>
            <a:pPr algn="just" fontAlgn="base"/>
            <a:r>
              <a:rPr lang="en-US" b="1" i="0" dirty="0">
                <a:solidFill>
                  <a:srgbClr val="0E1333"/>
                </a:solidFill>
                <a:effectLst/>
                <a:latin typeface="inherit"/>
              </a:rPr>
              <a:t>5. “I write miserably.”</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You may realize that your work is clearly of low quality – you lack experience, adequate writing skills or organization. Don’t worry because every day presents opportunities to gain experience. Ask your teacher for help in improving your writing skills. The teacher doesn’t expect you to receive only “A” grades.</a:t>
            </a:r>
            <a:endParaRPr lang="en-US" b="0" i="0" dirty="0">
              <a:solidFill>
                <a:srgbClr val="0E1333"/>
              </a:solidFill>
              <a:effectLst/>
              <a:latin typeface="Montserrat" panose="00000500000000000000" pitchFamily="2" charset="0"/>
            </a:endParaRPr>
          </a:p>
          <a:p>
            <a:pPr algn="just" fontAlgn="base"/>
            <a:r>
              <a:rPr lang="en-US" b="1" i="0" dirty="0">
                <a:solidFill>
                  <a:srgbClr val="0E1333"/>
                </a:solidFill>
                <a:effectLst/>
                <a:latin typeface="inherit"/>
              </a:rPr>
              <a:t>6. “I just helped my friend.”</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Sure, you can help your friend by writing his/her paper. Unfortunately, there is bad news for you both: anyone involved in creating a paper can be considered guilty of plagiarism. Please, don’t forget that plagiarism also covers usage of work written by somebody else.</a:t>
            </a:r>
            <a:endParaRPr lang="en-US" b="0" i="0" dirty="0">
              <a:solidFill>
                <a:srgbClr val="0E1333"/>
              </a:solidFill>
              <a:effectLst/>
              <a:latin typeface="Montserrat" panose="00000500000000000000" pitchFamily="2" charset="0"/>
            </a:endParaRPr>
          </a:p>
          <a:p>
            <a:pPr algn="just" fontAlgn="base"/>
            <a:r>
              <a:rPr lang="en-US" b="1" i="0" dirty="0">
                <a:solidFill>
                  <a:srgbClr val="0E1333"/>
                </a:solidFill>
                <a:effectLst/>
                <a:latin typeface="inherit"/>
              </a:rPr>
              <a:t>7. “We both referred to the same literature sources.”</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Plagiarism is detected with the help of plagiarism software online. The </a:t>
            </a:r>
            <a:r>
              <a:rPr lang="en-US" b="0" i="0" u="none" strike="noStrike" dirty="0">
                <a:solidFill>
                  <a:srgbClr val="0E1333"/>
                </a:solidFill>
                <a:effectLst/>
                <a:latin typeface="inherit"/>
                <a:hlinkClick r:id="rId3" tooltip="plagiarism software Unicheck"/>
              </a:rPr>
              <a:t>plagiarism check software</a:t>
            </a:r>
            <a:r>
              <a:rPr lang="en-US" b="0" i="0" dirty="0">
                <a:solidFill>
                  <a:srgbClr val="0E1333"/>
                </a:solidFill>
                <a:effectLst/>
                <a:latin typeface="inherit"/>
              </a:rPr>
              <a:t> shows exactly what was plagiarized – similar wording is highlighted so you can easily trace the source. It doesn’t matter what exactly you copied – a source material or somebody else’s work – it’s still plagiarism.</a:t>
            </a:r>
            <a:endParaRPr lang="en-US" b="0" i="0" dirty="0">
              <a:solidFill>
                <a:srgbClr val="0E1333"/>
              </a:solidFill>
              <a:effectLst/>
              <a:latin typeface="Montserrat" panose="00000500000000000000" pitchFamily="2" charset="0"/>
            </a:endParaRPr>
          </a:p>
          <a:p>
            <a:pPr algn="just" fontAlgn="base"/>
            <a:r>
              <a:rPr lang="en-US" b="1" i="0" dirty="0">
                <a:solidFill>
                  <a:srgbClr val="0E1333"/>
                </a:solidFill>
                <a:effectLst/>
                <a:latin typeface="inherit"/>
              </a:rPr>
              <a:t>8. “I’m too busy.”</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As a student, sometimes the assignments pile up. You hang out at campus trying to get everything done on time. You think that the only way out in finishing your paper is to plagiarize! Regretfully, it’s a lame excuse.</a:t>
            </a:r>
            <a:endParaRPr lang="en-US" b="0" i="0" dirty="0">
              <a:solidFill>
                <a:srgbClr val="0E1333"/>
              </a:solidFill>
              <a:effectLst/>
              <a:latin typeface="Montserrat" panose="00000500000000000000" pitchFamily="2" charset="0"/>
            </a:endParaRPr>
          </a:p>
          <a:p>
            <a:pPr algn="just" fontAlgn="base"/>
            <a:r>
              <a:rPr lang="en-US" b="0" i="0" dirty="0">
                <a:solidFill>
                  <a:srgbClr val="0E1333"/>
                </a:solidFill>
                <a:effectLst/>
                <a:latin typeface="inherit"/>
              </a:rPr>
              <a:t>If you experience difficulties with time management, reconsider your schedule and define your priorities. Also, it’s good to make notes so that important things aren’t forgotten. Create a good weekly working plan. Finally, if you don’t have time, you may talk it over with your educator and postpone the deadline.</a:t>
            </a:r>
            <a:endParaRPr lang="en-US" b="0" i="0" dirty="0">
              <a:solidFill>
                <a:srgbClr val="0E1333"/>
              </a:solidFill>
              <a:effectLst/>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92900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5c6b8fce2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5c6b8fce2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Most people would agree that the only really acceptable one is 8, and, even then, you need a good reason for quoting. None of the others would be acceptable without acknowledgement. 2, 7 and 10 may be acceptable to some lecturers and departments in some cases.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350713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Most people would agree that the only really acceptable one is 8, and, even then, you need a good reason for quoting. None of the others would be acceptable without acknowledgement. 2, 7 and 10 may be acceptable to some lecturers and departments in some cases.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50986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5c6b8fce2_0_2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25c6b8fce2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5c6b8fce2_0_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5c6b8fce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en-GB"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marL="0" marR="0" indent="0" algn="l" defTabSz="914400" rtl="0" eaLnBrk="1" fontAlgn="base" latinLnBrk="0" hangingPunct="1">
              <a:lnSpc>
                <a:spcPts val="1350"/>
              </a:lnSpc>
              <a:spcBef>
                <a:spcPts val="0"/>
              </a:spcBef>
              <a:spcAft>
                <a:spcPct val="0"/>
              </a:spcAft>
              <a:buClr>
                <a:schemeClr val="tx2"/>
              </a:buClr>
              <a:buSzPct val="100000"/>
              <a:buFontTx/>
              <a:buNone/>
              <a:tabLst/>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en-GB" noProof="0" dirty="0"/>
              <a:t>Click here to insert text</a:t>
            </a:r>
          </a:p>
        </p:txBody>
      </p:sp>
      <p:pic>
        <p:nvPicPr>
          <p:cNvPr id="14" name="Grafický objekt 2">
            <a:extLst>
              <a:ext uri="{FF2B5EF4-FFF2-40B4-BE49-F238E27FC236}">
                <a16:creationId xmlns:a16="http://schemas.microsoft.com/office/drawing/2014/main" id="{B22E4AE8-DF2B-3346-9F87-8BD13BBD6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7" name="Grafický objekt 2">
            <a:extLst>
              <a:ext uri="{FF2B5EF4-FFF2-40B4-BE49-F238E27FC236}">
                <a16:creationId xmlns:a16="http://schemas.microsoft.com/office/drawing/2014/main" id="{0AC8EFF1-D7FA-BD4D-8005-3F6A87ED6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en-GB" noProof="0" dirty="0"/>
              <a:t>Click here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en-GB" noProof="0" dirty="0"/>
              <a:t>Define footer – presentation title / department</a:t>
            </a:r>
          </a:p>
        </p:txBody>
      </p:sp>
      <p:pic>
        <p:nvPicPr>
          <p:cNvPr id="13" name="Grafický objekt 5">
            <a:extLst>
              <a:ext uri="{FF2B5EF4-FFF2-40B4-BE49-F238E27FC236}">
                <a16:creationId xmlns:a16="http://schemas.microsoft.com/office/drawing/2014/main" id="{69FA61EA-679D-B543-9A9A-0BED25408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9" name="Grafický objekt 5">
            <a:extLst>
              <a:ext uri="{FF2B5EF4-FFF2-40B4-BE49-F238E27FC236}">
                <a16:creationId xmlns:a16="http://schemas.microsoft.com/office/drawing/2014/main" id="{EC623FFD-EDA9-BF4C-9493-7330893C5D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en-GB" noProof="0" dirty="0"/>
              <a:t>Click here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endParaRPr lang="en-GB" noProof="0" dirty="0"/>
          </a:p>
        </p:txBody>
      </p:sp>
      <p:pic>
        <p:nvPicPr>
          <p:cNvPr id="11" name="Grafický objekt 5">
            <a:extLst>
              <a:ext uri="{FF2B5EF4-FFF2-40B4-BE49-F238E27FC236}">
                <a16:creationId xmlns:a16="http://schemas.microsoft.com/office/drawing/2014/main" id="{561A3275-8CC7-B44F-8BFB-02731D80F6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en-GB" noProof="0" dirty="0"/>
              <a:t>Click here to insert image</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pic>
        <p:nvPicPr>
          <p:cNvPr id="5" name="Grafický objekt 2">
            <a:extLst>
              <a:ext uri="{FF2B5EF4-FFF2-40B4-BE49-F238E27FC236}">
                <a16:creationId xmlns:a16="http://schemas.microsoft.com/office/drawing/2014/main" id="{4397D438-0A7B-5A41-8932-CCBA698B0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85600" cy="600239"/>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E4B3D8F6-6DC4-8342-B35E-2D6CEE4E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82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2626" y="2731338"/>
            <a:ext cx="5378748"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23.04.2023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6125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40FF-7730-4097-8CEB-B0E34123D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E653E-64C1-4DB8-A640-0D5752781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1AD6E-FCB4-4753-A21A-2EB4228AEDEC}"/>
              </a:ext>
            </a:extLst>
          </p:cNvPr>
          <p:cNvSpPr>
            <a:spLocks noGrp="1"/>
          </p:cNvSpPr>
          <p:nvPr>
            <p:ph type="dt" sz="half" idx="10"/>
          </p:nvPr>
        </p:nvSpPr>
        <p:spPr/>
        <p:txBody>
          <a:bodyPr/>
          <a:lstStyle/>
          <a:p>
            <a:fld id="{D2E9D9E8-CFC1-453D-936B-90DB6B1DC86F}" type="datetimeFigureOut">
              <a:rPr lang="en-US" smtClean="0"/>
              <a:t>4/23/2023</a:t>
            </a:fld>
            <a:endParaRPr lang="en-US"/>
          </a:p>
        </p:txBody>
      </p:sp>
      <p:sp>
        <p:nvSpPr>
          <p:cNvPr id="5" name="Footer Placeholder 4">
            <a:extLst>
              <a:ext uri="{FF2B5EF4-FFF2-40B4-BE49-F238E27FC236}">
                <a16:creationId xmlns:a16="http://schemas.microsoft.com/office/drawing/2014/main" id="{3EFFCDE7-64CD-4A87-8391-1B01649EB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6F317-2DF3-4630-A216-C6EDB86F8697}"/>
              </a:ext>
            </a:extLst>
          </p:cNvPr>
          <p:cNvSpPr>
            <a:spLocks noGrp="1"/>
          </p:cNvSpPr>
          <p:nvPr>
            <p:ph type="sldNum" sz="quarter" idx="12"/>
          </p:nvPr>
        </p:nvSpPr>
        <p:spPr/>
        <p:txBody>
          <a:bodyPr/>
          <a:lstStyle/>
          <a:p>
            <a:fld id="{9B96641B-CBAD-4648-8EF9-4B01F5E654A4}" type="slidenum">
              <a:rPr lang="en-US" smtClean="0"/>
              <a:t>‹#›</a:t>
            </a:fld>
            <a:endParaRPr lang="en-US"/>
          </a:p>
        </p:txBody>
      </p:sp>
    </p:spTree>
    <p:extLst>
      <p:ext uri="{BB962C8B-B14F-4D97-AF65-F5344CB8AC3E}">
        <p14:creationId xmlns:p14="http://schemas.microsoft.com/office/powerpoint/2010/main" val="207212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800"/>
            </a:lvl2pPr>
            <a:lvl3pPr marL="685800" indent="0">
              <a:lnSpc>
                <a:spcPct val="100000"/>
              </a:lnSpc>
              <a:buNone/>
              <a:defRPr sz="15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B1A8C7E8-B354-9C49-A9F5-DCDF85E3C2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4004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256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CF89619C-4865-4846-8B6C-FA429C382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6079916D-A611-7842-9E25-44BBC3AC9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D0B540A0-9A44-9744-B5A2-82868303AE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en-GB" noProof="0" dirty="0"/>
              <a:t>Click here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pic>
        <p:nvPicPr>
          <p:cNvPr id="9" name="Grafický objekt 2">
            <a:extLst>
              <a:ext uri="{FF2B5EF4-FFF2-40B4-BE49-F238E27FC236}">
                <a16:creationId xmlns:a16="http://schemas.microsoft.com/office/drawing/2014/main" id="{3ADAE73E-D711-E54F-83B3-02E9FED84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17" name="Grafický objekt 2">
            <a:extLst>
              <a:ext uri="{FF2B5EF4-FFF2-40B4-BE49-F238E27FC236}">
                <a16:creationId xmlns:a16="http://schemas.microsoft.com/office/drawing/2014/main" id="{04D04082-0EA8-E547-8617-0C8CA1141F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pic>
        <p:nvPicPr>
          <p:cNvPr id="6" name="Grafický objekt 2">
            <a:extLst>
              <a:ext uri="{FF2B5EF4-FFF2-40B4-BE49-F238E27FC236}">
                <a16:creationId xmlns:a16="http://schemas.microsoft.com/office/drawing/2014/main" id="{D96A438F-F8EF-AC4F-8CCA-C90ACD758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7" name="Grafický objekt 2">
            <a:extLst>
              <a:ext uri="{FF2B5EF4-FFF2-40B4-BE49-F238E27FC236}">
                <a16:creationId xmlns:a16="http://schemas.microsoft.com/office/drawing/2014/main" id="{3C346B07-7E84-F44D-8487-EA7264B17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endParaRPr lang="en-GB" noProof="0"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02" r:id="rId18"/>
    <p:sldLayoutId id="2147483703" r:id="rId19"/>
    <p:sldLayoutId id="2147483704" r:id="rId20"/>
    <p:sldLayoutId id="2147483705" r:id="rId21"/>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ribbr.com/author/tegan/"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7XVOf-uIpA" TargetMode="External"/><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h7XVOf-uIpA"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discover.trinitydc.edu/policies/plagiarism/"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https://apastyle.apa.org/style-grammar-guidelines/citations/secondary-sources"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is.muni.cz/do/econ/soubory/oddeleni/ozs/10355091/Student_Disciplinary_Cod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is.muni.cz/auth/do/econ/uredni_deska/predpisy_ESF/smernice/smernice_dekana/prehled/2019/smernice_c_9_2019_o_tvorbe_odevzdavani_zverejnovani_a_hodnoceni_bc_zaverecnych_a/SmerniceDekana2019_c.9__EN_FINALNI.docx" TargetMode="External"/><Relationship Id="rId2" Type="http://schemas.openxmlformats.org/officeDocument/2006/relationships/hyperlink" Target="https://www.econ.muni.cz/en/students/bachelors-and-masters-studies/avoid-plagiarism" TargetMode="Externa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on.muni.cz/en/news/grammarly-software-for-the-students-of-our-faculty" TargetMode="External"/><Relationship Id="rId2" Type="http://schemas.openxmlformats.org/officeDocument/2006/relationships/hyperlink" Target="https://is.muni.cz/napoveda/elearning/plagiat?lang=en" TargetMode="Externa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Avoiding</a:t>
            </a:r>
            <a:r>
              <a:rPr lang="cs-CZ" dirty="0"/>
              <a:t> </a:t>
            </a:r>
            <a:r>
              <a:rPr lang="cs-CZ" dirty="0" err="1"/>
              <a:t>plagiarism</a:t>
            </a:r>
            <a:endParaRPr lang="en-US" dirty="0"/>
          </a:p>
        </p:txBody>
      </p:sp>
      <p:sp>
        <p:nvSpPr>
          <p:cNvPr id="7" name="Subtitle 6">
            <a:extLst>
              <a:ext uri="{FF2B5EF4-FFF2-40B4-BE49-F238E27FC236}">
                <a16:creationId xmlns:a16="http://schemas.microsoft.com/office/drawing/2014/main" id="{1B1BA9A2-C48E-4CD8-92BF-D27BE433F2B3}"/>
              </a:ext>
            </a:extLst>
          </p:cNvPr>
          <p:cNvSpPr>
            <a:spLocks noGrp="1"/>
          </p:cNvSpPr>
          <p:nvPr>
            <p:ph type="subTitle" idx="1"/>
          </p:nvPr>
        </p:nvSpPr>
        <p:spPr/>
        <p:txBody>
          <a:bodyPr/>
          <a:lstStyle/>
          <a:p>
            <a:endParaRPr lang="en-US" dirty="0"/>
          </a:p>
        </p:txBody>
      </p:sp>
      <p:sp>
        <p:nvSpPr>
          <p:cNvPr id="3" name="Footer Placeholder 1">
            <a:extLst>
              <a:ext uri="{FF2B5EF4-FFF2-40B4-BE49-F238E27FC236}">
                <a16:creationId xmlns:a16="http://schemas.microsoft.com/office/drawing/2014/main" id="{EABB1BD2-615E-C589-B528-BC7A146C4F02}"/>
              </a:ext>
            </a:extLst>
          </p:cNvPr>
          <p:cNvSpPr>
            <a:spLocks noGrp="1"/>
          </p:cNvSpPr>
          <p:nvPr>
            <p:ph type="ftr" sz="quarter" idx="10"/>
          </p:nvPr>
        </p:nvSpPr>
        <p:spPr>
          <a:xfrm>
            <a:off x="540000" y="6228000"/>
            <a:ext cx="5940000" cy="252000"/>
          </a:xfrm>
        </p:spPr>
        <p:txBody>
          <a:bodyPr/>
          <a:lstStyle/>
          <a:p>
            <a:r>
              <a:rPr lang="en-GB" noProof="0" dirty="0"/>
              <a:t>Author: Martin Guzi (2023)</a:t>
            </a:r>
          </a:p>
        </p:txBody>
      </p:sp>
    </p:spTree>
    <p:extLst>
      <p:ext uri="{BB962C8B-B14F-4D97-AF65-F5344CB8AC3E}">
        <p14:creationId xmlns:p14="http://schemas.microsoft.com/office/powerpoint/2010/main" val="307401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F994-5CA7-E741-3527-B61DA0D4298F}"/>
              </a:ext>
            </a:extLst>
          </p:cNvPr>
          <p:cNvSpPr>
            <a:spLocks noGrp="1"/>
          </p:cNvSpPr>
          <p:nvPr>
            <p:ph type="title"/>
          </p:nvPr>
        </p:nvSpPr>
        <p:spPr/>
        <p:txBody>
          <a:bodyPr/>
          <a:lstStyle/>
          <a:p>
            <a:r>
              <a:rPr lang="en-US" dirty="0"/>
              <a:t>Consequences of plagiarism</a:t>
            </a:r>
          </a:p>
        </p:txBody>
      </p:sp>
      <p:graphicFrame>
        <p:nvGraphicFramePr>
          <p:cNvPr id="6" name="Content Placeholder 5">
            <a:extLst>
              <a:ext uri="{FF2B5EF4-FFF2-40B4-BE49-F238E27FC236}">
                <a16:creationId xmlns:a16="http://schemas.microsoft.com/office/drawing/2014/main" id="{CF88238B-59EB-AA47-C1D2-B35D98242F0C}"/>
              </a:ext>
            </a:extLst>
          </p:cNvPr>
          <p:cNvGraphicFramePr>
            <a:graphicFrameLocks noGrp="1"/>
          </p:cNvGraphicFramePr>
          <p:nvPr>
            <p:ph idx="1"/>
            <p:extLst>
              <p:ext uri="{D42A27DB-BD31-4B8C-83A1-F6EECF244321}">
                <p14:modId xmlns:p14="http://schemas.microsoft.com/office/powerpoint/2010/main" val="2236725672"/>
              </p:ext>
            </p:extLst>
          </p:nvPr>
        </p:nvGraphicFramePr>
        <p:xfrm>
          <a:off x="310500" y="1577340"/>
          <a:ext cx="8673480" cy="3928110"/>
        </p:xfrm>
        <a:graphic>
          <a:graphicData uri="http://schemas.openxmlformats.org/drawingml/2006/table">
            <a:tbl>
              <a:tblPr/>
              <a:tblGrid>
                <a:gridCol w="1392570">
                  <a:extLst>
                    <a:ext uri="{9D8B030D-6E8A-4147-A177-3AD203B41FA5}">
                      <a16:colId xmlns:a16="http://schemas.microsoft.com/office/drawing/2014/main" val="438935232"/>
                    </a:ext>
                  </a:extLst>
                </a:gridCol>
                <a:gridCol w="4489386">
                  <a:extLst>
                    <a:ext uri="{9D8B030D-6E8A-4147-A177-3AD203B41FA5}">
                      <a16:colId xmlns:a16="http://schemas.microsoft.com/office/drawing/2014/main" val="3729894675"/>
                    </a:ext>
                  </a:extLst>
                </a:gridCol>
                <a:gridCol w="2791524">
                  <a:extLst>
                    <a:ext uri="{9D8B030D-6E8A-4147-A177-3AD203B41FA5}">
                      <a16:colId xmlns:a16="http://schemas.microsoft.com/office/drawing/2014/main" val="2790009542"/>
                    </a:ext>
                  </a:extLst>
                </a:gridCol>
              </a:tblGrid>
              <a:tr h="297180">
                <a:tc gridSpan="3">
                  <a:txBody>
                    <a:bodyPr/>
                    <a:lstStyle/>
                    <a:p>
                      <a:r>
                        <a:rPr lang="en-US" sz="1600" b="1" i="0" kern="1200" dirty="0">
                          <a:solidFill>
                            <a:schemeClr val="tx1"/>
                          </a:solidFill>
                          <a:effectLst/>
                          <a:latin typeface="+mn-lt"/>
                          <a:ea typeface="+mn-ea"/>
                          <a:cs typeface="+mn-cs"/>
                        </a:rPr>
                        <a:t> The consequences of plagiarism vary based on the severity of the offense.</a:t>
                      </a:r>
                    </a:p>
                    <a:p>
                      <a:endParaRPr lang="en-US" sz="16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635869"/>
                  </a:ext>
                </a:extLst>
              </a:tr>
              <a:tr h="544830">
                <a:tc>
                  <a:txBody>
                    <a:bodyPr/>
                    <a:lstStyle/>
                    <a:p>
                      <a:pPr algn="l" fontAlgn="t"/>
                      <a:r>
                        <a:rPr lang="en-US" sz="1600" dirty="0">
                          <a:effectLst/>
                        </a:rPr>
                        <a:t>Level</a:t>
                      </a:r>
                    </a:p>
                  </a:txBody>
                  <a:tcPr>
                    <a:lnL>
                      <a:noFill/>
                    </a:lnL>
                    <a:lnR w="9525" cap="flat" cmpd="sng" algn="ctr">
                      <a:solidFill>
                        <a:srgbClr val="F6F4F1"/>
                      </a:solidFill>
                      <a:prstDash val="solid"/>
                      <a:round/>
                      <a:headEnd type="none" w="med" len="med"/>
                      <a:tailEnd type="none" w="med" len="med"/>
                    </a:lnR>
                    <a:lnT w="12700" cmpd="sng">
                      <a:noFill/>
                      <a:prstDash val="solid"/>
                    </a:lnT>
                    <a:lnB>
                      <a:noFill/>
                    </a:lnB>
                    <a:solidFill>
                      <a:srgbClr val="FFFFFF"/>
                    </a:solidFill>
                  </a:tcPr>
                </a:tc>
                <a:tc>
                  <a:txBody>
                    <a:bodyPr/>
                    <a:lstStyle/>
                    <a:p>
                      <a:pPr algn="l" fontAlgn="t"/>
                      <a:r>
                        <a:rPr lang="en-US" sz="1600">
                          <a:effectLst/>
                        </a:rPr>
                        <a:t>Examples</a:t>
                      </a: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a:noFill/>
                    </a:lnT>
                    <a:lnB>
                      <a:noFill/>
                    </a:lnB>
                    <a:solidFill>
                      <a:srgbClr val="FFFFFF"/>
                    </a:solidFill>
                  </a:tcPr>
                </a:tc>
                <a:tc>
                  <a:txBody>
                    <a:bodyPr/>
                    <a:lstStyle/>
                    <a:p>
                      <a:pPr algn="l" fontAlgn="t"/>
                      <a:r>
                        <a:rPr lang="en-US" sz="1600" dirty="0">
                          <a:effectLst/>
                        </a:rPr>
                        <a:t>Likely consequence</a:t>
                      </a:r>
                    </a:p>
                  </a:txBody>
                  <a:tcPr>
                    <a:lnL w="9525" cap="flat" cmpd="sng" algn="ctr">
                      <a:solidFill>
                        <a:srgbClr val="F6F4F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08271392"/>
                  </a:ext>
                </a:extLst>
              </a:tr>
              <a:tr h="579120">
                <a:tc>
                  <a:txBody>
                    <a:bodyPr/>
                    <a:lstStyle/>
                    <a:p>
                      <a:pPr algn="l" fontAlgn="t"/>
                      <a:r>
                        <a:rPr lang="en-US" sz="1600" dirty="0">
                          <a:effectLst/>
                        </a:rPr>
                        <a:t>Mild</a:t>
                      </a:r>
                    </a:p>
                  </a:txBody>
                  <a:tcPr>
                    <a:lnL>
                      <a:noFill/>
                    </a:lnL>
                    <a:lnR w="9525" cap="flat" cmpd="sng" algn="ctr">
                      <a:solidFill>
                        <a:srgbClr val="F6F4F1"/>
                      </a:solidFill>
                      <a:prstDash val="solid"/>
                      <a:round/>
                      <a:headEnd type="none" w="med" len="med"/>
                      <a:tailEnd type="none" w="med" len="med"/>
                    </a:lnR>
                    <a:lnT>
                      <a:noFill/>
                    </a:lnT>
                    <a:lnB w="9525" cap="flat" cmpd="sng" algn="ctr">
                      <a:solidFill>
                        <a:srgbClr val="EFEEE9"/>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600" dirty="0">
                          <a:effectLst/>
                        </a:rPr>
                        <a:t>Source cited in text but left out of reference list</a:t>
                      </a:r>
                    </a:p>
                    <a:p>
                      <a:pPr fontAlgn="t">
                        <a:buFont typeface="Arial" panose="020B0604020202020204" pitchFamily="34" charset="0"/>
                        <a:buChar char="•"/>
                      </a:pPr>
                      <a:r>
                        <a:rPr lang="en-US" sz="1600" dirty="0">
                          <a:effectLst/>
                        </a:rPr>
                        <a:t>Quotation marks omitted around a quote</a:t>
                      </a: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a:noFill/>
                    </a:lnT>
                    <a:lnB w="9525" cap="flat" cmpd="sng" algn="ctr">
                      <a:solidFill>
                        <a:srgbClr val="EFEEE9"/>
                      </a:solidFill>
                      <a:prstDash val="solid"/>
                      <a:round/>
                      <a:headEnd type="none" w="med" len="med"/>
                      <a:tailEnd type="none" w="med" len="med"/>
                    </a:lnB>
                    <a:solidFill>
                      <a:srgbClr val="FFFFFF"/>
                    </a:solidFill>
                  </a:tcPr>
                </a:tc>
                <a:tc>
                  <a:txBody>
                    <a:bodyPr/>
                    <a:lstStyle/>
                    <a:p>
                      <a:pPr fontAlgn="t"/>
                      <a:r>
                        <a:rPr lang="en-US" sz="1600" dirty="0">
                          <a:effectLst/>
                        </a:rPr>
                        <a:t>Grade penalty or automatic zero</a:t>
                      </a:r>
                    </a:p>
                  </a:txBody>
                  <a:tcPr>
                    <a:lnL w="9525" cap="flat" cmpd="sng" algn="ctr">
                      <a:solidFill>
                        <a:srgbClr val="F6F4F1"/>
                      </a:solidFill>
                      <a:prstDash val="solid"/>
                      <a:round/>
                      <a:headEnd type="none" w="med" len="med"/>
                      <a:tailEnd type="none" w="med" len="med"/>
                    </a:lnL>
                    <a:lnR>
                      <a:noFill/>
                    </a:lnR>
                    <a:lnT>
                      <a:noFill/>
                    </a:lnT>
                    <a:lnB w="9525" cap="flat" cmpd="sng" algn="ctr">
                      <a:solidFill>
                        <a:srgbClr val="EFEEE9"/>
                      </a:solidFill>
                      <a:prstDash val="solid"/>
                      <a:round/>
                      <a:headEnd type="none" w="med" len="med"/>
                      <a:tailEnd type="none" w="med" len="med"/>
                    </a:lnB>
                    <a:solidFill>
                      <a:srgbClr val="FFFFFF"/>
                    </a:solidFill>
                  </a:tcPr>
                </a:tc>
                <a:extLst>
                  <a:ext uri="{0D108BD9-81ED-4DB2-BD59-A6C34878D82A}">
                    <a16:rowId xmlns:a16="http://schemas.microsoft.com/office/drawing/2014/main" val="1422846317"/>
                  </a:ext>
                </a:extLst>
              </a:tr>
              <a:tr h="914400">
                <a:tc>
                  <a:txBody>
                    <a:bodyPr/>
                    <a:lstStyle/>
                    <a:p>
                      <a:pPr algn="l" fontAlgn="t"/>
                      <a:r>
                        <a:rPr lang="en-US" sz="1600">
                          <a:effectLst/>
                        </a:rPr>
                        <a:t>Moderate</a:t>
                      </a:r>
                    </a:p>
                  </a:txBody>
                  <a:tcPr>
                    <a:lnL>
                      <a:noFill/>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w="9525" cap="flat" cmpd="sng" algn="ctr">
                      <a:solidFill>
                        <a:srgbClr val="EFEEE9"/>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1600" dirty="0">
                          <a:effectLst/>
                        </a:rPr>
                        <a:t>Text copied from a source with a few words changed </a:t>
                      </a:r>
                    </a:p>
                    <a:p>
                      <a:pPr fontAlgn="t">
                        <a:buFont typeface="Arial" panose="020B0604020202020204" pitchFamily="34" charset="0"/>
                        <a:buChar char="•"/>
                      </a:pPr>
                      <a:r>
                        <a:rPr lang="en-US" sz="1600" dirty="0">
                          <a:effectLst/>
                        </a:rPr>
                        <a:t>Source paraphrased without citation</a:t>
                      </a: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w="9525" cap="flat" cmpd="sng" algn="ctr">
                      <a:solidFill>
                        <a:srgbClr val="EFEEE9"/>
                      </a:solidFill>
                      <a:prstDash val="solid"/>
                      <a:round/>
                      <a:headEnd type="none" w="med" len="med"/>
                      <a:tailEnd type="none" w="med" len="med"/>
                    </a:lnB>
                    <a:solidFill>
                      <a:srgbClr val="FFFFFF"/>
                    </a:solidFill>
                  </a:tcPr>
                </a:tc>
                <a:tc>
                  <a:txBody>
                    <a:bodyPr/>
                    <a:lstStyle/>
                    <a:p>
                      <a:pPr fontAlgn="t"/>
                      <a:r>
                        <a:rPr lang="en-US" sz="1600" dirty="0">
                          <a:effectLst/>
                        </a:rPr>
                        <a:t>Failing grade on course</a:t>
                      </a:r>
                    </a:p>
                  </a:txBody>
                  <a:tcPr>
                    <a:lnL w="9525" cap="flat" cmpd="sng" algn="ctr">
                      <a:solidFill>
                        <a:srgbClr val="F6F4F1"/>
                      </a:solidFill>
                      <a:prstDash val="solid"/>
                      <a:round/>
                      <a:headEnd type="none" w="med" len="med"/>
                      <a:tailEnd type="none" w="med" len="med"/>
                    </a:lnL>
                    <a:lnR>
                      <a:noFill/>
                    </a:lnR>
                    <a:lnT w="9525" cap="flat" cmpd="sng" algn="ctr">
                      <a:solidFill>
                        <a:srgbClr val="EFEEE9"/>
                      </a:solidFill>
                      <a:prstDash val="solid"/>
                      <a:round/>
                      <a:headEnd type="none" w="med" len="med"/>
                      <a:tailEnd type="none" w="med" len="med"/>
                    </a:lnT>
                    <a:lnB w="9525" cap="flat" cmpd="sng" algn="ctr">
                      <a:solidFill>
                        <a:srgbClr val="EFEEE9"/>
                      </a:solidFill>
                      <a:prstDash val="solid"/>
                      <a:round/>
                      <a:headEnd type="none" w="med" len="med"/>
                      <a:tailEnd type="none" w="med" len="med"/>
                    </a:lnB>
                    <a:solidFill>
                      <a:srgbClr val="FFFFFF"/>
                    </a:solidFill>
                  </a:tcPr>
                </a:tc>
                <a:extLst>
                  <a:ext uri="{0D108BD9-81ED-4DB2-BD59-A6C34878D82A}">
                    <a16:rowId xmlns:a16="http://schemas.microsoft.com/office/drawing/2014/main" val="1243626101"/>
                  </a:ext>
                </a:extLst>
              </a:tr>
              <a:tr h="708660">
                <a:tc>
                  <a:txBody>
                    <a:bodyPr/>
                    <a:lstStyle/>
                    <a:p>
                      <a:pPr algn="l" fontAlgn="t"/>
                      <a:r>
                        <a:rPr lang="en-US" sz="1600" dirty="0">
                          <a:effectLst/>
                        </a:rPr>
                        <a:t>Severe</a:t>
                      </a:r>
                    </a:p>
                  </a:txBody>
                  <a:tcPr>
                    <a:lnL>
                      <a:noFill/>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a:noFill/>
                    </a:lnB>
                    <a:solidFill>
                      <a:srgbClr val="FFFFFF"/>
                    </a:solidFill>
                  </a:tcPr>
                </a:tc>
                <a:tc>
                  <a:txBody>
                    <a:bodyPr/>
                    <a:lstStyle/>
                    <a:p>
                      <a:pPr fontAlgn="t">
                        <a:buFont typeface="Arial" panose="020B0604020202020204" pitchFamily="34" charset="0"/>
                        <a:buChar char="•"/>
                      </a:pPr>
                      <a:r>
                        <a:rPr lang="en-US" sz="1600" dirty="0">
                          <a:effectLst/>
                        </a:rPr>
                        <a:t>Patchwork of different texts submitted as original paper</a:t>
                      </a:r>
                    </a:p>
                    <a:p>
                      <a:pPr fontAlgn="t">
                        <a:buFont typeface="Arial" panose="020B0604020202020204" pitchFamily="34" charset="0"/>
                        <a:buChar char="•"/>
                      </a:pPr>
                      <a:r>
                        <a:rPr lang="en-US" sz="1600" dirty="0">
                          <a:effectLst/>
                        </a:rPr>
                        <a:t>Paper written by someone else </a:t>
                      </a:r>
                      <a:br>
                        <a:rPr lang="en-US" sz="1600" dirty="0">
                          <a:effectLst/>
                        </a:rPr>
                      </a:br>
                      <a:r>
                        <a:rPr lang="en-US" sz="1600" dirty="0">
                          <a:effectLst/>
                        </a:rPr>
                        <a:t>(contract cheating or </a:t>
                      </a:r>
                      <a:r>
                        <a:rPr lang="en-US" sz="1600" b="0" i="0" kern="1200" dirty="0">
                          <a:solidFill>
                            <a:schemeClr val="tx1"/>
                          </a:solidFill>
                          <a:effectLst/>
                          <a:latin typeface="+mn-lt"/>
                          <a:ea typeface="+mn-ea"/>
                          <a:cs typeface="+mn-cs"/>
                        </a:rPr>
                        <a:t>ghostwriting)</a:t>
                      </a:r>
                    </a:p>
                    <a:p>
                      <a:pPr fontAlgn="t">
                        <a:buFont typeface="Arial" panose="020B0604020202020204" pitchFamily="34" charset="0"/>
                        <a:buChar char="•"/>
                      </a:pPr>
                      <a:endParaRPr lang="en-US" sz="1600" dirty="0">
                        <a:effectLst/>
                      </a:endParaRPr>
                    </a:p>
                  </a:txBody>
                  <a:tcPr>
                    <a:lnL w="9525" cap="flat" cmpd="sng" algn="ctr">
                      <a:solidFill>
                        <a:srgbClr val="F6F4F1"/>
                      </a:solidFill>
                      <a:prstDash val="solid"/>
                      <a:round/>
                      <a:headEnd type="none" w="med" len="med"/>
                      <a:tailEnd type="none" w="med" len="med"/>
                    </a:lnL>
                    <a:lnR w="9525" cap="flat" cmpd="sng" algn="ctr">
                      <a:solidFill>
                        <a:srgbClr val="F6F4F1"/>
                      </a:solidFill>
                      <a:prstDash val="solid"/>
                      <a:round/>
                      <a:headEnd type="none" w="med" len="med"/>
                      <a:tailEnd type="none" w="med" len="med"/>
                    </a:lnR>
                    <a:lnT w="9525" cap="flat" cmpd="sng" algn="ctr">
                      <a:solidFill>
                        <a:srgbClr val="EFEEE9"/>
                      </a:solidFill>
                      <a:prstDash val="solid"/>
                      <a:round/>
                      <a:headEnd type="none" w="med" len="med"/>
                      <a:tailEnd type="none" w="med" len="med"/>
                    </a:lnT>
                    <a:lnB>
                      <a:noFill/>
                    </a:lnB>
                    <a:solidFill>
                      <a:srgbClr val="FFFFFF"/>
                    </a:solidFill>
                  </a:tcPr>
                </a:tc>
                <a:tc>
                  <a:txBody>
                    <a:bodyPr/>
                    <a:lstStyle/>
                    <a:p>
                      <a:pPr fontAlgn="t"/>
                      <a:r>
                        <a:rPr lang="en-US" sz="1600" dirty="0">
                          <a:effectLst/>
                        </a:rPr>
                        <a:t>Unconditional expulsion from study </a:t>
                      </a:r>
                      <a:r>
                        <a:rPr lang="en-US" sz="1600" dirty="0" err="1">
                          <a:effectLst/>
                        </a:rPr>
                        <a:t>programme</a:t>
                      </a:r>
                      <a:endParaRPr lang="en-US" sz="1600" dirty="0">
                        <a:effectLst/>
                      </a:endParaRPr>
                    </a:p>
                    <a:p>
                      <a:pPr fontAlgn="t"/>
                      <a:r>
                        <a:rPr lang="en-US" sz="1600" dirty="0">
                          <a:effectLst/>
                        </a:rPr>
                        <a:t>Damage to professional reputation</a:t>
                      </a:r>
                    </a:p>
                  </a:txBody>
                  <a:tcPr>
                    <a:lnL w="9525" cap="flat" cmpd="sng" algn="ctr">
                      <a:solidFill>
                        <a:srgbClr val="F6F4F1"/>
                      </a:solidFill>
                      <a:prstDash val="solid"/>
                      <a:round/>
                      <a:headEnd type="none" w="med" len="med"/>
                      <a:tailEnd type="none" w="med" len="med"/>
                    </a:lnL>
                    <a:lnR>
                      <a:noFill/>
                    </a:lnR>
                    <a:lnT w="9525" cap="flat" cmpd="sng" algn="ctr">
                      <a:solidFill>
                        <a:srgbClr val="EFEEE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87321715"/>
                  </a:ext>
                </a:extLst>
              </a:tr>
            </a:tbl>
          </a:graphicData>
        </a:graphic>
      </p:graphicFrame>
      <p:sp>
        <p:nvSpPr>
          <p:cNvPr id="4" name="Footer Placeholder 3">
            <a:extLst>
              <a:ext uri="{FF2B5EF4-FFF2-40B4-BE49-F238E27FC236}">
                <a16:creationId xmlns:a16="http://schemas.microsoft.com/office/drawing/2014/main" id="{E08DF412-3CE5-E227-694E-36D3C9D9023D}"/>
              </a:ext>
            </a:extLst>
          </p:cNvPr>
          <p:cNvSpPr>
            <a:spLocks noGrp="1"/>
          </p:cNvSpPr>
          <p:nvPr>
            <p:ph type="ftr" sz="quarter" idx="11"/>
          </p:nvPr>
        </p:nvSpPr>
        <p:spPr/>
        <p:txBody>
          <a:bodyPr/>
          <a:lstStyle/>
          <a:p>
            <a:pPr algn="l"/>
            <a:r>
              <a:rPr lang="en-US" b="1" i="0" dirty="0">
                <a:solidFill>
                  <a:srgbClr val="0D405F"/>
                </a:solidFill>
                <a:effectLst/>
                <a:latin typeface="Inter"/>
              </a:rPr>
              <a:t>Published on October 18, 2021 by </a:t>
            </a:r>
            <a:r>
              <a:rPr lang="en-US" b="1" i="0" u="none" strike="noStrike" dirty="0">
                <a:solidFill>
                  <a:srgbClr val="1F80E8"/>
                </a:solidFill>
                <a:effectLst/>
                <a:latin typeface="Inter"/>
                <a:hlinkClick r:id="rId3" tooltip="All articles by Tegan George"/>
              </a:rPr>
              <a:t>Tegan George</a:t>
            </a:r>
            <a:r>
              <a:rPr lang="en-US" b="1" i="0" dirty="0">
                <a:solidFill>
                  <a:srgbClr val="0D405F"/>
                </a:solidFill>
                <a:effectLst/>
                <a:latin typeface="Inter"/>
              </a:rPr>
              <a:t>. Revised on July 26, 2022.</a:t>
            </a:r>
          </a:p>
          <a:p>
            <a:endParaRPr lang="en-US" dirty="0"/>
          </a:p>
        </p:txBody>
      </p:sp>
      <p:sp>
        <p:nvSpPr>
          <p:cNvPr id="5" name="Slide Number Placeholder 4">
            <a:extLst>
              <a:ext uri="{FF2B5EF4-FFF2-40B4-BE49-F238E27FC236}">
                <a16:creationId xmlns:a16="http://schemas.microsoft.com/office/drawing/2014/main" id="{B54DC011-0843-8E21-B72E-6D62A05022DD}"/>
              </a:ext>
            </a:extLst>
          </p:cNvPr>
          <p:cNvSpPr>
            <a:spLocks noGrp="1"/>
          </p:cNvSpPr>
          <p:nvPr>
            <p:ph type="sldNum" sz="quarter" idx="12"/>
          </p:nvPr>
        </p:nvSpPr>
        <p:spPr/>
        <p:txBody>
          <a:bodyPr/>
          <a:lstStyle/>
          <a:p>
            <a:fld id="{9B96641B-CBAD-4648-8EF9-4B01F5E654A4}" type="slidenum">
              <a:rPr lang="en-US" smtClean="0"/>
              <a:t>10</a:t>
            </a:fld>
            <a:endParaRPr lang="en-US"/>
          </a:p>
        </p:txBody>
      </p:sp>
    </p:spTree>
    <p:extLst>
      <p:ext uri="{BB962C8B-B14F-4D97-AF65-F5344CB8AC3E}">
        <p14:creationId xmlns:p14="http://schemas.microsoft.com/office/powerpoint/2010/main" val="30208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41B3-4623-9085-AA2F-302FED3C206F}"/>
              </a:ext>
            </a:extLst>
          </p:cNvPr>
          <p:cNvSpPr>
            <a:spLocks noGrp="1"/>
          </p:cNvSpPr>
          <p:nvPr>
            <p:ph type="title"/>
          </p:nvPr>
        </p:nvSpPr>
        <p:spPr>
          <a:xfrm>
            <a:off x="539999" y="720000"/>
            <a:ext cx="8292915" cy="451576"/>
          </a:xfrm>
        </p:spPr>
        <p:txBody>
          <a:bodyPr/>
          <a:lstStyle/>
          <a:p>
            <a:r>
              <a:rPr lang="en-US" sz="2800" dirty="0"/>
              <a:t>Excuses of students when caught on plagiarism</a:t>
            </a:r>
          </a:p>
        </p:txBody>
      </p:sp>
      <p:sp>
        <p:nvSpPr>
          <p:cNvPr id="3" name="Content Placeholder 2">
            <a:extLst>
              <a:ext uri="{FF2B5EF4-FFF2-40B4-BE49-F238E27FC236}">
                <a16:creationId xmlns:a16="http://schemas.microsoft.com/office/drawing/2014/main" id="{34FC3CC2-EA1C-1064-846C-C61C5D6CFC06}"/>
              </a:ext>
            </a:extLst>
          </p:cNvPr>
          <p:cNvSpPr>
            <a:spLocks noGrp="1"/>
          </p:cNvSpPr>
          <p:nvPr>
            <p:ph idx="1"/>
          </p:nvPr>
        </p:nvSpPr>
        <p:spPr/>
        <p:txBody>
          <a:bodyPr/>
          <a:lstStyle/>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didn't know it was plagiarism.” </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did it for the first time.”</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didn't know how to do the assignment.”</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have photographic memory.”</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write miserably.”</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 just helped my friend.”</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“We both referred to the same literature sources.”	</a:t>
            </a:r>
          </a:p>
          <a:p>
            <a:pPr marL="536575" indent="-536575" algn="l">
              <a:buFont typeface="Arial" panose="020B0604020202020204" pitchFamily="34" charset="0"/>
              <a:buChar char="•"/>
            </a:pPr>
            <a:r>
              <a:rPr lang="en-US" b="0" i="0" dirty="0">
                <a:solidFill>
                  <a:srgbClr val="202124"/>
                </a:solidFill>
                <a:effectLst/>
                <a:latin typeface="arial" panose="020B0604020202020204" pitchFamily="34" charset="0"/>
              </a:rPr>
              <a:t>“I'm too busy.”</a:t>
            </a:r>
          </a:p>
          <a:p>
            <a:endParaRPr lang="en-US" dirty="0"/>
          </a:p>
        </p:txBody>
      </p:sp>
      <p:sp>
        <p:nvSpPr>
          <p:cNvPr id="4" name="Footer Placeholder 3">
            <a:extLst>
              <a:ext uri="{FF2B5EF4-FFF2-40B4-BE49-F238E27FC236}">
                <a16:creationId xmlns:a16="http://schemas.microsoft.com/office/drawing/2014/main" id="{DBD51115-54B0-2EAF-5BDA-230F4E1391DF}"/>
              </a:ext>
            </a:extLst>
          </p:cNvPr>
          <p:cNvSpPr>
            <a:spLocks noGrp="1"/>
          </p:cNvSpPr>
          <p:nvPr>
            <p:ph type="ftr" sz="quarter" idx="11"/>
          </p:nvPr>
        </p:nvSpPr>
        <p:spPr/>
        <p:txBody>
          <a:bodyPr/>
          <a:lstStyle/>
          <a:p>
            <a:r>
              <a:rPr lang="en-US" dirty="0"/>
              <a:t>https://unicheck.com/blog/student-excuses</a:t>
            </a:r>
          </a:p>
        </p:txBody>
      </p:sp>
      <p:sp>
        <p:nvSpPr>
          <p:cNvPr id="5" name="Slide Number Placeholder 4">
            <a:extLst>
              <a:ext uri="{FF2B5EF4-FFF2-40B4-BE49-F238E27FC236}">
                <a16:creationId xmlns:a16="http://schemas.microsoft.com/office/drawing/2014/main" id="{2E7EE412-62FF-1EF2-4D48-89E1F044CB24}"/>
              </a:ext>
            </a:extLst>
          </p:cNvPr>
          <p:cNvSpPr>
            <a:spLocks noGrp="1"/>
          </p:cNvSpPr>
          <p:nvPr>
            <p:ph type="sldNum" sz="quarter" idx="12"/>
          </p:nvPr>
        </p:nvSpPr>
        <p:spPr/>
        <p:txBody>
          <a:bodyPr/>
          <a:lstStyle/>
          <a:p>
            <a:fld id="{9B96641B-CBAD-4648-8EF9-4B01F5E654A4}" type="slidenum">
              <a:rPr lang="en-US" smtClean="0"/>
              <a:t>11</a:t>
            </a:fld>
            <a:endParaRPr lang="en-US"/>
          </a:p>
        </p:txBody>
      </p:sp>
    </p:spTree>
    <p:extLst>
      <p:ext uri="{BB962C8B-B14F-4D97-AF65-F5344CB8AC3E}">
        <p14:creationId xmlns:p14="http://schemas.microsoft.com/office/powerpoint/2010/main" val="257412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2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30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grpId="0" nodeType="withEffect">
                                  <p:stCondLst>
                                    <p:cond delay="3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grpId="0" nodeType="withEffect">
                                  <p:stCondLst>
                                    <p:cond delay="40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25BD9-2328-9823-DDF5-D5E7F1FBE538}"/>
              </a:ext>
            </a:extLst>
          </p:cNvPr>
          <p:cNvSpPr>
            <a:spLocks noGrp="1"/>
          </p:cNvSpPr>
          <p:nvPr>
            <p:ph type="title"/>
          </p:nvPr>
        </p:nvSpPr>
        <p:spPr/>
        <p:txBody>
          <a:bodyPr/>
          <a:lstStyle/>
          <a:p>
            <a:r>
              <a:rPr lang="en-US" dirty="0"/>
              <a:t>The university statement on the use of AI</a:t>
            </a:r>
          </a:p>
        </p:txBody>
      </p:sp>
      <p:sp>
        <p:nvSpPr>
          <p:cNvPr id="3" name="Content Placeholder 2">
            <a:extLst>
              <a:ext uri="{FF2B5EF4-FFF2-40B4-BE49-F238E27FC236}">
                <a16:creationId xmlns:a16="http://schemas.microsoft.com/office/drawing/2014/main" id="{31CE5CF0-5563-F34C-3EE5-434A244A6A48}"/>
              </a:ext>
            </a:extLst>
          </p:cNvPr>
          <p:cNvSpPr>
            <a:spLocks noGrp="1"/>
          </p:cNvSpPr>
          <p:nvPr>
            <p:ph idx="1"/>
          </p:nvPr>
        </p:nvSpPr>
        <p:spPr/>
        <p:txBody>
          <a:bodyPr/>
          <a:lstStyle/>
          <a:p>
            <a:pPr marL="342900" indent="-342900">
              <a:buFont typeface="Arial" panose="020B0604020202020204" pitchFamily="34" charset="0"/>
              <a:buChar char="•"/>
            </a:pPr>
            <a:r>
              <a:rPr lang="en-US" dirty="0">
                <a:solidFill>
                  <a:srgbClr val="0000DC"/>
                </a:solidFill>
              </a:rPr>
              <a:t>Pragmatic</a:t>
            </a:r>
            <a:r>
              <a:rPr lang="en-US" dirty="0"/>
              <a:t> approach is recommended. Use AI </a:t>
            </a:r>
            <a:r>
              <a:rPr lang="en-US" dirty="0">
                <a:solidFill>
                  <a:srgbClr val="0000DC"/>
                </a:solidFill>
              </a:rPr>
              <a:t>meaningfully</a:t>
            </a:r>
            <a:r>
              <a:rPr lang="en-US" dirty="0"/>
              <a:t> in your studies. The active use of AI tools may soon become a norm in our lives. </a:t>
            </a:r>
          </a:p>
          <a:p>
            <a:pPr marL="342900" indent="-342900">
              <a:buFont typeface="Arial" panose="020B0604020202020204" pitchFamily="34" charset="0"/>
              <a:buChar char="•"/>
            </a:pPr>
            <a:r>
              <a:rPr lang="en-US" dirty="0"/>
              <a:t>Do not rely </a:t>
            </a:r>
            <a:r>
              <a:rPr lang="en-US" dirty="0">
                <a:solidFill>
                  <a:srgbClr val="0000DC"/>
                </a:solidFill>
              </a:rPr>
              <a:t>entirely</a:t>
            </a:r>
            <a:r>
              <a:rPr lang="en-US" dirty="0"/>
              <a:t> on outputs provided by AI. </a:t>
            </a:r>
            <a:r>
              <a:rPr lang="en-US" dirty="0">
                <a:solidFill>
                  <a:srgbClr val="0000DC"/>
                </a:solidFill>
              </a:rPr>
              <a:t>Be cautious </a:t>
            </a:r>
            <a:r>
              <a:rPr lang="en-US" dirty="0"/>
              <a:t>about outputs and </a:t>
            </a:r>
            <a:r>
              <a:rPr lang="en-US" dirty="0">
                <a:solidFill>
                  <a:srgbClr val="0000DC"/>
                </a:solidFill>
              </a:rPr>
              <a:t>verify information </a:t>
            </a:r>
            <a:r>
              <a:rPr lang="en-US" dirty="0"/>
              <a:t>you receive through these tools. </a:t>
            </a:r>
          </a:p>
          <a:p>
            <a:pPr marL="342900" indent="-342900">
              <a:buFont typeface="Arial" panose="020B0604020202020204" pitchFamily="34" charset="0"/>
              <a:buChar char="•"/>
            </a:pPr>
            <a:r>
              <a:rPr lang="en-US" dirty="0">
                <a:solidFill>
                  <a:srgbClr val="0000DC"/>
                </a:solidFill>
              </a:rPr>
              <a:t>Be transparent</a:t>
            </a:r>
            <a:r>
              <a:rPr lang="en-US" dirty="0"/>
              <a:t> about the use of AI and openly </a:t>
            </a:r>
            <a:r>
              <a:rPr lang="en-US" dirty="0">
                <a:solidFill>
                  <a:srgbClr val="0000DC"/>
                </a:solidFill>
              </a:rPr>
              <a:t>declare</a:t>
            </a:r>
            <a:r>
              <a:rPr lang="en-US" dirty="0"/>
              <a:t> or cite </a:t>
            </a:r>
            <a:br>
              <a:rPr lang="en-US" dirty="0"/>
            </a:br>
            <a:r>
              <a:rPr lang="en-US" dirty="0"/>
              <a:t>the use of AI tools at all times. </a:t>
            </a:r>
          </a:p>
          <a:p>
            <a:pPr marL="342900" indent="-342900">
              <a:buFont typeface="Arial" panose="020B0604020202020204" pitchFamily="34" charset="0"/>
              <a:buChar char="•"/>
            </a:pPr>
            <a:r>
              <a:rPr lang="en-US" dirty="0"/>
              <a:t>The </a:t>
            </a:r>
            <a:r>
              <a:rPr lang="en-US" dirty="0">
                <a:solidFill>
                  <a:srgbClr val="0000DC"/>
                </a:solidFill>
              </a:rPr>
              <a:t>unacknowledged use of AI </a:t>
            </a:r>
            <a:r>
              <a:rPr lang="en-US" dirty="0"/>
              <a:t>is in principle the same as ghostwriting, which is a form of plagiarism.</a:t>
            </a:r>
          </a:p>
          <a:p>
            <a:pPr marL="342900" indent="-342900">
              <a:buFont typeface="Arial" panose="020B0604020202020204" pitchFamily="34" charset="0"/>
              <a:buChar char="•"/>
            </a:pPr>
            <a:r>
              <a:rPr lang="en-US" b="0" i="0" dirty="0">
                <a:solidFill>
                  <a:srgbClr val="000000"/>
                </a:solidFill>
                <a:effectLst/>
                <a:latin typeface="Arial" panose="020B0604020202020204" pitchFamily="34" charset="0"/>
              </a:rPr>
              <a:t>User is always responsible for using the AI. </a:t>
            </a:r>
            <a:r>
              <a:rPr lang="en-US" b="0" i="0" dirty="0">
                <a:solidFill>
                  <a:srgbClr val="0000DC"/>
                </a:solidFill>
                <a:effectLst/>
                <a:latin typeface="Arial" panose="020B0604020202020204" pitchFamily="34" charset="0"/>
              </a:rPr>
              <a:t>Be responsible.</a:t>
            </a:r>
            <a:endParaRPr lang="en-US" dirty="0">
              <a:solidFill>
                <a:srgbClr val="0000DC"/>
              </a:solidFill>
            </a:endParaRPr>
          </a:p>
        </p:txBody>
      </p:sp>
      <p:sp>
        <p:nvSpPr>
          <p:cNvPr id="4" name="Footer Placeholder 3">
            <a:extLst>
              <a:ext uri="{FF2B5EF4-FFF2-40B4-BE49-F238E27FC236}">
                <a16:creationId xmlns:a16="http://schemas.microsoft.com/office/drawing/2014/main" id="{E26B51FE-0C0D-44E9-56A8-02F71B224D0A}"/>
              </a:ext>
            </a:extLst>
          </p:cNvPr>
          <p:cNvSpPr>
            <a:spLocks noGrp="1"/>
          </p:cNvSpPr>
          <p:nvPr>
            <p:ph type="ftr" sz="quarter" idx="11"/>
          </p:nvPr>
        </p:nvSpPr>
        <p:spPr/>
        <p:txBody>
          <a:bodyPr/>
          <a:lstStyle/>
          <a:p>
            <a:r>
              <a:rPr lang="en-US" sz="1100" dirty="0"/>
              <a:t>https://www.muni.cz/en/about-us/official-notice-board/statement-on-the-application-of-ai</a:t>
            </a:r>
          </a:p>
        </p:txBody>
      </p:sp>
      <p:sp>
        <p:nvSpPr>
          <p:cNvPr id="5" name="Slide Number Placeholder 4">
            <a:extLst>
              <a:ext uri="{FF2B5EF4-FFF2-40B4-BE49-F238E27FC236}">
                <a16:creationId xmlns:a16="http://schemas.microsoft.com/office/drawing/2014/main" id="{219DF806-09BF-DAD5-72E3-9B50C327D02B}"/>
              </a:ext>
            </a:extLst>
          </p:cNvPr>
          <p:cNvSpPr>
            <a:spLocks noGrp="1"/>
          </p:cNvSpPr>
          <p:nvPr>
            <p:ph type="sldNum" sz="quarter" idx="12"/>
          </p:nvPr>
        </p:nvSpPr>
        <p:spPr/>
        <p:txBody>
          <a:bodyPr/>
          <a:lstStyle/>
          <a:p>
            <a:fld id="{9B96641B-CBAD-4648-8EF9-4B01F5E654A4}" type="slidenum">
              <a:rPr lang="en-US" smtClean="0"/>
              <a:t>12</a:t>
            </a:fld>
            <a:endParaRPr lang="en-US"/>
          </a:p>
        </p:txBody>
      </p:sp>
    </p:spTree>
    <p:extLst>
      <p:ext uri="{BB962C8B-B14F-4D97-AF65-F5344CB8AC3E}">
        <p14:creationId xmlns:p14="http://schemas.microsoft.com/office/powerpoint/2010/main" val="30288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1FEECC-1B55-6179-E6BA-1DC49864781D}"/>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6233F4F-8A03-0479-2824-676D81DA08A1}"/>
              </a:ext>
            </a:extLst>
          </p:cNvPr>
          <p:cNvSpPr>
            <a:spLocks noGrp="1"/>
          </p:cNvSpPr>
          <p:nvPr>
            <p:ph type="sldNum" sz="quarter" idx="11"/>
          </p:nvPr>
        </p:nvSpPr>
        <p:spPr/>
        <p:txBody>
          <a:bodyPr/>
          <a:lstStyle/>
          <a:p>
            <a:fld id="{9B96641B-CBAD-4648-8EF9-4B01F5E654A4}" type="slidenum">
              <a:rPr lang="en-US" smtClean="0"/>
              <a:t>13</a:t>
            </a:fld>
            <a:endParaRPr lang="en-US"/>
          </a:p>
        </p:txBody>
      </p:sp>
      <p:sp>
        <p:nvSpPr>
          <p:cNvPr id="6" name="Title 5">
            <a:extLst>
              <a:ext uri="{FF2B5EF4-FFF2-40B4-BE49-F238E27FC236}">
                <a16:creationId xmlns:a16="http://schemas.microsoft.com/office/drawing/2014/main" id="{A081AB8B-8C98-791E-178E-6A0F0709B68B}"/>
              </a:ext>
            </a:extLst>
          </p:cNvPr>
          <p:cNvSpPr>
            <a:spLocks noGrp="1"/>
          </p:cNvSpPr>
          <p:nvPr>
            <p:ph type="title"/>
          </p:nvPr>
        </p:nvSpPr>
        <p:spPr/>
        <p:txBody>
          <a:bodyPr/>
          <a:lstStyle/>
          <a:p>
            <a:r>
              <a:rPr lang="en-US" dirty="0"/>
              <a:t>Simple rules for responsible referencing</a:t>
            </a:r>
          </a:p>
        </p:txBody>
      </p:sp>
      <p:sp>
        <p:nvSpPr>
          <p:cNvPr id="7" name="Subtitle 6">
            <a:extLst>
              <a:ext uri="{FF2B5EF4-FFF2-40B4-BE49-F238E27FC236}">
                <a16:creationId xmlns:a16="http://schemas.microsoft.com/office/drawing/2014/main" id="{BE1DB33A-6DF5-C4AE-3FAE-B637FA8AE8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64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6A9A-2300-ED14-2666-A18FFE2C14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7BF8D7-821A-181D-A8DF-B5998D3B34D7}"/>
              </a:ext>
            </a:extLst>
          </p:cNvPr>
          <p:cNvSpPr>
            <a:spLocks noGrp="1"/>
          </p:cNvSpPr>
          <p:nvPr>
            <p:ph idx="1"/>
          </p:nvPr>
        </p:nvSpPr>
        <p:spPr/>
        <p:txBody>
          <a:bodyPr/>
          <a:lstStyle/>
          <a:p>
            <a:r>
              <a:rPr lang="en-US" dirty="0">
                <a:solidFill>
                  <a:srgbClr val="0000DC"/>
                </a:solidFill>
              </a:rPr>
              <a:t>Rule 1: Include relevant citations</a:t>
            </a:r>
          </a:p>
          <a:p>
            <a:r>
              <a:rPr lang="en-US" dirty="0"/>
              <a:t>Citations identify where ideas have come from, and consulting the cited works allows readers of your text to study them more closely, as well as to evaluate whether your use of them is appropriate.</a:t>
            </a:r>
          </a:p>
          <a:p>
            <a:endParaRPr lang="en-US" dirty="0"/>
          </a:p>
          <a:p>
            <a:r>
              <a:rPr lang="en-US" dirty="0">
                <a:solidFill>
                  <a:srgbClr val="0000DC"/>
                </a:solidFill>
              </a:rPr>
              <a:t>Rule 2: Read the publications you cite</a:t>
            </a:r>
          </a:p>
          <a:p>
            <a:r>
              <a:rPr lang="en-US" dirty="0"/>
              <a:t>Citation is not an administrative task. Read the text to identify whether its content is relevant as support for your claim. You should cite meaningfully. The quality of the sources you include determines the quality of your work.</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EA4ABFF-000E-8B5F-E886-E2EB19ED4079}"/>
              </a:ext>
            </a:extLst>
          </p:cNvPr>
          <p:cNvSpPr>
            <a:spLocks noGrp="1"/>
          </p:cNvSpPr>
          <p:nvPr>
            <p:ph type="ftr" sz="quarter" idx="11"/>
          </p:nvPr>
        </p:nvSpPr>
        <p:spPr/>
        <p:txBody>
          <a:bodyPr/>
          <a:lstStyle/>
          <a:p>
            <a:r>
              <a:rPr lang="en-US" sz="1050" dirty="0"/>
              <a:t>https://www.ncbi.nlm.nih.gov/pmc/articles/PMC5896885/</a:t>
            </a:r>
          </a:p>
        </p:txBody>
      </p:sp>
      <p:sp>
        <p:nvSpPr>
          <p:cNvPr id="5" name="Slide Number Placeholder 4">
            <a:extLst>
              <a:ext uri="{FF2B5EF4-FFF2-40B4-BE49-F238E27FC236}">
                <a16:creationId xmlns:a16="http://schemas.microsoft.com/office/drawing/2014/main" id="{C3E4EEA4-BBCD-B2DC-CF0E-B76CE3C98AF5}"/>
              </a:ext>
            </a:extLst>
          </p:cNvPr>
          <p:cNvSpPr>
            <a:spLocks noGrp="1"/>
          </p:cNvSpPr>
          <p:nvPr>
            <p:ph type="sldNum" sz="quarter" idx="12"/>
          </p:nvPr>
        </p:nvSpPr>
        <p:spPr/>
        <p:txBody>
          <a:bodyPr/>
          <a:lstStyle/>
          <a:p>
            <a:fld id="{9B96641B-CBAD-4648-8EF9-4B01F5E654A4}" type="slidenum">
              <a:rPr lang="en-US" smtClean="0"/>
              <a:t>14</a:t>
            </a:fld>
            <a:endParaRPr lang="en-US"/>
          </a:p>
        </p:txBody>
      </p:sp>
    </p:spTree>
    <p:extLst>
      <p:ext uri="{BB962C8B-B14F-4D97-AF65-F5344CB8AC3E}">
        <p14:creationId xmlns:p14="http://schemas.microsoft.com/office/powerpoint/2010/main" val="33122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6A9A-2300-ED14-2666-A18FFE2C14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7BF8D7-821A-181D-A8DF-B5998D3B34D7}"/>
              </a:ext>
            </a:extLst>
          </p:cNvPr>
          <p:cNvSpPr>
            <a:spLocks noGrp="1"/>
          </p:cNvSpPr>
          <p:nvPr>
            <p:ph idx="1"/>
          </p:nvPr>
        </p:nvSpPr>
        <p:spPr/>
        <p:txBody>
          <a:bodyPr/>
          <a:lstStyle/>
          <a:p>
            <a:r>
              <a:rPr lang="en-US" dirty="0">
                <a:solidFill>
                  <a:srgbClr val="0000DC"/>
                </a:solidFill>
              </a:rPr>
              <a:t>Rule 3: Cite in accordance with content</a:t>
            </a:r>
          </a:p>
          <a:p>
            <a:r>
              <a:rPr lang="en-US" dirty="0"/>
              <a:t>Sources that you cite deserve credit for the exact contribution they offer. Cite a single source multiple times throughout your own text, including explanations why. Citations should mention assessments of value, and relevance of whether findings support or oppose your conclusions.</a:t>
            </a:r>
          </a:p>
          <a:p>
            <a:endParaRPr lang="en-US" dirty="0"/>
          </a:p>
          <a:p>
            <a:r>
              <a:rPr lang="en-US" dirty="0">
                <a:solidFill>
                  <a:srgbClr val="0000DC"/>
                </a:solidFill>
              </a:rPr>
              <a:t>Rule 4: </a:t>
            </a:r>
            <a:r>
              <a:rPr lang="en-US" dirty="0" err="1">
                <a:solidFill>
                  <a:srgbClr val="0000DC"/>
                </a:solidFill>
              </a:rPr>
              <a:t>Prioritise</a:t>
            </a:r>
            <a:r>
              <a:rPr lang="en-US" dirty="0">
                <a:solidFill>
                  <a:srgbClr val="0000DC"/>
                </a:solidFill>
              </a:rPr>
              <a:t> the citations you include</a:t>
            </a:r>
          </a:p>
          <a:p>
            <a:r>
              <a:rPr lang="en-US" dirty="0" err="1"/>
              <a:t>Prioritise</a:t>
            </a:r>
            <a:r>
              <a:rPr lang="en-US" dirty="0"/>
              <a:t> reviewed (academic journals) over unreviewed sources (reports, blogs). Read and cite quality academic journals.</a:t>
            </a:r>
          </a:p>
          <a:p>
            <a:endParaRPr lang="en-US" dirty="0"/>
          </a:p>
          <a:p>
            <a:endParaRPr lang="en-US" dirty="0"/>
          </a:p>
        </p:txBody>
      </p:sp>
      <p:sp>
        <p:nvSpPr>
          <p:cNvPr id="4" name="Footer Placeholder 3">
            <a:extLst>
              <a:ext uri="{FF2B5EF4-FFF2-40B4-BE49-F238E27FC236}">
                <a16:creationId xmlns:a16="http://schemas.microsoft.com/office/drawing/2014/main" id="{DEA4ABFF-000E-8B5F-E886-E2EB19ED4079}"/>
              </a:ext>
            </a:extLst>
          </p:cNvPr>
          <p:cNvSpPr>
            <a:spLocks noGrp="1"/>
          </p:cNvSpPr>
          <p:nvPr>
            <p:ph type="ftr" sz="quarter" idx="11"/>
          </p:nvPr>
        </p:nvSpPr>
        <p:spPr/>
        <p:txBody>
          <a:bodyPr/>
          <a:lstStyle/>
          <a:p>
            <a:r>
              <a:rPr lang="en-US" sz="1050" dirty="0"/>
              <a:t>https://www.ncbi.nlm.nih.gov/pmc/articles/PMC5896885/</a:t>
            </a:r>
          </a:p>
        </p:txBody>
      </p:sp>
      <p:sp>
        <p:nvSpPr>
          <p:cNvPr id="5" name="Slide Number Placeholder 4">
            <a:extLst>
              <a:ext uri="{FF2B5EF4-FFF2-40B4-BE49-F238E27FC236}">
                <a16:creationId xmlns:a16="http://schemas.microsoft.com/office/drawing/2014/main" id="{C3E4EEA4-BBCD-B2DC-CF0E-B76CE3C98AF5}"/>
              </a:ext>
            </a:extLst>
          </p:cNvPr>
          <p:cNvSpPr>
            <a:spLocks noGrp="1"/>
          </p:cNvSpPr>
          <p:nvPr>
            <p:ph type="sldNum" sz="quarter" idx="12"/>
          </p:nvPr>
        </p:nvSpPr>
        <p:spPr/>
        <p:txBody>
          <a:bodyPr/>
          <a:lstStyle/>
          <a:p>
            <a:fld id="{9B96641B-CBAD-4648-8EF9-4B01F5E654A4}" type="slidenum">
              <a:rPr lang="en-US" smtClean="0"/>
              <a:t>15</a:t>
            </a:fld>
            <a:endParaRPr lang="en-US"/>
          </a:p>
        </p:txBody>
      </p:sp>
    </p:spTree>
    <p:extLst>
      <p:ext uri="{BB962C8B-B14F-4D97-AF65-F5344CB8AC3E}">
        <p14:creationId xmlns:p14="http://schemas.microsoft.com/office/powerpoint/2010/main" val="31564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1FEECC-1B55-6179-E6BA-1DC49864781D}"/>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6233F4F-8A03-0479-2824-676D81DA08A1}"/>
              </a:ext>
            </a:extLst>
          </p:cNvPr>
          <p:cNvSpPr>
            <a:spLocks noGrp="1"/>
          </p:cNvSpPr>
          <p:nvPr>
            <p:ph type="sldNum" sz="quarter" idx="11"/>
          </p:nvPr>
        </p:nvSpPr>
        <p:spPr/>
        <p:txBody>
          <a:bodyPr/>
          <a:lstStyle/>
          <a:p>
            <a:fld id="{9B96641B-CBAD-4648-8EF9-4B01F5E654A4}" type="slidenum">
              <a:rPr lang="en-US" smtClean="0"/>
              <a:t>16</a:t>
            </a:fld>
            <a:endParaRPr lang="en-US"/>
          </a:p>
        </p:txBody>
      </p:sp>
      <p:sp>
        <p:nvSpPr>
          <p:cNvPr id="6" name="Title 5">
            <a:extLst>
              <a:ext uri="{FF2B5EF4-FFF2-40B4-BE49-F238E27FC236}">
                <a16:creationId xmlns:a16="http://schemas.microsoft.com/office/drawing/2014/main" id="{A081AB8B-8C98-791E-178E-6A0F0709B68B}"/>
              </a:ext>
            </a:extLst>
          </p:cNvPr>
          <p:cNvSpPr>
            <a:spLocks noGrp="1"/>
          </p:cNvSpPr>
          <p:nvPr>
            <p:ph type="title"/>
          </p:nvPr>
        </p:nvSpPr>
        <p:spPr/>
        <p:txBody>
          <a:bodyPr/>
          <a:lstStyle/>
          <a:p>
            <a:r>
              <a:rPr lang="en-US" dirty="0"/>
              <a:t>Refreshing APA citation rules</a:t>
            </a:r>
          </a:p>
        </p:txBody>
      </p:sp>
      <p:sp>
        <p:nvSpPr>
          <p:cNvPr id="7" name="Subtitle 6">
            <a:extLst>
              <a:ext uri="{FF2B5EF4-FFF2-40B4-BE49-F238E27FC236}">
                <a16:creationId xmlns:a16="http://schemas.microsoft.com/office/drawing/2014/main" id="{BE1DB33A-6DF5-C4AE-3FAE-B637FA8AE8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06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9F54-07DA-4FF6-98C8-52F7C665A531}"/>
              </a:ext>
            </a:extLst>
          </p:cNvPr>
          <p:cNvSpPr>
            <a:spLocks noGrp="1"/>
          </p:cNvSpPr>
          <p:nvPr>
            <p:ph type="title"/>
          </p:nvPr>
        </p:nvSpPr>
        <p:spPr/>
        <p:txBody>
          <a:bodyPr/>
          <a:lstStyle/>
          <a:p>
            <a:endParaRPr lang="cs-CZ"/>
          </a:p>
        </p:txBody>
      </p:sp>
      <p:pic>
        <p:nvPicPr>
          <p:cNvPr id="2050" name="Picture 2" descr="example in-text citations APA format">
            <a:extLst>
              <a:ext uri="{FF2B5EF4-FFF2-40B4-BE49-F238E27FC236}">
                <a16:creationId xmlns:a16="http://schemas.microsoft.com/office/drawing/2014/main" id="{C52E0B47-1A83-4781-8229-40DFE0EE0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90488"/>
            <a:ext cx="8867775" cy="66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3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BF34-C3DC-4CC1-BAFD-12EB252C9348}"/>
              </a:ext>
            </a:extLst>
          </p:cNvPr>
          <p:cNvSpPr>
            <a:spLocks noGrp="1"/>
          </p:cNvSpPr>
          <p:nvPr>
            <p:ph type="title"/>
          </p:nvPr>
        </p:nvSpPr>
        <p:spPr/>
        <p:txBody>
          <a:bodyPr/>
          <a:lstStyle/>
          <a:p>
            <a:endParaRPr lang="cs-CZ"/>
          </a:p>
        </p:txBody>
      </p:sp>
      <p:pic>
        <p:nvPicPr>
          <p:cNvPr id="3" name="Picture 2">
            <a:extLst>
              <a:ext uri="{FF2B5EF4-FFF2-40B4-BE49-F238E27FC236}">
                <a16:creationId xmlns:a16="http://schemas.microsoft.com/office/drawing/2014/main" id="{229E2FAF-6682-44D8-8550-33B6C3879BDF}"/>
              </a:ext>
            </a:extLst>
          </p:cNvPr>
          <p:cNvPicPr>
            <a:picLocks noChangeAspect="1"/>
          </p:cNvPicPr>
          <p:nvPr/>
        </p:nvPicPr>
        <p:blipFill rotWithShape="1">
          <a:blip r:embed="rId2"/>
          <a:srcRect t="4390" b="6203"/>
          <a:stretch/>
        </p:blipFill>
        <p:spPr>
          <a:xfrm>
            <a:off x="0" y="221942"/>
            <a:ext cx="9144000" cy="4598633"/>
          </a:xfrm>
          <a:prstGeom prst="rect">
            <a:avLst/>
          </a:prstGeom>
        </p:spPr>
      </p:pic>
      <p:sp>
        <p:nvSpPr>
          <p:cNvPr id="4" name="Rectangle 3">
            <a:extLst>
              <a:ext uri="{FF2B5EF4-FFF2-40B4-BE49-F238E27FC236}">
                <a16:creationId xmlns:a16="http://schemas.microsoft.com/office/drawing/2014/main" id="{A310C7B5-E7F9-46CA-B6AD-BE393F52AA56}"/>
              </a:ext>
            </a:extLst>
          </p:cNvPr>
          <p:cNvSpPr/>
          <p:nvPr/>
        </p:nvSpPr>
        <p:spPr>
          <a:xfrm>
            <a:off x="2057370" y="6273225"/>
            <a:ext cx="4691925" cy="584775"/>
          </a:xfrm>
          <a:prstGeom prst="rect">
            <a:avLst/>
          </a:prstGeom>
        </p:spPr>
        <p:txBody>
          <a:bodyPr wrap="none">
            <a:spAutoFit/>
          </a:bodyPr>
          <a:lstStyle/>
          <a:p>
            <a:r>
              <a:rPr lang="cs-CZ" sz="1600" dirty="0">
                <a:hlinkClick r:id="rId3"/>
              </a:rPr>
              <a:t>https://www.youtube.com/watch?v=h7XVOf-uIpA</a:t>
            </a:r>
            <a:endParaRPr lang="en-US" sz="1600" dirty="0"/>
          </a:p>
          <a:p>
            <a:endParaRPr lang="cs-CZ" sz="1600" dirty="0"/>
          </a:p>
        </p:txBody>
      </p:sp>
    </p:spTree>
    <p:extLst>
      <p:ext uri="{BB962C8B-B14F-4D97-AF65-F5344CB8AC3E}">
        <p14:creationId xmlns:p14="http://schemas.microsoft.com/office/powerpoint/2010/main" val="331273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519C-6570-49D0-B60E-E7656E1EB0CD}"/>
              </a:ext>
            </a:extLst>
          </p:cNvPr>
          <p:cNvSpPr>
            <a:spLocks noGrp="1"/>
          </p:cNvSpPr>
          <p:nvPr>
            <p:ph type="title"/>
          </p:nvPr>
        </p:nvSpPr>
        <p:spPr/>
        <p:txBody>
          <a:bodyPr/>
          <a:lstStyle/>
          <a:p>
            <a:endParaRPr lang="cs-CZ"/>
          </a:p>
        </p:txBody>
      </p:sp>
      <p:sp>
        <p:nvSpPr>
          <p:cNvPr id="3" name="Rectangle 2">
            <a:extLst>
              <a:ext uri="{FF2B5EF4-FFF2-40B4-BE49-F238E27FC236}">
                <a16:creationId xmlns:a16="http://schemas.microsoft.com/office/drawing/2014/main" id="{099F4A12-DB39-46E7-8727-3E3972B2E47D}"/>
              </a:ext>
            </a:extLst>
          </p:cNvPr>
          <p:cNvSpPr/>
          <p:nvPr/>
        </p:nvSpPr>
        <p:spPr>
          <a:xfrm>
            <a:off x="2226037" y="6354914"/>
            <a:ext cx="4691925" cy="584775"/>
          </a:xfrm>
          <a:prstGeom prst="rect">
            <a:avLst/>
          </a:prstGeom>
        </p:spPr>
        <p:txBody>
          <a:bodyPr wrap="none">
            <a:spAutoFit/>
          </a:bodyPr>
          <a:lstStyle/>
          <a:p>
            <a:r>
              <a:rPr lang="cs-CZ" sz="1600" dirty="0">
                <a:hlinkClick r:id="rId2"/>
              </a:rPr>
              <a:t>https://www.youtube.com/watch?v=h7XVOf-uIpA</a:t>
            </a:r>
            <a:endParaRPr lang="en-US" sz="1600" dirty="0"/>
          </a:p>
          <a:p>
            <a:endParaRPr lang="cs-CZ" sz="1600" dirty="0"/>
          </a:p>
        </p:txBody>
      </p:sp>
      <p:pic>
        <p:nvPicPr>
          <p:cNvPr id="4" name="Picture 3">
            <a:extLst>
              <a:ext uri="{FF2B5EF4-FFF2-40B4-BE49-F238E27FC236}">
                <a16:creationId xmlns:a16="http://schemas.microsoft.com/office/drawing/2014/main" id="{C8D820F0-693C-4C64-9C6F-756770446F9D}"/>
              </a:ext>
            </a:extLst>
          </p:cNvPr>
          <p:cNvPicPr>
            <a:picLocks noChangeAspect="1"/>
          </p:cNvPicPr>
          <p:nvPr/>
        </p:nvPicPr>
        <p:blipFill rotWithShape="1">
          <a:blip r:embed="rId3"/>
          <a:srcRect l="97" t="7153" r="-97" b="8792"/>
          <a:stretch/>
        </p:blipFill>
        <p:spPr>
          <a:xfrm>
            <a:off x="0" y="843379"/>
            <a:ext cx="9144000" cy="4323426"/>
          </a:xfrm>
          <a:prstGeom prst="rect">
            <a:avLst/>
          </a:prstGeom>
        </p:spPr>
      </p:pic>
    </p:spTree>
    <p:extLst>
      <p:ext uri="{BB962C8B-B14F-4D97-AF65-F5344CB8AC3E}">
        <p14:creationId xmlns:p14="http://schemas.microsoft.com/office/powerpoint/2010/main" val="297113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786301-BFAA-FA26-C349-912D1FD0FBD2}"/>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5" name="Content Placeholder 4">
            <a:extLst>
              <a:ext uri="{FF2B5EF4-FFF2-40B4-BE49-F238E27FC236}">
                <a16:creationId xmlns:a16="http://schemas.microsoft.com/office/drawing/2014/main" id="{E7E15509-66A7-C809-4799-24F377419CE9}"/>
              </a:ext>
            </a:extLst>
          </p:cNvPr>
          <p:cNvSpPr>
            <a:spLocks noGrp="1"/>
          </p:cNvSpPr>
          <p:nvPr>
            <p:ph type="subTitle" idx="1"/>
          </p:nvPr>
        </p:nvSpPr>
        <p:spPr>
          <a:xfrm>
            <a:off x="2727975" y="1583578"/>
            <a:ext cx="6105525" cy="4770422"/>
          </a:xfrm>
        </p:spPr>
        <p:txBody>
          <a:bodyPr/>
          <a:lstStyle/>
          <a:p>
            <a:pPr marL="54000" indent="0">
              <a:buNone/>
            </a:pPr>
            <a:endParaRPr lang="en-US" dirty="0"/>
          </a:p>
          <a:p>
            <a:pPr marL="54000" indent="0">
              <a:lnSpc>
                <a:spcPct val="150000"/>
              </a:lnSpc>
              <a:buNone/>
            </a:pPr>
            <a:r>
              <a:rPr lang="en-US" sz="3200" dirty="0"/>
              <a:t>As a student you are a member of an academic community and therefore you must comply with the code of conduct that applies within that community.</a:t>
            </a:r>
          </a:p>
        </p:txBody>
      </p:sp>
      <p:sp>
        <p:nvSpPr>
          <p:cNvPr id="2" name="Footer Placeholder 1">
            <a:extLst>
              <a:ext uri="{FF2B5EF4-FFF2-40B4-BE49-F238E27FC236}">
                <a16:creationId xmlns:a16="http://schemas.microsoft.com/office/drawing/2014/main" id="{08345542-2EF0-67E2-4123-A0C429413655}"/>
              </a:ext>
            </a:extLst>
          </p:cNvPr>
          <p:cNvSpPr>
            <a:spLocks noGrp="1"/>
          </p:cNvSpPr>
          <p:nvPr>
            <p:ph type="ftr" sz="quarter" idx="10"/>
          </p:nvPr>
        </p:nvSpPr>
        <p:spPr>
          <a:xfrm>
            <a:off x="540000" y="6228000"/>
            <a:ext cx="7369089" cy="252000"/>
          </a:xfrm>
        </p:spPr>
        <p:txBody>
          <a:bodyPr/>
          <a:lstStyle/>
          <a:p>
            <a:endParaRPr lang="en-GB" noProof="0" dirty="0"/>
          </a:p>
        </p:txBody>
      </p:sp>
    </p:spTree>
    <p:extLst>
      <p:ext uri="{BB962C8B-B14F-4D97-AF65-F5344CB8AC3E}">
        <p14:creationId xmlns:p14="http://schemas.microsoft.com/office/powerpoint/2010/main" val="356051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026" name="Picture 2" descr="APA reference page sample">
            <a:extLst>
              <a:ext uri="{FF2B5EF4-FFF2-40B4-BE49-F238E27FC236}">
                <a16:creationId xmlns:a16="http://schemas.microsoft.com/office/drawing/2014/main" id="{2F13E3A0-E530-40B5-AC5C-C3367F8E0B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973" y="0"/>
            <a:ext cx="7976027" cy="10322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940EB1-A2A2-40E7-95D0-F54831DAC269}"/>
              </a:ext>
            </a:extLst>
          </p:cNvPr>
          <p:cNvSpPr/>
          <p:nvPr/>
        </p:nvSpPr>
        <p:spPr>
          <a:xfrm>
            <a:off x="92596" y="124934"/>
            <a:ext cx="1813564" cy="1631216"/>
          </a:xfrm>
          <a:prstGeom prst="rect">
            <a:avLst/>
          </a:prstGeom>
          <a:solidFill>
            <a:schemeClr val="accent6">
              <a:lumMod val="40000"/>
              <a:lumOff val="60000"/>
            </a:schemeClr>
          </a:solidFill>
        </p:spPr>
        <p:txBody>
          <a:bodyPr wrap="square">
            <a:spAutoFit/>
          </a:bodyPr>
          <a:lstStyle/>
          <a:p>
            <a:r>
              <a:rPr lang="en-US" sz="2000" dirty="0">
                <a:solidFill>
                  <a:srgbClr val="444444"/>
                </a:solidFill>
                <a:latin typeface="Lato"/>
              </a:rPr>
              <a:t>Do not forget to put your references in alphabetical order.</a:t>
            </a: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544F20-16FF-7288-B1EE-608A389080EA}"/>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Title 2">
            <a:extLst>
              <a:ext uri="{FF2B5EF4-FFF2-40B4-BE49-F238E27FC236}">
                <a16:creationId xmlns:a16="http://schemas.microsoft.com/office/drawing/2014/main" id="{0361CF8A-2EDE-04A2-F378-0BC6847ABEB4}"/>
              </a:ext>
            </a:extLst>
          </p:cNvPr>
          <p:cNvSpPr>
            <a:spLocks noGrp="1"/>
          </p:cNvSpPr>
          <p:nvPr>
            <p:ph type="title"/>
          </p:nvPr>
        </p:nvSpPr>
        <p:spPr/>
        <p:txBody>
          <a:bodyPr/>
          <a:lstStyle/>
          <a:p>
            <a:r>
              <a:rPr lang="en-US" dirty="0"/>
              <a:t>Working with foreign language materials</a:t>
            </a:r>
          </a:p>
        </p:txBody>
      </p:sp>
      <p:sp>
        <p:nvSpPr>
          <p:cNvPr id="4" name="Content Placeholder 3">
            <a:extLst>
              <a:ext uri="{FF2B5EF4-FFF2-40B4-BE49-F238E27FC236}">
                <a16:creationId xmlns:a16="http://schemas.microsoft.com/office/drawing/2014/main" id="{DCB7703B-B7E8-6155-B6ED-4EAC49209DE2}"/>
              </a:ext>
            </a:extLst>
          </p:cNvPr>
          <p:cNvSpPr>
            <a:spLocks noGrp="1"/>
          </p:cNvSpPr>
          <p:nvPr>
            <p:ph idx="1"/>
          </p:nvPr>
        </p:nvSpPr>
        <p:spPr/>
        <p:txBody>
          <a:bodyPr/>
          <a:lstStyle/>
          <a:p>
            <a:pPr marL="54000" indent="0" algn="l">
              <a:buNone/>
            </a:pPr>
            <a:r>
              <a:rPr lang="en-US" sz="2000" b="0" i="0" dirty="0">
                <a:solidFill>
                  <a:srgbClr val="1C1C1C"/>
                </a:solidFill>
                <a:effectLst/>
                <a:latin typeface="+mj-lt"/>
              </a:rPr>
              <a:t>In the reference list you should provide a translation of the title of the work in the same language as your paper and place it in square brackets after the original title.</a:t>
            </a:r>
          </a:p>
          <a:p>
            <a:pPr marL="54000" indent="0" algn="l">
              <a:buNone/>
            </a:pPr>
            <a:endParaRPr lang="en-US" sz="2000" b="0" i="0" dirty="0">
              <a:solidFill>
                <a:srgbClr val="1C1C1C"/>
              </a:solidFill>
              <a:effectLst/>
              <a:latin typeface="+mj-lt"/>
            </a:endParaRPr>
          </a:p>
          <a:p>
            <a:pPr algn="l"/>
            <a:r>
              <a:rPr lang="it-IT" sz="2000" b="0" i="0" dirty="0">
                <a:solidFill>
                  <a:srgbClr val="1C1C1C"/>
                </a:solidFill>
                <a:effectLst/>
                <a:latin typeface="+mj-lt"/>
              </a:rPr>
              <a:t>Molinari, E., &amp; Labella, A. (2007). </a:t>
            </a:r>
            <a:r>
              <a:rPr lang="it-IT" sz="2000" b="0" i="1" dirty="0">
                <a:solidFill>
                  <a:srgbClr val="1C1C1C"/>
                </a:solidFill>
                <a:effectLst/>
                <a:latin typeface="+mj-lt"/>
              </a:rPr>
              <a:t>Psicologia clinica: Dialoghi e confronti</a:t>
            </a:r>
            <a:r>
              <a:rPr lang="it-IT" sz="2000" b="0" i="0" dirty="0">
                <a:solidFill>
                  <a:srgbClr val="1C1C1C"/>
                </a:solidFill>
                <a:effectLst/>
                <a:latin typeface="+mj-lt"/>
              </a:rPr>
              <a:t> [Clinical psychology: Dialogue and confrontation]. Milan: Springer.</a:t>
            </a:r>
          </a:p>
          <a:p>
            <a:pPr algn="l"/>
            <a:r>
              <a:rPr lang="en-US" sz="2000" b="0" i="0" dirty="0" err="1">
                <a:solidFill>
                  <a:srgbClr val="1C1C1C"/>
                </a:solidFill>
                <a:effectLst/>
                <a:latin typeface="+mj-lt"/>
              </a:rPr>
              <a:t>Najm</a:t>
            </a:r>
            <a:r>
              <a:rPr lang="en-US" sz="2000" b="0" i="0" dirty="0">
                <a:solidFill>
                  <a:srgbClr val="1C1C1C"/>
                </a:solidFill>
                <a:effectLst/>
                <a:latin typeface="+mj-lt"/>
              </a:rPr>
              <a:t>, Y. (1966). </a:t>
            </a:r>
            <a:r>
              <a:rPr lang="en-US" sz="2000" b="0" i="1" dirty="0">
                <a:solidFill>
                  <a:srgbClr val="1C1C1C"/>
                </a:solidFill>
                <a:effectLst/>
                <a:latin typeface="+mj-lt"/>
              </a:rPr>
              <a:t>Al-</a:t>
            </a:r>
            <a:r>
              <a:rPr lang="en-US" sz="2000" b="0" i="1" dirty="0" err="1">
                <a:solidFill>
                  <a:srgbClr val="1C1C1C"/>
                </a:solidFill>
                <a:effectLst/>
                <a:latin typeface="+mj-lt"/>
              </a:rPr>
              <a:t>qissah</a:t>
            </a:r>
            <a:r>
              <a:rPr lang="en-US" sz="2000" b="0" i="1" dirty="0">
                <a:solidFill>
                  <a:srgbClr val="1C1C1C"/>
                </a:solidFill>
                <a:effectLst/>
                <a:latin typeface="+mj-lt"/>
              </a:rPr>
              <a:t> fi al-</a:t>
            </a:r>
            <a:r>
              <a:rPr lang="en-US" sz="2000" b="0" i="1" dirty="0" err="1">
                <a:solidFill>
                  <a:srgbClr val="1C1C1C"/>
                </a:solidFill>
                <a:effectLst/>
                <a:latin typeface="+mj-lt"/>
              </a:rPr>
              <a:t>adab</a:t>
            </a:r>
            <a:r>
              <a:rPr lang="en-US" sz="2000" b="0" i="1" dirty="0">
                <a:solidFill>
                  <a:srgbClr val="1C1C1C"/>
                </a:solidFill>
                <a:effectLst/>
                <a:latin typeface="+mj-lt"/>
              </a:rPr>
              <a:t> Al-Arabi al-hadith</a:t>
            </a:r>
            <a:r>
              <a:rPr lang="en-US" sz="2000" b="0" i="0" dirty="0">
                <a:solidFill>
                  <a:srgbClr val="1C1C1C"/>
                </a:solidFill>
                <a:effectLst/>
                <a:latin typeface="+mj-lt"/>
              </a:rPr>
              <a:t> [The novel in modern Arabic literature]. Beirut: Dar Al-</a:t>
            </a:r>
            <a:r>
              <a:rPr lang="en-US" sz="2000" b="0" i="0" dirty="0" err="1">
                <a:solidFill>
                  <a:srgbClr val="1C1C1C"/>
                </a:solidFill>
                <a:effectLst/>
                <a:latin typeface="+mj-lt"/>
              </a:rPr>
              <a:t>Thaqafah</a:t>
            </a:r>
            <a:r>
              <a:rPr lang="en-US" sz="2000" b="0" i="0" dirty="0">
                <a:solidFill>
                  <a:srgbClr val="1C1C1C"/>
                </a:solidFill>
                <a:effectLst/>
                <a:latin typeface="+mj-lt"/>
              </a:rPr>
              <a:t>.</a:t>
            </a:r>
          </a:p>
          <a:p>
            <a:pPr marL="54000" indent="0">
              <a:buNone/>
            </a:pPr>
            <a:br>
              <a:rPr lang="en-US" sz="2000" dirty="0">
                <a:latin typeface="+mj-lt"/>
              </a:rPr>
            </a:br>
            <a:endParaRPr lang="en-US" sz="2000" dirty="0">
              <a:latin typeface="+mj-lt"/>
            </a:endParaRPr>
          </a:p>
        </p:txBody>
      </p:sp>
    </p:spTree>
    <p:extLst>
      <p:ext uri="{BB962C8B-B14F-4D97-AF65-F5344CB8AC3E}">
        <p14:creationId xmlns:p14="http://schemas.microsoft.com/office/powerpoint/2010/main" val="356169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1FEECC-1B55-6179-E6BA-1DC49864781D}"/>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36233F4F-8A03-0479-2824-676D81DA08A1}"/>
              </a:ext>
            </a:extLst>
          </p:cNvPr>
          <p:cNvSpPr>
            <a:spLocks noGrp="1"/>
          </p:cNvSpPr>
          <p:nvPr>
            <p:ph type="sldNum" sz="quarter" idx="11"/>
          </p:nvPr>
        </p:nvSpPr>
        <p:spPr/>
        <p:txBody>
          <a:bodyPr/>
          <a:lstStyle/>
          <a:p>
            <a:fld id="{9B96641B-CBAD-4648-8EF9-4B01F5E654A4}" type="slidenum">
              <a:rPr lang="en-US" smtClean="0"/>
              <a:t>22</a:t>
            </a:fld>
            <a:endParaRPr lang="en-US"/>
          </a:p>
        </p:txBody>
      </p:sp>
      <p:sp>
        <p:nvSpPr>
          <p:cNvPr id="6" name="Title 5">
            <a:extLst>
              <a:ext uri="{FF2B5EF4-FFF2-40B4-BE49-F238E27FC236}">
                <a16:creationId xmlns:a16="http://schemas.microsoft.com/office/drawing/2014/main" id="{A081AB8B-8C98-791E-178E-6A0F0709B68B}"/>
              </a:ext>
            </a:extLst>
          </p:cNvPr>
          <p:cNvSpPr>
            <a:spLocks noGrp="1"/>
          </p:cNvSpPr>
          <p:nvPr>
            <p:ph type="title"/>
          </p:nvPr>
        </p:nvSpPr>
        <p:spPr/>
        <p:txBody>
          <a:bodyPr/>
          <a:lstStyle/>
          <a:p>
            <a:r>
              <a:rPr lang="en-US" dirty="0"/>
              <a:t>Is this a plagiarism?</a:t>
            </a:r>
          </a:p>
        </p:txBody>
      </p:sp>
      <p:sp>
        <p:nvSpPr>
          <p:cNvPr id="7" name="Subtitle 6">
            <a:extLst>
              <a:ext uri="{FF2B5EF4-FFF2-40B4-BE49-F238E27FC236}">
                <a16:creationId xmlns:a16="http://schemas.microsoft.com/office/drawing/2014/main" id="{BE1DB33A-6DF5-C4AE-3FAE-B637FA8AE8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988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6A9A-2300-ED14-2666-A18FFE2C14AC}"/>
              </a:ext>
            </a:extLst>
          </p:cNvPr>
          <p:cNvSpPr>
            <a:spLocks noGrp="1"/>
          </p:cNvSpPr>
          <p:nvPr>
            <p:ph type="title"/>
          </p:nvPr>
        </p:nvSpPr>
        <p:spPr/>
        <p:txBody>
          <a:bodyPr/>
          <a:lstStyle/>
          <a:p>
            <a:r>
              <a:rPr lang="en-US" dirty="0"/>
              <a:t>The citation rules are simple</a:t>
            </a:r>
            <a:br>
              <a:rPr lang="en-US" dirty="0"/>
            </a:br>
            <a:br>
              <a:rPr lang="en-US" dirty="0"/>
            </a:br>
            <a:endParaRPr lang="en-US" dirty="0"/>
          </a:p>
        </p:txBody>
      </p:sp>
      <p:graphicFrame>
        <p:nvGraphicFramePr>
          <p:cNvPr id="6" name="Table 6">
            <a:extLst>
              <a:ext uri="{FF2B5EF4-FFF2-40B4-BE49-F238E27FC236}">
                <a16:creationId xmlns:a16="http://schemas.microsoft.com/office/drawing/2014/main" id="{6F233E0C-98D0-EF2C-26D4-EE57AA0C062E}"/>
              </a:ext>
            </a:extLst>
          </p:cNvPr>
          <p:cNvGraphicFramePr>
            <a:graphicFrameLocks noGrp="1"/>
          </p:cNvGraphicFramePr>
          <p:nvPr>
            <p:ph idx="1"/>
            <p:extLst>
              <p:ext uri="{D42A27DB-BD31-4B8C-83A1-F6EECF244321}">
                <p14:modId xmlns:p14="http://schemas.microsoft.com/office/powerpoint/2010/main" val="2997764194"/>
              </p:ext>
            </p:extLst>
          </p:nvPr>
        </p:nvGraphicFramePr>
        <p:xfrm>
          <a:off x="405000" y="1410959"/>
          <a:ext cx="8293750" cy="4584487"/>
        </p:xfrm>
        <a:graphic>
          <a:graphicData uri="http://schemas.openxmlformats.org/drawingml/2006/table">
            <a:tbl>
              <a:tblPr firstRow="1" bandRow="1">
                <a:tableStyleId>{5C22544A-7EE6-4342-B048-85BDC9FD1C3A}</a:tableStyleId>
              </a:tblPr>
              <a:tblGrid>
                <a:gridCol w="4146875">
                  <a:extLst>
                    <a:ext uri="{9D8B030D-6E8A-4147-A177-3AD203B41FA5}">
                      <a16:colId xmlns:a16="http://schemas.microsoft.com/office/drawing/2014/main" val="2908870759"/>
                    </a:ext>
                  </a:extLst>
                </a:gridCol>
                <a:gridCol w="4146875">
                  <a:extLst>
                    <a:ext uri="{9D8B030D-6E8A-4147-A177-3AD203B41FA5}">
                      <a16:colId xmlns:a16="http://schemas.microsoft.com/office/drawing/2014/main" val="2372514777"/>
                    </a:ext>
                  </a:extLst>
                </a:gridCol>
              </a:tblGrid>
              <a:tr h="458956">
                <a:tc>
                  <a:txBody>
                    <a:bodyPr/>
                    <a:lstStyle/>
                    <a:p>
                      <a:r>
                        <a:rPr lang="en-US" sz="1800" dirty="0"/>
                        <a:t>If . . . .</a:t>
                      </a:r>
                    </a:p>
                  </a:txBody>
                  <a:tcPr/>
                </a:tc>
                <a:tc>
                  <a:txBody>
                    <a:bodyPr/>
                    <a:lstStyle/>
                    <a:p>
                      <a:r>
                        <a:rPr lang="en-US" sz="1800" dirty="0"/>
                        <a:t>Then . . .</a:t>
                      </a:r>
                    </a:p>
                  </a:txBody>
                  <a:tcPr/>
                </a:tc>
                <a:extLst>
                  <a:ext uri="{0D108BD9-81ED-4DB2-BD59-A6C34878D82A}">
                    <a16:rowId xmlns:a16="http://schemas.microsoft.com/office/drawing/2014/main" val="2626935219"/>
                  </a:ext>
                </a:extLst>
              </a:tr>
              <a:tr h="776186">
                <a:tc>
                  <a:txBody>
                    <a:bodyPr/>
                    <a:lstStyle/>
                    <a:p>
                      <a:r>
                        <a:rPr lang="en-US" sz="1800" dirty="0"/>
                        <a:t>The information is common knowledge</a:t>
                      </a:r>
                    </a:p>
                    <a:p>
                      <a:endParaRPr lang="en-US" sz="1800" dirty="0"/>
                    </a:p>
                  </a:txBody>
                  <a:tcPr/>
                </a:tc>
                <a:tc>
                  <a:txBody>
                    <a:bodyPr/>
                    <a:lstStyle/>
                    <a:p>
                      <a:endParaRPr lang="en-US" sz="1800" dirty="0"/>
                    </a:p>
                  </a:txBody>
                  <a:tcPr/>
                </a:tc>
                <a:extLst>
                  <a:ext uri="{0D108BD9-81ED-4DB2-BD59-A6C34878D82A}">
                    <a16:rowId xmlns:a16="http://schemas.microsoft.com/office/drawing/2014/main" val="382437174"/>
                  </a:ext>
                </a:extLst>
              </a:tr>
              <a:tr h="1108837">
                <a:tc>
                  <a:txBody>
                    <a:bodyPr/>
                    <a:lstStyle/>
                    <a:p>
                      <a:r>
                        <a:rPr lang="en-US" sz="1800" dirty="0"/>
                        <a:t>The words are your own</a:t>
                      </a:r>
                    </a:p>
                    <a:p>
                      <a:r>
                        <a:rPr lang="en-US" sz="1800" dirty="0"/>
                        <a:t>AND</a:t>
                      </a:r>
                    </a:p>
                    <a:p>
                      <a:r>
                        <a:rPr lang="en-US" sz="1800" dirty="0"/>
                        <a:t>The idea is your own</a:t>
                      </a:r>
                    </a:p>
                  </a:txBody>
                  <a:tcPr/>
                </a:tc>
                <a:tc>
                  <a:txBody>
                    <a:bodyPr/>
                    <a:lstStyle/>
                    <a:p>
                      <a:endParaRPr lang="en-US" sz="1800" dirty="0"/>
                    </a:p>
                  </a:txBody>
                  <a:tcPr/>
                </a:tc>
                <a:extLst>
                  <a:ext uri="{0D108BD9-81ED-4DB2-BD59-A6C34878D82A}">
                    <a16:rowId xmlns:a16="http://schemas.microsoft.com/office/drawing/2014/main" val="978604434"/>
                  </a:ext>
                </a:extLst>
              </a:tr>
              <a:tr h="1108837">
                <a:tc>
                  <a:txBody>
                    <a:bodyPr/>
                    <a:lstStyle/>
                    <a:p>
                      <a:r>
                        <a:rPr lang="en-US" sz="1800" dirty="0"/>
                        <a:t>The words are someone else’s</a:t>
                      </a:r>
                    </a:p>
                    <a:p>
                      <a:endParaRPr lang="en-US" sz="1800" dirty="0"/>
                    </a:p>
                  </a:txBody>
                  <a:tcPr/>
                </a:tc>
                <a:tc>
                  <a:txBody>
                    <a:bodyPr/>
                    <a:lstStyle/>
                    <a:p>
                      <a:endParaRPr lang="en-US" sz="1800" i="1" dirty="0"/>
                    </a:p>
                  </a:txBody>
                  <a:tcPr/>
                </a:tc>
                <a:extLst>
                  <a:ext uri="{0D108BD9-81ED-4DB2-BD59-A6C34878D82A}">
                    <a16:rowId xmlns:a16="http://schemas.microsoft.com/office/drawing/2014/main" val="3002995950"/>
                  </a:ext>
                </a:extLst>
              </a:tr>
              <a:tr h="1131671">
                <a:tc>
                  <a:txBody>
                    <a:bodyPr/>
                    <a:lstStyle/>
                    <a:p>
                      <a:r>
                        <a:rPr lang="en-US" sz="1800" dirty="0"/>
                        <a:t>The words are your own</a:t>
                      </a:r>
                    </a:p>
                    <a:p>
                      <a:r>
                        <a:rPr lang="en-US" sz="1800" dirty="0"/>
                        <a:t>BUT</a:t>
                      </a:r>
                    </a:p>
                    <a:p>
                      <a:r>
                        <a:rPr lang="en-US" sz="1800" dirty="0"/>
                        <a:t>The idea is someone else’s</a:t>
                      </a:r>
                    </a:p>
                  </a:txBody>
                  <a:tcPr/>
                </a:tc>
                <a:tc>
                  <a:txBody>
                    <a:bodyPr/>
                    <a:lstStyle/>
                    <a:p>
                      <a:endParaRPr lang="en-US" sz="1800" dirty="0"/>
                    </a:p>
                  </a:txBody>
                  <a:tcPr/>
                </a:tc>
                <a:extLst>
                  <a:ext uri="{0D108BD9-81ED-4DB2-BD59-A6C34878D82A}">
                    <a16:rowId xmlns:a16="http://schemas.microsoft.com/office/drawing/2014/main" val="3349281039"/>
                  </a:ext>
                </a:extLst>
              </a:tr>
            </a:tbl>
          </a:graphicData>
        </a:graphic>
      </p:graphicFrame>
      <p:sp>
        <p:nvSpPr>
          <p:cNvPr id="4" name="Footer Placeholder 3">
            <a:extLst>
              <a:ext uri="{FF2B5EF4-FFF2-40B4-BE49-F238E27FC236}">
                <a16:creationId xmlns:a16="http://schemas.microsoft.com/office/drawing/2014/main" id="{DEA4ABFF-000E-8B5F-E886-E2EB19ED4079}"/>
              </a:ext>
            </a:extLst>
          </p:cNvPr>
          <p:cNvSpPr>
            <a:spLocks noGrp="1"/>
          </p:cNvSpPr>
          <p:nvPr>
            <p:ph type="ftr" sz="quarter" idx="11"/>
          </p:nvPr>
        </p:nvSpPr>
        <p:spPr/>
        <p:txBody>
          <a:bodyPr/>
          <a:lstStyle/>
          <a:p>
            <a:r>
              <a:rPr lang="en-US" sz="1050" dirty="0"/>
              <a:t>https://discover.trinitydc.edu/policies/plagiarism/</a:t>
            </a:r>
          </a:p>
        </p:txBody>
      </p:sp>
      <p:sp>
        <p:nvSpPr>
          <p:cNvPr id="5" name="Slide Number Placeholder 4">
            <a:extLst>
              <a:ext uri="{FF2B5EF4-FFF2-40B4-BE49-F238E27FC236}">
                <a16:creationId xmlns:a16="http://schemas.microsoft.com/office/drawing/2014/main" id="{C3E4EEA4-BBCD-B2DC-CF0E-B76CE3C98AF5}"/>
              </a:ext>
            </a:extLst>
          </p:cNvPr>
          <p:cNvSpPr>
            <a:spLocks noGrp="1"/>
          </p:cNvSpPr>
          <p:nvPr>
            <p:ph type="sldNum" sz="quarter" idx="12"/>
          </p:nvPr>
        </p:nvSpPr>
        <p:spPr/>
        <p:txBody>
          <a:bodyPr/>
          <a:lstStyle/>
          <a:p>
            <a:fld id="{9B96641B-CBAD-4648-8EF9-4B01F5E654A4}" type="slidenum">
              <a:rPr lang="en-US" smtClean="0"/>
              <a:t>23</a:t>
            </a:fld>
            <a:endParaRPr lang="en-US"/>
          </a:p>
        </p:txBody>
      </p:sp>
      <p:sp>
        <p:nvSpPr>
          <p:cNvPr id="3" name="TextBox 2">
            <a:extLst>
              <a:ext uri="{FF2B5EF4-FFF2-40B4-BE49-F238E27FC236}">
                <a16:creationId xmlns:a16="http://schemas.microsoft.com/office/drawing/2014/main" id="{D14E8BF6-24C9-450A-054D-7793FCAA258B}"/>
              </a:ext>
            </a:extLst>
          </p:cNvPr>
          <p:cNvSpPr txBox="1"/>
          <p:nvPr/>
        </p:nvSpPr>
        <p:spPr>
          <a:xfrm>
            <a:off x="4551875" y="1858268"/>
            <a:ext cx="3506771" cy="369332"/>
          </a:xfrm>
          <a:prstGeom prst="rect">
            <a:avLst/>
          </a:prstGeom>
          <a:noFill/>
        </p:spPr>
        <p:txBody>
          <a:bodyPr wrap="square" rtlCol="0">
            <a:spAutoFit/>
          </a:bodyPr>
          <a:lstStyle/>
          <a:p>
            <a:r>
              <a:rPr lang="en-US" sz="1800" dirty="0">
                <a:latin typeface="+mj-lt"/>
              </a:rPr>
              <a:t>You do not need a citation</a:t>
            </a:r>
          </a:p>
        </p:txBody>
      </p:sp>
      <p:sp>
        <p:nvSpPr>
          <p:cNvPr id="7" name="TextBox 6">
            <a:extLst>
              <a:ext uri="{FF2B5EF4-FFF2-40B4-BE49-F238E27FC236}">
                <a16:creationId xmlns:a16="http://schemas.microsoft.com/office/drawing/2014/main" id="{C2D4460B-C51D-7D3F-E906-382C83778961}"/>
              </a:ext>
            </a:extLst>
          </p:cNvPr>
          <p:cNvSpPr txBox="1"/>
          <p:nvPr/>
        </p:nvSpPr>
        <p:spPr>
          <a:xfrm>
            <a:off x="4551874" y="2678781"/>
            <a:ext cx="3506771" cy="369332"/>
          </a:xfrm>
          <a:prstGeom prst="rect">
            <a:avLst/>
          </a:prstGeom>
          <a:noFill/>
        </p:spPr>
        <p:txBody>
          <a:bodyPr wrap="square" rtlCol="0">
            <a:spAutoFit/>
          </a:bodyPr>
          <a:lstStyle/>
          <a:p>
            <a:r>
              <a:rPr lang="en-US" sz="1800" dirty="0">
                <a:latin typeface="+mj-lt"/>
              </a:rPr>
              <a:t>You do not need a citation</a:t>
            </a:r>
          </a:p>
        </p:txBody>
      </p:sp>
      <p:sp>
        <p:nvSpPr>
          <p:cNvPr id="8" name="TextBox 7">
            <a:extLst>
              <a:ext uri="{FF2B5EF4-FFF2-40B4-BE49-F238E27FC236}">
                <a16:creationId xmlns:a16="http://schemas.microsoft.com/office/drawing/2014/main" id="{4F5ECEE4-8675-033B-ADB4-1F652F4EE299}"/>
              </a:ext>
            </a:extLst>
          </p:cNvPr>
          <p:cNvSpPr txBox="1"/>
          <p:nvPr/>
        </p:nvSpPr>
        <p:spPr>
          <a:xfrm>
            <a:off x="4551873" y="3761711"/>
            <a:ext cx="3506771" cy="923330"/>
          </a:xfrm>
          <a:prstGeom prst="rect">
            <a:avLst/>
          </a:prstGeom>
          <a:noFill/>
        </p:spPr>
        <p:txBody>
          <a:bodyPr wrap="square" rtlCol="0">
            <a:spAutoFit/>
          </a:bodyPr>
          <a:lstStyle/>
          <a:p>
            <a:r>
              <a:rPr lang="en-US" sz="1800" dirty="0"/>
              <a:t>Place words in quotation marks</a:t>
            </a:r>
          </a:p>
          <a:p>
            <a:r>
              <a:rPr lang="en-US" sz="1800" dirty="0"/>
              <a:t>AND</a:t>
            </a:r>
          </a:p>
          <a:p>
            <a:r>
              <a:rPr lang="en-US" sz="1800" dirty="0"/>
              <a:t>Include a citation</a:t>
            </a:r>
          </a:p>
        </p:txBody>
      </p:sp>
      <p:sp>
        <p:nvSpPr>
          <p:cNvPr id="9" name="TextBox 8">
            <a:extLst>
              <a:ext uri="{FF2B5EF4-FFF2-40B4-BE49-F238E27FC236}">
                <a16:creationId xmlns:a16="http://schemas.microsoft.com/office/drawing/2014/main" id="{8462BB94-5799-1E3C-B9BF-FCD230ED2FFC}"/>
              </a:ext>
            </a:extLst>
          </p:cNvPr>
          <p:cNvSpPr txBox="1"/>
          <p:nvPr/>
        </p:nvSpPr>
        <p:spPr>
          <a:xfrm>
            <a:off x="4551874" y="4846876"/>
            <a:ext cx="5836465" cy="1200329"/>
          </a:xfrm>
          <a:prstGeom prst="rect">
            <a:avLst/>
          </a:prstGeom>
          <a:noFill/>
        </p:spPr>
        <p:txBody>
          <a:bodyPr wrap="square" rtlCol="0">
            <a:spAutoFit/>
          </a:bodyPr>
          <a:lstStyle/>
          <a:p>
            <a:r>
              <a:rPr lang="en-US" sz="1800" dirty="0"/>
              <a:t>Acknowledge the author of the idea by</a:t>
            </a:r>
          </a:p>
          <a:p>
            <a:r>
              <a:rPr lang="en-US" sz="1800" dirty="0"/>
              <a:t>referring to him/her in the text</a:t>
            </a:r>
          </a:p>
          <a:p>
            <a:r>
              <a:rPr lang="en-US" sz="1800" dirty="0"/>
              <a:t>AND</a:t>
            </a:r>
          </a:p>
          <a:p>
            <a:r>
              <a:rPr lang="en-US" sz="1800" dirty="0"/>
              <a:t>Include a citation</a:t>
            </a:r>
          </a:p>
        </p:txBody>
      </p:sp>
    </p:spTree>
    <p:extLst>
      <p:ext uri="{BB962C8B-B14F-4D97-AF65-F5344CB8AC3E}">
        <p14:creationId xmlns:p14="http://schemas.microsoft.com/office/powerpoint/2010/main" val="17885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5BAD-2622-4BC6-86D5-430880055F33}"/>
              </a:ext>
            </a:extLst>
          </p:cNvPr>
          <p:cNvSpPr>
            <a:spLocks noGrp="1"/>
          </p:cNvSpPr>
          <p:nvPr>
            <p:ph type="title"/>
          </p:nvPr>
        </p:nvSpPr>
        <p:spPr/>
        <p:txBody>
          <a:bodyPr/>
          <a:lstStyle/>
          <a:p>
            <a:r>
              <a:rPr lang="en-US" dirty="0"/>
              <a:t>Is this a plagiarism? </a:t>
            </a:r>
          </a:p>
        </p:txBody>
      </p:sp>
      <p:sp>
        <p:nvSpPr>
          <p:cNvPr id="3" name="Content Placeholder 2">
            <a:extLst>
              <a:ext uri="{FF2B5EF4-FFF2-40B4-BE49-F238E27FC236}">
                <a16:creationId xmlns:a16="http://schemas.microsoft.com/office/drawing/2014/main" id="{091344DD-46ED-4D8F-9047-9517264093BC}"/>
              </a:ext>
            </a:extLst>
          </p:cNvPr>
          <p:cNvSpPr>
            <a:spLocks noGrp="1"/>
          </p:cNvSpPr>
          <p:nvPr>
            <p:ph idx="1"/>
          </p:nvPr>
        </p:nvSpPr>
        <p:spPr>
          <a:xfrm>
            <a:off x="540000" y="1481559"/>
            <a:ext cx="8125369" cy="4447754"/>
          </a:xfrm>
        </p:spPr>
        <p:txBody>
          <a:bodyPr>
            <a:normAutofit lnSpcReduction="10000"/>
          </a:bodyPr>
          <a:lstStyle/>
          <a:p>
            <a:pPr marL="385763" indent="-385763">
              <a:lnSpc>
                <a:spcPct val="100000"/>
              </a:lnSpc>
              <a:buFont typeface="+mj-lt"/>
              <a:buAutoNum type="arabicPeriod"/>
            </a:pPr>
            <a:r>
              <a:rPr lang="en-US" sz="2000" dirty="0">
                <a:latin typeface="Arial" panose="020B0604020202020204" pitchFamily="34" charset="0"/>
                <a:ea typeface="Times New Roman" panose="02020603050405020304" pitchFamily="18" charset="0"/>
                <a:cs typeface="Arial" panose="020B0604020202020204" pitchFamily="34" charset="0"/>
              </a:rPr>
              <a:t>A student uses an internet article in researching her paper. She finds several of the ideas in the article useful, and develops them in her own paper. Since she does not quote from the text, she does not cite it in her paper, but she does put the reference in the bibliography. </a:t>
            </a:r>
          </a:p>
          <a:p>
            <a:pPr marL="450850">
              <a:lnSpc>
                <a:spcPct val="100000"/>
              </a:lnSpc>
            </a:pPr>
            <a:r>
              <a:rPr lang="en-US" sz="1650" dirty="0">
                <a:solidFill>
                  <a:srgbClr val="0000DC"/>
                </a:solidFill>
              </a:rPr>
              <a:t>This is plagiarism. Although the student was correct to cite the article in her bibliography, this is not enough. If she uses the ideas in her paper, she needs to acknowledge the source of those ideas in the paper itself. (e.g., “As Jones (2023) has pointed out, . . . .”) </a:t>
            </a:r>
          </a:p>
          <a:p>
            <a:pPr>
              <a:lnSpc>
                <a:spcPct val="100000"/>
              </a:lnSpc>
            </a:pPr>
            <a:endParaRPr lang="en-US" sz="1650" dirty="0">
              <a:solidFill>
                <a:srgbClr val="FF0000"/>
              </a:solidFill>
              <a:latin typeface="Arial" panose="020B0604020202020204" pitchFamily="34" charset="0"/>
              <a:cs typeface="Arial" panose="020B0604020202020204" pitchFamily="34" charset="0"/>
            </a:endParaRPr>
          </a:p>
          <a:p>
            <a:pPr marL="385763" indent="-385763">
              <a:lnSpc>
                <a:spcPct val="100000"/>
              </a:lnSpc>
              <a:buFont typeface="+mj-lt"/>
              <a:buAutoNum type="arabicPeriod" startAt="2"/>
            </a:pPr>
            <a:r>
              <a:rPr lang="en-US" sz="2000" dirty="0">
                <a:latin typeface="Arial" panose="020B0604020202020204" pitchFamily="34" charset="0"/>
                <a:cs typeface="Arial" panose="020B0604020202020204" pitchFamily="34" charset="0"/>
              </a:rPr>
              <a:t>A student finds a picture on the web that perfectly illustrates a point she wants to make in her paper. She downloads the picture, but does not use the website’s analysis; in addition, she writes her own caption for the picture. Since the analysis and caption are her own, she does not include a citation for the picture. </a:t>
            </a:r>
          </a:p>
          <a:p>
            <a:pPr marL="450850">
              <a:lnSpc>
                <a:spcPct val="100000"/>
              </a:lnSpc>
            </a:pPr>
            <a:r>
              <a:rPr lang="en-US" sz="1650" dirty="0">
                <a:solidFill>
                  <a:srgbClr val="0000DC"/>
                </a:solidFill>
              </a:rPr>
              <a:t>If the image represents the artistic or intellectual work of another person, it should be cited. </a:t>
            </a:r>
            <a:endParaRPr lang="en-US" sz="1425" dirty="0">
              <a:solidFill>
                <a:srgbClr val="0000D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EBC5079-CE3D-14C8-DEBF-D816EB3C075B}"/>
              </a:ext>
            </a:extLst>
          </p:cNvPr>
          <p:cNvSpPr txBox="1"/>
          <p:nvPr/>
        </p:nvSpPr>
        <p:spPr>
          <a:xfrm>
            <a:off x="711844" y="6396335"/>
            <a:ext cx="8432156" cy="523220"/>
          </a:xfrm>
          <a:prstGeom prst="rect">
            <a:avLst/>
          </a:prstGeom>
          <a:noFill/>
        </p:spPr>
        <p:txBody>
          <a:bodyPr wrap="square">
            <a:spAutoFit/>
          </a:bodyPr>
          <a:lstStyle/>
          <a:p>
            <a:r>
              <a:rPr lang="en-US" sz="1400" dirty="0"/>
              <a:t>Source: </a:t>
            </a:r>
            <a:r>
              <a:rPr lang="en-US" sz="1400" dirty="0">
                <a:hlinkClick r:id="rId2"/>
              </a:rPr>
              <a:t>https://discover.trinitydc.edu/policies/plagiarism/</a:t>
            </a:r>
            <a:endParaRPr lang="en-US" sz="1400" dirty="0"/>
          </a:p>
          <a:p>
            <a:endParaRPr lang="en-US" sz="1400" dirty="0"/>
          </a:p>
        </p:txBody>
      </p:sp>
    </p:spTree>
    <p:extLst>
      <p:ext uri="{BB962C8B-B14F-4D97-AF65-F5344CB8AC3E}">
        <p14:creationId xmlns:p14="http://schemas.microsoft.com/office/powerpoint/2010/main" val="22775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5BAD-2622-4BC6-86D5-430880055F33}"/>
              </a:ext>
            </a:extLst>
          </p:cNvPr>
          <p:cNvSpPr>
            <a:spLocks noGrp="1"/>
          </p:cNvSpPr>
          <p:nvPr>
            <p:ph type="title"/>
          </p:nvPr>
        </p:nvSpPr>
        <p:spPr/>
        <p:txBody>
          <a:bodyPr/>
          <a:lstStyle/>
          <a:p>
            <a:r>
              <a:rPr lang="en-US" dirty="0"/>
              <a:t>Is this a plagiarism? </a:t>
            </a:r>
          </a:p>
        </p:txBody>
      </p:sp>
      <p:sp>
        <p:nvSpPr>
          <p:cNvPr id="3" name="Content Placeholder 2">
            <a:extLst>
              <a:ext uri="{FF2B5EF4-FFF2-40B4-BE49-F238E27FC236}">
                <a16:creationId xmlns:a16="http://schemas.microsoft.com/office/drawing/2014/main" id="{091344DD-46ED-4D8F-9047-9517264093BC}"/>
              </a:ext>
            </a:extLst>
          </p:cNvPr>
          <p:cNvSpPr>
            <a:spLocks noGrp="1"/>
          </p:cNvSpPr>
          <p:nvPr>
            <p:ph idx="1"/>
          </p:nvPr>
        </p:nvSpPr>
        <p:spPr>
          <a:xfrm>
            <a:off x="571500" y="1435261"/>
            <a:ext cx="8108156" cy="5208608"/>
          </a:xfrm>
        </p:spPr>
        <p:txBody>
          <a:bodyPr>
            <a:normAutofit/>
          </a:bodyPr>
          <a:lstStyle/>
          <a:p>
            <a:pPr marL="385763" indent="-385763">
              <a:lnSpc>
                <a:spcPct val="100000"/>
              </a:lnSpc>
              <a:buFont typeface="+mj-lt"/>
              <a:buAutoNum type="arabicPeriod" startAt="3"/>
            </a:pPr>
            <a:r>
              <a:rPr lang="en-US" sz="2000" dirty="0">
                <a:latin typeface="Arial" panose="020B0604020202020204" pitchFamily="34" charset="0"/>
                <a:ea typeface="Times New Roman" panose="02020603050405020304" pitchFamily="18" charset="0"/>
                <a:cs typeface="Arial" panose="020B0604020202020204" pitchFamily="34" charset="0"/>
              </a:rPr>
              <a:t>A student finds some interesting information on a website that is not under copyright. She downloads several paragraphs and incorporates them into her paper, but does not cite them, because they are in the public domain. </a:t>
            </a:r>
          </a:p>
          <a:p>
            <a:pPr marL="531813">
              <a:lnSpc>
                <a:spcPct val="100000"/>
              </a:lnSpc>
            </a:pPr>
            <a:r>
              <a:rPr lang="en-US" sz="1500" dirty="0">
                <a:solidFill>
                  <a:srgbClr val="0000DC"/>
                </a:solidFill>
                <a:latin typeface="Arial" panose="020B0604020202020204" pitchFamily="34" charset="0"/>
                <a:cs typeface="Arial" panose="020B0604020202020204" pitchFamily="34" charset="0"/>
              </a:rPr>
              <a:t>This is plagiarism. It is irrelevant that the material you are using is in the public domain, or that it is not protected by copyright. If it is not your work, you must acknowledge its source. </a:t>
            </a:r>
          </a:p>
          <a:p>
            <a:pPr marL="385763" indent="-385763">
              <a:lnSpc>
                <a:spcPct val="100000"/>
              </a:lnSpc>
              <a:buFont typeface="+mj-lt"/>
              <a:buAutoNum type="arabicPeriod" startAt="4"/>
            </a:pPr>
            <a:endParaRPr lang="en-US" sz="2000" dirty="0">
              <a:latin typeface="Arial" panose="020B0604020202020204" pitchFamily="34" charset="0"/>
              <a:cs typeface="Arial" panose="020B0604020202020204" pitchFamily="34" charset="0"/>
            </a:endParaRPr>
          </a:p>
          <a:p>
            <a:pPr marL="385763" indent="-385763">
              <a:lnSpc>
                <a:spcPct val="100000"/>
              </a:lnSpc>
              <a:buFont typeface="+mj-lt"/>
              <a:buAutoNum type="arabicPeriod" startAt="4"/>
            </a:pPr>
            <a:r>
              <a:rPr lang="en-US" sz="2000" dirty="0">
                <a:latin typeface="Arial" panose="020B0604020202020204" pitchFamily="34" charset="0"/>
                <a:cs typeface="Arial" panose="020B0604020202020204" pitchFamily="34" charset="0"/>
              </a:rPr>
              <a:t>You find a very interesting quote from Gregor Mendel’s “Experimentation in Plant Hybridization” in a book about Mendel’s life. In your paper, you include the quote, and cite Mendel’s paper as the source. </a:t>
            </a:r>
          </a:p>
          <a:p>
            <a:pPr marL="531813">
              <a:lnSpc>
                <a:spcPct val="100000"/>
              </a:lnSpc>
            </a:pPr>
            <a:r>
              <a:rPr lang="en-US" sz="1500" dirty="0">
                <a:solidFill>
                  <a:srgbClr val="0000DC"/>
                </a:solidFill>
                <a:latin typeface="Arial" panose="020B0604020202020204" pitchFamily="34" charset="0"/>
                <a:cs typeface="Arial" panose="020B0604020202020204" pitchFamily="34" charset="0"/>
              </a:rPr>
              <a:t>This is plagiarism. Citing only Mendel’s paper would indicate that you had read the paper itself, whereas you have, in fact, been relying on someone else’s research. The correct way to avoid plagiarism in this instance would be to cite the original source of the quote (Mendel’s “Experiments in Plant Hybridization”) and your source for the quote </a:t>
            </a:r>
            <a:br>
              <a:rPr lang="en-US" sz="1500" dirty="0">
                <a:solidFill>
                  <a:srgbClr val="0000DC"/>
                </a:solidFill>
                <a:latin typeface="Arial" panose="020B0604020202020204" pitchFamily="34" charset="0"/>
                <a:cs typeface="Arial" panose="020B0604020202020204" pitchFamily="34" charset="0"/>
              </a:rPr>
            </a:br>
            <a:r>
              <a:rPr lang="en-US" sz="1500" dirty="0">
                <a:solidFill>
                  <a:srgbClr val="0000DC"/>
                </a:solidFill>
                <a:latin typeface="Arial" panose="020B0604020202020204" pitchFamily="34" charset="0"/>
                <a:cs typeface="Arial" panose="020B0604020202020204" pitchFamily="34" charset="0"/>
              </a:rPr>
              <a:t>(“quoted in . . . .”).</a:t>
            </a:r>
            <a:br>
              <a:rPr lang="en-US" sz="1500" dirty="0">
                <a:solidFill>
                  <a:srgbClr val="0000DC"/>
                </a:solidFill>
                <a:latin typeface="Arial" panose="020B0604020202020204" pitchFamily="34" charset="0"/>
                <a:cs typeface="Arial" panose="020B0604020202020204" pitchFamily="34" charset="0"/>
              </a:rPr>
            </a:br>
            <a:r>
              <a:rPr lang="en-US" sz="1400" dirty="0">
                <a:hlinkClick r:id="rId2"/>
              </a:rPr>
              <a:t>https://apastyle.apa.org/style-grammar-guidelines/citations/secondary-sources</a:t>
            </a:r>
            <a:endParaRPr lang="en-US" sz="1400" dirty="0"/>
          </a:p>
          <a:p>
            <a:pPr marL="531813">
              <a:lnSpc>
                <a:spcPct val="100000"/>
              </a:lnSpc>
            </a:pPr>
            <a:endParaRPr lang="en-US" sz="1500" dirty="0">
              <a:solidFill>
                <a:srgbClr val="0000D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6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B01A-DED0-41C7-8FED-ACE37EB789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1131BC-EC10-4504-A47F-7D065AFC2F72}"/>
              </a:ext>
            </a:extLst>
          </p:cNvPr>
          <p:cNvSpPr>
            <a:spLocks noGrp="1"/>
          </p:cNvSpPr>
          <p:nvPr>
            <p:ph idx="1"/>
          </p:nvPr>
        </p:nvSpPr>
        <p:spPr/>
        <p:txBody>
          <a:bodyPr/>
          <a:lstStyle/>
          <a:p>
            <a:pPr>
              <a:lnSpc>
                <a:spcPct val="150000"/>
              </a:lnSpc>
            </a:pPr>
            <a:r>
              <a:rPr lang="en-US" b="0" i="0" u="none" strike="noStrike" baseline="0" dirty="0">
                <a:solidFill>
                  <a:srgbClr val="000000"/>
                </a:solidFill>
                <a:latin typeface="Arial" panose="020B0604020202020204" pitchFamily="34" charset="0"/>
                <a:cs typeface="Arial" panose="020B0604020202020204" pitchFamily="34" charset="0"/>
              </a:rPr>
              <a:t>‘Plagiarism constitutes the </a:t>
            </a:r>
            <a:r>
              <a:rPr lang="en-US" b="1" i="0" u="none" strike="noStrike" baseline="0" dirty="0">
                <a:solidFill>
                  <a:srgbClr val="000000"/>
                </a:solidFill>
                <a:latin typeface="Arial" panose="020B0604020202020204" pitchFamily="34" charset="0"/>
                <a:cs typeface="Arial" panose="020B0604020202020204" pitchFamily="34" charset="0"/>
              </a:rPr>
              <a:t>intentional copying of another author's text </a:t>
            </a:r>
            <a:r>
              <a:rPr lang="en-US" b="0" i="0" u="none" strike="noStrike" baseline="0" dirty="0">
                <a:solidFill>
                  <a:srgbClr val="000000"/>
                </a:solidFill>
                <a:latin typeface="Arial" panose="020B0604020202020204" pitchFamily="34" charset="0"/>
                <a:cs typeface="Arial" panose="020B0604020202020204" pitchFamily="34" charset="0"/>
              </a:rPr>
              <a:t>and the representation and publication of such a text as one's own original work, </a:t>
            </a:r>
            <a:r>
              <a:rPr lang="en-US" b="1" i="0" u="none" strike="noStrike" baseline="0" dirty="0">
                <a:solidFill>
                  <a:srgbClr val="000000"/>
                </a:solidFill>
                <a:latin typeface="Arial" panose="020B0604020202020204" pitchFamily="34" charset="0"/>
                <a:cs typeface="Arial" panose="020B0604020202020204" pitchFamily="34" charset="0"/>
              </a:rPr>
              <a:t>careless or inaccurate citation of source literature </a:t>
            </a:r>
            <a:r>
              <a:rPr lang="en-US" b="0" i="0" u="none" strike="noStrike" baseline="0" dirty="0">
                <a:solidFill>
                  <a:srgbClr val="000000"/>
                </a:solidFill>
                <a:latin typeface="Arial" panose="020B0604020202020204" pitchFamily="34" charset="0"/>
                <a:cs typeface="Arial" panose="020B0604020202020204" pitchFamily="34" charset="0"/>
              </a:rPr>
              <a:t>and/or the </a:t>
            </a:r>
            <a:r>
              <a:rPr lang="en-US" b="1" i="0" u="none" strike="noStrike" baseline="0" dirty="0">
                <a:solidFill>
                  <a:srgbClr val="000000"/>
                </a:solidFill>
                <a:latin typeface="Arial" panose="020B0604020202020204" pitchFamily="34" charset="0"/>
                <a:cs typeface="Arial" panose="020B0604020202020204" pitchFamily="34" charset="0"/>
              </a:rPr>
              <a:t>omission of required bibliographical information </a:t>
            </a:r>
            <a:r>
              <a:rPr lang="en-US" b="0" i="0" u="none" strike="noStrike" baseline="0" dirty="0">
                <a:solidFill>
                  <a:srgbClr val="000000"/>
                </a:solidFill>
                <a:latin typeface="Arial" panose="020B0604020202020204" pitchFamily="34" charset="0"/>
                <a:cs typeface="Arial" panose="020B0604020202020204" pitchFamily="34" charset="0"/>
              </a:rPr>
              <a:t>(however unintentional).’</a:t>
            </a:r>
            <a:endParaRPr lang="en-US" dirty="0">
              <a:latin typeface="Arial" panose="020B0604020202020204" pitchFamily="34" charset="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1928991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995-BBB0-4B44-922E-F868E7F6D28C}"/>
              </a:ext>
            </a:extLst>
          </p:cNvPr>
          <p:cNvSpPr>
            <a:spLocks noGrp="1"/>
          </p:cNvSpPr>
          <p:nvPr>
            <p:ph type="title"/>
          </p:nvPr>
        </p:nvSpPr>
        <p:spPr>
          <a:xfrm>
            <a:off x="395423" y="318562"/>
            <a:ext cx="8353153" cy="771470"/>
          </a:xfrm>
        </p:spPr>
        <p:txBody>
          <a:bodyPr>
            <a:normAutofit/>
          </a:bodyPr>
          <a:lstStyle/>
          <a:p>
            <a:pPr>
              <a:lnSpc>
                <a:spcPct val="115000"/>
              </a:lnSpc>
              <a:spcAft>
                <a:spcPts val="750"/>
              </a:spcAft>
            </a:pPr>
            <a:r>
              <a:rPr lang="en-US" sz="1800" dirty="0">
                <a:latin typeface="Arial" panose="020B0604020202020204" pitchFamily="34" charset="0"/>
                <a:cs typeface="Arial" panose="020B0604020202020204" pitchFamily="34" charset="0"/>
              </a:rPr>
              <a:t>Task 1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ea typeface="MS Mincho" panose="02020609040205080304" pitchFamily="49" charset="-128"/>
                <a:cs typeface="Arial" panose="020B0604020202020204" pitchFamily="34" charset="0"/>
              </a:rPr>
              <a:t>Consider the following academic situations and decide if they are plagiarism</a:t>
            </a:r>
            <a:endParaRPr lang="en-US" sz="18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B552912-29FD-4061-BE73-234F27DF558F}"/>
              </a:ext>
            </a:extLst>
          </p:cNvPr>
          <p:cNvGraphicFramePr>
            <a:graphicFrameLocks noGrp="1"/>
          </p:cNvGraphicFramePr>
          <p:nvPr>
            <p:ph idx="1"/>
            <p:extLst>
              <p:ext uri="{D42A27DB-BD31-4B8C-83A1-F6EECF244321}">
                <p14:modId xmlns:p14="http://schemas.microsoft.com/office/powerpoint/2010/main" val="1085414553"/>
              </p:ext>
            </p:extLst>
          </p:nvPr>
        </p:nvGraphicFramePr>
        <p:xfrm>
          <a:off x="395423" y="1090032"/>
          <a:ext cx="8250866" cy="4791541"/>
        </p:xfrm>
        <a:graphic>
          <a:graphicData uri="http://schemas.openxmlformats.org/drawingml/2006/table">
            <a:tbl>
              <a:tblPr>
                <a:tableStyleId>{5C22544A-7EE6-4342-B048-85BDC9FD1C3A}</a:tableStyleId>
              </a:tblPr>
              <a:tblGrid>
                <a:gridCol w="418477">
                  <a:extLst>
                    <a:ext uri="{9D8B030D-6E8A-4147-A177-3AD203B41FA5}">
                      <a16:colId xmlns:a16="http://schemas.microsoft.com/office/drawing/2014/main" val="2072241815"/>
                    </a:ext>
                  </a:extLst>
                </a:gridCol>
                <a:gridCol w="6709974">
                  <a:extLst>
                    <a:ext uri="{9D8B030D-6E8A-4147-A177-3AD203B41FA5}">
                      <a16:colId xmlns:a16="http://schemas.microsoft.com/office/drawing/2014/main" val="1563607263"/>
                    </a:ext>
                  </a:extLst>
                </a:gridCol>
                <a:gridCol w="1122415">
                  <a:extLst>
                    <a:ext uri="{9D8B030D-6E8A-4147-A177-3AD203B41FA5}">
                      <a16:colId xmlns:a16="http://schemas.microsoft.com/office/drawing/2014/main" val="2072532964"/>
                    </a:ext>
                  </a:extLst>
                </a:gridCol>
              </a:tblGrid>
              <a:tr h="352378">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360"/>
                        </a:spcBef>
                        <a:spcAft>
                          <a:spcPts val="1000"/>
                        </a:spcAft>
                      </a:pPr>
                      <a:r>
                        <a:rPr lang="en-US" sz="1600" dirty="0">
                          <a:effectLst/>
                          <a:latin typeface="Arial" panose="020B0604020202020204" pitchFamily="34" charset="0"/>
                          <a:cs typeface="Arial" panose="020B0604020202020204" pitchFamily="34" charset="0"/>
                        </a:rPr>
                        <a:t>Situation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7310" algn="l" eaLnBrk="0" hangingPunct="0">
                        <a:lnSpc>
                          <a:spcPct val="115000"/>
                        </a:lnSpc>
                        <a:spcBef>
                          <a:spcPts val="360"/>
                        </a:spcBef>
                        <a:spcAft>
                          <a:spcPts val="1000"/>
                        </a:spcAft>
                      </a:pPr>
                      <a:r>
                        <a:rPr lang="en-US" sz="1600">
                          <a:effectLst/>
                          <a:latin typeface="Arial" panose="020B0604020202020204" pitchFamily="34" charset="0"/>
                          <a:cs typeface="Arial" panose="020B0604020202020204" pitchFamily="34" charset="0"/>
                        </a:rPr>
                        <a:t>Plagiarism? Yes/No</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804923480"/>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Copying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changing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few</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words and giving 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63424365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2</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Cutting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pasting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short</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article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website, with no</a:t>
                      </a:r>
                      <a:r>
                        <a:rPr lang="en-US" sz="1600" spc="-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36493859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3</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two</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paragraphs</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classmate’s</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essay, without</a:t>
                      </a:r>
                      <a:r>
                        <a:rPr lang="en-US" sz="1600" spc="-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13963210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4</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graph</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textbook,</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4232388252"/>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5</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quotation</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 but not using quotation</a:t>
                      </a:r>
                      <a:r>
                        <a:rPr lang="en-US" sz="1600" spc="-1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marks.</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3674081294"/>
                  </a:ext>
                </a:extLst>
              </a:tr>
              <a:tr h="352378">
                <a:tc>
                  <a:txBody>
                    <a:bodyPr/>
                    <a:lstStyle/>
                    <a:p>
                      <a:pPr algn="l" eaLnBrk="0" hangingPunct="0">
                        <a:lnSpc>
                          <a:spcPct val="115000"/>
                        </a:lnSpc>
                        <a:spcBef>
                          <a:spcPts val="45"/>
                        </a:spcBef>
                        <a:spcAft>
                          <a:spcPts val="1000"/>
                        </a:spcAft>
                      </a:pPr>
                      <a:r>
                        <a:rPr lang="en-US" sz="1600" dirty="0">
                          <a:effectLst/>
                          <a:latin typeface="Arial" panose="020B0604020202020204" pitchFamily="34" charset="0"/>
                          <a:cs typeface="Arial" panose="020B0604020202020204" pitchFamily="34" charset="0"/>
                        </a:rPr>
                        <a:t> 6</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40"/>
                        </a:spcBef>
                        <a:spcAft>
                          <a:spcPts val="1000"/>
                        </a:spcAft>
                      </a:pPr>
                      <a:r>
                        <a:rPr lang="en-US" sz="1600" dirty="0">
                          <a:effectLst/>
                          <a:latin typeface="Arial" panose="020B0604020202020204" pitchFamily="34" charset="0"/>
                          <a:cs typeface="Arial" panose="020B0604020202020204" pitchFamily="34" charset="0"/>
                        </a:rPr>
                        <a:t>Using an idea that you think of as general knowledge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Great</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Depression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was</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caused by</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restrictions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free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trade),</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without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4129098949"/>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7</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Using a paragraph from an essay you wrote and had marked the previous semester, without 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00526212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8</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Using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results</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own</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research</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 survey), without</a:t>
                      </a:r>
                      <a:r>
                        <a:rPr lang="en-US" sz="1600" spc="-6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2523285550"/>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9</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Discussing an essay topic with a group of classmates</a:t>
                      </a:r>
                      <a:r>
                        <a:rPr lang="en-US" sz="1600" spc="-8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using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their</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ideas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 own</a:t>
                      </a:r>
                      <a:r>
                        <a:rPr lang="en-US" sz="1600" spc="-3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work.</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2662267728"/>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10</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Giving</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for</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information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 misspelling the author’s</a:t>
                      </a:r>
                      <a:r>
                        <a:rPr lang="en-US" sz="1600" spc="-1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name.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368156215"/>
                  </a:ext>
                </a:extLst>
              </a:tr>
            </a:tbl>
          </a:graphicData>
        </a:graphic>
      </p:graphicFrame>
    </p:spTree>
    <p:extLst>
      <p:ext uri="{BB962C8B-B14F-4D97-AF65-F5344CB8AC3E}">
        <p14:creationId xmlns:p14="http://schemas.microsoft.com/office/powerpoint/2010/main" val="18069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C995-BBB0-4B44-922E-F868E7F6D28C}"/>
              </a:ext>
            </a:extLst>
          </p:cNvPr>
          <p:cNvSpPr>
            <a:spLocks noGrp="1"/>
          </p:cNvSpPr>
          <p:nvPr>
            <p:ph type="title"/>
          </p:nvPr>
        </p:nvSpPr>
        <p:spPr>
          <a:xfrm>
            <a:off x="395423" y="318562"/>
            <a:ext cx="8353153" cy="771470"/>
          </a:xfrm>
        </p:spPr>
        <p:txBody>
          <a:bodyPr>
            <a:normAutofit/>
          </a:bodyPr>
          <a:lstStyle/>
          <a:p>
            <a:pPr>
              <a:lnSpc>
                <a:spcPct val="115000"/>
              </a:lnSpc>
              <a:spcAft>
                <a:spcPts val="750"/>
              </a:spcAft>
            </a:pPr>
            <a:r>
              <a:rPr lang="en-US" sz="1800" dirty="0">
                <a:latin typeface="Arial" panose="020B0604020202020204" pitchFamily="34" charset="0"/>
                <a:cs typeface="Arial" panose="020B0604020202020204" pitchFamily="34" charset="0"/>
              </a:rPr>
              <a:t>Task 1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ea typeface="MS Mincho" panose="02020609040205080304" pitchFamily="49" charset="-128"/>
                <a:cs typeface="Arial" panose="020B0604020202020204" pitchFamily="34" charset="0"/>
              </a:rPr>
              <a:t>Consider the following academic situations and decide if they are plagiarism</a:t>
            </a:r>
            <a:endParaRPr lang="en-US" sz="18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B552912-29FD-4061-BE73-234F27DF558F}"/>
              </a:ext>
            </a:extLst>
          </p:cNvPr>
          <p:cNvGraphicFramePr>
            <a:graphicFrameLocks noGrp="1"/>
          </p:cNvGraphicFramePr>
          <p:nvPr>
            <p:ph idx="1"/>
            <p:extLst>
              <p:ext uri="{D42A27DB-BD31-4B8C-83A1-F6EECF244321}">
                <p14:modId xmlns:p14="http://schemas.microsoft.com/office/powerpoint/2010/main" val="1246620451"/>
              </p:ext>
            </p:extLst>
          </p:nvPr>
        </p:nvGraphicFramePr>
        <p:xfrm>
          <a:off x="395423" y="1090032"/>
          <a:ext cx="8250866" cy="4791541"/>
        </p:xfrm>
        <a:graphic>
          <a:graphicData uri="http://schemas.openxmlformats.org/drawingml/2006/table">
            <a:tbl>
              <a:tblPr>
                <a:tableStyleId>{5C22544A-7EE6-4342-B048-85BDC9FD1C3A}</a:tableStyleId>
              </a:tblPr>
              <a:tblGrid>
                <a:gridCol w="418477">
                  <a:extLst>
                    <a:ext uri="{9D8B030D-6E8A-4147-A177-3AD203B41FA5}">
                      <a16:colId xmlns:a16="http://schemas.microsoft.com/office/drawing/2014/main" val="2072241815"/>
                    </a:ext>
                  </a:extLst>
                </a:gridCol>
                <a:gridCol w="6709974">
                  <a:extLst>
                    <a:ext uri="{9D8B030D-6E8A-4147-A177-3AD203B41FA5}">
                      <a16:colId xmlns:a16="http://schemas.microsoft.com/office/drawing/2014/main" val="1563607263"/>
                    </a:ext>
                  </a:extLst>
                </a:gridCol>
                <a:gridCol w="1122415">
                  <a:extLst>
                    <a:ext uri="{9D8B030D-6E8A-4147-A177-3AD203B41FA5}">
                      <a16:colId xmlns:a16="http://schemas.microsoft.com/office/drawing/2014/main" val="2072532964"/>
                    </a:ext>
                  </a:extLst>
                </a:gridCol>
              </a:tblGrid>
              <a:tr h="352378">
                <a:tc>
                  <a:txBody>
                    <a:bodyPr/>
                    <a:lstStyle/>
                    <a:p>
                      <a:pPr algn="l" eaLnBrk="0" hangingPunct="0">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360"/>
                        </a:spcBef>
                        <a:spcAft>
                          <a:spcPts val="1000"/>
                        </a:spcAft>
                      </a:pPr>
                      <a:r>
                        <a:rPr lang="en-US" sz="1600" dirty="0">
                          <a:effectLst/>
                          <a:latin typeface="Arial" panose="020B0604020202020204" pitchFamily="34" charset="0"/>
                          <a:cs typeface="Arial" panose="020B0604020202020204" pitchFamily="34" charset="0"/>
                        </a:rPr>
                        <a:t>Situation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7310" algn="l" eaLnBrk="0" hangingPunct="0">
                        <a:lnSpc>
                          <a:spcPct val="115000"/>
                        </a:lnSpc>
                        <a:spcBef>
                          <a:spcPts val="360"/>
                        </a:spcBef>
                        <a:spcAft>
                          <a:spcPts val="1000"/>
                        </a:spcAft>
                      </a:pPr>
                      <a:r>
                        <a:rPr lang="en-US" sz="1600">
                          <a:effectLst/>
                          <a:latin typeface="Arial" panose="020B0604020202020204" pitchFamily="34" charset="0"/>
                          <a:cs typeface="Arial" panose="020B0604020202020204" pitchFamily="34" charset="0"/>
                        </a:rPr>
                        <a:t>Plagiarism? Yes/No</a:t>
                      </a:r>
                      <a:endParaRPr lang="en-US" sz="110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804923480"/>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Copying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changing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few</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words and giving 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algn="ctr" eaLnBrk="0" hangingPunct="0">
                        <a:lnSpc>
                          <a:spcPct val="115000"/>
                        </a:lnSpc>
                        <a:spcAft>
                          <a:spcPts val="1000"/>
                        </a:spcAft>
                      </a:pPr>
                      <a:r>
                        <a:rPr lang="en-US" sz="1200" dirty="0">
                          <a:solidFill>
                            <a:srgbClr val="0000DC"/>
                          </a:solidFill>
                          <a:effectLst/>
                          <a:latin typeface="Arial" panose="020B0604020202020204" pitchFamily="34" charset="0"/>
                          <a:cs typeface="Arial" panose="020B0604020202020204" pitchFamily="34" charset="0"/>
                        </a:rPr>
                        <a:t> YES</a:t>
                      </a:r>
                      <a:endParaRPr lang="en-US" sz="1000" dirty="0">
                        <a:solidFill>
                          <a:srgbClr val="0000DC"/>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163424365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2</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Cutting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pasting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short</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article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website, with no</a:t>
                      </a:r>
                      <a:r>
                        <a:rPr lang="en-US" sz="1600" spc="-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marR="0" lvl="0" indent="0" algn="ctr" defTabSz="914400" rtl="0" eaLnBrk="0" fontAlgn="auto" latinLnBrk="0" hangingPunct="0">
                        <a:lnSpc>
                          <a:spcPct val="115000"/>
                        </a:lnSpc>
                        <a:spcBef>
                          <a:spcPts val="0"/>
                        </a:spcBef>
                        <a:spcAft>
                          <a:spcPts val="1000"/>
                        </a:spcAft>
                        <a:buClrTx/>
                        <a:buSzTx/>
                        <a:buFontTx/>
                        <a:buNone/>
                        <a:tabLst/>
                        <a:defRPr/>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36493859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3</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two</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paragraphs</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1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classmate’s</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essay, without</a:t>
                      </a:r>
                      <a:r>
                        <a:rPr lang="en-US" sz="1600" spc="-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139632103"/>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4</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graph</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textbook,</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4232388252"/>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5</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Taking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quotation</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source,</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giving</a:t>
                      </a:r>
                      <a:r>
                        <a:rPr lang="en-US" sz="1600" spc="-10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 but not using quotation</a:t>
                      </a:r>
                      <a:r>
                        <a:rPr lang="en-US" sz="1600" spc="-16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marks.</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3674081294"/>
                  </a:ext>
                </a:extLst>
              </a:tr>
              <a:tr h="352378">
                <a:tc>
                  <a:txBody>
                    <a:bodyPr/>
                    <a:lstStyle/>
                    <a:p>
                      <a:pPr algn="l" eaLnBrk="0" hangingPunct="0">
                        <a:lnSpc>
                          <a:spcPct val="115000"/>
                        </a:lnSpc>
                        <a:spcBef>
                          <a:spcPts val="45"/>
                        </a:spcBef>
                        <a:spcAft>
                          <a:spcPts val="1000"/>
                        </a:spcAft>
                      </a:pPr>
                      <a:r>
                        <a:rPr lang="en-US" sz="1600" dirty="0">
                          <a:effectLst/>
                          <a:latin typeface="Arial" panose="020B0604020202020204" pitchFamily="34" charset="0"/>
                          <a:cs typeface="Arial" panose="020B0604020202020204" pitchFamily="34" charset="0"/>
                        </a:rPr>
                        <a:t> 6</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40"/>
                        </a:spcBef>
                        <a:spcAft>
                          <a:spcPts val="1000"/>
                        </a:spcAft>
                      </a:pPr>
                      <a:r>
                        <a:rPr lang="en-US" sz="1600" dirty="0">
                          <a:effectLst/>
                          <a:latin typeface="Arial" panose="020B0604020202020204" pitchFamily="34" charset="0"/>
                          <a:cs typeface="Arial" panose="020B0604020202020204" pitchFamily="34" charset="0"/>
                        </a:rPr>
                        <a:t>Using an idea that you think of as general knowledge</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Great</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Depression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was</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caused by</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restrictions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free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trade),</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without</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4129098949"/>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7</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marR="14160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Using a paragraph from an essay you wrote and had marked the previous semester, without 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005262126"/>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8</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Using</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results</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own</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research</a:t>
                      </a:r>
                      <a:r>
                        <a:rPr lang="en-US" sz="1600" spc="-7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(e.g.</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from</a:t>
                      </a:r>
                      <a:r>
                        <a:rPr lang="en-US" sz="1600" spc="-7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 survey), without</a:t>
                      </a:r>
                      <a:r>
                        <a:rPr lang="en-US" sz="1600" spc="-6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2523285550"/>
                  </a:ext>
                </a:extLst>
              </a:tr>
              <a:tr h="352378">
                <a:tc>
                  <a:txBody>
                    <a:bodyPr/>
                    <a:lstStyle/>
                    <a:p>
                      <a:pPr algn="l" eaLnBrk="0" hangingPunct="0">
                        <a:lnSpc>
                          <a:spcPct val="115000"/>
                        </a:lnSpc>
                        <a:spcBef>
                          <a:spcPts val="5"/>
                        </a:spcBef>
                        <a:spcAft>
                          <a:spcPts val="1000"/>
                        </a:spcAft>
                      </a:pPr>
                      <a:r>
                        <a:rPr lang="en-US" sz="1600" dirty="0">
                          <a:effectLst/>
                          <a:latin typeface="Arial" panose="020B0604020202020204" pitchFamily="34" charset="0"/>
                          <a:cs typeface="Arial" panose="020B0604020202020204" pitchFamily="34" charset="0"/>
                        </a:rPr>
                        <a:t> 9</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00"/>
                        </a:spcBef>
                        <a:spcAft>
                          <a:spcPts val="1000"/>
                        </a:spcAft>
                      </a:pPr>
                      <a:r>
                        <a:rPr lang="en-US" sz="1600" dirty="0">
                          <a:effectLst/>
                          <a:latin typeface="Arial" panose="020B0604020202020204" pitchFamily="34" charset="0"/>
                          <a:cs typeface="Arial" panose="020B0604020202020204" pitchFamily="34" charset="0"/>
                        </a:rPr>
                        <a:t>Discussing an essay topic with a group of classmates</a:t>
                      </a:r>
                      <a:r>
                        <a:rPr lang="en-US" sz="1600" spc="-8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and</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using</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of</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their</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ideas</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a:t>
                      </a:r>
                      <a:r>
                        <a:rPr lang="en-US" sz="1600" spc="-8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your own</a:t>
                      </a:r>
                      <a:r>
                        <a:rPr lang="en-US" sz="1600" spc="-3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work.</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NO</a:t>
                      </a:r>
                    </a:p>
                  </a:txBody>
                  <a:tcPr marL="0" marR="0" marT="0" marB="0" anchor="ctr">
                    <a:solidFill>
                      <a:schemeClr val="bg1">
                        <a:lumMod val="95000"/>
                      </a:schemeClr>
                    </a:solidFill>
                  </a:tcPr>
                </a:tc>
                <a:extLst>
                  <a:ext uri="{0D108BD9-81ED-4DB2-BD59-A6C34878D82A}">
                    <a16:rowId xmlns:a16="http://schemas.microsoft.com/office/drawing/2014/main" val="2662267728"/>
                  </a:ext>
                </a:extLst>
              </a:tr>
              <a:tr h="352378">
                <a:tc>
                  <a:txBody>
                    <a:bodyPr/>
                    <a:lstStyle/>
                    <a:p>
                      <a:pPr marL="66040" algn="l" eaLnBrk="0" hangingPunct="0">
                        <a:lnSpc>
                          <a:spcPct val="115000"/>
                        </a:lnSpc>
                        <a:spcBef>
                          <a:spcPts val="980"/>
                        </a:spcBef>
                        <a:spcAft>
                          <a:spcPts val="1000"/>
                        </a:spcAft>
                      </a:pPr>
                      <a:r>
                        <a:rPr lang="en-US" sz="1600" dirty="0">
                          <a:effectLst/>
                          <a:latin typeface="Arial" panose="020B0604020202020204" pitchFamily="34" charset="0"/>
                          <a:cs typeface="Arial" panose="020B0604020202020204" pitchFamily="34" charset="0"/>
                        </a:rPr>
                        <a:t>10</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66675" algn="l" eaLnBrk="0" hangingPunct="0">
                        <a:lnSpc>
                          <a:spcPct val="106000"/>
                        </a:lnSpc>
                        <a:spcBef>
                          <a:spcPts val="380"/>
                        </a:spcBef>
                        <a:spcAft>
                          <a:spcPts val="1000"/>
                        </a:spcAft>
                      </a:pPr>
                      <a:r>
                        <a:rPr lang="en-US" sz="1600" dirty="0">
                          <a:effectLst/>
                          <a:latin typeface="Arial" panose="020B0604020202020204" pitchFamily="34" charset="0"/>
                          <a:cs typeface="Arial" panose="020B0604020202020204" pitchFamily="34" charset="0"/>
                        </a:rPr>
                        <a:t>Giving</a:t>
                      </a:r>
                      <a:r>
                        <a:rPr lang="en-US" sz="1600" spc="-1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citation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for</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some</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information</a:t>
                      </a:r>
                      <a:r>
                        <a:rPr lang="en-US" sz="1600" spc="-9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but misspelling the author’s</a:t>
                      </a:r>
                      <a:r>
                        <a:rPr lang="en-US" sz="1600" spc="-135"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name.</a:t>
                      </a:r>
                      <a:endParaRPr lang="en-US" sz="1100" dirty="0">
                        <a:effectLst/>
                        <a:latin typeface="Arial" panose="020B0604020202020204" pitchFamily="34" charset="0"/>
                        <a:ea typeface="MS Mincho" panose="02020609040205080304" pitchFamily="49" charset="-128"/>
                        <a:cs typeface="Arial" panose="020B0604020202020204" pitchFamily="34" charset="0"/>
                      </a:endParaRPr>
                    </a:p>
                  </a:txBody>
                  <a:tcPr marL="0" marR="0" marT="0" marB="0">
                    <a:solidFill>
                      <a:schemeClr val="bg1">
                        <a:lumMod val="95000"/>
                      </a:schemeClr>
                    </a:solidFill>
                  </a:tcPr>
                </a:tc>
                <a:tc>
                  <a:txBody>
                    <a:bodyPr/>
                    <a:lstStyle/>
                    <a:p>
                      <a:pPr marL="0" algn="ctr" defTabSz="914400" rtl="0" eaLnBrk="0" latinLnBrk="0" hangingPunct="0">
                        <a:lnSpc>
                          <a:spcPct val="115000"/>
                        </a:lnSpc>
                        <a:spcAft>
                          <a:spcPts val="1000"/>
                        </a:spcAft>
                      </a:pPr>
                      <a:r>
                        <a:rPr lang="en-US" sz="1200" kern="1200" dirty="0">
                          <a:solidFill>
                            <a:srgbClr val="0000DC"/>
                          </a:solidFill>
                          <a:effectLst/>
                          <a:latin typeface="Arial" panose="020B0604020202020204" pitchFamily="34" charset="0"/>
                          <a:ea typeface="+mn-ea"/>
                          <a:cs typeface="Arial" panose="020B0604020202020204" pitchFamily="34" charset="0"/>
                        </a:rPr>
                        <a:t> YES</a:t>
                      </a:r>
                    </a:p>
                  </a:txBody>
                  <a:tcPr marL="0" marR="0" marT="0" marB="0" anchor="ctr">
                    <a:solidFill>
                      <a:schemeClr val="bg1">
                        <a:lumMod val="95000"/>
                      </a:schemeClr>
                    </a:solidFill>
                  </a:tcPr>
                </a:tc>
                <a:extLst>
                  <a:ext uri="{0D108BD9-81ED-4DB2-BD59-A6C34878D82A}">
                    <a16:rowId xmlns:a16="http://schemas.microsoft.com/office/drawing/2014/main" val="1368156215"/>
                  </a:ext>
                </a:extLst>
              </a:tr>
            </a:tbl>
          </a:graphicData>
        </a:graphic>
      </p:graphicFrame>
    </p:spTree>
    <p:extLst>
      <p:ext uri="{BB962C8B-B14F-4D97-AF65-F5344CB8AC3E}">
        <p14:creationId xmlns:p14="http://schemas.microsoft.com/office/powerpoint/2010/main" val="269301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8A95-C4A8-1356-DB0B-15F27721E89E}"/>
              </a:ext>
            </a:extLst>
          </p:cNvPr>
          <p:cNvSpPr>
            <a:spLocks noGrp="1"/>
          </p:cNvSpPr>
          <p:nvPr>
            <p:ph type="title"/>
          </p:nvPr>
        </p:nvSpPr>
        <p:spPr/>
        <p:txBody>
          <a:bodyPr/>
          <a:lstStyle/>
          <a:p>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Which of these do you consider to be unacceptable?</a:t>
            </a:r>
            <a:endParaRPr lang="en-US" sz="2800" dirty="0"/>
          </a:p>
        </p:txBody>
      </p:sp>
      <p:sp>
        <p:nvSpPr>
          <p:cNvPr id="3" name="Content Placeholder 2">
            <a:extLst>
              <a:ext uri="{FF2B5EF4-FFF2-40B4-BE49-F238E27FC236}">
                <a16:creationId xmlns:a16="http://schemas.microsoft.com/office/drawing/2014/main" id="{E1739EC8-83E2-34FD-A3A0-90610F1A8512}"/>
              </a:ext>
            </a:extLst>
          </p:cNvPr>
          <p:cNvSpPr>
            <a:spLocks noGrp="1"/>
          </p:cNvSpPr>
          <p:nvPr>
            <p:ph idx="1"/>
          </p:nvPr>
        </p:nvSpPr>
        <p:spPr>
          <a:xfrm>
            <a:off x="539100" y="1270450"/>
            <a:ext cx="7285898" cy="4561550"/>
          </a:xfrm>
        </p:spPr>
        <p:txBody>
          <a:bodyPr/>
          <a:lstStyle/>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Change some of the words and sentences in a text, but keep the overall structure of the text and the vocabulary the same as in the original text.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Take some short fixed phrases from several different sources and put them together with some of your own words.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 a paragraph directly from the source with no changes.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 a paragraph making only small changes. For example, replace some words with words with similar meanings.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 out an article from a journal or textbook and submit it as a piece of your own coursework.</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FA7362B-BC38-FA77-A66E-B21F74F6F3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8B0314-02A2-DD31-0880-9CEED2C02DA5}"/>
              </a:ext>
            </a:extLst>
          </p:cNvPr>
          <p:cNvSpPr>
            <a:spLocks noGrp="1"/>
          </p:cNvSpPr>
          <p:nvPr>
            <p:ph type="sldNum" sz="quarter" idx="12"/>
          </p:nvPr>
        </p:nvSpPr>
        <p:spPr/>
        <p:txBody>
          <a:bodyPr/>
          <a:lstStyle/>
          <a:p>
            <a:fld id="{9B96641B-CBAD-4648-8EF9-4B01F5E654A4}" type="slidenum">
              <a:rPr lang="en-US" smtClean="0"/>
              <a:t>29</a:t>
            </a:fld>
            <a:endParaRPr lang="en-US"/>
          </a:p>
        </p:txBody>
      </p:sp>
    </p:spTree>
    <p:extLst>
      <p:ext uri="{BB962C8B-B14F-4D97-AF65-F5344CB8AC3E}">
        <p14:creationId xmlns:p14="http://schemas.microsoft.com/office/powerpoint/2010/main" val="106696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27C7-63B7-4B6A-AEDD-BED15FB7962E}"/>
              </a:ext>
            </a:extLst>
          </p:cNvPr>
          <p:cNvSpPr>
            <a:spLocks noGrp="1"/>
          </p:cNvSpPr>
          <p:nvPr>
            <p:ph type="title"/>
          </p:nvPr>
        </p:nvSpPr>
        <p:spPr/>
        <p:txBody>
          <a:bodyPr/>
          <a:lstStyle/>
          <a:p>
            <a:r>
              <a:rPr lang="en-US" dirty="0"/>
              <a:t>A disciplinary offence includes</a:t>
            </a:r>
          </a:p>
        </p:txBody>
      </p:sp>
      <p:sp>
        <p:nvSpPr>
          <p:cNvPr id="3" name="Subtitle 2">
            <a:extLst>
              <a:ext uri="{FF2B5EF4-FFF2-40B4-BE49-F238E27FC236}">
                <a16:creationId xmlns:a16="http://schemas.microsoft.com/office/drawing/2014/main" id="{727133E6-C313-4758-A6FA-526115834DA5}"/>
              </a:ext>
            </a:extLst>
          </p:cNvPr>
          <p:cNvSpPr>
            <a:spLocks noGrp="1"/>
          </p:cNvSpPr>
          <p:nvPr>
            <p:ph idx="1"/>
          </p:nvPr>
        </p:nvSpPr>
        <p:spPr/>
        <p:txBody>
          <a:bodyPr/>
          <a:lstStyle/>
          <a:p>
            <a:r>
              <a:rPr lang="en-US" dirty="0">
                <a:solidFill>
                  <a:srgbClr val="0000DC"/>
                </a:solidFill>
              </a:rPr>
              <a:t>any kind of cheating</a:t>
            </a:r>
            <a:r>
              <a:rPr lang="en-US" dirty="0"/>
              <a:t>, or unauthorized cooperation during studies</a:t>
            </a:r>
          </a:p>
          <a:p>
            <a:r>
              <a:rPr lang="en-US" dirty="0" err="1">
                <a:solidFill>
                  <a:srgbClr val="0000DC"/>
                </a:solidFill>
              </a:rPr>
              <a:t>plagiarising</a:t>
            </a:r>
            <a:r>
              <a:rPr lang="en-US" dirty="0"/>
              <a:t> someone else’s work </a:t>
            </a:r>
          </a:p>
          <a:p>
            <a:r>
              <a:rPr lang="en-US" dirty="0"/>
              <a:t>submission of an identical or only slightly adapted paper in order to fulfil various study duties without previous consent </a:t>
            </a:r>
          </a:p>
          <a:p>
            <a:r>
              <a:rPr lang="en-US" dirty="0"/>
              <a:t>providing one’s own written work to another student</a:t>
            </a:r>
          </a:p>
          <a:p>
            <a:r>
              <a:rPr lang="en-US" dirty="0"/>
              <a:t>any form of cheating during a written exam</a:t>
            </a:r>
          </a:p>
          <a:p>
            <a:r>
              <a:rPr lang="en-US" dirty="0"/>
              <a:t>gross or repeated violation of the Faculty’s internal regulations (applies also to the use of university computer network)</a:t>
            </a:r>
          </a:p>
          <a:p>
            <a:r>
              <a:rPr lang="en-US" dirty="0"/>
              <a:t>intentional destruction of property</a:t>
            </a:r>
          </a:p>
          <a:p>
            <a:r>
              <a:rPr lang="en-US" dirty="0"/>
              <a:t>aggressive or disturbing </a:t>
            </a:r>
            <a:r>
              <a:rPr lang="en-US" dirty="0" err="1"/>
              <a:t>behaviour</a:t>
            </a:r>
            <a:endParaRPr lang="en-US" dirty="0"/>
          </a:p>
          <a:p>
            <a:r>
              <a:rPr lang="en-US" dirty="0"/>
              <a:t>consumption of alcoholic beverages and use of addictive drugs</a:t>
            </a:r>
          </a:p>
          <a:p>
            <a:r>
              <a:rPr lang="en-US" dirty="0"/>
              <a:t>failure to pay tuition fees</a:t>
            </a:r>
          </a:p>
        </p:txBody>
      </p:sp>
      <p:sp>
        <p:nvSpPr>
          <p:cNvPr id="5" name="TextBox 4">
            <a:extLst>
              <a:ext uri="{FF2B5EF4-FFF2-40B4-BE49-F238E27FC236}">
                <a16:creationId xmlns:a16="http://schemas.microsoft.com/office/drawing/2014/main" id="{B3910845-BE07-1E54-F938-A96DE8D756C4}"/>
              </a:ext>
            </a:extLst>
          </p:cNvPr>
          <p:cNvSpPr txBox="1"/>
          <p:nvPr/>
        </p:nvSpPr>
        <p:spPr>
          <a:xfrm>
            <a:off x="381784" y="6029260"/>
            <a:ext cx="8064899" cy="646331"/>
          </a:xfrm>
          <a:prstGeom prst="rect">
            <a:avLst/>
          </a:prstGeom>
          <a:noFill/>
        </p:spPr>
        <p:txBody>
          <a:bodyPr wrap="square">
            <a:spAutoFit/>
          </a:bodyPr>
          <a:lstStyle/>
          <a:p>
            <a:r>
              <a:rPr lang="en-US" sz="1200" dirty="0"/>
              <a:t>Student Disciplinary Code: </a:t>
            </a:r>
            <a:r>
              <a:rPr lang="en-US" sz="1200" dirty="0">
                <a:hlinkClick r:id="rId2"/>
              </a:rPr>
              <a:t>https://is.muni.cz/do/econ/soubory/oddeleni/ozs/10355091/Student_Disciplinary_Code.pdf</a:t>
            </a:r>
            <a:endParaRPr lang="en-US" sz="1200" dirty="0"/>
          </a:p>
          <a:p>
            <a:endParaRPr lang="en-GB" sz="1200" noProof="0" dirty="0"/>
          </a:p>
        </p:txBody>
      </p:sp>
    </p:spTree>
    <p:extLst>
      <p:ext uri="{BB962C8B-B14F-4D97-AF65-F5344CB8AC3E}">
        <p14:creationId xmlns:p14="http://schemas.microsoft.com/office/powerpoint/2010/main" val="66114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8A95-C4A8-1356-DB0B-15F27721E89E}"/>
              </a:ext>
            </a:extLst>
          </p:cNvPr>
          <p:cNvSpPr>
            <a:spLocks noGrp="1"/>
          </p:cNvSpPr>
          <p:nvPr>
            <p:ph type="title"/>
          </p:nvPr>
        </p:nvSpPr>
        <p:spPr/>
        <p:txBody>
          <a:bodyPr/>
          <a:lstStyle/>
          <a:p>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Which of these do you consider to be unacceptable?</a:t>
            </a:r>
            <a:endParaRPr lang="en-US" sz="2800" dirty="0"/>
          </a:p>
        </p:txBody>
      </p:sp>
      <p:sp>
        <p:nvSpPr>
          <p:cNvPr id="3" name="Content Placeholder 2">
            <a:extLst>
              <a:ext uri="{FF2B5EF4-FFF2-40B4-BE49-F238E27FC236}">
                <a16:creationId xmlns:a16="http://schemas.microsoft.com/office/drawing/2014/main" id="{E1739EC8-83E2-34FD-A3A0-90610F1A8512}"/>
              </a:ext>
            </a:extLst>
          </p:cNvPr>
          <p:cNvSpPr>
            <a:spLocks noGrp="1"/>
          </p:cNvSpPr>
          <p:nvPr>
            <p:ph idx="1"/>
          </p:nvPr>
        </p:nvSpPr>
        <p:spPr>
          <a:xfrm>
            <a:off x="539100" y="1270450"/>
            <a:ext cx="7285898" cy="4561550"/>
          </a:xfrm>
        </p:spPr>
        <p:txBody>
          <a:bodyPr/>
          <a:lstStyle/>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Cut and paste a paragraph: use the sentences of the original but put one or two in a different order and leave one or two out.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Paraphrase a paragraph: rewrite the paragraph but change the language,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organisation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detail, and give your own examples.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Quote a paragraph by placing it in quotation marks and acknowledge the source.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Rewrite a passage from another writer and present it as your own work.</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Take just one word or phrase from a text because it is very well expressed.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Bef>
                <a:spcPts val="600"/>
              </a:spcBef>
              <a:spcAft>
                <a:spcPts val="600"/>
              </a:spcAft>
              <a:buFont typeface="+mj-lt"/>
              <a:buAutoNum type="arabicPeriod" startAt="6"/>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another author's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organisation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way of arguing.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FA7362B-BC38-FA77-A66E-B21F74F6F3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8B0314-02A2-DD31-0880-9CEED2C02DA5}"/>
              </a:ext>
            </a:extLst>
          </p:cNvPr>
          <p:cNvSpPr>
            <a:spLocks noGrp="1"/>
          </p:cNvSpPr>
          <p:nvPr>
            <p:ph type="sldNum" sz="quarter" idx="12"/>
          </p:nvPr>
        </p:nvSpPr>
        <p:spPr/>
        <p:txBody>
          <a:bodyPr/>
          <a:lstStyle/>
          <a:p>
            <a:fld id="{9B96641B-CBAD-4648-8EF9-4B01F5E654A4}" type="slidenum">
              <a:rPr lang="en-US" smtClean="0"/>
              <a:t>30</a:t>
            </a:fld>
            <a:endParaRPr lang="en-US"/>
          </a:p>
        </p:txBody>
      </p:sp>
    </p:spTree>
    <p:extLst>
      <p:ext uri="{BB962C8B-B14F-4D97-AF65-F5344CB8AC3E}">
        <p14:creationId xmlns:p14="http://schemas.microsoft.com/office/powerpoint/2010/main" val="998494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0946-9DBA-4ECC-BFD0-F5C96FE3D77F}"/>
              </a:ext>
            </a:extLst>
          </p:cNvPr>
          <p:cNvSpPr>
            <a:spLocks noGrp="1"/>
          </p:cNvSpPr>
          <p:nvPr>
            <p:ph type="title"/>
          </p:nvPr>
        </p:nvSpPr>
        <p:spPr/>
        <p:txBody>
          <a:bodyPr/>
          <a:lstStyle/>
          <a:p>
            <a:r>
              <a:rPr lang="en-US" dirty="0"/>
              <a:t>Types of plagiarism</a:t>
            </a:r>
          </a:p>
        </p:txBody>
      </p:sp>
      <p:sp>
        <p:nvSpPr>
          <p:cNvPr id="3" name="Content Placeholder 2">
            <a:extLst>
              <a:ext uri="{FF2B5EF4-FFF2-40B4-BE49-F238E27FC236}">
                <a16:creationId xmlns:a16="http://schemas.microsoft.com/office/drawing/2014/main" id="{EF05D56C-0BBA-4D14-8B01-9F4A14DC0729}"/>
              </a:ext>
            </a:extLst>
          </p:cNvPr>
          <p:cNvSpPr>
            <a:spLocks noGrp="1"/>
          </p:cNvSpPr>
          <p:nvPr>
            <p:ph idx="1"/>
          </p:nvPr>
        </p:nvSpPr>
        <p:spPr>
          <a:xfrm>
            <a:off x="540000" y="1423686"/>
            <a:ext cx="7975350" cy="4714314"/>
          </a:xfrm>
        </p:spPr>
        <p:txBody>
          <a:bodyPr>
            <a:normAutofit/>
          </a:bodyPr>
          <a:lstStyle/>
          <a:p>
            <a:r>
              <a:rPr lang="en-US" b="0" i="0" dirty="0">
                <a:solidFill>
                  <a:srgbClr val="000000"/>
                </a:solidFill>
                <a:effectLst/>
                <a:latin typeface="Arial" panose="020B0604020202020204" pitchFamily="34" charset="0"/>
              </a:rPr>
              <a:t>Hamp-Lyons &amp; Courter (1984, pp. 161-166) distinguish between four types of plagiarism:</a:t>
            </a:r>
          </a:p>
          <a:p>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1" i="0" dirty="0">
                <a:solidFill>
                  <a:srgbClr val="0000DC"/>
                </a:solidFill>
                <a:effectLst/>
                <a:latin typeface="Arial" panose="020B0604020202020204" pitchFamily="34" charset="0"/>
              </a:rPr>
              <a:t>Outright copying</a:t>
            </a:r>
            <a:r>
              <a:rPr lang="en-US" b="0" i="0" dirty="0">
                <a:solidFill>
                  <a:srgbClr val="0000DC"/>
                </a:solidFill>
                <a:effectLst/>
                <a:latin typeface="Arial" panose="020B0604020202020204" pitchFamily="34" charset="0"/>
              </a:rPr>
              <a:t> </a:t>
            </a:r>
            <a:r>
              <a:rPr lang="en-US" b="0" i="0" dirty="0">
                <a:solidFill>
                  <a:srgbClr val="000000"/>
                </a:solidFill>
                <a:effectLst/>
                <a:latin typeface="Arial" panose="020B0604020202020204" pitchFamily="34" charset="0"/>
              </a:rPr>
              <a:t>is using exactly the same words as the original author without citation. </a:t>
            </a:r>
          </a:p>
          <a:p>
            <a:pPr algn="l">
              <a:buFont typeface="Arial" panose="020B0604020202020204" pitchFamily="34" charset="0"/>
              <a:buChar char="•"/>
            </a:pPr>
            <a:r>
              <a:rPr lang="en-US" b="1" i="0" dirty="0">
                <a:solidFill>
                  <a:srgbClr val="0000DC"/>
                </a:solidFill>
                <a:effectLst/>
                <a:latin typeface="Arial" panose="020B0604020202020204" pitchFamily="34" charset="0"/>
              </a:rPr>
              <a:t>Paraphrase plagiarism </a:t>
            </a:r>
            <a:r>
              <a:rPr lang="en-US" b="0" i="0" dirty="0">
                <a:solidFill>
                  <a:srgbClr val="000000"/>
                </a:solidFill>
                <a:effectLst/>
                <a:latin typeface="Arial" panose="020B0604020202020204" pitchFamily="34" charset="0"/>
              </a:rPr>
              <a:t>is changing some of the words and grammar but leaving most of the original text the same.</a:t>
            </a:r>
          </a:p>
          <a:p>
            <a:pPr algn="l">
              <a:buFont typeface="Arial" panose="020B0604020202020204" pitchFamily="34" charset="0"/>
              <a:buChar char="•"/>
            </a:pPr>
            <a:r>
              <a:rPr lang="en-US" b="1" i="0" dirty="0">
                <a:solidFill>
                  <a:srgbClr val="0000DC"/>
                </a:solidFill>
                <a:effectLst/>
                <a:latin typeface="Arial" panose="020B0604020202020204" pitchFamily="34" charset="0"/>
              </a:rPr>
              <a:t>Patchwork plagiarism </a:t>
            </a:r>
            <a:r>
              <a:rPr lang="en-US" b="0" i="0" dirty="0">
                <a:solidFill>
                  <a:srgbClr val="000000"/>
                </a:solidFill>
                <a:effectLst/>
                <a:latin typeface="Arial" panose="020B0604020202020204" pitchFamily="34" charset="0"/>
              </a:rPr>
              <a:t>is when parts of the original author's words are used and connected together in a different way. </a:t>
            </a:r>
          </a:p>
          <a:p>
            <a:pPr algn="l">
              <a:buFont typeface="Arial" panose="020B0604020202020204" pitchFamily="34" charset="0"/>
              <a:buChar char="•"/>
            </a:pPr>
            <a:r>
              <a:rPr lang="en-US" b="1" i="0" dirty="0">
                <a:solidFill>
                  <a:srgbClr val="0000DC"/>
                </a:solidFill>
                <a:effectLst/>
                <a:latin typeface="Arial" panose="020B0604020202020204" pitchFamily="34" charset="0"/>
              </a:rPr>
              <a:t>Stealing an apt term</a:t>
            </a:r>
            <a:r>
              <a:rPr lang="en-US" b="0" i="0" dirty="0">
                <a:solidFill>
                  <a:srgbClr val="0000DC"/>
                </a:solidFill>
                <a:effectLst/>
                <a:latin typeface="Arial" panose="020B0604020202020204" pitchFamily="34" charset="0"/>
              </a:rPr>
              <a:t> </a:t>
            </a:r>
            <a:r>
              <a:rPr lang="en-US" b="0" i="0" dirty="0">
                <a:solidFill>
                  <a:srgbClr val="000000"/>
                </a:solidFill>
                <a:effectLst/>
                <a:latin typeface="Arial" panose="020B0604020202020204" pitchFamily="34" charset="0"/>
              </a:rPr>
              <a:t>is </a:t>
            </a:r>
            <a:r>
              <a:rPr lang="en-US" b="0" i="0" dirty="0">
                <a:solidFill>
                  <a:srgbClr val="333333"/>
                </a:solidFill>
                <a:effectLst/>
                <a:latin typeface="Helvetica Neue"/>
              </a:rPr>
              <a:t>when a short phrase from the original text has been used in the students work, possibly because it is so good.</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669078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2338739834"/>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A</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At one extreme you may be blamed for not making enough use of the writers you have been reading on the course. While at the other extreme, you may be accused of having followed them too slavishly, 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Early on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77773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1779755751"/>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A</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At one extreme you may be blamed for </a:t>
                      </a:r>
                      <a:r>
                        <a:rPr lang="en-US" sz="2000" b="0" i="0" dirty="0">
                          <a:solidFill>
                            <a:srgbClr val="000080"/>
                          </a:solidFill>
                          <a:effectLst/>
                          <a:highlight>
                            <a:srgbClr val="FFFF00"/>
                          </a:highlight>
                          <a:latin typeface="Times New Roman" panose="02020603050405020304" pitchFamily="18" charset="0"/>
                        </a:rPr>
                        <a:t>not making enough use of the writers you have been reading on the course.</a:t>
                      </a:r>
                      <a:r>
                        <a:rPr lang="en-US" sz="2000" b="0" i="0" dirty="0">
                          <a:solidFill>
                            <a:srgbClr val="000080"/>
                          </a:solidFill>
                          <a:effectLst/>
                          <a:latin typeface="Times New Roman" panose="02020603050405020304" pitchFamily="18" charset="0"/>
                        </a:rPr>
                        <a:t> While at the other extreme, you may be accused of </a:t>
                      </a:r>
                      <a:r>
                        <a:rPr lang="en-US" sz="2000" b="0" i="0" dirty="0">
                          <a:solidFill>
                            <a:srgbClr val="000080"/>
                          </a:solidFill>
                          <a:effectLst/>
                          <a:highlight>
                            <a:srgbClr val="FFFF00"/>
                          </a:highlight>
                          <a:latin typeface="Times New Roman" panose="02020603050405020304" pitchFamily="18" charset="0"/>
                        </a:rPr>
                        <a:t>having followed them too slavishly, to the point of </a:t>
                      </a:r>
                      <a:r>
                        <a:rPr lang="en-US" sz="2000" b="0" i="0" dirty="0" err="1">
                          <a:solidFill>
                            <a:srgbClr val="000080"/>
                          </a:solidFill>
                          <a:effectLst/>
                          <a:highlight>
                            <a:srgbClr val="FFFF00"/>
                          </a:highlight>
                          <a:latin typeface="Times New Roman" panose="02020603050405020304" pitchFamily="18" charset="0"/>
                        </a:rPr>
                        <a:t>plagiarising</a:t>
                      </a:r>
                      <a:r>
                        <a:rPr lang="en-US" sz="2000" b="0" i="0" dirty="0">
                          <a:solidFill>
                            <a:srgbClr val="000080"/>
                          </a:solidFill>
                          <a:effectLst/>
                          <a:highlight>
                            <a:srgbClr val="FFFF00"/>
                          </a:highlight>
                          <a:latin typeface="Times New Roman" panose="02020603050405020304" pitchFamily="18" charset="0"/>
                        </a:rPr>
                        <a:t> them.</a:t>
                      </a:r>
                      <a:r>
                        <a:rPr lang="en-US" sz="2000" b="0" i="0" dirty="0">
                          <a:solidFill>
                            <a:srgbClr val="000080"/>
                          </a:solidFill>
                          <a:effectLst/>
                          <a:latin typeface="Times New Roman" panose="02020603050405020304" pitchFamily="18" charset="0"/>
                        </a:rPr>
                        <a:t> Early on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F8A6F629-556E-874D-5B8B-525FFC1B3335}"/>
              </a:ext>
            </a:extLst>
          </p:cNvPr>
          <p:cNvSpPr txBox="1"/>
          <p:nvPr/>
        </p:nvSpPr>
        <p:spPr>
          <a:xfrm>
            <a:off x="3465739" y="6488668"/>
            <a:ext cx="5006930" cy="369332"/>
          </a:xfrm>
          <a:prstGeom prst="rect">
            <a:avLst/>
          </a:prstGeom>
          <a:noFill/>
        </p:spPr>
        <p:txBody>
          <a:bodyPr wrap="square">
            <a:spAutoFit/>
          </a:bodyPr>
          <a:lstStyle/>
          <a:p>
            <a:pPr algn="l"/>
            <a:r>
              <a:rPr lang="en-US" sz="1800" i="1" dirty="0">
                <a:solidFill>
                  <a:srgbClr val="000000"/>
                </a:solidFill>
                <a:latin typeface="Arial" panose="020B0604020202020204" pitchFamily="34" charset="0"/>
              </a:rPr>
              <a:t>patchwork plagiarism</a:t>
            </a:r>
          </a:p>
        </p:txBody>
      </p:sp>
    </p:spTree>
    <p:extLst>
      <p:ext uri="{BB962C8B-B14F-4D97-AF65-F5344CB8AC3E}">
        <p14:creationId xmlns:p14="http://schemas.microsoft.com/office/powerpoint/2010/main" val="2240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20647" y="565671"/>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1467522130"/>
              </p:ext>
            </p:extLst>
          </p:nvPr>
        </p:nvGraphicFramePr>
        <p:xfrm>
          <a:off x="251099" y="1896338"/>
          <a:ext cx="8502704" cy="4706104"/>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B</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However, there is a difficult area here because, as a student, when you are doing assignments, you need to use what you have read or been taught in your lectures. It is important, however, not to make too much use of this information or you may be accused of having followed them too slavishly. Early on in your life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84037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20647" y="565671"/>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2460020799"/>
              </p:ext>
            </p:extLst>
          </p:nvPr>
        </p:nvGraphicFramePr>
        <p:xfrm>
          <a:off x="251099" y="1896338"/>
          <a:ext cx="8502704" cy="4706104"/>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B</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When you are writing you need to be careful to use the information you have read well. However, there is a difficult area here because, as a student, when you are doing assignments, you need to use what you have read or been taught in your lectures. It is important, however, not to make too much use of this information or you may be accused of </a:t>
                      </a:r>
                      <a:r>
                        <a:rPr lang="en-US" sz="2000" b="0" i="0" dirty="0">
                          <a:solidFill>
                            <a:srgbClr val="000080"/>
                          </a:solidFill>
                          <a:effectLst/>
                          <a:highlight>
                            <a:srgbClr val="FFFF00"/>
                          </a:highlight>
                          <a:latin typeface="Times New Roman" panose="02020603050405020304" pitchFamily="18" charset="0"/>
                        </a:rPr>
                        <a:t>having followed them too slavishly</a:t>
                      </a:r>
                      <a:r>
                        <a:rPr lang="en-US" sz="2000" b="0" i="0" dirty="0">
                          <a:solidFill>
                            <a:srgbClr val="000080"/>
                          </a:solidFill>
                          <a:effectLst/>
                          <a:latin typeface="Times New Roman" panose="02020603050405020304" pitchFamily="18" charset="0"/>
                        </a:rPr>
                        <a:t>. Early on in your life as a student, you need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139AF250-1485-C39A-4F5B-BA2E6A733CD1}"/>
              </a:ext>
            </a:extLst>
          </p:cNvPr>
          <p:cNvSpPr txBox="1"/>
          <p:nvPr/>
        </p:nvSpPr>
        <p:spPr>
          <a:xfrm>
            <a:off x="6255237" y="6452401"/>
            <a:ext cx="2498566" cy="338554"/>
          </a:xfrm>
          <a:prstGeom prst="rect">
            <a:avLst/>
          </a:prstGeom>
          <a:noFill/>
        </p:spPr>
        <p:txBody>
          <a:bodyPr wrap="square">
            <a:spAutoFit/>
          </a:bodyPr>
          <a:lstStyle/>
          <a:p>
            <a:r>
              <a:rPr lang="en-US" sz="1600" i="1" dirty="0">
                <a:solidFill>
                  <a:srgbClr val="000000"/>
                </a:solidFill>
                <a:latin typeface="Arial" panose="020B0604020202020204" pitchFamily="34" charset="0"/>
              </a:rPr>
              <a:t>stealing an apt term</a:t>
            </a:r>
            <a:endParaRPr lang="en-US" dirty="0"/>
          </a:p>
        </p:txBody>
      </p:sp>
    </p:spTree>
    <p:extLst>
      <p:ext uri="{BB962C8B-B14F-4D97-AF65-F5344CB8AC3E}">
        <p14:creationId xmlns:p14="http://schemas.microsoft.com/office/powerpoint/2010/main" val="10214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4169166195"/>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C</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3390735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3199041513"/>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C</a:t>
                      </a:r>
                    </a:p>
                  </a:txBody>
                  <a:tcPr marL="55313" marR="55313" marT="27657" marB="27657" anchor="ctr">
                    <a:lnL>
                      <a:noFill/>
                    </a:lnL>
                    <a:lnR>
                      <a:noFill/>
                    </a:lnR>
                    <a:lnT>
                      <a:noFill/>
                    </a:lnT>
                    <a:lnB>
                      <a:noFill/>
                    </a:lnB>
                  </a:tcPr>
                </a:tc>
                <a:tc>
                  <a:txBody>
                    <a:bodyPr/>
                    <a:lstStyle/>
                    <a:p>
                      <a:r>
                        <a:rPr lang="en-US" sz="2000" b="0" i="0" dirty="0">
                          <a:solidFill>
                            <a:srgbClr val="000080"/>
                          </a:solidFill>
                          <a:effectLst/>
                          <a:highlight>
                            <a:srgbClr val="FFFF00"/>
                          </a:highlight>
                          <a:latin typeface="Times New Roman" panose="02020603050405020304" pitchFamily="18" charset="0"/>
                        </a:rPr>
                        <a:t>You have to tread quite a fine line between being accused, on the one hand, of </a:t>
                      </a:r>
                      <a:r>
                        <a:rPr lang="en-US" sz="2000" b="0" i="1" dirty="0">
                          <a:solidFill>
                            <a:srgbClr val="000080"/>
                          </a:solidFill>
                          <a:effectLst/>
                          <a:highlight>
                            <a:srgbClr val="FFFF00"/>
                          </a:highlight>
                          <a:latin typeface="Times New Roman" panose="02020603050405020304" pitchFamily="18" charset="0"/>
                        </a:rPr>
                        <a:t>not making enough </a:t>
                      </a:r>
                      <a:r>
                        <a:rPr lang="en-US" sz="2000" b="0" i="0" dirty="0">
                          <a:solidFill>
                            <a:srgbClr val="000080"/>
                          </a:solidFill>
                          <a:effectLst/>
                          <a:highlight>
                            <a:srgbClr val="FFFF00"/>
                          </a:highlight>
                          <a:latin typeface="Times New Roman" panose="02020603050405020304" pitchFamily="18" charset="0"/>
                        </a:rPr>
                        <a:t>use of the writers you have been reading on the course, and, on the other, of</a:t>
                      </a:r>
                      <a:r>
                        <a:rPr lang="en-US" sz="2000" b="0" i="1" dirty="0">
                          <a:solidFill>
                            <a:srgbClr val="000080"/>
                          </a:solidFill>
                          <a:effectLst/>
                          <a:highlight>
                            <a:srgbClr val="FFFF00"/>
                          </a:highlight>
                          <a:latin typeface="Times New Roman" panose="02020603050405020304" pitchFamily="18" charset="0"/>
                        </a:rPr>
                        <a:t> having followed them too slavishly, </a:t>
                      </a:r>
                      <a:r>
                        <a:rPr lang="en-US" sz="2000" b="0" i="0" dirty="0">
                          <a:solidFill>
                            <a:srgbClr val="000080"/>
                          </a:solidFill>
                          <a:effectLst/>
                          <a:highlight>
                            <a:srgbClr val="FFFF00"/>
                          </a:highlight>
                          <a:latin typeface="Times New Roman" panose="02020603050405020304" pitchFamily="18" charset="0"/>
                        </a:rPr>
                        <a:t>to the point of </a:t>
                      </a:r>
                      <a:r>
                        <a:rPr lang="en-US" sz="2000" b="0" i="0" dirty="0" err="1">
                          <a:solidFill>
                            <a:srgbClr val="000080"/>
                          </a:solidFill>
                          <a:effectLst/>
                          <a:highlight>
                            <a:srgbClr val="FFFF00"/>
                          </a:highlight>
                          <a:latin typeface="Times New Roman" panose="02020603050405020304" pitchFamily="18" charset="0"/>
                        </a:rPr>
                        <a:t>plagiarising</a:t>
                      </a:r>
                      <a:r>
                        <a:rPr lang="en-US" sz="2000" b="0" i="0" dirty="0">
                          <a:solidFill>
                            <a:srgbClr val="000080"/>
                          </a:solidFill>
                          <a:effectLst/>
                          <a:highlight>
                            <a:srgbClr val="FFFF00"/>
                          </a:highlight>
                          <a:latin typeface="Times New Roman" panose="02020603050405020304" pitchFamily="18" charset="0"/>
                        </a:rPr>
                        <a:t> them. One of your early tasks as a student is to get a feel for how to strike the right balance.</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C8B28F48-A2EE-DB2A-AE0C-F20FDE91D33C}"/>
              </a:ext>
            </a:extLst>
          </p:cNvPr>
          <p:cNvSpPr txBox="1"/>
          <p:nvPr/>
        </p:nvSpPr>
        <p:spPr>
          <a:xfrm>
            <a:off x="3826339" y="6430166"/>
            <a:ext cx="1491319" cy="300082"/>
          </a:xfrm>
          <a:prstGeom prst="rect">
            <a:avLst/>
          </a:prstGeom>
          <a:noFill/>
        </p:spPr>
        <p:txBody>
          <a:bodyPr wrap="square">
            <a:spAutoFit/>
          </a:bodyPr>
          <a:lstStyle/>
          <a:p>
            <a:r>
              <a:rPr lang="en-US" sz="1350" i="1" dirty="0">
                <a:solidFill>
                  <a:srgbClr val="000000"/>
                </a:solidFill>
                <a:latin typeface="Arial" panose="020B0604020202020204" pitchFamily="34" charset="0"/>
              </a:rPr>
              <a:t>outright copying </a:t>
            </a:r>
            <a:endParaRPr lang="en-US" sz="1800" dirty="0"/>
          </a:p>
        </p:txBody>
      </p:sp>
    </p:spTree>
    <p:extLst>
      <p:ext uri="{BB962C8B-B14F-4D97-AF65-F5344CB8AC3E}">
        <p14:creationId xmlns:p14="http://schemas.microsoft.com/office/powerpoint/2010/main" val="19323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3722512287"/>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D</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must be careful of being blamed for not using the information you have read on your course, and, in contrast, of having used the information too much so that it looks like you have </a:t>
                      </a:r>
                      <a:r>
                        <a:rPr lang="en-US" sz="2000" b="0" i="0" dirty="0" err="1">
                          <a:solidFill>
                            <a:srgbClr val="000080"/>
                          </a:solidFill>
                          <a:effectLst/>
                          <a:latin typeface="Times New Roman" panose="02020603050405020304" pitchFamily="18" charset="0"/>
                        </a:rPr>
                        <a:t>plagiarised</a:t>
                      </a:r>
                      <a:r>
                        <a:rPr lang="en-US" sz="2000" b="0" i="0" dirty="0">
                          <a:solidFill>
                            <a:srgbClr val="000080"/>
                          </a:solidFill>
                          <a:effectLst/>
                          <a:latin typeface="Times New Roman" panose="02020603050405020304" pitchFamily="18" charset="0"/>
                        </a:rPr>
                        <a:t>. One of your first jobs as a student is to learn how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Tree>
    <p:extLst>
      <p:ext uri="{BB962C8B-B14F-4D97-AF65-F5344CB8AC3E}">
        <p14:creationId xmlns:p14="http://schemas.microsoft.com/office/powerpoint/2010/main" val="1278276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D336-6180-4578-A311-F5D497F989FC}"/>
              </a:ext>
            </a:extLst>
          </p:cNvPr>
          <p:cNvSpPr>
            <a:spLocks noGrp="1"/>
          </p:cNvSpPr>
          <p:nvPr>
            <p:ph type="title"/>
          </p:nvPr>
        </p:nvSpPr>
        <p:spPr>
          <a:xfrm>
            <a:off x="390196" y="573763"/>
            <a:ext cx="8363607" cy="994172"/>
          </a:xfrm>
        </p:spPr>
        <p:txBody>
          <a:bodyPr>
            <a:noAutofit/>
          </a:bodyPr>
          <a:lstStyle/>
          <a:p>
            <a:r>
              <a:rPr lang="en-US" sz="2100" b="0" dirty="0" err="1">
                <a:solidFill>
                  <a:srgbClr val="000000"/>
                </a:solidFill>
                <a:latin typeface="Arial" panose="020B0604020202020204" pitchFamily="34" charset="0"/>
              </a:rPr>
              <a:t>Indentify</a:t>
            </a:r>
            <a:r>
              <a:rPr lang="en-US" sz="2100" b="0" dirty="0">
                <a:solidFill>
                  <a:srgbClr val="000000"/>
                </a:solidFill>
                <a:latin typeface="Arial" panose="020B0604020202020204" pitchFamily="34" charset="0"/>
              </a:rPr>
              <a:t> the types of plagiarism in the following texts</a:t>
            </a:r>
            <a:br>
              <a:rPr lang="en-US" sz="2100" b="0" dirty="0">
                <a:solidFill>
                  <a:srgbClr val="000000"/>
                </a:solidFill>
                <a:latin typeface="Arial" panose="020B0604020202020204" pitchFamily="34" charset="0"/>
              </a:rPr>
            </a:br>
            <a:br>
              <a:rPr lang="en-US" sz="1500" b="0" dirty="0">
                <a:solidFill>
                  <a:srgbClr val="000000"/>
                </a:solidFill>
                <a:latin typeface="Arial" panose="020B0604020202020204" pitchFamily="34" charset="0"/>
              </a:rPr>
            </a:br>
            <a:r>
              <a:rPr lang="en-US" sz="1500" i="1" dirty="0">
                <a:solidFill>
                  <a:srgbClr val="000000"/>
                </a:solidFill>
                <a:latin typeface="Arial" panose="020B0604020202020204" pitchFamily="34" charset="0"/>
              </a:rPr>
              <a:t>outright copying - paraphrase plagiarism - patchwork plagiarism - stealing an apt term</a:t>
            </a:r>
            <a:br>
              <a:rPr lang="en-US" sz="1500" i="1" dirty="0">
                <a:solidFill>
                  <a:srgbClr val="000000"/>
                </a:solidFill>
                <a:latin typeface="Arial" panose="020B0604020202020204" pitchFamily="34" charset="0"/>
              </a:rPr>
            </a:br>
            <a:endParaRPr lang="en-US" sz="1500" i="1" dirty="0"/>
          </a:p>
        </p:txBody>
      </p:sp>
      <p:graphicFrame>
        <p:nvGraphicFramePr>
          <p:cNvPr id="4" name="Content Placeholder 3">
            <a:extLst>
              <a:ext uri="{FF2B5EF4-FFF2-40B4-BE49-F238E27FC236}">
                <a16:creationId xmlns:a16="http://schemas.microsoft.com/office/drawing/2014/main" id="{8972C118-B70F-4843-9DAA-01D9246D381A}"/>
              </a:ext>
            </a:extLst>
          </p:cNvPr>
          <p:cNvGraphicFramePr>
            <a:graphicFrameLocks noGrp="1"/>
          </p:cNvGraphicFramePr>
          <p:nvPr>
            <p:ph idx="1"/>
            <p:extLst>
              <p:ext uri="{D42A27DB-BD31-4B8C-83A1-F6EECF244321}">
                <p14:modId xmlns:p14="http://schemas.microsoft.com/office/powerpoint/2010/main" val="997084925"/>
              </p:ext>
            </p:extLst>
          </p:nvPr>
        </p:nvGraphicFramePr>
        <p:xfrm>
          <a:off x="251099" y="1896338"/>
          <a:ext cx="8502704" cy="4683869"/>
        </p:xfrm>
        <a:graphic>
          <a:graphicData uri="http://schemas.openxmlformats.org/drawingml/2006/table">
            <a:tbl>
              <a:tblPr/>
              <a:tblGrid>
                <a:gridCol w="1247762">
                  <a:extLst>
                    <a:ext uri="{9D8B030D-6E8A-4147-A177-3AD203B41FA5}">
                      <a16:colId xmlns:a16="http://schemas.microsoft.com/office/drawing/2014/main" val="2629795667"/>
                    </a:ext>
                  </a:extLst>
                </a:gridCol>
                <a:gridCol w="7254942">
                  <a:extLst>
                    <a:ext uri="{9D8B030D-6E8A-4147-A177-3AD203B41FA5}">
                      <a16:colId xmlns:a16="http://schemas.microsoft.com/office/drawing/2014/main" val="3926448065"/>
                    </a:ext>
                  </a:extLst>
                </a:gridCol>
              </a:tblGrid>
              <a:tr h="2517190">
                <a:tc>
                  <a:txBody>
                    <a:bodyPr/>
                    <a:lstStyle/>
                    <a:p>
                      <a:r>
                        <a:rPr lang="en-US" sz="2000" dirty="0"/>
                        <a:t>Original Text</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have to tread quite a fine line between being accused, on the one hand, of </a:t>
                      </a:r>
                      <a:r>
                        <a:rPr lang="en-US" sz="2000" b="0" i="1" dirty="0">
                          <a:solidFill>
                            <a:srgbClr val="000080"/>
                          </a:solidFill>
                          <a:effectLst/>
                          <a:latin typeface="Times New Roman" panose="02020603050405020304" pitchFamily="18" charset="0"/>
                        </a:rPr>
                        <a:t>not making enough </a:t>
                      </a:r>
                      <a:r>
                        <a:rPr lang="en-US" sz="2000" b="0" i="0" dirty="0">
                          <a:solidFill>
                            <a:srgbClr val="000080"/>
                          </a:solidFill>
                          <a:effectLst/>
                          <a:latin typeface="Times New Roman" panose="02020603050405020304" pitchFamily="18" charset="0"/>
                        </a:rPr>
                        <a:t>use of the writers you have been reading on the course, and, on the other, of</a:t>
                      </a:r>
                      <a:r>
                        <a:rPr lang="en-US" sz="2000" b="0" i="1" dirty="0">
                          <a:solidFill>
                            <a:srgbClr val="000080"/>
                          </a:solidFill>
                          <a:effectLst/>
                          <a:latin typeface="Times New Roman" panose="02020603050405020304" pitchFamily="18" charset="0"/>
                        </a:rPr>
                        <a:t> having followed them too slavishly, </a:t>
                      </a:r>
                      <a:r>
                        <a:rPr lang="en-US" sz="2000" b="0" i="0" dirty="0">
                          <a:solidFill>
                            <a:srgbClr val="000080"/>
                          </a:solidFill>
                          <a:effectLst/>
                          <a:latin typeface="Times New Roman" panose="02020603050405020304" pitchFamily="18" charset="0"/>
                        </a:rPr>
                        <a:t>to the point of </a:t>
                      </a:r>
                      <a:r>
                        <a:rPr lang="en-US" sz="2000" b="0" i="0" dirty="0" err="1">
                          <a:solidFill>
                            <a:srgbClr val="000080"/>
                          </a:solidFill>
                          <a:effectLst/>
                          <a:latin typeface="Times New Roman" panose="02020603050405020304" pitchFamily="18" charset="0"/>
                        </a:rPr>
                        <a:t>plagiarising</a:t>
                      </a:r>
                      <a:r>
                        <a:rPr lang="en-US" sz="2000" b="0" i="0" dirty="0">
                          <a:solidFill>
                            <a:srgbClr val="000080"/>
                          </a:solidFill>
                          <a:effectLst/>
                          <a:latin typeface="Times New Roman" panose="02020603050405020304" pitchFamily="18" charset="0"/>
                        </a:rPr>
                        <a:t> them. One of your early tasks as a student is to get a feel for how to strike the right balance.</a:t>
                      </a:r>
                    </a:p>
                    <a:p>
                      <a:r>
                        <a:rPr lang="en-US" sz="2000" b="0" i="0" dirty="0">
                          <a:solidFill>
                            <a:srgbClr val="000080"/>
                          </a:solidFill>
                          <a:effectLst/>
                          <a:latin typeface="Times New Roman" panose="02020603050405020304" pitchFamily="18" charset="0"/>
                        </a:rPr>
                        <a:t>(</a:t>
                      </a:r>
                      <a:r>
                        <a:rPr lang="en-US" sz="2000" b="0" i="0" dirty="0" err="1">
                          <a:solidFill>
                            <a:srgbClr val="000080"/>
                          </a:solidFill>
                          <a:effectLst/>
                          <a:latin typeface="Times New Roman" panose="02020603050405020304" pitchFamily="18" charset="0"/>
                        </a:rPr>
                        <a:t>Northedge</a:t>
                      </a:r>
                      <a:r>
                        <a:rPr lang="en-US" sz="2000" b="0" i="0" dirty="0">
                          <a:solidFill>
                            <a:srgbClr val="000080"/>
                          </a:solidFill>
                          <a:effectLst/>
                          <a:latin typeface="Times New Roman" panose="02020603050405020304" pitchFamily="18" charset="0"/>
                        </a:rPr>
                        <a:t>, 1990, p. 190)</a:t>
                      </a:r>
                    </a:p>
                  </a:txBody>
                  <a:tcPr marL="55313" marR="55313" marT="27657" marB="27657" anchor="ctr">
                    <a:lnL>
                      <a:noFill/>
                    </a:lnL>
                    <a:lnR>
                      <a:noFill/>
                    </a:lnR>
                    <a:lnT>
                      <a:noFill/>
                    </a:lnT>
                    <a:lnB>
                      <a:noFill/>
                    </a:lnB>
                  </a:tcPr>
                </a:tc>
                <a:extLst>
                  <a:ext uri="{0D108BD9-81ED-4DB2-BD59-A6C34878D82A}">
                    <a16:rowId xmlns:a16="http://schemas.microsoft.com/office/drawing/2014/main" val="312922403"/>
                  </a:ext>
                </a:extLst>
              </a:tr>
              <a:tr h="2166679">
                <a:tc>
                  <a:txBody>
                    <a:bodyPr/>
                    <a:lstStyle/>
                    <a:p>
                      <a:r>
                        <a:rPr lang="en-US" sz="2000" dirty="0"/>
                        <a:t>Student's text D</a:t>
                      </a:r>
                    </a:p>
                  </a:txBody>
                  <a:tcPr marL="55313" marR="55313" marT="27657" marB="27657" anchor="ctr">
                    <a:lnL>
                      <a:noFill/>
                    </a:lnL>
                    <a:lnR>
                      <a:noFill/>
                    </a:lnR>
                    <a:lnT>
                      <a:noFill/>
                    </a:lnT>
                    <a:lnB>
                      <a:noFill/>
                    </a:lnB>
                  </a:tcPr>
                </a:tc>
                <a:tc>
                  <a:txBody>
                    <a:bodyPr/>
                    <a:lstStyle/>
                    <a:p>
                      <a:r>
                        <a:rPr lang="en-US" sz="2000" b="0" i="0" dirty="0">
                          <a:solidFill>
                            <a:srgbClr val="000080"/>
                          </a:solidFill>
                          <a:effectLst/>
                          <a:latin typeface="Times New Roman" panose="02020603050405020304" pitchFamily="18" charset="0"/>
                        </a:rPr>
                        <a:t>You must be </a:t>
                      </a:r>
                      <a:r>
                        <a:rPr lang="en-US" sz="2000" b="0" i="0" dirty="0">
                          <a:solidFill>
                            <a:srgbClr val="000080"/>
                          </a:solidFill>
                          <a:effectLst/>
                          <a:highlight>
                            <a:srgbClr val="FFFF00"/>
                          </a:highlight>
                          <a:latin typeface="Times New Roman" panose="02020603050405020304" pitchFamily="18" charset="0"/>
                        </a:rPr>
                        <a:t>careful</a:t>
                      </a:r>
                      <a:r>
                        <a:rPr lang="en-US" sz="2000" b="0" i="0" dirty="0">
                          <a:solidFill>
                            <a:srgbClr val="000080"/>
                          </a:solidFill>
                          <a:effectLst/>
                          <a:latin typeface="Times New Roman" panose="02020603050405020304" pitchFamily="18" charset="0"/>
                        </a:rPr>
                        <a:t> of </a:t>
                      </a:r>
                      <a:r>
                        <a:rPr lang="en-US" sz="2000" b="0" i="0" dirty="0">
                          <a:solidFill>
                            <a:srgbClr val="000080"/>
                          </a:solidFill>
                          <a:effectLst/>
                          <a:highlight>
                            <a:srgbClr val="FFFF00"/>
                          </a:highlight>
                          <a:latin typeface="Times New Roman" panose="02020603050405020304" pitchFamily="18" charset="0"/>
                        </a:rPr>
                        <a:t>being blamed </a:t>
                      </a:r>
                      <a:r>
                        <a:rPr lang="en-US" sz="2000" b="0" i="0" dirty="0">
                          <a:solidFill>
                            <a:srgbClr val="000080"/>
                          </a:solidFill>
                          <a:effectLst/>
                          <a:latin typeface="Times New Roman" panose="02020603050405020304" pitchFamily="18" charset="0"/>
                        </a:rPr>
                        <a:t>for </a:t>
                      </a:r>
                      <a:r>
                        <a:rPr lang="en-US" sz="2000" b="0" i="0" dirty="0">
                          <a:solidFill>
                            <a:srgbClr val="000080"/>
                          </a:solidFill>
                          <a:effectLst/>
                          <a:highlight>
                            <a:srgbClr val="FFFF00"/>
                          </a:highlight>
                          <a:latin typeface="Times New Roman" panose="02020603050405020304" pitchFamily="18" charset="0"/>
                        </a:rPr>
                        <a:t>not using the information you have read on your course</a:t>
                      </a:r>
                      <a:r>
                        <a:rPr lang="en-US" sz="2000" b="0" i="0" dirty="0">
                          <a:solidFill>
                            <a:srgbClr val="000080"/>
                          </a:solidFill>
                          <a:effectLst/>
                          <a:latin typeface="Times New Roman" panose="02020603050405020304" pitchFamily="18" charset="0"/>
                        </a:rPr>
                        <a:t>, and, </a:t>
                      </a:r>
                      <a:r>
                        <a:rPr lang="en-US" sz="2000" b="0" i="0" dirty="0">
                          <a:solidFill>
                            <a:srgbClr val="000080"/>
                          </a:solidFill>
                          <a:effectLst/>
                          <a:highlight>
                            <a:srgbClr val="FFFF00"/>
                          </a:highlight>
                          <a:latin typeface="Times New Roman" panose="02020603050405020304" pitchFamily="18" charset="0"/>
                        </a:rPr>
                        <a:t>in contrast</a:t>
                      </a:r>
                      <a:r>
                        <a:rPr lang="en-US" sz="2000" b="0" i="0" dirty="0">
                          <a:solidFill>
                            <a:srgbClr val="000080"/>
                          </a:solidFill>
                          <a:effectLst/>
                          <a:latin typeface="Times New Roman" panose="02020603050405020304" pitchFamily="18" charset="0"/>
                        </a:rPr>
                        <a:t>, of having </a:t>
                      </a:r>
                      <a:r>
                        <a:rPr lang="en-US" sz="2000" b="0" i="0" dirty="0">
                          <a:solidFill>
                            <a:srgbClr val="000080"/>
                          </a:solidFill>
                          <a:effectLst/>
                          <a:highlight>
                            <a:srgbClr val="FFFF00"/>
                          </a:highlight>
                          <a:latin typeface="Times New Roman" panose="02020603050405020304" pitchFamily="18" charset="0"/>
                        </a:rPr>
                        <a:t>used the information too much </a:t>
                      </a:r>
                      <a:r>
                        <a:rPr lang="en-US" sz="2000" b="0" i="0" dirty="0">
                          <a:solidFill>
                            <a:srgbClr val="000080"/>
                          </a:solidFill>
                          <a:effectLst/>
                          <a:latin typeface="Times New Roman" panose="02020603050405020304" pitchFamily="18" charset="0"/>
                        </a:rPr>
                        <a:t>so that </a:t>
                      </a:r>
                      <a:r>
                        <a:rPr lang="en-US" sz="2000" b="0" i="0" dirty="0">
                          <a:solidFill>
                            <a:srgbClr val="000080"/>
                          </a:solidFill>
                          <a:effectLst/>
                          <a:highlight>
                            <a:srgbClr val="FFFF00"/>
                          </a:highlight>
                          <a:latin typeface="Times New Roman" panose="02020603050405020304" pitchFamily="18" charset="0"/>
                        </a:rPr>
                        <a:t>it looks like </a:t>
                      </a:r>
                      <a:r>
                        <a:rPr lang="en-US" sz="2000" b="0" i="0" dirty="0">
                          <a:solidFill>
                            <a:srgbClr val="000080"/>
                          </a:solidFill>
                          <a:effectLst/>
                          <a:latin typeface="Times New Roman" panose="02020603050405020304" pitchFamily="18" charset="0"/>
                        </a:rPr>
                        <a:t>you have </a:t>
                      </a:r>
                      <a:r>
                        <a:rPr lang="en-US" sz="2000" b="0" i="0" dirty="0" err="1">
                          <a:solidFill>
                            <a:srgbClr val="000080"/>
                          </a:solidFill>
                          <a:effectLst/>
                          <a:highlight>
                            <a:srgbClr val="FFFF00"/>
                          </a:highlight>
                          <a:latin typeface="Times New Roman" panose="02020603050405020304" pitchFamily="18" charset="0"/>
                        </a:rPr>
                        <a:t>plagiarised</a:t>
                      </a:r>
                      <a:r>
                        <a:rPr lang="en-US" sz="2000" b="0" i="0" dirty="0">
                          <a:solidFill>
                            <a:srgbClr val="000080"/>
                          </a:solidFill>
                          <a:effectLst/>
                          <a:latin typeface="Times New Roman" panose="02020603050405020304" pitchFamily="18" charset="0"/>
                        </a:rPr>
                        <a:t>. One of your first jobs as a student is to learn how to balance these two extremes</a:t>
                      </a:r>
                    </a:p>
                  </a:txBody>
                  <a:tcPr marL="55313" marR="55313" marT="27657" marB="27657" anchor="ctr">
                    <a:lnL>
                      <a:noFill/>
                    </a:lnL>
                    <a:lnR>
                      <a:noFill/>
                    </a:lnR>
                    <a:lnT>
                      <a:noFill/>
                    </a:lnT>
                    <a:lnB>
                      <a:noFill/>
                    </a:lnB>
                  </a:tcPr>
                </a:tc>
                <a:extLst>
                  <a:ext uri="{0D108BD9-81ED-4DB2-BD59-A6C34878D82A}">
                    <a16:rowId xmlns:a16="http://schemas.microsoft.com/office/drawing/2014/main" val="1624785694"/>
                  </a:ext>
                </a:extLst>
              </a:tr>
            </a:tbl>
          </a:graphicData>
        </a:graphic>
      </p:graphicFrame>
      <p:sp>
        <p:nvSpPr>
          <p:cNvPr id="3" name="TextBox 2">
            <a:extLst>
              <a:ext uri="{FF2B5EF4-FFF2-40B4-BE49-F238E27FC236}">
                <a16:creationId xmlns:a16="http://schemas.microsoft.com/office/drawing/2014/main" id="{B1F981B2-CEB6-1404-320F-1A024A7B3F45}"/>
              </a:ext>
            </a:extLst>
          </p:cNvPr>
          <p:cNvSpPr txBox="1"/>
          <p:nvPr/>
        </p:nvSpPr>
        <p:spPr>
          <a:xfrm>
            <a:off x="3708807" y="6280125"/>
            <a:ext cx="2259888" cy="338554"/>
          </a:xfrm>
          <a:prstGeom prst="rect">
            <a:avLst/>
          </a:prstGeom>
          <a:noFill/>
        </p:spPr>
        <p:txBody>
          <a:bodyPr wrap="square">
            <a:spAutoFit/>
          </a:bodyPr>
          <a:lstStyle/>
          <a:p>
            <a:r>
              <a:rPr lang="en-US" sz="1600" i="1" dirty="0">
                <a:solidFill>
                  <a:srgbClr val="000000"/>
                </a:solidFill>
                <a:latin typeface="Arial" panose="020B0604020202020204" pitchFamily="34" charset="0"/>
              </a:rPr>
              <a:t>paraphrase plagiarism</a:t>
            </a:r>
            <a:endParaRPr lang="en-US" dirty="0"/>
          </a:p>
        </p:txBody>
      </p:sp>
    </p:spTree>
    <p:extLst>
      <p:ext uri="{BB962C8B-B14F-4D97-AF65-F5344CB8AC3E}">
        <p14:creationId xmlns:p14="http://schemas.microsoft.com/office/powerpoint/2010/main" val="183482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1458-0A53-198C-FA21-9C996C690511}"/>
              </a:ext>
            </a:extLst>
          </p:cNvPr>
          <p:cNvSpPr>
            <a:spLocks noGrp="1"/>
          </p:cNvSpPr>
          <p:nvPr>
            <p:ph type="title"/>
          </p:nvPr>
        </p:nvSpPr>
        <p:spPr>
          <a:xfrm>
            <a:off x="540000" y="720000"/>
            <a:ext cx="8064900" cy="825996"/>
          </a:xfrm>
        </p:spPr>
        <p:txBody>
          <a:bodyPr/>
          <a:lstStyle/>
          <a:p>
            <a:r>
              <a:rPr lang="en-GB" sz="1800" b="1" dirty="0">
                <a:effectLst/>
                <a:latin typeface="Arial" panose="020B0604020202020204" pitchFamily="34" charset="0"/>
                <a:ea typeface="Calibri" panose="020F0502020204030204" pitchFamily="34" charset="0"/>
                <a:cs typeface="Mangal" panose="02040503050203030202" pitchFamily="18" charset="0"/>
              </a:rPr>
              <a:t>Faculty directive 9/2019: </a:t>
            </a:r>
            <a:r>
              <a:rPr lang="en-GB" sz="1800" b="1" i="0" dirty="0">
                <a:solidFill>
                  <a:srgbClr val="0F21CB"/>
                </a:solidFill>
                <a:effectLst/>
                <a:latin typeface="Arial" panose="020B0604020202020204" pitchFamily="34" charset="0"/>
                <a:ea typeface="Times New Roman" panose="02020603050405020304" pitchFamily="18" charset="0"/>
                <a:cs typeface="Times New Roman" panose="02020603050405020304" pitchFamily="18" charset="0"/>
              </a:rPr>
              <a:t>Preparation, Submission, Publication and Evaluation of Bachelor’s, Final and Master’s Theses</a:t>
            </a:r>
            <a:br>
              <a:rPr lang="en-US" sz="18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8249C30-5143-9AA8-7693-B1F4D49FBB3F}"/>
              </a:ext>
            </a:extLst>
          </p:cNvPr>
          <p:cNvSpPr>
            <a:spLocks noGrp="1"/>
          </p:cNvSpPr>
          <p:nvPr>
            <p:ph idx="1"/>
          </p:nvPr>
        </p:nvSpPr>
        <p:spPr/>
        <p:txBody>
          <a:bodyPr/>
          <a:lstStyle/>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Mangal" panose="02040503050203030202" pitchFamily="18" charset="0"/>
              </a:rPr>
              <a:t>Plagiarism is understood as </a:t>
            </a:r>
            <a:r>
              <a:rPr lang="en-GB" sz="1800" i="1" dirty="0">
                <a:effectLst/>
                <a:latin typeface="Arial" panose="020B0604020202020204" pitchFamily="34" charset="0"/>
                <a:ea typeface="Calibri" panose="020F0502020204030204" pitchFamily="34" charset="0"/>
                <a:cs typeface="Mangal" panose="02040503050203030202" pitchFamily="18" charset="0"/>
              </a:rPr>
              <a:t>unauthorised imitation or adoption of an artistic or scientific work without acknowledging the model or author</a:t>
            </a:r>
            <a:r>
              <a:rPr lang="en-GB" sz="1800" dirty="0">
                <a:effectLst/>
                <a:latin typeface="Arial" panose="020B0604020202020204" pitchFamily="34" charset="0"/>
                <a:ea typeface="Calibri" panose="020F0502020204030204" pitchFamily="34" charset="0"/>
                <a:cs typeface="Mangal" panose="02040503050203030202" pitchFamily="18" charset="0"/>
              </a:rPr>
              <a:t>.</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Mangal" panose="02040503050203030202" pitchFamily="18" charset="0"/>
              </a:rPr>
              <a:t>Hiring another person to write a final thesis or buying (borrowing, stealing, etc.) a final thesis is also considered plagiarism (not only) in academia.</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Mangal" panose="02040503050203030202" pitchFamily="18" charset="0"/>
              </a:rPr>
              <a:t>Whether or not plagiarism has been committed does not depend on the amount of „non-cited” information; </a:t>
            </a:r>
            <a:r>
              <a:rPr lang="en-US" sz="1800" dirty="0">
                <a:solidFill>
                  <a:srgbClr val="0000DC"/>
                </a:solidFill>
                <a:effectLst/>
                <a:latin typeface="Arial" panose="020B0604020202020204" pitchFamily="34" charset="0"/>
                <a:ea typeface="Calibri" panose="020F0502020204030204" pitchFamily="34" charset="0"/>
                <a:cs typeface="Mangal" panose="02040503050203030202" pitchFamily="18" charset="0"/>
              </a:rPr>
              <a:t>plagiarism may be committed by using a single sentence or even a few words</a:t>
            </a:r>
            <a:r>
              <a:rPr lang="en-US" sz="1800" dirty="0">
                <a:effectLst/>
                <a:latin typeface="Arial" panose="020B0604020202020204" pitchFamily="34" charset="0"/>
                <a:ea typeface="Calibri" panose="020F0502020204030204" pitchFamily="34" charset="0"/>
                <a:cs typeface="Mangal" panose="02040503050203030202" pitchFamily="18" charset="0"/>
              </a:rPr>
              <a:t>, or an unusual collocation or idiom. Citing only a certain number of borrowed ideas and leaving the others, borrowed from the same source, uncited also constitutes plagiarism.</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Mangal" panose="02040503050203030202" pitchFamily="18" charset="0"/>
              </a:rPr>
              <a:t>Plagiarism can also be a violation of copyright law and lead to </a:t>
            </a:r>
            <a:r>
              <a:rPr lang="en-US" sz="1800" dirty="0">
                <a:solidFill>
                  <a:srgbClr val="0000DC"/>
                </a:solidFill>
                <a:effectLst/>
                <a:latin typeface="Arial" panose="020B0604020202020204" pitchFamily="34" charset="0"/>
                <a:ea typeface="Calibri" panose="020F0502020204030204" pitchFamily="34" charset="0"/>
                <a:cs typeface="Mangal" panose="02040503050203030202" pitchFamily="18" charset="0"/>
              </a:rPr>
              <a:t>prosecution</a:t>
            </a:r>
            <a:r>
              <a:rPr lang="en-US" sz="1800" dirty="0">
                <a:effectLst/>
                <a:latin typeface="Arial" panose="020B0604020202020204" pitchFamily="34" charset="0"/>
                <a:ea typeface="Calibri" panose="020F0502020204030204" pitchFamily="34" charset="0"/>
                <a:cs typeface="Mangal" panose="02040503050203030202" pitchFamily="18" charset="0"/>
              </a:rPr>
              <a:t>. </a:t>
            </a:r>
          </a:p>
          <a:p>
            <a:endParaRPr lang="en-US" sz="1050" dirty="0"/>
          </a:p>
          <a:p>
            <a:r>
              <a:rPr lang="en-US" sz="1050" dirty="0">
                <a:hlinkClick r:id="rId2"/>
              </a:rPr>
              <a:t>https://www.econ.muni.cz/en/students/bachelors-and-masters-studies/avoid-plagiarism</a:t>
            </a:r>
            <a:endParaRPr lang="en-US" sz="1050" dirty="0"/>
          </a:p>
          <a:p>
            <a:endParaRPr lang="en-US" sz="1050" dirty="0"/>
          </a:p>
          <a:p>
            <a:r>
              <a:rPr lang="en-US" sz="1050" dirty="0"/>
              <a:t>Directive: </a:t>
            </a:r>
            <a:r>
              <a:rPr lang="en-US" sz="1050" dirty="0">
                <a:hlinkClick r:id="rId3"/>
              </a:rPr>
              <a:t>https://is.muni.cz/auth/do/econ/uredni_deska/predpisy_ESF/smernice/smernice_dekana/prehled/2019/smernice_c_9_2019_o_tvorbe_odevzdavani_zverejnovani_a_hodnoceni_bc_zaverecnych_a/SmerniceDekana2019_c.9__EN_FINALNI.docx</a:t>
            </a:r>
            <a:endParaRPr lang="en-US" sz="1050" dirty="0"/>
          </a:p>
          <a:p>
            <a:endParaRPr lang="en-US" sz="1050" dirty="0"/>
          </a:p>
          <a:p>
            <a:endParaRPr lang="en-US" sz="1050" dirty="0"/>
          </a:p>
        </p:txBody>
      </p:sp>
      <p:sp>
        <p:nvSpPr>
          <p:cNvPr id="4" name="Footer Placeholder 3">
            <a:extLst>
              <a:ext uri="{FF2B5EF4-FFF2-40B4-BE49-F238E27FC236}">
                <a16:creationId xmlns:a16="http://schemas.microsoft.com/office/drawing/2014/main" id="{B01916A2-C742-1A9E-DB90-026F2653C6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9EDE3-AB53-5836-5E37-3355C806E00E}"/>
              </a:ext>
            </a:extLst>
          </p:cNvPr>
          <p:cNvSpPr>
            <a:spLocks noGrp="1"/>
          </p:cNvSpPr>
          <p:nvPr>
            <p:ph type="sldNum" sz="quarter" idx="12"/>
          </p:nvPr>
        </p:nvSpPr>
        <p:spPr/>
        <p:txBody>
          <a:bodyPr/>
          <a:lstStyle/>
          <a:p>
            <a:fld id="{9B96641B-CBAD-4648-8EF9-4B01F5E654A4}" type="slidenum">
              <a:rPr lang="en-US" smtClean="0"/>
              <a:t>4</a:t>
            </a:fld>
            <a:endParaRPr lang="en-US"/>
          </a:p>
        </p:txBody>
      </p:sp>
    </p:spTree>
    <p:extLst>
      <p:ext uri="{BB962C8B-B14F-4D97-AF65-F5344CB8AC3E}">
        <p14:creationId xmlns:p14="http://schemas.microsoft.com/office/powerpoint/2010/main" val="1915067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9343-9682-3DAC-CD3E-D606DF1911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DDF7-302F-EB89-007E-E8D5404E30AD}"/>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0844802-A9A7-28B8-66F3-BC414123B6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E774E-CF40-37A1-0F72-67B8CE4FA415}"/>
              </a:ext>
            </a:extLst>
          </p:cNvPr>
          <p:cNvSpPr>
            <a:spLocks noGrp="1"/>
          </p:cNvSpPr>
          <p:nvPr>
            <p:ph type="sldNum" sz="quarter" idx="12"/>
          </p:nvPr>
        </p:nvSpPr>
        <p:spPr/>
        <p:txBody>
          <a:bodyPr/>
          <a:lstStyle/>
          <a:p>
            <a:fld id="{9B96641B-CBAD-4648-8EF9-4B01F5E654A4}" type="slidenum">
              <a:rPr lang="en-US" smtClean="0"/>
              <a:t>40</a:t>
            </a:fld>
            <a:endParaRPr lang="en-US"/>
          </a:p>
        </p:txBody>
      </p:sp>
      <p:pic>
        <p:nvPicPr>
          <p:cNvPr id="7" name="Picture 6">
            <a:extLst>
              <a:ext uri="{FF2B5EF4-FFF2-40B4-BE49-F238E27FC236}">
                <a16:creationId xmlns:a16="http://schemas.microsoft.com/office/drawing/2014/main" id="{AE4BC5B4-5FC1-2BC8-E77B-8C6DE65F793C}"/>
              </a:ext>
            </a:extLst>
          </p:cNvPr>
          <p:cNvPicPr>
            <a:picLocks noChangeAspect="1"/>
          </p:cNvPicPr>
          <p:nvPr/>
        </p:nvPicPr>
        <p:blipFill>
          <a:blip r:embed="rId2"/>
          <a:stretch>
            <a:fillRect/>
          </a:stretch>
        </p:blipFill>
        <p:spPr>
          <a:xfrm>
            <a:off x="-450" y="0"/>
            <a:ext cx="9144000" cy="6858000"/>
          </a:xfrm>
          <a:prstGeom prst="rect">
            <a:avLst/>
          </a:prstGeom>
        </p:spPr>
      </p:pic>
    </p:spTree>
    <p:extLst>
      <p:ext uri="{BB962C8B-B14F-4D97-AF65-F5344CB8AC3E}">
        <p14:creationId xmlns:p14="http://schemas.microsoft.com/office/powerpoint/2010/main" val="163336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ADC5-20AC-4965-96D5-63EAE3857710}"/>
              </a:ext>
            </a:extLst>
          </p:cNvPr>
          <p:cNvSpPr>
            <a:spLocks noGrp="1"/>
          </p:cNvSpPr>
          <p:nvPr>
            <p:ph type="title"/>
          </p:nvPr>
        </p:nvSpPr>
        <p:spPr/>
        <p:txBody>
          <a:bodyPr/>
          <a:lstStyle/>
          <a:p>
            <a:pPr algn="ctr"/>
            <a:r>
              <a:rPr lang="en-US" dirty="0"/>
              <a:t>Best practices to avoid plagiarism </a:t>
            </a:r>
          </a:p>
        </p:txBody>
      </p:sp>
      <p:sp>
        <p:nvSpPr>
          <p:cNvPr id="3" name="Content Placeholder 2">
            <a:extLst>
              <a:ext uri="{FF2B5EF4-FFF2-40B4-BE49-F238E27FC236}">
                <a16:creationId xmlns:a16="http://schemas.microsoft.com/office/drawing/2014/main" id="{3F373C33-F5E7-4C6C-BC84-91F0EA215AC6}"/>
              </a:ext>
            </a:extLst>
          </p:cNvPr>
          <p:cNvSpPr>
            <a:spLocks noGrp="1"/>
          </p:cNvSpPr>
          <p:nvPr>
            <p:ph idx="1"/>
          </p:nvPr>
        </p:nvSpPr>
        <p:spPr>
          <a:xfrm>
            <a:off x="717630" y="1527858"/>
            <a:ext cx="7886370" cy="4304142"/>
          </a:xfrm>
        </p:spPr>
        <p:txBody>
          <a:bodyPr>
            <a:normAutofit/>
          </a:bodyPr>
          <a:lstStyle/>
          <a:p>
            <a:pPr marL="179388" indent="-179388">
              <a:buFont typeface="Arial" panose="020B0604020202020204" pitchFamily="34" charset="0"/>
              <a:buChar char="•"/>
            </a:pPr>
            <a:r>
              <a:rPr lang="en-US" b="0" i="0" dirty="0">
                <a:solidFill>
                  <a:srgbClr val="000000"/>
                </a:solidFill>
                <a:effectLst/>
                <a:latin typeface="acumin-pro"/>
              </a:rPr>
              <a:t>Take notes when reading (write notes directly to pdf) </a:t>
            </a:r>
          </a:p>
          <a:p>
            <a:pPr marL="179388" indent="-179388">
              <a:buFont typeface="Arial" panose="020B0604020202020204" pitchFamily="34" charset="0"/>
              <a:buChar char="•"/>
            </a:pPr>
            <a:r>
              <a:rPr lang="en-US" b="0" i="0" dirty="0">
                <a:solidFill>
                  <a:srgbClr val="000000"/>
                </a:solidFill>
                <a:effectLst/>
                <a:latin typeface="acumin-pro"/>
              </a:rPr>
              <a:t>Use a citation manager like Zotero</a:t>
            </a:r>
            <a:r>
              <a:rPr lang="en-US" dirty="0">
                <a:solidFill>
                  <a:srgbClr val="000000"/>
                </a:solidFill>
                <a:latin typeface="acumin-pro"/>
              </a:rPr>
              <a:t> to keep </a:t>
            </a:r>
            <a:r>
              <a:rPr lang="en-US" b="0" i="0" dirty="0">
                <a:solidFill>
                  <a:srgbClr val="000000"/>
                </a:solidFill>
                <a:effectLst/>
                <a:latin typeface="acumin-pro"/>
              </a:rPr>
              <a:t>your notes with the source</a:t>
            </a:r>
          </a:p>
          <a:p>
            <a:pPr marL="179388" indent="-179388">
              <a:buFont typeface="Arial" panose="020B0604020202020204" pitchFamily="34" charset="0"/>
              <a:buChar char="•"/>
            </a:pPr>
            <a:r>
              <a:rPr lang="en-US" b="0" i="0" dirty="0">
                <a:solidFill>
                  <a:srgbClr val="000000"/>
                </a:solidFill>
                <a:effectLst/>
                <a:latin typeface="acumin-pro"/>
              </a:rPr>
              <a:t>Use a signal phrase “According to [source],” </a:t>
            </a:r>
          </a:p>
          <a:p>
            <a:pPr marL="179388" indent="-179388">
              <a:buFont typeface="Arial" panose="020B0604020202020204" pitchFamily="34" charset="0"/>
              <a:buChar char="•"/>
            </a:pPr>
            <a:r>
              <a:rPr lang="en-US" b="0" i="0" dirty="0">
                <a:solidFill>
                  <a:srgbClr val="000000"/>
                </a:solidFill>
                <a:effectLst/>
                <a:latin typeface="acumin-pro"/>
              </a:rPr>
              <a:t>Paraphrase or summarize the text without looking at the original source material, and simply rely on your memory</a:t>
            </a:r>
          </a:p>
          <a:p>
            <a:pPr marL="179388" indent="-179388">
              <a:buFont typeface="Arial" panose="020B0604020202020204" pitchFamily="34" charset="0"/>
              <a:buChar char="•"/>
            </a:pPr>
            <a:r>
              <a:rPr lang="en-US" b="0" i="0" dirty="0">
                <a:solidFill>
                  <a:srgbClr val="000000"/>
                </a:solidFill>
                <a:effectLst/>
                <a:latin typeface="acumin-pro"/>
              </a:rPr>
              <a:t>Put quotation marks around any unique words or phrases</a:t>
            </a:r>
            <a:endParaRPr lang="en-US" dirty="0">
              <a:solidFill>
                <a:srgbClr val="000000"/>
              </a:solidFill>
              <a:latin typeface="acumin-pro"/>
            </a:endParaRPr>
          </a:p>
          <a:p>
            <a:pPr marL="179388" indent="-179388">
              <a:buFont typeface="Arial" panose="020B0604020202020204" pitchFamily="34" charset="0"/>
              <a:buChar char="•"/>
            </a:pPr>
            <a:r>
              <a:rPr lang="en-US" b="0" i="0" dirty="0">
                <a:solidFill>
                  <a:srgbClr val="000000"/>
                </a:solidFill>
                <a:effectLst/>
                <a:latin typeface="acumin-pro"/>
              </a:rPr>
              <a:t>Quote no more material than necessary (do not quote full paragraph)</a:t>
            </a:r>
          </a:p>
          <a:p>
            <a:pPr marL="179388" indent="-179388">
              <a:buFont typeface="Arial" panose="020B0604020202020204" pitchFamily="34" charset="0"/>
              <a:buChar char="•"/>
            </a:pPr>
            <a:r>
              <a:rPr lang="en-US" b="0" i="0" dirty="0">
                <a:solidFill>
                  <a:srgbClr val="000000"/>
                </a:solidFill>
                <a:effectLst/>
                <a:latin typeface="acumin-pro"/>
              </a:rPr>
              <a:t>Before finalizing your paper check your notes and sources to make sure that anything coming from an outside source is acknowledged </a:t>
            </a:r>
          </a:p>
          <a:p>
            <a:pPr marL="179388" indent="-179388">
              <a:buFont typeface="Arial" panose="020B0604020202020204" pitchFamily="34" charset="0"/>
              <a:buChar char="•"/>
            </a:pPr>
            <a:r>
              <a:rPr lang="en-US" b="0" i="0" dirty="0">
                <a:solidFill>
                  <a:srgbClr val="000000"/>
                </a:solidFill>
                <a:effectLst/>
                <a:latin typeface="acumin-pro"/>
              </a:rPr>
              <a:t>If you have any questions or concerns about citation</a:t>
            </a:r>
            <a:r>
              <a:rPr lang="en-US" dirty="0">
                <a:solidFill>
                  <a:srgbClr val="000000"/>
                </a:solidFill>
                <a:latin typeface="acumin-pro"/>
              </a:rPr>
              <a:t> ask in advance</a:t>
            </a:r>
            <a:endParaRPr lang="en-US" dirty="0"/>
          </a:p>
        </p:txBody>
      </p:sp>
    </p:spTree>
    <p:extLst>
      <p:ext uri="{BB962C8B-B14F-4D97-AF65-F5344CB8AC3E}">
        <p14:creationId xmlns:p14="http://schemas.microsoft.com/office/powerpoint/2010/main" val="4084300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ADC5-20AC-4965-96D5-63EAE3857710}"/>
              </a:ext>
            </a:extLst>
          </p:cNvPr>
          <p:cNvSpPr>
            <a:spLocks noGrp="1"/>
          </p:cNvSpPr>
          <p:nvPr>
            <p:ph type="title"/>
          </p:nvPr>
        </p:nvSpPr>
        <p:spPr/>
        <p:txBody>
          <a:bodyPr/>
          <a:lstStyle/>
          <a:p>
            <a:pPr algn="ctr"/>
            <a:r>
              <a:rPr lang="en-US" dirty="0"/>
              <a:t>GUIDELINES FOR AVOIDING PLAGIARISM</a:t>
            </a:r>
          </a:p>
        </p:txBody>
      </p:sp>
      <p:sp>
        <p:nvSpPr>
          <p:cNvPr id="3" name="Content Placeholder 2">
            <a:extLst>
              <a:ext uri="{FF2B5EF4-FFF2-40B4-BE49-F238E27FC236}">
                <a16:creationId xmlns:a16="http://schemas.microsoft.com/office/drawing/2014/main" id="{3F373C33-F5E7-4C6C-BC84-91F0EA215AC6}"/>
              </a:ext>
            </a:extLst>
          </p:cNvPr>
          <p:cNvSpPr>
            <a:spLocks noGrp="1"/>
          </p:cNvSpPr>
          <p:nvPr>
            <p:ph idx="1"/>
          </p:nvPr>
        </p:nvSpPr>
        <p:spPr>
          <a:xfrm>
            <a:off x="717630" y="1527858"/>
            <a:ext cx="7886370" cy="4304142"/>
          </a:xfrm>
        </p:spPr>
        <p:txBody>
          <a:bodyPr>
            <a:normAutofit/>
          </a:bodyPr>
          <a:lstStyle/>
          <a:p>
            <a:r>
              <a:rPr lang="en-US" dirty="0"/>
              <a:t>Paraphrasing</a:t>
            </a:r>
          </a:p>
          <a:p>
            <a:r>
              <a:rPr lang="en-US" dirty="0"/>
              <a:t>Use your own words and style</a:t>
            </a:r>
          </a:p>
          <a:p>
            <a:r>
              <a:rPr lang="en-US" dirty="0"/>
              <a:t>Use synonyms</a:t>
            </a:r>
          </a:p>
          <a:p>
            <a:r>
              <a:rPr lang="en-US" dirty="0"/>
              <a:t>Alternate verbs</a:t>
            </a:r>
          </a:p>
          <a:p>
            <a:r>
              <a:rPr lang="en-US" dirty="0"/>
              <a:t>Change of forms</a:t>
            </a:r>
          </a:p>
          <a:p>
            <a:r>
              <a:rPr lang="en-US" dirty="0"/>
              <a:t>No citation for common knowledge or universal truth</a:t>
            </a:r>
          </a:p>
          <a:p>
            <a:r>
              <a:rPr lang="en-US" dirty="0"/>
              <a:t>Citations</a:t>
            </a:r>
          </a:p>
          <a:p>
            <a:r>
              <a:rPr lang="en-US" dirty="0"/>
              <a:t>Footnotes</a:t>
            </a:r>
          </a:p>
          <a:p>
            <a:r>
              <a:rPr lang="en-US" dirty="0"/>
              <a:t>References</a:t>
            </a:r>
          </a:p>
          <a:p>
            <a:endParaRPr lang="en-US" dirty="0"/>
          </a:p>
        </p:txBody>
      </p:sp>
    </p:spTree>
    <p:extLst>
      <p:ext uri="{BB962C8B-B14F-4D97-AF65-F5344CB8AC3E}">
        <p14:creationId xmlns:p14="http://schemas.microsoft.com/office/powerpoint/2010/main" val="3952278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AAF2-74B6-4B4A-8CCB-63C0E86E6096}"/>
              </a:ext>
            </a:extLst>
          </p:cNvPr>
          <p:cNvSpPr>
            <a:spLocks noGrp="1"/>
          </p:cNvSpPr>
          <p:nvPr>
            <p:ph type="title"/>
          </p:nvPr>
        </p:nvSpPr>
        <p:spPr/>
        <p:txBody>
          <a:bodyPr/>
          <a:lstStyle/>
          <a:p>
            <a:r>
              <a:rPr lang="en-US" dirty="0"/>
              <a:t>Plagiarism checker</a:t>
            </a:r>
          </a:p>
        </p:txBody>
      </p:sp>
      <p:sp>
        <p:nvSpPr>
          <p:cNvPr id="3" name="Content Placeholder 2">
            <a:extLst>
              <a:ext uri="{FF2B5EF4-FFF2-40B4-BE49-F238E27FC236}">
                <a16:creationId xmlns:a16="http://schemas.microsoft.com/office/drawing/2014/main" id="{3128406B-A6D1-4437-A4ED-3CD6899F0AC6}"/>
              </a:ext>
            </a:extLst>
          </p:cNvPr>
          <p:cNvSpPr>
            <a:spLocks noGrp="1"/>
          </p:cNvSpPr>
          <p:nvPr>
            <p:ph idx="1"/>
          </p:nvPr>
        </p:nvSpPr>
        <p:spPr/>
        <p:txBody>
          <a:bodyPr/>
          <a:lstStyle/>
          <a:p>
            <a:r>
              <a:rPr lang="en-US" dirty="0"/>
              <a:t>Plagiarism checker (Searching for Similar Files in IS)</a:t>
            </a:r>
          </a:p>
          <a:p>
            <a:r>
              <a:rPr lang="en-US" sz="1800" dirty="0">
                <a:hlinkClick r:id="rId2"/>
              </a:rPr>
              <a:t>https://is.muni.cz/napoveda/elearning/plagiat?lang=en</a:t>
            </a:r>
            <a:endParaRPr lang="en-US" sz="1800" dirty="0"/>
          </a:p>
          <a:p>
            <a:endParaRPr lang="en-US" dirty="0"/>
          </a:p>
          <a:p>
            <a:r>
              <a:rPr lang="en-US" dirty="0"/>
              <a:t>Grammarly also has plagiarism checker</a:t>
            </a:r>
          </a:p>
          <a:p>
            <a:r>
              <a:rPr lang="en-US" sz="1400" u="sng" dirty="0">
                <a:solidFill>
                  <a:srgbClr val="002265"/>
                </a:solidFill>
                <a:latin typeface="Open Sans" panose="020B0606030504020204" pitchFamily="34" charset="0"/>
                <a:hlinkClick r:id="rId3"/>
              </a:rPr>
              <a:t>https://www.econ.muni.cz/en/news/grammarly-software-for-the-students-of-our-faculty</a:t>
            </a:r>
            <a:endParaRPr lang="en-US" sz="1400" dirty="0"/>
          </a:p>
        </p:txBody>
      </p:sp>
    </p:spTree>
    <p:extLst>
      <p:ext uri="{BB962C8B-B14F-4D97-AF65-F5344CB8AC3E}">
        <p14:creationId xmlns:p14="http://schemas.microsoft.com/office/powerpoint/2010/main" val="4129767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ACADEMIC WRITING CHECKLIST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88777" y="2894120"/>
            <a:ext cx="8957569" cy="1095980"/>
          </a:xfrm>
          <a:prstGeom prst="rect">
            <a:avLst/>
          </a:prstGeom>
        </p:spPr>
        <p:txBody>
          <a:bodyPr spcFirstLastPara="1" wrap="square" lIns="91425" tIns="91425" rIns="91425" bIns="91425" anchor="ctr" anchorCtr="0">
            <a:noAutofit/>
          </a:bodyPr>
          <a:lstStyle/>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informal terms and contractions.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second-person pronouns (“you”).</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emotive or exaggerated language.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redundant words and phrases.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avoid unnecessary jargon and define terms where needed.</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present information as precisely and accurately as possible.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appropriate transitions to show the connections between my ideas.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My text is logically organized using paragraphs.</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Each paragraph is focused on a single idea, expressed in a clear topic sentence.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Every part of the text relates to my central thesis or research question.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support my claims with evidence.</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use the appropriate verb tenses in each section.</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consistently use either UK or US English.</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format numbers consistently.</a:t>
            </a:r>
            <a:endParaRPr sz="1600" dirty="0">
              <a:solidFill>
                <a:srgbClr val="0D405F"/>
              </a:solidFill>
              <a:highlight>
                <a:srgbClr val="FFFFFF"/>
              </a:highlight>
            </a:endParaRPr>
          </a:p>
          <a:p>
            <a:pPr marL="762000" marR="304800" lvl="0" indent="-316230" algn="l" rtl="0">
              <a:lnSpc>
                <a:spcPct val="180000"/>
              </a:lnSpc>
              <a:spcBef>
                <a:spcPts val="0"/>
              </a:spcBef>
              <a:spcAft>
                <a:spcPts val="0"/>
              </a:spcAft>
              <a:buClr>
                <a:srgbClr val="0D405F"/>
              </a:buClr>
              <a:buSzPts val="1380"/>
              <a:buChar char="●"/>
            </a:pPr>
            <a:r>
              <a:rPr lang="en" sz="1600" dirty="0">
                <a:solidFill>
                  <a:srgbClr val="0D405F"/>
                </a:solidFill>
                <a:highlight>
                  <a:srgbClr val="FFFFFF"/>
                </a:highlight>
              </a:rPr>
              <a:t>I cite my sources using a consistent citation style (</a:t>
            </a:r>
            <a:r>
              <a:rPr lang="cs-CZ" sz="1600" dirty="0">
                <a:solidFill>
                  <a:srgbClr val="0D405F"/>
                </a:solidFill>
                <a:highlight>
                  <a:srgbClr val="FFFFFF"/>
                </a:highlight>
              </a:rPr>
              <a:t>A</a:t>
            </a:r>
            <a:r>
              <a:rPr lang="en-US" sz="1600" dirty="0">
                <a:solidFill>
                  <a:srgbClr val="0D405F"/>
                </a:solidFill>
                <a:highlight>
                  <a:srgbClr val="FFFFFF"/>
                </a:highlight>
              </a:rPr>
              <a:t>PA style)</a:t>
            </a:r>
            <a:r>
              <a:rPr lang="en" sz="1600" dirty="0">
                <a:solidFill>
                  <a:srgbClr val="0D405F"/>
                </a:solidFill>
                <a:highlight>
                  <a:srgbClr val="FFFFFF"/>
                </a:highlight>
              </a:rPr>
              <a:t>.</a:t>
            </a:r>
            <a:endParaRP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27C7-63B7-4B6A-AEDD-BED15FB7962E}"/>
              </a:ext>
            </a:extLst>
          </p:cNvPr>
          <p:cNvSpPr>
            <a:spLocks noGrp="1"/>
          </p:cNvSpPr>
          <p:nvPr>
            <p:ph type="title"/>
          </p:nvPr>
        </p:nvSpPr>
        <p:spPr/>
        <p:txBody>
          <a:bodyPr/>
          <a:lstStyle/>
          <a:p>
            <a:r>
              <a:rPr lang="en-US" dirty="0"/>
              <a:t>Referencing is critical for academic success</a:t>
            </a:r>
          </a:p>
        </p:txBody>
      </p:sp>
      <p:sp>
        <p:nvSpPr>
          <p:cNvPr id="3" name="Subtitle 2">
            <a:extLst>
              <a:ext uri="{FF2B5EF4-FFF2-40B4-BE49-F238E27FC236}">
                <a16:creationId xmlns:a16="http://schemas.microsoft.com/office/drawing/2014/main" id="{727133E6-C313-4758-A6FA-526115834DA5}"/>
              </a:ext>
            </a:extLst>
          </p:cNvPr>
          <p:cNvSpPr>
            <a:spLocks noGrp="1"/>
          </p:cNvSpPr>
          <p:nvPr>
            <p:ph idx="1"/>
          </p:nvPr>
        </p:nvSpPr>
        <p:spPr/>
        <p:txBody>
          <a:bodyPr/>
          <a:lstStyle/>
          <a:p>
            <a:r>
              <a:rPr lang="en-US" dirty="0"/>
              <a:t>The basis for development of academic knowledge is to build upon the results of other academics. </a:t>
            </a:r>
          </a:p>
          <a:p>
            <a:endParaRPr lang="en-US" dirty="0"/>
          </a:p>
          <a:p>
            <a:r>
              <a:rPr lang="en-US" dirty="0"/>
              <a:t>Plagiarism means using another’s work without giving credit. </a:t>
            </a:r>
          </a:p>
          <a:p>
            <a:endParaRPr lang="en-US" dirty="0"/>
          </a:p>
          <a:p>
            <a:r>
              <a:rPr lang="en-US" dirty="0"/>
              <a:t>Obvious cases of plagiarism include:</a:t>
            </a:r>
          </a:p>
          <a:p>
            <a:pPr lvl="1"/>
            <a:r>
              <a:rPr lang="en-US" sz="2000" dirty="0"/>
              <a:t>Copying or stealing text from online (translation of foreign text)</a:t>
            </a:r>
          </a:p>
          <a:p>
            <a:pPr lvl="1"/>
            <a:r>
              <a:rPr lang="en-US" sz="2000" dirty="0"/>
              <a:t>Hiring someone to write a paper for you</a:t>
            </a:r>
          </a:p>
          <a:p>
            <a:pPr lvl="1"/>
            <a:r>
              <a:rPr lang="en-US" sz="2000" dirty="0"/>
              <a:t>Copying whole paragraphs from a book, article, or online source without quotation marks or proper citation</a:t>
            </a:r>
          </a:p>
          <a:p>
            <a:pPr lvl="1"/>
            <a:r>
              <a:rPr lang="en-US" sz="2000" dirty="0"/>
              <a:t>In academia it is possible to plagiarize from yourself</a:t>
            </a:r>
          </a:p>
          <a:p>
            <a:endParaRPr lang="en-US" dirty="0"/>
          </a:p>
          <a:p>
            <a:endParaRPr lang="en-US" dirty="0"/>
          </a:p>
          <a:p>
            <a:endParaRPr lang="en-US" dirty="0"/>
          </a:p>
        </p:txBody>
      </p:sp>
    </p:spTree>
    <p:extLst>
      <p:ext uri="{BB962C8B-B14F-4D97-AF65-F5344CB8AC3E}">
        <p14:creationId xmlns:p14="http://schemas.microsoft.com/office/powerpoint/2010/main" val="362434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EF0EC7-AA43-8EB5-37F2-F8127B52AFC1}"/>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4C277A2B-D4EE-B705-9FEB-2E08EF90A5EB}"/>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4B30E559-AF81-ED0E-CE7A-1967863E479C}"/>
              </a:ext>
            </a:extLst>
          </p:cNvPr>
          <p:cNvSpPr>
            <a:spLocks noGrp="1"/>
          </p:cNvSpPr>
          <p:nvPr>
            <p:ph type="title"/>
          </p:nvPr>
        </p:nvSpPr>
        <p:spPr/>
        <p:txBody>
          <a:bodyPr/>
          <a:lstStyle/>
          <a:p>
            <a:r>
              <a:rPr lang="en-US" dirty="0"/>
              <a:t>When you must acknowledge the author</a:t>
            </a:r>
          </a:p>
        </p:txBody>
      </p:sp>
      <p:sp>
        <p:nvSpPr>
          <p:cNvPr id="5" name="Content Placeholder 4">
            <a:extLst>
              <a:ext uri="{FF2B5EF4-FFF2-40B4-BE49-F238E27FC236}">
                <a16:creationId xmlns:a16="http://schemas.microsoft.com/office/drawing/2014/main" id="{27EDDF69-674E-40C9-B44F-727BACCE6F97}"/>
              </a:ext>
            </a:extLst>
          </p:cNvPr>
          <p:cNvSpPr>
            <a:spLocks noGrp="1"/>
          </p:cNvSpPr>
          <p:nvPr>
            <p:ph idx="1"/>
          </p:nvPr>
        </p:nvSpPr>
        <p:spPr/>
        <p:txBody>
          <a:bodyPr/>
          <a:lstStyle/>
          <a:p>
            <a:r>
              <a:rPr lang="en-US" dirty="0"/>
              <a:t>Academic writing = correct use of references.</a:t>
            </a:r>
          </a:p>
          <a:p>
            <a:endParaRPr lang="en-US" dirty="0"/>
          </a:p>
          <a:p>
            <a:r>
              <a:rPr lang="en-US" dirty="0"/>
              <a:t>Quoting (use of quotation marks)</a:t>
            </a:r>
          </a:p>
          <a:p>
            <a:r>
              <a:rPr lang="en-US" dirty="0"/>
              <a:t>Paraphrasing (express the same with your own words)</a:t>
            </a:r>
          </a:p>
          <a:p>
            <a:r>
              <a:rPr lang="en-US" dirty="0"/>
              <a:t>Summary (main idea written in your own words)</a:t>
            </a:r>
          </a:p>
          <a:p>
            <a:r>
              <a:rPr lang="en-US" dirty="0"/>
              <a:t>Synthesizing (reference all authors that informed your writings)</a:t>
            </a:r>
          </a:p>
          <a:p>
            <a:endParaRPr lang="en-US" dirty="0"/>
          </a:p>
        </p:txBody>
      </p:sp>
      <p:sp>
        <p:nvSpPr>
          <p:cNvPr id="6" name="TextBox 5">
            <a:extLst>
              <a:ext uri="{FF2B5EF4-FFF2-40B4-BE49-F238E27FC236}">
                <a16:creationId xmlns:a16="http://schemas.microsoft.com/office/drawing/2014/main" id="{335D8892-AA96-97AE-1A64-233407610FCC}"/>
              </a:ext>
            </a:extLst>
          </p:cNvPr>
          <p:cNvSpPr txBox="1"/>
          <p:nvPr/>
        </p:nvSpPr>
        <p:spPr>
          <a:xfrm>
            <a:off x="1242872" y="4447005"/>
            <a:ext cx="6303147" cy="1384995"/>
          </a:xfrm>
          <a:prstGeom prst="rect">
            <a:avLst/>
          </a:prstGeom>
          <a:solidFill>
            <a:srgbClr val="0000DC"/>
          </a:solidFill>
        </p:spPr>
        <p:txBody>
          <a:bodyPr wrap="square" rtlCol="0">
            <a:spAutoFit/>
          </a:bodyPr>
          <a:lstStyle/>
          <a:p>
            <a:pPr algn="l"/>
            <a:r>
              <a:rPr lang="en-US" sz="2800" dirty="0">
                <a:solidFill>
                  <a:schemeClr val="bg1"/>
                </a:solidFill>
                <a:latin typeface="+mn-lt"/>
              </a:rPr>
              <a:t>When directly quoting, paraphrasing, summarizing, or synthesizing, </a:t>
            </a:r>
            <a:br>
              <a:rPr lang="en-US" sz="2800" dirty="0">
                <a:solidFill>
                  <a:schemeClr val="bg1"/>
                </a:solidFill>
                <a:latin typeface="+mn-lt"/>
              </a:rPr>
            </a:br>
            <a:r>
              <a:rPr lang="en-US" sz="2800" dirty="0">
                <a:solidFill>
                  <a:schemeClr val="bg1"/>
                </a:solidFill>
                <a:latin typeface="+mn-lt"/>
              </a:rPr>
              <a:t>you must acknowledge your sources. </a:t>
            </a:r>
          </a:p>
        </p:txBody>
      </p:sp>
    </p:spTree>
    <p:extLst>
      <p:ext uri="{BB962C8B-B14F-4D97-AF65-F5344CB8AC3E}">
        <p14:creationId xmlns:p14="http://schemas.microsoft.com/office/powerpoint/2010/main" val="76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B6A5C4-3420-A367-3909-2ADE3BE5991C}"/>
              </a:ext>
            </a:extLst>
          </p:cNvPr>
          <p:cNvSpPr>
            <a:spLocks noGrp="1"/>
          </p:cNvSpPr>
          <p:nvPr>
            <p:ph type="ftr" sz="quarter" idx="10"/>
          </p:nvPr>
        </p:nvSpPr>
        <p:spPr/>
        <p:txBody>
          <a:bodyPr/>
          <a:lstStyle/>
          <a:p>
            <a:r>
              <a:rPr lang="en-GB" noProof="0" dirty="0"/>
              <a:t>https://owl.purdue.edu/owl/avoiding_plagiarism/plagiarism_faq.html</a:t>
            </a:r>
          </a:p>
        </p:txBody>
      </p:sp>
      <p:sp>
        <p:nvSpPr>
          <p:cNvPr id="3" name="Slide Number Placeholder 2">
            <a:extLst>
              <a:ext uri="{FF2B5EF4-FFF2-40B4-BE49-F238E27FC236}">
                <a16:creationId xmlns:a16="http://schemas.microsoft.com/office/drawing/2014/main" id="{C18D016B-2065-D52F-F305-6D90F46EF09C}"/>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1831E995-44C0-2E7A-7CE5-BBB30A3C62DF}"/>
              </a:ext>
            </a:extLst>
          </p:cNvPr>
          <p:cNvSpPr>
            <a:spLocks noGrp="1"/>
          </p:cNvSpPr>
          <p:nvPr>
            <p:ph type="title"/>
          </p:nvPr>
        </p:nvSpPr>
        <p:spPr/>
        <p:txBody>
          <a:bodyPr/>
          <a:lstStyle/>
          <a:p>
            <a:r>
              <a:rPr lang="en-US" dirty="0"/>
              <a:t>When you do not need to cite</a:t>
            </a:r>
          </a:p>
        </p:txBody>
      </p:sp>
      <p:sp>
        <p:nvSpPr>
          <p:cNvPr id="5" name="Content Placeholder 4">
            <a:extLst>
              <a:ext uri="{FF2B5EF4-FFF2-40B4-BE49-F238E27FC236}">
                <a16:creationId xmlns:a16="http://schemas.microsoft.com/office/drawing/2014/main" id="{C92C1A86-50B2-206A-E704-65AEC0F20B6B}"/>
              </a:ext>
            </a:extLst>
          </p:cNvPr>
          <p:cNvSpPr>
            <a:spLocks noGrp="1"/>
          </p:cNvSpPr>
          <p:nvPr>
            <p:ph idx="1"/>
          </p:nvPr>
        </p:nvSpPr>
        <p:spPr/>
        <p:txBody>
          <a:bodyPr/>
          <a:lstStyle/>
          <a:p>
            <a:pPr algn="l">
              <a:buFont typeface="Arial" panose="020B0604020202020204" pitchFamily="34" charset="0"/>
              <a:buChar char="•"/>
            </a:pPr>
            <a:r>
              <a:rPr lang="en-US" sz="1800" b="0" i="0" dirty="0">
                <a:solidFill>
                  <a:srgbClr val="000000"/>
                </a:solidFill>
                <a:effectLst/>
                <a:latin typeface="+mj-lt"/>
              </a:rPr>
              <a:t>Writing your </a:t>
            </a:r>
            <a:r>
              <a:rPr lang="en-US" sz="1800" b="0" i="0" dirty="0">
                <a:solidFill>
                  <a:srgbClr val="0000DC"/>
                </a:solidFill>
                <a:effectLst/>
                <a:latin typeface="+mj-lt"/>
              </a:rPr>
              <a:t>own lived experiences</a:t>
            </a:r>
            <a:r>
              <a:rPr lang="en-US" sz="1800" b="0" i="0" dirty="0">
                <a:solidFill>
                  <a:srgbClr val="000000"/>
                </a:solidFill>
                <a:effectLst/>
                <a:latin typeface="+mj-lt"/>
              </a:rPr>
              <a:t>, your </a:t>
            </a:r>
            <a:r>
              <a:rPr lang="en-US" sz="1800" b="0" i="0" dirty="0">
                <a:solidFill>
                  <a:srgbClr val="0000DC"/>
                </a:solidFill>
                <a:effectLst/>
                <a:latin typeface="+mj-lt"/>
              </a:rPr>
              <a:t>own observations </a:t>
            </a:r>
            <a:r>
              <a:rPr lang="en-US" sz="1800" b="0" i="0" dirty="0">
                <a:solidFill>
                  <a:srgbClr val="000000"/>
                </a:solidFill>
                <a:effectLst/>
                <a:latin typeface="+mj-lt"/>
              </a:rPr>
              <a:t>and insights, your </a:t>
            </a:r>
            <a:r>
              <a:rPr lang="en-US" sz="1800" b="0" i="0" dirty="0">
                <a:solidFill>
                  <a:srgbClr val="0000DC"/>
                </a:solidFill>
                <a:effectLst/>
                <a:latin typeface="+mj-lt"/>
              </a:rPr>
              <a:t>own thoughts</a:t>
            </a:r>
            <a:r>
              <a:rPr lang="en-US" sz="1800" b="0" i="0" dirty="0">
                <a:solidFill>
                  <a:srgbClr val="000000"/>
                </a:solidFill>
                <a:effectLst/>
                <a:latin typeface="+mj-lt"/>
              </a:rPr>
              <a:t>, and your </a:t>
            </a:r>
            <a:r>
              <a:rPr lang="en-US" sz="1800" b="0" i="0" dirty="0">
                <a:solidFill>
                  <a:srgbClr val="0000DC"/>
                </a:solidFill>
                <a:effectLst/>
                <a:latin typeface="+mj-lt"/>
              </a:rPr>
              <a:t>own conclusions </a:t>
            </a:r>
            <a:r>
              <a:rPr lang="en-US" sz="1800" b="0" i="0" dirty="0">
                <a:solidFill>
                  <a:srgbClr val="000000"/>
                </a:solidFill>
                <a:effectLst/>
                <a:latin typeface="+mj-lt"/>
              </a:rPr>
              <a:t>about a subject </a:t>
            </a:r>
          </a:p>
          <a:p>
            <a:pPr algn="l">
              <a:buFont typeface="Arial" panose="020B0604020202020204" pitchFamily="34" charset="0"/>
              <a:buChar char="•"/>
            </a:pPr>
            <a:r>
              <a:rPr lang="en-US" sz="1800" b="0" i="0" dirty="0">
                <a:solidFill>
                  <a:srgbClr val="000000"/>
                </a:solidFill>
                <a:effectLst/>
                <a:latin typeface="+mj-lt"/>
              </a:rPr>
              <a:t>When you are writing up your </a:t>
            </a:r>
            <a:r>
              <a:rPr lang="en-US" sz="1800" b="0" i="0" dirty="0">
                <a:solidFill>
                  <a:srgbClr val="0000DC"/>
                </a:solidFill>
                <a:effectLst/>
                <a:latin typeface="+mj-lt"/>
              </a:rPr>
              <a:t>own results </a:t>
            </a:r>
          </a:p>
          <a:p>
            <a:pPr algn="l">
              <a:buFont typeface="Arial" panose="020B0604020202020204" pitchFamily="34" charset="0"/>
              <a:buChar char="•"/>
            </a:pPr>
            <a:r>
              <a:rPr lang="en-US" sz="1800" b="0" i="0" dirty="0">
                <a:solidFill>
                  <a:srgbClr val="000000"/>
                </a:solidFill>
                <a:effectLst/>
                <a:latin typeface="+mj-lt"/>
              </a:rPr>
              <a:t>When you use your own artwork, digital photographs, video, audio, etc. </a:t>
            </a:r>
          </a:p>
          <a:p>
            <a:pPr algn="l">
              <a:buFont typeface="Arial" panose="020B0604020202020204" pitchFamily="34" charset="0"/>
              <a:buChar char="•"/>
            </a:pPr>
            <a:r>
              <a:rPr lang="en-US" sz="1800" b="0" i="0" dirty="0">
                <a:solidFill>
                  <a:srgbClr val="000000"/>
                </a:solidFill>
                <a:effectLst/>
                <a:latin typeface="+mj-lt"/>
              </a:rPr>
              <a:t>When you are using "</a:t>
            </a:r>
            <a:r>
              <a:rPr lang="en-US" sz="1800" b="0" i="0" dirty="0">
                <a:solidFill>
                  <a:srgbClr val="0000DC"/>
                </a:solidFill>
                <a:effectLst/>
                <a:latin typeface="+mj-lt"/>
              </a:rPr>
              <a:t>common knowledge</a:t>
            </a:r>
            <a:r>
              <a:rPr lang="en-US" sz="1800" b="0" i="0" dirty="0">
                <a:solidFill>
                  <a:srgbClr val="000000"/>
                </a:solidFill>
                <a:effectLst/>
                <a:latin typeface="+mj-lt"/>
              </a:rPr>
              <a:t>“, things like common sense observations, historical events (but </a:t>
            </a:r>
            <a:r>
              <a:rPr lang="en-US" sz="1800" i="0" dirty="0">
                <a:solidFill>
                  <a:srgbClr val="000000"/>
                </a:solidFill>
                <a:effectLst/>
                <a:latin typeface="+mj-lt"/>
              </a:rPr>
              <a:t>not historical </a:t>
            </a:r>
            <a:r>
              <a:rPr lang="en-US" sz="1800" b="0" i="0" dirty="0">
                <a:solidFill>
                  <a:srgbClr val="000000"/>
                </a:solidFill>
                <a:effectLst/>
                <a:latin typeface="+mj-lt"/>
              </a:rPr>
              <a:t>documents) </a:t>
            </a:r>
          </a:p>
          <a:p>
            <a:pPr algn="l">
              <a:buFont typeface="Arial" panose="020B0604020202020204" pitchFamily="34" charset="0"/>
              <a:buChar char="•"/>
            </a:pPr>
            <a:r>
              <a:rPr lang="en-US" sz="1800" b="0" i="0" dirty="0">
                <a:solidFill>
                  <a:srgbClr val="000000"/>
                </a:solidFill>
                <a:effectLst/>
                <a:latin typeface="+mj-lt"/>
              </a:rPr>
              <a:t>When you are using </a:t>
            </a:r>
            <a:r>
              <a:rPr lang="en-US" sz="1800" b="0" i="0" dirty="0">
                <a:solidFill>
                  <a:srgbClr val="0000DC"/>
                </a:solidFill>
                <a:effectLst/>
                <a:latin typeface="+mj-lt"/>
              </a:rPr>
              <a:t>generally accepted facts </a:t>
            </a:r>
            <a:r>
              <a:rPr lang="en-US" sz="1800" b="0" i="0" dirty="0">
                <a:solidFill>
                  <a:srgbClr val="000000"/>
                </a:solidFill>
                <a:effectLst/>
                <a:latin typeface="+mj-lt"/>
              </a:rPr>
              <a:t>(e.g., pollution is bad for the environment) including facts that are accepted within particular research fields. </a:t>
            </a:r>
          </a:p>
          <a:p>
            <a:endParaRPr lang="en-US" sz="1800" dirty="0">
              <a:latin typeface="+mj-lt"/>
            </a:endParaRPr>
          </a:p>
        </p:txBody>
      </p:sp>
      <p:sp>
        <p:nvSpPr>
          <p:cNvPr id="6" name="TextBox 5">
            <a:extLst>
              <a:ext uri="{FF2B5EF4-FFF2-40B4-BE49-F238E27FC236}">
                <a16:creationId xmlns:a16="http://schemas.microsoft.com/office/drawing/2014/main" id="{32E44822-BDC4-93B7-269F-DB6199A0210E}"/>
              </a:ext>
            </a:extLst>
          </p:cNvPr>
          <p:cNvSpPr txBox="1"/>
          <p:nvPr/>
        </p:nvSpPr>
        <p:spPr>
          <a:xfrm>
            <a:off x="720190" y="4922283"/>
            <a:ext cx="5940000" cy="1215717"/>
          </a:xfrm>
          <a:prstGeom prst="rect">
            <a:avLst/>
          </a:prstGeom>
          <a:solidFill>
            <a:schemeClr val="bg2">
              <a:lumMod val="20000"/>
              <a:lumOff val="80000"/>
            </a:schemeClr>
          </a:solidFill>
        </p:spPr>
        <p:txBody>
          <a:bodyPr wrap="square" rtlCol="0">
            <a:spAutoFit/>
          </a:bodyPr>
          <a:lstStyle/>
          <a:p>
            <a:pPr>
              <a:spcAft>
                <a:spcPts val="1000"/>
              </a:spcAft>
            </a:pPr>
            <a:r>
              <a:rPr lang="en-US" sz="1200" dirty="0">
                <a:effectLst/>
                <a:latin typeface="+mj-lt"/>
                <a:ea typeface="Times New Roman" panose="02020603050405020304" pitchFamily="18" charset="0"/>
                <a:cs typeface="Times New Roman" panose="02020603050405020304" pitchFamily="18" charset="0"/>
              </a:rPr>
              <a:t>Material is probably </a:t>
            </a:r>
            <a:r>
              <a:rPr lang="en-US" sz="1200" dirty="0">
                <a:solidFill>
                  <a:srgbClr val="0000DC"/>
                </a:solidFill>
                <a:effectLst/>
                <a:latin typeface="+mj-lt"/>
                <a:ea typeface="Times New Roman" panose="02020603050405020304" pitchFamily="18" charset="0"/>
                <a:cs typeface="Times New Roman" panose="02020603050405020304" pitchFamily="18" charset="0"/>
              </a:rPr>
              <a:t>common knowledge</a:t>
            </a:r>
            <a:r>
              <a:rPr lang="en-US" sz="1200" dirty="0">
                <a:effectLst/>
                <a:latin typeface="+mj-lt"/>
                <a:ea typeface="Times New Roman" panose="02020603050405020304" pitchFamily="18" charset="0"/>
                <a:cs typeface="Times New Roman" panose="02020603050405020304" pitchFamily="18" charset="0"/>
              </a:rPr>
              <a:t> if . . .</a:t>
            </a:r>
            <a:endParaRPr lang="en-US" sz="1200" dirty="0">
              <a:effectLst/>
              <a:latin typeface="+mj-lt"/>
              <a:ea typeface="Calibri" panose="020F0502020204030204" pitchFamily="34" charset="0"/>
              <a:cs typeface="Times New Roman" panose="02020603050405020304" pitchFamily="18" charset="0"/>
            </a:endParaRPr>
          </a:p>
          <a:p>
            <a:pPr marL="171450" lvl="0" indent="-171450">
              <a:spcAft>
                <a:spcPts val="1000"/>
              </a:spcAft>
              <a:buSzPts val="1000"/>
              <a:buFont typeface="Arial" panose="020B0604020202020204" pitchFamily="34" charset="0"/>
              <a:buChar char="•"/>
              <a:tabLst>
                <a:tab pos="457200" algn="l"/>
              </a:tabLst>
            </a:pPr>
            <a:r>
              <a:rPr lang="en-US" sz="1200" dirty="0">
                <a:effectLst/>
                <a:latin typeface="+mj-lt"/>
                <a:ea typeface="Times New Roman" panose="02020603050405020304" pitchFamily="18" charset="0"/>
                <a:cs typeface="Times New Roman" panose="02020603050405020304" pitchFamily="18" charset="0"/>
              </a:rPr>
              <a:t>You find the same information undocumented in at least five other sources</a:t>
            </a:r>
            <a:endParaRPr lang="en-US" sz="1200" dirty="0">
              <a:effectLst/>
              <a:latin typeface="+mj-lt"/>
              <a:ea typeface="Calibri" panose="020F0502020204030204" pitchFamily="34" charset="0"/>
              <a:cs typeface="Times New Roman" panose="02020603050405020304" pitchFamily="18" charset="0"/>
            </a:endParaRPr>
          </a:p>
          <a:p>
            <a:pPr marL="171450" lvl="0" indent="-171450">
              <a:spcAft>
                <a:spcPts val="1000"/>
              </a:spcAft>
              <a:buSzPts val="1000"/>
              <a:buFont typeface="Arial" panose="020B0604020202020204" pitchFamily="34" charset="0"/>
              <a:buChar char="•"/>
              <a:tabLst>
                <a:tab pos="457200" algn="l"/>
              </a:tabLst>
            </a:pPr>
            <a:r>
              <a:rPr lang="en-US" sz="1200" dirty="0">
                <a:effectLst/>
                <a:latin typeface="+mj-lt"/>
                <a:ea typeface="Times New Roman" panose="02020603050405020304" pitchFamily="18" charset="0"/>
                <a:cs typeface="Times New Roman" panose="02020603050405020304" pitchFamily="18" charset="0"/>
              </a:rPr>
              <a:t>You think it is information that your readers will already know</a:t>
            </a:r>
            <a:endParaRPr lang="en-US" sz="1200" dirty="0">
              <a:effectLst/>
              <a:latin typeface="+mj-lt"/>
              <a:ea typeface="Calibri" panose="020F0502020204030204" pitchFamily="34" charset="0"/>
              <a:cs typeface="Times New Roman" panose="02020603050405020304" pitchFamily="18" charset="0"/>
            </a:endParaRPr>
          </a:p>
          <a:p>
            <a:pPr marL="171450" lvl="0" indent="-171450">
              <a:spcAft>
                <a:spcPts val="1000"/>
              </a:spcAft>
              <a:buSzPts val="1000"/>
              <a:buFont typeface="Arial" panose="020B0604020202020204" pitchFamily="34" charset="0"/>
              <a:buChar char="•"/>
              <a:tabLst>
                <a:tab pos="457200" algn="l"/>
              </a:tabLst>
            </a:pPr>
            <a:r>
              <a:rPr lang="en-US" sz="1200" dirty="0">
                <a:effectLst/>
                <a:latin typeface="+mj-lt"/>
                <a:ea typeface="Times New Roman" panose="02020603050405020304" pitchFamily="18" charset="0"/>
                <a:cs typeface="Times New Roman" panose="02020603050405020304" pitchFamily="18" charset="0"/>
              </a:rPr>
              <a:t>You think a person could easily find the information with general reference sources</a:t>
            </a: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43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down)">
                                      <p:cBhvr>
                                        <p:cTn id="2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001B4-064C-7D68-D883-0FCF7B8E47B5}"/>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A98F7F32-082A-44D5-E27A-42EF0FCBB945}"/>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CFF578B6-ED53-99E3-3889-12C25F864463}"/>
              </a:ext>
            </a:extLst>
          </p:cNvPr>
          <p:cNvSpPr>
            <a:spLocks noGrp="1"/>
          </p:cNvSpPr>
          <p:nvPr>
            <p:ph type="title"/>
          </p:nvPr>
        </p:nvSpPr>
        <p:spPr/>
        <p:txBody>
          <a:bodyPr/>
          <a:lstStyle/>
          <a:p>
            <a:r>
              <a:rPr lang="en-US" dirty="0"/>
              <a:t>When you need to cite</a:t>
            </a:r>
          </a:p>
        </p:txBody>
      </p:sp>
      <p:sp>
        <p:nvSpPr>
          <p:cNvPr id="5" name="Content Placeholder 4">
            <a:extLst>
              <a:ext uri="{FF2B5EF4-FFF2-40B4-BE49-F238E27FC236}">
                <a16:creationId xmlns:a16="http://schemas.microsoft.com/office/drawing/2014/main" id="{28672BD3-17C0-0BCB-DF0A-B95C90074020}"/>
              </a:ext>
            </a:extLst>
          </p:cNvPr>
          <p:cNvSpPr>
            <a:spLocks noGrp="1"/>
          </p:cNvSpPr>
          <p:nvPr>
            <p:ph idx="1"/>
          </p:nvPr>
        </p:nvSpPr>
        <p:spPr/>
        <p:txBody>
          <a:bodyPr/>
          <a:lstStyle/>
          <a:p>
            <a:r>
              <a:rPr lang="en-US" dirty="0">
                <a:solidFill>
                  <a:srgbClr val="0000DC"/>
                </a:solidFill>
              </a:rPr>
              <a:t>Words</a:t>
            </a:r>
            <a:r>
              <a:rPr lang="en-US" dirty="0"/>
              <a:t> or </a:t>
            </a:r>
            <a:r>
              <a:rPr lang="en-US" dirty="0">
                <a:solidFill>
                  <a:srgbClr val="0000DC"/>
                </a:solidFill>
              </a:rPr>
              <a:t>ideas</a:t>
            </a:r>
            <a:r>
              <a:rPr lang="en-US" dirty="0"/>
              <a:t> presented in a book, journal, report, magazine, newspaper, song, TV program, movie, website, computer program, letter, advertisement, or any other medium</a:t>
            </a:r>
          </a:p>
          <a:p>
            <a:r>
              <a:rPr lang="en-US" dirty="0"/>
              <a:t>Information you gain through </a:t>
            </a:r>
            <a:r>
              <a:rPr lang="en-US" dirty="0">
                <a:solidFill>
                  <a:srgbClr val="0000DC"/>
                </a:solidFill>
              </a:rPr>
              <a:t>interviewing</a:t>
            </a:r>
            <a:r>
              <a:rPr lang="en-US" dirty="0"/>
              <a:t> or conversing with another person, face to face, over the phone, or in writing </a:t>
            </a:r>
          </a:p>
          <a:p>
            <a:r>
              <a:rPr lang="en-US" dirty="0"/>
              <a:t>When you copy the </a:t>
            </a:r>
            <a:r>
              <a:rPr lang="en-US" dirty="0">
                <a:solidFill>
                  <a:srgbClr val="0000DC"/>
                </a:solidFill>
              </a:rPr>
              <a:t>exact words </a:t>
            </a:r>
            <a:r>
              <a:rPr lang="en-US" dirty="0"/>
              <a:t>or a </a:t>
            </a:r>
            <a:r>
              <a:rPr lang="en-US" dirty="0">
                <a:solidFill>
                  <a:srgbClr val="0000DC"/>
                </a:solidFill>
              </a:rPr>
              <a:t>unique phrase </a:t>
            </a:r>
          </a:p>
          <a:p>
            <a:r>
              <a:rPr lang="en-US" dirty="0"/>
              <a:t>When you reprint any </a:t>
            </a:r>
            <a:r>
              <a:rPr lang="en-US" dirty="0">
                <a:solidFill>
                  <a:srgbClr val="0000DC"/>
                </a:solidFill>
              </a:rPr>
              <a:t>figures</a:t>
            </a:r>
            <a:r>
              <a:rPr lang="en-US" dirty="0"/>
              <a:t>, pictures, or other visual materials </a:t>
            </a:r>
          </a:p>
          <a:p>
            <a:r>
              <a:rPr lang="en-US" dirty="0"/>
              <a:t>When you </a:t>
            </a:r>
            <a:r>
              <a:rPr lang="en-US" dirty="0">
                <a:solidFill>
                  <a:srgbClr val="0000DC"/>
                </a:solidFill>
              </a:rPr>
              <a:t>reuse any digital media</a:t>
            </a:r>
            <a:r>
              <a:rPr lang="en-US" dirty="0"/>
              <a:t>, including images, audio, video</a:t>
            </a:r>
          </a:p>
        </p:txBody>
      </p:sp>
    </p:spTree>
    <p:extLst>
      <p:ext uri="{BB962C8B-B14F-4D97-AF65-F5344CB8AC3E}">
        <p14:creationId xmlns:p14="http://schemas.microsoft.com/office/powerpoint/2010/main" val="31851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A48EE2-2C4E-F683-E6DD-B5107B8680E9}"/>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73E15825-CA5F-82AF-810A-C463FF2475CD}"/>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7F5AD716-2B59-2A8F-48F3-B9F8CEEF505D}"/>
              </a:ext>
            </a:extLst>
          </p:cNvPr>
          <p:cNvSpPr>
            <a:spLocks noGrp="1"/>
          </p:cNvSpPr>
          <p:nvPr>
            <p:ph type="title"/>
          </p:nvPr>
        </p:nvSpPr>
        <p:spPr/>
        <p:txBody>
          <a:bodyPr/>
          <a:lstStyle/>
          <a:p>
            <a:r>
              <a:rPr lang="en-US" dirty="0"/>
              <a:t>What is the risk to be discovered?</a:t>
            </a:r>
          </a:p>
        </p:txBody>
      </p:sp>
      <p:sp>
        <p:nvSpPr>
          <p:cNvPr id="5" name="Content Placeholder 4">
            <a:extLst>
              <a:ext uri="{FF2B5EF4-FFF2-40B4-BE49-F238E27FC236}">
                <a16:creationId xmlns:a16="http://schemas.microsoft.com/office/drawing/2014/main" id="{68642CB5-7291-1503-821A-38554752DEE7}"/>
              </a:ext>
            </a:extLst>
          </p:cNvPr>
          <p:cNvSpPr>
            <a:spLocks noGrp="1"/>
          </p:cNvSpPr>
          <p:nvPr>
            <p:ph idx="1"/>
          </p:nvPr>
        </p:nvSpPr>
        <p:spPr/>
        <p:txBody>
          <a:bodyPr/>
          <a:lstStyle/>
          <a:p>
            <a:r>
              <a:rPr lang="en-US" dirty="0"/>
              <a:t>The risk is high. </a:t>
            </a:r>
          </a:p>
          <a:p>
            <a:endParaRPr lang="en-US" dirty="0"/>
          </a:p>
          <a:p>
            <a:r>
              <a:rPr lang="en-US" dirty="0"/>
              <a:t>Online material is relatively easy to </a:t>
            </a:r>
            <a:r>
              <a:rPr lang="en-US" dirty="0" err="1"/>
              <a:t>plagiarise</a:t>
            </a:r>
            <a:r>
              <a:rPr lang="en-US" dirty="0"/>
              <a:t>.</a:t>
            </a:r>
            <a:br>
              <a:rPr lang="en-US" dirty="0"/>
            </a:br>
            <a:r>
              <a:rPr lang="en-US" dirty="0"/>
              <a:t>But it is also easier to find cases of plagiarism. </a:t>
            </a:r>
          </a:p>
          <a:p>
            <a:endParaRPr lang="en-US" dirty="0"/>
          </a:p>
          <a:p>
            <a:r>
              <a:rPr lang="en-US" dirty="0"/>
              <a:t>Current tools can analyze and investigate the authenticity of a text. Think that your thesis may be checked for originality also in the future with better tools. </a:t>
            </a:r>
          </a:p>
          <a:p>
            <a:endParaRPr lang="en-US" dirty="0"/>
          </a:p>
          <a:p>
            <a:r>
              <a:rPr lang="en-US" dirty="0"/>
              <a:t>All universities consider plagiarism a serious academic offense, </a:t>
            </a:r>
            <a:br>
              <a:rPr lang="en-US" dirty="0"/>
            </a:br>
            <a:r>
              <a:rPr lang="en-US" dirty="0"/>
              <a:t>and impose serious penalties on students who plagiarize.</a:t>
            </a:r>
          </a:p>
          <a:p>
            <a:r>
              <a:rPr lang="en-US" dirty="0"/>
              <a:t>Deliberate plagiarism is simply avoided by not cheating. </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6640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4-3-en.potx" id="{524521D0-074D-4CC6-9707-E4BBD7539CB5}" vid="{C7C7CF88-F347-40E8-AA7F-9D4FFCBBDA9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6BCA3A5965F72478106BF84B6303C52" ma:contentTypeVersion="4" ma:contentTypeDescription="Vytvoří nový dokument" ma:contentTypeScope="" ma:versionID="eb684b9cd44707b7915c1179543393e5">
  <xsd:schema xmlns:xsd="http://www.w3.org/2001/XMLSchema" xmlns:xs="http://www.w3.org/2001/XMLSchema" xmlns:p="http://schemas.microsoft.com/office/2006/metadata/properties" xmlns:ns2="43a42a8f-c777-4557-8883-d25198a7ae98" targetNamespace="http://schemas.microsoft.com/office/2006/metadata/properties" ma:root="true" ma:fieldsID="bc76cb1345924d55cf7b633fce80cb49" ns2:_="">
    <xsd:import namespace="43a42a8f-c777-4557-8883-d25198a7ae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42a8f-c777-4557-8883-d25198a7a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49E617-17C5-490A-B15E-E29F97A01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42a8f-c777-4557-8883-d25198a7a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B258A2-D650-4DEA-8A7A-2DA5851EDFFB}">
  <ds:schemaRefs>
    <ds:schemaRef ds:uri="http://schemas.microsoft.com/sharepoint/v3/contenttype/forms"/>
  </ds:schemaRefs>
</ds:datastoreItem>
</file>

<file path=customXml/itemProps3.xml><?xml version="1.0" encoding="utf-8"?>
<ds:datastoreItem xmlns:ds="http://schemas.openxmlformats.org/officeDocument/2006/customXml" ds:itemID="{354EF195-1A05-4A39-A8C8-73C6F30B7BDC}">
  <ds:schemaRefs>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43a42a8f-c777-4557-8883-d25198a7ae9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muni-econ-prezentace-4-3-en (1)</Template>
  <TotalTime>1553</TotalTime>
  <Words>5530</Words>
  <Application>Microsoft Office PowerPoint</Application>
  <PresentationFormat>On-screen Show (4:3)</PresentationFormat>
  <Paragraphs>393</Paragraphs>
  <Slides>45</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acumin-pro</vt:lpstr>
      <vt:lpstr>Arial</vt:lpstr>
      <vt:lpstr>Arial</vt:lpstr>
      <vt:lpstr>Cambria</vt:lpstr>
      <vt:lpstr>Helvetica Neue</vt:lpstr>
      <vt:lpstr>inherit</vt:lpstr>
      <vt:lpstr>Inter</vt:lpstr>
      <vt:lpstr>Lato</vt:lpstr>
      <vt:lpstr>Montserrat</vt:lpstr>
      <vt:lpstr>Open Sans</vt:lpstr>
      <vt:lpstr>Tahoma</vt:lpstr>
      <vt:lpstr>Times New Roman</vt:lpstr>
      <vt:lpstr>Wingdings</vt:lpstr>
      <vt:lpstr>Presentation_MU_EN</vt:lpstr>
      <vt:lpstr>Avoiding plagiarism</vt:lpstr>
      <vt:lpstr>PowerPoint Presentation</vt:lpstr>
      <vt:lpstr>A disciplinary offence includes</vt:lpstr>
      <vt:lpstr>Faculty directive 9/2019: Preparation, Submission, Publication and Evaluation of Bachelor’s, Final and Master’s Theses </vt:lpstr>
      <vt:lpstr>Referencing is critical for academic success</vt:lpstr>
      <vt:lpstr>When you must acknowledge the author</vt:lpstr>
      <vt:lpstr>When you do not need to cite</vt:lpstr>
      <vt:lpstr>When you need to cite</vt:lpstr>
      <vt:lpstr>What is the risk to be discovered?</vt:lpstr>
      <vt:lpstr>Consequences of plagiarism</vt:lpstr>
      <vt:lpstr>Excuses of students when caught on plagiarism</vt:lpstr>
      <vt:lpstr>The university statement on the use of AI</vt:lpstr>
      <vt:lpstr>Simple rules for responsible referencing</vt:lpstr>
      <vt:lpstr>PowerPoint Presentation</vt:lpstr>
      <vt:lpstr>PowerPoint Presentation</vt:lpstr>
      <vt:lpstr>Refreshing APA citation rules</vt:lpstr>
      <vt:lpstr>PowerPoint Presentation</vt:lpstr>
      <vt:lpstr>PowerPoint Presentation</vt:lpstr>
      <vt:lpstr>PowerPoint Presentation</vt:lpstr>
      <vt:lpstr>PowerPoint Presentation</vt:lpstr>
      <vt:lpstr>Working with foreign language materials</vt:lpstr>
      <vt:lpstr>Is this a plagiarism?</vt:lpstr>
      <vt:lpstr>The citation rules are simple  </vt:lpstr>
      <vt:lpstr>Is this a plagiarism? </vt:lpstr>
      <vt:lpstr>Is this a plagiarism? </vt:lpstr>
      <vt:lpstr>PowerPoint Presentation</vt:lpstr>
      <vt:lpstr>Task 1  Consider the following academic situations and decide if they are plagiarism</vt:lpstr>
      <vt:lpstr>Task 1  Consider the following academic situations and decide if they are plagiarism</vt:lpstr>
      <vt:lpstr>Which of these do you consider to be unacceptable?</vt:lpstr>
      <vt:lpstr>Which of these do you consider to be unacceptable?</vt:lpstr>
      <vt:lpstr>Types of plagiarism</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Indentify the types of plagiarism in the following texts  outright copying - paraphrase plagiarism - patchwork plagiarism - stealing an apt term </vt:lpstr>
      <vt:lpstr>PowerPoint Presentation</vt:lpstr>
      <vt:lpstr>Best practices to avoid plagiarism </vt:lpstr>
      <vt:lpstr>GUIDELINES FOR AVOIDING PLAGIARISM</vt:lpstr>
      <vt:lpstr>Plagiarism checker</vt:lpstr>
      <vt:lpstr>ACADEMIC WRITING CHECKLIST</vt:lpstr>
      <vt:lpstr>I avoid informal terms and contractions. I avoid second-person pronouns (“you”). I avoid emotive or exaggerated language. I avoid redundant words and phrases. I avoid unnecessary jargon and define terms where needed. I present information as precisely and accurately as possible. I use appropriate transitions to show the connections between my ideas. My text is logically organized using paragraphs. Each paragraph is focused on a single idea, expressed in a clear topic sentence. Every part of the text relates to my central thesis or research question. I support my claims with evidence. I use the appropriate verb tenses in each section. I consistently use either UK or US English. I format numbers consistently. I cite my sources using a consistent citation style (APA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dc:title>
  <dc:creator>Martin Guzi</dc:creator>
  <cp:lastModifiedBy>Martin Guzi</cp:lastModifiedBy>
  <cp:revision>67</cp:revision>
  <dcterms:created xsi:type="dcterms:W3CDTF">2022-03-01T16:30:44Z</dcterms:created>
  <dcterms:modified xsi:type="dcterms:W3CDTF">2023-04-23T21:28:08Z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0x010100F6BCA3A5965F72478106BF84B6303C52</vt:lpwstr>
  </property>
</Properties>
</file>