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0"/>
  </p:notesMasterIdLst>
  <p:sldIdLst>
    <p:sldId id="257" r:id="rId5"/>
    <p:sldId id="548" r:id="rId6"/>
    <p:sldId id="551" r:id="rId7"/>
    <p:sldId id="409" r:id="rId8"/>
    <p:sldId id="410" r:id="rId9"/>
    <p:sldId id="420" r:id="rId10"/>
    <p:sldId id="421" r:id="rId11"/>
    <p:sldId id="422" r:id="rId12"/>
    <p:sldId id="423" r:id="rId13"/>
    <p:sldId id="425" r:id="rId14"/>
    <p:sldId id="427" r:id="rId15"/>
    <p:sldId id="428" r:id="rId16"/>
    <p:sldId id="429" r:id="rId17"/>
    <p:sldId id="430" r:id="rId18"/>
    <p:sldId id="441" r:id="rId19"/>
    <p:sldId id="575" r:id="rId20"/>
    <p:sldId id="576" r:id="rId21"/>
    <p:sldId id="577" r:id="rId22"/>
    <p:sldId id="592" r:id="rId23"/>
    <p:sldId id="578" r:id="rId24"/>
    <p:sldId id="580" r:id="rId25"/>
    <p:sldId id="581" r:id="rId26"/>
    <p:sldId id="582" r:id="rId27"/>
    <p:sldId id="272" r:id="rId28"/>
    <p:sldId id="273" r:id="rId29"/>
    <p:sldId id="585" r:id="rId30"/>
    <p:sldId id="586" r:id="rId31"/>
    <p:sldId id="587" r:id="rId32"/>
    <p:sldId id="594" r:id="rId33"/>
    <p:sldId id="562" r:id="rId34"/>
    <p:sldId id="588" r:id="rId35"/>
    <p:sldId id="554" r:id="rId36"/>
    <p:sldId id="596" r:id="rId37"/>
    <p:sldId id="597" r:id="rId38"/>
    <p:sldId id="418" r:id="rId3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2915" autoAdjust="0"/>
  </p:normalViewPr>
  <p:slideViewPr>
    <p:cSldViewPr snapToGrid="0">
      <p:cViewPr varScale="1">
        <p:scale>
          <a:sx n="71" d="100"/>
          <a:sy n="71" d="100"/>
        </p:scale>
        <p:origin x="113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219920-6074-4B98-8D38-A98875199D28}" type="datetimeFigureOut">
              <a:rPr lang="cs-CZ" smtClean="0"/>
              <a:t>03.05.2024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D959DE-9F35-4CA9-85F3-8B2B2E3106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3465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959DE-9F35-4CA9-85F3-8B2B2E3106DA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26597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4F5A9-4DBC-4092-8D73-3B6E4DB8E2CC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55317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4F5A9-4DBC-4092-8D73-3B6E4DB8E2CC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34514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4F5A9-4DBC-4092-8D73-3B6E4DB8E2CC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9034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1A6D36-8CFB-40FE-8D60-D2050488125D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894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61636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72858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4F5A9-4DBC-4092-8D73-3B6E4DB8E2CC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965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4F5A9-4DBC-4092-8D73-3B6E4DB8E2CC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8705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4F5A9-4DBC-4092-8D73-3B6E4DB8E2CC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91100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4F5A9-4DBC-4092-8D73-3B6E4DB8E2CC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47867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4F5A9-4DBC-4092-8D73-3B6E4DB8E2CC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5541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708CC-0C3F-4567-9698-B54C0F35BD31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637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3FD241E-C136-47D8-959E-BB3B67B34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575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47E0891-B72B-451F-A5CC-18CC27B9D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232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024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ECON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B9006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B9006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B9006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B9006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4911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F7D96717-61A6-4CA4-8435-E0D536EBA6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99CB6BE-5475-43A1-B06C-8E7566E446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89255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6753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708CC-0C3F-4567-9698-B54C0F35BD31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6018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F1866C0-9E4A-449F-8756-70AFEADAD4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727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773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A3A2FD6-9C9B-4458-A2AA-D1DD17E7E2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052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6FCA30E9-0899-4BB2-A33A-8E8587324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3811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E8261C5-758A-4D2F-9F56-BFDCAE9A46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0963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F243F96-CFB0-4597-BBC0-87FD04D98E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8423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708CC-0C3F-4567-9698-B54C0F35BD31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val="2300171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pma.world/assets/PM_Certifications_Compared.pd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pma.cz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talpova@econ.muni.cz" TargetMode="External"/><Relationship Id="rId2" Type="http://schemas.openxmlformats.org/officeDocument/2006/relationships/hyperlink" Target="mailto:erwin@mail.muni.cz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708CC-0C3F-4567-9698-B54C0F35BD31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BKH_PRMA </a:t>
            </a:r>
            <a:r>
              <a:rPr lang="cs-CZ" dirty="0"/>
              <a:t>Základy projektového řízení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cs-CZ" sz="4400" dirty="0"/>
              <a:t>Blok 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6693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Leadership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”The pessimist complains about the wind. The optimist expects it to change. The leader adjusts the sails.” -- </a:t>
            </a:r>
            <a:r>
              <a:rPr lang="en-US" b="1" i="1" dirty="0"/>
              <a:t>John Maxwell</a:t>
            </a:r>
            <a:endParaRPr lang="cs-CZ" b="1" i="1" dirty="0"/>
          </a:p>
          <a:p>
            <a:r>
              <a:rPr lang="cs-CZ" dirty="0" err="1"/>
              <a:t>Leadership</a:t>
            </a:r>
            <a:r>
              <a:rPr lang="cs-CZ" dirty="0"/>
              <a:t> vs. management</a:t>
            </a:r>
          </a:p>
          <a:p>
            <a:r>
              <a:rPr lang="cs-CZ" dirty="0"/>
              <a:t>Kdo je leader?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9485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Motivace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/>
              <a:t>O</a:t>
            </a:r>
            <a:r>
              <a:rPr lang="en-US" i="1" dirty="0" err="1"/>
              <a:t>ne's</a:t>
            </a:r>
            <a:r>
              <a:rPr lang="en-US" i="1" dirty="0"/>
              <a:t> direction to behavior, or what causes a person to want to repeat a behavior and vice versa</a:t>
            </a:r>
            <a:r>
              <a:rPr lang="cs-CZ" i="1" dirty="0"/>
              <a:t> </a:t>
            </a:r>
            <a:r>
              <a:rPr lang="cs-CZ" sz="2250" dirty="0"/>
              <a:t>(</a:t>
            </a:r>
            <a:r>
              <a:rPr lang="en-US" sz="2250" i="1" dirty="0" err="1"/>
              <a:t>Ellliot</a:t>
            </a:r>
            <a:r>
              <a:rPr lang="en-US" sz="2250" i="1" dirty="0"/>
              <a:t>, A</a:t>
            </a:r>
            <a:r>
              <a:rPr lang="cs-CZ" sz="2250" i="1" dirty="0"/>
              <a:t>.</a:t>
            </a:r>
            <a:r>
              <a:rPr lang="en-US" sz="2250" i="1" dirty="0"/>
              <a:t>J</a:t>
            </a:r>
            <a:r>
              <a:rPr lang="cs-CZ" sz="2250" i="1" dirty="0"/>
              <a:t>.</a:t>
            </a:r>
            <a:r>
              <a:rPr lang="en-US" sz="2250" i="1" dirty="0"/>
              <a:t>; Covington, M</a:t>
            </a:r>
            <a:r>
              <a:rPr lang="cs-CZ" sz="2250" i="1" dirty="0"/>
              <a:t>.)</a:t>
            </a:r>
          </a:p>
          <a:p>
            <a:endParaRPr lang="cs-CZ" sz="2250" i="1" dirty="0"/>
          </a:p>
          <a:p>
            <a:r>
              <a:rPr lang="cs-CZ" sz="2812" dirty="0"/>
              <a:t>Motivace vs. stimulace</a:t>
            </a:r>
          </a:p>
          <a:p>
            <a:endParaRPr lang="cs-CZ" sz="2812" dirty="0"/>
          </a:p>
          <a:p>
            <a:r>
              <a:rPr lang="cs-CZ" sz="2812" dirty="0" err="1"/>
              <a:t>Maslow</a:t>
            </a:r>
            <a:r>
              <a:rPr lang="cs-CZ" sz="2812" dirty="0"/>
              <a:t>, </a:t>
            </a:r>
            <a:r>
              <a:rPr lang="cs-CZ" sz="2812" dirty="0" err="1"/>
              <a:t>Herzberg</a:t>
            </a:r>
            <a:r>
              <a:rPr lang="cs-CZ" sz="2812" dirty="0"/>
              <a:t>, nové teorie</a:t>
            </a:r>
          </a:p>
          <a:p>
            <a:endParaRPr lang="cs-CZ" sz="2812" dirty="0"/>
          </a:p>
        </p:txBody>
      </p:sp>
    </p:spTree>
    <p:extLst>
      <p:ext uri="{BB962C8B-B14F-4D97-AF65-F5344CB8AC3E}">
        <p14:creationId xmlns:p14="http://schemas.microsoft.com/office/powerpoint/2010/main" val="3904803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Vedení porady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Cíl</a:t>
            </a:r>
          </a:p>
          <a:p>
            <a:r>
              <a:rPr lang="cs-CZ" dirty="0"/>
              <a:t>Role</a:t>
            </a:r>
          </a:p>
          <a:p>
            <a:r>
              <a:rPr lang="cs-CZ" dirty="0"/>
              <a:t>Proces</a:t>
            </a:r>
          </a:p>
          <a:p>
            <a:r>
              <a:rPr lang="cs-CZ" dirty="0"/>
              <a:t>Obsah</a:t>
            </a:r>
          </a:p>
          <a:p>
            <a:endParaRPr lang="cs-CZ" dirty="0"/>
          </a:p>
          <a:p>
            <a:r>
              <a:rPr lang="cs-CZ" dirty="0"/>
              <a:t>Stand-up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2498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Vedení porady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 lidi zaujmout a zajistit si jejich spolupráci?</a:t>
            </a:r>
          </a:p>
          <a:p>
            <a:r>
              <a:rPr lang="cs-CZ" dirty="0"/>
              <a:t>Jak komunikovat?</a:t>
            </a:r>
          </a:p>
        </p:txBody>
      </p:sp>
    </p:spTree>
    <p:extLst>
      <p:ext uri="{BB962C8B-B14F-4D97-AF65-F5344CB8AC3E}">
        <p14:creationId xmlns:p14="http://schemas.microsoft.com/office/powerpoint/2010/main" val="2233427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Facilitace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Zásadní pomocník při řízení/vedení projektů</a:t>
            </a:r>
          </a:p>
          <a:p>
            <a:r>
              <a:rPr lang="cs-CZ" dirty="0"/>
              <a:t>Facilitátor neřeší obsah</a:t>
            </a:r>
          </a:p>
          <a:p>
            <a:r>
              <a:rPr lang="cs-CZ" dirty="0"/>
              <a:t>Kdy je vhodná?</a:t>
            </a:r>
          </a:p>
        </p:txBody>
      </p:sp>
    </p:spTree>
    <p:extLst>
      <p:ext uri="{BB962C8B-B14F-4D97-AF65-F5344CB8AC3E}">
        <p14:creationId xmlns:p14="http://schemas.microsoft.com/office/powerpoint/2010/main" val="3444045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73AA684-46E9-4ED4-9582-AF2E2BB58A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55A10FE-7322-4B0B-9CF1-DA78CD1B8E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708CC-0C3F-4567-9698-B54C0F35BD31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17205BF-D74C-4A1A-9A93-8B014D18D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400" dirty="0"/>
              <a:t>Metodiky a certifikace</a:t>
            </a:r>
            <a:br>
              <a:rPr lang="cs-CZ" sz="4400" dirty="0"/>
            </a:br>
            <a:r>
              <a:rPr lang="cs-CZ" sz="4400" dirty="0"/>
              <a:t>v projektovém řízení</a:t>
            </a:r>
            <a:br>
              <a:rPr lang="cs-CZ" sz="4000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9512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Standardy projektového řízení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IPMA (</a:t>
            </a:r>
            <a:r>
              <a:rPr lang="cs-CZ" dirty="0" err="1"/>
              <a:t>Switzerland</a:t>
            </a:r>
            <a:r>
              <a:rPr lang="cs-CZ" dirty="0"/>
              <a:t>, UK)</a:t>
            </a:r>
          </a:p>
          <a:p>
            <a:r>
              <a:rPr lang="cs-CZ" dirty="0"/>
              <a:t>PMI (USA)</a:t>
            </a:r>
          </a:p>
          <a:p>
            <a:r>
              <a:rPr lang="cs-CZ" dirty="0"/>
              <a:t>PRINCE2 (UK)</a:t>
            </a:r>
          </a:p>
          <a:p>
            <a:r>
              <a:rPr lang="cs-CZ" dirty="0">
                <a:hlinkClick r:id="rId2"/>
              </a:rPr>
              <a:t>http://www.ipma.world/assets/PM_Certifications_Compared.pdf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15288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4" t="20485" r="26483" b="37509"/>
          <a:stretch/>
        </p:blipFill>
        <p:spPr bwMode="auto">
          <a:xfrm>
            <a:off x="1516298" y="-50160"/>
            <a:ext cx="4651126" cy="6717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45" t="61925" r="26640" b="5308"/>
          <a:stretch/>
        </p:blipFill>
        <p:spPr bwMode="auto">
          <a:xfrm>
            <a:off x="6066178" y="1340768"/>
            <a:ext cx="4390361" cy="5081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1524000" y="6581001"/>
            <a:ext cx="9073008" cy="2308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kern="1200">
                <a:solidFill>
                  <a:srgbClr val="5F7BAE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800" kern="1200">
                <a:solidFill>
                  <a:srgbClr val="5F7BAE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800" kern="1200">
                <a:solidFill>
                  <a:srgbClr val="5F7BAE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800" kern="1200">
                <a:solidFill>
                  <a:srgbClr val="5F7BAE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800" kern="1200">
                <a:solidFill>
                  <a:srgbClr val="5F7BAE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5pPr>
            <a:lvl6pPr marL="2286000" algn="l" defTabSz="914400" rtl="0" eaLnBrk="1" latinLnBrk="0" hangingPunct="1">
              <a:defRPr sz="3800" kern="1200">
                <a:solidFill>
                  <a:srgbClr val="5F7BAE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6pPr>
            <a:lvl7pPr marL="2743200" algn="l" defTabSz="914400" rtl="0" eaLnBrk="1" latinLnBrk="0" hangingPunct="1">
              <a:defRPr sz="3800" kern="1200">
                <a:solidFill>
                  <a:srgbClr val="5F7BAE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7pPr>
            <a:lvl8pPr marL="3200400" algn="l" defTabSz="914400" rtl="0" eaLnBrk="1" latinLnBrk="0" hangingPunct="1">
              <a:defRPr sz="3800" kern="1200">
                <a:solidFill>
                  <a:srgbClr val="5F7BAE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8pPr>
            <a:lvl9pPr marL="3657600" algn="l" defTabSz="914400" rtl="0" eaLnBrk="1" latinLnBrk="0" hangingPunct="1">
              <a:defRPr sz="3800" kern="1200">
                <a:solidFill>
                  <a:srgbClr val="5F7BAE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9pPr>
          </a:lstStyle>
          <a:p>
            <a:pPr lvl="0"/>
            <a:r>
              <a:rPr lang="en-GB" sz="900" i="1" dirty="0"/>
              <a:t>KPMG, Project management survey report, KPMG, New Zealand (2013)</a:t>
            </a:r>
            <a:endParaRPr lang="cs-CZ" sz="900" b="1" i="1" dirty="0"/>
          </a:p>
        </p:txBody>
      </p:sp>
    </p:spTree>
    <p:extLst>
      <p:ext uri="{BB962C8B-B14F-4D97-AF65-F5344CB8AC3E}">
        <p14:creationId xmlns:p14="http://schemas.microsoft.com/office/powerpoint/2010/main" val="7541837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IPMA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71580"/>
            <a:ext cx="4762872" cy="4525963"/>
          </a:xfrm>
        </p:spPr>
        <p:txBody>
          <a:bodyPr/>
          <a:lstStyle/>
          <a:p>
            <a:r>
              <a:rPr lang="cs-CZ" dirty="0"/>
              <a:t>IPMA </a:t>
            </a:r>
            <a:r>
              <a:rPr lang="cs-CZ" dirty="0" err="1"/>
              <a:t>Competence</a:t>
            </a:r>
            <a:r>
              <a:rPr lang="cs-CZ" dirty="0"/>
              <a:t> </a:t>
            </a:r>
            <a:r>
              <a:rPr lang="cs-CZ" dirty="0" err="1"/>
              <a:t>Baseline</a:t>
            </a:r>
            <a:r>
              <a:rPr lang="cs-CZ" dirty="0"/>
              <a:t>  (ICB)</a:t>
            </a:r>
          </a:p>
          <a:p>
            <a:r>
              <a:rPr lang="cs-CZ" sz="3200" dirty="0"/>
              <a:t>Rámcový dokument</a:t>
            </a:r>
          </a:p>
          <a:p>
            <a:r>
              <a:rPr lang="cs-CZ" sz="3200" dirty="0"/>
              <a:t>Tři oblasti kompetencí</a:t>
            </a:r>
            <a:endParaRPr 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0" t="13926" r="25998" b="10417"/>
          <a:stretch/>
        </p:blipFill>
        <p:spPr bwMode="auto">
          <a:xfrm>
            <a:off x="6744072" y="2132856"/>
            <a:ext cx="3744416" cy="36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3907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BAB847E-3ECD-45E9-B254-4F0B20F71E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6EC6B7A-FF1C-4187-9901-122C4C35BD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99C57D3-EEC5-4ECC-A5D2-0B48A9BFB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IPMA (ICB4)</a:t>
            </a:r>
          </a:p>
        </p:txBody>
      </p:sp>
      <p:pic>
        <p:nvPicPr>
          <p:cNvPr id="7" name="Zástupný obsah 6" descr="Obsah obrázku text&#10;&#10;Popis byl vytvořen automaticky">
            <a:extLst>
              <a:ext uri="{FF2B5EF4-FFF2-40B4-BE49-F238E27FC236}">
                <a16:creationId xmlns:a16="http://schemas.microsoft.com/office/drawing/2014/main" id="{A9B4D54C-F7AC-4CE6-B537-375C4AD431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318" y="1392073"/>
            <a:ext cx="7250879" cy="4080040"/>
          </a:xfrm>
        </p:spPr>
      </p:pic>
    </p:spTree>
    <p:extLst>
      <p:ext uri="{BB962C8B-B14F-4D97-AF65-F5344CB8AC3E}">
        <p14:creationId xmlns:p14="http://schemas.microsoft.com/office/powerpoint/2010/main" val="505368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Plán pro dnešek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dirty="0"/>
              <a:t>Shrnutí aplikace Promis a další kroky</a:t>
            </a:r>
          </a:p>
          <a:p>
            <a:pPr>
              <a:buFontTx/>
              <a:buChar char="-"/>
            </a:pPr>
            <a:r>
              <a:rPr lang="cs-CZ" dirty="0"/>
              <a:t>Oblast soft-</a:t>
            </a:r>
            <a:r>
              <a:rPr lang="cs-CZ" dirty="0" err="1"/>
              <a:t>skills</a:t>
            </a:r>
            <a:endParaRPr lang="cs-CZ" dirty="0"/>
          </a:p>
          <a:p>
            <a:pPr>
              <a:buFontTx/>
              <a:buChar char="-"/>
            </a:pPr>
            <a:r>
              <a:rPr lang="cs-CZ" dirty="0"/>
              <a:t>Certifikace v projektovém řízení</a:t>
            </a:r>
          </a:p>
          <a:p>
            <a:pPr>
              <a:buFontTx/>
              <a:buChar char="-"/>
            </a:pPr>
            <a:r>
              <a:rPr lang="cs-CZ" dirty="0"/>
              <a:t>Zkouškový test</a:t>
            </a:r>
          </a:p>
          <a:p>
            <a:pPr>
              <a:buFontTx/>
              <a:buChar char="-"/>
            </a:pPr>
            <a:r>
              <a:rPr lang="cs-CZ" dirty="0"/>
              <a:t>(Lego </a:t>
            </a:r>
            <a:r>
              <a:rPr lang="cs-CZ" dirty="0" err="1"/>
              <a:t>Scrum</a:t>
            </a:r>
            <a:r>
              <a:rPr lang="cs-CZ" dirty="0"/>
              <a:t> Game)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679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Školení a certifikace</a:t>
            </a:r>
            <a:r>
              <a:rPr lang="en-US" dirty="0"/>
              <a:t> IPMA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V </a:t>
            </a:r>
            <a:r>
              <a:rPr lang="cs-CZ" dirty="0"/>
              <a:t>ČR Certifikační orgán Společnosti pro projektové řízení, o. s. (</a:t>
            </a:r>
            <a:r>
              <a:rPr lang="cs-CZ" dirty="0">
                <a:hlinkClick r:id="rId2"/>
              </a:rPr>
              <a:t>www.ipma.cz</a:t>
            </a:r>
            <a:r>
              <a:rPr lang="cs-CZ" dirty="0"/>
              <a:t>) </a:t>
            </a:r>
          </a:p>
          <a:p>
            <a:r>
              <a:rPr lang="cs-CZ" dirty="0"/>
              <a:t>Certifikační program IPMA® rozeznává 4 certifikační stupně:</a:t>
            </a:r>
          </a:p>
          <a:p>
            <a:pPr marL="0" indent="0">
              <a:buNone/>
            </a:pPr>
            <a:r>
              <a:rPr lang="cs-CZ" dirty="0"/>
              <a:t>„A“ – Certifikovaný ředitel projektů</a:t>
            </a:r>
            <a:br>
              <a:rPr lang="cs-CZ" dirty="0"/>
            </a:br>
            <a:r>
              <a:rPr lang="cs-CZ" dirty="0"/>
              <a:t>„B“ – Certifikovaný projektový senior manažer</a:t>
            </a:r>
            <a:br>
              <a:rPr lang="cs-CZ" dirty="0"/>
            </a:br>
            <a:r>
              <a:rPr lang="cs-CZ" dirty="0"/>
              <a:t>„C“ – Certifikovaný projektový manažer</a:t>
            </a:r>
            <a:br>
              <a:rPr lang="cs-CZ" dirty="0"/>
            </a:br>
            <a:r>
              <a:rPr lang="cs-CZ" dirty="0"/>
              <a:t>„D“ – Certifikovaný projektový praktikant</a:t>
            </a:r>
          </a:p>
          <a:p>
            <a:r>
              <a:rPr lang="cs-CZ" dirty="0"/>
              <a:t>Platnost</a:t>
            </a:r>
          </a:p>
        </p:txBody>
      </p:sp>
    </p:spTree>
    <p:extLst>
      <p:ext uri="{BB962C8B-B14F-4D97-AF65-F5344CB8AC3E}">
        <p14:creationId xmlns:p14="http://schemas.microsoft.com/office/powerpoint/2010/main" val="3639796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PRINCE2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Standard projektového řízení (Anglie)</a:t>
            </a:r>
          </a:p>
          <a:p>
            <a:r>
              <a:rPr lang="cs-CZ" dirty="0"/>
              <a:t>Původně pro státní správu a IT</a:t>
            </a:r>
          </a:p>
          <a:p>
            <a:r>
              <a:rPr lang="cs-CZ" dirty="0"/>
              <a:t>Odlišnost od IPMA (absence nástrojů a tématu behaviorální kompetence, (ne)prokazování praxe)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90474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4 integrované prvky metody Prince2</a:t>
            </a:r>
          </a:p>
        </p:txBody>
      </p:sp>
      <p:pic>
        <p:nvPicPr>
          <p:cNvPr id="1026" name="Picture 2" descr="Výsledek obrázku pro prince2 témata procesy nov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780" y="1916832"/>
            <a:ext cx="5486400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0139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Principy PRINCE2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Průběžné zdůvodnění projektu</a:t>
            </a:r>
          </a:p>
          <a:p>
            <a:r>
              <a:rPr lang="cs-CZ" dirty="0"/>
              <a:t>Učte se ze zkušeností</a:t>
            </a:r>
          </a:p>
          <a:p>
            <a:r>
              <a:rPr lang="cs-CZ" dirty="0"/>
              <a:t>Definované role a odpovědnosti</a:t>
            </a:r>
          </a:p>
          <a:p>
            <a:r>
              <a:rPr lang="cs-CZ" dirty="0"/>
              <a:t>Řiďte po etapách</a:t>
            </a:r>
          </a:p>
          <a:p>
            <a:r>
              <a:rPr lang="cs-CZ" dirty="0"/>
              <a:t>Řiďte na základě výjimek</a:t>
            </a:r>
          </a:p>
          <a:p>
            <a:r>
              <a:rPr lang="cs-CZ" dirty="0"/>
              <a:t>Soustřeďte se na produkty</a:t>
            </a:r>
          </a:p>
          <a:p>
            <a:r>
              <a:rPr lang="cs-CZ" dirty="0"/>
              <a:t>Přizpůsobujte PRINCE2 prostředí projektu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41803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Témata PRINCE2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Obchodní případ (zdůvodnění)</a:t>
            </a:r>
          </a:p>
          <a:p>
            <a:r>
              <a:rPr lang="cs-CZ" dirty="0"/>
              <a:t>Organizace</a:t>
            </a:r>
          </a:p>
          <a:p>
            <a:r>
              <a:rPr lang="cs-CZ" dirty="0"/>
              <a:t>Kvalita</a:t>
            </a:r>
          </a:p>
          <a:p>
            <a:r>
              <a:rPr lang="cs-CZ" dirty="0"/>
              <a:t>Plány</a:t>
            </a:r>
          </a:p>
          <a:p>
            <a:r>
              <a:rPr lang="cs-CZ" dirty="0"/>
              <a:t>Riziko</a:t>
            </a:r>
          </a:p>
          <a:p>
            <a:r>
              <a:rPr lang="cs-CZ" dirty="0"/>
              <a:t>Změna</a:t>
            </a:r>
          </a:p>
          <a:p>
            <a:r>
              <a:rPr lang="cs-CZ" dirty="0"/>
              <a:t>Postup</a:t>
            </a:r>
          </a:p>
        </p:txBody>
      </p:sp>
    </p:spTree>
    <p:extLst>
      <p:ext uri="{BB962C8B-B14F-4D97-AF65-F5344CB8AC3E}">
        <p14:creationId xmlns:p14="http://schemas.microsoft.com/office/powerpoint/2010/main" val="12974579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Procesy PRINCE2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Zahájení projektu (</a:t>
            </a:r>
            <a:r>
              <a:rPr lang="cs-CZ" dirty="0" err="1"/>
              <a:t>Starting</a:t>
            </a:r>
            <a:r>
              <a:rPr lang="cs-CZ" dirty="0"/>
              <a:t> up a </a:t>
            </a:r>
            <a:r>
              <a:rPr lang="cs-CZ" dirty="0" err="1"/>
              <a:t>project</a:t>
            </a:r>
            <a:r>
              <a:rPr lang="cs-CZ" dirty="0"/>
              <a:t>)</a:t>
            </a:r>
          </a:p>
          <a:p>
            <a:r>
              <a:rPr lang="cs-CZ" dirty="0"/>
              <a:t>Směřování projektu (</a:t>
            </a:r>
            <a:r>
              <a:rPr lang="cs-CZ" dirty="0" err="1"/>
              <a:t>Directing</a:t>
            </a:r>
            <a:r>
              <a:rPr lang="cs-CZ" dirty="0"/>
              <a:t> a </a:t>
            </a:r>
            <a:r>
              <a:rPr lang="cs-CZ" dirty="0" err="1"/>
              <a:t>project</a:t>
            </a:r>
            <a:r>
              <a:rPr lang="cs-CZ" dirty="0"/>
              <a:t>)</a:t>
            </a:r>
          </a:p>
          <a:p>
            <a:r>
              <a:rPr lang="cs-CZ" dirty="0"/>
              <a:t>Nastavení projektu (</a:t>
            </a:r>
            <a:r>
              <a:rPr lang="cs-CZ" dirty="0" err="1"/>
              <a:t>Initiating</a:t>
            </a:r>
            <a:r>
              <a:rPr lang="cs-CZ" dirty="0"/>
              <a:t> a </a:t>
            </a:r>
            <a:r>
              <a:rPr lang="cs-CZ" dirty="0" err="1"/>
              <a:t>project</a:t>
            </a:r>
            <a:r>
              <a:rPr lang="cs-CZ" dirty="0"/>
              <a:t>)</a:t>
            </a:r>
          </a:p>
          <a:p>
            <a:r>
              <a:rPr lang="cs-CZ" dirty="0"/>
              <a:t>Kontrola etapy (Controlling a </a:t>
            </a:r>
            <a:r>
              <a:rPr lang="cs-CZ" dirty="0" err="1"/>
              <a:t>stage</a:t>
            </a:r>
            <a:r>
              <a:rPr lang="cs-CZ" dirty="0"/>
              <a:t>)</a:t>
            </a:r>
          </a:p>
          <a:p>
            <a:r>
              <a:rPr lang="cs-CZ" dirty="0"/>
              <a:t>Řízení dodání produktů (</a:t>
            </a:r>
            <a:r>
              <a:rPr lang="cs-CZ" dirty="0" err="1"/>
              <a:t>Managing</a:t>
            </a:r>
            <a:r>
              <a:rPr lang="cs-CZ" dirty="0"/>
              <a:t> </a:t>
            </a:r>
            <a:r>
              <a:rPr lang="cs-CZ" dirty="0" err="1"/>
              <a:t>Product</a:t>
            </a:r>
            <a:r>
              <a:rPr lang="cs-CZ" dirty="0"/>
              <a:t> </a:t>
            </a:r>
            <a:r>
              <a:rPr lang="cs-CZ" dirty="0" err="1"/>
              <a:t>Delivery</a:t>
            </a:r>
            <a:r>
              <a:rPr lang="cs-CZ" dirty="0"/>
              <a:t>)</a:t>
            </a:r>
          </a:p>
          <a:p>
            <a:r>
              <a:rPr lang="cs-CZ" dirty="0"/>
              <a:t>Řízení přechodu mezi etapami (</a:t>
            </a:r>
            <a:r>
              <a:rPr lang="cs-CZ" dirty="0" err="1"/>
              <a:t>Managing</a:t>
            </a:r>
            <a:r>
              <a:rPr lang="cs-CZ" dirty="0"/>
              <a:t> a </a:t>
            </a:r>
            <a:r>
              <a:rPr lang="cs-CZ" dirty="0" err="1"/>
              <a:t>stage</a:t>
            </a:r>
            <a:r>
              <a:rPr lang="cs-CZ" dirty="0"/>
              <a:t> </a:t>
            </a:r>
            <a:r>
              <a:rPr lang="cs-CZ" dirty="0" err="1"/>
              <a:t>boundary</a:t>
            </a:r>
            <a:r>
              <a:rPr lang="cs-CZ" dirty="0"/>
              <a:t>)</a:t>
            </a:r>
          </a:p>
          <a:p>
            <a:r>
              <a:rPr lang="cs-CZ" dirty="0"/>
              <a:t>Ukončení projektu (</a:t>
            </a:r>
            <a:r>
              <a:rPr lang="cs-CZ" dirty="0" err="1"/>
              <a:t>Closing</a:t>
            </a:r>
            <a:r>
              <a:rPr lang="cs-CZ" dirty="0"/>
              <a:t> a </a:t>
            </a:r>
            <a:r>
              <a:rPr lang="cs-CZ" dirty="0" err="1"/>
              <a:t>project</a:t>
            </a:r>
            <a:r>
              <a:rPr lang="cs-CZ" dirty="0"/>
              <a:t>)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991544" y="6237312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Zdroj: </a:t>
            </a:r>
            <a:r>
              <a:rPr lang="en-US" sz="1400" i="1" dirty="0"/>
              <a:t>Managing successful projects with Prince2</a:t>
            </a:r>
            <a:r>
              <a:rPr lang="en-US" sz="1400" dirty="0"/>
              <a:t>. 5th ed. London: TSO, 2009. ISBN 978-0-11-331059-3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2058074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8" name="Picture 2" descr="Výsledek obrázku pro prince2 procesní mod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7" y="134744"/>
            <a:ext cx="8305031" cy="622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847528" y="6360983"/>
            <a:ext cx="8136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i="1" dirty="0"/>
              <a:t>Zdroj: POTIFOB, dostupné z http://www.potifob.cz/procesni-model-prince2-zdarma</a:t>
            </a:r>
          </a:p>
        </p:txBody>
      </p:sp>
    </p:spTree>
    <p:extLst>
      <p:ext uri="{BB962C8B-B14F-4D97-AF65-F5344CB8AC3E}">
        <p14:creationId xmlns:p14="http://schemas.microsoft.com/office/powerpoint/2010/main" val="11704167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Školení a certifikace PRINCE2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PRINCE2 </a:t>
            </a:r>
            <a:r>
              <a:rPr lang="cs-CZ" dirty="0" err="1"/>
              <a:t>Foundation</a:t>
            </a:r>
            <a:endParaRPr lang="cs-CZ" dirty="0"/>
          </a:p>
          <a:p>
            <a:r>
              <a:rPr lang="cs-CZ" dirty="0"/>
              <a:t>PRINCE2 </a:t>
            </a:r>
            <a:r>
              <a:rPr lang="cs-CZ" dirty="0" err="1"/>
              <a:t>Practitioner</a:t>
            </a:r>
            <a:r>
              <a:rPr lang="cs-CZ" dirty="0"/>
              <a:t> </a:t>
            </a:r>
          </a:p>
          <a:p>
            <a:r>
              <a:rPr lang="cs-CZ" dirty="0"/>
              <a:t>Ale i další (ITIL, PRINCE2 </a:t>
            </a:r>
            <a:r>
              <a:rPr lang="cs-CZ" dirty="0" err="1"/>
              <a:t>Agile</a:t>
            </a:r>
            <a:r>
              <a:rPr lang="cs-CZ" dirty="0"/>
              <a:t>, atd.)</a:t>
            </a:r>
          </a:p>
          <a:p>
            <a:r>
              <a:rPr lang="cs-CZ" dirty="0"/>
              <a:t>PRINCE2 manuál</a:t>
            </a:r>
          </a:p>
          <a:p>
            <a:r>
              <a:rPr lang="cs-CZ" dirty="0"/>
              <a:t>Srovnání s certifikací IPMA</a:t>
            </a:r>
          </a:p>
        </p:txBody>
      </p:sp>
    </p:spTree>
    <p:extLst>
      <p:ext uri="{BB962C8B-B14F-4D97-AF65-F5344CB8AC3E}">
        <p14:creationId xmlns:p14="http://schemas.microsoft.com/office/powerpoint/2010/main" val="13389461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PMI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Guide to the Project Management Body of Knowledge (PMBOK® Guide)</a:t>
            </a:r>
            <a:endParaRPr lang="cs-CZ" dirty="0"/>
          </a:p>
          <a:p>
            <a:r>
              <a:rPr lang="cs-CZ" dirty="0"/>
              <a:t>Project Management Professional = PMP</a:t>
            </a:r>
          </a:p>
          <a:p>
            <a:r>
              <a:rPr lang="cs-CZ" dirty="0"/>
              <a:t>Nutnost 4 500 hod + 3 roky (pro VŠ) nebo 7 500 hod + 5 let ; 35 hod přípravný kurz</a:t>
            </a:r>
          </a:p>
          <a:p>
            <a:r>
              <a:rPr lang="cs-CZ" dirty="0"/>
              <a:t>test 200 otázek / 4 hodiny</a:t>
            </a:r>
          </a:p>
          <a:p>
            <a:r>
              <a:rPr lang="cs-CZ" dirty="0"/>
              <a:t>„neveřejná“ hranice úspěchu</a:t>
            </a:r>
          </a:p>
          <a:p>
            <a:r>
              <a:rPr lang="cs-CZ" dirty="0" err="1"/>
              <a:t>Recertifikace</a:t>
            </a:r>
            <a:r>
              <a:rPr lang="cs-CZ" dirty="0"/>
              <a:t> 60 </a:t>
            </a:r>
            <a:r>
              <a:rPr lang="cs-CZ" dirty="0" err="1"/>
              <a:t>PDUs</a:t>
            </a:r>
            <a:r>
              <a:rPr lang="cs-CZ" dirty="0"/>
              <a:t> (</a:t>
            </a:r>
            <a:r>
              <a:rPr lang="cs-CZ" dirty="0" err="1"/>
              <a:t>professional</a:t>
            </a:r>
            <a:r>
              <a:rPr lang="cs-CZ" dirty="0"/>
              <a:t> </a:t>
            </a:r>
            <a:r>
              <a:rPr lang="cs-CZ" dirty="0" err="1"/>
              <a:t>development</a:t>
            </a:r>
            <a:r>
              <a:rPr lang="cs-CZ" dirty="0"/>
              <a:t> </a:t>
            </a:r>
            <a:r>
              <a:rPr lang="cs-CZ" dirty="0" err="1"/>
              <a:t>units</a:t>
            </a:r>
            <a:r>
              <a:rPr lang="cs-CZ" dirty="0"/>
              <a:t> během 3 let, dokládání aktivit)</a:t>
            </a:r>
          </a:p>
        </p:txBody>
      </p:sp>
    </p:spTree>
    <p:extLst>
      <p:ext uri="{BB962C8B-B14F-4D97-AF65-F5344CB8AC3E}">
        <p14:creationId xmlns:p14="http://schemas.microsoft.com/office/powerpoint/2010/main" val="15754496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0F110DB-0618-45FC-80E6-9D14EE0433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2CC0857-3D12-4115-9A6B-41DB72EDFA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E98AF3B-7207-4AC7-AD19-FDFA58856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PMI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AF6FFF44-B613-4129-8B29-521F5DD38A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091" y="1171576"/>
            <a:ext cx="4111131" cy="4140200"/>
          </a:xfrm>
        </p:spPr>
      </p:pic>
    </p:spTree>
    <p:extLst>
      <p:ext uri="{BB962C8B-B14F-4D97-AF65-F5344CB8AC3E}">
        <p14:creationId xmlns:p14="http://schemas.microsoft.com/office/powerpoint/2010/main" val="131986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708CC-0C3F-4567-9698-B54C0F35BD31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800" dirty="0"/>
              <a:t>Soft-</a:t>
            </a:r>
            <a:r>
              <a:rPr lang="cs-CZ" sz="4800" dirty="0" err="1"/>
              <a:t>skills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15165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BF01976-1459-4C83-BE33-832E2089B5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B22F813-5B00-409A-A233-1089BFA2F8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6DB4B3A-6208-4627-9AE3-6118D8D87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Waterfall</a:t>
            </a:r>
            <a:r>
              <a:rPr lang="cs-CZ" dirty="0"/>
              <a:t> × </a:t>
            </a:r>
            <a:r>
              <a:rPr lang="cs-CZ" dirty="0" err="1"/>
              <a:t>Agile</a:t>
            </a:r>
            <a:endParaRPr lang="cs-CZ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11C0D66D-97C4-467D-B0C4-9F045C3382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060" y="1413027"/>
            <a:ext cx="7639879" cy="3526098"/>
          </a:xfrm>
        </p:spPr>
      </p:pic>
    </p:spTree>
    <p:extLst>
      <p:ext uri="{BB962C8B-B14F-4D97-AF65-F5344CB8AC3E}">
        <p14:creationId xmlns:p14="http://schemas.microsoft.com/office/powerpoint/2010/main" val="5504571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SCRUM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Otevřené, není přesně fixované</a:t>
            </a:r>
          </a:p>
          <a:p>
            <a:r>
              <a:rPr lang="cs-CZ" dirty="0"/>
              <a:t>Více různých certifikací</a:t>
            </a:r>
          </a:p>
          <a:p>
            <a:r>
              <a:rPr lang="cs-CZ" dirty="0"/>
              <a:t>Většinou přípravné kurzy</a:t>
            </a:r>
          </a:p>
          <a:p>
            <a:r>
              <a:rPr lang="cs-CZ" dirty="0"/>
              <a:t>typy = </a:t>
            </a:r>
            <a:r>
              <a:rPr lang="cs-CZ" dirty="0" err="1"/>
              <a:t>Scrum</a:t>
            </a:r>
            <a:r>
              <a:rPr lang="cs-CZ" dirty="0"/>
              <a:t> </a:t>
            </a:r>
            <a:r>
              <a:rPr lang="cs-CZ" dirty="0" err="1"/>
              <a:t>Foundation</a:t>
            </a:r>
            <a:r>
              <a:rPr lang="cs-CZ" dirty="0"/>
              <a:t>, </a:t>
            </a:r>
            <a:r>
              <a:rPr lang="cs-CZ" dirty="0" err="1"/>
              <a:t>Scrum</a:t>
            </a:r>
            <a:r>
              <a:rPr lang="cs-CZ" dirty="0"/>
              <a:t> Master, </a:t>
            </a:r>
            <a:r>
              <a:rPr lang="cs-CZ" dirty="0" err="1"/>
              <a:t>Scrum</a:t>
            </a:r>
            <a:r>
              <a:rPr lang="cs-CZ" dirty="0"/>
              <a:t> </a:t>
            </a:r>
            <a:r>
              <a:rPr lang="cs-CZ" dirty="0" err="1"/>
              <a:t>Owner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95360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365E5E7-D6D7-48E2-B6D6-B0DBFDB242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766A246-A45D-4DF5-9E60-D1DD125DAA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3C338EA-5922-46FC-BC85-D73D55D1C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SCRUM</a:t>
            </a:r>
          </a:p>
        </p:txBody>
      </p:sp>
      <p:pic>
        <p:nvPicPr>
          <p:cNvPr id="7" name="Zástupný obsah 6" descr="Obsah obrázku text, snímek obrazovky, vizitka, vektorová grafika&#10;&#10;Popis byl vytvořen automaticky">
            <a:extLst>
              <a:ext uri="{FF2B5EF4-FFF2-40B4-BE49-F238E27FC236}">
                <a16:creationId xmlns:a16="http://schemas.microsoft.com/office/drawing/2014/main" id="{59566D5B-61D7-48B4-A42E-72B6E80BA2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469" y="1776412"/>
            <a:ext cx="5962650" cy="3971925"/>
          </a:xfrm>
        </p:spPr>
      </p:pic>
    </p:spTree>
    <p:extLst>
      <p:ext uri="{BB962C8B-B14F-4D97-AF65-F5344CB8AC3E}">
        <p14:creationId xmlns:p14="http://schemas.microsoft.com/office/powerpoint/2010/main" val="32325702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708CC-0C3F-4567-9698-B54C0F35BD31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800" dirty="0"/>
              <a:t>Informace ke zkoušce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19956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B39398F-B8F5-42B7-8A53-372C044654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06D5320-5495-4369-9B8F-E20AB404A1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76D2A9B-5745-42F3-A7F4-5DE6B1B05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Zkouška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7FCFE53-3441-4F13-A471-4FE8F343FA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písemný test (celkem max 50 bodů)</a:t>
            </a:r>
          </a:p>
          <a:p>
            <a:r>
              <a:rPr lang="cs-CZ" sz="2400"/>
              <a:t>na cca 30 </a:t>
            </a:r>
            <a:r>
              <a:rPr lang="cs-CZ" sz="2400" dirty="0"/>
              <a:t>minut </a:t>
            </a:r>
          </a:p>
          <a:p>
            <a:r>
              <a:rPr lang="cs-CZ" sz="2400" dirty="0"/>
              <a:t>část otázek bude ano/ne (otázky za 1 bod) a část s výběrem 1..2 možností (z ABCD, otázky za 1,5 bodu). Na konci tři otevřené otázky, každá otázka až za 5 bodů</a:t>
            </a:r>
          </a:p>
        </p:txBody>
      </p:sp>
    </p:spTree>
    <p:extLst>
      <p:ext uri="{BB962C8B-B14F-4D97-AF65-F5344CB8AC3E}">
        <p14:creationId xmlns:p14="http://schemas.microsoft.com/office/powerpoint/2010/main" val="4491888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Děkujeme!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Jan Žák								Sylva Žáková Talpová</a:t>
            </a:r>
          </a:p>
          <a:p>
            <a:r>
              <a:rPr lang="cs-CZ" dirty="0">
                <a:hlinkClick r:id="rId2"/>
              </a:rPr>
              <a:t>erwin@mail.muni.cz</a:t>
            </a:r>
            <a:r>
              <a:rPr lang="cs-CZ" dirty="0"/>
              <a:t>						         </a:t>
            </a:r>
            <a:r>
              <a:rPr lang="cs-CZ" dirty="0">
                <a:hlinkClick r:id="rId3"/>
              </a:rPr>
              <a:t> talpova@econ.muni.cz</a:t>
            </a:r>
            <a:r>
              <a:rPr lang="cs-CZ" dirty="0"/>
              <a:t> </a:t>
            </a:r>
          </a:p>
          <a:p>
            <a:r>
              <a:rPr lang="cs-CZ" dirty="0"/>
              <a:t>									 </a:t>
            </a:r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7172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Tým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Komunita</a:t>
            </a:r>
          </a:p>
          <a:p>
            <a:pPr lvl="1"/>
            <a:r>
              <a:rPr lang="cs-CZ"/>
              <a:t>Nelze řídit přímo</a:t>
            </a:r>
          </a:p>
          <a:p>
            <a:pPr lvl="1"/>
            <a:r>
              <a:rPr lang="cs-CZ"/>
              <a:t>Nevhodná k dosažení cílů</a:t>
            </a:r>
          </a:p>
          <a:p>
            <a:r>
              <a:rPr lang="cs-CZ"/>
              <a:t>Skupina</a:t>
            </a:r>
          </a:p>
          <a:p>
            <a:pPr lvl="1"/>
            <a:r>
              <a:rPr lang="cs-CZ"/>
              <a:t>Lze řídit</a:t>
            </a:r>
          </a:p>
          <a:p>
            <a:pPr lvl="1"/>
            <a:r>
              <a:rPr lang="cs-CZ"/>
              <a:t>Zodpovědnost manažerovi</a:t>
            </a:r>
          </a:p>
          <a:p>
            <a:r>
              <a:rPr lang="cs-CZ"/>
              <a:t>Tým</a:t>
            </a:r>
          </a:p>
          <a:p>
            <a:pPr lvl="1"/>
            <a:r>
              <a:rPr lang="cs-CZ"/>
              <a:t>Je třeba vést</a:t>
            </a:r>
          </a:p>
          <a:p>
            <a:pPr marL="72000" indent="0">
              <a:buNone/>
            </a:pPr>
            <a:endParaRPr lang="cs-CZ" sz="1000"/>
          </a:p>
          <a:p>
            <a:pPr marL="72000" indent="0" algn="ctr">
              <a:buNone/>
            </a:pPr>
            <a:r>
              <a:rPr lang="cs-CZ"/>
              <a:t>Je potřeba pro každý projekt tým?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Sylva Žáková Talpová, Jan Žák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81156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Vývojové fáze týmu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err="1"/>
              <a:t>Forming</a:t>
            </a:r>
            <a:endParaRPr lang="cs-CZ" dirty="0"/>
          </a:p>
          <a:p>
            <a:pPr lvl="1"/>
            <a:r>
              <a:rPr lang="cs-CZ" dirty="0"/>
              <a:t>Seznámení s týmem, s projektem</a:t>
            </a:r>
          </a:p>
          <a:p>
            <a:r>
              <a:rPr lang="cs-CZ" dirty="0" err="1"/>
              <a:t>Storming</a:t>
            </a:r>
            <a:endParaRPr lang="cs-CZ" dirty="0"/>
          </a:p>
          <a:p>
            <a:pPr lvl="1"/>
            <a:r>
              <a:rPr lang="cs-CZ" dirty="0"/>
              <a:t>Konflikty a konfrontace</a:t>
            </a:r>
          </a:p>
          <a:p>
            <a:r>
              <a:rPr lang="cs-CZ" dirty="0" err="1"/>
              <a:t>Norming</a:t>
            </a:r>
            <a:endParaRPr lang="cs-CZ" dirty="0"/>
          </a:p>
          <a:p>
            <a:pPr lvl="1"/>
            <a:r>
              <a:rPr lang="cs-CZ" dirty="0"/>
              <a:t>Pochopení, akceptace, formalizace</a:t>
            </a:r>
          </a:p>
          <a:p>
            <a:r>
              <a:rPr lang="cs-CZ" dirty="0" err="1"/>
              <a:t>Performing</a:t>
            </a:r>
            <a:endParaRPr lang="cs-CZ" dirty="0"/>
          </a:p>
          <a:p>
            <a:pPr lvl="1"/>
            <a:r>
              <a:rPr lang="cs-CZ" dirty="0"/>
              <a:t>Výkon, dobrá znalost týmu jeho členy</a:t>
            </a:r>
          </a:p>
          <a:p>
            <a:r>
              <a:rPr lang="cs-CZ" i="1" dirty="0" err="1"/>
              <a:t>Adjourning</a:t>
            </a:r>
            <a:endParaRPr lang="cs-CZ" i="1" dirty="0"/>
          </a:p>
          <a:p>
            <a:pPr lvl="1"/>
            <a:r>
              <a:rPr lang="cs-CZ" i="1" dirty="0"/>
              <a:t>Rozpuštění týmu</a:t>
            </a:r>
          </a:p>
          <a:p>
            <a:pPr lvl="1"/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Sylva Žáková Talpová, Jan Žák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30600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Tým: FORMING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Identifikace a setkání členů týmu</a:t>
            </a:r>
          </a:p>
          <a:p>
            <a:r>
              <a:rPr lang="cs-CZ" dirty="0"/>
              <a:t>„klidná“ diskuse projektových cílů, úkolů</a:t>
            </a:r>
          </a:p>
          <a:p>
            <a:r>
              <a:rPr lang="cs-CZ" dirty="0"/>
              <a:t>PM – sdílí projektový plán, představuje členy týmu, jejich specializace, zodpovědnost, nastavuje komunikaci, procesy,…</a:t>
            </a:r>
          </a:p>
        </p:txBody>
      </p:sp>
    </p:spTree>
    <p:extLst>
      <p:ext uri="{BB962C8B-B14F-4D97-AF65-F5344CB8AC3E}">
        <p14:creationId xmlns:p14="http://schemas.microsoft.com/office/powerpoint/2010/main" val="3537767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Tým: STORMING	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Konflikty, problémy, neshody</a:t>
            </a:r>
          </a:p>
          <a:p>
            <a:r>
              <a:rPr lang="cs-CZ" dirty="0"/>
              <a:t>PM: </a:t>
            </a:r>
            <a:r>
              <a:rPr lang="cs-CZ" dirty="0" err="1"/>
              <a:t>facilituje</a:t>
            </a:r>
            <a:r>
              <a:rPr lang="cs-CZ" dirty="0"/>
              <a:t> diskusi, pomáhá lidem diskutovat problémy a ujišťuje se, že se řeší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676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Tým: NORMING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Zavedené standardy, procesy,…</a:t>
            </a:r>
          </a:p>
          <a:p>
            <a:r>
              <a:rPr lang="cs-CZ" dirty="0"/>
              <a:t>Porozumění své role v týmu a úkolům i rolím ostatních, vzájemná důvěra a respekt</a:t>
            </a:r>
          </a:p>
          <a:p>
            <a:r>
              <a:rPr lang="cs-CZ" sz="3094" dirty="0"/>
              <a:t>PM: podporuje vytváření standardů, procesů, namísto využívání těch, které jsou zavedené v odděleních, deleguje</a:t>
            </a:r>
          </a:p>
        </p:txBody>
      </p:sp>
    </p:spTree>
    <p:extLst>
      <p:ext uri="{BB962C8B-B14F-4D97-AF65-F5344CB8AC3E}">
        <p14:creationId xmlns:p14="http://schemas.microsoft.com/office/powerpoint/2010/main" val="1420809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Tým: PERFORMING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ym typeface="Wingdings" panose="05000000000000000000" pitchFamily="2" charset="2"/>
              </a:rPr>
              <a:t>Práce na projektu</a:t>
            </a:r>
          </a:p>
          <a:p>
            <a:r>
              <a:rPr lang="cs-CZ" dirty="0">
                <a:sym typeface="Wingdings" panose="05000000000000000000" pitchFamily="2" charset="2"/>
              </a:rPr>
              <a:t>Monitoring</a:t>
            </a:r>
          </a:p>
          <a:p>
            <a:r>
              <a:rPr lang="cs-CZ" dirty="0">
                <a:sym typeface="Wingdings" panose="05000000000000000000" pitchFamily="2" charset="2"/>
              </a:rPr>
              <a:t>Změny </a:t>
            </a:r>
          </a:p>
          <a:p>
            <a:r>
              <a:rPr lang="cs-CZ" dirty="0">
                <a:sym typeface="Wingdings" panose="05000000000000000000" pitchFamily="2" charset="2"/>
              </a:rPr>
              <a:t>Lidé znají prostředí</a:t>
            </a:r>
          </a:p>
          <a:p>
            <a:r>
              <a:rPr lang="cs-CZ" dirty="0">
                <a:sym typeface="Wingdings" panose="05000000000000000000" pitchFamily="2" charset="2"/>
              </a:rPr>
              <a:t>PM: informuje, udržuje motivaci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515281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-econ-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ECON-CZ.potx" id="{AE58135E-4D61-4028-838C-EC4BFDF857E0}" vid="{3EB0DBB9-0B57-400A-AD77-0800E0296781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5165A467E99074B837E8FDEDF829E04" ma:contentTypeVersion="32" ma:contentTypeDescription="Vytvoří nový dokument" ma:contentTypeScope="" ma:versionID="1ae2e6033fb03318d7bef5d19cf14908">
  <xsd:schema xmlns:xsd="http://www.w3.org/2001/XMLSchema" xmlns:xs="http://www.w3.org/2001/XMLSchema" xmlns:p="http://schemas.microsoft.com/office/2006/metadata/properties" xmlns:ns3="e8312105-d3eb-4165-b016-0d7be4344c68" xmlns:ns4="db466b21-9f8e-4555-b4b4-3f204fa426c7" targetNamespace="http://schemas.microsoft.com/office/2006/metadata/properties" ma:root="true" ma:fieldsID="0209292a0f334a0cf818ceac52246a8a" ns3:_="" ns4:_="">
    <xsd:import namespace="e8312105-d3eb-4165-b016-0d7be4344c68"/>
    <xsd:import namespace="db466b21-9f8e-4555-b4b4-3f204fa426c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312105-d3eb-4165-b016-0d7be4344c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NotebookType" ma:index="15" nillable="true" ma:displayName="Notebook Type" ma:internalName="NotebookType">
      <xsd:simpleType>
        <xsd:restriction base="dms:Text"/>
      </xsd:simpleType>
    </xsd:element>
    <xsd:element name="FolderType" ma:index="16" nillable="true" ma:displayName="Folder Type" ma:internalName="FolderType">
      <xsd:simpleType>
        <xsd:restriction base="dms:Text"/>
      </xsd:simpleType>
    </xsd:element>
    <xsd:element name="CultureName" ma:index="17" nillable="true" ma:displayName="Culture Name" ma:internalName="CultureName">
      <xsd:simpleType>
        <xsd:restriction base="dms:Text"/>
      </xsd:simpleType>
    </xsd:element>
    <xsd:element name="AppVersion" ma:index="18" nillable="true" ma:displayName="App Version" ma:internalName="AppVersion">
      <xsd:simpleType>
        <xsd:restriction base="dms:Text"/>
      </xsd:simpleType>
    </xsd:element>
    <xsd:element name="TeamsChannelId" ma:index="19" nillable="true" ma:displayName="Teams Channel Id" ma:internalName="TeamsChannelId">
      <xsd:simpleType>
        <xsd:restriction base="dms:Text"/>
      </xsd:simpleType>
    </xsd:element>
    <xsd:element name="Owner" ma:index="2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1" nillable="true" ma:displayName="Math Settings" ma:internalName="Math_Settings">
      <xsd:simpleType>
        <xsd:restriction base="dms:Text"/>
      </xsd:simpleType>
    </xsd:element>
    <xsd:element name="DefaultSectionNames" ma:index="22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3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4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5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6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7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8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29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0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1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2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3" nillable="true" ma:displayName="Is Collaboration Space Locked" ma:internalName="Is_Collaboration_Space_Locked">
      <xsd:simpleType>
        <xsd:restriction base="dms:Boolean"/>
      </xsd:simpleType>
    </xsd:element>
    <xsd:element name="IsNotebookLocked" ma:index="34" nillable="true" ma:displayName="Is Notebook Locked" ma:internalName="IsNotebookLocked">
      <xsd:simpleType>
        <xsd:restriction base="dms:Boolean"/>
      </xsd:simpleType>
    </xsd:element>
    <xsd:element name="MediaServiceAutoKeyPoints" ma:index="3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466b21-9f8e-4555-b4b4-3f204fa426c7" elementFormDefault="qualified">
    <xsd:import namespace="http://schemas.microsoft.com/office/2006/documentManagement/types"/>
    <xsd:import namespace="http://schemas.microsoft.com/office/infopath/2007/PartnerControls"/>
    <xsd:element name="SharedWithUsers" ma:index="35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6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7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e8312105-d3eb-4165-b016-0d7be4344c68" xsi:nil="true"/>
    <Templates xmlns="e8312105-d3eb-4165-b016-0d7be4344c68" xsi:nil="true"/>
    <Teachers xmlns="e8312105-d3eb-4165-b016-0d7be4344c68">
      <UserInfo>
        <DisplayName/>
        <AccountId xsi:nil="true"/>
        <AccountType/>
      </UserInfo>
    </Teachers>
    <Student_Groups xmlns="e8312105-d3eb-4165-b016-0d7be4344c68">
      <UserInfo>
        <DisplayName/>
        <AccountId xsi:nil="true"/>
        <AccountType/>
      </UserInfo>
    </Student_Groups>
    <Distribution_Groups xmlns="e8312105-d3eb-4165-b016-0d7be4344c68" xsi:nil="true"/>
    <AppVersion xmlns="e8312105-d3eb-4165-b016-0d7be4344c68" xsi:nil="true"/>
    <TeamsChannelId xmlns="e8312105-d3eb-4165-b016-0d7be4344c68" xsi:nil="true"/>
    <IsNotebookLocked xmlns="e8312105-d3eb-4165-b016-0d7be4344c68" xsi:nil="true"/>
    <Has_Teacher_Only_SectionGroup xmlns="e8312105-d3eb-4165-b016-0d7be4344c68" xsi:nil="true"/>
    <Students xmlns="e8312105-d3eb-4165-b016-0d7be4344c68">
      <UserInfo>
        <DisplayName/>
        <AccountId xsi:nil="true"/>
        <AccountType/>
      </UserInfo>
    </Students>
    <DefaultSectionNames xmlns="e8312105-d3eb-4165-b016-0d7be4344c68" xsi:nil="true"/>
    <Is_Collaboration_Space_Locked xmlns="e8312105-d3eb-4165-b016-0d7be4344c68" xsi:nil="true"/>
    <Self_Registration_Enabled xmlns="e8312105-d3eb-4165-b016-0d7be4344c68" xsi:nil="true"/>
    <LMS_Mappings xmlns="e8312105-d3eb-4165-b016-0d7be4344c68" xsi:nil="true"/>
    <Invited_Teachers xmlns="e8312105-d3eb-4165-b016-0d7be4344c68" xsi:nil="true"/>
    <NotebookType xmlns="e8312105-d3eb-4165-b016-0d7be4344c68" xsi:nil="true"/>
    <FolderType xmlns="e8312105-d3eb-4165-b016-0d7be4344c68" xsi:nil="true"/>
    <CultureName xmlns="e8312105-d3eb-4165-b016-0d7be4344c68" xsi:nil="true"/>
    <Owner xmlns="e8312105-d3eb-4165-b016-0d7be4344c68">
      <UserInfo>
        <DisplayName/>
        <AccountId xsi:nil="true"/>
        <AccountType/>
      </UserInfo>
    </Owner>
    <Invited_Students xmlns="e8312105-d3eb-4165-b016-0d7be4344c68" xsi:nil="true"/>
  </documentManagement>
</p:properties>
</file>

<file path=customXml/itemProps1.xml><?xml version="1.0" encoding="utf-8"?>
<ds:datastoreItem xmlns:ds="http://schemas.openxmlformats.org/officeDocument/2006/customXml" ds:itemID="{905D63F9-57E9-48F9-AE53-024897EDF0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312105-d3eb-4165-b016-0d7be4344c68"/>
    <ds:schemaRef ds:uri="db466b21-9f8e-4555-b4b4-3f204fa426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5C4EEFE-A41C-4D49-A954-93D9769D810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D367213-DA86-4483-B00B-A84E373447A2}">
  <ds:schemaRefs>
    <ds:schemaRef ds:uri="http://schemas.microsoft.com/office/2006/metadata/properties"/>
    <ds:schemaRef ds:uri="http://schemas.microsoft.com/office/infopath/2007/PartnerControls"/>
    <ds:schemaRef ds:uri="db466b21-9f8e-4555-b4b4-3f204fa426c7"/>
    <ds:schemaRef ds:uri="http://purl.org/dc/terms/"/>
    <ds:schemaRef ds:uri="http://schemas.microsoft.com/office/2006/documentManagement/types"/>
    <ds:schemaRef ds:uri="e8312105-d3eb-4165-b016-0d7be4344c68"/>
    <ds:schemaRef ds:uri="http://purl.org/dc/elements/1.1/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948</Words>
  <Application>Microsoft Office PowerPoint</Application>
  <PresentationFormat>Širokoúhlá obrazovka</PresentationFormat>
  <Paragraphs>188</Paragraphs>
  <Slides>35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0" baseType="lpstr">
      <vt:lpstr>Arial</vt:lpstr>
      <vt:lpstr>Calibri</vt:lpstr>
      <vt:lpstr>Tahoma</vt:lpstr>
      <vt:lpstr>Wingdings</vt:lpstr>
      <vt:lpstr>prezentace-econ-cz</vt:lpstr>
      <vt:lpstr>BKH_PRMA Základy projektového řízení</vt:lpstr>
      <vt:lpstr>Plán pro dnešek</vt:lpstr>
      <vt:lpstr>Soft-skills</vt:lpstr>
      <vt:lpstr>Tým</vt:lpstr>
      <vt:lpstr>Vývojové fáze týmu</vt:lpstr>
      <vt:lpstr>Tým: FORMING</vt:lpstr>
      <vt:lpstr>Tým: STORMING </vt:lpstr>
      <vt:lpstr>Tým: NORMING</vt:lpstr>
      <vt:lpstr>Tým: PERFORMING</vt:lpstr>
      <vt:lpstr>Leadership</vt:lpstr>
      <vt:lpstr>Motivace</vt:lpstr>
      <vt:lpstr>Vedení porady</vt:lpstr>
      <vt:lpstr>Vedení porady</vt:lpstr>
      <vt:lpstr>Facilitace</vt:lpstr>
      <vt:lpstr>Metodiky a certifikace v projektovém řízení </vt:lpstr>
      <vt:lpstr>Standardy projektového řízení</vt:lpstr>
      <vt:lpstr>Prezentace aplikace PowerPoint</vt:lpstr>
      <vt:lpstr>IPMA</vt:lpstr>
      <vt:lpstr>IPMA (ICB4)</vt:lpstr>
      <vt:lpstr>Školení a certifikace IPMA</vt:lpstr>
      <vt:lpstr>PRINCE2</vt:lpstr>
      <vt:lpstr>4 integrované prvky metody Prince2</vt:lpstr>
      <vt:lpstr>Principy PRINCE2</vt:lpstr>
      <vt:lpstr>Témata PRINCE2</vt:lpstr>
      <vt:lpstr>Procesy PRINCE2</vt:lpstr>
      <vt:lpstr>Prezentace aplikace PowerPoint</vt:lpstr>
      <vt:lpstr>Školení a certifikace PRINCE2</vt:lpstr>
      <vt:lpstr>PMI</vt:lpstr>
      <vt:lpstr>PMI</vt:lpstr>
      <vt:lpstr>Waterfall × Agile</vt:lpstr>
      <vt:lpstr>SCRUM</vt:lpstr>
      <vt:lpstr>SCRUM</vt:lpstr>
      <vt:lpstr>Informace ke zkoušce</vt:lpstr>
      <vt:lpstr>Zkouška</vt:lpstr>
      <vt:lpstr>Děkujeme!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Projektový management</dc:title>
  <dc:creator>Sylva Žáková Talpová</dc:creator>
  <cp:lastModifiedBy>erwin_frost erwin_frost</cp:lastModifiedBy>
  <cp:revision>48</cp:revision>
  <dcterms:created xsi:type="dcterms:W3CDTF">2020-10-07T06:45:54Z</dcterms:created>
  <dcterms:modified xsi:type="dcterms:W3CDTF">2024-05-03T10:02:11Z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0x010100A5165A467E99074B837E8FDEDF829E04</vt:lpwstr>
  </property>
</Properties>
</file>