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671" r:id="rId4"/>
  </p:sldMasterIdLst>
  <p:notesMasterIdLst>
    <p:notesMasterId r:id="rId46"/>
  </p:notesMasterIdLst>
  <p:handoutMasterIdLst>
    <p:handoutMasterId r:id="rId47"/>
  </p:handoutMasterIdLst>
  <p:sldIdLst>
    <p:sldId id="2145706106" r:id="rId5"/>
    <p:sldId id="1080" r:id="rId6"/>
    <p:sldId id="741" r:id="rId7"/>
    <p:sldId id="260" r:id="rId8"/>
    <p:sldId id="2145706125" r:id="rId9"/>
    <p:sldId id="2145706158" r:id="rId10"/>
    <p:sldId id="2147471356" r:id="rId11"/>
    <p:sldId id="1759" r:id="rId12"/>
    <p:sldId id="2145706169" r:id="rId13"/>
    <p:sldId id="1779" r:id="rId14"/>
    <p:sldId id="2145706161" r:id="rId15"/>
    <p:sldId id="2145706171" r:id="rId16"/>
    <p:sldId id="2145706172" r:id="rId17"/>
    <p:sldId id="2145706173" r:id="rId18"/>
    <p:sldId id="2147471357" r:id="rId19"/>
    <p:sldId id="1805" r:id="rId20"/>
    <p:sldId id="1807" r:id="rId21"/>
    <p:sldId id="2147471359" r:id="rId22"/>
    <p:sldId id="2145706174" r:id="rId23"/>
    <p:sldId id="2145706168" r:id="rId24"/>
    <p:sldId id="2145706157" r:id="rId25"/>
    <p:sldId id="2145706128" r:id="rId26"/>
    <p:sldId id="2145706127" r:id="rId27"/>
    <p:sldId id="2145706130" r:id="rId28"/>
    <p:sldId id="2145706131" r:id="rId29"/>
    <p:sldId id="2145706132" r:id="rId30"/>
    <p:sldId id="2145706133" r:id="rId31"/>
    <p:sldId id="2145706138" r:id="rId32"/>
    <p:sldId id="2145706140" r:id="rId33"/>
    <p:sldId id="2145706160" r:id="rId34"/>
    <p:sldId id="2145706143" r:id="rId35"/>
    <p:sldId id="2145706154" r:id="rId36"/>
    <p:sldId id="2145706149" r:id="rId37"/>
    <p:sldId id="2145706150" r:id="rId38"/>
    <p:sldId id="2145706151" r:id="rId39"/>
    <p:sldId id="2145706162" r:id="rId40"/>
    <p:sldId id="2145706163" r:id="rId41"/>
    <p:sldId id="2145706164" r:id="rId42"/>
    <p:sldId id="2145706165" r:id="rId43"/>
    <p:sldId id="2145706166" r:id="rId44"/>
    <p:sldId id="2145706170" r:id="rId45"/>
  </p:sldIdLst>
  <p:sldSz cx="11522075" cy="6480175"/>
  <p:notesSz cx="6797675" cy="9928225"/>
  <p:custDataLst>
    <p:tags r:id="rId48"/>
  </p:custDataLst>
  <p:defaultTextStyle>
    <a:defPPr>
      <a:defRPr lang="de-DE"/>
    </a:defPPr>
    <a:lvl1pPr marL="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607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214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21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288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IS" id="{1D5095D5-6BEA-43F9-987B-AEC38D6E12F6}">
          <p14:sldIdLst>
            <p14:sldId id="2145706106"/>
            <p14:sldId id="1080"/>
            <p14:sldId id="741"/>
            <p14:sldId id="260"/>
            <p14:sldId id="2145706125"/>
            <p14:sldId id="2145706158"/>
            <p14:sldId id="2147471356"/>
            <p14:sldId id="1759"/>
            <p14:sldId id="2145706169"/>
            <p14:sldId id="1779"/>
            <p14:sldId id="2145706161"/>
            <p14:sldId id="2145706171"/>
            <p14:sldId id="2145706172"/>
            <p14:sldId id="2145706173"/>
            <p14:sldId id="2147471357"/>
            <p14:sldId id="1805"/>
            <p14:sldId id="1807"/>
            <p14:sldId id="2147471359"/>
            <p14:sldId id="2145706174"/>
            <p14:sldId id="2145706168"/>
            <p14:sldId id="2145706157"/>
            <p14:sldId id="2145706128"/>
            <p14:sldId id="2145706127"/>
            <p14:sldId id="2145706130"/>
            <p14:sldId id="2145706131"/>
            <p14:sldId id="2145706132"/>
            <p14:sldId id="2145706133"/>
            <p14:sldId id="2145706138"/>
            <p14:sldId id="2145706140"/>
            <p14:sldId id="2145706160"/>
            <p14:sldId id="2145706143"/>
            <p14:sldId id="2145706154"/>
            <p14:sldId id="2145706149"/>
            <p14:sldId id="2145706150"/>
            <p14:sldId id="2145706151"/>
            <p14:sldId id="2145706162"/>
            <p14:sldId id="2145706163"/>
            <p14:sldId id="2145706164"/>
            <p14:sldId id="2145706165"/>
            <p14:sldId id="2145706166"/>
            <p14:sldId id="2145706170"/>
          </p14:sldIdLst>
        </p14:section>
      </p14:sectionLst>
    </p:ext>
    <p:ext uri="{EFAFB233-063F-42B5-8137-9DF3F51BA10A}">
      <p15:sldGuideLst xmlns:p15="http://schemas.microsoft.com/office/powerpoint/2012/main">
        <p15:guide id="4" orient="horz" pos="204">
          <p15:clr>
            <a:srgbClr val="A4A3A4"/>
          </p15:clr>
        </p15:guide>
        <p15:guide id="8" orient="horz" pos="2041" userDrawn="1">
          <p15:clr>
            <a:srgbClr val="A4A3A4"/>
          </p15:clr>
        </p15:guide>
        <p15:guide id="9" orient="horz" pos="930" userDrawn="1">
          <p15:clr>
            <a:srgbClr val="A4A3A4"/>
          </p15:clr>
        </p15:guide>
        <p15:guide id="10" orient="horz" pos="3266" userDrawn="1">
          <p15:clr>
            <a:srgbClr val="A4A3A4"/>
          </p15:clr>
        </p15:guide>
        <p15:guide id="12" orient="horz" pos="3470" userDrawn="1">
          <p15:clr>
            <a:srgbClr val="A4A3A4"/>
          </p15:clr>
        </p15:guide>
        <p15:guide id="13" orient="horz" pos="3674" userDrawn="1">
          <p15:clr>
            <a:srgbClr val="A4A3A4"/>
          </p15:clr>
        </p15:guide>
        <p15:guide id="14" orient="horz" pos="3878" userDrawn="1">
          <p15:clr>
            <a:srgbClr val="A4A3A4"/>
          </p15:clr>
        </p15:guide>
        <p15:guide id="15" pos="1939" userDrawn="1">
          <p15:clr>
            <a:srgbClr val="A4A3A4"/>
          </p15:clr>
        </p15:guide>
        <p15:guide id="16" pos="1847" userDrawn="1">
          <p15:clr>
            <a:srgbClr val="A4A3A4"/>
          </p15:clr>
        </p15:guide>
        <p15:guide id="17" pos="204" userDrawn="1">
          <p15:clr>
            <a:srgbClr val="A4A3A4"/>
          </p15:clr>
        </p15:guide>
        <p15:guide id="18" pos="7054" userDrawn="1">
          <p15:clr>
            <a:srgbClr val="A4A3A4"/>
          </p15:clr>
        </p15:guide>
        <p15:guide id="19" pos="5411" userDrawn="1">
          <p15:clr>
            <a:srgbClr val="A4A3A4"/>
          </p15:clr>
        </p15:guide>
        <p15:guide id="20" pos="5318" userDrawn="1">
          <p15:clr>
            <a:srgbClr val="A4A3A4"/>
          </p15:clr>
        </p15:guide>
        <p15:guide id="21" pos="3674" userDrawn="1">
          <p15:clr>
            <a:srgbClr val="A4A3A4"/>
          </p15:clr>
        </p15:guide>
        <p15:guide id="22" pos="3584" userDrawn="1">
          <p15:clr>
            <a:srgbClr val="A4A3A4"/>
          </p15:clr>
        </p15:guide>
        <p15:guide id="23" pos="3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pos="299" userDrawn="1">
          <p15:clr>
            <a:srgbClr val="A4A3A4"/>
          </p15:clr>
        </p15:guide>
        <p15:guide id="4" pos="3983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6A9513A-7700-4F31-EDA1-0DEA031B4C6B}" name="Weigl, Luca" initials="WL" userId="S::Luca.Weigl@telekom.de::1ac35614-5013-4a1b-8e49-32b76531595d" providerId="AD"/>
  <p188:author id="{E34B6F60-AC65-745B-2496-89DD83BA7698}" name="Satrapová, Lucie" initials="SL" userId="S::Lucie.Satrapova@telekom.com::c3d44a58-cc61-4888-b471-8f256ae1486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1" name="Autor" initials="A" lastIdx="0" clrIdx="1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74"/>
    <a:srgbClr val="000000"/>
    <a:srgbClr val="E5E5E5"/>
    <a:srgbClr val="F2F2F2"/>
    <a:srgbClr val="A7D2C8"/>
    <a:srgbClr val="BFCB44"/>
    <a:srgbClr val="1BADA2"/>
    <a:srgbClr val="53BAF2"/>
    <a:srgbClr val="D0D0D0"/>
    <a:srgbClr val="106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B819EE-1F2A-C55E-B8A3-784D40AF67E2}" v="707" dt="2024-02-23T07:34:01.547"/>
    <p1510:client id="{5B43646F-AC74-B3D2-5EAD-7B06B668DBBD}" v="5" dt="2024-02-23T11:30:11.413"/>
    <p1510:client id="{B7951B79-32A8-1C4C-8370-2137DAEEC5FA}" v="1711" dt="2024-02-23T12:07:38.322"/>
    <p1510:client id="{D1A911CA-848A-BD2F-C5A1-93EFFA3BC1B7}" v="1624" dt="2024-02-23T11:37:01.095"/>
    <p1510:client id="{D990873A-589D-0D02-3E81-95B9AE750F18}" v="1158" dt="2024-02-23T08:50:26.6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70"/>
  </p:normalViewPr>
  <p:slideViewPr>
    <p:cSldViewPr snapToGrid="0">
      <p:cViewPr varScale="1">
        <p:scale>
          <a:sx n="124" d="100"/>
          <a:sy n="124" d="100"/>
        </p:scale>
        <p:origin x="600" y="176"/>
      </p:cViewPr>
      <p:guideLst>
        <p:guide orient="horz" pos="204"/>
        <p:guide orient="horz" pos="2041"/>
        <p:guide orient="horz" pos="930"/>
        <p:guide orient="horz" pos="3266"/>
        <p:guide orient="horz" pos="3470"/>
        <p:guide orient="horz" pos="3674"/>
        <p:guide orient="horz" pos="3878"/>
        <p:guide pos="1939"/>
        <p:guide pos="1847"/>
        <p:guide pos="204"/>
        <p:guide pos="7054"/>
        <p:guide pos="5411"/>
        <p:guide pos="5318"/>
        <p:guide pos="3674"/>
        <p:guide pos="3584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  <p:guide pos="299"/>
        <p:guide pos="398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presProps" Target="presProps.xml"/><Relationship Id="rId55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855015" y="9381000"/>
            <a:ext cx="467452" cy="304883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/>
            </a:lvl1pPr>
          </a:lstStyle>
          <a:p>
            <a:fld id="{A7E515CE-432D-4663-9EC7-909C3633A725}" type="slidenum">
              <a:rPr lang="de-DE" smtClean="0">
                <a:latin typeface="Tele-GroteskNor" pitchFamily="2" charset="0"/>
              </a:rPr>
              <a:pPr/>
              <a:t>‹#›</a:t>
            </a:fld>
            <a:endParaRPr lang="de-DE">
              <a:latin typeface="Tele-GroteskNor" pitchFamily="2" charset="0"/>
            </a:endParaRPr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78355" y="424018"/>
            <a:ext cx="66089" cy="70670"/>
          </a:xfrm>
          <a:custGeom>
            <a:avLst/>
            <a:gdLst>
              <a:gd name="T0" fmla="*/ 0 w 42"/>
              <a:gd name="T1" fmla="*/ 41 h 41"/>
              <a:gd name="T2" fmla="*/ 0 w 42"/>
              <a:gd name="T3" fmla="*/ 0 h 41"/>
              <a:gd name="T4" fmla="*/ 22 w 42"/>
              <a:gd name="T5" fmla="*/ 0 h 41"/>
              <a:gd name="T6" fmla="*/ 42 w 42"/>
              <a:gd name="T7" fmla="*/ 0 h 41"/>
              <a:gd name="T8" fmla="*/ 42 w 42"/>
              <a:gd name="T9" fmla="*/ 41 h 41"/>
              <a:gd name="T10" fmla="*/ 0 w 42"/>
              <a:gd name="T11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1">
                <a:moveTo>
                  <a:pt x="0" y="41"/>
                </a:moveTo>
                <a:lnTo>
                  <a:pt x="0" y="0"/>
                </a:lnTo>
                <a:lnTo>
                  <a:pt x="22" y="0"/>
                </a:lnTo>
                <a:lnTo>
                  <a:pt x="42" y="0"/>
                </a:lnTo>
                <a:lnTo>
                  <a:pt x="42" y="41"/>
                </a:lnTo>
                <a:lnTo>
                  <a:pt x="0" y="41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76621" y="424018"/>
            <a:ext cx="64515" cy="70670"/>
          </a:xfrm>
          <a:custGeom>
            <a:avLst/>
            <a:gdLst>
              <a:gd name="T0" fmla="*/ 0 w 41"/>
              <a:gd name="T1" fmla="*/ 41 h 41"/>
              <a:gd name="T2" fmla="*/ 0 w 41"/>
              <a:gd name="T3" fmla="*/ 0 h 41"/>
              <a:gd name="T4" fmla="*/ 20 w 41"/>
              <a:gd name="T5" fmla="*/ 0 h 41"/>
              <a:gd name="T6" fmla="*/ 41 w 41"/>
              <a:gd name="T7" fmla="*/ 0 h 41"/>
              <a:gd name="T8" fmla="*/ 41 w 41"/>
              <a:gd name="T9" fmla="*/ 41 h 41"/>
              <a:gd name="T10" fmla="*/ 0 w 41"/>
              <a:gd name="T11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" h="41">
                <a:moveTo>
                  <a:pt x="0" y="41"/>
                </a:moveTo>
                <a:lnTo>
                  <a:pt x="0" y="0"/>
                </a:lnTo>
                <a:lnTo>
                  <a:pt x="20" y="0"/>
                </a:lnTo>
                <a:lnTo>
                  <a:pt x="41" y="0"/>
                </a:lnTo>
                <a:lnTo>
                  <a:pt x="41" y="41"/>
                </a:lnTo>
                <a:lnTo>
                  <a:pt x="0" y="41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71739" y="424018"/>
            <a:ext cx="64515" cy="70670"/>
          </a:xfrm>
          <a:custGeom>
            <a:avLst/>
            <a:gdLst>
              <a:gd name="T0" fmla="*/ 0 w 41"/>
              <a:gd name="T1" fmla="*/ 41 h 41"/>
              <a:gd name="T2" fmla="*/ 0 w 41"/>
              <a:gd name="T3" fmla="*/ 0 h 41"/>
              <a:gd name="T4" fmla="*/ 21 w 41"/>
              <a:gd name="T5" fmla="*/ 0 h 41"/>
              <a:gd name="T6" fmla="*/ 41 w 41"/>
              <a:gd name="T7" fmla="*/ 0 h 41"/>
              <a:gd name="T8" fmla="*/ 41 w 41"/>
              <a:gd name="T9" fmla="*/ 41 h 41"/>
              <a:gd name="T10" fmla="*/ 0 w 41"/>
              <a:gd name="T11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" h="41">
                <a:moveTo>
                  <a:pt x="0" y="41"/>
                </a:moveTo>
                <a:lnTo>
                  <a:pt x="0" y="0"/>
                </a:lnTo>
                <a:lnTo>
                  <a:pt x="21" y="0"/>
                </a:lnTo>
                <a:lnTo>
                  <a:pt x="41" y="0"/>
                </a:lnTo>
                <a:lnTo>
                  <a:pt x="41" y="41"/>
                </a:lnTo>
                <a:lnTo>
                  <a:pt x="0" y="41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1065285" y="424018"/>
            <a:ext cx="66089" cy="70670"/>
          </a:xfrm>
          <a:custGeom>
            <a:avLst/>
            <a:gdLst>
              <a:gd name="T0" fmla="*/ 0 w 42"/>
              <a:gd name="T1" fmla="*/ 41 h 41"/>
              <a:gd name="T2" fmla="*/ 0 w 42"/>
              <a:gd name="T3" fmla="*/ 0 h 41"/>
              <a:gd name="T4" fmla="*/ 21 w 42"/>
              <a:gd name="T5" fmla="*/ 0 h 41"/>
              <a:gd name="T6" fmla="*/ 42 w 42"/>
              <a:gd name="T7" fmla="*/ 0 h 41"/>
              <a:gd name="T8" fmla="*/ 42 w 42"/>
              <a:gd name="T9" fmla="*/ 41 h 41"/>
              <a:gd name="T10" fmla="*/ 0 w 42"/>
              <a:gd name="T11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1">
                <a:moveTo>
                  <a:pt x="0" y="41"/>
                </a:moveTo>
                <a:lnTo>
                  <a:pt x="0" y="0"/>
                </a:lnTo>
                <a:lnTo>
                  <a:pt x="21" y="0"/>
                </a:lnTo>
                <a:lnTo>
                  <a:pt x="42" y="0"/>
                </a:lnTo>
                <a:lnTo>
                  <a:pt x="42" y="41"/>
                </a:lnTo>
                <a:lnTo>
                  <a:pt x="0" y="41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478355" y="261995"/>
            <a:ext cx="262781" cy="351625"/>
          </a:xfrm>
          <a:custGeom>
            <a:avLst/>
            <a:gdLst>
              <a:gd name="T0" fmla="*/ 402 w 407"/>
              <a:gd name="T1" fmla="*/ 0 h 496"/>
              <a:gd name="T2" fmla="*/ 5 w 407"/>
              <a:gd name="T3" fmla="*/ 0 h 496"/>
              <a:gd name="T4" fmla="*/ 0 w 407"/>
              <a:gd name="T5" fmla="*/ 175 h 496"/>
              <a:gd name="T6" fmla="*/ 26 w 407"/>
              <a:gd name="T7" fmla="*/ 179 h 496"/>
              <a:gd name="T8" fmla="*/ 67 w 407"/>
              <a:gd name="T9" fmla="*/ 64 h 496"/>
              <a:gd name="T10" fmla="*/ 164 w 407"/>
              <a:gd name="T11" fmla="*/ 23 h 496"/>
              <a:gd name="T12" fmla="*/ 164 w 407"/>
              <a:gd name="T13" fmla="*/ 390 h 496"/>
              <a:gd name="T14" fmla="*/ 150 w 407"/>
              <a:gd name="T15" fmla="*/ 452 h 496"/>
              <a:gd name="T16" fmla="*/ 110 w 407"/>
              <a:gd name="T17" fmla="*/ 467 h 496"/>
              <a:gd name="T18" fmla="*/ 81 w 407"/>
              <a:gd name="T19" fmla="*/ 468 h 496"/>
              <a:gd name="T20" fmla="*/ 81 w 407"/>
              <a:gd name="T21" fmla="*/ 496 h 496"/>
              <a:gd name="T22" fmla="*/ 326 w 407"/>
              <a:gd name="T23" fmla="*/ 496 h 496"/>
              <a:gd name="T24" fmla="*/ 326 w 407"/>
              <a:gd name="T25" fmla="*/ 468 h 496"/>
              <a:gd name="T26" fmla="*/ 297 w 407"/>
              <a:gd name="T27" fmla="*/ 467 h 496"/>
              <a:gd name="T28" fmla="*/ 257 w 407"/>
              <a:gd name="T29" fmla="*/ 452 h 496"/>
              <a:gd name="T30" fmla="*/ 243 w 407"/>
              <a:gd name="T31" fmla="*/ 390 h 496"/>
              <a:gd name="T32" fmla="*/ 243 w 407"/>
              <a:gd name="T33" fmla="*/ 23 h 496"/>
              <a:gd name="T34" fmla="*/ 340 w 407"/>
              <a:gd name="T35" fmla="*/ 64 h 496"/>
              <a:gd name="T36" fmla="*/ 381 w 407"/>
              <a:gd name="T37" fmla="*/ 179 h 496"/>
              <a:gd name="T38" fmla="*/ 407 w 407"/>
              <a:gd name="T39" fmla="*/ 175 h 496"/>
              <a:gd name="T40" fmla="*/ 402 w 407"/>
              <a:gd name="T41" fmla="*/ 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7" h="496">
                <a:moveTo>
                  <a:pt x="402" y="0"/>
                </a:moveTo>
                <a:cubicBezTo>
                  <a:pt x="5" y="0"/>
                  <a:pt x="5" y="0"/>
                  <a:pt x="5" y="0"/>
                </a:cubicBezTo>
                <a:cubicBezTo>
                  <a:pt x="0" y="175"/>
                  <a:pt x="0" y="175"/>
                  <a:pt x="0" y="175"/>
                </a:cubicBezTo>
                <a:cubicBezTo>
                  <a:pt x="26" y="179"/>
                  <a:pt x="26" y="179"/>
                  <a:pt x="26" y="179"/>
                </a:cubicBezTo>
                <a:cubicBezTo>
                  <a:pt x="31" y="128"/>
                  <a:pt x="45" y="89"/>
                  <a:pt x="67" y="64"/>
                </a:cubicBezTo>
                <a:cubicBezTo>
                  <a:pt x="90" y="38"/>
                  <a:pt x="122" y="25"/>
                  <a:pt x="164" y="23"/>
                </a:cubicBezTo>
                <a:cubicBezTo>
                  <a:pt x="164" y="390"/>
                  <a:pt x="164" y="390"/>
                  <a:pt x="164" y="390"/>
                </a:cubicBezTo>
                <a:cubicBezTo>
                  <a:pt x="164" y="422"/>
                  <a:pt x="159" y="442"/>
                  <a:pt x="150" y="452"/>
                </a:cubicBezTo>
                <a:cubicBezTo>
                  <a:pt x="142" y="460"/>
                  <a:pt x="129" y="465"/>
                  <a:pt x="110" y="467"/>
                </a:cubicBezTo>
                <a:cubicBezTo>
                  <a:pt x="104" y="467"/>
                  <a:pt x="95" y="468"/>
                  <a:pt x="81" y="468"/>
                </a:cubicBezTo>
                <a:cubicBezTo>
                  <a:pt x="81" y="496"/>
                  <a:pt x="81" y="496"/>
                  <a:pt x="81" y="496"/>
                </a:cubicBezTo>
                <a:cubicBezTo>
                  <a:pt x="326" y="496"/>
                  <a:pt x="326" y="496"/>
                  <a:pt x="326" y="496"/>
                </a:cubicBezTo>
                <a:cubicBezTo>
                  <a:pt x="326" y="468"/>
                  <a:pt x="326" y="468"/>
                  <a:pt x="326" y="468"/>
                </a:cubicBezTo>
                <a:cubicBezTo>
                  <a:pt x="312" y="468"/>
                  <a:pt x="303" y="467"/>
                  <a:pt x="297" y="467"/>
                </a:cubicBezTo>
                <a:cubicBezTo>
                  <a:pt x="278" y="465"/>
                  <a:pt x="265" y="460"/>
                  <a:pt x="257" y="452"/>
                </a:cubicBezTo>
                <a:cubicBezTo>
                  <a:pt x="248" y="442"/>
                  <a:pt x="243" y="422"/>
                  <a:pt x="243" y="390"/>
                </a:cubicBezTo>
                <a:cubicBezTo>
                  <a:pt x="243" y="23"/>
                  <a:pt x="243" y="23"/>
                  <a:pt x="243" y="23"/>
                </a:cubicBezTo>
                <a:cubicBezTo>
                  <a:pt x="284" y="25"/>
                  <a:pt x="317" y="38"/>
                  <a:pt x="340" y="64"/>
                </a:cubicBezTo>
                <a:cubicBezTo>
                  <a:pt x="362" y="89"/>
                  <a:pt x="376" y="128"/>
                  <a:pt x="381" y="179"/>
                </a:cubicBezTo>
                <a:cubicBezTo>
                  <a:pt x="407" y="175"/>
                  <a:pt x="407" y="175"/>
                  <a:pt x="407" y="175"/>
                </a:cubicBezTo>
                <a:lnTo>
                  <a:pt x="402" y="0"/>
                </a:lnTo>
                <a:close/>
              </a:path>
            </a:pathLst>
          </a:custGeom>
          <a:solidFill>
            <a:srgbClr val="E2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32" name="Gruppieren 31"/>
          <p:cNvGrpSpPr/>
          <p:nvPr/>
        </p:nvGrpSpPr>
        <p:grpSpPr>
          <a:xfrm>
            <a:off x="5208404" y="411954"/>
            <a:ext cx="1109343" cy="93077"/>
            <a:chOff x="1533525" y="379413"/>
            <a:chExt cx="1119188" cy="85725"/>
          </a:xfrm>
        </p:grpSpPr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1533525" y="381000"/>
              <a:ext cx="50800" cy="82550"/>
            </a:xfrm>
            <a:custGeom>
              <a:avLst/>
              <a:gdLst>
                <a:gd name="T0" fmla="*/ 0 w 32"/>
                <a:gd name="T1" fmla="*/ 52 h 52"/>
                <a:gd name="T2" fmla="*/ 0 w 32"/>
                <a:gd name="T3" fmla="*/ 0 h 52"/>
                <a:gd name="T4" fmla="*/ 11 w 32"/>
                <a:gd name="T5" fmla="*/ 0 h 52"/>
                <a:gd name="T6" fmla="*/ 11 w 32"/>
                <a:gd name="T7" fmla="*/ 42 h 52"/>
                <a:gd name="T8" fmla="*/ 32 w 32"/>
                <a:gd name="T9" fmla="*/ 42 h 52"/>
                <a:gd name="T10" fmla="*/ 32 w 32"/>
                <a:gd name="T11" fmla="*/ 52 h 52"/>
                <a:gd name="T12" fmla="*/ 0 w 32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2">
                  <a:moveTo>
                    <a:pt x="0" y="52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42"/>
                  </a:lnTo>
                  <a:lnTo>
                    <a:pt x="32" y="42"/>
                  </a:lnTo>
                  <a:lnTo>
                    <a:pt x="32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1593850" y="381000"/>
              <a:ext cx="17463" cy="82550"/>
            </a:xfrm>
            <a:custGeom>
              <a:avLst/>
              <a:gdLst>
                <a:gd name="T0" fmla="*/ 0 w 11"/>
                <a:gd name="T1" fmla="*/ 52 h 52"/>
                <a:gd name="T2" fmla="*/ 0 w 11"/>
                <a:gd name="T3" fmla="*/ 0 h 52"/>
                <a:gd name="T4" fmla="*/ 6 w 11"/>
                <a:gd name="T5" fmla="*/ 0 h 52"/>
                <a:gd name="T6" fmla="*/ 11 w 11"/>
                <a:gd name="T7" fmla="*/ 0 h 52"/>
                <a:gd name="T8" fmla="*/ 11 w 11"/>
                <a:gd name="T9" fmla="*/ 52 h 52"/>
                <a:gd name="T10" fmla="*/ 0 w 11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2">
                  <a:moveTo>
                    <a:pt x="0" y="52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627188" y="381000"/>
              <a:ext cx="49213" cy="82550"/>
            </a:xfrm>
            <a:custGeom>
              <a:avLst/>
              <a:gdLst>
                <a:gd name="T0" fmla="*/ 0 w 31"/>
                <a:gd name="T1" fmla="*/ 52 h 52"/>
                <a:gd name="T2" fmla="*/ 0 w 31"/>
                <a:gd name="T3" fmla="*/ 0 h 52"/>
                <a:gd name="T4" fmla="*/ 31 w 31"/>
                <a:gd name="T5" fmla="*/ 0 h 52"/>
                <a:gd name="T6" fmla="*/ 31 w 31"/>
                <a:gd name="T7" fmla="*/ 10 h 52"/>
                <a:gd name="T8" fmla="*/ 11 w 31"/>
                <a:gd name="T9" fmla="*/ 10 h 52"/>
                <a:gd name="T10" fmla="*/ 11 w 31"/>
                <a:gd name="T11" fmla="*/ 22 h 52"/>
                <a:gd name="T12" fmla="*/ 29 w 31"/>
                <a:gd name="T13" fmla="*/ 22 h 52"/>
                <a:gd name="T14" fmla="*/ 29 w 31"/>
                <a:gd name="T15" fmla="*/ 31 h 52"/>
                <a:gd name="T16" fmla="*/ 11 w 31"/>
                <a:gd name="T17" fmla="*/ 31 h 52"/>
                <a:gd name="T18" fmla="*/ 11 w 31"/>
                <a:gd name="T19" fmla="*/ 52 h 52"/>
                <a:gd name="T20" fmla="*/ 0 w 31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52">
                  <a:moveTo>
                    <a:pt x="0" y="52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0"/>
                  </a:lnTo>
                  <a:lnTo>
                    <a:pt x="11" y="10"/>
                  </a:lnTo>
                  <a:lnTo>
                    <a:pt x="11" y="22"/>
                  </a:lnTo>
                  <a:lnTo>
                    <a:pt x="29" y="22"/>
                  </a:lnTo>
                  <a:lnTo>
                    <a:pt x="29" y="31"/>
                  </a:lnTo>
                  <a:lnTo>
                    <a:pt x="11" y="31"/>
                  </a:lnTo>
                  <a:lnTo>
                    <a:pt x="11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687513" y="381000"/>
              <a:ext cx="53975" cy="82550"/>
            </a:xfrm>
            <a:custGeom>
              <a:avLst/>
              <a:gdLst>
                <a:gd name="T0" fmla="*/ 0 w 34"/>
                <a:gd name="T1" fmla="*/ 52 h 52"/>
                <a:gd name="T2" fmla="*/ 0 w 34"/>
                <a:gd name="T3" fmla="*/ 0 h 52"/>
                <a:gd name="T4" fmla="*/ 33 w 34"/>
                <a:gd name="T5" fmla="*/ 0 h 52"/>
                <a:gd name="T6" fmla="*/ 33 w 34"/>
                <a:gd name="T7" fmla="*/ 10 h 52"/>
                <a:gd name="T8" fmla="*/ 11 w 34"/>
                <a:gd name="T9" fmla="*/ 10 h 52"/>
                <a:gd name="T10" fmla="*/ 11 w 34"/>
                <a:gd name="T11" fmla="*/ 21 h 52"/>
                <a:gd name="T12" fmla="*/ 31 w 34"/>
                <a:gd name="T13" fmla="*/ 21 h 52"/>
                <a:gd name="T14" fmla="*/ 31 w 34"/>
                <a:gd name="T15" fmla="*/ 30 h 52"/>
                <a:gd name="T16" fmla="*/ 11 w 34"/>
                <a:gd name="T17" fmla="*/ 30 h 52"/>
                <a:gd name="T18" fmla="*/ 11 w 34"/>
                <a:gd name="T19" fmla="*/ 43 h 52"/>
                <a:gd name="T20" fmla="*/ 34 w 34"/>
                <a:gd name="T21" fmla="*/ 43 h 52"/>
                <a:gd name="T22" fmla="*/ 34 w 34"/>
                <a:gd name="T23" fmla="*/ 52 h 52"/>
                <a:gd name="T24" fmla="*/ 0 w 34"/>
                <a:gd name="T2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52">
                  <a:moveTo>
                    <a:pt x="0" y="52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0"/>
                  </a:lnTo>
                  <a:lnTo>
                    <a:pt x="11" y="10"/>
                  </a:lnTo>
                  <a:lnTo>
                    <a:pt x="11" y="21"/>
                  </a:lnTo>
                  <a:lnTo>
                    <a:pt x="31" y="21"/>
                  </a:lnTo>
                  <a:lnTo>
                    <a:pt x="31" y="30"/>
                  </a:lnTo>
                  <a:lnTo>
                    <a:pt x="11" y="30"/>
                  </a:lnTo>
                  <a:lnTo>
                    <a:pt x="11" y="43"/>
                  </a:lnTo>
                  <a:lnTo>
                    <a:pt x="34" y="43"/>
                  </a:lnTo>
                  <a:lnTo>
                    <a:pt x="34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784350" y="381000"/>
              <a:ext cx="17463" cy="82550"/>
            </a:xfrm>
            <a:custGeom>
              <a:avLst/>
              <a:gdLst>
                <a:gd name="T0" fmla="*/ 0 w 11"/>
                <a:gd name="T1" fmla="*/ 52 h 52"/>
                <a:gd name="T2" fmla="*/ 0 w 11"/>
                <a:gd name="T3" fmla="*/ 0 h 52"/>
                <a:gd name="T4" fmla="*/ 6 w 11"/>
                <a:gd name="T5" fmla="*/ 0 h 52"/>
                <a:gd name="T6" fmla="*/ 11 w 11"/>
                <a:gd name="T7" fmla="*/ 0 h 52"/>
                <a:gd name="T8" fmla="*/ 11 w 11"/>
                <a:gd name="T9" fmla="*/ 52 h 52"/>
                <a:gd name="T10" fmla="*/ 0 w 11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2">
                  <a:moveTo>
                    <a:pt x="0" y="52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1814513" y="379413"/>
              <a:ext cx="57150" cy="85725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914525" y="381000"/>
              <a:ext cx="49213" cy="82550"/>
            </a:xfrm>
            <a:custGeom>
              <a:avLst/>
              <a:gdLst>
                <a:gd name="T0" fmla="*/ 0 w 31"/>
                <a:gd name="T1" fmla="*/ 52 h 52"/>
                <a:gd name="T2" fmla="*/ 0 w 31"/>
                <a:gd name="T3" fmla="*/ 0 h 52"/>
                <a:gd name="T4" fmla="*/ 31 w 31"/>
                <a:gd name="T5" fmla="*/ 0 h 52"/>
                <a:gd name="T6" fmla="*/ 31 w 31"/>
                <a:gd name="T7" fmla="*/ 10 h 52"/>
                <a:gd name="T8" fmla="*/ 11 w 31"/>
                <a:gd name="T9" fmla="*/ 10 h 52"/>
                <a:gd name="T10" fmla="*/ 11 w 31"/>
                <a:gd name="T11" fmla="*/ 22 h 52"/>
                <a:gd name="T12" fmla="*/ 28 w 31"/>
                <a:gd name="T13" fmla="*/ 22 h 52"/>
                <a:gd name="T14" fmla="*/ 28 w 31"/>
                <a:gd name="T15" fmla="*/ 31 h 52"/>
                <a:gd name="T16" fmla="*/ 11 w 31"/>
                <a:gd name="T17" fmla="*/ 31 h 52"/>
                <a:gd name="T18" fmla="*/ 11 w 31"/>
                <a:gd name="T19" fmla="*/ 52 h 52"/>
                <a:gd name="T20" fmla="*/ 0 w 31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52">
                  <a:moveTo>
                    <a:pt x="0" y="52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0"/>
                  </a:lnTo>
                  <a:lnTo>
                    <a:pt x="11" y="10"/>
                  </a:lnTo>
                  <a:lnTo>
                    <a:pt x="11" y="22"/>
                  </a:lnTo>
                  <a:lnTo>
                    <a:pt x="28" y="22"/>
                  </a:lnTo>
                  <a:lnTo>
                    <a:pt x="28" y="31"/>
                  </a:lnTo>
                  <a:lnTo>
                    <a:pt x="11" y="31"/>
                  </a:lnTo>
                  <a:lnTo>
                    <a:pt x="11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1970088" y="379413"/>
              <a:ext cx="69850" cy="85725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2052638" y="381000"/>
              <a:ext cx="61913" cy="82550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2154238" y="379413"/>
              <a:ext cx="57150" cy="85725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2222500" y="381000"/>
              <a:ext cx="61913" cy="82550"/>
            </a:xfrm>
            <a:custGeom>
              <a:avLst/>
              <a:gdLst>
                <a:gd name="T0" fmla="*/ 0 w 39"/>
                <a:gd name="T1" fmla="*/ 52 h 52"/>
                <a:gd name="T2" fmla="*/ 0 w 39"/>
                <a:gd name="T3" fmla="*/ 0 h 52"/>
                <a:gd name="T4" fmla="*/ 11 w 39"/>
                <a:gd name="T5" fmla="*/ 0 h 52"/>
                <a:gd name="T6" fmla="*/ 11 w 39"/>
                <a:gd name="T7" fmla="*/ 20 h 52"/>
                <a:gd name="T8" fmla="*/ 28 w 39"/>
                <a:gd name="T9" fmla="*/ 20 h 52"/>
                <a:gd name="T10" fmla="*/ 28 w 39"/>
                <a:gd name="T11" fmla="*/ 0 h 52"/>
                <a:gd name="T12" fmla="*/ 39 w 39"/>
                <a:gd name="T13" fmla="*/ 0 h 52"/>
                <a:gd name="T14" fmla="*/ 39 w 39"/>
                <a:gd name="T15" fmla="*/ 52 h 52"/>
                <a:gd name="T16" fmla="*/ 28 w 39"/>
                <a:gd name="T17" fmla="*/ 52 h 52"/>
                <a:gd name="T18" fmla="*/ 28 w 39"/>
                <a:gd name="T19" fmla="*/ 30 h 52"/>
                <a:gd name="T20" fmla="*/ 11 w 39"/>
                <a:gd name="T21" fmla="*/ 30 h 52"/>
                <a:gd name="T22" fmla="*/ 11 w 39"/>
                <a:gd name="T23" fmla="*/ 52 h 52"/>
                <a:gd name="T24" fmla="*/ 0 w 39"/>
                <a:gd name="T2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2">
                  <a:moveTo>
                    <a:pt x="0" y="52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20"/>
                  </a:lnTo>
                  <a:lnTo>
                    <a:pt x="28" y="20"/>
                  </a:lnTo>
                  <a:lnTo>
                    <a:pt x="28" y="0"/>
                  </a:lnTo>
                  <a:lnTo>
                    <a:pt x="39" y="0"/>
                  </a:lnTo>
                  <a:lnTo>
                    <a:pt x="39" y="52"/>
                  </a:lnTo>
                  <a:lnTo>
                    <a:pt x="28" y="52"/>
                  </a:lnTo>
                  <a:lnTo>
                    <a:pt x="28" y="30"/>
                  </a:lnTo>
                  <a:lnTo>
                    <a:pt x="11" y="30"/>
                  </a:lnTo>
                  <a:lnTo>
                    <a:pt x="11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>
              <a:off x="2293938" y="381000"/>
              <a:ext cx="69850" cy="82550"/>
            </a:xfrm>
            <a:custGeom>
              <a:avLst/>
              <a:gdLst>
                <a:gd name="T0" fmla="*/ 16 w 44"/>
                <a:gd name="T1" fmla="*/ 0 h 52"/>
                <a:gd name="T2" fmla="*/ 27 w 44"/>
                <a:gd name="T3" fmla="*/ 0 h 52"/>
                <a:gd name="T4" fmla="*/ 44 w 44"/>
                <a:gd name="T5" fmla="*/ 52 h 52"/>
                <a:gd name="T6" fmla="*/ 32 w 44"/>
                <a:gd name="T7" fmla="*/ 52 h 52"/>
                <a:gd name="T8" fmla="*/ 29 w 44"/>
                <a:gd name="T9" fmla="*/ 41 h 52"/>
                <a:gd name="T10" fmla="*/ 14 w 44"/>
                <a:gd name="T11" fmla="*/ 41 h 52"/>
                <a:gd name="T12" fmla="*/ 11 w 44"/>
                <a:gd name="T13" fmla="*/ 52 h 52"/>
                <a:gd name="T14" fmla="*/ 0 w 44"/>
                <a:gd name="T15" fmla="*/ 52 h 52"/>
                <a:gd name="T16" fmla="*/ 16 w 44"/>
                <a:gd name="T17" fmla="*/ 0 h 52"/>
                <a:gd name="T18" fmla="*/ 17 w 44"/>
                <a:gd name="T19" fmla="*/ 32 h 52"/>
                <a:gd name="T20" fmla="*/ 27 w 44"/>
                <a:gd name="T21" fmla="*/ 32 h 52"/>
                <a:gd name="T22" fmla="*/ 21 w 44"/>
                <a:gd name="T23" fmla="*/ 14 h 52"/>
                <a:gd name="T24" fmla="*/ 17 w 44"/>
                <a:gd name="T25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52">
                  <a:moveTo>
                    <a:pt x="16" y="0"/>
                  </a:moveTo>
                  <a:lnTo>
                    <a:pt x="27" y="0"/>
                  </a:lnTo>
                  <a:lnTo>
                    <a:pt x="44" y="52"/>
                  </a:lnTo>
                  <a:lnTo>
                    <a:pt x="32" y="52"/>
                  </a:lnTo>
                  <a:lnTo>
                    <a:pt x="29" y="41"/>
                  </a:lnTo>
                  <a:lnTo>
                    <a:pt x="14" y="41"/>
                  </a:lnTo>
                  <a:lnTo>
                    <a:pt x="11" y="52"/>
                  </a:lnTo>
                  <a:lnTo>
                    <a:pt x="0" y="52"/>
                  </a:lnTo>
                  <a:lnTo>
                    <a:pt x="16" y="0"/>
                  </a:lnTo>
                  <a:close/>
                  <a:moveTo>
                    <a:pt x="17" y="32"/>
                  </a:moveTo>
                  <a:lnTo>
                    <a:pt x="27" y="32"/>
                  </a:lnTo>
                  <a:lnTo>
                    <a:pt x="21" y="14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2"/>
            <p:cNvSpPr>
              <a:spLocks noEditPoints="1"/>
            </p:cNvSpPr>
            <p:nvPr/>
          </p:nvSpPr>
          <p:spPr bwMode="auto">
            <a:xfrm>
              <a:off x="2371725" y="381000"/>
              <a:ext cx="61913" cy="82550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2446338" y="381000"/>
              <a:ext cx="17463" cy="82550"/>
            </a:xfrm>
            <a:custGeom>
              <a:avLst/>
              <a:gdLst>
                <a:gd name="T0" fmla="*/ 0 w 11"/>
                <a:gd name="T1" fmla="*/ 52 h 52"/>
                <a:gd name="T2" fmla="*/ 0 w 11"/>
                <a:gd name="T3" fmla="*/ 0 h 52"/>
                <a:gd name="T4" fmla="*/ 6 w 11"/>
                <a:gd name="T5" fmla="*/ 0 h 52"/>
                <a:gd name="T6" fmla="*/ 11 w 11"/>
                <a:gd name="T7" fmla="*/ 0 h 52"/>
                <a:gd name="T8" fmla="*/ 11 w 11"/>
                <a:gd name="T9" fmla="*/ 52 h 52"/>
                <a:gd name="T10" fmla="*/ 0 w 11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2">
                  <a:moveTo>
                    <a:pt x="0" y="52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2479675" y="381000"/>
              <a:ext cx="60325" cy="82550"/>
            </a:xfrm>
            <a:custGeom>
              <a:avLst/>
              <a:gdLst>
                <a:gd name="T0" fmla="*/ 0 w 38"/>
                <a:gd name="T1" fmla="*/ 52 h 52"/>
                <a:gd name="T2" fmla="*/ 0 w 38"/>
                <a:gd name="T3" fmla="*/ 0 h 52"/>
                <a:gd name="T4" fmla="*/ 11 w 38"/>
                <a:gd name="T5" fmla="*/ 0 h 52"/>
                <a:gd name="T6" fmla="*/ 27 w 38"/>
                <a:gd name="T7" fmla="*/ 34 h 52"/>
                <a:gd name="T8" fmla="*/ 27 w 38"/>
                <a:gd name="T9" fmla="*/ 0 h 52"/>
                <a:gd name="T10" fmla="*/ 38 w 38"/>
                <a:gd name="T11" fmla="*/ 0 h 52"/>
                <a:gd name="T12" fmla="*/ 38 w 38"/>
                <a:gd name="T13" fmla="*/ 52 h 52"/>
                <a:gd name="T14" fmla="*/ 27 w 38"/>
                <a:gd name="T15" fmla="*/ 52 h 52"/>
                <a:gd name="T16" fmla="*/ 10 w 38"/>
                <a:gd name="T17" fmla="*/ 19 h 52"/>
                <a:gd name="T18" fmla="*/ 10 w 38"/>
                <a:gd name="T19" fmla="*/ 52 h 52"/>
                <a:gd name="T20" fmla="*/ 0 w 38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2">
                  <a:moveTo>
                    <a:pt x="0" y="52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27" y="34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38" y="52"/>
                  </a:lnTo>
                  <a:lnTo>
                    <a:pt x="27" y="52"/>
                  </a:lnTo>
                  <a:lnTo>
                    <a:pt x="10" y="19"/>
                  </a:lnTo>
                  <a:lnTo>
                    <a:pt x="1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2552700" y="379413"/>
              <a:ext cx="66675" cy="85725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2633663" y="446088"/>
              <a:ext cx="19050" cy="17463"/>
            </a:xfrm>
            <a:custGeom>
              <a:avLst/>
              <a:gdLst>
                <a:gd name="T0" fmla="*/ 12 w 12"/>
                <a:gd name="T1" fmla="*/ 0 h 11"/>
                <a:gd name="T2" fmla="*/ 12 w 12"/>
                <a:gd name="T3" fmla="*/ 11 h 11"/>
                <a:gd name="T4" fmla="*/ 0 w 12"/>
                <a:gd name="T5" fmla="*/ 11 h 11"/>
                <a:gd name="T6" fmla="*/ 0 w 12"/>
                <a:gd name="T7" fmla="*/ 0 h 11"/>
                <a:gd name="T8" fmla="*/ 7 w 12"/>
                <a:gd name="T9" fmla="*/ 0 h 11"/>
                <a:gd name="T10" fmla="*/ 12 w 12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1">
                  <a:moveTo>
                    <a:pt x="12" y="0"/>
                  </a:moveTo>
                  <a:lnTo>
                    <a:pt x="1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003313548"/>
      </p:ext>
    </p:extLst>
  </p:cSld>
  <p:clrMap bg1="lt1" tx1="dk1" bg2="lt2" tx2="dk2" accent1="accent1" accent2="accent2" accent3="accent3" accent4="accent4" accent5="accent5" accent6="accent6" hlink="hlink" folHlink="folHlink"/>
  <p:hf hdr="0"/>
  <p:extLst>
    <p:ext uri="{56416CCD-93CA-4268-BC5B-53C4BB910035}">
      <p15:sldGuideLst xmlns:p15="http://schemas.microsoft.com/office/powerpoint/2012/main">
        <p15:guide id="1" pos="292" userDrawn="1">
          <p15:clr>
            <a:srgbClr val="F26B43"/>
          </p15:clr>
        </p15:guide>
        <p15:guide id="2" pos="398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403225"/>
            <a:ext cx="6407150" cy="3603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74589" y="4209154"/>
            <a:ext cx="5848498" cy="49744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err="1"/>
              <a:t>Textmasterformate</a:t>
            </a:r>
            <a:r>
              <a:rPr lang="en-US"/>
              <a:t> </a:t>
            </a:r>
            <a:r>
              <a:rPr lang="en-US" err="1"/>
              <a:t>durch</a:t>
            </a:r>
            <a:r>
              <a:rPr lang="en-US"/>
              <a:t> </a:t>
            </a:r>
            <a:r>
              <a:rPr lang="en-US" err="1"/>
              <a:t>Klicken</a:t>
            </a:r>
            <a:r>
              <a:rPr lang="en-US"/>
              <a:t> </a:t>
            </a:r>
            <a:r>
              <a:rPr lang="en-US" err="1"/>
              <a:t>bearbeiten</a:t>
            </a:r>
            <a:endParaRPr lang="en-US"/>
          </a:p>
          <a:p>
            <a:pPr lvl="1"/>
            <a:r>
              <a:rPr lang="en-US" err="1"/>
              <a:t>Zweite</a:t>
            </a:r>
            <a:r>
              <a:rPr lang="en-US"/>
              <a:t> </a:t>
            </a:r>
            <a:r>
              <a:rPr lang="en-US" err="1"/>
              <a:t>Ebene</a:t>
            </a:r>
            <a:endParaRPr lang="en-US"/>
          </a:p>
          <a:p>
            <a:pPr lvl="2"/>
            <a:r>
              <a:rPr lang="en-US" err="1"/>
              <a:t>Dritte</a:t>
            </a:r>
            <a:r>
              <a:rPr lang="en-US"/>
              <a:t> </a:t>
            </a:r>
            <a:r>
              <a:rPr lang="en-US" err="1"/>
              <a:t>Ebene</a:t>
            </a:r>
            <a:endParaRPr lang="en-US"/>
          </a:p>
          <a:p>
            <a:pPr lvl="3"/>
            <a:r>
              <a:rPr lang="en-US" err="1"/>
              <a:t>Vierte</a:t>
            </a:r>
            <a:r>
              <a:rPr lang="en-US"/>
              <a:t> </a:t>
            </a:r>
            <a:r>
              <a:rPr lang="en-US" err="1"/>
              <a:t>Ebene</a:t>
            </a:r>
            <a:endParaRPr lang="en-US"/>
          </a:p>
          <a:p>
            <a:pPr lvl="4"/>
            <a:r>
              <a:rPr lang="en-US" err="1"/>
              <a:t>Fünfte</a:t>
            </a:r>
            <a:r>
              <a:rPr lang="en-US"/>
              <a:t> </a:t>
            </a:r>
            <a:r>
              <a:rPr lang="en-US" err="1"/>
              <a:t>Ebene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855635" y="9381000"/>
            <a:ext cx="467452" cy="30488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latin typeface="Tele-GroteskNor" pitchFamily="2" charset="0"/>
              </a:defRPr>
            </a:lvl1pPr>
          </a:lstStyle>
          <a:p>
            <a:fld id="{76E97663-D53D-4421-A2F3-0C076A052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4468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indent="0" algn="l" defTabSz="1152144" rtl="0" eaLnBrk="1" latinLnBrk="0" hangingPunct="1">
      <a:lnSpc>
        <a:spcPct val="90000"/>
      </a:lnSpc>
      <a:spcBef>
        <a:spcPts val="400"/>
      </a:spcBef>
      <a:buClr>
        <a:schemeClr val="tx2"/>
      </a:buClr>
      <a:buSzPct val="75000"/>
      <a:buFont typeface="Wingdings" pitchFamily="2" charset="2"/>
      <a:buNone/>
      <a:defRPr sz="1000" kern="1200">
        <a:solidFill>
          <a:schemeClr val="tx1"/>
        </a:solidFill>
        <a:latin typeface="Tele-GroteskFet" pitchFamily="2" charset="0"/>
        <a:ea typeface="+mn-ea"/>
        <a:cs typeface="+mn-cs"/>
      </a:defRPr>
    </a:lvl1pPr>
    <a:lvl2pPr marL="0" indent="0" algn="l" defTabSz="1152144" rtl="0" eaLnBrk="1" latinLnBrk="0" hangingPunct="1">
      <a:lnSpc>
        <a:spcPct val="90000"/>
      </a:lnSpc>
      <a:spcBef>
        <a:spcPts val="400"/>
      </a:spcBef>
      <a:buClr>
        <a:schemeClr val="tx2"/>
      </a:buClr>
      <a:buSzPct val="75000"/>
      <a:buFont typeface="Wingdings" pitchFamily="2" charset="2"/>
      <a:buNone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2pPr>
    <a:lvl3pPr marL="85725" indent="-85725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3pPr>
    <a:lvl4pPr marL="180975" indent="-95250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4pPr>
    <a:lvl5pPr marL="266700" indent="-85725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5pPr>
    <a:lvl6pPr marL="2880360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09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k-SK" sz="1100" err="1">
                <a:effectLst/>
                <a:latin typeface="Calibri" panose="020F0502020204030204" pitchFamily="34" charset="0"/>
              </a:rPr>
              <a:t>Mozu</a:t>
            </a:r>
            <a:r>
              <a:rPr lang="sk-SK" sz="1100">
                <a:effectLst/>
                <a:latin typeface="Calibri" panose="020F0502020204030204" pitchFamily="34" charset="0"/>
              </a:rPr>
              <a:t> si </a:t>
            </a:r>
            <a:r>
              <a:rPr lang="sk-SK" sz="1100" err="1">
                <a:effectLst/>
                <a:latin typeface="Calibri" panose="020F0502020204030204" pitchFamily="34" charset="0"/>
              </a:rPr>
              <a:t>co</a:t>
            </a:r>
            <a:r>
              <a:rPr lang="sk-SK" sz="1100">
                <a:effectLst/>
                <a:latin typeface="Calibri" panose="020F0502020204030204" pitchFamily="34" charset="0"/>
              </a:rPr>
              <a:t> </a:t>
            </a:r>
            <a:r>
              <a:rPr lang="sk-SK" sz="1100" err="1">
                <a:effectLst/>
                <a:latin typeface="Calibri" panose="020F0502020204030204" pitchFamily="34" charset="0"/>
              </a:rPr>
              <a:t>najpresnejsie</a:t>
            </a:r>
            <a:r>
              <a:rPr lang="sk-SK" sz="1100">
                <a:effectLst/>
                <a:latin typeface="Calibri" panose="020F0502020204030204" pitchFamily="34" charset="0"/>
              </a:rPr>
              <a:t> </a:t>
            </a:r>
            <a:r>
              <a:rPr lang="sk-SK" sz="1100" err="1">
                <a:effectLst/>
                <a:latin typeface="Calibri" panose="020F0502020204030204" pitchFamily="34" charset="0"/>
              </a:rPr>
              <a:t>naplanovat</a:t>
            </a:r>
            <a:r>
              <a:rPr lang="sk-SK" sz="1100">
                <a:effectLst/>
                <a:latin typeface="Calibri" panose="020F0502020204030204" pitchFamily="34" charset="0"/>
              </a:rPr>
              <a:t> </a:t>
            </a:r>
            <a:r>
              <a:rPr lang="sk-SK" sz="1100" err="1">
                <a:effectLst/>
                <a:latin typeface="Calibri" panose="020F0502020204030204" pitchFamily="34" charset="0"/>
              </a:rPr>
              <a:t>obejadnavky</a:t>
            </a:r>
            <a:r>
              <a:rPr lang="sk-SK" sz="1100">
                <a:effectLst/>
                <a:latin typeface="Calibri" panose="020F0502020204030204" pitchFamily="34" charset="0"/>
              </a:rPr>
              <a:t> ingrediencii, potreby </a:t>
            </a:r>
            <a:r>
              <a:rPr lang="sk-SK" sz="1100" err="1">
                <a:effectLst/>
                <a:latin typeface="Calibri" panose="020F0502020204030204" pitchFamily="34" charset="0"/>
              </a:rPr>
              <a:t>staffingu</a:t>
            </a:r>
            <a:r>
              <a:rPr lang="sk-SK" sz="1100">
                <a:effectLst/>
                <a:latin typeface="Calibri" panose="020F0502020204030204" pitchFamily="34" charset="0"/>
              </a:rPr>
              <a:t> (</a:t>
            </a:r>
            <a:r>
              <a:rPr lang="sk-SK" sz="1100" err="1">
                <a:effectLst/>
                <a:latin typeface="Calibri" panose="020F0502020204030204" pitchFamily="34" charset="0"/>
              </a:rPr>
              <a:t>bud</a:t>
            </a:r>
            <a:r>
              <a:rPr lang="en-US" sz="1100">
                <a:effectLst/>
                <a:latin typeface="Calibri" panose="020F0502020204030204" pitchFamily="34" charset="0"/>
              </a:rPr>
              <a:t>e</a:t>
            </a:r>
            <a:r>
              <a:rPr lang="sk-SK" sz="1100" err="1">
                <a:effectLst/>
                <a:latin typeface="Calibri" panose="020F0502020204030204" pitchFamily="34" charset="0"/>
              </a:rPr>
              <a:t>me</a:t>
            </a:r>
            <a:r>
              <a:rPr lang="sk-SK" sz="1100">
                <a:effectLst/>
                <a:latin typeface="Calibri" panose="020F0502020204030204" pitchFamily="34" charset="0"/>
              </a:rPr>
              <a:t> </a:t>
            </a:r>
            <a:r>
              <a:rPr lang="sk-SK" sz="1100" err="1">
                <a:effectLst/>
                <a:latin typeface="Calibri" panose="020F0502020204030204" pitchFamily="34" charset="0"/>
              </a:rPr>
              <a:t>predstavivy</a:t>
            </a:r>
            <a:r>
              <a:rPr lang="sk-SK" sz="1100">
                <a:effectLst/>
                <a:latin typeface="Calibri" panose="020F0502020204030204" pitchFamily="34" charset="0"/>
              </a:rPr>
              <a:t> a </a:t>
            </a:r>
            <a:r>
              <a:rPr lang="sk-SK" sz="1100" err="1">
                <a:effectLst/>
                <a:latin typeface="Calibri" panose="020F0502020204030204" pitchFamily="34" charset="0"/>
              </a:rPr>
              <a:t>uvazujme</a:t>
            </a:r>
            <a:r>
              <a:rPr lang="sk-SK" sz="1100">
                <a:effectLst/>
                <a:latin typeface="Calibri" panose="020F0502020204030204" pitchFamily="34" charset="0"/>
              </a:rPr>
              <a:t> v </a:t>
            </a:r>
            <a:r>
              <a:rPr lang="sk-SK" sz="1100" err="1">
                <a:effectLst/>
                <a:latin typeface="Calibri" panose="020F0502020204030204" pitchFamily="34" charset="0"/>
              </a:rPr>
              <a:t>ramci</a:t>
            </a:r>
            <a:r>
              <a:rPr lang="sk-SK" sz="1100">
                <a:effectLst/>
                <a:latin typeface="Calibri" panose="020F0502020204030204" pitchFamily="34" charset="0"/>
              </a:rPr>
              <a:t> </a:t>
            </a:r>
            <a:r>
              <a:rPr lang="sk-SK" sz="1100" err="1">
                <a:effectLst/>
                <a:latin typeface="Calibri" panose="020F0502020204030204" pitchFamily="34" charset="0"/>
              </a:rPr>
              <a:t>dennych</a:t>
            </a:r>
            <a:r>
              <a:rPr lang="sk-SK" sz="1100">
                <a:effectLst/>
                <a:latin typeface="Calibri" panose="020F0502020204030204" pitchFamily="34" charset="0"/>
              </a:rPr>
              <a:t> </a:t>
            </a:r>
            <a:r>
              <a:rPr lang="sk-SK" sz="1100" err="1">
                <a:effectLst/>
                <a:latin typeface="Calibri" panose="020F0502020204030204" pitchFamily="34" charset="0"/>
              </a:rPr>
              <a:t>predikci</a:t>
            </a:r>
            <a:r>
              <a:rPr lang="sk-SK" sz="1100">
                <a:effectLst/>
                <a:latin typeface="Calibri" panose="020F0502020204030204" pitchFamily="34" charset="0"/>
              </a:rPr>
              <a:t> </a:t>
            </a:r>
            <a:r>
              <a:rPr lang="sk-SK" sz="1100">
                <a:effectLst/>
                <a:latin typeface="Segoe UI Emoji" panose="020B0502040204020203" pitchFamily="34" charset="0"/>
              </a:rPr>
              <a:t>😄</a:t>
            </a:r>
            <a:r>
              <a:rPr lang="sk-SK" sz="1100">
                <a:effectLst/>
                <a:latin typeface="Calibri" panose="020F0502020204030204" pitchFamily="34" charset="0"/>
              </a:rPr>
              <a:t>)</a:t>
            </a:r>
            <a:r>
              <a:rPr lang="en-US" sz="1100">
                <a:effectLst/>
                <a:latin typeface="Calibri" panose="020F0502020204030204" pitchFamily="34" charset="0"/>
              </a:rPr>
              <a:t> - </a:t>
            </a:r>
            <a:r>
              <a:rPr lang="en-US" sz="1100" err="1">
                <a:effectLst/>
                <a:latin typeface="Calibri" panose="020F0502020204030204" pitchFamily="34" charset="0"/>
              </a:rPr>
              <a:t>prevencia</a:t>
            </a:r>
            <a:r>
              <a:rPr lang="en-US" sz="1100">
                <a:effectLst/>
                <a:latin typeface="Calibri" panose="020F0502020204030204" pitchFamily="34" charset="0"/>
              </a:rPr>
              <a:t> pred overproduction co </a:t>
            </a:r>
            <a:r>
              <a:rPr lang="en-US" sz="1100" err="1">
                <a:effectLst/>
                <a:latin typeface="Calibri" panose="020F0502020204030204" pitchFamily="34" charset="0"/>
              </a:rPr>
              <a:t>moze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znizit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tvorbu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odpadu</a:t>
            </a:r>
            <a:r>
              <a:rPr lang="en-US" sz="1100">
                <a:effectLst/>
                <a:latin typeface="Calibri" panose="020F0502020204030204" pitchFamily="34" charset="0"/>
              </a:rPr>
              <a:t>, </a:t>
            </a:r>
            <a:r>
              <a:rPr lang="en-US" sz="1100" err="1">
                <a:effectLst/>
                <a:latin typeface="Calibri" panose="020F0502020204030204" pitchFamily="34" charset="0"/>
              </a:rPr>
              <a:t>vyhadzovanie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jedla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err="1">
                <a:effectLst/>
                <a:latin typeface="Calibri" panose="020F0502020204030204" pitchFamily="34" charset="0"/>
              </a:rPr>
              <a:t>Lepsia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b="1" err="1">
                <a:effectLst/>
                <a:latin typeface="Calibri" panose="020F0502020204030204" pitchFamily="34" charset="0"/>
              </a:rPr>
              <a:t>rozhodovacia</a:t>
            </a:r>
            <a:r>
              <a:rPr lang="en-US" sz="1100" b="1">
                <a:effectLst/>
                <a:latin typeface="Calibri" panose="020F0502020204030204" pitchFamily="34" charset="0"/>
              </a:rPr>
              <a:t> </a:t>
            </a:r>
            <a:r>
              <a:rPr lang="en-US" sz="1100" b="1" err="1">
                <a:effectLst/>
                <a:latin typeface="Calibri" panose="020F0502020204030204" pitchFamily="34" charset="0"/>
              </a:rPr>
              <a:t>schopnsot</a:t>
            </a:r>
            <a:endParaRPr lang="en-US" sz="110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err="1">
                <a:effectLst/>
                <a:latin typeface="Calibri" panose="020F0502020204030204" pitchFamily="34" charset="0"/>
              </a:rPr>
              <a:t>Mozu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lepsie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pochopit</a:t>
            </a:r>
            <a:r>
              <a:rPr lang="en-US" sz="1100">
                <a:effectLst/>
                <a:latin typeface="Calibri" panose="020F0502020204030204" pitchFamily="34" charset="0"/>
              </a:rPr>
              <a:t> ich </a:t>
            </a:r>
            <a:r>
              <a:rPr lang="en-US" sz="1100" err="1">
                <a:effectLst/>
                <a:latin typeface="Calibri" panose="020F0502020204030204" pitchFamily="34" charset="0"/>
              </a:rPr>
              <a:t>vykon</a:t>
            </a:r>
            <a:r>
              <a:rPr lang="en-US" sz="1100">
                <a:effectLst/>
                <a:latin typeface="Calibri" panose="020F0502020204030204" pitchFamily="34" charset="0"/>
              </a:rPr>
              <a:t> v </a:t>
            </a:r>
            <a:r>
              <a:rPr lang="en-US" sz="1100" err="1">
                <a:effectLst/>
                <a:latin typeface="Calibri" panose="020F0502020204030204" pitchFamily="34" charset="0"/>
              </a:rPr>
              <a:t>minulosti</a:t>
            </a:r>
            <a:r>
              <a:rPr lang="en-US" sz="1100">
                <a:effectLst/>
                <a:latin typeface="Calibri" panose="020F0502020204030204" pitchFamily="34" charset="0"/>
              </a:rPr>
              <a:t> a </a:t>
            </a:r>
            <a:r>
              <a:rPr lang="en-US" sz="1100" err="1">
                <a:effectLst/>
                <a:latin typeface="Calibri" panose="020F0502020204030204" pitchFamily="34" charset="0"/>
              </a:rPr>
              <a:t>pripravit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sa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na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buducnots</a:t>
            </a:r>
            <a:r>
              <a:rPr lang="en-US" sz="1100">
                <a:effectLst/>
                <a:latin typeface="Calibri" panose="020F0502020204030204" pitchFamily="34" charset="0"/>
              </a:rPr>
              <a:t> (s </a:t>
            </a:r>
            <a:r>
              <a:rPr lang="en-US" sz="1100" err="1">
                <a:effectLst/>
                <a:latin typeface="Calibri" panose="020F0502020204030204" pitchFamily="34" charset="0"/>
              </a:rPr>
              <a:t>akymi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prijmami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mozu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priblizne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pocitat</a:t>
            </a:r>
            <a:r>
              <a:rPr lang="en-US" sz="1100">
                <a:effectLst/>
                <a:latin typeface="Calibri" panose="020F0502020204030204" pitchFamily="34" charset="0"/>
              </a:rPr>
              <a:t>, </a:t>
            </a:r>
            <a:r>
              <a:rPr lang="en-US" sz="1100" err="1">
                <a:effectLst/>
                <a:latin typeface="Calibri" panose="020F0502020204030204" pitchFamily="34" charset="0"/>
              </a:rPr>
              <a:t>kedy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naplanovat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investicie</a:t>
            </a:r>
            <a:r>
              <a:rPr lang="en-US" sz="1100">
                <a:effectLst/>
                <a:latin typeface="Calibri" panose="020F0502020204030204" pitchFamily="34" charset="0"/>
              </a:rPr>
              <a:t>, </a:t>
            </a:r>
            <a:r>
              <a:rPr lang="en-US" sz="1100" err="1">
                <a:effectLst/>
                <a:latin typeface="Calibri" panose="020F0502020204030204" pitchFamily="34" charset="0"/>
              </a:rPr>
              <a:t>lepsie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si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b="1" err="1">
                <a:effectLst/>
                <a:latin typeface="Calibri" panose="020F0502020204030204" pitchFamily="34" charset="0"/>
              </a:rPr>
              <a:t>naplanovat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rozpocet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>
                <a:effectLst/>
                <a:latin typeface="Calibri" panose="020F0502020204030204" pitchFamily="34" charset="0"/>
              </a:rPr>
              <a:t>V </a:t>
            </a:r>
            <a:r>
              <a:rPr lang="en-US" sz="1100" err="1">
                <a:effectLst/>
                <a:latin typeface="Calibri" panose="020F0502020204030204" pitchFamily="34" charset="0"/>
              </a:rPr>
              <a:t>pripade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ak</a:t>
            </a:r>
            <a:r>
              <a:rPr lang="en-US" sz="1100">
                <a:effectLst/>
                <a:latin typeface="Calibri" panose="020F0502020204030204" pitchFamily="34" charset="0"/>
              </a:rPr>
              <a:t> ich </a:t>
            </a:r>
            <a:r>
              <a:rPr lang="en-US" sz="1100" err="1">
                <a:effectLst/>
                <a:latin typeface="Calibri" panose="020F0502020204030204" pitchFamily="34" charset="0"/>
              </a:rPr>
              <a:t>konkurencia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ziadny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takyto</a:t>
            </a:r>
            <a:r>
              <a:rPr lang="en-US" sz="1100">
                <a:effectLst/>
                <a:latin typeface="Calibri" panose="020F0502020204030204" pitchFamily="34" charset="0"/>
              </a:rPr>
              <a:t> forecasting </a:t>
            </a:r>
            <a:r>
              <a:rPr lang="en-US" sz="1100" err="1">
                <a:effectLst/>
                <a:latin typeface="Calibri" panose="020F0502020204030204" pitchFamily="34" charset="0"/>
              </a:rPr>
              <a:t>nerobi</a:t>
            </a:r>
            <a:r>
              <a:rPr lang="en-US" sz="1100">
                <a:effectLst/>
                <a:latin typeface="Calibri" panose="020F0502020204030204" pitchFamily="34" charset="0"/>
              </a:rPr>
              <a:t>, </a:t>
            </a:r>
            <a:r>
              <a:rPr lang="en-US" sz="1100" err="1">
                <a:effectLst/>
                <a:latin typeface="Calibri" panose="020F0502020204030204" pitchFamily="34" charset="0"/>
              </a:rPr>
              <a:t>moze</a:t>
            </a:r>
            <a:r>
              <a:rPr lang="en-US" sz="1100">
                <a:effectLst/>
                <a:latin typeface="Calibri" panose="020F0502020204030204" pitchFamily="34" charset="0"/>
              </a:rPr>
              <a:t> to </a:t>
            </a:r>
            <a:r>
              <a:rPr lang="en-US" sz="1100" err="1">
                <a:effectLst/>
                <a:latin typeface="Calibri" panose="020F0502020204030204" pitchFamily="34" charset="0"/>
              </a:rPr>
              <a:t>byt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urcita</a:t>
            </a:r>
            <a:r>
              <a:rPr lang="en-US" sz="1100">
                <a:effectLst/>
                <a:latin typeface="Calibri" panose="020F0502020204030204" pitchFamily="34" charset="0"/>
              </a:rPr>
              <a:t> forma </a:t>
            </a:r>
            <a:r>
              <a:rPr lang="en-US" sz="1100" b="1" err="1">
                <a:effectLst/>
                <a:latin typeface="Calibri" panose="020F0502020204030204" pitchFamily="34" charset="0"/>
              </a:rPr>
              <a:t>konkurencnej</a:t>
            </a:r>
            <a:r>
              <a:rPr lang="en-US" sz="1100" b="1">
                <a:effectLst/>
                <a:latin typeface="Calibri" panose="020F0502020204030204" pitchFamily="34" charset="0"/>
              </a:rPr>
              <a:t> </a:t>
            </a:r>
            <a:r>
              <a:rPr lang="en-US" sz="1100" b="1" err="1">
                <a:effectLst/>
                <a:latin typeface="Calibri" panose="020F0502020204030204" pitchFamily="34" charset="0"/>
              </a:rPr>
              <a:t>vyhody</a:t>
            </a:r>
            <a:r>
              <a:rPr lang="en-US" sz="1100">
                <a:effectLst/>
                <a:latin typeface="Calibri" panose="020F0502020204030204" pitchFamily="34" charset="0"/>
              </a:rPr>
              <a:t> - </a:t>
            </a:r>
            <a:r>
              <a:rPr lang="en-US" sz="1100" err="1">
                <a:effectLst/>
                <a:latin typeface="Calibri" panose="020F0502020204030204" pitchFamily="34" charset="0"/>
              </a:rPr>
              <a:t>babickine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halusky</a:t>
            </a:r>
            <a:r>
              <a:rPr lang="en-US" sz="1100">
                <a:effectLst/>
                <a:latin typeface="Calibri" panose="020F0502020204030204" pitchFamily="34" charset="0"/>
              </a:rPr>
              <a:t> by </a:t>
            </a:r>
            <a:r>
              <a:rPr lang="en-US" sz="1100" err="1">
                <a:effectLst/>
                <a:latin typeface="Calibri" panose="020F0502020204030204" pitchFamily="34" charset="0"/>
              </a:rPr>
              <a:t>na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zaklade</a:t>
            </a:r>
            <a:r>
              <a:rPr lang="en-US" sz="1100">
                <a:effectLst/>
                <a:latin typeface="Calibri" panose="020F0502020204030204" pitchFamily="34" charset="0"/>
              </a:rPr>
              <a:t> (</a:t>
            </a:r>
            <a:r>
              <a:rPr lang="en-US" sz="1100" err="1">
                <a:effectLst/>
                <a:latin typeface="Calibri" panose="020F0502020204030204" pitchFamily="34" charset="0"/>
              </a:rPr>
              <a:t>dobrych</a:t>
            </a:r>
            <a:r>
              <a:rPr lang="en-US" sz="1100">
                <a:effectLst/>
                <a:latin typeface="Calibri" panose="020F0502020204030204" pitchFamily="34" charset="0"/>
              </a:rPr>
              <a:t>) </a:t>
            </a:r>
            <a:r>
              <a:rPr lang="en-US" sz="1100" err="1">
                <a:effectLst/>
                <a:latin typeface="Calibri" panose="020F0502020204030204" pitchFamily="34" charset="0"/>
              </a:rPr>
              <a:t>predikcii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mohli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lepsie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reagovat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na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urcite</a:t>
            </a:r>
            <a:r>
              <a:rPr lang="en-US" sz="1100">
                <a:effectLst/>
                <a:latin typeface="Calibri" panose="020F0502020204030204" pitchFamily="34" charset="0"/>
              </a:rPr>
              <a:t> trendy a </a:t>
            </a:r>
            <a:r>
              <a:rPr lang="en-US" sz="1100" err="1">
                <a:effectLst/>
                <a:latin typeface="Calibri" panose="020F0502020204030204" pitchFamily="34" charset="0"/>
              </a:rPr>
              <a:t>zmeny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trendov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b="1" err="1">
                <a:effectLst/>
                <a:latin typeface="Calibri" panose="020F0502020204030204" pitchFamily="34" charset="0"/>
              </a:rPr>
              <a:t>Znizovanie</a:t>
            </a:r>
            <a:r>
              <a:rPr lang="en-US" sz="1100" b="1">
                <a:effectLst/>
                <a:latin typeface="Calibri" panose="020F0502020204030204" pitchFamily="34" charset="0"/>
              </a:rPr>
              <a:t> </a:t>
            </a:r>
            <a:r>
              <a:rPr lang="en-US" sz="1100" b="1" err="1">
                <a:effectLst/>
                <a:latin typeface="Calibri" panose="020F0502020204030204" pitchFamily="34" charset="0"/>
              </a:rPr>
              <a:t>rizika</a:t>
            </a:r>
            <a:r>
              <a:rPr lang="en-US" sz="1100">
                <a:effectLst/>
                <a:latin typeface="Calibri" panose="020F0502020204030204" pitchFamily="34" charset="0"/>
              </a:rPr>
              <a:t>  </a:t>
            </a:r>
            <a:r>
              <a:rPr lang="en-US" sz="1100" b="1">
                <a:effectLst/>
                <a:latin typeface="Calibri" panose="020F0502020204030204" pitchFamily="34" charset="0"/>
              </a:rPr>
              <a:t>- </a:t>
            </a:r>
            <a:r>
              <a:rPr lang="en-US" sz="1100">
                <a:effectLst/>
                <a:latin typeface="Calibri" panose="020F0502020204030204" pitchFamily="34" charset="0"/>
              </a:rPr>
              <a:t>(ale </a:t>
            </a:r>
            <a:r>
              <a:rPr lang="en-US" sz="1100" err="1">
                <a:effectLst/>
                <a:latin typeface="Calibri" panose="020F0502020204030204" pitchFamily="34" charset="0"/>
              </a:rPr>
              <a:t>uz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iba</a:t>
            </a:r>
            <a:r>
              <a:rPr lang="en-US" sz="1100">
                <a:effectLst/>
                <a:latin typeface="Calibri" panose="020F0502020204030204" pitchFamily="34" charset="0"/>
              </a:rPr>
              <a:t> s </a:t>
            </a:r>
            <a:r>
              <a:rPr lang="en-US" sz="1100" err="1">
                <a:effectLst/>
                <a:latin typeface="Calibri" panose="020F0502020204030204" pitchFamily="34" charset="0"/>
              </a:rPr>
              <a:t>pripadnymi</a:t>
            </a:r>
            <a:r>
              <a:rPr lang="en-US" sz="1100">
                <a:effectLst/>
                <a:latin typeface="Calibri" panose="020F0502020204030204" pitchFamily="34" charset="0"/>
              </a:rPr>
              <a:t> MULTIVARIATE </a:t>
            </a:r>
            <a:r>
              <a:rPr lang="en-US" sz="1100" err="1">
                <a:effectLst/>
                <a:latin typeface="Calibri" panose="020F0502020204030204" pitchFamily="34" charset="0"/>
              </a:rPr>
              <a:t>modelmi</a:t>
            </a:r>
            <a:r>
              <a:rPr lang="en-US" sz="1100">
                <a:effectLst/>
                <a:latin typeface="Calibri" panose="020F0502020204030204" pitchFamily="34" charset="0"/>
              </a:rPr>
              <a:t>) - </a:t>
            </a:r>
            <a:r>
              <a:rPr lang="en-US" sz="1100" err="1">
                <a:effectLst/>
                <a:latin typeface="Calibri" panose="020F0502020204030204" pitchFamily="34" charset="0"/>
              </a:rPr>
              <a:t>moze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firma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predikovat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mozne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ochladenie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trhu</a:t>
            </a:r>
            <a:r>
              <a:rPr lang="en-US" sz="1100">
                <a:effectLst/>
                <a:latin typeface="Calibri" panose="020F0502020204030204" pitchFamily="34" charset="0"/>
              </a:rPr>
              <a:t> a </a:t>
            </a:r>
            <a:r>
              <a:rPr lang="en-US" sz="1100" err="1">
                <a:effectLst/>
                <a:latin typeface="Calibri" panose="020F0502020204030204" pitchFamily="34" charset="0"/>
              </a:rPr>
              <a:t>na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zaklade</a:t>
            </a:r>
            <a:r>
              <a:rPr lang="en-US" sz="1100">
                <a:effectLst/>
                <a:latin typeface="Calibri" panose="020F0502020204030204" pitchFamily="34" charset="0"/>
              </a:rPr>
              <a:t> toho </a:t>
            </a:r>
            <a:r>
              <a:rPr lang="en-US" sz="1100" err="1">
                <a:effectLst/>
                <a:latin typeface="Calibri" panose="020F0502020204030204" pitchFamily="34" charset="0"/>
              </a:rPr>
              <a:t>sa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zariadit</a:t>
            </a:r>
            <a:endParaRPr lang="en-US" sz="110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99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effectLst/>
                <a:latin typeface="Calibri" panose="020F0502020204030204" pitchFamily="34" charset="0"/>
              </a:rPr>
              <a:t>5. </a:t>
            </a:r>
            <a:r>
              <a:rPr lang="sk-SK" sz="1800">
                <a:effectLst/>
                <a:latin typeface="Calibri" panose="020F0502020204030204" pitchFamily="34" charset="0"/>
              </a:rPr>
              <a:t>Where the final business insight is made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82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k-SK" sz="1800">
                <a:effectLst/>
                <a:latin typeface="Calibri" panose="020F0502020204030204" pitchFamily="34" charset="0"/>
              </a:rPr>
              <a:t>PREJST KU GRAFOM SO ZACIATKU A SPYTAT SA CO NA NICH VIDIA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k-SK" sz="1800">
                <a:effectLst/>
                <a:latin typeface="Calibri" panose="020F0502020204030204" pitchFamily="34" charset="0"/>
              </a:rPr>
              <a:t>(</a:t>
            </a:r>
            <a:r>
              <a:rPr lang="sk-SK" sz="1800" err="1">
                <a:effectLst/>
                <a:latin typeface="Calibri" panose="020F0502020204030204" pitchFamily="34" charset="0"/>
              </a:rPr>
              <a:t>ake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possible</a:t>
            </a:r>
            <a:r>
              <a:rPr lang="sk-SK" sz="1800">
                <a:effectLst/>
                <a:latin typeface="Calibri" panose="020F0502020204030204" pitchFamily="34" charset="0"/>
              </a:rPr>
              <a:t> vlastnosti)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39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sz="1800">
                <a:effectLst/>
                <a:latin typeface="Calibri" panose="020F0502020204030204" pitchFamily="34" charset="0"/>
              </a:rPr>
              <a:t>TREND –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long</a:t>
            </a:r>
            <a:r>
              <a:rPr lang="sk-SK" sz="1800" b="1">
                <a:effectLst/>
                <a:latin typeface="Calibri" panose="020F0502020204030204" pitchFamily="34" charset="0"/>
              </a:rPr>
              <a:t> term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underlying</a:t>
            </a:r>
            <a:r>
              <a:rPr lang="sk-SK" sz="1800" b="1">
                <a:effectLst/>
                <a:latin typeface="Calibri" panose="020F0502020204030204" pitchFamily="34" charset="0"/>
              </a:rPr>
              <a:t>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movement</a:t>
            </a:r>
            <a:r>
              <a:rPr lang="sk-SK" sz="1800" b="1">
                <a:effectLst/>
                <a:latin typeface="Calibri" panose="020F0502020204030204" pitchFamily="34" charset="0"/>
              </a:rPr>
              <a:t> in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time</a:t>
            </a:r>
            <a:r>
              <a:rPr lang="sk-SK" sz="1800" b="1">
                <a:effectLst/>
                <a:latin typeface="Calibri" panose="020F0502020204030204" pitchFamily="34" charset="0"/>
              </a:rPr>
              <a:t>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series</a:t>
            </a:r>
            <a:r>
              <a:rPr lang="sk-SK" sz="1800">
                <a:effectLst/>
                <a:latin typeface="Calibri" panose="020F0502020204030204" pitchFamily="34" charset="0"/>
              </a:rPr>
              <a:t> [</a:t>
            </a:r>
            <a:r>
              <a:rPr lang="sk-SK" sz="1800" err="1">
                <a:effectLst/>
                <a:latin typeface="Calibri" panose="020F0502020204030204" pitchFamily="34" charset="0"/>
              </a:rPr>
              <a:t>how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things</a:t>
            </a:r>
            <a:r>
              <a:rPr lang="sk-SK" sz="1800">
                <a:effectLst/>
                <a:latin typeface="Calibri" panose="020F0502020204030204" pitchFamily="34" charset="0"/>
              </a:rPr>
              <a:t> are </a:t>
            </a:r>
            <a:r>
              <a:rPr lang="sk-SK" sz="1800" err="1">
                <a:effectLst/>
                <a:latin typeface="Calibri" panose="020F0502020204030204" pitchFamily="34" charset="0"/>
              </a:rPr>
              <a:t>overally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changing</a:t>
            </a:r>
            <a:r>
              <a:rPr lang="sk-SK" sz="1800">
                <a:effectLst/>
                <a:latin typeface="Calibri" panose="020F0502020204030204" pitchFamily="34" charset="0"/>
              </a:rPr>
              <a:t>] (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the</a:t>
            </a:r>
            <a:r>
              <a:rPr lang="sk-SK" sz="1800" b="1">
                <a:effectLst/>
                <a:latin typeface="Calibri" panose="020F0502020204030204" pitchFamily="34" charset="0"/>
              </a:rPr>
              <a:t>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other</a:t>
            </a:r>
            <a:r>
              <a:rPr lang="sk-SK" sz="1800" b="1">
                <a:effectLst/>
                <a:latin typeface="Calibri" panose="020F0502020204030204" pitchFamily="34" charset="0"/>
              </a:rPr>
              <a:t>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components</a:t>
            </a:r>
            <a:r>
              <a:rPr lang="sk-SK" sz="1800" b="1">
                <a:effectLst/>
                <a:latin typeface="Calibri" panose="020F0502020204030204" pitchFamily="34" charset="0"/>
              </a:rPr>
              <a:t> are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variations</a:t>
            </a:r>
            <a:r>
              <a:rPr lang="sk-SK" sz="1800" b="1">
                <a:effectLst/>
                <a:latin typeface="Calibri" panose="020F0502020204030204" pitchFamily="34" charset="0"/>
              </a:rPr>
              <a:t>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around</a:t>
            </a:r>
            <a:r>
              <a:rPr lang="sk-SK" sz="1800" b="1">
                <a:effectLst/>
                <a:latin typeface="Calibri" panose="020F0502020204030204" pitchFamily="34" charset="0"/>
              </a:rPr>
              <a:t>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this</a:t>
            </a:r>
            <a:r>
              <a:rPr lang="sk-SK" sz="1800" b="1">
                <a:effectLst/>
                <a:latin typeface="Calibri" panose="020F0502020204030204" pitchFamily="34" charset="0"/>
              </a:rPr>
              <a:t> trend</a:t>
            </a:r>
            <a:r>
              <a:rPr lang="sk-SK" sz="1800">
                <a:effectLst/>
                <a:latin typeface="Calibri" panose="020F0502020204030204" pitchFamily="34" charset="0"/>
              </a:rPr>
              <a:t>) </a:t>
            </a:r>
            <a:r>
              <a:rPr lang="sk-SK" sz="1800" err="1">
                <a:effectLst/>
                <a:latin typeface="Calibri" panose="020F0502020204030204" pitchFamily="34" charset="0"/>
              </a:rPr>
              <a:t>upward</a:t>
            </a:r>
            <a:r>
              <a:rPr lang="sk-SK" sz="1800">
                <a:effectLst/>
                <a:latin typeface="Calibri" panose="020F0502020204030204" pitchFamily="34" charset="0"/>
              </a:rPr>
              <a:t> or </a:t>
            </a:r>
            <a:r>
              <a:rPr lang="sk-SK" sz="1800" err="1">
                <a:effectLst/>
                <a:latin typeface="Calibri" panose="020F0502020204030204" pitchFamily="34" charset="0"/>
              </a:rPr>
              <a:t>downward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movement</a:t>
            </a:r>
            <a:r>
              <a:rPr lang="sk-SK" sz="1800">
                <a:effectLst/>
                <a:latin typeface="Calibri" panose="020F0502020204030204" pitchFamily="34" charset="0"/>
              </a:rPr>
              <a:t> [</a:t>
            </a:r>
            <a:r>
              <a:rPr lang="sk-SK" sz="1800" err="1">
                <a:effectLst/>
                <a:latin typeface="Calibri" panose="020F0502020204030204" pitchFamily="34" charset="0"/>
              </a:rPr>
              <a:t>non-stationary</a:t>
            </a:r>
            <a:r>
              <a:rPr lang="sk-SK" sz="1800">
                <a:effectLst/>
                <a:latin typeface="Calibri" panose="020F0502020204030204" pitchFamily="34" charset="0"/>
              </a:rPr>
              <a:t>, </a:t>
            </a:r>
            <a:r>
              <a:rPr lang="sk-SK" sz="1800" err="1">
                <a:effectLst/>
                <a:latin typeface="Calibri" panose="020F0502020204030204" pitchFamily="34" charset="0"/>
              </a:rPr>
              <a:t>but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can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be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also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stationary</a:t>
            </a:r>
            <a:r>
              <a:rPr lang="sk-SK" sz="1800">
                <a:effectLst/>
                <a:latin typeface="Calibri" panose="020F0502020204030204" pitchFamily="34" charset="0"/>
              </a:rPr>
              <a:t> – nor </a:t>
            </a:r>
            <a:r>
              <a:rPr lang="sk-SK" sz="1800" err="1">
                <a:effectLst/>
                <a:latin typeface="Calibri" panose="020F0502020204030204" pitchFamily="34" charset="0"/>
              </a:rPr>
              <a:t>growing</a:t>
            </a:r>
            <a:r>
              <a:rPr lang="sk-SK" sz="1800">
                <a:effectLst/>
                <a:latin typeface="Calibri" panose="020F0502020204030204" pitchFamily="34" charset="0"/>
              </a:rPr>
              <a:t>, </a:t>
            </a:r>
            <a:r>
              <a:rPr lang="sk-SK" sz="1800" err="1">
                <a:effectLst/>
                <a:latin typeface="Calibri" panose="020F0502020204030204" pitchFamily="34" charset="0"/>
              </a:rPr>
              <a:t>neither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declining</a:t>
            </a:r>
            <a:r>
              <a:rPr lang="sk-SK" sz="1800">
                <a:effectLst/>
                <a:latin typeface="Calibri" panose="020F0502020204030204" pitchFamily="34" charset="0"/>
              </a:rPr>
              <a:t>] (</a:t>
            </a:r>
            <a:r>
              <a:rPr lang="sk-SK" sz="1800" err="1">
                <a:effectLst/>
                <a:latin typeface="Calibri" panose="020F0502020204030204" pitchFamily="34" charset="0"/>
              </a:rPr>
              <a:t>could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be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linear</a:t>
            </a:r>
            <a:r>
              <a:rPr lang="sk-SK" sz="1800">
                <a:effectLst/>
                <a:latin typeface="Calibri" panose="020F0502020204030204" pitchFamily="34" charset="0"/>
              </a:rPr>
              <a:t> or </a:t>
            </a:r>
            <a:r>
              <a:rPr lang="sk-SK" sz="1800" err="1">
                <a:effectLst/>
                <a:latin typeface="Calibri" panose="020F0502020204030204" pitchFamily="34" charset="0"/>
              </a:rPr>
              <a:t>non-linear</a:t>
            </a:r>
            <a:r>
              <a:rPr lang="sk-SK" sz="1800">
                <a:effectLst/>
                <a:latin typeface="Calibri" panose="020F0502020204030204" pitchFamily="34" charset="0"/>
              </a:rPr>
              <a:t> – </a:t>
            </a:r>
            <a:r>
              <a:rPr lang="sk-SK" sz="1800" err="1">
                <a:effectLst/>
                <a:latin typeface="Calibri" panose="020F0502020204030204" pitchFamily="34" charset="0"/>
              </a:rPr>
              <a:t>logarithmic</a:t>
            </a:r>
            <a:r>
              <a:rPr lang="sk-SK" sz="1800">
                <a:effectLst/>
                <a:latin typeface="Calibri" panose="020F0502020204030204" pitchFamily="34" charset="0"/>
              </a:rPr>
              <a:t> (</a:t>
            </a:r>
            <a:r>
              <a:rPr lang="sk-SK" sz="1800" err="1">
                <a:effectLst/>
                <a:latin typeface="Calibri" panose="020F0502020204030204" pitchFamily="34" charset="0"/>
              </a:rPr>
              <a:t>flattening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the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curve</a:t>
            </a:r>
            <a:r>
              <a:rPr lang="sk-SK" sz="1800">
                <a:effectLst/>
                <a:latin typeface="Calibri" panose="020F0502020204030204" pitchFamily="34" charset="0"/>
              </a:rPr>
              <a:t>), </a:t>
            </a:r>
            <a:r>
              <a:rPr lang="sk-SK" sz="1800" err="1">
                <a:effectLst/>
                <a:latin typeface="Calibri" panose="020F0502020204030204" pitchFamily="34" charset="0"/>
              </a:rPr>
              <a:t>exponential</a:t>
            </a:r>
            <a:r>
              <a:rPr lang="sk-SK" sz="1800">
                <a:effectLst/>
                <a:latin typeface="Calibri" panose="020F0502020204030204" pitchFamily="34" charset="0"/>
              </a:rPr>
              <a:t>..) </a:t>
            </a:r>
            <a:endParaRPr lang="en-US" sz="1800">
              <a:effectLst/>
              <a:latin typeface="Calibri" panose="020F0502020204030204" pitchFamily="34" charset="0"/>
            </a:endParaRPr>
          </a:p>
          <a:p>
            <a:endParaRPr lang="en-US" sz="1800">
              <a:effectLst/>
              <a:latin typeface="Calibri" panose="020F0502020204030204" pitchFamily="34" charset="0"/>
            </a:endParaRPr>
          </a:p>
          <a:p>
            <a:r>
              <a:rPr lang="sk-SK" sz="1800">
                <a:effectLst/>
                <a:latin typeface="Calibri" panose="020F0502020204030204" pitchFamily="34" charset="0"/>
              </a:rPr>
              <a:t>SEASONALITY [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how</a:t>
            </a:r>
            <a:r>
              <a:rPr lang="sk-SK" sz="1800" b="1">
                <a:effectLst/>
                <a:latin typeface="Calibri" panose="020F0502020204030204" pitchFamily="34" charset="0"/>
              </a:rPr>
              <a:t>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things</a:t>
            </a:r>
            <a:r>
              <a:rPr lang="sk-SK" sz="1800" b="1">
                <a:effectLst/>
                <a:latin typeface="Calibri" panose="020F0502020204030204" pitchFamily="34" charset="0"/>
              </a:rPr>
              <a:t> change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within</a:t>
            </a:r>
            <a:r>
              <a:rPr lang="sk-SK" sz="1800" b="1">
                <a:effectLst/>
                <a:latin typeface="Calibri" panose="020F0502020204030204" pitchFamily="34" charset="0"/>
              </a:rPr>
              <a:t> a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given</a:t>
            </a:r>
            <a:r>
              <a:rPr lang="sk-SK" sz="1800" b="1">
                <a:effectLst/>
                <a:latin typeface="Calibri" panose="020F0502020204030204" pitchFamily="34" charset="0"/>
              </a:rPr>
              <a:t>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period</a:t>
            </a:r>
            <a:r>
              <a:rPr lang="sk-SK" sz="1800">
                <a:effectLst/>
                <a:latin typeface="Calibri" panose="020F0502020204030204" pitchFamily="34" charset="0"/>
              </a:rPr>
              <a:t>]</a:t>
            </a:r>
            <a:endParaRPr lang="en-US" sz="1800">
              <a:effectLst/>
              <a:latin typeface="Calibri" panose="020F0502020204030204" pitchFamily="34" charset="0"/>
            </a:endParaRPr>
          </a:p>
          <a:p>
            <a:endParaRPr lang="en-US" sz="180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k-SK" sz="1800">
                <a:effectLst/>
                <a:latin typeface="Calibri" panose="020F0502020204030204" pitchFamily="34" charset="0"/>
              </a:rPr>
              <a:t>RESIDUALS –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unpredictable</a:t>
            </a:r>
            <a:r>
              <a:rPr lang="sk-SK" sz="1800">
                <a:effectLst/>
                <a:latin typeface="Calibri" panose="020F0502020204030204" pitchFamily="34" charset="0"/>
              </a:rPr>
              <a:t>, </a:t>
            </a:r>
            <a:r>
              <a:rPr lang="sk-SK" sz="1800" err="1">
                <a:effectLst/>
                <a:latin typeface="Calibri" panose="020F0502020204030204" pitchFamily="34" charset="0"/>
              </a:rPr>
              <a:t>random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fluctuation</a:t>
            </a:r>
            <a:r>
              <a:rPr lang="sk-SK" sz="1800">
                <a:effectLst/>
                <a:latin typeface="Calibri" panose="020F0502020204030204" pitchFamily="34" charset="0"/>
              </a:rPr>
              <a:t> (</a:t>
            </a:r>
            <a:r>
              <a:rPr lang="sk-SK" sz="1800" err="1">
                <a:effectLst/>
                <a:latin typeface="Calibri" panose="020F0502020204030204" pitchFamily="34" charset="0"/>
              </a:rPr>
              <a:t>also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called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random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error</a:t>
            </a:r>
            <a:r>
              <a:rPr lang="sk-SK" sz="1800">
                <a:effectLst/>
                <a:latin typeface="Calibri" panose="020F0502020204030204" pitchFamily="34" charset="0"/>
              </a:rPr>
              <a:t>), </a:t>
            </a:r>
            <a:r>
              <a:rPr lang="sk-SK" sz="1800" err="1">
                <a:effectLst/>
                <a:latin typeface="Calibri" panose="020F0502020204030204" pitchFamily="34" charset="0"/>
              </a:rPr>
              <a:t>something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that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we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cannot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explain</a:t>
            </a:r>
            <a:r>
              <a:rPr lang="sk-SK" sz="1800">
                <a:effectLst/>
                <a:latin typeface="Calibri" panose="020F0502020204030204" pitchFamily="34" charset="0"/>
              </a:rPr>
              <a:t> by </a:t>
            </a:r>
            <a:r>
              <a:rPr lang="sk-SK" sz="1800" err="1">
                <a:effectLst/>
                <a:latin typeface="Calibri" panose="020F0502020204030204" pitchFamily="34" charset="0"/>
              </a:rPr>
              <a:t>the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other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components</a:t>
            </a:r>
            <a:r>
              <a:rPr lang="sk-SK" sz="1800">
                <a:effectLst/>
                <a:latin typeface="Calibri" panose="020F0502020204030204" pitchFamily="34" charset="0"/>
              </a:rPr>
              <a:t>; </a:t>
            </a:r>
            <a:r>
              <a:rPr lang="sk-SK" sz="1800" err="1">
                <a:effectLst/>
                <a:latin typeface="Calibri" panose="020F0502020204030204" pitchFamily="34" charset="0"/>
              </a:rPr>
              <a:t>sometime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events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without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any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modeled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pattern</a:t>
            </a:r>
            <a:r>
              <a:rPr lang="sk-SK" sz="1800">
                <a:effectLst/>
                <a:latin typeface="Calibri" panose="020F0502020204030204" pitchFamily="34" charset="0"/>
              </a:rPr>
              <a:t> (</a:t>
            </a:r>
            <a:r>
              <a:rPr lang="sk-SK" sz="1800" err="1">
                <a:effectLst/>
                <a:latin typeface="Calibri" panose="020F0502020204030204" pitchFamily="34" charset="0"/>
              </a:rPr>
              <a:t>like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natural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catastrophies</a:t>
            </a:r>
            <a:r>
              <a:rPr lang="sk-SK" sz="1800">
                <a:effectLst/>
                <a:latin typeface="Calibri" panose="020F0502020204030204" pitchFamily="34" charset="0"/>
              </a:rPr>
              <a:t>, </a:t>
            </a:r>
            <a:r>
              <a:rPr lang="sk-SK" sz="1800" err="1">
                <a:effectLst/>
                <a:latin typeface="Calibri" panose="020F0502020204030204" pitchFamily="34" charset="0"/>
              </a:rPr>
              <a:t>pandemics</a:t>
            </a:r>
            <a:r>
              <a:rPr lang="sk-SK" sz="1800">
                <a:effectLst/>
                <a:latin typeface="Calibri" panose="020F0502020204030204" pitchFamily="34" charset="0"/>
              </a:rPr>
              <a:t>) – </a:t>
            </a:r>
            <a:r>
              <a:rPr lang="sk-SK" sz="1800" err="1">
                <a:effectLst/>
                <a:latin typeface="Calibri" panose="020F0502020204030204" pitchFamily="34" charset="0"/>
              </a:rPr>
              <a:t>distort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data</a:t>
            </a:r>
            <a:r>
              <a:rPr lang="sk-SK" sz="1800">
                <a:effectLst/>
                <a:latin typeface="Calibri" panose="020F0502020204030204" pitchFamily="34" charset="0"/>
              </a:rPr>
              <a:t>, break </a:t>
            </a:r>
            <a:r>
              <a:rPr lang="sk-SK" sz="1800" err="1">
                <a:effectLst/>
                <a:latin typeface="Calibri" panose="020F0502020204030204" pitchFamily="34" charset="0"/>
              </a:rPr>
              <a:t>patterns</a:t>
            </a:r>
            <a:r>
              <a:rPr lang="sk-SK" sz="1800">
                <a:effectLst/>
                <a:latin typeface="Calibri" panose="020F0502020204030204" pitchFamily="34" charset="0"/>
              </a:rPr>
              <a:t> (</a:t>
            </a:r>
            <a:r>
              <a:rPr lang="sk-SK" sz="1800" err="1">
                <a:effectLst/>
                <a:latin typeface="Calibri" panose="020F0502020204030204" pitchFamily="34" charset="0"/>
              </a:rPr>
              <a:t>noise</a:t>
            </a:r>
            <a:r>
              <a:rPr lang="sk-SK" sz="1800">
                <a:effectLst/>
                <a:latin typeface="Calibri" panose="020F0502020204030204" pitchFamily="34" charset="0"/>
              </a:rPr>
              <a:t> in </a:t>
            </a:r>
            <a:r>
              <a:rPr lang="sk-SK" sz="1800" err="1">
                <a:effectLst/>
                <a:latin typeface="Calibri" panose="020F0502020204030204" pitchFamily="34" charset="0"/>
              </a:rPr>
              <a:t>the</a:t>
            </a:r>
            <a:r>
              <a:rPr lang="sk-SK" sz="1800">
                <a:effectLst/>
                <a:latin typeface="Calibri" panose="020F0502020204030204" pitchFamily="34" charset="0"/>
              </a:rPr>
              <a:t> TS)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1800" err="1">
                <a:effectLst/>
                <a:latin typeface="Calibri" panose="020F0502020204030204" pitchFamily="34" charset="0"/>
              </a:rPr>
              <a:t>Mean</a:t>
            </a:r>
            <a:r>
              <a:rPr lang="sk-SK" sz="1800">
                <a:effectLst/>
                <a:latin typeface="Calibri" panose="020F0502020204030204" pitchFamily="34" charset="0"/>
              </a:rPr>
              <a:t> of </a:t>
            </a:r>
            <a:r>
              <a:rPr lang="sk-SK" sz="1800" err="1">
                <a:effectLst/>
                <a:latin typeface="Calibri" panose="020F0502020204030204" pitchFamily="34" charset="0"/>
              </a:rPr>
              <a:t>zero</a:t>
            </a:r>
            <a:r>
              <a:rPr lang="sk-SK" sz="1800">
                <a:effectLst/>
                <a:latin typeface="Calibri" panose="020F0502020204030204" pitchFamily="34" charset="0"/>
              </a:rPr>
              <a:t> - ak nie, </a:t>
            </a:r>
            <a:r>
              <a:rPr lang="sk-SK" sz="1800" err="1">
                <a:effectLst/>
                <a:latin typeface="Calibri" panose="020F0502020204030204" pitchFamily="34" charset="0"/>
              </a:rPr>
              <a:t>nieco</a:t>
            </a:r>
            <a:r>
              <a:rPr lang="sk-SK" sz="1800">
                <a:effectLst/>
                <a:latin typeface="Calibri" panose="020F0502020204030204" pitchFamily="34" charset="0"/>
              </a:rPr>
              <a:t> z </a:t>
            </a:r>
            <a:r>
              <a:rPr lang="sk-SK" sz="1800" err="1">
                <a:effectLst/>
                <a:latin typeface="Calibri" panose="020F0502020204030204" pitchFamily="34" charset="0"/>
              </a:rPr>
              <a:t>residuals</a:t>
            </a:r>
            <a:r>
              <a:rPr lang="sk-SK" sz="1800">
                <a:effectLst/>
                <a:latin typeface="Calibri" panose="020F0502020204030204" pitchFamily="34" charset="0"/>
              </a:rPr>
              <a:t> by malo byt </a:t>
            </a:r>
            <a:r>
              <a:rPr lang="sk-SK" sz="1800" err="1">
                <a:effectLst/>
                <a:latin typeface="Calibri" panose="020F0502020204030204" pitchFamily="34" charset="0"/>
              </a:rPr>
              <a:t>sucast</a:t>
            </a:r>
            <a:r>
              <a:rPr lang="sk-SK" sz="1800">
                <a:effectLst/>
                <a:latin typeface="Calibri" panose="020F0502020204030204" pitchFamily="34" charset="0"/>
              </a:rPr>
              <a:t> trendu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1800">
                <a:effectLst/>
                <a:latin typeface="Calibri" panose="020F0502020204030204" pitchFamily="34" charset="0"/>
              </a:rPr>
              <a:t>A mal by byt </a:t>
            </a:r>
            <a:r>
              <a:rPr lang="sk-SK" sz="1800" err="1">
                <a:effectLst/>
                <a:latin typeface="Calibri" panose="020F0502020204030204" pitchFamily="34" charset="0"/>
              </a:rPr>
              <a:t>irregular</a:t>
            </a:r>
            <a:r>
              <a:rPr lang="sk-SK" sz="1800">
                <a:effectLst/>
                <a:latin typeface="Calibri" panose="020F0502020204030204" pitchFamily="34" charset="0"/>
              </a:rPr>
              <a:t> - ak </a:t>
            </a:r>
            <a:r>
              <a:rPr lang="sk-SK" sz="1800" err="1">
                <a:effectLst/>
                <a:latin typeface="Calibri" panose="020F0502020204030204" pitchFamily="34" charset="0"/>
              </a:rPr>
              <a:t>nieco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regular</a:t>
            </a:r>
            <a:r>
              <a:rPr lang="sk-SK" sz="1800">
                <a:effectLst/>
                <a:latin typeface="Calibri" panose="020F0502020204030204" pitchFamily="34" charset="0"/>
              </a:rPr>
              <a:t>, malo by byt </a:t>
            </a:r>
            <a:r>
              <a:rPr lang="sk-SK" sz="1800" err="1">
                <a:effectLst/>
                <a:latin typeface="Calibri" panose="020F0502020204030204" pitchFamily="34" charset="0"/>
              </a:rPr>
              <a:t>sucastou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seasonality</a:t>
            </a:r>
            <a:endParaRPr lang="sk-SK" sz="1800">
              <a:effectLst/>
              <a:latin typeface="Calibri" panose="020F0502020204030204" pitchFamily="34" charset="0"/>
            </a:endParaRPr>
          </a:p>
          <a:p>
            <a:endParaRPr lang="en-US"/>
          </a:p>
          <a:p>
            <a:r>
              <a:rPr lang="en-US"/>
              <a:t>ADDITIVE vs MULTIPLICATIVE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k-SK" sz="1800">
                <a:effectLst/>
                <a:latin typeface="Calibri" panose="020F0502020204030204" pitchFamily="34" charset="0"/>
              </a:rPr>
              <a:t>ADDITIVE – </a:t>
            </a:r>
            <a:r>
              <a:rPr lang="sk-SK" sz="1800" err="1">
                <a:effectLst/>
                <a:latin typeface="Calibri" panose="020F0502020204030204" pitchFamily="34" charset="0"/>
              </a:rPr>
              <a:t>useful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when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the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seasonal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variation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is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relatively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constant</a:t>
            </a:r>
            <a:r>
              <a:rPr lang="sk-SK" sz="1800">
                <a:effectLst/>
                <a:latin typeface="Calibri" panose="020F0502020204030204" pitchFamily="34" charset="0"/>
              </a:rPr>
              <a:t> over </a:t>
            </a:r>
            <a:r>
              <a:rPr lang="sk-SK" sz="1800" err="1">
                <a:effectLst/>
                <a:latin typeface="Calibri" panose="020F0502020204030204" pitchFamily="34" charset="0"/>
              </a:rPr>
              <a:t>time</a:t>
            </a:r>
            <a:endParaRPr lang="sk-SK" sz="180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k-SK" sz="1800">
                <a:effectLst/>
                <a:latin typeface="Calibri" panose="020F0502020204030204" pitchFamily="34" charset="0"/>
              </a:rPr>
              <a:t>MULTIPLICATIVE – </a:t>
            </a:r>
            <a:r>
              <a:rPr lang="sk-SK" sz="1800" err="1">
                <a:effectLst/>
                <a:latin typeface="Calibri" panose="020F0502020204030204" pitchFamily="34" charset="0"/>
              </a:rPr>
              <a:t>when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the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seasonal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variation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increases</a:t>
            </a:r>
            <a:r>
              <a:rPr lang="sk-SK" sz="1800">
                <a:effectLst/>
                <a:latin typeface="Calibri" panose="020F0502020204030204" pitchFamily="34" charset="0"/>
              </a:rPr>
              <a:t> over </a:t>
            </a:r>
            <a:r>
              <a:rPr lang="sk-SK" sz="1800" err="1">
                <a:effectLst/>
                <a:latin typeface="Calibri" panose="020F0502020204030204" pitchFamily="34" charset="0"/>
              </a:rPr>
              <a:t>time</a:t>
            </a:r>
            <a:endParaRPr lang="en-US"/>
          </a:p>
          <a:p>
            <a:endParaRPr lang="en-US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k-SK" sz="1800">
                <a:effectLst/>
                <a:latin typeface="Calibri" panose="020F0502020204030204" pitchFamily="34" charset="0"/>
              </a:rPr>
              <a:t>WHY DECOMPOSING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k-SK" sz="1800" err="1">
                <a:effectLst/>
                <a:latin typeface="Calibri" panose="020F0502020204030204" pitchFamily="34" charset="0"/>
              </a:rPr>
              <a:t>First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predicting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based</a:t>
            </a:r>
            <a:r>
              <a:rPr lang="sk-SK" sz="1800">
                <a:effectLst/>
                <a:latin typeface="Calibri" panose="020F0502020204030204" pitchFamily="34" charset="0"/>
              </a:rPr>
              <a:t> on trend (</a:t>
            </a:r>
            <a:r>
              <a:rPr lang="sk-SK" sz="1800" err="1">
                <a:effectLst/>
                <a:latin typeface="Calibri" panose="020F0502020204030204" pitchFamily="34" charset="0"/>
              </a:rPr>
              <a:t>seasonally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adjusted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values</a:t>
            </a:r>
            <a:r>
              <a:rPr lang="sk-SK" sz="1800">
                <a:effectLst/>
                <a:latin typeface="Calibri" panose="020F0502020204030204" pitchFamily="34" charset="0"/>
              </a:rPr>
              <a:t> -&gt; so </a:t>
            </a:r>
            <a:r>
              <a:rPr lang="sk-SK" sz="1800" err="1">
                <a:effectLst/>
                <a:latin typeface="Calibri" panose="020F0502020204030204" pitchFamily="34" charset="0"/>
              </a:rPr>
              <a:t>that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the</a:t>
            </a:r>
            <a:r>
              <a:rPr lang="sk-SK" sz="1800">
                <a:effectLst/>
                <a:latin typeface="Calibri" panose="020F0502020204030204" pitchFamily="34" charset="0"/>
              </a:rPr>
              <a:t> trend </a:t>
            </a:r>
            <a:r>
              <a:rPr lang="sk-SK" sz="1800" err="1">
                <a:effectLst/>
                <a:latin typeface="Calibri" panose="020F0502020204030204" pitchFamily="34" charset="0"/>
              </a:rPr>
              <a:t>can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be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seen</a:t>
            </a:r>
            <a:r>
              <a:rPr lang="sk-SK" sz="1800">
                <a:effectLst/>
                <a:latin typeface="Calibri" panose="020F0502020204030204" pitchFamily="34" charset="0"/>
              </a:rPr>
              <a:t> more </a:t>
            </a:r>
            <a:r>
              <a:rPr lang="sk-SK" sz="1800" err="1">
                <a:effectLst/>
                <a:latin typeface="Calibri" panose="020F0502020204030204" pitchFamily="34" charset="0"/>
              </a:rPr>
              <a:t>clearly</a:t>
            </a:r>
            <a:r>
              <a:rPr lang="sk-SK" sz="1800">
                <a:effectLst/>
                <a:latin typeface="Calibri" panose="020F0502020204030204" pitchFamily="34" charset="0"/>
              </a:rPr>
              <a:t>), </a:t>
            </a:r>
            <a:r>
              <a:rPr lang="sk-SK" sz="1800" err="1">
                <a:effectLst/>
                <a:latin typeface="Calibri" panose="020F0502020204030204" pitchFamily="34" charset="0"/>
              </a:rPr>
              <a:t>then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adding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the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seasonality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k-SK" sz="1800">
                <a:effectLst/>
                <a:latin typeface="Calibri" panose="020F0502020204030204" pitchFamily="34" charset="0"/>
              </a:rPr>
              <a:t>Note: </a:t>
            </a:r>
            <a:r>
              <a:rPr lang="sk-SK" sz="1800" err="1">
                <a:effectLst/>
                <a:latin typeface="Calibri" panose="020F0502020204030204" pitchFamily="34" charset="0"/>
              </a:rPr>
              <a:t>the</a:t>
            </a:r>
            <a:r>
              <a:rPr lang="sk-SK" sz="1800">
                <a:effectLst/>
                <a:latin typeface="Calibri" panose="020F0502020204030204" pitchFamily="34" charset="0"/>
              </a:rPr>
              <a:t> more </a:t>
            </a:r>
            <a:r>
              <a:rPr lang="sk-SK" sz="1800" err="1">
                <a:effectLst/>
                <a:latin typeface="Calibri" panose="020F0502020204030204" pitchFamily="34" charset="0"/>
              </a:rPr>
              <a:t>data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we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have</a:t>
            </a:r>
            <a:r>
              <a:rPr lang="sk-SK" sz="1800">
                <a:effectLst/>
                <a:latin typeface="Calibri" panose="020F0502020204030204" pitchFamily="34" charset="0"/>
              </a:rPr>
              <a:t>, </a:t>
            </a:r>
            <a:r>
              <a:rPr lang="sk-SK" sz="1800" err="1">
                <a:effectLst/>
                <a:latin typeface="Calibri" panose="020F0502020204030204" pitchFamily="34" charset="0"/>
              </a:rPr>
              <a:t>usually</a:t>
            </a:r>
            <a:r>
              <a:rPr lang="sk-SK" sz="1800">
                <a:effectLst/>
                <a:latin typeface="Calibri" panose="020F0502020204030204" pitchFamily="34" charset="0"/>
              </a:rPr>
              <a:t> (</a:t>
            </a:r>
            <a:r>
              <a:rPr lang="sk-SK" sz="1800" err="1">
                <a:effectLst/>
                <a:latin typeface="Calibri" panose="020F0502020204030204" pitchFamily="34" charset="0"/>
              </a:rPr>
              <a:t>if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it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is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good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data</a:t>
            </a:r>
            <a:r>
              <a:rPr lang="sk-SK" sz="1800">
                <a:effectLst/>
                <a:latin typeface="Calibri" panose="020F0502020204030204" pitchFamily="34" charset="0"/>
              </a:rPr>
              <a:t>) </a:t>
            </a:r>
            <a:r>
              <a:rPr lang="sk-SK" sz="1800" err="1">
                <a:effectLst/>
                <a:latin typeface="Calibri" panose="020F0502020204030204" pitchFamily="34" charset="0"/>
              </a:rPr>
              <a:t>the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better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the</a:t>
            </a:r>
            <a:r>
              <a:rPr lang="sk-SK" sz="1800">
                <a:effectLst/>
                <a:latin typeface="Calibri" panose="020F0502020204030204" pitchFamily="34" charset="0"/>
              </a:rPr>
              <a:t> model in </a:t>
            </a:r>
            <a:r>
              <a:rPr lang="sk-SK" sz="1800" err="1">
                <a:effectLst/>
                <a:latin typeface="Calibri" panose="020F0502020204030204" pitchFamily="34" charset="0"/>
              </a:rPr>
              <a:t>learning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the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patterns</a:t>
            </a:r>
            <a:r>
              <a:rPr lang="sk-SK" sz="1800">
                <a:effectLst/>
                <a:latin typeface="Calibri" panose="020F0502020204030204" pitchFamily="34" charset="0"/>
              </a:rPr>
              <a:t>, to </a:t>
            </a:r>
            <a:r>
              <a:rPr lang="sk-SK" sz="1800" err="1">
                <a:effectLst/>
                <a:latin typeface="Calibri" panose="020F0502020204030204" pitchFamily="34" charset="0"/>
              </a:rPr>
              <a:t>figure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out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the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underlying</a:t>
            </a:r>
            <a:r>
              <a:rPr lang="sk-SK" sz="1800">
                <a:effectLst/>
                <a:latin typeface="Calibri" panose="020F0502020204030204" pitchFamily="34" charset="0"/>
              </a:rPr>
              <a:t> trend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2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29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1800" b="1" err="1">
                <a:effectLst/>
                <a:latin typeface="Calibri" panose="020F0502020204030204" pitchFamily="34" charset="0"/>
              </a:rPr>
              <a:t>We</a:t>
            </a:r>
            <a:r>
              <a:rPr lang="sk-SK" sz="1800" b="1">
                <a:effectLst/>
                <a:latin typeface="Calibri" panose="020F0502020204030204" pitchFamily="34" charset="0"/>
              </a:rPr>
              <a:t>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don’t</a:t>
            </a:r>
            <a:r>
              <a:rPr lang="sk-SK" sz="1800" b="1">
                <a:effectLst/>
                <a:latin typeface="Calibri" panose="020F0502020204030204" pitchFamily="34" charset="0"/>
              </a:rPr>
              <a:t>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want</a:t>
            </a:r>
            <a:r>
              <a:rPr lang="sk-SK" sz="1800" b="1">
                <a:effectLst/>
                <a:latin typeface="Calibri" panose="020F0502020204030204" pitchFamily="34" charset="0"/>
              </a:rPr>
              <a:t> just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this</a:t>
            </a:r>
            <a:r>
              <a:rPr lang="sk-SK" sz="1800" b="1">
                <a:effectLst/>
                <a:latin typeface="Calibri" panose="020F0502020204030204" pitchFamily="34" charset="0"/>
              </a:rPr>
              <a:t>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one</a:t>
            </a:r>
            <a:r>
              <a:rPr lang="sk-SK" sz="1800" b="1">
                <a:effectLst/>
                <a:latin typeface="Calibri" panose="020F0502020204030204" pitchFamily="34" charset="0"/>
              </a:rPr>
              <a:t>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error</a:t>
            </a:r>
            <a:r>
              <a:rPr lang="sk-SK" sz="1800" b="1">
                <a:effectLst/>
                <a:latin typeface="Calibri" panose="020F0502020204030204" pitchFamily="34" charset="0"/>
              </a:rPr>
              <a:t>,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we</a:t>
            </a:r>
            <a:r>
              <a:rPr lang="sk-SK" sz="1800" b="1">
                <a:effectLst/>
                <a:latin typeface="Calibri" panose="020F0502020204030204" pitchFamily="34" charset="0"/>
              </a:rPr>
              <a:t>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want</a:t>
            </a:r>
            <a:r>
              <a:rPr lang="sk-SK" sz="1800" b="1">
                <a:effectLst/>
                <a:latin typeface="Calibri" panose="020F0502020204030204" pitchFamily="34" charset="0"/>
              </a:rPr>
              <a:t>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usually</a:t>
            </a:r>
            <a:r>
              <a:rPr lang="sk-SK" sz="1800" b="1">
                <a:effectLst/>
                <a:latin typeface="Calibri" panose="020F0502020204030204" pitchFamily="34" charset="0"/>
              </a:rPr>
              <a:t>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mean</a:t>
            </a:r>
            <a:r>
              <a:rPr lang="sk-SK" sz="1800" b="1">
                <a:effectLst/>
                <a:latin typeface="Calibri" panose="020F0502020204030204" pitchFamily="34" charset="0"/>
              </a:rPr>
              <a:t> of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all</a:t>
            </a:r>
            <a:r>
              <a:rPr lang="sk-SK" sz="1800" b="1">
                <a:effectLst/>
                <a:latin typeface="Calibri" panose="020F0502020204030204" pitchFamily="34" charset="0"/>
              </a:rPr>
              <a:t>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individual</a:t>
            </a:r>
            <a:r>
              <a:rPr lang="sk-SK" sz="1800" b="1">
                <a:effectLst/>
                <a:latin typeface="Calibri" panose="020F0502020204030204" pitchFamily="34" charset="0"/>
              </a:rPr>
              <a:t>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errors</a:t>
            </a:r>
            <a:r>
              <a:rPr lang="sk-SK" sz="1800" b="1">
                <a:effectLst/>
                <a:latin typeface="Calibri" panose="020F0502020204030204" pitchFamily="34" charset="0"/>
              </a:rPr>
              <a:t> to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evaluate</a:t>
            </a:r>
            <a:r>
              <a:rPr lang="sk-SK" sz="1800" b="1">
                <a:effectLst/>
                <a:latin typeface="Calibri" panose="020F0502020204030204" pitchFamily="34" charset="0"/>
              </a:rPr>
              <a:t>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how</a:t>
            </a:r>
            <a:r>
              <a:rPr lang="sk-SK" sz="1800" b="1">
                <a:effectLst/>
                <a:latin typeface="Calibri" panose="020F0502020204030204" pitchFamily="34" charset="0"/>
              </a:rPr>
              <a:t>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good</a:t>
            </a:r>
            <a:r>
              <a:rPr lang="sk-SK" sz="1800" b="1">
                <a:effectLst/>
                <a:latin typeface="Calibri" panose="020F0502020204030204" pitchFamily="34" charset="0"/>
              </a:rPr>
              <a:t> are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the</a:t>
            </a:r>
            <a:r>
              <a:rPr lang="sk-SK" sz="1800" b="1">
                <a:effectLst/>
                <a:latin typeface="Calibri" panose="020F0502020204030204" pitchFamily="34" charset="0"/>
              </a:rPr>
              <a:t>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predictions</a:t>
            </a:r>
            <a:endParaRPr lang="sk-SK" sz="180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1800" b="1" err="1">
                <a:effectLst/>
                <a:latin typeface="Calibri" panose="020F0502020204030204" pitchFamily="34" charset="0"/>
              </a:rPr>
              <a:t>We</a:t>
            </a:r>
            <a:r>
              <a:rPr lang="sk-SK" sz="1800" b="1">
                <a:effectLst/>
                <a:latin typeface="Calibri" panose="020F0502020204030204" pitchFamily="34" charset="0"/>
              </a:rPr>
              <a:t>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cant</a:t>
            </a:r>
            <a:r>
              <a:rPr lang="sk-SK" sz="1800" b="1">
                <a:effectLst/>
                <a:latin typeface="Calibri" panose="020F0502020204030204" pitchFamily="34" charset="0"/>
              </a:rPr>
              <a:t> just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simply</a:t>
            </a:r>
            <a:r>
              <a:rPr lang="sk-SK" sz="1800" b="1">
                <a:effectLst/>
                <a:latin typeface="Calibri" panose="020F0502020204030204" pitchFamily="34" charset="0"/>
              </a:rPr>
              <a:t>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average</a:t>
            </a:r>
            <a:r>
              <a:rPr lang="sk-SK" sz="1800" b="1">
                <a:effectLst/>
                <a:latin typeface="Calibri" panose="020F0502020204030204" pitchFamily="34" charset="0"/>
              </a:rPr>
              <a:t>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all</a:t>
            </a:r>
            <a:r>
              <a:rPr lang="sk-SK" sz="1800" b="1">
                <a:effectLst/>
                <a:latin typeface="Calibri" panose="020F0502020204030204" pitchFamily="34" charset="0"/>
              </a:rPr>
              <a:t>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errors</a:t>
            </a:r>
            <a:r>
              <a:rPr lang="sk-SK" sz="1800" b="1">
                <a:effectLst/>
                <a:latin typeface="Calibri" panose="020F0502020204030204" pitchFamily="34" charset="0"/>
              </a:rPr>
              <a:t>, cos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the</a:t>
            </a:r>
            <a:r>
              <a:rPr lang="sk-SK" sz="1800" b="1">
                <a:effectLst/>
                <a:latin typeface="Calibri" panose="020F0502020204030204" pitchFamily="34" charset="0"/>
              </a:rPr>
              <a:t>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positive</a:t>
            </a:r>
            <a:r>
              <a:rPr lang="sk-SK" sz="1800" b="1">
                <a:effectLst/>
                <a:latin typeface="Calibri" panose="020F0502020204030204" pitchFamily="34" charset="0"/>
              </a:rPr>
              <a:t> and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negative</a:t>
            </a:r>
            <a:r>
              <a:rPr lang="sk-SK" sz="1800" b="1">
                <a:effectLst/>
                <a:latin typeface="Calibri" panose="020F0502020204030204" pitchFamily="34" charset="0"/>
              </a:rPr>
              <a:t>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ones</a:t>
            </a:r>
            <a:r>
              <a:rPr lang="sk-SK" sz="1800" b="1">
                <a:effectLst/>
                <a:latin typeface="Calibri" panose="020F0502020204030204" pitchFamily="34" charset="0"/>
              </a:rPr>
              <a:t>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would</a:t>
            </a:r>
            <a:r>
              <a:rPr lang="sk-SK" sz="1800" b="1">
                <a:effectLst/>
                <a:latin typeface="Calibri" panose="020F0502020204030204" pitchFamily="34" charset="0"/>
              </a:rPr>
              <a:t>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induce</a:t>
            </a:r>
            <a:r>
              <a:rPr lang="sk-SK" sz="1800" b="1">
                <a:effectLst/>
                <a:latin typeface="Calibri" panose="020F0502020204030204" pitchFamily="34" charset="0"/>
              </a:rPr>
              <a:t>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opposing</a:t>
            </a:r>
            <a:r>
              <a:rPr lang="sk-SK" sz="1800" b="1">
                <a:effectLst/>
                <a:latin typeface="Calibri" panose="020F0502020204030204" pitchFamily="34" charset="0"/>
              </a:rPr>
              <a:t>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effect</a:t>
            </a:r>
            <a:endParaRPr lang="sk-SK" sz="1800">
              <a:effectLst/>
              <a:latin typeface="Calibri" panose="020F0502020204030204" pitchFamily="34" charset="0"/>
            </a:endParaRPr>
          </a:p>
          <a:p>
            <a:endParaRPr lang="en-US"/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1800" err="1">
                <a:effectLst/>
                <a:latin typeface="Calibri" panose="020F0502020204030204" pitchFamily="34" charset="0"/>
              </a:rPr>
              <a:t>Percentage</a:t>
            </a:r>
            <a:r>
              <a:rPr lang="sk-SK" sz="1800">
                <a:effectLst/>
                <a:latin typeface="Calibri" panose="020F0502020204030204" pitchFamily="34" charset="0"/>
              </a:rPr>
              <a:t> – to </a:t>
            </a:r>
            <a:r>
              <a:rPr lang="sk-SK" sz="1800" err="1">
                <a:effectLst/>
                <a:latin typeface="Calibri" panose="020F0502020204030204" pitchFamily="34" charset="0"/>
              </a:rPr>
              <a:t>have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all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the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different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postions</a:t>
            </a:r>
            <a:r>
              <a:rPr lang="sk-SK" sz="1800">
                <a:effectLst/>
                <a:latin typeface="Calibri" panose="020F0502020204030204" pitchFamily="34" charset="0"/>
              </a:rPr>
              <a:t> in </a:t>
            </a:r>
            <a:r>
              <a:rPr lang="sk-SK" sz="1800" err="1">
                <a:effectLst/>
                <a:latin typeface="Calibri" panose="020F0502020204030204" pitchFamily="34" charset="0"/>
              </a:rPr>
              <a:t>the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same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scale</a:t>
            </a:r>
            <a:r>
              <a:rPr lang="sk-SK" sz="1800">
                <a:effectLst/>
                <a:latin typeface="Calibri" panose="020F0502020204030204" pitchFamily="34" charset="0"/>
              </a:rPr>
              <a:t> so </a:t>
            </a:r>
            <a:r>
              <a:rPr lang="sk-SK" sz="1800" err="1">
                <a:effectLst/>
                <a:latin typeface="Calibri" panose="020F0502020204030204" pitchFamily="34" charset="0"/>
              </a:rPr>
              <a:t>we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can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compare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between</a:t>
            </a:r>
            <a:r>
              <a:rPr lang="sk-SK" sz="1800">
                <a:effectLst/>
                <a:latin typeface="Calibri" panose="020F0502020204030204" pitchFamily="34" charset="0"/>
              </a:rPr>
              <a:t> </a:t>
            </a:r>
            <a:r>
              <a:rPr lang="sk-SK" sz="1800" err="1">
                <a:effectLst/>
                <a:latin typeface="Calibri" panose="020F0502020204030204" pitchFamily="34" charset="0"/>
              </a:rPr>
              <a:t>them</a:t>
            </a:r>
            <a:endParaRPr lang="sk-SK" sz="180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Calibri" panose="020F0502020204030204" pitchFamily="34" charset="0"/>
              </a:rPr>
              <a:t>VEDEL BY NIEKTO POVEDAT KDE BY SA UKAZAL ORZDIEL V MAE A RMSE</a:t>
            </a:r>
          </a:p>
          <a:p>
            <a:endParaRPr lang="en-US"/>
          </a:p>
          <a:p>
            <a:r>
              <a:rPr lang="en-US" err="1"/>
              <a:t>Priklad</a:t>
            </a:r>
            <a:r>
              <a:rPr lang="en-US"/>
              <a:t> ked 10 </a:t>
            </a:r>
            <a:r>
              <a:rPr lang="en-US" err="1"/>
              <a:t>errorov</a:t>
            </a:r>
            <a:r>
              <a:rPr lang="en-US"/>
              <a:t> = 1 a </a:t>
            </a:r>
            <a:r>
              <a:rPr lang="en-US" err="1"/>
              <a:t>jeden</a:t>
            </a:r>
            <a:r>
              <a:rPr lang="en-US"/>
              <a:t> error =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32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1100">
                <a:effectLst/>
                <a:latin typeface="Calibri" panose="020F0502020204030204" pitchFamily="34" charset="0"/>
              </a:rPr>
              <a:t>Rozdiel medzi parametrami a </a:t>
            </a:r>
            <a:r>
              <a:rPr lang="sk-SK" sz="1100" err="1">
                <a:effectLst/>
                <a:latin typeface="Calibri" panose="020F0502020204030204" pitchFamily="34" charset="0"/>
              </a:rPr>
              <a:t>hyperparametrami</a:t>
            </a:r>
            <a:endParaRPr lang="sk-SK" sz="1100"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k-SK" sz="1100">
                <a:effectLst/>
                <a:latin typeface="Calibri" panose="020F0502020204030204" pitchFamily="34" charset="0"/>
              </a:rPr>
              <a:t>Parametre </a:t>
            </a:r>
            <a:r>
              <a:rPr lang="sk-SK" sz="1100" err="1">
                <a:effectLst/>
                <a:latin typeface="Calibri" panose="020F0502020204030204" pitchFamily="34" charset="0"/>
              </a:rPr>
              <a:t>dat</a:t>
            </a:r>
            <a:r>
              <a:rPr lang="sk-SK" sz="1100">
                <a:effectLst/>
                <a:latin typeface="Calibri" panose="020F0502020204030204" pitchFamily="34" charset="0"/>
              </a:rPr>
              <a:t> - </a:t>
            </a:r>
            <a:r>
              <a:rPr lang="sk-SK" sz="1100" err="1">
                <a:effectLst/>
                <a:latin typeface="Calibri" panose="020F0502020204030204" pitchFamily="34" charset="0"/>
              </a:rPr>
              <a:t>nemozme</a:t>
            </a:r>
            <a:r>
              <a:rPr lang="sk-SK" sz="1100">
                <a:effectLst/>
                <a:latin typeface="Calibri" panose="020F0502020204030204" pitchFamily="34" charset="0"/>
              </a:rPr>
              <a:t> </a:t>
            </a:r>
            <a:r>
              <a:rPr lang="sk-SK" sz="1100" err="1">
                <a:effectLst/>
                <a:latin typeface="Calibri" panose="020F0502020204030204" pitchFamily="34" charset="0"/>
              </a:rPr>
              <a:t>ovplyvnit</a:t>
            </a:r>
            <a:endParaRPr lang="sk-SK" sz="1100"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k-SK" sz="1100" err="1">
                <a:effectLst/>
                <a:latin typeface="Calibri" panose="020F0502020204030204" pitchFamily="34" charset="0"/>
              </a:rPr>
              <a:t>Hyperparametre</a:t>
            </a:r>
            <a:r>
              <a:rPr lang="sk-SK" sz="1100">
                <a:effectLst/>
                <a:latin typeface="Calibri" panose="020F0502020204030204" pitchFamily="34" charset="0"/>
              </a:rPr>
              <a:t> modelov - </a:t>
            </a:r>
            <a:r>
              <a:rPr lang="sk-SK" sz="1100" err="1">
                <a:effectLst/>
                <a:latin typeface="Calibri" panose="020F0502020204030204" pitchFamily="34" charset="0"/>
              </a:rPr>
              <a:t>mozme</a:t>
            </a:r>
            <a:r>
              <a:rPr lang="sk-SK" sz="1100">
                <a:effectLst/>
                <a:latin typeface="Calibri" panose="020F0502020204030204" pitchFamily="34" charset="0"/>
              </a:rPr>
              <a:t> </a:t>
            </a:r>
            <a:r>
              <a:rPr lang="sk-SK" sz="1100" err="1">
                <a:effectLst/>
                <a:latin typeface="Calibri" panose="020F0502020204030204" pitchFamily="34" charset="0"/>
              </a:rPr>
              <a:t>ovplyvnit</a:t>
            </a:r>
            <a:endParaRPr lang="sk-SK" sz="1100">
              <a:effectLst/>
              <a:latin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88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60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01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69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Fun story (</a:t>
            </a:r>
            <a:r>
              <a:rPr lang="en-US" err="1"/>
              <a:t>nie</a:t>
            </a:r>
            <a:r>
              <a:rPr lang="en-US"/>
              <a:t> </a:t>
            </a:r>
            <a:r>
              <a:rPr lang="en-US" err="1"/>
              <a:t>priamo</a:t>
            </a:r>
            <a:r>
              <a:rPr lang="en-US"/>
              <a:t> </a:t>
            </a:r>
            <a:r>
              <a:rPr lang="en-US" err="1"/>
              <a:t>telekom</a:t>
            </a:r>
            <a:r>
              <a:rPr lang="en-US"/>
              <a:t> ale </a:t>
            </a:r>
            <a:r>
              <a:rPr lang="en-US" err="1"/>
              <a:t>respektovana</a:t>
            </a:r>
            <a:r>
              <a:rPr lang="en-US"/>
              <a:t> </a:t>
            </a:r>
            <a:r>
              <a:rPr lang="en-US" err="1"/>
              <a:t>firma</a:t>
            </a:r>
            <a:r>
              <a:rPr lang="en-US"/>
              <a:t>) – </a:t>
            </a:r>
            <a:r>
              <a:rPr lang="en-US" err="1"/>
              <a:t>obcas</a:t>
            </a:r>
            <a:r>
              <a:rPr lang="en-US"/>
              <a:t> </a:t>
            </a:r>
            <a:r>
              <a:rPr lang="en-US" err="1"/>
              <a:t>clovek</a:t>
            </a:r>
            <a:r>
              <a:rPr lang="en-US"/>
              <a:t> </a:t>
            </a:r>
            <a:r>
              <a:rPr lang="en-US" err="1"/>
              <a:t>naraza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uplne</a:t>
            </a:r>
            <a:r>
              <a:rPr lang="en-US"/>
              <a:t> absurdity – </a:t>
            </a:r>
            <a:r>
              <a:rPr lang="en-US" err="1"/>
              <a:t>skoring</a:t>
            </a:r>
            <a:r>
              <a:rPr lang="en-US"/>
              <a:t> model… dummy </a:t>
            </a:r>
            <a:r>
              <a:rPr lang="en-US" err="1"/>
              <a:t>premenne</a:t>
            </a:r>
            <a:r>
              <a:rPr lang="en-US"/>
              <a:t> </a:t>
            </a:r>
            <a:r>
              <a:rPr lang="en-US" err="1"/>
              <a:t>spravene</a:t>
            </a:r>
            <a:r>
              <a:rPr lang="en-US"/>
              <a:t> z </a:t>
            </a:r>
            <a:r>
              <a:rPr lang="en-US" err="1"/>
              <a:t>textovych</a:t>
            </a:r>
            <a:r>
              <a:rPr lang="en-US"/>
              <a:t> poli, </a:t>
            </a:r>
            <a:r>
              <a:rPr lang="en-US" err="1"/>
              <a:t>cisla</a:t>
            </a:r>
            <a:r>
              <a:rPr lang="en-US"/>
              <a:t> </a:t>
            </a:r>
            <a:r>
              <a:rPr lang="en-US" err="1"/>
              <a:t>domu</a:t>
            </a:r>
            <a:r>
              <a:rPr lang="en-US"/>
              <a:t> </a:t>
            </a:r>
            <a:r>
              <a:rPr lang="en-US" err="1"/>
              <a:t>ako</a:t>
            </a:r>
            <a:r>
              <a:rPr lang="en-US"/>
              <a:t> </a:t>
            </a:r>
            <a:r>
              <a:rPr lang="en-US" err="1"/>
              <a:t>premenna</a:t>
            </a:r>
            <a:r>
              <a:rPr lang="en-US"/>
              <a:t>  </a:t>
            </a:r>
          </a:p>
          <a:p>
            <a:r>
              <a:rPr lang="en-US" err="1"/>
              <a:t>Priklady</a:t>
            </a:r>
            <a:r>
              <a:rPr lang="en-US"/>
              <a:t> it terminology … </a:t>
            </a:r>
            <a:r>
              <a:rPr lang="en-US" err="1"/>
              <a:t>sensitivita</a:t>
            </a:r>
            <a:r>
              <a:rPr lang="en-US"/>
              <a:t>/</a:t>
            </a:r>
            <a:r>
              <a:rPr lang="en-US" err="1"/>
              <a:t>specificita</a:t>
            </a:r>
            <a:r>
              <a:rPr lang="en-US"/>
              <a:t> vs recall/precision … variables vs. features </a:t>
            </a:r>
            <a:endParaRPr lang="cs-CZ"/>
          </a:p>
          <a:p>
            <a:endParaRPr lang="en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93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Docker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vytvaranie</a:t>
            </a:r>
            <a:r>
              <a:rPr lang="en-US"/>
              <a:t> </a:t>
            </a:r>
            <a:r>
              <a:rPr lang="en-US" err="1"/>
              <a:t>microservisov</a:t>
            </a:r>
            <a:r>
              <a:rPr lang="en-US"/>
              <a:t> – </a:t>
            </a:r>
            <a:r>
              <a:rPr lang="en-US" err="1"/>
              <a:t>aplikacia</a:t>
            </a:r>
            <a:r>
              <a:rPr lang="en-US"/>
              <a:t> </a:t>
            </a:r>
            <a:r>
              <a:rPr lang="en-US" err="1"/>
              <a:t>priamo</a:t>
            </a:r>
            <a:r>
              <a:rPr lang="en-US"/>
              <a:t> </a:t>
            </a:r>
            <a:r>
              <a:rPr lang="en-US" err="1"/>
              <a:t>spojena</a:t>
            </a:r>
            <a:r>
              <a:rPr lang="en-US"/>
              <a:t> s OS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551F62-21D4-4BBD-AA4C-414895ED09E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093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>
                <a:solidFill>
                  <a:srgbClr val="E20074"/>
                </a:solidFill>
                <a:effectLst/>
                <a:latin typeface="TeleNeo Office ExtraBold" panose="020B0504040202090203" pitchFamily="34" charset="77"/>
              </a:rPr>
              <a:t>Imagine having a combination of </a:t>
            </a:r>
            <a:r>
              <a:rPr lang="en-US" sz="1800" b="0" i="0" u="none" strike="noStrike" err="1">
                <a:solidFill>
                  <a:srgbClr val="E20074"/>
                </a:solidFill>
                <a:effectLst/>
                <a:latin typeface="TeleNeo Office ExtraBold" panose="020B0504040202090203" pitchFamily="34" charset="77"/>
              </a:rPr>
              <a:t>ChatGPT</a:t>
            </a:r>
            <a:r>
              <a:rPr lang="en-US" sz="1800" b="0" i="0" u="none" strike="noStrike">
                <a:solidFill>
                  <a:srgbClr val="E20074"/>
                </a:solidFill>
                <a:effectLst/>
                <a:latin typeface="TeleNeo Office ExtraBold" panose="020B0504040202090203" pitchFamily="34" charset="77"/>
              </a:rPr>
              <a:t> and Google search, specifically for your own DT data</a:t>
            </a:r>
            <a:endParaRPr lang="en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92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k-SK" sz="1100" err="1">
                <a:effectLst/>
                <a:latin typeface="Calibri" panose="020F0502020204030204" pitchFamily="34" charset="0"/>
              </a:rPr>
              <a:t>Mozu</a:t>
            </a:r>
            <a:r>
              <a:rPr lang="sk-SK" sz="1100">
                <a:effectLst/>
                <a:latin typeface="Calibri" panose="020F0502020204030204" pitchFamily="34" charset="0"/>
              </a:rPr>
              <a:t> si </a:t>
            </a:r>
            <a:r>
              <a:rPr lang="sk-SK" sz="1100" err="1">
                <a:effectLst/>
                <a:latin typeface="Calibri" panose="020F0502020204030204" pitchFamily="34" charset="0"/>
              </a:rPr>
              <a:t>co</a:t>
            </a:r>
            <a:r>
              <a:rPr lang="sk-SK" sz="1100">
                <a:effectLst/>
                <a:latin typeface="Calibri" panose="020F0502020204030204" pitchFamily="34" charset="0"/>
              </a:rPr>
              <a:t> </a:t>
            </a:r>
            <a:r>
              <a:rPr lang="sk-SK" sz="1100" err="1">
                <a:effectLst/>
                <a:latin typeface="Calibri" panose="020F0502020204030204" pitchFamily="34" charset="0"/>
              </a:rPr>
              <a:t>najpresnejsie</a:t>
            </a:r>
            <a:r>
              <a:rPr lang="sk-SK" sz="1100">
                <a:effectLst/>
                <a:latin typeface="Calibri" panose="020F0502020204030204" pitchFamily="34" charset="0"/>
              </a:rPr>
              <a:t> </a:t>
            </a:r>
            <a:r>
              <a:rPr lang="sk-SK" sz="1100" err="1">
                <a:effectLst/>
                <a:latin typeface="Calibri" panose="020F0502020204030204" pitchFamily="34" charset="0"/>
              </a:rPr>
              <a:t>naplanovat</a:t>
            </a:r>
            <a:r>
              <a:rPr lang="sk-SK" sz="1100">
                <a:effectLst/>
                <a:latin typeface="Calibri" panose="020F0502020204030204" pitchFamily="34" charset="0"/>
              </a:rPr>
              <a:t> </a:t>
            </a:r>
            <a:r>
              <a:rPr lang="sk-SK" sz="1100" err="1">
                <a:effectLst/>
                <a:latin typeface="Calibri" panose="020F0502020204030204" pitchFamily="34" charset="0"/>
              </a:rPr>
              <a:t>obejadnavky</a:t>
            </a:r>
            <a:r>
              <a:rPr lang="sk-SK" sz="1100">
                <a:effectLst/>
                <a:latin typeface="Calibri" panose="020F0502020204030204" pitchFamily="34" charset="0"/>
              </a:rPr>
              <a:t> ingrediencii, potreby </a:t>
            </a:r>
            <a:r>
              <a:rPr lang="sk-SK" sz="1100" err="1">
                <a:effectLst/>
                <a:latin typeface="Calibri" panose="020F0502020204030204" pitchFamily="34" charset="0"/>
              </a:rPr>
              <a:t>staffingu</a:t>
            </a:r>
            <a:r>
              <a:rPr lang="sk-SK" sz="1100">
                <a:effectLst/>
                <a:latin typeface="Calibri" panose="020F0502020204030204" pitchFamily="34" charset="0"/>
              </a:rPr>
              <a:t> (</a:t>
            </a:r>
            <a:r>
              <a:rPr lang="sk-SK" sz="1100" err="1">
                <a:effectLst/>
                <a:latin typeface="Calibri" panose="020F0502020204030204" pitchFamily="34" charset="0"/>
              </a:rPr>
              <a:t>bud</a:t>
            </a:r>
            <a:r>
              <a:rPr lang="en-US" sz="1100">
                <a:effectLst/>
                <a:latin typeface="Calibri" panose="020F0502020204030204" pitchFamily="34" charset="0"/>
              </a:rPr>
              <a:t>e</a:t>
            </a:r>
            <a:r>
              <a:rPr lang="sk-SK" sz="1100" err="1">
                <a:effectLst/>
                <a:latin typeface="Calibri" panose="020F0502020204030204" pitchFamily="34" charset="0"/>
              </a:rPr>
              <a:t>me</a:t>
            </a:r>
            <a:r>
              <a:rPr lang="sk-SK" sz="1100">
                <a:effectLst/>
                <a:latin typeface="Calibri" panose="020F0502020204030204" pitchFamily="34" charset="0"/>
              </a:rPr>
              <a:t> </a:t>
            </a:r>
            <a:r>
              <a:rPr lang="sk-SK" sz="1100" err="1">
                <a:effectLst/>
                <a:latin typeface="Calibri" panose="020F0502020204030204" pitchFamily="34" charset="0"/>
              </a:rPr>
              <a:t>predstavivy</a:t>
            </a:r>
            <a:r>
              <a:rPr lang="sk-SK" sz="1100">
                <a:effectLst/>
                <a:latin typeface="Calibri" panose="020F0502020204030204" pitchFamily="34" charset="0"/>
              </a:rPr>
              <a:t> a </a:t>
            </a:r>
            <a:r>
              <a:rPr lang="sk-SK" sz="1100" err="1">
                <a:effectLst/>
                <a:latin typeface="Calibri" panose="020F0502020204030204" pitchFamily="34" charset="0"/>
              </a:rPr>
              <a:t>uvazujme</a:t>
            </a:r>
            <a:r>
              <a:rPr lang="sk-SK" sz="1100">
                <a:effectLst/>
                <a:latin typeface="Calibri" panose="020F0502020204030204" pitchFamily="34" charset="0"/>
              </a:rPr>
              <a:t> v </a:t>
            </a:r>
            <a:r>
              <a:rPr lang="sk-SK" sz="1100" err="1">
                <a:effectLst/>
                <a:latin typeface="Calibri" panose="020F0502020204030204" pitchFamily="34" charset="0"/>
              </a:rPr>
              <a:t>ramci</a:t>
            </a:r>
            <a:r>
              <a:rPr lang="sk-SK" sz="1100">
                <a:effectLst/>
                <a:latin typeface="Calibri" panose="020F0502020204030204" pitchFamily="34" charset="0"/>
              </a:rPr>
              <a:t> </a:t>
            </a:r>
            <a:r>
              <a:rPr lang="sk-SK" sz="1100" err="1">
                <a:effectLst/>
                <a:latin typeface="Calibri" panose="020F0502020204030204" pitchFamily="34" charset="0"/>
              </a:rPr>
              <a:t>dennych</a:t>
            </a:r>
            <a:r>
              <a:rPr lang="sk-SK" sz="1100">
                <a:effectLst/>
                <a:latin typeface="Calibri" panose="020F0502020204030204" pitchFamily="34" charset="0"/>
              </a:rPr>
              <a:t> </a:t>
            </a:r>
            <a:r>
              <a:rPr lang="sk-SK" sz="1100" err="1">
                <a:effectLst/>
                <a:latin typeface="Calibri" panose="020F0502020204030204" pitchFamily="34" charset="0"/>
              </a:rPr>
              <a:t>predikci</a:t>
            </a:r>
            <a:r>
              <a:rPr lang="sk-SK" sz="1100">
                <a:effectLst/>
                <a:latin typeface="Calibri" panose="020F0502020204030204" pitchFamily="34" charset="0"/>
              </a:rPr>
              <a:t> </a:t>
            </a:r>
            <a:r>
              <a:rPr lang="sk-SK" sz="1100">
                <a:effectLst/>
                <a:latin typeface="Segoe UI Emoji" panose="020B0502040204020203" pitchFamily="34" charset="0"/>
              </a:rPr>
              <a:t>😄</a:t>
            </a:r>
            <a:r>
              <a:rPr lang="sk-SK" sz="1100">
                <a:effectLst/>
                <a:latin typeface="Calibri" panose="020F0502020204030204" pitchFamily="34" charset="0"/>
              </a:rPr>
              <a:t>)</a:t>
            </a:r>
            <a:r>
              <a:rPr lang="en-US" sz="1100">
                <a:effectLst/>
                <a:latin typeface="Calibri" panose="020F0502020204030204" pitchFamily="34" charset="0"/>
              </a:rPr>
              <a:t> - </a:t>
            </a:r>
            <a:r>
              <a:rPr lang="en-US" sz="1100" err="1">
                <a:effectLst/>
                <a:latin typeface="Calibri" panose="020F0502020204030204" pitchFamily="34" charset="0"/>
              </a:rPr>
              <a:t>prevencia</a:t>
            </a:r>
            <a:r>
              <a:rPr lang="en-US" sz="1100">
                <a:effectLst/>
                <a:latin typeface="Calibri" panose="020F0502020204030204" pitchFamily="34" charset="0"/>
              </a:rPr>
              <a:t> pred overproduction co </a:t>
            </a:r>
            <a:r>
              <a:rPr lang="en-US" sz="1100" err="1">
                <a:effectLst/>
                <a:latin typeface="Calibri" panose="020F0502020204030204" pitchFamily="34" charset="0"/>
              </a:rPr>
              <a:t>moze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znizit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tvorbu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odpadu</a:t>
            </a:r>
            <a:r>
              <a:rPr lang="en-US" sz="1100">
                <a:effectLst/>
                <a:latin typeface="Calibri" panose="020F0502020204030204" pitchFamily="34" charset="0"/>
              </a:rPr>
              <a:t>, </a:t>
            </a:r>
            <a:r>
              <a:rPr lang="en-US" sz="1100" err="1">
                <a:effectLst/>
                <a:latin typeface="Calibri" panose="020F0502020204030204" pitchFamily="34" charset="0"/>
              </a:rPr>
              <a:t>vyhadzovanie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jedla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err="1">
                <a:effectLst/>
                <a:latin typeface="Calibri" panose="020F0502020204030204" pitchFamily="34" charset="0"/>
              </a:rPr>
              <a:t>Lepsia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b="1" err="1">
                <a:effectLst/>
                <a:latin typeface="Calibri" panose="020F0502020204030204" pitchFamily="34" charset="0"/>
              </a:rPr>
              <a:t>rozhodovacia</a:t>
            </a:r>
            <a:r>
              <a:rPr lang="en-US" sz="1100" b="1">
                <a:effectLst/>
                <a:latin typeface="Calibri" panose="020F0502020204030204" pitchFamily="34" charset="0"/>
              </a:rPr>
              <a:t> </a:t>
            </a:r>
            <a:r>
              <a:rPr lang="en-US" sz="1100" b="1" err="1">
                <a:effectLst/>
                <a:latin typeface="Calibri" panose="020F0502020204030204" pitchFamily="34" charset="0"/>
              </a:rPr>
              <a:t>schopnsot</a:t>
            </a:r>
            <a:endParaRPr lang="en-US" sz="110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err="1">
                <a:effectLst/>
                <a:latin typeface="Calibri" panose="020F0502020204030204" pitchFamily="34" charset="0"/>
              </a:rPr>
              <a:t>Mozu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lepsie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pochopit</a:t>
            </a:r>
            <a:r>
              <a:rPr lang="en-US" sz="1100">
                <a:effectLst/>
                <a:latin typeface="Calibri" panose="020F0502020204030204" pitchFamily="34" charset="0"/>
              </a:rPr>
              <a:t> ich </a:t>
            </a:r>
            <a:r>
              <a:rPr lang="en-US" sz="1100" err="1">
                <a:effectLst/>
                <a:latin typeface="Calibri" panose="020F0502020204030204" pitchFamily="34" charset="0"/>
              </a:rPr>
              <a:t>vykon</a:t>
            </a:r>
            <a:r>
              <a:rPr lang="en-US" sz="1100">
                <a:effectLst/>
                <a:latin typeface="Calibri" panose="020F0502020204030204" pitchFamily="34" charset="0"/>
              </a:rPr>
              <a:t> v </a:t>
            </a:r>
            <a:r>
              <a:rPr lang="en-US" sz="1100" err="1">
                <a:effectLst/>
                <a:latin typeface="Calibri" panose="020F0502020204030204" pitchFamily="34" charset="0"/>
              </a:rPr>
              <a:t>minulosti</a:t>
            </a:r>
            <a:r>
              <a:rPr lang="en-US" sz="1100">
                <a:effectLst/>
                <a:latin typeface="Calibri" panose="020F0502020204030204" pitchFamily="34" charset="0"/>
              </a:rPr>
              <a:t> a </a:t>
            </a:r>
            <a:r>
              <a:rPr lang="en-US" sz="1100" err="1">
                <a:effectLst/>
                <a:latin typeface="Calibri" panose="020F0502020204030204" pitchFamily="34" charset="0"/>
              </a:rPr>
              <a:t>pripravit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sa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na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buducnots</a:t>
            </a:r>
            <a:r>
              <a:rPr lang="en-US" sz="1100">
                <a:effectLst/>
                <a:latin typeface="Calibri" panose="020F0502020204030204" pitchFamily="34" charset="0"/>
              </a:rPr>
              <a:t> (s </a:t>
            </a:r>
            <a:r>
              <a:rPr lang="en-US" sz="1100" err="1">
                <a:effectLst/>
                <a:latin typeface="Calibri" panose="020F0502020204030204" pitchFamily="34" charset="0"/>
              </a:rPr>
              <a:t>akymi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prijmami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mozu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priblizne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pocitat</a:t>
            </a:r>
            <a:r>
              <a:rPr lang="en-US" sz="1100">
                <a:effectLst/>
                <a:latin typeface="Calibri" panose="020F0502020204030204" pitchFamily="34" charset="0"/>
              </a:rPr>
              <a:t>, </a:t>
            </a:r>
            <a:r>
              <a:rPr lang="en-US" sz="1100" err="1">
                <a:effectLst/>
                <a:latin typeface="Calibri" panose="020F0502020204030204" pitchFamily="34" charset="0"/>
              </a:rPr>
              <a:t>kedy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naplanovat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investicie</a:t>
            </a:r>
            <a:r>
              <a:rPr lang="en-US" sz="1100">
                <a:effectLst/>
                <a:latin typeface="Calibri" panose="020F0502020204030204" pitchFamily="34" charset="0"/>
              </a:rPr>
              <a:t>, </a:t>
            </a:r>
            <a:r>
              <a:rPr lang="en-US" sz="1100" err="1">
                <a:effectLst/>
                <a:latin typeface="Calibri" panose="020F0502020204030204" pitchFamily="34" charset="0"/>
              </a:rPr>
              <a:t>lepsie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si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b="1" err="1">
                <a:effectLst/>
                <a:latin typeface="Calibri" panose="020F0502020204030204" pitchFamily="34" charset="0"/>
              </a:rPr>
              <a:t>naplanovat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rozpocet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>
                <a:effectLst/>
                <a:latin typeface="Calibri" panose="020F0502020204030204" pitchFamily="34" charset="0"/>
              </a:rPr>
              <a:t>V </a:t>
            </a:r>
            <a:r>
              <a:rPr lang="en-US" sz="1100" err="1">
                <a:effectLst/>
                <a:latin typeface="Calibri" panose="020F0502020204030204" pitchFamily="34" charset="0"/>
              </a:rPr>
              <a:t>pripade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ak</a:t>
            </a:r>
            <a:r>
              <a:rPr lang="en-US" sz="1100">
                <a:effectLst/>
                <a:latin typeface="Calibri" panose="020F0502020204030204" pitchFamily="34" charset="0"/>
              </a:rPr>
              <a:t> ich </a:t>
            </a:r>
            <a:r>
              <a:rPr lang="en-US" sz="1100" err="1">
                <a:effectLst/>
                <a:latin typeface="Calibri" panose="020F0502020204030204" pitchFamily="34" charset="0"/>
              </a:rPr>
              <a:t>konkurencia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ziadny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takyto</a:t>
            </a:r>
            <a:r>
              <a:rPr lang="en-US" sz="1100">
                <a:effectLst/>
                <a:latin typeface="Calibri" panose="020F0502020204030204" pitchFamily="34" charset="0"/>
              </a:rPr>
              <a:t> forecasting </a:t>
            </a:r>
            <a:r>
              <a:rPr lang="en-US" sz="1100" err="1">
                <a:effectLst/>
                <a:latin typeface="Calibri" panose="020F0502020204030204" pitchFamily="34" charset="0"/>
              </a:rPr>
              <a:t>nerobi</a:t>
            </a:r>
            <a:r>
              <a:rPr lang="en-US" sz="1100">
                <a:effectLst/>
                <a:latin typeface="Calibri" panose="020F0502020204030204" pitchFamily="34" charset="0"/>
              </a:rPr>
              <a:t>, </a:t>
            </a:r>
            <a:r>
              <a:rPr lang="en-US" sz="1100" err="1">
                <a:effectLst/>
                <a:latin typeface="Calibri" panose="020F0502020204030204" pitchFamily="34" charset="0"/>
              </a:rPr>
              <a:t>moze</a:t>
            </a:r>
            <a:r>
              <a:rPr lang="en-US" sz="1100">
                <a:effectLst/>
                <a:latin typeface="Calibri" panose="020F0502020204030204" pitchFamily="34" charset="0"/>
              </a:rPr>
              <a:t> to </a:t>
            </a:r>
            <a:r>
              <a:rPr lang="en-US" sz="1100" err="1">
                <a:effectLst/>
                <a:latin typeface="Calibri" panose="020F0502020204030204" pitchFamily="34" charset="0"/>
              </a:rPr>
              <a:t>byt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urcita</a:t>
            </a:r>
            <a:r>
              <a:rPr lang="en-US" sz="1100">
                <a:effectLst/>
                <a:latin typeface="Calibri" panose="020F0502020204030204" pitchFamily="34" charset="0"/>
              </a:rPr>
              <a:t> forma </a:t>
            </a:r>
            <a:r>
              <a:rPr lang="en-US" sz="1100" b="1" err="1">
                <a:effectLst/>
                <a:latin typeface="Calibri" panose="020F0502020204030204" pitchFamily="34" charset="0"/>
              </a:rPr>
              <a:t>konkurencnej</a:t>
            </a:r>
            <a:r>
              <a:rPr lang="en-US" sz="1100" b="1">
                <a:effectLst/>
                <a:latin typeface="Calibri" panose="020F0502020204030204" pitchFamily="34" charset="0"/>
              </a:rPr>
              <a:t> </a:t>
            </a:r>
            <a:r>
              <a:rPr lang="en-US" sz="1100" b="1" err="1">
                <a:effectLst/>
                <a:latin typeface="Calibri" panose="020F0502020204030204" pitchFamily="34" charset="0"/>
              </a:rPr>
              <a:t>vyhody</a:t>
            </a:r>
            <a:r>
              <a:rPr lang="en-US" sz="1100">
                <a:effectLst/>
                <a:latin typeface="Calibri" panose="020F0502020204030204" pitchFamily="34" charset="0"/>
              </a:rPr>
              <a:t> - </a:t>
            </a:r>
            <a:r>
              <a:rPr lang="en-US" sz="1100" err="1">
                <a:effectLst/>
                <a:latin typeface="Calibri" panose="020F0502020204030204" pitchFamily="34" charset="0"/>
              </a:rPr>
              <a:t>babickine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halusky</a:t>
            </a:r>
            <a:r>
              <a:rPr lang="en-US" sz="1100">
                <a:effectLst/>
                <a:latin typeface="Calibri" panose="020F0502020204030204" pitchFamily="34" charset="0"/>
              </a:rPr>
              <a:t> by </a:t>
            </a:r>
            <a:r>
              <a:rPr lang="en-US" sz="1100" err="1">
                <a:effectLst/>
                <a:latin typeface="Calibri" panose="020F0502020204030204" pitchFamily="34" charset="0"/>
              </a:rPr>
              <a:t>na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zaklade</a:t>
            </a:r>
            <a:r>
              <a:rPr lang="en-US" sz="1100">
                <a:effectLst/>
                <a:latin typeface="Calibri" panose="020F0502020204030204" pitchFamily="34" charset="0"/>
              </a:rPr>
              <a:t> (</a:t>
            </a:r>
            <a:r>
              <a:rPr lang="en-US" sz="1100" err="1">
                <a:effectLst/>
                <a:latin typeface="Calibri" panose="020F0502020204030204" pitchFamily="34" charset="0"/>
              </a:rPr>
              <a:t>dobrych</a:t>
            </a:r>
            <a:r>
              <a:rPr lang="en-US" sz="1100">
                <a:effectLst/>
                <a:latin typeface="Calibri" panose="020F0502020204030204" pitchFamily="34" charset="0"/>
              </a:rPr>
              <a:t>) </a:t>
            </a:r>
            <a:r>
              <a:rPr lang="en-US" sz="1100" err="1">
                <a:effectLst/>
                <a:latin typeface="Calibri" panose="020F0502020204030204" pitchFamily="34" charset="0"/>
              </a:rPr>
              <a:t>predikcii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mohli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lepsie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reagovat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na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urcite</a:t>
            </a:r>
            <a:r>
              <a:rPr lang="en-US" sz="1100">
                <a:effectLst/>
                <a:latin typeface="Calibri" panose="020F0502020204030204" pitchFamily="34" charset="0"/>
              </a:rPr>
              <a:t> trendy a </a:t>
            </a:r>
            <a:r>
              <a:rPr lang="en-US" sz="1100" err="1">
                <a:effectLst/>
                <a:latin typeface="Calibri" panose="020F0502020204030204" pitchFamily="34" charset="0"/>
              </a:rPr>
              <a:t>zmeny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trendov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b="1" err="1">
                <a:effectLst/>
                <a:latin typeface="Calibri" panose="020F0502020204030204" pitchFamily="34" charset="0"/>
              </a:rPr>
              <a:t>Znizovanie</a:t>
            </a:r>
            <a:r>
              <a:rPr lang="en-US" sz="1100" b="1">
                <a:effectLst/>
                <a:latin typeface="Calibri" panose="020F0502020204030204" pitchFamily="34" charset="0"/>
              </a:rPr>
              <a:t> </a:t>
            </a:r>
            <a:r>
              <a:rPr lang="en-US" sz="1100" b="1" err="1">
                <a:effectLst/>
                <a:latin typeface="Calibri" panose="020F0502020204030204" pitchFamily="34" charset="0"/>
              </a:rPr>
              <a:t>rizika</a:t>
            </a:r>
            <a:r>
              <a:rPr lang="en-US" sz="1100">
                <a:effectLst/>
                <a:latin typeface="Calibri" panose="020F0502020204030204" pitchFamily="34" charset="0"/>
              </a:rPr>
              <a:t>  </a:t>
            </a:r>
            <a:r>
              <a:rPr lang="en-US" sz="1100" b="1">
                <a:effectLst/>
                <a:latin typeface="Calibri" panose="020F0502020204030204" pitchFamily="34" charset="0"/>
              </a:rPr>
              <a:t>- </a:t>
            </a:r>
            <a:r>
              <a:rPr lang="en-US" sz="1100">
                <a:effectLst/>
                <a:latin typeface="Calibri" panose="020F0502020204030204" pitchFamily="34" charset="0"/>
              </a:rPr>
              <a:t>(ale </a:t>
            </a:r>
            <a:r>
              <a:rPr lang="en-US" sz="1100" err="1">
                <a:effectLst/>
                <a:latin typeface="Calibri" panose="020F0502020204030204" pitchFamily="34" charset="0"/>
              </a:rPr>
              <a:t>uz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iba</a:t>
            </a:r>
            <a:r>
              <a:rPr lang="en-US" sz="1100">
                <a:effectLst/>
                <a:latin typeface="Calibri" panose="020F0502020204030204" pitchFamily="34" charset="0"/>
              </a:rPr>
              <a:t> s </a:t>
            </a:r>
            <a:r>
              <a:rPr lang="en-US" sz="1100" err="1">
                <a:effectLst/>
                <a:latin typeface="Calibri" panose="020F0502020204030204" pitchFamily="34" charset="0"/>
              </a:rPr>
              <a:t>pripadnymi</a:t>
            </a:r>
            <a:r>
              <a:rPr lang="en-US" sz="1100">
                <a:effectLst/>
                <a:latin typeface="Calibri" panose="020F0502020204030204" pitchFamily="34" charset="0"/>
              </a:rPr>
              <a:t> MULTIVARIATE </a:t>
            </a:r>
            <a:r>
              <a:rPr lang="en-US" sz="1100" err="1">
                <a:effectLst/>
                <a:latin typeface="Calibri" panose="020F0502020204030204" pitchFamily="34" charset="0"/>
              </a:rPr>
              <a:t>modelmi</a:t>
            </a:r>
            <a:r>
              <a:rPr lang="en-US" sz="1100">
                <a:effectLst/>
                <a:latin typeface="Calibri" panose="020F0502020204030204" pitchFamily="34" charset="0"/>
              </a:rPr>
              <a:t>) - </a:t>
            </a:r>
            <a:r>
              <a:rPr lang="en-US" sz="1100" err="1">
                <a:effectLst/>
                <a:latin typeface="Calibri" panose="020F0502020204030204" pitchFamily="34" charset="0"/>
              </a:rPr>
              <a:t>moze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firma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predikovat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mozne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ochladenie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trhu</a:t>
            </a:r>
            <a:r>
              <a:rPr lang="en-US" sz="1100">
                <a:effectLst/>
                <a:latin typeface="Calibri" panose="020F0502020204030204" pitchFamily="34" charset="0"/>
              </a:rPr>
              <a:t> a </a:t>
            </a:r>
            <a:r>
              <a:rPr lang="en-US" sz="1100" err="1">
                <a:effectLst/>
                <a:latin typeface="Calibri" panose="020F0502020204030204" pitchFamily="34" charset="0"/>
              </a:rPr>
              <a:t>na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zaklade</a:t>
            </a:r>
            <a:r>
              <a:rPr lang="en-US" sz="1100">
                <a:effectLst/>
                <a:latin typeface="Calibri" panose="020F0502020204030204" pitchFamily="34" charset="0"/>
              </a:rPr>
              <a:t> toho </a:t>
            </a:r>
            <a:r>
              <a:rPr lang="en-US" sz="1100" err="1">
                <a:effectLst/>
                <a:latin typeface="Calibri" panose="020F0502020204030204" pitchFamily="34" charset="0"/>
              </a:rPr>
              <a:t>sa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zariadit</a:t>
            </a:r>
            <a:endParaRPr lang="en-US" sz="110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01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effectLst/>
                <a:latin typeface="Calibri" panose="020F0502020204030204" pitchFamily="34" charset="0"/>
              </a:rPr>
              <a:t>(data </a:t>
            </a:r>
            <a:r>
              <a:rPr lang="en-US" sz="1800" err="1">
                <a:effectLst/>
                <a:latin typeface="Calibri" panose="020F0502020204030204" pitchFamily="34" charset="0"/>
              </a:rPr>
              <a:t>zozbierane</a:t>
            </a:r>
            <a:r>
              <a:rPr lang="en-US" sz="1800">
                <a:effectLst/>
                <a:latin typeface="Calibri" panose="020F0502020204030204" pitchFamily="34" charset="0"/>
              </a:rPr>
              <a:t> za </a:t>
            </a:r>
            <a:r>
              <a:rPr lang="en-US" sz="1800" err="1">
                <a:effectLst/>
                <a:latin typeface="Calibri" panose="020F0502020204030204" pitchFamily="34" charset="0"/>
              </a:rPr>
              <a:t>urcite</a:t>
            </a:r>
            <a:r>
              <a:rPr lang="en-US" sz="1800">
                <a:effectLst/>
                <a:latin typeface="Calibri" panose="020F0502020204030204" pitchFamily="34" charset="0"/>
              </a:rPr>
              <a:t> </a:t>
            </a:r>
            <a:r>
              <a:rPr lang="en-US" sz="1800" err="1">
                <a:effectLst/>
                <a:latin typeface="Calibri" panose="020F0502020204030204" pitchFamily="34" charset="0"/>
              </a:rPr>
              <a:t>obdobie</a:t>
            </a:r>
            <a:r>
              <a:rPr lang="en-US" sz="1800">
                <a:effectLst/>
                <a:latin typeface="Calibri" panose="020F0502020204030204" pitchFamily="34" charset="0"/>
              </a:rPr>
              <a:t> v </a:t>
            </a:r>
            <a:r>
              <a:rPr lang="en-US" sz="1800" err="1">
                <a:effectLst/>
                <a:latin typeface="Calibri" panose="020F0502020204030204" pitchFamily="34" charset="0"/>
              </a:rPr>
              <a:t>pravidelnych</a:t>
            </a:r>
            <a:r>
              <a:rPr lang="en-US" sz="1800">
                <a:effectLst/>
                <a:latin typeface="Calibri" panose="020F0502020204030204" pitchFamily="34" charset="0"/>
              </a:rPr>
              <a:t> </a:t>
            </a:r>
            <a:r>
              <a:rPr lang="en-US" sz="1800" err="1">
                <a:effectLst/>
                <a:latin typeface="Calibri" panose="020F0502020204030204" pitchFamily="34" charset="0"/>
              </a:rPr>
              <a:t>intervaloch</a:t>
            </a:r>
            <a:r>
              <a:rPr lang="en-US" sz="1800">
                <a:effectLst/>
                <a:latin typeface="Calibri" panose="020F0502020204030204" pitchFamily="34" charset="0"/>
              </a:rPr>
              <a:t> - </a:t>
            </a:r>
            <a:r>
              <a:rPr lang="en-US" sz="1800" err="1">
                <a:effectLst/>
                <a:latin typeface="Calibri" panose="020F0502020204030204" pitchFamily="34" charset="0"/>
              </a:rPr>
              <a:t>casova</a:t>
            </a:r>
            <a:r>
              <a:rPr lang="en-US" sz="1800">
                <a:effectLst/>
                <a:latin typeface="Calibri" panose="020F0502020204030204" pitchFamily="34" charset="0"/>
              </a:rPr>
              <a:t> </a:t>
            </a:r>
            <a:r>
              <a:rPr lang="en-US" sz="1800" err="1">
                <a:effectLst/>
                <a:latin typeface="Calibri" panose="020F0502020204030204" pitchFamily="34" charset="0"/>
              </a:rPr>
              <a:t>perioda</a:t>
            </a:r>
            <a:r>
              <a:rPr lang="en-US" sz="1800">
                <a:effectLst/>
                <a:latin typeface="Calibri" panose="020F0502020204030204" pitchFamily="34" charset="0"/>
              </a:rPr>
              <a:t> </a:t>
            </a:r>
            <a:r>
              <a:rPr lang="en-US" sz="1800" err="1">
                <a:effectLst/>
                <a:latin typeface="Calibri" panose="020F0502020204030204" pitchFamily="34" charset="0"/>
              </a:rPr>
              <a:t>ktoru</a:t>
            </a:r>
            <a:r>
              <a:rPr lang="en-US" sz="1800">
                <a:effectLst/>
                <a:latin typeface="Calibri" panose="020F0502020204030204" pitchFamily="34" charset="0"/>
              </a:rPr>
              <a:t> </a:t>
            </a:r>
            <a:r>
              <a:rPr lang="en-US" sz="1800" err="1">
                <a:effectLst/>
                <a:latin typeface="Calibri" panose="020F0502020204030204" pitchFamily="34" charset="0"/>
              </a:rPr>
              <a:t>cheme</a:t>
            </a:r>
            <a:r>
              <a:rPr lang="en-US" sz="1800">
                <a:effectLst/>
                <a:latin typeface="Calibri" panose="020F0502020204030204" pitchFamily="34" charset="0"/>
              </a:rPr>
              <a:t> </a:t>
            </a:r>
            <a:r>
              <a:rPr lang="en-US" sz="1800" err="1">
                <a:effectLst/>
                <a:latin typeface="Calibri" panose="020F0502020204030204" pitchFamily="34" charset="0"/>
              </a:rPr>
              <a:t>forecastovat</a:t>
            </a:r>
            <a:r>
              <a:rPr lang="en-US" sz="1800">
                <a:effectLst/>
                <a:latin typeface="Calibri" panose="020F0502020204030204" pitchFamily="34" charset="0"/>
              </a:rPr>
              <a:t>)</a:t>
            </a:r>
          </a:p>
          <a:p>
            <a:endParaRPr lang="en-US" sz="180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1100" b="1">
                <a:effectLst/>
                <a:latin typeface="Calibri" panose="020F0502020204030204" pitchFamily="34" charset="0"/>
              </a:rPr>
              <a:t>PRAVIDELNOST velice </a:t>
            </a:r>
            <a:r>
              <a:rPr lang="sk-SK" sz="1100" b="1" err="1">
                <a:effectLst/>
                <a:latin typeface="Calibri" panose="020F0502020204030204" pitchFamily="34" charset="0"/>
              </a:rPr>
              <a:t>dolezita</a:t>
            </a:r>
            <a:r>
              <a:rPr lang="sk-SK" sz="1100" b="1">
                <a:effectLst/>
                <a:latin typeface="Calibri" panose="020F0502020204030204" pitchFamily="34" charset="0"/>
              </a:rPr>
              <a:t> pri </a:t>
            </a:r>
            <a:r>
              <a:rPr lang="sk-SK" sz="1100" b="1" err="1">
                <a:effectLst/>
                <a:latin typeface="Calibri" panose="020F0502020204030204" pitchFamily="34" charset="0"/>
              </a:rPr>
              <a:t>casovych</a:t>
            </a:r>
            <a:r>
              <a:rPr lang="sk-SK" sz="1100" b="1">
                <a:effectLst/>
                <a:latin typeface="Calibri" panose="020F0502020204030204" pitchFamily="34" charset="0"/>
              </a:rPr>
              <a:t> radoch (</a:t>
            </a:r>
            <a:r>
              <a:rPr lang="sk-SK" sz="1100" b="1" err="1">
                <a:effectLst/>
                <a:latin typeface="Calibri" panose="020F0502020204030204" pitchFamily="34" charset="0"/>
              </a:rPr>
              <a:t>regular</a:t>
            </a:r>
            <a:r>
              <a:rPr lang="sk-SK" sz="1100" b="1">
                <a:effectLst/>
                <a:latin typeface="Calibri" panose="020F0502020204030204" pitchFamily="34" charset="0"/>
              </a:rPr>
              <a:t> </a:t>
            </a:r>
            <a:r>
              <a:rPr lang="sk-SK" sz="1100" b="1" err="1">
                <a:effectLst/>
                <a:latin typeface="Calibri" panose="020F0502020204030204" pitchFamily="34" charset="0"/>
              </a:rPr>
              <a:t>intervals</a:t>
            </a:r>
            <a:r>
              <a:rPr lang="sk-SK" sz="1100" b="1">
                <a:effectLst/>
                <a:latin typeface="Calibri" panose="020F0502020204030204" pitchFamily="34" charset="0"/>
              </a:rPr>
              <a:t>)</a:t>
            </a:r>
            <a:endParaRPr lang="sk-SK" sz="110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k-SK" sz="1100" b="1" err="1">
                <a:effectLst/>
                <a:latin typeface="Calibri" panose="020F0502020204030204" pitchFamily="34" charset="0"/>
              </a:rPr>
              <a:t>Hladame</a:t>
            </a:r>
            <a:r>
              <a:rPr lang="sk-SK" sz="1100" b="1">
                <a:effectLst/>
                <a:latin typeface="Calibri" panose="020F0502020204030204" pitchFamily="34" charset="0"/>
              </a:rPr>
              <a:t> v </a:t>
            </a:r>
            <a:r>
              <a:rPr lang="sk-SK" sz="1100" b="1" err="1">
                <a:effectLst/>
                <a:latin typeface="Calibri" panose="020F0502020204030204" pitchFamily="34" charset="0"/>
              </a:rPr>
              <a:t>casovych</a:t>
            </a:r>
            <a:r>
              <a:rPr lang="sk-SK" sz="1100" b="1">
                <a:effectLst/>
                <a:latin typeface="Calibri" panose="020F0502020204030204" pitchFamily="34" charset="0"/>
              </a:rPr>
              <a:t> </a:t>
            </a:r>
            <a:r>
              <a:rPr lang="sk-SK" sz="1100" b="1" err="1">
                <a:effectLst/>
                <a:latin typeface="Calibri" panose="020F0502020204030204" pitchFamily="34" charset="0"/>
              </a:rPr>
              <a:t>radach</a:t>
            </a:r>
            <a:r>
              <a:rPr lang="sk-SK" sz="1100" b="1">
                <a:effectLst/>
                <a:latin typeface="Calibri" panose="020F0502020204030204" pitchFamily="34" charset="0"/>
              </a:rPr>
              <a:t> vzory správania ktoré sa budú </a:t>
            </a:r>
            <a:r>
              <a:rPr lang="sk-SK" sz="1100" b="1" err="1">
                <a:effectLst/>
                <a:latin typeface="Calibri" panose="020F0502020204030204" pitchFamily="34" charset="0"/>
              </a:rPr>
              <a:t>opakovat</a:t>
            </a:r>
            <a:r>
              <a:rPr lang="sk-SK" sz="1100" b="1">
                <a:effectLst/>
                <a:latin typeface="Calibri" panose="020F0502020204030204" pitchFamily="34" charset="0"/>
              </a:rPr>
              <a:t> (a mame </a:t>
            </a:r>
            <a:r>
              <a:rPr lang="sk-SK" sz="1100" b="1" err="1">
                <a:effectLst/>
                <a:latin typeface="Calibri" panose="020F0502020204030204" pitchFamily="34" charset="0"/>
              </a:rPr>
              <a:t>dovodny</a:t>
            </a:r>
            <a:r>
              <a:rPr lang="sk-SK" sz="1100" b="1">
                <a:effectLst/>
                <a:latin typeface="Calibri" panose="020F0502020204030204" pitchFamily="34" charset="0"/>
              </a:rPr>
              <a:t> predpoklad, </a:t>
            </a:r>
            <a:r>
              <a:rPr lang="sk-SK" sz="1100" b="1" err="1">
                <a:effectLst/>
                <a:latin typeface="Calibri" panose="020F0502020204030204" pitchFamily="34" charset="0"/>
              </a:rPr>
              <a:t>ze</a:t>
            </a:r>
            <a:r>
              <a:rPr lang="sk-SK" sz="1100" b="1">
                <a:effectLst/>
                <a:latin typeface="Calibri" panose="020F0502020204030204" pitchFamily="34" charset="0"/>
              </a:rPr>
              <a:t> sa </a:t>
            </a:r>
            <a:r>
              <a:rPr lang="sk-SK" sz="1100" b="1" err="1">
                <a:effectLst/>
                <a:latin typeface="Calibri" panose="020F0502020204030204" pitchFamily="34" charset="0"/>
              </a:rPr>
              <a:t>budu</a:t>
            </a:r>
            <a:r>
              <a:rPr lang="sk-SK" sz="1100" b="1">
                <a:effectLst/>
                <a:latin typeface="Calibri" panose="020F0502020204030204" pitchFamily="34" charset="0"/>
              </a:rPr>
              <a:t> </a:t>
            </a:r>
            <a:r>
              <a:rPr lang="sk-SK" sz="1100" b="1" err="1">
                <a:effectLst/>
                <a:latin typeface="Calibri" panose="020F0502020204030204" pitchFamily="34" charset="0"/>
              </a:rPr>
              <a:t>opakovat</a:t>
            </a:r>
            <a:r>
              <a:rPr lang="sk-SK" sz="1100" b="1">
                <a:effectLst/>
                <a:latin typeface="Calibri" panose="020F0502020204030204" pitchFamily="34" charset="0"/>
              </a:rPr>
              <a:t>)</a:t>
            </a:r>
            <a:endParaRPr lang="sk-SK" sz="1100"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1100" b="1" err="1">
                <a:effectLst/>
                <a:latin typeface="Calibri" panose="020F0502020204030204" pitchFamily="34" charset="0"/>
              </a:rPr>
              <a:t>Nahodne</a:t>
            </a:r>
            <a:r>
              <a:rPr lang="sk-SK" sz="1100" b="1">
                <a:effectLst/>
                <a:latin typeface="Calibri" panose="020F0502020204030204" pitchFamily="34" charset="0"/>
              </a:rPr>
              <a:t> </a:t>
            </a:r>
            <a:r>
              <a:rPr lang="sk-SK" sz="1100" b="1" err="1">
                <a:effectLst/>
                <a:latin typeface="Calibri" panose="020F0502020204030204" pitchFamily="34" charset="0"/>
              </a:rPr>
              <a:t>casove</a:t>
            </a:r>
            <a:r>
              <a:rPr lang="sk-SK" sz="1100" b="1">
                <a:effectLst/>
                <a:latin typeface="Calibri" panose="020F0502020204030204" pitchFamily="34" charset="0"/>
              </a:rPr>
              <a:t> rady </a:t>
            </a:r>
            <a:r>
              <a:rPr lang="sk-SK" sz="1100" b="1" err="1">
                <a:effectLst/>
                <a:latin typeface="Calibri" panose="020F0502020204030204" pitchFamily="34" charset="0"/>
              </a:rPr>
              <a:t>predikovat</a:t>
            </a:r>
            <a:r>
              <a:rPr lang="sk-SK" sz="1100" b="1">
                <a:effectLst/>
                <a:latin typeface="Calibri" panose="020F0502020204030204" pitchFamily="34" charset="0"/>
              </a:rPr>
              <a:t> </a:t>
            </a:r>
            <a:r>
              <a:rPr lang="sk-SK" sz="1100" b="1" err="1">
                <a:effectLst/>
                <a:latin typeface="Calibri" panose="020F0502020204030204" pitchFamily="34" charset="0"/>
              </a:rPr>
              <a:t>nema</a:t>
            </a:r>
            <a:r>
              <a:rPr lang="sk-SK" sz="1100" b="1">
                <a:effectLst/>
                <a:latin typeface="Calibri" panose="020F0502020204030204" pitchFamily="34" charset="0"/>
              </a:rPr>
              <a:t> zmysel</a:t>
            </a:r>
            <a:endParaRPr lang="sk-SK" sz="110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k-SK" sz="1100" b="1">
                <a:effectLst/>
                <a:latin typeface="Calibri" panose="020F0502020204030204" pitchFamily="34" charset="0"/>
              </a:rPr>
              <a:t>Je v </a:t>
            </a:r>
            <a:r>
              <a:rPr lang="sk-SK" sz="1100" b="1" err="1">
                <a:effectLst/>
                <a:latin typeface="Calibri" panose="020F0502020204030204" pitchFamily="34" charset="0"/>
              </a:rPr>
              <a:t>nasom</a:t>
            </a:r>
            <a:r>
              <a:rPr lang="sk-SK" sz="1100" b="1">
                <a:effectLst/>
                <a:latin typeface="Calibri" panose="020F0502020204030204" pitchFamily="34" charset="0"/>
              </a:rPr>
              <a:t> zaujme </a:t>
            </a:r>
            <a:r>
              <a:rPr lang="sk-SK" sz="1100" b="1" err="1">
                <a:effectLst/>
                <a:latin typeface="Calibri" panose="020F0502020204030204" pitchFamily="34" charset="0"/>
              </a:rPr>
              <a:t>co</a:t>
            </a:r>
            <a:r>
              <a:rPr lang="sk-SK" sz="1100" b="1">
                <a:effectLst/>
                <a:latin typeface="Calibri" panose="020F0502020204030204" pitchFamily="34" charset="0"/>
              </a:rPr>
              <a:t> </a:t>
            </a:r>
            <a:r>
              <a:rPr lang="sk-SK" sz="1100" b="1" err="1">
                <a:effectLst/>
                <a:latin typeface="Calibri" panose="020F0502020204030204" pitchFamily="34" charset="0"/>
              </a:rPr>
              <a:t>najpresnejsie</a:t>
            </a:r>
            <a:r>
              <a:rPr lang="sk-SK" sz="1100" b="1">
                <a:effectLst/>
                <a:latin typeface="Calibri" panose="020F0502020204030204" pitchFamily="34" charset="0"/>
              </a:rPr>
              <a:t> </a:t>
            </a:r>
            <a:r>
              <a:rPr lang="sk-SK" sz="1100" b="1" err="1">
                <a:effectLst/>
                <a:latin typeface="Calibri" panose="020F0502020204030204" pitchFamily="34" charset="0"/>
              </a:rPr>
              <a:t>vediet</a:t>
            </a:r>
            <a:r>
              <a:rPr lang="sk-SK" sz="1100" b="1">
                <a:effectLst/>
                <a:latin typeface="Calibri" panose="020F0502020204030204" pitchFamily="34" charset="0"/>
              </a:rPr>
              <a:t> </a:t>
            </a:r>
            <a:r>
              <a:rPr lang="sk-SK" sz="1100" b="1" err="1">
                <a:effectLst/>
                <a:latin typeface="Calibri" panose="020F0502020204030204" pitchFamily="34" charset="0"/>
              </a:rPr>
              <a:t>buduce</a:t>
            </a:r>
            <a:r>
              <a:rPr lang="sk-SK" sz="1100" b="1">
                <a:effectLst/>
                <a:latin typeface="Calibri" panose="020F0502020204030204" pitchFamily="34" charset="0"/>
              </a:rPr>
              <a:t> hodnoty </a:t>
            </a:r>
            <a:r>
              <a:rPr lang="sk-SK" sz="1100" b="1" err="1">
                <a:effectLst/>
                <a:latin typeface="Calibri" panose="020F0502020204030204" pitchFamily="34" charset="0"/>
              </a:rPr>
              <a:t>casovej</a:t>
            </a:r>
            <a:r>
              <a:rPr lang="sk-SK" sz="1100" b="1">
                <a:effectLst/>
                <a:latin typeface="Calibri" panose="020F0502020204030204" pitchFamily="34" charset="0"/>
              </a:rPr>
              <a:t> rady</a:t>
            </a:r>
            <a:endParaRPr lang="sk-SK" sz="1100">
              <a:effectLst/>
              <a:latin typeface="Calibri" panose="020F0502020204030204" pitchFamily="34" charset="0"/>
            </a:endParaRPr>
          </a:p>
          <a:p>
            <a:endParaRPr lang="en-US" sz="180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1100" err="1">
                <a:effectLst/>
                <a:latin typeface="Calibri" panose="020F0502020204030204" pitchFamily="34" charset="0"/>
              </a:rPr>
              <a:t>Priklady</a:t>
            </a:r>
            <a:r>
              <a:rPr lang="sk-SK" sz="1100">
                <a:effectLst/>
                <a:latin typeface="Calibri" panose="020F0502020204030204" pitchFamily="34" charset="0"/>
              </a:rPr>
              <a:t> </a:t>
            </a:r>
            <a:r>
              <a:rPr lang="sk-SK" sz="1100" err="1">
                <a:effectLst/>
                <a:latin typeface="Calibri" panose="020F0502020204030204" pitchFamily="34" charset="0"/>
              </a:rPr>
              <a:t>casovych</a:t>
            </a:r>
            <a:r>
              <a:rPr lang="sk-SK" sz="1100">
                <a:effectLst/>
                <a:latin typeface="Calibri" panose="020F0502020204030204" pitchFamily="34" charset="0"/>
              </a:rPr>
              <a:t> rad 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k-SK" sz="1100" err="1">
                <a:effectLst/>
                <a:latin typeface="Calibri" panose="020F0502020204030204" pitchFamily="34" charset="0"/>
              </a:rPr>
              <a:t>Rocne</a:t>
            </a:r>
            <a:r>
              <a:rPr lang="sk-SK" sz="1100">
                <a:effectLst/>
                <a:latin typeface="Calibri" panose="020F0502020204030204" pitchFamily="34" charset="0"/>
              </a:rPr>
              <a:t> HDP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k-SK" sz="1100" err="1">
                <a:effectLst/>
                <a:latin typeface="Calibri" panose="020F0502020204030204" pitchFamily="34" charset="0"/>
              </a:rPr>
              <a:t>Mesacna</a:t>
            </a:r>
            <a:r>
              <a:rPr lang="sk-SK" sz="1100">
                <a:effectLst/>
                <a:latin typeface="Calibri" panose="020F0502020204030204" pitchFamily="34" charset="0"/>
              </a:rPr>
              <a:t> miera nezamestnanosti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k-SK" sz="1100" err="1">
                <a:effectLst/>
                <a:latin typeface="Calibri" panose="020F0502020204030204" pitchFamily="34" charset="0"/>
              </a:rPr>
              <a:t>Pocet</a:t>
            </a:r>
            <a:r>
              <a:rPr lang="sk-SK" sz="1100">
                <a:effectLst/>
                <a:latin typeface="Calibri" panose="020F0502020204030204" pitchFamily="34" charset="0"/>
              </a:rPr>
              <a:t> </a:t>
            </a:r>
            <a:r>
              <a:rPr lang="sk-SK" sz="1100" err="1">
                <a:effectLst/>
                <a:latin typeface="Calibri" panose="020F0502020204030204" pitchFamily="34" charset="0"/>
              </a:rPr>
              <a:t>pasazierov</a:t>
            </a:r>
            <a:r>
              <a:rPr lang="sk-SK" sz="1100">
                <a:effectLst/>
                <a:latin typeface="Calibri" panose="020F0502020204030204" pitchFamily="34" charset="0"/>
              </a:rPr>
              <a:t> </a:t>
            </a:r>
            <a:r>
              <a:rPr lang="sk-SK" sz="1100" err="1">
                <a:effectLst/>
                <a:latin typeface="Calibri" panose="020F0502020204030204" pitchFamily="34" charset="0"/>
              </a:rPr>
              <a:t>ktory</a:t>
            </a:r>
            <a:r>
              <a:rPr lang="sk-SK" sz="1100">
                <a:effectLst/>
                <a:latin typeface="Calibri" panose="020F0502020204030204" pitchFamily="34" charset="0"/>
              </a:rPr>
              <a:t> v priebehu </a:t>
            </a:r>
            <a:r>
              <a:rPr lang="sk-SK" sz="1100" err="1">
                <a:effectLst/>
                <a:latin typeface="Calibri" panose="020F0502020204030204" pitchFamily="34" charset="0"/>
              </a:rPr>
              <a:t>tyzdna</a:t>
            </a:r>
            <a:r>
              <a:rPr lang="sk-SK" sz="1100">
                <a:effectLst/>
                <a:latin typeface="Calibri" panose="020F0502020204030204" pitchFamily="34" charset="0"/>
              </a:rPr>
              <a:t> pristali na viedenskom letisku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k-SK" sz="1100">
                <a:effectLst/>
                <a:latin typeface="Calibri" panose="020F0502020204030204" pitchFamily="34" charset="0"/>
              </a:rPr>
              <a:t>Denne teploty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k-SK" sz="1100">
                <a:effectLst/>
                <a:latin typeface="Calibri" panose="020F0502020204030204" pitchFamily="34" charset="0"/>
              </a:rPr>
              <a:t>Cena Telekom akcii </a:t>
            </a:r>
            <a:r>
              <a:rPr lang="sk-SK" sz="1100" err="1">
                <a:effectLst/>
                <a:latin typeface="Calibri" panose="020F0502020204030204" pitchFamily="34" charset="0"/>
              </a:rPr>
              <a:t>kazdu</a:t>
            </a:r>
            <a:r>
              <a:rPr lang="sk-SK" sz="1100">
                <a:effectLst/>
                <a:latin typeface="Calibri" panose="020F0502020204030204" pitchFamily="34" charset="0"/>
              </a:rPr>
              <a:t> hodinu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b="1" err="1">
                <a:effectLst/>
                <a:latin typeface="Calibri" panose="020F0502020204030204" pitchFamily="34" charset="0"/>
              </a:rPr>
              <a:t>Vsimnutie</a:t>
            </a:r>
            <a:r>
              <a:rPr lang="en-US" sz="1100" b="1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si</a:t>
            </a:r>
            <a:r>
              <a:rPr lang="en-US" sz="1100">
                <a:effectLst/>
                <a:latin typeface="Calibri" panose="020F0502020204030204" pitchFamily="34" charset="0"/>
              </a:rPr>
              <a:t> ten </a:t>
            </a:r>
            <a:r>
              <a:rPr lang="en-US" sz="1100" err="1">
                <a:effectLst/>
                <a:latin typeface="Calibri" panose="020F0502020204030204" pitchFamily="34" charset="0"/>
              </a:rPr>
              <a:t>casovy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aspekt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pri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kazdom</a:t>
            </a:r>
            <a:r>
              <a:rPr lang="en-US" sz="1100">
                <a:effectLst/>
                <a:latin typeface="Calibri" panose="020F0502020204030204" pitchFamily="34" charset="0"/>
              </a:rPr>
              <a:t> </a:t>
            </a:r>
            <a:r>
              <a:rPr lang="en-US" sz="1100" err="1">
                <a:effectLst/>
                <a:latin typeface="Calibri" panose="020F0502020204030204" pitchFamily="34" charset="0"/>
              </a:rPr>
              <a:t>priklade</a:t>
            </a:r>
            <a:endParaRPr lang="en-US" sz="1100">
              <a:effectLst/>
              <a:latin typeface="Calibri" panose="020F0502020204030204" pitchFamily="34" charset="0"/>
            </a:endParaRPr>
          </a:p>
          <a:p>
            <a:endParaRPr lang="en-US" sz="1800">
              <a:effectLst/>
              <a:latin typeface="Calibri" panose="020F0502020204030204" pitchFamily="34" charset="0"/>
            </a:endParaRPr>
          </a:p>
          <a:p>
            <a:pPr marL="0" marR="0" lvl="0" indent="0" algn="l" defTabSz="1152144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sk-SK" sz="1800">
                <a:effectLst/>
                <a:latin typeface="Calibri" panose="020F0502020204030204" pitchFamily="34" charset="0"/>
              </a:rPr>
              <a:t>DTSE </a:t>
            </a:r>
            <a:r>
              <a:rPr lang="sk-SK" sz="1800" err="1">
                <a:effectLst/>
                <a:latin typeface="Calibri" panose="020F0502020204030204" pitchFamily="34" charset="0"/>
              </a:rPr>
              <a:t>forecasting</a:t>
            </a:r>
            <a:r>
              <a:rPr lang="sk-SK" sz="1800">
                <a:effectLst/>
                <a:latin typeface="Calibri" panose="020F0502020204030204" pitchFamily="34" charset="0"/>
              </a:rPr>
              <a:t> = predikujeme budúce hodnoty rôznych P&amp;L </a:t>
            </a:r>
            <a:r>
              <a:rPr lang="sk-SK" sz="1800" err="1">
                <a:effectLst/>
                <a:latin typeface="Calibri" panose="020F0502020204030204" pitchFamily="34" charset="0"/>
              </a:rPr>
              <a:t>pozicii</a:t>
            </a:r>
            <a:r>
              <a:rPr lang="sk-SK" sz="1800">
                <a:effectLst/>
                <a:latin typeface="Calibri" panose="020F0502020204030204" pitchFamily="34" charset="0"/>
              </a:rPr>
              <a:t> (</a:t>
            </a:r>
            <a:r>
              <a:rPr lang="sk-SK" sz="1800" err="1">
                <a:effectLst/>
                <a:latin typeface="Calibri" panose="020F0502020204030204" pitchFamily="34" charset="0"/>
              </a:rPr>
              <a:t>vykaz</a:t>
            </a:r>
            <a:r>
              <a:rPr lang="sk-SK" sz="1800">
                <a:effectLst/>
                <a:latin typeface="Calibri" panose="020F0502020204030204" pitchFamily="34" charset="0"/>
              </a:rPr>
              <a:t> zisku a </a:t>
            </a:r>
            <a:r>
              <a:rPr lang="sk-SK" sz="1800" err="1">
                <a:effectLst/>
                <a:latin typeface="Calibri" panose="020F0502020204030204" pitchFamily="34" charset="0"/>
              </a:rPr>
              <a:t>strat</a:t>
            </a:r>
            <a:r>
              <a:rPr lang="sk-SK" sz="1800">
                <a:effectLst/>
                <a:latin typeface="Calibri" panose="020F0502020204030204" pitchFamily="34" charset="0"/>
              </a:rPr>
              <a:t>) Telekom </a:t>
            </a:r>
            <a:r>
              <a:rPr lang="en-US" sz="1800">
                <a:solidFill>
                  <a:srgbClr val="4B4B4B"/>
                </a:solidFill>
                <a:effectLst/>
                <a:latin typeface="Tele-GroteskFet" pitchFamily="2" charset="0"/>
              </a:rPr>
              <a:t>‘</a:t>
            </a:r>
            <a:r>
              <a:rPr lang="sk-SK" sz="1800" err="1">
                <a:effectLst/>
                <a:latin typeface="Calibri" panose="020F0502020204030204" pitchFamily="34" charset="0"/>
              </a:rPr>
              <a:t>zákaznikov</a:t>
            </a:r>
            <a:r>
              <a:rPr lang="en-US" sz="1800">
                <a:solidFill>
                  <a:srgbClr val="4B4B4B"/>
                </a:solidFill>
                <a:effectLst/>
                <a:latin typeface="Tele-GroteskFet" pitchFamily="2" charset="0"/>
              </a:rPr>
              <a:t>‘</a:t>
            </a:r>
            <a:r>
              <a:rPr lang="sk-SK" sz="1800">
                <a:effectLst/>
                <a:latin typeface="Calibri" panose="020F0502020204030204" pitchFamily="34" charset="0"/>
              </a:rPr>
              <a:t> - </a:t>
            </a:r>
            <a:r>
              <a:rPr lang="sk-SK" sz="1800" b="1">
                <a:effectLst/>
                <a:latin typeface="Calibri" panose="020F0502020204030204" pitchFamily="34" charset="0"/>
              </a:rPr>
              <a:t>a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cielom</a:t>
            </a:r>
            <a:r>
              <a:rPr lang="sk-SK" sz="1800" b="1">
                <a:effectLst/>
                <a:latin typeface="Calibri" panose="020F0502020204030204" pitchFamily="34" charset="0"/>
              </a:rPr>
              <a:t> je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zlepšit</a:t>
            </a:r>
            <a:r>
              <a:rPr lang="sk-SK" sz="1800" b="1">
                <a:effectLst/>
                <a:latin typeface="Calibri" panose="020F0502020204030204" pitchFamily="34" charset="0"/>
              </a:rPr>
              <a:t>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objektívnost</a:t>
            </a:r>
            <a:r>
              <a:rPr lang="sk-SK" sz="1800" b="1">
                <a:effectLst/>
                <a:latin typeface="Calibri" panose="020F0502020204030204" pitchFamily="34" charset="0"/>
              </a:rPr>
              <a:t> a efektivitu v plánovaní a </a:t>
            </a:r>
            <a:r>
              <a:rPr lang="sk-SK" sz="1800" b="1" err="1">
                <a:effectLst/>
                <a:latin typeface="Calibri" panose="020F0502020204030204" pitchFamily="34" charset="0"/>
              </a:rPr>
              <a:t>rozhodovani</a:t>
            </a:r>
            <a:endParaRPr lang="en-US" sz="1800">
              <a:effectLst/>
              <a:latin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07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gend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636F3DE4-315C-49E2-B15B-355BB73E7B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49908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84" imgH="384" progId="TCLayout.ActiveDocument.1">
                  <p:embed/>
                </p:oleObj>
              </mc:Choice>
              <mc:Fallback>
                <p:oleObj name="think-cell Folie" r:id="rId3" imgW="384" imgH="384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636F3DE4-315C-49E2-B15B-355BB73E7B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411478" y="308530"/>
            <a:ext cx="10698407" cy="553998"/>
          </a:xfrm>
          <a:noFill/>
        </p:spPr>
        <p:txBody>
          <a:bodyPr vert="horz" wrap="square" lIns="0" tIns="0">
            <a:spAutoFit/>
          </a:bodyPr>
          <a:lstStyle>
            <a:lvl1pPr>
              <a:defRPr sz="4000" baseline="0" smtClean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Inhalt/Agenda</a:t>
            </a:r>
          </a:p>
        </p:txBody>
      </p:sp>
    </p:spTree>
    <p:extLst>
      <p:ext uri="{BB962C8B-B14F-4D97-AF65-F5344CB8AC3E}">
        <p14:creationId xmlns:p14="http://schemas.microsoft.com/office/powerpoint/2010/main" val="122240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2831010"/>
              </p:ext>
            </p:extLst>
          </p:nvPr>
        </p:nvGraphicFramePr>
        <p:xfrm>
          <a:off x="1816" y="1362"/>
          <a:ext cx="1815" cy="1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TCLayout.ActiveDocument.1">
                  <p:embed/>
                </p:oleObj>
              </mc:Choice>
              <mc:Fallback>
                <p:oleObj name="think-cell Folie" r:id="rId3" imgW="360" imgH="360" progId="TCLayout.ActiveDocument.1">
                  <p:embed/>
                  <p:pic>
                    <p:nvPicPr>
                      <p:cNvPr id="2" name="Objek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" y="1362"/>
                        <a:ext cx="1815" cy="13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 err="1"/>
              <a:t>TeleNeo</a:t>
            </a:r>
            <a:r>
              <a:rPr lang="de-DE"/>
              <a:t> Office </a:t>
            </a:r>
            <a:r>
              <a:rPr lang="de-DE" err="1"/>
              <a:t>ExtraBold</a:t>
            </a:r>
            <a:r>
              <a:rPr lang="de-DE"/>
              <a:t> 40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8" name="Fußzeilenplatzhalter 11">
            <a:extLst>
              <a:ext uri="{FF2B5EF4-FFF2-40B4-BE49-F238E27FC236}">
                <a16:creationId xmlns:a16="http://schemas.microsoft.com/office/drawing/2014/main" id="{AD6DB477-6C14-4284-BB61-351480EB939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19681" y="6005132"/>
            <a:ext cx="5490414" cy="25774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DTSE AI Shared Services</a:t>
            </a:r>
            <a:endParaRPr lang="de-DE"/>
          </a:p>
        </p:txBody>
      </p:sp>
      <p:sp>
        <p:nvSpPr>
          <p:cNvPr id="9" name="Datumsplatzhalter 9">
            <a:extLst>
              <a:ext uri="{FF2B5EF4-FFF2-40B4-BE49-F238E27FC236}">
                <a16:creationId xmlns:a16="http://schemas.microsoft.com/office/drawing/2014/main" id="{79FE4946-E42E-463A-94CD-3CB65CD19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16756" y="6010879"/>
            <a:ext cx="1088504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TeleNeo Office" panose="020B0504040202090203" pitchFamily="34" charset="0"/>
              </a:defRPr>
            </a:lvl1pPr>
          </a:lstStyle>
          <a:p>
            <a:endParaRPr lang="de-DE"/>
          </a:p>
        </p:txBody>
      </p:sp>
      <p:sp>
        <p:nvSpPr>
          <p:cNvPr id="10" name="Foliennummernplatzhalter 10">
            <a:extLst>
              <a:ext uri="{FF2B5EF4-FFF2-40B4-BE49-F238E27FC236}">
                <a16:creationId xmlns:a16="http://schemas.microsoft.com/office/drawing/2014/main" id="{E504E10B-A399-4D07-ADAF-03D2F75E54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111087" y="6010879"/>
            <a:ext cx="529548" cy="252000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TeleNeo Office" panose="020B0504040202090203" pitchFamily="34" charset="0"/>
              </a:defRPr>
            </a:lvl1pPr>
          </a:lstStyle>
          <a:p>
            <a:fld id="{12C068DA-D53D-462E-BFC0-FE45A468E8E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33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007175"/>
              </p:ext>
            </p:extLst>
          </p:nvPr>
        </p:nvGraphicFramePr>
        <p:xfrm>
          <a:off x="1816" y="1362"/>
          <a:ext cx="1815" cy="1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TCLayout.ActiveDocument.1">
                  <p:embed/>
                </p:oleObj>
              </mc:Choice>
              <mc:Fallback>
                <p:oleObj name="think-cell Folie" r:id="rId3" imgW="360" imgH="360" progId="TCLayout.ActiveDocument.1">
                  <p:embed/>
                  <p:pic>
                    <p:nvPicPr>
                      <p:cNvPr id="2" name="Objek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" y="1362"/>
                        <a:ext cx="1815" cy="13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11477" y="1388377"/>
            <a:ext cx="10698407" cy="4165131"/>
          </a:xfrm>
        </p:spPr>
        <p:txBody>
          <a:bodyPr/>
          <a:lstStyle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de-DE" err="1"/>
              <a:t>TeleNeo</a:t>
            </a:r>
            <a:r>
              <a:rPr lang="de-DE"/>
              <a:t> Office </a:t>
            </a:r>
            <a:r>
              <a:rPr lang="de-DE" err="1"/>
              <a:t>ExtraBold</a:t>
            </a:r>
            <a:r>
              <a:rPr lang="de-DE"/>
              <a:t> 40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10" name="Fußzeilenplatzhalter 11">
            <a:extLst>
              <a:ext uri="{FF2B5EF4-FFF2-40B4-BE49-F238E27FC236}">
                <a16:creationId xmlns:a16="http://schemas.microsoft.com/office/drawing/2014/main" id="{2F6D9D71-7688-476C-B081-2162B59219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19681" y="6005132"/>
            <a:ext cx="5490414" cy="25774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DTSE AI Shared Services</a:t>
            </a:r>
            <a:endParaRPr lang="de-DE"/>
          </a:p>
        </p:txBody>
      </p:sp>
      <p:sp>
        <p:nvSpPr>
          <p:cNvPr id="11" name="Datumsplatzhalter 9">
            <a:extLst>
              <a:ext uri="{FF2B5EF4-FFF2-40B4-BE49-F238E27FC236}">
                <a16:creationId xmlns:a16="http://schemas.microsoft.com/office/drawing/2014/main" id="{ED6F93B4-4E99-4523-8B19-EAD0FC31BA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16756" y="6010879"/>
            <a:ext cx="1088504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TeleNeo Office" panose="020B0504040202090203" pitchFamily="34" charset="0"/>
              </a:defRPr>
            </a:lvl1pPr>
          </a:lstStyle>
          <a:p>
            <a:endParaRPr lang="de-DE"/>
          </a:p>
        </p:txBody>
      </p:sp>
      <p:sp>
        <p:nvSpPr>
          <p:cNvPr id="12" name="Foliennummernplatzhalter 10">
            <a:extLst>
              <a:ext uri="{FF2B5EF4-FFF2-40B4-BE49-F238E27FC236}">
                <a16:creationId xmlns:a16="http://schemas.microsoft.com/office/drawing/2014/main" id="{D3379A81-550D-4E93-AF14-DD104A59A2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111087" y="6010879"/>
            <a:ext cx="529548" cy="252000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TeleNeo Office" panose="020B0504040202090203" pitchFamily="34" charset="0"/>
              </a:defRPr>
            </a:lvl1pPr>
          </a:lstStyle>
          <a:p>
            <a:fld id="{12C068DA-D53D-462E-BFC0-FE45A468E8E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91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2831010"/>
              </p:ext>
            </p:extLst>
          </p:nvPr>
        </p:nvGraphicFramePr>
        <p:xfrm>
          <a:off x="1816" y="1362"/>
          <a:ext cx="1815" cy="1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TCLayout.ActiveDocument.1">
                  <p:embed/>
                </p:oleObj>
              </mc:Choice>
              <mc:Fallback>
                <p:oleObj name="think-cell Folie" r:id="rId3" imgW="360" imgH="360" progId="TCLayout.ActiveDocument.1">
                  <p:embed/>
                  <p:pic>
                    <p:nvPicPr>
                      <p:cNvPr id="2" name="Objek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" y="1362"/>
                        <a:ext cx="1815" cy="13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 err="1"/>
              <a:t>TeleNeo</a:t>
            </a:r>
            <a:r>
              <a:rPr lang="de-DE"/>
              <a:t> Office </a:t>
            </a:r>
            <a:r>
              <a:rPr lang="de-DE" err="1"/>
              <a:t>ExtraBold</a:t>
            </a:r>
            <a:r>
              <a:rPr lang="de-DE"/>
              <a:t> 40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A08DA44C-F371-4566-9EE4-FABE620F674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1477" y="1388378"/>
            <a:ext cx="3438145" cy="4473659"/>
          </a:xfrm>
        </p:spPr>
        <p:txBody>
          <a:bodyPr/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 marL="155100" indent="-154264">
              <a:buClr>
                <a:schemeClr val="tx1"/>
              </a:buClr>
              <a:defRPr sz="1600">
                <a:latin typeface="+mn-lt"/>
              </a:defRPr>
            </a:lvl3pPr>
            <a:lvl4pPr marL="308529" indent="-154264">
              <a:buClr>
                <a:schemeClr val="tx1"/>
              </a:buClr>
              <a:defRPr sz="1600">
                <a:latin typeface="+mn-lt"/>
              </a:defRPr>
            </a:lvl4pPr>
            <a:lvl5pPr marL="0" indent="0">
              <a:spcBef>
                <a:spcPts val="686"/>
              </a:spcBef>
              <a:spcAft>
                <a:spcPts val="686"/>
              </a:spcAft>
              <a:buClr>
                <a:schemeClr val="tx1"/>
              </a:buClr>
              <a:buNone/>
              <a:defRPr sz="1600">
                <a:solidFill>
                  <a:schemeClr val="tx2"/>
                </a:solidFill>
                <a:latin typeface="+mn-lt"/>
              </a:defRPr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70799161-F002-47F5-BE55-8036F1A3E0C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043836" y="1388378"/>
            <a:ext cx="3438145" cy="447365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600" dirty="0" smtClean="0">
                <a:latin typeface="+mn-lt"/>
              </a:defRPr>
            </a:lvl1pPr>
            <a:lvl2pPr>
              <a:defRPr lang="de-DE" sz="1600" dirty="0" smtClean="0">
                <a:latin typeface="+mn-lt"/>
              </a:defRPr>
            </a:lvl2pPr>
            <a:lvl3pPr marL="155100" indent="-154264">
              <a:defRPr lang="de-DE" sz="1600" dirty="0" smtClean="0">
                <a:latin typeface="+mn-lt"/>
              </a:defRPr>
            </a:lvl3pPr>
            <a:lvl4pPr marL="308529" indent="-154264">
              <a:defRPr lang="de-DE" sz="1600" dirty="0" smtClean="0">
                <a:latin typeface="+mn-lt"/>
              </a:defRPr>
            </a:lvl4pPr>
            <a:lvl5pPr>
              <a:defRPr lang="de-DE" sz="1600" dirty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3">
            <a:extLst>
              <a:ext uri="{FF2B5EF4-FFF2-40B4-BE49-F238E27FC236}">
                <a16:creationId xmlns:a16="http://schemas.microsoft.com/office/drawing/2014/main" id="{1B0D8F70-2D64-45C3-BD8D-287AE5A51FF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673968" y="1388378"/>
            <a:ext cx="3438145" cy="447365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600" dirty="0" smtClean="0">
                <a:latin typeface="+mn-lt"/>
              </a:defRPr>
            </a:lvl1pPr>
            <a:lvl2pPr>
              <a:defRPr lang="de-DE" sz="1600" dirty="0" smtClean="0">
                <a:latin typeface="+mn-lt"/>
              </a:defRPr>
            </a:lvl2pPr>
            <a:lvl3pPr marL="155100" indent="-154264">
              <a:defRPr lang="de-DE" sz="1600" dirty="0" smtClean="0">
                <a:latin typeface="+mn-lt"/>
              </a:defRPr>
            </a:lvl3pPr>
            <a:lvl4pPr marL="308529" indent="-154264">
              <a:defRPr lang="de-DE" sz="1600" dirty="0" smtClean="0">
                <a:latin typeface="+mn-lt"/>
              </a:defRPr>
            </a:lvl4pPr>
            <a:lvl5pPr>
              <a:defRPr lang="de-DE" sz="1600" dirty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11">
            <a:extLst>
              <a:ext uri="{FF2B5EF4-FFF2-40B4-BE49-F238E27FC236}">
                <a16:creationId xmlns:a16="http://schemas.microsoft.com/office/drawing/2014/main" id="{8BFFF668-47EB-4798-A797-8B64BCE187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19681" y="6005132"/>
            <a:ext cx="5490414" cy="25774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DTSE AI Shared Services</a:t>
            </a:r>
            <a:endParaRPr lang="de-DE"/>
          </a:p>
        </p:txBody>
      </p:sp>
      <p:sp>
        <p:nvSpPr>
          <p:cNvPr id="8" name="Datumsplatzhalter 9">
            <a:extLst>
              <a:ext uri="{FF2B5EF4-FFF2-40B4-BE49-F238E27FC236}">
                <a16:creationId xmlns:a16="http://schemas.microsoft.com/office/drawing/2014/main" id="{CE010009-B015-4E13-B3CB-6D62B476AD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16756" y="6010879"/>
            <a:ext cx="1088504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TeleNeo Office" panose="020B0504040202090203" pitchFamily="34" charset="0"/>
              </a:defRPr>
            </a:lvl1pPr>
          </a:lstStyle>
          <a:p>
            <a:endParaRPr lang="de-DE"/>
          </a:p>
        </p:txBody>
      </p:sp>
      <p:sp>
        <p:nvSpPr>
          <p:cNvPr id="9" name="Foliennummernplatzhalter 10">
            <a:extLst>
              <a:ext uri="{FF2B5EF4-FFF2-40B4-BE49-F238E27FC236}">
                <a16:creationId xmlns:a16="http://schemas.microsoft.com/office/drawing/2014/main" id="{D6359144-DB36-4965-AEA9-BCD572D847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111087" y="6010879"/>
            <a:ext cx="529548" cy="252000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TeleNeo Office" panose="020B0504040202090203" pitchFamily="34" charset="0"/>
              </a:defRPr>
            </a:lvl1pPr>
          </a:lstStyle>
          <a:p>
            <a:fld id="{12C068DA-D53D-462E-BFC0-FE45A468E8E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96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6195726"/>
              </p:ext>
            </p:ext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TCLayout.ActiveDocument.1">
                  <p:embed/>
                </p:oleObj>
              </mc:Choice>
              <mc:Fallback>
                <p:oleObj name="think-cell Folie" r:id="rId3" imgW="360" imgH="36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8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err="1"/>
              <a:t>TeleGrotesk</a:t>
            </a:r>
            <a:r>
              <a:rPr lang="en-US"/>
              <a:t> Headline Ultra 28 (32)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999" y="1476374"/>
            <a:ext cx="10872000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buClr>
                <a:schemeClr val="tx1"/>
              </a:buClr>
              <a:defRPr baseline="0"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noProof="0" err="1"/>
              <a:t>dd.mm.yyyy</a:t>
            </a:r>
            <a:endParaRPr lang="en-US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– Strictly confidential, Confidential, Internal –     Author/Presentation Topic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F7D1514-7B69-114E-B665-ED3A3A52998D}"/>
              </a:ext>
            </a:extLst>
          </p:cNvPr>
          <p:cNvSpPr txBox="1"/>
          <p:nvPr userDrawn="1"/>
        </p:nvSpPr>
        <p:spPr bwMode="gray">
          <a:xfrm>
            <a:off x="1501698" y="5984488"/>
            <a:ext cx="0" cy="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none" lIns="71978" tIns="35989" rIns="71978" bIns="3598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endParaRPr lang="de-DE" sz="1800" err="1"/>
          </a:p>
        </p:txBody>
      </p:sp>
    </p:spTree>
    <p:extLst>
      <p:ext uri="{BB962C8B-B14F-4D97-AF65-F5344CB8AC3E}">
        <p14:creationId xmlns:p14="http://schemas.microsoft.com/office/powerpoint/2010/main" val="162113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 with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58364E8-4ECD-4C26-A5E5-021E95A628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53083" y="1"/>
            <a:ext cx="11068993" cy="6480175"/>
          </a:xfrm>
        </p:spPr>
        <p:txBody>
          <a:bodyPr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945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945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tabLst/>
              <a:defRPr sz="945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tabLst/>
              <a:defRPr sz="945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tabLst/>
              <a:defRPr sz="945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tabLst/>
              <a:defRPr sz="945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tabLst/>
              <a:defRPr sz="945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tabLst/>
              <a:defRPr sz="945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tabLst/>
              <a:defRPr sz="945">
                <a:solidFill>
                  <a:schemeClr val="bg2"/>
                </a:solidFill>
                <a:latin typeface="+mn-lt"/>
              </a:defRPr>
            </a:lvl9pPr>
          </a:lstStyle>
          <a:p>
            <a:pPr lvl="4"/>
            <a:r>
              <a:rPr lang="en-US"/>
              <a:t>Add picture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05CD262-FAEC-4FAF-93B6-86C05CA2D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&lt;Define details via Insert | Header and Footer&gt; confidential, internal, public | Author | Topic of presentation | Date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0D4A09-6BB9-4A0D-B3DF-825501C01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7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3946887-58C2-463F-973E-3197B8AC64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&lt;Define details via Insert | Header and Footer&gt; confidential, internal, public | Author | Topic of presentation | Date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C005D7A-85A8-4046-8C54-F843A7C2C3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64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42AE-0FDC-4426-B6FD-E46579CB3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2941B-3D20-4876-BA4D-308337521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143" y="1725046"/>
            <a:ext cx="4896882" cy="4111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61A0A0-2B21-4A0D-B3FF-30E230B36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050" y="1725046"/>
            <a:ext cx="4896882" cy="4111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00235-4EFC-4E2A-85DD-46E878A56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87018"/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2B5C3-FA71-4518-B264-EB8EF9A32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87018"/>
            <a:r>
              <a:rPr lang="en-US"/>
              <a:t>DTSE - AI Incubator</a:t>
            </a:r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28849-8A76-4E56-8896-8E4169007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87018"/>
            <a:fld id="{12C068DA-D53D-462E-BFC0-FE45A468E8EF}" type="slidenum">
              <a:rPr lang="de-DE" smtClean="0"/>
              <a:pPr defTabSz="987018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994312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7F69FE27-94B1-434B-B65A-7B0E4179E98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alphaModFix amt="9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20000"/>
                    </a14:imgEffect>
                    <a14:imgEffect>
                      <a14:brightnessContrast bright="-5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 r="14596" b="23363"/>
          <a:stretch/>
        </p:blipFill>
        <p:spPr>
          <a:xfrm>
            <a:off x="5177319" y="46383"/>
            <a:ext cx="6342174" cy="6493565"/>
          </a:xfrm>
          <a:prstGeom prst="rect">
            <a:avLst/>
          </a:prstGeom>
        </p:spPr>
      </p:pic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991389117"/>
              </p:ext>
            </p:extLst>
          </p:nvPr>
        </p:nvGraphicFramePr>
        <p:xfrm>
          <a:off x="1816" y="1362"/>
          <a:ext cx="1815" cy="1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3" imgW="360" imgH="360" progId="TCLayout.ActiveDocument.1">
                  <p:embed/>
                </p:oleObj>
              </mc:Choice>
              <mc:Fallback>
                <p:oleObj name="think-cell Folie" r:id="rId13" imgW="360" imgH="360" progId="TCLayout.ActiveDocument.1">
                  <p:embed/>
                  <p:pic>
                    <p:nvPicPr>
                      <p:cNvPr id="2" name="Objek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" y="1362"/>
                        <a:ext cx="1815" cy="13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Objekt 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816" y="1362"/>
            <a:ext cx="1815" cy="1360"/>
          </a:xfrm>
          <a:prstGeom prst="rect">
            <a:avLst/>
          </a:prstGeom>
          <a:noFill/>
        </p:spPr>
      </p:pic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gray">
          <a:xfrm>
            <a:off x="411478" y="240653"/>
            <a:ext cx="10698405" cy="50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de-DE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411477" y="1388378"/>
            <a:ext cx="10698407" cy="416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09" name="Grafik 30" descr="T_Logo_3c_Slogan_p_INT.emf">
            <a:extLst>
              <a:ext uri="{FF2B5EF4-FFF2-40B4-BE49-F238E27FC236}">
                <a16:creationId xmlns:a16="http://schemas.microsoft.com/office/drawing/2014/main" id="{633F0D2C-26EA-4E60-9A98-FDE18AE0CA7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925" y="5985001"/>
            <a:ext cx="2170213" cy="324000"/>
          </a:xfrm>
          <a:prstGeom prst="rect">
            <a:avLst/>
          </a:prstGeom>
        </p:spPr>
      </p:pic>
      <p:pic>
        <p:nvPicPr>
          <p:cNvPr id="5" name="Picture 4" descr="Schematic&#10;&#10;Description automatically generated">
            <a:extLst>
              <a:ext uri="{FF2B5EF4-FFF2-40B4-BE49-F238E27FC236}">
                <a16:creationId xmlns:a16="http://schemas.microsoft.com/office/drawing/2014/main" id="{50373CC2-A269-455B-8B47-47CE50D1684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763076" y="5743376"/>
            <a:ext cx="756418" cy="82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0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7" r:id="rId1"/>
    <p:sldLayoutId id="2147484675" r:id="rId2"/>
    <p:sldLayoutId id="2147484674" r:id="rId3"/>
    <p:sldLayoutId id="2147484680" r:id="rId4"/>
    <p:sldLayoutId id="2147484681" r:id="rId5"/>
    <p:sldLayoutId id="2147484682" r:id="rId6"/>
    <p:sldLayoutId id="2147484683" r:id="rId7"/>
    <p:sldLayoutId id="214748468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391936" rtl="0" eaLnBrk="1" fontAlgn="base" hangingPunct="1">
        <a:lnSpc>
          <a:spcPct val="90000"/>
        </a:lnSpc>
        <a:spcBef>
          <a:spcPts val="0"/>
        </a:spcBef>
        <a:spcAft>
          <a:spcPct val="0"/>
        </a:spcAft>
        <a:defRPr lang="de-DE" sz="4000" kern="1200" dirty="0">
          <a:solidFill>
            <a:schemeClr val="tx2"/>
          </a:solidFill>
          <a:latin typeface="+mj-lt"/>
          <a:ea typeface="+mj-ea"/>
          <a:cs typeface="TeleGrotesk Headline Ultra" pitchFamily="2" charset="0"/>
        </a:defRPr>
      </a:lvl1pPr>
      <a:lvl2pPr algn="l" defTabSz="49384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71">
          <a:solidFill>
            <a:schemeClr val="tx2"/>
          </a:solidFill>
          <a:latin typeface="Tele-GroteskUlt" pitchFamily="2" charset="0"/>
        </a:defRPr>
      </a:lvl2pPr>
      <a:lvl3pPr algn="l" defTabSz="49384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71">
          <a:solidFill>
            <a:schemeClr val="tx2"/>
          </a:solidFill>
          <a:latin typeface="Tele-GroteskUlt" pitchFamily="2" charset="0"/>
        </a:defRPr>
      </a:lvl3pPr>
      <a:lvl4pPr algn="l" defTabSz="49384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71">
          <a:solidFill>
            <a:schemeClr val="tx2"/>
          </a:solidFill>
          <a:latin typeface="Tele-GroteskUlt" pitchFamily="2" charset="0"/>
        </a:defRPr>
      </a:lvl4pPr>
      <a:lvl5pPr algn="l" defTabSz="49384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71">
          <a:solidFill>
            <a:schemeClr val="tx2"/>
          </a:solidFill>
          <a:latin typeface="Tele-GroteskUlt" pitchFamily="2" charset="0"/>
        </a:defRPr>
      </a:lvl5pPr>
      <a:lvl6pPr marL="391807" algn="l" defTabSz="49384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71">
          <a:solidFill>
            <a:schemeClr val="tx2"/>
          </a:solidFill>
          <a:latin typeface="Tele-GroteskUlt" pitchFamily="2" charset="0"/>
        </a:defRPr>
      </a:lvl6pPr>
      <a:lvl7pPr marL="783613" algn="l" defTabSz="49384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71">
          <a:solidFill>
            <a:schemeClr val="tx2"/>
          </a:solidFill>
          <a:latin typeface="Tele-GroteskUlt" pitchFamily="2" charset="0"/>
        </a:defRPr>
      </a:lvl7pPr>
      <a:lvl8pPr marL="1175420" algn="l" defTabSz="49384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71">
          <a:solidFill>
            <a:schemeClr val="tx2"/>
          </a:solidFill>
          <a:latin typeface="Tele-GroteskUlt" pitchFamily="2" charset="0"/>
        </a:defRPr>
      </a:lvl8pPr>
      <a:lvl9pPr marL="1567225" algn="l" defTabSz="49384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71">
          <a:solidFill>
            <a:schemeClr val="tx2"/>
          </a:solidFill>
          <a:latin typeface="Tele-GroteskUlt" pitchFamily="2" charset="0"/>
        </a:defRPr>
      </a:lvl9pPr>
    </p:titleStyle>
    <p:bodyStyle>
      <a:lvl1pPr algn="l" defTabSz="493840" rtl="0" eaLnBrk="1" fontAlgn="base" hangingPunct="1">
        <a:lnSpc>
          <a:spcPct val="104000"/>
        </a:lnSpc>
        <a:spcBef>
          <a:spcPts val="1028"/>
        </a:spcBef>
        <a:spcAft>
          <a:spcPct val="0"/>
        </a:spcAft>
        <a:buClr>
          <a:schemeClr val="tx2"/>
        </a:buClr>
        <a:buFont typeface="Wingdings" pitchFamily="2" charset="2"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1361" algn="l" defTabSz="493840" rtl="0" eaLnBrk="1" fontAlgn="base" hangingPunct="1">
        <a:lnSpc>
          <a:spcPct val="104000"/>
        </a:lnSpc>
        <a:spcBef>
          <a:spcPts val="257"/>
        </a:spcBef>
        <a:spcAft>
          <a:spcPct val="0"/>
        </a:spcAft>
        <a:buClr>
          <a:schemeClr val="tx2"/>
        </a:buClr>
        <a:buFont typeface="Wingdings" pitchFamily="2" charset="2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85117" indent="-185117" algn="l" defTabSz="493840" rtl="0" eaLnBrk="1" fontAlgn="base" hangingPunct="1">
        <a:lnSpc>
          <a:spcPct val="104000"/>
        </a:lnSpc>
        <a:spcBef>
          <a:spcPts val="257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370234" indent="-185020" algn="l" defTabSz="493840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555352" indent="-185117" algn="l" defTabSz="493840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154936" indent="-195903" algn="l" defTabSz="391807" rtl="0" eaLnBrk="1" latinLnBrk="0" hangingPunct="1">
        <a:spcBef>
          <a:spcPct val="20000"/>
        </a:spcBef>
        <a:buFont typeface="Arial"/>
        <a:buChar char="•"/>
        <a:defRPr sz="1714" kern="1200">
          <a:solidFill>
            <a:schemeClr val="tx1"/>
          </a:solidFill>
          <a:latin typeface="+mn-lt"/>
          <a:ea typeface="+mn-ea"/>
          <a:cs typeface="+mn-cs"/>
        </a:defRPr>
      </a:lvl6pPr>
      <a:lvl7pPr marL="2546741" indent="-195903" algn="l" defTabSz="391807" rtl="0" eaLnBrk="1" latinLnBrk="0" hangingPunct="1">
        <a:spcBef>
          <a:spcPct val="20000"/>
        </a:spcBef>
        <a:buFont typeface="Arial"/>
        <a:buChar char="•"/>
        <a:defRPr sz="1714" kern="1200">
          <a:solidFill>
            <a:schemeClr val="tx1"/>
          </a:solidFill>
          <a:latin typeface="+mn-lt"/>
          <a:ea typeface="+mn-ea"/>
          <a:cs typeface="+mn-cs"/>
        </a:defRPr>
      </a:lvl7pPr>
      <a:lvl8pPr marL="2938547" indent="-195903" algn="l" defTabSz="391807" rtl="0" eaLnBrk="1" latinLnBrk="0" hangingPunct="1">
        <a:spcBef>
          <a:spcPct val="20000"/>
        </a:spcBef>
        <a:buFont typeface="Arial"/>
        <a:buChar char="•"/>
        <a:defRPr sz="1714" kern="1200">
          <a:solidFill>
            <a:schemeClr val="tx1"/>
          </a:solidFill>
          <a:latin typeface="+mn-lt"/>
          <a:ea typeface="+mn-ea"/>
          <a:cs typeface="+mn-cs"/>
        </a:defRPr>
      </a:lvl8pPr>
      <a:lvl9pPr marL="3330355" indent="-195903" algn="l" defTabSz="391807" rtl="0" eaLnBrk="1" latinLnBrk="0" hangingPunct="1">
        <a:spcBef>
          <a:spcPct val="20000"/>
        </a:spcBef>
        <a:buFont typeface="Arial"/>
        <a:buChar char="•"/>
        <a:defRPr sz="17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91807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91807" algn="l" defTabSz="391807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2pPr>
      <a:lvl3pPr marL="783613" algn="l" defTabSz="391807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3pPr>
      <a:lvl4pPr marL="1175420" algn="l" defTabSz="391807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4pPr>
      <a:lvl5pPr marL="1567225" algn="l" defTabSz="391807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5pPr>
      <a:lvl6pPr marL="1959033" algn="l" defTabSz="391807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6pPr>
      <a:lvl7pPr marL="2350839" algn="l" defTabSz="391807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7pPr>
      <a:lvl8pPr marL="2742645" algn="l" defTabSz="391807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8pPr>
      <a:lvl9pPr marL="3134451" algn="l" defTabSz="391807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2">
          <p15:clr>
            <a:srgbClr val="F26B43"/>
          </p15:clr>
        </p15:guide>
        <p15:guide id="2" pos="3220">
          <p15:clr>
            <a:srgbClr val="F26B43"/>
          </p15:clr>
        </p15:guide>
        <p15:guide id="3" orient="horz" pos="1021">
          <p15:clr>
            <a:srgbClr val="F26B43"/>
          </p15:clr>
        </p15:guide>
        <p15:guide id="5" orient="horz" pos="4082">
          <p15:clr>
            <a:srgbClr val="F26B43"/>
          </p15:clr>
        </p15:guide>
        <p15:guide id="6" pos="227">
          <p15:clr>
            <a:srgbClr val="F26B43"/>
          </p15:clr>
        </p15:guide>
        <p15:guide id="7" pos="6123">
          <p15:clr>
            <a:srgbClr val="F26B43"/>
          </p15:clr>
        </p15:guide>
        <p15:guide id="8" orient="horz" pos="3856">
          <p15:clr>
            <a:srgbClr val="F26B43"/>
          </p15:clr>
        </p15:guide>
        <p15:guide id="10" orient="horz" pos="749">
          <p15:clr>
            <a:srgbClr val="F26B43"/>
          </p15:clr>
        </p15:guide>
        <p15:guide id="11" orient="horz" pos="227">
          <p15:clr>
            <a:srgbClr val="F26B43"/>
          </p15:clr>
        </p15:guide>
        <p15:guide id="12" pos="1724">
          <p15:clr>
            <a:srgbClr val="F26B43"/>
          </p15:clr>
        </p15:guide>
        <p15:guide id="13" pos="1633">
          <p15:clr>
            <a:srgbClr val="F26B43"/>
          </p15:clr>
        </p15:guide>
        <p15:guide id="14" pos="3175">
          <p15:clr>
            <a:srgbClr val="F26B43"/>
          </p15:clr>
        </p15:guide>
        <p15:guide id="15" pos="3130">
          <p15:clr>
            <a:srgbClr val="F26B43"/>
          </p15:clr>
        </p15:guide>
        <p15:guide id="16" pos="4717">
          <p15:clr>
            <a:srgbClr val="F26B43"/>
          </p15:clr>
        </p15:guide>
        <p15:guide id="17" pos="4627">
          <p15:clr>
            <a:srgbClr val="F26B43"/>
          </p15:clr>
        </p15:guide>
        <p15:guide id="18" orient="horz" pos="4309">
          <p15:clr>
            <a:srgbClr val="F26B43"/>
          </p15:clr>
        </p15:guide>
        <p15:guide id="19" orient="horz" pos="45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8.jpe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8.sv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svg"/><Relationship Id="rId11" Type="http://schemas.openxmlformats.org/officeDocument/2006/relationships/image" Target="../media/image16.sv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emf"/><Relationship Id="rId9" Type="http://schemas.openxmlformats.org/officeDocument/2006/relationships/hyperlink" Target="https://www.linkedin.com/company/88656958/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hyperlink" Target="https://otexts.com/fpp3/" TargetMode="External"/><Relationship Id="rId7" Type="http://schemas.openxmlformats.org/officeDocument/2006/relationships/image" Target="../media/image61.jpeg"/><Relationship Id="rId2" Type="http://schemas.openxmlformats.org/officeDocument/2006/relationships/hyperlink" Target="https://www.youtube.com/watch?v=8qzVV7eEiaI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katalog.muni.cz/Record/MUB01006384633" TargetMode="External"/><Relationship Id="rId5" Type="http://schemas.openxmlformats.org/officeDocument/2006/relationships/hyperlink" Target="https://www.coursera.org/instructor/andrewng" TargetMode="External"/><Relationship Id="rId4" Type="http://schemas.openxmlformats.org/officeDocument/2006/relationships/hyperlink" Target="https://katalog.muni.cz/Record/MUB01006469120" TargetMode="External"/><Relationship Id="rId9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tepan.vondracek@telekom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.kondek@telekom.com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03FE4B25-E736-48B1-B659-95074273D93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92062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84" imgH="384" progId="TCLayout.ActiveDocument.1">
                  <p:embed/>
                </p:oleObj>
              </mc:Choice>
              <mc:Fallback>
                <p:oleObj name="think-cell Folie" r:id="rId3" imgW="384" imgH="384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03FE4B25-E736-48B1-B659-95074273D9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el 7">
            <a:extLst>
              <a:ext uri="{FF2B5EF4-FFF2-40B4-BE49-F238E27FC236}">
                <a16:creationId xmlns:a16="http://schemas.microsoft.com/office/drawing/2014/main" id="{40B3E22F-95A9-44A4-BF46-340FEB81B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513" y="2253062"/>
            <a:ext cx="6723121" cy="1457194"/>
          </a:xfrm>
          <a:noFill/>
        </p:spPr>
        <p:txBody>
          <a:bodyPr vert="horz"/>
          <a:lstStyle/>
          <a:p>
            <a:pPr algn="ctr"/>
            <a:r>
              <a:rPr lang="en-US" sz="5200">
                <a:solidFill>
                  <a:srgbClr val="E20074"/>
                </a:solidFill>
              </a:rPr>
              <a:t>Machine Learning in Deutsche Telekom</a:t>
            </a:r>
          </a:p>
        </p:txBody>
      </p:sp>
      <p:pic>
        <p:nvPicPr>
          <p:cNvPr id="44" name="Grafik 37" descr="T_Logo_3c_Slogan_p_INT.emf">
            <a:extLst>
              <a:ext uri="{FF2B5EF4-FFF2-40B4-BE49-F238E27FC236}">
                <a16:creationId xmlns:a16="http://schemas.microsoft.com/office/drawing/2014/main" id="{6734AEFB-D01A-419C-9ED7-D793574520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0924"/>
          <a:stretch>
            <a:fillRect/>
          </a:stretch>
        </p:blipFill>
        <p:spPr>
          <a:xfrm>
            <a:off x="340467" y="5678621"/>
            <a:ext cx="1309527" cy="500324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8ED1E97-E3BE-4115-8145-1C18F0067AAD}"/>
              </a:ext>
            </a:extLst>
          </p:cNvPr>
          <p:cNvGrpSpPr/>
          <p:nvPr/>
        </p:nvGrpSpPr>
        <p:grpSpPr>
          <a:xfrm>
            <a:off x="7558575" y="1125649"/>
            <a:ext cx="3225052" cy="3547693"/>
            <a:chOff x="6810610" y="1385479"/>
            <a:chExt cx="3225546" cy="3548236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4B218F16-5822-4BE0-A8EC-6A24DF8D78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 r="14596" b="23363"/>
            <a:stretch/>
          </p:blipFill>
          <p:spPr>
            <a:xfrm>
              <a:off x="6810610" y="1385479"/>
              <a:ext cx="3225546" cy="3297839"/>
            </a:xfrm>
            <a:prstGeom prst="rect">
              <a:avLst/>
            </a:prstGeom>
          </p:spPr>
        </p:pic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980E62F8-6CA7-4B44-B890-C6442BBD83AA}"/>
                </a:ext>
              </a:extLst>
            </p:cNvPr>
            <p:cNvSpPr txBox="1"/>
            <p:nvPr/>
          </p:nvSpPr>
          <p:spPr bwMode="gray">
            <a:xfrm>
              <a:off x="7362907" y="4683318"/>
              <a:ext cx="2520564" cy="25039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71989" tIns="35994" rIns="71989" bIns="35994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1151912"/>
              <a:r>
                <a:rPr lang="de-DE" sz="1800" spc="300">
                  <a:solidFill>
                    <a:srgbClr val="E20074"/>
                  </a:solidFill>
                  <a:latin typeface="TeleGrotesk Headline Ultra"/>
                </a:rPr>
                <a:t>SHARED SERVICES</a:t>
              </a:r>
            </a:p>
          </p:txBody>
        </p:sp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012B0C3E-C944-4DCC-BB2F-D006E04E61C4}"/>
              </a:ext>
            </a:extLst>
          </p:cNvPr>
          <p:cNvSpPr/>
          <p:nvPr/>
        </p:nvSpPr>
        <p:spPr bwMode="gray">
          <a:xfrm>
            <a:off x="-254000" y="-254000"/>
            <a:ext cx="0" cy="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r>
              <a:rPr lang="en-US" sz="100">
                <a:latin typeface="Tele-GroteskNor" pitchFamily="2" charset="0"/>
                <a:cs typeface="Arial Unicode MS" panose="020B0604020202020204" pitchFamily="34" charset="-128"/>
              </a:rPr>
              <a:t>296359464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B49E9D5-66C9-4854-8BD2-CE8AA07401B6}"/>
              </a:ext>
            </a:extLst>
          </p:cNvPr>
          <p:cNvSpPr/>
          <p:nvPr/>
        </p:nvSpPr>
        <p:spPr bwMode="gray">
          <a:xfrm>
            <a:off x="-254000" y="-254000"/>
            <a:ext cx="0" cy="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r>
              <a:rPr lang="en-US" sz="100">
                <a:latin typeface="Tele-GroteskNor" pitchFamily="2" charset="0"/>
                <a:cs typeface="Arial Unicode MS" panose="020B0604020202020204" pitchFamily="34" charset="-128"/>
              </a:rPr>
              <a:t>296359464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95573E1-7148-405F-8ED7-AE328D1B62C8}"/>
              </a:ext>
            </a:extLst>
          </p:cNvPr>
          <p:cNvSpPr/>
          <p:nvPr/>
        </p:nvSpPr>
        <p:spPr bwMode="gray">
          <a:xfrm>
            <a:off x="-254000" y="-254000"/>
            <a:ext cx="0" cy="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r>
              <a:rPr lang="en-US" sz="100">
                <a:latin typeface="Tele-GroteskNor" pitchFamily="2" charset="0"/>
                <a:cs typeface="Arial Unicode MS" panose="020B0604020202020204" pitchFamily="34" charset="-128"/>
              </a:rPr>
              <a:t>278555704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8FC1AF7-5454-4B72-B7F3-B0E8CD889C8B}"/>
              </a:ext>
            </a:extLst>
          </p:cNvPr>
          <p:cNvSpPr/>
          <p:nvPr/>
        </p:nvSpPr>
        <p:spPr bwMode="gray">
          <a:xfrm>
            <a:off x="-254000" y="-254000"/>
            <a:ext cx="0" cy="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r>
              <a:rPr lang="en-US" sz="100">
                <a:latin typeface="Tele-GroteskNor" pitchFamily="2" charset="0"/>
                <a:cs typeface="Arial Unicode MS" panose="020B0604020202020204" pitchFamily="34" charset="-128"/>
              </a:rPr>
              <a:t>320009240</a:t>
            </a:r>
          </a:p>
        </p:txBody>
      </p:sp>
    </p:spTree>
    <p:extLst>
      <p:ext uri="{BB962C8B-B14F-4D97-AF65-F5344CB8AC3E}">
        <p14:creationId xmlns:p14="http://schemas.microsoft.com/office/powerpoint/2010/main" val="403465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5A7657-B493-4843-A692-A7E96E817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97" y="1019752"/>
            <a:ext cx="5348741" cy="4164493"/>
          </a:xfrm>
        </p:spPr>
        <p:txBody>
          <a:bodyPr/>
          <a:lstStyle/>
          <a:p>
            <a:pPr marL="285692" indent="-28569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>
                <a:latin typeface="Tele-GroteskNCNor" pitchFamily="2" charset="0"/>
              </a:rPr>
              <a:t>A field of AI dealing with interaction between computers and humans </a:t>
            </a:r>
            <a:r>
              <a:rPr lang="en-US" sz="1800">
                <a:solidFill>
                  <a:srgbClr val="E20074"/>
                </a:solidFill>
                <a:latin typeface="Tele-GroteskNCNor" pitchFamily="2" charset="0"/>
              </a:rPr>
              <a:t>using the natural language</a:t>
            </a:r>
          </a:p>
          <a:p>
            <a:pPr marL="285692" indent="-28569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>
                <a:latin typeface="Tele-GroteskNCNor" pitchFamily="2" charset="0"/>
              </a:rPr>
              <a:t>Started in 1950s (Turing test)</a:t>
            </a:r>
          </a:p>
          <a:p>
            <a:pPr marL="287053" lvl="1" indent="-28569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>
                <a:latin typeface="Tele-GroteskNCNor" pitchFamily="2" charset="0"/>
              </a:rPr>
              <a:t>Considered to be a difficult problem in computer science</a:t>
            </a:r>
          </a:p>
          <a:p>
            <a:pPr marL="287053" lvl="1" indent="-28569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>
                <a:latin typeface="Tele-GroteskNCNor" pitchFamily="2" charset="0"/>
              </a:rPr>
              <a:t>Research in NLP is still going on</a:t>
            </a:r>
          </a:p>
          <a:p>
            <a:pPr marL="287053" lvl="1" indent="-28569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>
                <a:solidFill>
                  <a:srgbClr val="E20074"/>
                </a:solidFill>
                <a:latin typeface="Tele-GroteskNCNor" pitchFamily="2" charset="0"/>
              </a:rPr>
              <a:t>3 main NLP subfields:</a:t>
            </a:r>
          </a:p>
          <a:p>
            <a:pPr marL="470772" lvl="2" indent="-28569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>
                <a:latin typeface="Tele-GroteskNCNor" pitchFamily="2" charset="0"/>
              </a:rPr>
              <a:t>Speech Recognition</a:t>
            </a:r>
          </a:p>
          <a:p>
            <a:pPr marL="470772" lvl="2" indent="-28569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>
                <a:latin typeface="Tele-GroteskNCNor" pitchFamily="2" charset="0"/>
              </a:rPr>
              <a:t>Natural Language Understanding</a:t>
            </a:r>
          </a:p>
          <a:p>
            <a:pPr marL="470772" lvl="2" indent="-28569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>
                <a:latin typeface="Tele-GroteskNCNor" pitchFamily="2" charset="0"/>
              </a:rPr>
              <a:t>Natural Language Generation</a:t>
            </a:r>
          </a:p>
          <a:p>
            <a:pPr marL="287053" lvl="1" indent="-285692">
              <a:buFont typeface="Wingdings" panose="05000000000000000000" pitchFamily="2" charset="2"/>
              <a:buChar char="§"/>
            </a:pPr>
            <a:endParaRPr lang="en-US" sz="1800">
              <a:latin typeface="Tele-GroteskNCNor" pitchFamily="2" charset="0"/>
            </a:endParaRPr>
          </a:p>
          <a:p>
            <a:pPr marL="287053" lvl="1" indent="-285692">
              <a:buFont typeface="Wingdings" panose="05000000000000000000" pitchFamily="2" charset="2"/>
              <a:buChar char="§"/>
            </a:pPr>
            <a:endParaRPr lang="en-US" sz="1800">
              <a:latin typeface="Tele-GroteskNCNor" pitchFamily="2" charset="0"/>
            </a:endParaRPr>
          </a:p>
          <a:p>
            <a:pPr marL="285692" indent="-285692">
              <a:buFont typeface="Wingdings" panose="05000000000000000000" pitchFamily="2" charset="2"/>
              <a:buChar char="§"/>
            </a:pPr>
            <a:endParaRPr lang="en-US" sz="1800">
              <a:latin typeface="Tele-GroteskNCNor" pitchFamily="2" charset="0"/>
            </a:endParaRPr>
          </a:p>
          <a:p>
            <a:pPr marL="285692" indent="-285692">
              <a:buFont typeface="Wingdings" panose="05000000000000000000" pitchFamily="2" charset="2"/>
              <a:buChar char="§"/>
            </a:pPr>
            <a:endParaRPr lang="en-US" sz="1800">
              <a:latin typeface="Tele-GroteskNCNor" pitchFamily="2" charset="0"/>
            </a:endParaRPr>
          </a:p>
          <a:p>
            <a:pPr marL="285692" indent="-285692">
              <a:buFont typeface="Wingdings" panose="05000000000000000000" pitchFamily="2" charset="2"/>
              <a:buChar char="§"/>
            </a:pPr>
            <a:endParaRPr lang="en-US" sz="1800">
              <a:latin typeface="Tele-GroteskNCNor" pitchFamily="2" charset="0"/>
            </a:endParaRPr>
          </a:p>
          <a:p>
            <a:pPr marL="285692" indent="-285692">
              <a:buFont typeface="Wingdings" panose="05000000000000000000" pitchFamily="2" charset="2"/>
              <a:buChar char="§"/>
            </a:pPr>
            <a:endParaRPr lang="en-US" sz="1800">
              <a:latin typeface="Tele-GroteskNCNor" pitchFamily="2" charset="0"/>
            </a:endParaRPr>
          </a:p>
          <a:p>
            <a:endParaRPr lang="cs-CZ" sz="1800">
              <a:latin typeface="Tele-GroteskNCNor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1CB12E-6675-48CB-862B-E6910FD7A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97" y="241113"/>
            <a:ext cx="10696768" cy="503922"/>
          </a:xfrm>
        </p:spPr>
        <p:txBody>
          <a:bodyPr/>
          <a:lstStyle/>
          <a:p>
            <a:r>
              <a:rPr lang="en-US">
                <a:latin typeface="TeleGrotesk Headline Ultra"/>
              </a:rPr>
              <a:t>NATURAL Language Processing (NLP)</a:t>
            </a:r>
            <a:endParaRPr lang="cs-CZ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519708-100F-49B5-AADE-77C6A01944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1151912"/>
            <a:r>
              <a:rPr lang="en-US">
                <a:solidFill>
                  <a:srgbClr val="FFFFFF"/>
                </a:solidFill>
              </a:rPr>
              <a:t>DTSE - AI Incubator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790AFA-4D4A-4154-AD07-5EB7AAC394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151912"/>
            <a:fld id="{12C068DA-D53D-462E-BFC0-FE45A468E8EF}" type="slidenum">
              <a:rPr lang="de-DE">
                <a:solidFill>
                  <a:srgbClr val="FFFFFF"/>
                </a:solidFill>
              </a:rPr>
              <a:pPr defTabSz="1151912"/>
              <a:t>10</a:t>
            </a:fld>
            <a:endParaRPr lang="de-DE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7B07C6-8A5E-4C59-9ADA-AFCDAC397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900" y="1347112"/>
            <a:ext cx="3852937" cy="289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1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564D0-48F2-8EDE-C06B-A0B4DA458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/>
              <a:t>NLP Model Types (eras)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7ACF3DC-F632-03DB-180C-FE787E8670DA}"/>
              </a:ext>
            </a:extLst>
          </p:cNvPr>
          <p:cNvSpPr txBox="1">
            <a:spLocks/>
          </p:cNvSpPr>
          <p:nvPr/>
        </p:nvSpPr>
        <p:spPr bwMode="gray">
          <a:xfrm>
            <a:off x="411939" y="1626971"/>
            <a:ext cx="6488591" cy="416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93840" rtl="0" eaLnBrk="1" fontAlgn="base" hangingPunct="1">
              <a:lnSpc>
                <a:spcPct val="104000"/>
              </a:lnSpc>
              <a:spcBef>
                <a:spcPts val="1028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361" algn="l" defTabSz="493840" rtl="0" eaLnBrk="1" fontAlgn="base" hangingPunct="1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85117" indent="-185117" algn="l" defTabSz="493840" rtl="0" eaLnBrk="1" fontAlgn="base" hangingPunct="1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70234" indent="-185020" algn="l" defTabSz="493840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55352" indent="-185117" algn="l" defTabSz="493840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154936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46741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8547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30355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053" lvl="1" indent="-285692">
              <a:buFont typeface="Wingdings" pitchFamily="2" charset="2"/>
              <a:buChar char="§"/>
            </a:pPr>
            <a:r>
              <a:rPr lang="en-US" sz="2000">
                <a:latin typeface="Tele-GroteskNCNor" pitchFamily="2" charset="0"/>
              </a:rPr>
              <a:t>Rule-based</a:t>
            </a:r>
          </a:p>
          <a:p>
            <a:pPr marL="287053" lvl="1" indent="-285692">
              <a:buFont typeface="Wingdings" pitchFamily="2" charset="2"/>
              <a:buChar char="§"/>
            </a:pPr>
            <a:r>
              <a:rPr lang="en-US" sz="2000">
                <a:latin typeface="Tele-GroteskNCNor" pitchFamily="2" charset="0"/>
              </a:rPr>
              <a:t>Statistical – the “traditional approach”</a:t>
            </a:r>
          </a:p>
          <a:p>
            <a:pPr marL="287053" lvl="1" indent="-285692">
              <a:buFont typeface="Wingdings" pitchFamily="2" charset="2"/>
              <a:buChar char="§"/>
            </a:pPr>
            <a:r>
              <a:rPr lang="en-US" sz="2000">
                <a:latin typeface="Tele-GroteskNCNor" pitchFamily="2" charset="0"/>
              </a:rPr>
              <a:t>Deep learning – the state of the art, ”modern” approach</a:t>
            </a:r>
          </a:p>
          <a:p>
            <a:pPr marL="287053" lvl="1" indent="-285692">
              <a:buFont typeface="Wingdings" pitchFamily="2" charset="2"/>
              <a:buChar char="§"/>
            </a:pPr>
            <a:endParaRPr lang="en-US" sz="1800">
              <a:latin typeface="Tele-GroteskNCNor" pitchFamily="2" charset="0"/>
            </a:endParaRPr>
          </a:p>
          <a:p>
            <a:pPr marL="285692" indent="-285692">
              <a:buFont typeface="Wingdings" pitchFamily="2" charset="2"/>
              <a:buChar char="§"/>
            </a:pPr>
            <a:endParaRPr lang="en-US" sz="1800">
              <a:latin typeface="Tele-GroteskNCNor" pitchFamily="2" charset="0"/>
            </a:endParaRPr>
          </a:p>
          <a:p>
            <a:pPr marL="285692" indent="-285692">
              <a:buFont typeface="Wingdings" pitchFamily="2" charset="2"/>
              <a:buChar char="§"/>
            </a:pPr>
            <a:endParaRPr lang="en-US" sz="1800">
              <a:latin typeface="Tele-GroteskNCNor" pitchFamily="2" charset="0"/>
            </a:endParaRPr>
          </a:p>
          <a:p>
            <a:pPr marL="285692" indent="-285692">
              <a:buFont typeface="Wingdings" pitchFamily="2" charset="2"/>
              <a:buChar char="§"/>
            </a:pPr>
            <a:endParaRPr lang="en-US" sz="1800">
              <a:latin typeface="Tele-GroteskNCNor" pitchFamily="2" charset="0"/>
            </a:endParaRPr>
          </a:p>
          <a:p>
            <a:pPr marL="285692" indent="-285692">
              <a:buFont typeface="Wingdings" pitchFamily="2" charset="2"/>
              <a:buChar char="§"/>
            </a:pPr>
            <a:endParaRPr lang="en-US" sz="1800">
              <a:latin typeface="Tele-GroteskNCNor" pitchFamily="2" charset="0"/>
            </a:endParaRPr>
          </a:p>
          <a:p>
            <a:endParaRPr lang="cs-CZ" sz="1800">
              <a:latin typeface="Tele-GroteskNCNo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47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CA4078-2EC3-4E1E-B05D-55596D5A0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Rule-Based Modeling</a:t>
            </a:r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D56E7-7545-4B24-B179-951F2668CE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151912"/>
            <a:fld id="{12C068DA-D53D-462E-BFC0-FE45A468E8EF}" type="slidenum">
              <a:rPr lang="de-DE">
                <a:solidFill>
                  <a:srgbClr val="FFFFFF"/>
                </a:solidFill>
              </a:rPr>
              <a:pPr defTabSz="1151912"/>
              <a:t>12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EDD8E-9610-481F-B697-FEF4EF5F9AE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1151912"/>
            <a:r>
              <a:rPr lang="en-US">
                <a:solidFill>
                  <a:srgbClr val="FFFFFF"/>
                </a:solidFill>
              </a:rPr>
              <a:t>DTSE - AI Incubator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11AE4DE-42D3-44F2-85A2-8BBA1B081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97" y="1019752"/>
            <a:ext cx="6011262" cy="2166777"/>
          </a:xfrm>
        </p:spPr>
        <p:txBody>
          <a:bodyPr/>
          <a:lstStyle/>
          <a:p>
            <a:pPr marL="287053" lvl="1" indent="-285692">
              <a:buFont typeface="Wingdings" panose="05000000000000000000" pitchFamily="2" charset="2"/>
              <a:buChar char="§"/>
            </a:pPr>
            <a:r>
              <a:rPr lang="en-US" sz="1999">
                <a:latin typeface="Tele-GroteskNCNor" pitchFamily="2" charset="0"/>
              </a:rPr>
              <a:t>A hand-crafted </a:t>
            </a:r>
            <a:r>
              <a:rPr lang="en-US" sz="1999">
                <a:solidFill>
                  <a:srgbClr val="E20074"/>
                </a:solidFill>
                <a:latin typeface="Tele-GroteskNCNor" pitchFamily="2" charset="0"/>
              </a:rPr>
              <a:t>system of grammar rules </a:t>
            </a:r>
            <a:r>
              <a:rPr lang="en-US" sz="1999">
                <a:latin typeface="Tele-GroteskNCNor" pitchFamily="2" charset="0"/>
              </a:rPr>
              <a:t>based on linguistics</a:t>
            </a:r>
          </a:p>
          <a:p>
            <a:pPr marL="470772" lvl="2" indent="-285692">
              <a:buFont typeface="Wingdings" panose="05000000000000000000" pitchFamily="2" charset="2"/>
              <a:buChar char="§"/>
            </a:pPr>
            <a:r>
              <a:rPr lang="en-US" sz="1999">
                <a:solidFill>
                  <a:srgbClr val="E20074"/>
                </a:solidFill>
                <a:latin typeface="Tele-GroteskNCNor" pitchFamily="2" charset="0"/>
              </a:rPr>
              <a:t>regular expressions, context-free grammars</a:t>
            </a:r>
          </a:p>
          <a:p>
            <a:pPr marL="470772" lvl="2" indent="-285692">
              <a:buFont typeface="Wingdings" panose="05000000000000000000" pitchFamily="2" charset="2"/>
              <a:buChar char="§"/>
            </a:pPr>
            <a:r>
              <a:rPr lang="en-US" sz="1999">
                <a:latin typeface="Tele-GroteskNCNor" pitchFamily="2" charset="0"/>
              </a:rPr>
              <a:t>often requires a skilled expert – </a:t>
            </a:r>
            <a:r>
              <a:rPr lang="en-US" sz="1999">
                <a:solidFill>
                  <a:srgbClr val="E20074"/>
                </a:solidFill>
                <a:latin typeface="Tele-GroteskNCNor" pitchFamily="2" charset="0"/>
              </a:rPr>
              <a:t>a linguist</a:t>
            </a:r>
          </a:p>
          <a:p>
            <a:pPr marL="287053" lvl="1" indent="-285692">
              <a:buFont typeface="Wingdings" panose="05000000000000000000" pitchFamily="2" charset="2"/>
              <a:buChar char="§"/>
            </a:pPr>
            <a:r>
              <a:rPr lang="en-US" sz="1999">
                <a:latin typeface="Tele-GroteskNCNor" pitchFamily="2" charset="0"/>
              </a:rPr>
              <a:t>Useful when we </a:t>
            </a:r>
            <a:r>
              <a:rPr lang="en-US" sz="1999">
                <a:solidFill>
                  <a:srgbClr val="E20074"/>
                </a:solidFill>
                <a:latin typeface="Tele-GroteskNCNor" pitchFamily="2" charset="0"/>
              </a:rPr>
              <a:t>don’t have enough data</a:t>
            </a:r>
          </a:p>
          <a:p>
            <a:pPr marL="287053" lvl="1" indent="-285692">
              <a:buFont typeface="Wingdings" panose="05000000000000000000" pitchFamily="2" charset="2"/>
              <a:buChar char="§"/>
            </a:pPr>
            <a:r>
              <a:rPr lang="en-US" sz="1999">
                <a:latin typeface="Tele-GroteskNCNor" pitchFamily="2" charset="0"/>
              </a:rPr>
              <a:t>Very good </a:t>
            </a:r>
            <a:r>
              <a:rPr lang="en-US" sz="1999">
                <a:solidFill>
                  <a:srgbClr val="E20074"/>
                </a:solidFill>
                <a:latin typeface="Tele-GroteskNCNor" pitchFamily="2" charset="0"/>
              </a:rPr>
              <a:t>interpretability</a:t>
            </a:r>
          </a:p>
          <a:p>
            <a:pPr marL="287053" lvl="1" indent="-285692">
              <a:buFont typeface="Wingdings" panose="05000000000000000000" pitchFamily="2" charset="2"/>
              <a:buChar char="§"/>
            </a:pPr>
            <a:r>
              <a:rPr lang="en-US" sz="1999">
                <a:latin typeface="Tele-GroteskNCNor" pitchFamily="2" charset="0"/>
              </a:rPr>
              <a:t>Poor </a:t>
            </a:r>
            <a:r>
              <a:rPr lang="en-US" sz="1999">
                <a:solidFill>
                  <a:srgbClr val="E20074"/>
                </a:solidFill>
                <a:latin typeface="Tele-GroteskNCNor" pitchFamily="2" charset="0"/>
              </a:rPr>
              <a:t>generalization </a:t>
            </a:r>
            <a:r>
              <a:rPr lang="en-US" sz="1999">
                <a:latin typeface="Tele-GroteskNCNor" pitchFamily="2" charset="0"/>
              </a:rPr>
              <a:t>and </a:t>
            </a:r>
            <a:r>
              <a:rPr lang="en-US" sz="1999">
                <a:solidFill>
                  <a:srgbClr val="E20074"/>
                </a:solidFill>
                <a:latin typeface="Tele-GroteskNCNor" pitchFamily="2" charset="0"/>
              </a:rPr>
              <a:t>maintenance</a:t>
            </a:r>
            <a:endParaRPr lang="en-US" sz="1999">
              <a:latin typeface="Tele-GroteskNCNor" pitchFamily="2" charset="0"/>
            </a:endParaRPr>
          </a:p>
          <a:p>
            <a:pPr marL="287053" lvl="1" indent="-285692">
              <a:buFont typeface="Wingdings" panose="05000000000000000000" pitchFamily="2" charset="2"/>
              <a:buChar char="§"/>
            </a:pPr>
            <a:endParaRPr lang="en-US" sz="1999">
              <a:latin typeface="Tele-GroteskNCNor" pitchFamily="2" charset="0"/>
            </a:endParaRPr>
          </a:p>
          <a:p>
            <a:endParaRPr lang="cs-CZ" sz="1999">
              <a:latin typeface="Tele-GroteskNCNor" pitchFamily="2" charset="0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2690D185-5ECF-413F-A41A-2399A38D0B80}"/>
              </a:ext>
            </a:extLst>
          </p:cNvPr>
          <p:cNvSpPr txBox="1">
            <a:spLocks/>
          </p:cNvSpPr>
          <p:nvPr/>
        </p:nvSpPr>
        <p:spPr bwMode="gray">
          <a:xfrm>
            <a:off x="7676562" y="1018808"/>
            <a:ext cx="1879703" cy="33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93840" rtl="0" eaLnBrk="1" fontAlgn="base" hangingPunct="1">
              <a:lnSpc>
                <a:spcPct val="104000"/>
              </a:lnSpc>
              <a:spcBef>
                <a:spcPts val="1028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43" kern="1200">
                <a:solidFill>
                  <a:schemeClr val="bg1"/>
                </a:solidFill>
                <a:latin typeface="Tele-GroteskFet" pitchFamily="2" charset="0"/>
                <a:ea typeface="+mn-ea"/>
                <a:cs typeface="+mn-cs"/>
              </a:defRPr>
            </a:lvl1pPr>
            <a:lvl2pPr marL="1361" algn="l" defTabSz="493840" rtl="0" eaLnBrk="1" fontAlgn="base" hangingPunct="1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4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85117" indent="-185117" algn="l" defTabSz="493840" rtl="0" eaLnBrk="1" fontAlgn="base" hangingPunct="1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54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70234" indent="-185020" algn="l" defTabSz="493840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54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55352" indent="-185117" algn="l" defTabSz="493840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54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154936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46741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8547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30355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493740">
              <a:buClr>
                <a:srgbClr val="E20074"/>
              </a:buClr>
            </a:pPr>
            <a:r>
              <a:rPr lang="en-US" sz="1800">
                <a:solidFill>
                  <a:srgbClr val="FFFFFF"/>
                </a:solidFill>
                <a:latin typeface="Tele-GroteskNCNor" pitchFamily="2" charset="0"/>
              </a:rPr>
              <a:t>“I l</a:t>
            </a:r>
            <a:r>
              <a:rPr lang="sk-SK" sz="1800" err="1">
                <a:solidFill>
                  <a:srgbClr val="FFFFFF"/>
                </a:solidFill>
                <a:latin typeface="Tele-GroteskNCNor" pitchFamily="2" charset="0"/>
              </a:rPr>
              <a:t>ik</a:t>
            </a:r>
            <a:r>
              <a:rPr lang="en-US" sz="1800">
                <a:solidFill>
                  <a:srgbClr val="FFFFFF"/>
                </a:solidFill>
                <a:latin typeface="Tele-GroteskNCNor" pitchFamily="2" charset="0"/>
              </a:rPr>
              <a:t>e this restaurant.”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6FBF71-8342-44C3-B1B4-AEB86746A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360" y="4004816"/>
            <a:ext cx="5110485" cy="1743861"/>
          </a:xfrm>
          <a:prstGeom prst="rect">
            <a:avLst/>
          </a:prstGeom>
        </p:spPr>
      </p:pic>
      <p:pic>
        <p:nvPicPr>
          <p:cNvPr id="9" name="Graphic 8" descr="Smiling face with solid fill">
            <a:extLst>
              <a:ext uri="{FF2B5EF4-FFF2-40B4-BE49-F238E27FC236}">
                <a16:creationId xmlns:a16="http://schemas.microsoft.com/office/drawing/2014/main" id="{8B5A261A-19C8-41EC-B067-A57B3DF27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76846" y="987502"/>
            <a:ext cx="336132" cy="336132"/>
          </a:xfrm>
          <a:prstGeom prst="rect">
            <a:avLst/>
          </a:prstGeom>
        </p:spPr>
      </p:pic>
      <p:pic>
        <p:nvPicPr>
          <p:cNvPr id="12" name="Graphic 11" descr="Sad face with solid fill">
            <a:extLst>
              <a:ext uri="{FF2B5EF4-FFF2-40B4-BE49-F238E27FC236}">
                <a16:creationId xmlns:a16="http://schemas.microsoft.com/office/drawing/2014/main" id="{64753CF4-E62E-4E16-B915-1E1A0A2A38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76846" y="1495046"/>
            <a:ext cx="336133" cy="336133"/>
          </a:xfrm>
          <a:prstGeom prst="rect">
            <a:avLst/>
          </a:prstGeom>
        </p:spPr>
      </p:pic>
      <p:pic>
        <p:nvPicPr>
          <p:cNvPr id="14" name="Graphic 13" descr="Smiling face with solid fill">
            <a:extLst>
              <a:ext uri="{FF2B5EF4-FFF2-40B4-BE49-F238E27FC236}">
                <a16:creationId xmlns:a16="http://schemas.microsoft.com/office/drawing/2014/main" id="{49AF2256-53A4-4CB7-8866-855B6DDF3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76845" y="2002590"/>
            <a:ext cx="336132" cy="336132"/>
          </a:xfrm>
          <a:prstGeom prst="rect">
            <a:avLst/>
          </a:prstGeom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E34EE0C-3C91-4058-878F-E62A808F459D}"/>
              </a:ext>
            </a:extLst>
          </p:cNvPr>
          <p:cNvSpPr txBox="1">
            <a:spLocks/>
          </p:cNvSpPr>
          <p:nvPr/>
        </p:nvSpPr>
        <p:spPr bwMode="gray">
          <a:xfrm>
            <a:off x="7676562" y="1523729"/>
            <a:ext cx="2386327" cy="33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93840" rtl="0" eaLnBrk="1" fontAlgn="base" hangingPunct="1">
              <a:lnSpc>
                <a:spcPct val="104000"/>
              </a:lnSpc>
              <a:spcBef>
                <a:spcPts val="1028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43" kern="1200">
                <a:solidFill>
                  <a:schemeClr val="bg1"/>
                </a:solidFill>
                <a:latin typeface="Tele-GroteskFet" pitchFamily="2" charset="0"/>
                <a:ea typeface="+mn-ea"/>
                <a:cs typeface="+mn-cs"/>
              </a:defRPr>
            </a:lvl1pPr>
            <a:lvl2pPr marL="1361" algn="l" defTabSz="493840" rtl="0" eaLnBrk="1" fontAlgn="base" hangingPunct="1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4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85117" indent="-185117" algn="l" defTabSz="493840" rtl="0" eaLnBrk="1" fontAlgn="base" hangingPunct="1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54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70234" indent="-185020" algn="l" defTabSz="493840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54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55352" indent="-185117" algn="l" defTabSz="493840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54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154936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46741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8547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30355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493740">
              <a:buClr>
                <a:srgbClr val="E20074"/>
              </a:buClr>
            </a:pPr>
            <a:r>
              <a:rPr lang="en-US" sz="1800">
                <a:solidFill>
                  <a:srgbClr val="FFFFFF"/>
                </a:solidFill>
                <a:latin typeface="Tele-GroteskNCNor" pitchFamily="2" charset="0"/>
              </a:rPr>
              <a:t>“I don’t l</a:t>
            </a:r>
            <a:r>
              <a:rPr lang="sk-SK" sz="1800" err="1">
                <a:solidFill>
                  <a:srgbClr val="FFFFFF"/>
                </a:solidFill>
                <a:latin typeface="Tele-GroteskNCNor" pitchFamily="2" charset="0"/>
              </a:rPr>
              <a:t>ik</a:t>
            </a:r>
            <a:r>
              <a:rPr lang="en-US" sz="1800">
                <a:solidFill>
                  <a:srgbClr val="FFFFFF"/>
                </a:solidFill>
                <a:latin typeface="Tele-GroteskNCNor" pitchFamily="2" charset="0"/>
              </a:rPr>
              <a:t>e this restaurant.”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D9DF3A4D-8664-433E-BF56-9F073F61AFBA}"/>
              </a:ext>
            </a:extLst>
          </p:cNvPr>
          <p:cNvSpPr txBox="1">
            <a:spLocks/>
          </p:cNvSpPr>
          <p:nvPr/>
        </p:nvSpPr>
        <p:spPr bwMode="gray">
          <a:xfrm>
            <a:off x="7695396" y="2028650"/>
            <a:ext cx="3002515" cy="69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93840" rtl="0" eaLnBrk="1" fontAlgn="base" hangingPunct="1">
              <a:lnSpc>
                <a:spcPct val="104000"/>
              </a:lnSpc>
              <a:spcBef>
                <a:spcPts val="1028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43" kern="1200">
                <a:solidFill>
                  <a:schemeClr val="bg1"/>
                </a:solidFill>
                <a:latin typeface="Tele-GroteskFet" pitchFamily="2" charset="0"/>
                <a:ea typeface="+mn-ea"/>
                <a:cs typeface="+mn-cs"/>
              </a:defRPr>
            </a:lvl1pPr>
            <a:lvl2pPr marL="1361" algn="l" defTabSz="493840" rtl="0" eaLnBrk="1" fontAlgn="base" hangingPunct="1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4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85117" indent="-185117" algn="l" defTabSz="493840" rtl="0" eaLnBrk="1" fontAlgn="base" hangingPunct="1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54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70234" indent="-185020" algn="l" defTabSz="493840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54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55352" indent="-185117" algn="l" defTabSz="493840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54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154936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46741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8547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30355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493740">
              <a:buClr>
                <a:srgbClr val="E20074"/>
              </a:buClr>
            </a:pPr>
            <a:r>
              <a:rPr lang="en-US" sz="1800">
                <a:solidFill>
                  <a:srgbClr val="FFFFFF"/>
                </a:solidFill>
                <a:latin typeface="Tele-GroteskNCNor" pitchFamily="2" charset="0"/>
              </a:rPr>
              <a:t>“There is nothing I don’t l</a:t>
            </a:r>
            <a:r>
              <a:rPr lang="sk-SK" sz="1800" err="1">
                <a:solidFill>
                  <a:srgbClr val="FFFFFF"/>
                </a:solidFill>
                <a:latin typeface="Tele-GroteskNCNor" pitchFamily="2" charset="0"/>
              </a:rPr>
              <a:t>ik</a:t>
            </a:r>
            <a:r>
              <a:rPr lang="en-US" sz="1800">
                <a:solidFill>
                  <a:srgbClr val="FFFFFF"/>
                </a:solidFill>
                <a:latin typeface="Tele-GroteskNCNor" pitchFamily="2" charset="0"/>
              </a:rPr>
              <a:t>e about</a:t>
            </a:r>
            <a:endParaRPr lang="sk-SK" sz="1800">
              <a:solidFill>
                <a:srgbClr val="FFFFFF"/>
              </a:solidFill>
              <a:latin typeface="Tele-GroteskNCNor" pitchFamily="2" charset="0"/>
            </a:endParaRPr>
          </a:p>
          <a:p>
            <a:pPr lvl="1" defTabSz="493740">
              <a:buClr>
                <a:srgbClr val="E20074"/>
              </a:buClr>
            </a:pPr>
            <a:r>
              <a:rPr lang="en-US" sz="1800">
                <a:solidFill>
                  <a:srgbClr val="FFFFFF"/>
                </a:solidFill>
                <a:latin typeface="Tele-GroteskNCNor" pitchFamily="2" charset="0"/>
              </a:rPr>
              <a:t>this restaurant.”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F8C08F01-243D-4AB1-A585-8B5102306BBD}"/>
              </a:ext>
            </a:extLst>
          </p:cNvPr>
          <p:cNvSpPr txBox="1">
            <a:spLocks/>
          </p:cNvSpPr>
          <p:nvPr/>
        </p:nvSpPr>
        <p:spPr bwMode="gray">
          <a:xfrm>
            <a:off x="2166360" y="3623402"/>
            <a:ext cx="6011262" cy="3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93840" rtl="0" eaLnBrk="1" fontAlgn="base" hangingPunct="1">
              <a:lnSpc>
                <a:spcPct val="104000"/>
              </a:lnSpc>
              <a:spcBef>
                <a:spcPts val="1028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43" kern="1200">
                <a:solidFill>
                  <a:schemeClr val="bg1"/>
                </a:solidFill>
                <a:latin typeface="Tele-GroteskFet" pitchFamily="2" charset="0"/>
                <a:ea typeface="+mn-ea"/>
                <a:cs typeface="+mn-cs"/>
              </a:defRPr>
            </a:lvl1pPr>
            <a:lvl2pPr marL="1361" algn="l" defTabSz="493840" rtl="0" eaLnBrk="1" fontAlgn="base" hangingPunct="1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4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85117" indent="-185117" algn="l" defTabSz="493840" rtl="0" eaLnBrk="1" fontAlgn="base" hangingPunct="1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54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70234" indent="-185020" algn="l" defTabSz="493840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54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55352" indent="-185117" algn="l" defTabSz="493840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54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154936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46741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8547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30355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053" lvl="1" indent="-285692" defTabSz="493740">
              <a:buClr>
                <a:srgbClr val="E20074"/>
              </a:buClr>
              <a:buFont typeface="Wingdings" panose="05000000000000000000" pitchFamily="2" charset="2"/>
              <a:buChar char="§"/>
            </a:pPr>
            <a:r>
              <a:rPr lang="en-US" sz="1999">
                <a:solidFill>
                  <a:srgbClr val="FFFFFF"/>
                </a:solidFill>
                <a:latin typeface="Tele-GroteskNCNor" pitchFamily="2" charset="0"/>
              </a:rPr>
              <a:t>E.g. rule-based chatbots</a:t>
            </a:r>
            <a:endParaRPr lang="en-US" sz="1999">
              <a:solidFill>
                <a:srgbClr val="E20074"/>
              </a:solidFill>
              <a:latin typeface="Tele-GroteskNCNor" pitchFamily="2" charset="0"/>
            </a:endParaRPr>
          </a:p>
          <a:p>
            <a:pPr marL="287053" lvl="1" indent="-285692" defTabSz="493740">
              <a:buClr>
                <a:srgbClr val="E20074"/>
              </a:buClr>
              <a:buFont typeface="Wingdings" panose="05000000000000000000" pitchFamily="2" charset="2"/>
              <a:buChar char="§"/>
            </a:pPr>
            <a:endParaRPr lang="en-US" sz="1999">
              <a:solidFill>
                <a:srgbClr val="FFFFFF"/>
              </a:solidFill>
              <a:latin typeface="Tele-GroteskNCNor" pitchFamily="2" charset="0"/>
            </a:endParaRPr>
          </a:p>
          <a:p>
            <a:pPr marL="287053" lvl="1" indent="-285692" defTabSz="493740">
              <a:buClr>
                <a:srgbClr val="E20074"/>
              </a:buClr>
              <a:buFont typeface="Wingdings" panose="05000000000000000000" pitchFamily="2" charset="2"/>
              <a:buChar char="§"/>
            </a:pPr>
            <a:endParaRPr lang="en-US" sz="1999">
              <a:solidFill>
                <a:srgbClr val="FFFFFF"/>
              </a:solidFill>
              <a:latin typeface="Tele-GroteskNCNor" pitchFamily="2" charset="0"/>
            </a:endParaRPr>
          </a:p>
          <a:p>
            <a:pPr defTabSz="493740">
              <a:buClr>
                <a:srgbClr val="E20074"/>
              </a:buClr>
            </a:pPr>
            <a:endParaRPr lang="cs-CZ" sz="1999">
              <a:solidFill>
                <a:srgbClr val="FFFFFF"/>
              </a:solidFill>
              <a:latin typeface="Tele-GroteskNCNo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CA4078-2EC3-4E1E-B05D-55596D5A0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Modeling</a:t>
            </a:r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D56E7-7545-4B24-B179-951F2668CE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151912"/>
            <a:fld id="{12C068DA-D53D-462E-BFC0-FE45A468E8EF}" type="slidenum">
              <a:rPr lang="de-DE">
                <a:solidFill>
                  <a:srgbClr val="FFFFFF"/>
                </a:solidFill>
              </a:rPr>
              <a:pPr defTabSz="1151912"/>
              <a:t>13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EDD8E-9610-481F-B697-FEF4EF5F9AE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1151912"/>
            <a:r>
              <a:rPr lang="en-US">
                <a:solidFill>
                  <a:srgbClr val="FFFFFF"/>
                </a:solidFill>
              </a:rPr>
              <a:t>DTSE - AI Incubator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11AE4DE-42D3-44F2-85A2-8BBA1B081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96" y="1019752"/>
            <a:ext cx="5786070" cy="2414795"/>
          </a:xfrm>
        </p:spPr>
        <p:txBody>
          <a:bodyPr/>
          <a:lstStyle/>
          <a:p>
            <a:pPr marL="287053" lvl="1" indent="-285692">
              <a:buFont typeface="Wingdings" panose="05000000000000000000" pitchFamily="2" charset="2"/>
              <a:buChar char="§"/>
            </a:pPr>
            <a:r>
              <a:rPr lang="en-US" sz="1999">
                <a:latin typeface="Tele-GroteskNCNor" pitchFamily="2" charset="0"/>
              </a:rPr>
              <a:t>Traditional ML models - </a:t>
            </a:r>
            <a:r>
              <a:rPr lang="en-US" sz="1999">
                <a:solidFill>
                  <a:srgbClr val="E20074"/>
                </a:solidFill>
                <a:latin typeface="Tele-GroteskNCNor" pitchFamily="2" charset="0"/>
              </a:rPr>
              <a:t>training</a:t>
            </a:r>
            <a:r>
              <a:rPr lang="en-US" sz="1999">
                <a:latin typeface="Tele-GroteskNCNor" pitchFamily="2" charset="0"/>
              </a:rPr>
              <a:t> and </a:t>
            </a:r>
            <a:r>
              <a:rPr lang="en-US" sz="1999">
                <a:solidFill>
                  <a:srgbClr val="E20074"/>
                </a:solidFill>
                <a:latin typeface="Tele-GroteskNCNor" pitchFamily="2" charset="0"/>
              </a:rPr>
              <a:t>testing data </a:t>
            </a:r>
            <a:endParaRPr lang="en-US" sz="1999">
              <a:latin typeface="Tele-GroteskNCNor" pitchFamily="2" charset="0"/>
            </a:endParaRPr>
          </a:p>
          <a:p>
            <a:pPr marL="287053" lvl="1" indent="-285692">
              <a:buFont typeface="Wingdings" panose="05000000000000000000" pitchFamily="2" charset="2"/>
              <a:buChar char="§"/>
            </a:pPr>
            <a:r>
              <a:rPr lang="en-US" sz="1999">
                <a:latin typeface="Tele-GroteskNCNor" pitchFamily="2" charset="0"/>
              </a:rPr>
              <a:t>Requires moderate amount of </a:t>
            </a:r>
            <a:r>
              <a:rPr lang="en-US" sz="1999">
                <a:solidFill>
                  <a:srgbClr val="E20074"/>
                </a:solidFill>
                <a:latin typeface="Tele-GroteskNCNor" pitchFamily="2" charset="0"/>
              </a:rPr>
              <a:t>data with annotations</a:t>
            </a:r>
          </a:p>
          <a:p>
            <a:pPr marL="287053" lvl="1" indent="-285692">
              <a:buFont typeface="Wingdings" panose="05000000000000000000" pitchFamily="2" charset="2"/>
              <a:buChar char="§"/>
            </a:pPr>
            <a:r>
              <a:rPr lang="en-US" sz="1999">
                <a:latin typeface="Tele-GroteskNCNor" pitchFamily="2" charset="0"/>
              </a:rPr>
              <a:t>Heavy on </a:t>
            </a:r>
            <a:r>
              <a:rPr lang="en-US" sz="1999">
                <a:solidFill>
                  <a:srgbClr val="E20074"/>
                </a:solidFill>
                <a:latin typeface="Tele-GroteskNCNor" pitchFamily="2" charset="0"/>
              </a:rPr>
              <a:t>feature engineering</a:t>
            </a:r>
          </a:p>
          <a:p>
            <a:pPr marL="470772" lvl="2" indent="-285692">
              <a:buFont typeface="Wingdings" panose="05000000000000000000" pitchFamily="2" charset="2"/>
              <a:buChar char="§"/>
            </a:pPr>
            <a:r>
              <a:rPr lang="en-US" sz="1999">
                <a:latin typeface="Tele-GroteskNCNor" pitchFamily="2" charset="0"/>
              </a:rPr>
              <a:t>word frequency, number of characters, edit distance, capitalized, plural etc.</a:t>
            </a:r>
          </a:p>
          <a:p>
            <a:pPr marL="287053" lvl="1" indent="-285692">
              <a:buFont typeface="Wingdings" panose="05000000000000000000" pitchFamily="2" charset="2"/>
              <a:buChar char="§"/>
            </a:pPr>
            <a:r>
              <a:rPr lang="en-US" sz="1999">
                <a:latin typeface="Tele-GroteskNCNor" pitchFamily="2" charset="0"/>
              </a:rPr>
              <a:t>Linear classifiers, Decision trees etc. </a:t>
            </a:r>
            <a:endParaRPr lang="en-US" sz="1999">
              <a:solidFill>
                <a:srgbClr val="E20074"/>
              </a:solidFill>
              <a:latin typeface="Tele-GroteskNCNor" pitchFamily="2" charset="0"/>
            </a:endParaRPr>
          </a:p>
          <a:p>
            <a:pPr marL="287053" lvl="1" indent="-285692">
              <a:buFont typeface="Wingdings" panose="05000000000000000000" pitchFamily="2" charset="2"/>
              <a:buChar char="§"/>
            </a:pPr>
            <a:endParaRPr lang="en-US" sz="1999">
              <a:latin typeface="Tele-GroteskNCNor" pitchFamily="2" charset="0"/>
            </a:endParaRPr>
          </a:p>
          <a:p>
            <a:pPr marL="285692" indent="-285692">
              <a:buFont typeface="Wingdings" panose="05000000000000000000" pitchFamily="2" charset="2"/>
              <a:buChar char="§"/>
            </a:pPr>
            <a:endParaRPr lang="en-US" sz="1999">
              <a:latin typeface="Tele-GroteskNCNor" pitchFamily="2" charset="0"/>
            </a:endParaRPr>
          </a:p>
          <a:p>
            <a:pPr marL="285692" indent="-285692">
              <a:buFont typeface="Wingdings" panose="05000000000000000000" pitchFamily="2" charset="2"/>
              <a:buChar char="§"/>
            </a:pPr>
            <a:endParaRPr lang="en-US" sz="1999">
              <a:latin typeface="Tele-GroteskNCNor" pitchFamily="2" charset="0"/>
            </a:endParaRPr>
          </a:p>
          <a:p>
            <a:pPr marL="285692" indent="-285692">
              <a:buFont typeface="Wingdings" panose="05000000000000000000" pitchFamily="2" charset="2"/>
              <a:buChar char="§"/>
            </a:pPr>
            <a:endParaRPr lang="en-US" sz="1999">
              <a:latin typeface="Tele-GroteskNCNor" pitchFamily="2" charset="0"/>
            </a:endParaRPr>
          </a:p>
          <a:p>
            <a:pPr marL="285692" indent="-285692">
              <a:buFont typeface="Wingdings" panose="05000000000000000000" pitchFamily="2" charset="2"/>
              <a:buChar char="§"/>
            </a:pPr>
            <a:endParaRPr lang="en-US" sz="1999">
              <a:latin typeface="Tele-GroteskNCNor" pitchFamily="2" charset="0"/>
            </a:endParaRPr>
          </a:p>
          <a:p>
            <a:endParaRPr lang="cs-CZ" sz="1999">
              <a:latin typeface="Tele-GroteskNCNor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D6C44D-0540-4A51-A028-2C4F6F47F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450" y="1097968"/>
            <a:ext cx="4390834" cy="2067583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A2CC606E-7669-4BB6-82AB-1F563D923B31}"/>
              </a:ext>
            </a:extLst>
          </p:cNvPr>
          <p:cNvSpPr txBox="1">
            <a:spLocks/>
          </p:cNvSpPr>
          <p:nvPr/>
        </p:nvSpPr>
        <p:spPr bwMode="gray">
          <a:xfrm>
            <a:off x="412296" y="3487705"/>
            <a:ext cx="5786070" cy="224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93840" rtl="0" eaLnBrk="1" fontAlgn="base" hangingPunct="1">
              <a:lnSpc>
                <a:spcPct val="104000"/>
              </a:lnSpc>
              <a:spcBef>
                <a:spcPts val="1028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43" kern="1200">
                <a:solidFill>
                  <a:schemeClr val="bg1"/>
                </a:solidFill>
                <a:latin typeface="Tele-GroteskFet" pitchFamily="2" charset="0"/>
                <a:ea typeface="+mn-ea"/>
                <a:cs typeface="+mn-cs"/>
              </a:defRPr>
            </a:lvl1pPr>
            <a:lvl2pPr marL="1361" algn="l" defTabSz="493840" rtl="0" eaLnBrk="1" fontAlgn="base" hangingPunct="1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4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85117" indent="-185117" algn="l" defTabSz="493840" rtl="0" eaLnBrk="1" fontAlgn="base" hangingPunct="1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54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70234" indent="-185020" algn="l" defTabSz="493840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54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55352" indent="-185117" algn="l" defTabSz="493840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54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154936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46741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8547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30355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053" lvl="1" indent="-285692" defTabSz="493740">
              <a:buClr>
                <a:srgbClr val="E20074"/>
              </a:buClr>
              <a:buFont typeface="Wingdings" panose="05000000000000000000" pitchFamily="2" charset="2"/>
              <a:buChar char="§"/>
            </a:pPr>
            <a:r>
              <a:rPr lang="en-US" sz="1999">
                <a:solidFill>
                  <a:srgbClr val="E20074"/>
                </a:solidFill>
                <a:latin typeface="Tele-GroteskNCNor" pitchFamily="2" charset="0"/>
              </a:rPr>
              <a:t>Language Model</a:t>
            </a:r>
          </a:p>
          <a:p>
            <a:pPr marL="470772" lvl="2" indent="-285692" defTabSz="493740">
              <a:buClr>
                <a:srgbClr val="4B4B4B"/>
              </a:buClr>
              <a:buFont typeface="Wingdings" panose="05000000000000000000" pitchFamily="2" charset="2"/>
              <a:buChar char="§"/>
            </a:pPr>
            <a:r>
              <a:rPr lang="en-US" sz="1999">
                <a:solidFill>
                  <a:srgbClr val="FFFFFF"/>
                </a:solidFill>
                <a:latin typeface="Tele-GroteskNCNor" pitchFamily="2" charset="0"/>
              </a:rPr>
              <a:t>a probability distribution over sequences of words</a:t>
            </a:r>
          </a:p>
          <a:p>
            <a:pPr marL="470772" lvl="2" indent="-285692" defTabSz="493740">
              <a:buClr>
                <a:srgbClr val="4B4B4B"/>
              </a:buClr>
              <a:buFont typeface="Wingdings" panose="05000000000000000000" pitchFamily="2" charset="2"/>
              <a:buChar char="§"/>
            </a:pPr>
            <a:r>
              <a:rPr lang="en-US" sz="1999">
                <a:solidFill>
                  <a:srgbClr val="FFFFFF"/>
                </a:solidFill>
                <a:latin typeface="Tele-GroteskNCNor" pitchFamily="2" charset="0"/>
              </a:rPr>
              <a:t>can be also used for </a:t>
            </a:r>
            <a:r>
              <a:rPr lang="en-US" sz="1999">
                <a:solidFill>
                  <a:srgbClr val="E20074"/>
                </a:solidFill>
                <a:latin typeface="Tele-GroteskNCNor" pitchFamily="2" charset="0"/>
              </a:rPr>
              <a:t>Language Generation</a:t>
            </a:r>
            <a:endParaRPr lang="en-US" sz="1999">
              <a:solidFill>
                <a:srgbClr val="FFFFFF"/>
              </a:solidFill>
              <a:latin typeface="Tele-GroteskNCNor" pitchFamily="2" charset="0"/>
            </a:endParaRPr>
          </a:p>
          <a:p>
            <a:pPr marL="287053" lvl="1" indent="-285692" defTabSz="493740">
              <a:buClr>
                <a:srgbClr val="E20074"/>
              </a:buClr>
              <a:buFont typeface="Wingdings" panose="05000000000000000000" pitchFamily="2" charset="2"/>
              <a:buChar char="§"/>
            </a:pPr>
            <a:r>
              <a:rPr lang="en-US" sz="1999">
                <a:solidFill>
                  <a:srgbClr val="E20074"/>
                </a:solidFill>
                <a:latin typeface="Tele-GroteskNCNor" pitchFamily="2" charset="0"/>
              </a:rPr>
              <a:t>N-gram Language Model</a:t>
            </a:r>
          </a:p>
          <a:p>
            <a:pPr marL="470772" lvl="2" indent="-285692" defTabSz="493740">
              <a:buClr>
                <a:srgbClr val="4B4B4B"/>
              </a:buClr>
              <a:buFont typeface="Wingdings" panose="05000000000000000000" pitchFamily="2" charset="2"/>
              <a:buChar char="§"/>
            </a:pPr>
            <a:r>
              <a:rPr lang="en-US" sz="1999">
                <a:solidFill>
                  <a:srgbClr val="FFFFFF"/>
                </a:solidFill>
                <a:latin typeface="Tele-GroteskNCNor" pitchFamily="2" charset="0"/>
              </a:rPr>
              <a:t>N-gram frequencies pre-counted on training </a:t>
            </a:r>
            <a:r>
              <a:rPr lang="en-US" sz="1999">
                <a:solidFill>
                  <a:srgbClr val="E20074"/>
                </a:solidFill>
                <a:latin typeface="Tele-GroteskNCNor" pitchFamily="2" charset="0"/>
              </a:rPr>
              <a:t>corpus</a:t>
            </a:r>
          </a:p>
          <a:p>
            <a:pPr marL="470772" lvl="2" indent="-285692" defTabSz="493740">
              <a:buClr>
                <a:srgbClr val="4B4B4B"/>
              </a:buClr>
              <a:buFont typeface="Wingdings" panose="05000000000000000000" pitchFamily="2" charset="2"/>
              <a:buChar char="§"/>
            </a:pPr>
            <a:r>
              <a:rPr lang="en-US" sz="1999">
                <a:solidFill>
                  <a:srgbClr val="FFFFFF"/>
                </a:solidFill>
                <a:latin typeface="Tele-GroteskNCNor" pitchFamily="2" charset="0"/>
              </a:rPr>
              <a:t>P(“</a:t>
            </a:r>
            <a:r>
              <a:rPr lang="en-US" sz="1999" err="1">
                <a:solidFill>
                  <a:srgbClr val="FFFFFF"/>
                </a:solidFill>
                <a:latin typeface="Tele-GroteskNCNor" pitchFamily="2" charset="0"/>
              </a:rPr>
              <a:t>closer”|“getting</a:t>
            </a:r>
            <a:r>
              <a:rPr lang="en-US" sz="1999">
                <a:solidFill>
                  <a:srgbClr val="FFFFFF"/>
                </a:solidFill>
                <a:latin typeface="Tele-GroteskNCNor" pitchFamily="2" charset="0"/>
              </a:rPr>
              <a:t> a step”) &gt; P(“</a:t>
            </a:r>
            <a:r>
              <a:rPr lang="en-US" sz="1999" err="1">
                <a:solidFill>
                  <a:srgbClr val="FFFFFF"/>
                </a:solidFill>
                <a:latin typeface="Tele-GroteskNCNor" pitchFamily="2" charset="0"/>
              </a:rPr>
              <a:t>coffee”|“getting</a:t>
            </a:r>
            <a:r>
              <a:rPr lang="en-US" sz="1999">
                <a:solidFill>
                  <a:srgbClr val="FFFFFF"/>
                </a:solidFill>
                <a:latin typeface="Tele-GroteskNCNor" pitchFamily="2" charset="0"/>
              </a:rPr>
              <a:t> a step”)</a:t>
            </a:r>
            <a:endParaRPr lang="en-US" sz="1999">
              <a:solidFill>
                <a:srgbClr val="E20074"/>
              </a:solidFill>
              <a:latin typeface="Tele-GroteskNCNor" pitchFamily="2" charset="0"/>
            </a:endParaRPr>
          </a:p>
          <a:p>
            <a:pPr lvl="1" defTabSz="493740">
              <a:buClr>
                <a:srgbClr val="E20074"/>
              </a:buClr>
            </a:pPr>
            <a:endParaRPr lang="en-US" sz="1999">
              <a:solidFill>
                <a:srgbClr val="E20074"/>
              </a:solidFill>
              <a:latin typeface="Tele-GroteskNCNor" pitchFamily="2" charset="0"/>
            </a:endParaRPr>
          </a:p>
          <a:p>
            <a:pPr marL="287053" lvl="1" indent="-285692" defTabSz="493740">
              <a:buClr>
                <a:srgbClr val="E20074"/>
              </a:buClr>
              <a:buFont typeface="Wingdings" panose="05000000000000000000" pitchFamily="2" charset="2"/>
              <a:buChar char="§"/>
            </a:pPr>
            <a:endParaRPr lang="en-US" sz="1999">
              <a:solidFill>
                <a:srgbClr val="FFFFFF"/>
              </a:solidFill>
              <a:latin typeface="Tele-GroteskNCNor" pitchFamily="2" charset="0"/>
            </a:endParaRPr>
          </a:p>
          <a:p>
            <a:pPr marL="285692" indent="-285692" defTabSz="493740">
              <a:buClr>
                <a:srgbClr val="E20074"/>
              </a:buClr>
              <a:buFont typeface="Wingdings" pitchFamily="2" charset="2"/>
              <a:buChar char="§"/>
            </a:pPr>
            <a:endParaRPr lang="en-US" sz="1999">
              <a:solidFill>
                <a:srgbClr val="FFFFFF"/>
              </a:solidFill>
              <a:latin typeface="Tele-GroteskNCNor" pitchFamily="2" charset="0"/>
            </a:endParaRPr>
          </a:p>
          <a:p>
            <a:pPr marL="285692" indent="-285692" defTabSz="493740">
              <a:buClr>
                <a:srgbClr val="E20074"/>
              </a:buClr>
              <a:buFont typeface="Wingdings" pitchFamily="2" charset="2"/>
              <a:buChar char="§"/>
            </a:pPr>
            <a:endParaRPr lang="en-US" sz="1999">
              <a:solidFill>
                <a:srgbClr val="FFFFFF"/>
              </a:solidFill>
              <a:latin typeface="Tele-GroteskNCNor" pitchFamily="2" charset="0"/>
            </a:endParaRPr>
          </a:p>
          <a:p>
            <a:pPr marL="285692" indent="-285692" defTabSz="493740">
              <a:buClr>
                <a:srgbClr val="E20074"/>
              </a:buClr>
              <a:buFont typeface="Wingdings" pitchFamily="2" charset="2"/>
              <a:buChar char="§"/>
            </a:pPr>
            <a:endParaRPr lang="en-US" sz="1999">
              <a:solidFill>
                <a:srgbClr val="FFFFFF"/>
              </a:solidFill>
              <a:latin typeface="Tele-GroteskNCNor" pitchFamily="2" charset="0"/>
            </a:endParaRPr>
          </a:p>
          <a:p>
            <a:pPr marL="285692" indent="-285692" defTabSz="493740">
              <a:buClr>
                <a:srgbClr val="E20074"/>
              </a:buClr>
              <a:buFont typeface="Wingdings" pitchFamily="2" charset="2"/>
              <a:buChar char="§"/>
            </a:pPr>
            <a:endParaRPr lang="en-US" sz="1999">
              <a:solidFill>
                <a:srgbClr val="FFFFFF"/>
              </a:solidFill>
              <a:latin typeface="Tele-GroteskNCNor" pitchFamily="2" charset="0"/>
            </a:endParaRPr>
          </a:p>
          <a:p>
            <a:pPr defTabSz="493740">
              <a:buClr>
                <a:srgbClr val="E20074"/>
              </a:buClr>
            </a:pPr>
            <a:endParaRPr lang="cs-CZ" sz="1999">
              <a:solidFill>
                <a:srgbClr val="FFFFFF"/>
              </a:solidFill>
              <a:latin typeface="Tele-GroteskNCNo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29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60AFB3-5C6A-47F4-85CC-EBC58B14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Deep Learning</a:t>
            </a:r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D2FE4-2787-4688-980B-7F690035C3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151912"/>
            <a:fld id="{12C068DA-D53D-462E-BFC0-FE45A468E8EF}" type="slidenum">
              <a:rPr lang="de-DE">
                <a:solidFill>
                  <a:srgbClr val="FFFFFF"/>
                </a:solidFill>
              </a:rPr>
              <a:pPr defTabSz="1151912"/>
              <a:t>14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18AE4-CD01-40B2-9DDB-53AB77BFCB5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1151912"/>
            <a:r>
              <a:rPr lang="en-US">
                <a:solidFill>
                  <a:srgbClr val="FFFFFF"/>
                </a:solidFill>
              </a:rPr>
              <a:t>DTSE - AI Incubator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E90CC27-4BDB-469F-B441-D77561D4C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96" y="1019752"/>
            <a:ext cx="4947786" cy="2481692"/>
          </a:xfrm>
        </p:spPr>
        <p:txBody>
          <a:bodyPr/>
          <a:lstStyle/>
          <a:p>
            <a:pPr marL="287053" lvl="1" indent="-285692">
              <a:buFont typeface="Wingdings" panose="05000000000000000000" pitchFamily="2" charset="2"/>
              <a:buChar char="§"/>
            </a:pPr>
            <a:r>
              <a:rPr lang="en-US" sz="1999">
                <a:latin typeface="Tele-GroteskNCNor" pitchFamily="2" charset="0"/>
              </a:rPr>
              <a:t>Feature engineering is generally </a:t>
            </a:r>
            <a:r>
              <a:rPr lang="en-US" sz="1999">
                <a:solidFill>
                  <a:srgbClr val="E20074"/>
                </a:solidFill>
                <a:latin typeface="Tele-GroteskNCNor" pitchFamily="2" charset="0"/>
              </a:rPr>
              <a:t>skipped</a:t>
            </a:r>
          </a:p>
          <a:p>
            <a:pPr marL="470772" lvl="2" indent="-285692">
              <a:buFont typeface="Wingdings" panose="05000000000000000000" pitchFamily="2" charset="2"/>
              <a:buChar char="§"/>
            </a:pPr>
            <a:r>
              <a:rPr lang="en-US" sz="1999">
                <a:solidFill>
                  <a:srgbClr val="E20074"/>
                </a:solidFill>
                <a:latin typeface="Tele-GroteskNCNor" pitchFamily="2" charset="0"/>
              </a:rPr>
              <a:t>raw data </a:t>
            </a:r>
            <a:r>
              <a:rPr lang="en-US" sz="1999">
                <a:latin typeface="Tele-GroteskNCNor" pitchFamily="2" charset="0"/>
              </a:rPr>
              <a:t>as an input (word embeddings)</a:t>
            </a:r>
          </a:p>
          <a:p>
            <a:pPr marL="470772" lvl="2" indent="-285692">
              <a:buFont typeface="Wingdings" panose="05000000000000000000" pitchFamily="2" charset="2"/>
              <a:buChar char="§"/>
            </a:pPr>
            <a:r>
              <a:rPr lang="en-US" sz="1999">
                <a:latin typeface="Tele-GroteskNCNor" pitchFamily="2" charset="0"/>
              </a:rPr>
              <a:t>network </a:t>
            </a:r>
            <a:r>
              <a:rPr lang="en-US" sz="1999">
                <a:solidFill>
                  <a:srgbClr val="E20074"/>
                </a:solidFill>
                <a:latin typeface="Tele-GroteskNCNor" pitchFamily="2" charset="0"/>
              </a:rPr>
              <a:t>learns important features </a:t>
            </a:r>
            <a:r>
              <a:rPr lang="en-US" sz="1999">
                <a:latin typeface="Tele-GroteskNCNor" pitchFamily="2" charset="0"/>
              </a:rPr>
              <a:t>itself</a:t>
            </a:r>
          </a:p>
          <a:p>
            <a:pPr marL="287053" lvl="1" indent="-285692">
              <a:buFont typeface="Wingdings" panose="05000000000000000000" pitchFamily="2" charset="2"/>
              <a:buChar char="§"/>
            </a:pPr>
            <a:r>
              <a:rPr lang="en-US" sz="1999">
                <a:latin typeface="Tele-GroteskNCNor" pitchFamily="2" charset="0"/>
              </a:rPr>
              <a:t>Large training </a:t>
            </a:r>
            <a:r>
              <a:rPr lang="en-US" sz="1999">
                <a:solidFill>
                  <a:srgbClr val="E20074"/>
                </a:solidFill>
                <a:latin typeface="Tele-GroteskNCNor" pitchFamily="2" charset="0"/>
              </a:rPr>
              <a:t>corpus</a:t>
            </a:r>
          </a:p>
          <a:p>
            <a:pPr marL="287053" lvl="1" indent="-285692">
              <a:buFont typeface="Wingdings" panose="05000000000000000000" pitchFamily="2" charset="2"/>
              <a:buChar char="§"/>
            </a:pPr>
            <a:r>
              <a:rPr lang="en-US" sz="1999">
                <a:latin typeface="Tele-GroteskNCNor" pitchFamily="2" charset="0"/>
              </a:rPr>
              <a:t>Good</a:t>
            </a:r>
            <a:r>
              <a:rPr lang="en-US" sz="1999">
                <a:solidFill>
                  <a:srgbClr val="E20074"/>
                </a:solidFill>
                <a:latin typeface="Tele-GroteskNCNor" pitchFamily="2" charset="0"/>
              </a:rPr>
              <a:t> generalization</a:t>
            </a:r>
          </a:p>
          <a:p>
            <a:pPr marL="470772" lvl="2" indent="-285692">
              <a:buFont typeface="Wingdings" panose="05000000000000000000" pitchFamily="2" charset="2"/>
              <a:buChar char="§"/>
            </a:pPr>
            <a:r>
              <a:rPr lang="en-US" sz="1999">
                <a:solidFill>
                  <a:srgbClr val="E20074"/>
                </a:solidFill>
                <a:latin typeface="Tele-GroteskNCNor" pitchFamily="2" charset="0"/>
              </a:rPr>
              <a:t>transfer learning</a:t>
            </a:r>
            <a:r>
              <a:rPr lang="en-US" sz="1999">
                <a:latin typeface="Tele-GroteskNCNor" pitchFamily="2" charset="0"/>
              </a:rPr>
              <a:t> – reusing models trained on different tasks</a:t>
            </a:r>
          </a:p>
          <a:p>
            <a:pPr marL="287053" lvl="1" indent="-285692">
              <a:buFont typeface="Wingdings" panose="05000000000000000000" pitchFamily="2" charset="2"/>
              <a:buChar char="§"/>
            </a:pPr>
            <a:r>
              <a:rPr lang="en-US" sz="1999">
                <a:latin typeface="Tele-GroteskNCNor" pitchFamily="2" charset="0"/>
              </a:rPr>
              <a:t>Poor </a:t>
            </a:r>
            <a:r>
              <a:rPr lang="en-US" sz="1999">
                <a:solidFill>
                  <a:srgbClr val="E20074"/>
                </a:solidFill>
                <a:latin typeface="Tele-GroteskNCNor" pitchFamily="2" charset="0"/>
              </a:rPr>
              <a:t>interpretability</a:t>
            </a:r>
          </a:p>
          <a:p>
            <a:pPr lvl="1"/>
            <a:endParaRPr lang="en-US" sz="1999">
              <a:latin typeface="Tele-GroteskNCNor" pitchFamily="2" charset="0"/>
            </a:endParaRPr>
          </a:p>
          <a:p>
            <a:pPr marL="285692" indent="-285692">
              <a:buFont typeface="Wingdings" panose="05000000000000000000" pitchFamily="2" charset="2"/>
              <a:buChar char="§"/>
            </a:pPr>
            <a:endParaRPr lang="en-US" sz="1999">
              <a:latin typeface="Tele-GroteskNCNor" pitchFamily="2" charset="0"/>
            </a:endParaRPr>
          </a:p>
          <a:p>
            <a:pPr marL="285692" indent="-285692">
              <a:buFont typeface="Wingdings" panose="05000000000000000000" pitchFamily="2" charset="2"/>
              <a:buChar char="§"/>
            </a:pPr>
            <a:endParaRPr lang="en-US" sz="1999">
              <a:latin typeface="Tele-GroteskNCNor" pitchFamily="2" charset="0"/>
            </a:endParaRPr>
          </a:p>
          <a:p>
            <a:pPr marL="285692" indent="-285692">
              <a:buFont typeface="Wingdings" panose="05000000000000000000" pitchFamily="2" charset="2"/>
              <a:buChar char="§"/>
            </a:pPr>
            <a:endParaRPr lang="en-US" sz="1999">
              <a:latin typeface="Tele-GroteskNCNor" pitchFamily="2" charset="0"/>
            </a:endParaRPr>
          </a:p>
          <a:p>
            <a:pPr marL="285692" indent="-285692">
              <a:buFont typeface="Wingdings" panose="05000000000000000000" pitchFamily="2" charset="2"/>
              <a:buChar char="§"/>
            </a:pPr>
            <a:endParaRPr lang="en-US" sz="1999">
              <a:latin typeface="Tele-GroteskNCNor" pitchFamily="2" charset="0"/>
            </a:endParaRPr>
          </a:p>
          <a:p>
            <a:endParaRPr lang="cs-CZ" sz="1999">
              <a:latin typeface="Tele-GroteskNCNor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94F44A-EBF2-48B7-8941-3E12F314D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527" y="1222143"/>
            <a:ext cx="4083214" cy="3929852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75B3CD9-B339-4310-BDFE-671ECB481132}"/>
              </a:ext>
            </a:extLst>
          </p:cNvPr>
          <p:cNvSpPr txBox="1">
            <a:spLocks/>
          </p:cNvSpPr>
          <p:nvPr/>
        </p:nvSpPr>
        <p:spPr bwMode="gray">
          <a:xfrm>
            <a:off x="412297" y="3813630"/>
            <a:ext cx="6004802" cy="213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93840" rtl="0" eaLnBrk="1" fontAlgn="base" hangingPunct="1">
              <a:lnSpc>
                <a:spcPct val="104000"/>
              </a:lnSpc>
              <a:spcBef>
                <a:spcPts val="1028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43" kern="1200">
                <a:solidFill>
                  <a:schemeClr val="bg1"/>
                </a:solidFill>
                <a:latin typeface="Tele-GroteskFet" pitchFamily="2" charset="0"/>
                <a:ea typeface="+mn-ea"/>
                <a:cs typeface="+mn-cs"/>
              </a:defRPr>
            </a:lvl1pPr>
            <a:lvl2pPr marL="1361" algn="l" defTabSz="493840" rtl="0" eaLnBrk="1" fontAlgn="base" hangingPunct="1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4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85117" indent="-185117" algn="l" defTabSz="493840" rtl="0" eaLnBrk="1" fontAlgn="base" hangingPunct="1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54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70234" indent="-185020" algn="l" defTabSz="493840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54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55352" indent="-185117" algn="l" defTabSz="493840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54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154936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46741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8547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30355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053" lvl="1" indent="-285692" defTabSz="493740">
              <a:buClr>
                <a:srgbClr val="E20074"/>
              </a:buClr>
              <a:buFont typeface="Wingdings" panose="05000000000000000000" pitchFamily="2" charset="2"/>
              <a:buChar char="§"/>
            </a:pPr>
            <a:r>
              <a:rPr lang="en-US" sz="1999">
                <a:solidFill>
                  <a:srgbClr val="E20074"/>
                </a:solidFill>
                <a:latin typeface="Tele-GroteskNCNor" pitchFamily="2" charset="0"/>
              </a:rPr>
              <a:t>Sequence models</a:t>
            </a:r>
          </a:p>
          <a:p>
            <a:pPr marL="470772" lvl="2" indent="-285692" defTabSz="493740">
              <a:buClr>
                <a:srgbClr val="4B4B4B"/>
              </a:buClr>
              <a:buFont typeface="Wingdings" panose="05000000000000000000" pitchFamily="2" charset="2"/>
              <a:buChar char="§"/>
            </a:pPr>
            <a:r>
              <a:rPr lang="en-US" sz="1999">
                <a:solidFill>
                  <a:srgbClr val="FFFFFF"/>
                </a:solidFill>
                <a:latin typeface="Tele-GroteskNCNor" pitchFamily="2" charset="0"/>
              </a:rPr>
              <a:t>Recurrent Neural Networks (RNN, LSTM, GRU)</a:t>
            </a:r>
          </a:p>
          <a:p>
            <a:pPr marL="470772" lvl="2" indent="-285692" defTabSz="493740">
              <a:buClr>
                <a:srgbClr val="4B4B4B"/>
              </a:buClr>
              <a:buFont typeface="Wingdings" panose="05000000000000000000" pitchFamily="2" charset="2"/>
              <a:buChar char="§"/>
            </a:pPr>
            <a:r>
              <a:rPr lang="en-US" sz="1999">
                <a:solidFill>
                  <a:srgbClr val="FFFFFF"/>
                </a:solidFill>
                <a:latin typeface="Tele-GroteskNCNor" pitchFamily="2" charset="0"/>
              </a:rPr>
              <a:t>Temporal Convolutional Networks (TCN)</a:t>
            </a:r>
            <a:endParaRPr lang="en-US" sz="1999">
              <a:solidFill>
                <a:srgbClr val="E20074"/>
              </a:solidFill>
              <a:latin typeface="Tele-GroteskNCNor" pitchFamily="2" charset="0"/>
            </a:endParaRPr>
          </a:p>
          <a:p>
            <a:pPr marL="287053" lvl="1" indent="-285692" defTabSz="493740">
              <a:buClr>
                <a:srgbClr val="E20074"/>
              </a:buClr>
              <a:buFont typeface="Wingdings" panose="05000000000000000000" pitchFamily="2" charset="2"/>
              <a:buChar char="§"/>
            </a:pPr>
            <a:r>
              <a:rPr lang="en-US" sz="1999">
                <a:solidFill>
                  <a:srgbClr val="E20074"/>
                </a:solidFill>
                <a:latin typeface="Tele-GroteskNCNor" pitchFamily="2" charset="0"/>
              </a:rPr>
              <a:t>Tasks</a:t>
            </a:r>
          </a:p>
          <a:p>
            <a:pPr marL="470772" lvl="2" indent="-285692" defTabSz="493740">
              <a:buClr>
                <a:srgbClr val="4B4B4B"/>
              </a:buClr>
              <a:buFont typeface="Wingdings" panose="05000000000000000000" pitchFamily="2" charset="2"/>
              <a:buChar char="§"/>
            </a:pPr>
            <a:r>
              <a:rPr lang="en-US" sz="1999">
                <a:solidFill>
                  <a:srgbClr val="FFFFFF"/>
                </a:solidFill>
                <a:latin typeface="Tele-GroteskNCNor" pitchFamily="2" charset="0"/>
              </a:rPr>
              <a:t>Classification, Regression, Sequence-to-sequence</a:t>
            </a:r>
            <a:endParaRPr lang="en-US" sz="1999">
              <a:solidFill>
                <a:srgbClr val="E20074"/>
              </a:solidFill>
              <a:latin typeface="Tele-GroteskNCNor" pitchFamily="2" charset="0"/>
            </a:endParaRPr>
          </a:p>
          <a:p>
            <a:pPr marL="287053" lvl="1" indent="-285692" defTabSz="493740">
              <a:buClr>
                <a:srgbClr val="E20074"/>
              </a:buClr>
              <a:buFont typeface="Wingdings" panose="05000000000000000000" pitchFamily="2" charset="2"/>
              <a:buChar char="§"/>
            </a:pPr>
            <a:endParaRPr lang="en-US" sz="1999">
              <a:solidFill>
                <a:srgbClr val="FFFFFF"/>
              </a:solidFill>
              <a:latin typeface="Tele-GroteskNCNor" pitchFamily="2" charset="0"/>
            </a:endParaRPr>
          </a:p>
          <a:p>
            <a:pPr marL="285692" indent="-285692" defTabSz="493740">
              <a:buClr>
                <a:srgbClr val="E20074"/>
              </a:buClr>
              <a:buFont typeface="Wingdings" pitchFamily="2" charset="2"/>
              <a:buChar char="§"/>
            </a:pPr>
            <a:endParaRPr lang="en-US" sz="1999">
              <a:solidFill>
                <a:srgbClr val="FFFFFF"/>
              </a:solidFill>
              <a:latin typeface="Tele-GroteskNCNor" pitchFamily="2" charset="0"/>
            </a:endParaRPr>
          </a:p>
          <a:p>
            <a:pPr marL="285692" indent="-285692" defTabSz="493740">
              <a:buClr>
                <a:srgbClr val="E20074"/>
              </a:buClr>
              <a:buFont typeface="Wingdings" pitchFamily="2" charset="2"/>
              <a:buChar char="§"/>
            </a:pPr>
            <a:endParaRPr lang="en-US" sz="1999">
              <a:solidFill>
                <a:srgbClr val="FFFFFF"/>
              </a:solidFill>
              <a:latin typeface="Tele-GroteskNCNor" pitchFamily="2" charset="0"/>
            </a:endParaRPr>
          </a:p>
          <a:p>
            <a:pPr marL="285692" indent="-285692" defTabSz="493740">
              <a:buClr>
                <a:srgbClr val="E20074"/>
              </a:buClr>
              <a:buFont typeface="Wingdings" pitchFamily="2" charset="2"/>
              <a:buChar char="§"/>
            </a:pPr>
            <a:endParaRPr lang="en-US" sz="1999">
              <a:solidFill>
                <a:srgbClr val="FFFFFF"/>
              </a:solidFill>
              <a:latin typeface="Tele-GroteskNCNor" pitchFamily="2" charset="0"/>
            </a:endParaRPr>
          </a:p>
          <a:p>
            <a:pPr marL="285692" indent="-285692" defTabSz="493740">
              <a:buClr>
                <a:srgbClr val="E20074"/>
              </a:buClr>
              <a:buFont typeface="Wingdings" pitchFamily="2" charset="2"/>
              <a:buChar char="§"/>
            </a:pPr>
            <a:endParaRPr lang="en-US" sz="1999">
              <a:solidFill>
                <a:srgbClr val="FFFFFF"/>
              </a:solidFill>
              <a:latin typeface="Tele-GroteskNCNor" pitchFamily="2" charset="0"/>
            </a:endParaRPr>
          </a:p>
          <a:p>
            <a:pPr defTabSz="493740">
              <a:buClr>
                <a:srgbClr val="E20074"/>
              </a:buClr>
            </a:pPr>
            <a:endParaRPr lang="cs-CZ" sz="1999">
              <a:solidFill>
                <a:srgbClr val="FFFFFF"/>
              </a:solidFill>
              <a:latin typeface="Tele-GroteskNCNo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4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80C588-1B0B-80B0-10F6-42897EDAE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34" y="2988087"/>
            <a:ext cx="10698405" cy="503999"/>
          </a:xfrm>
        </p:spPr>
        <p:txBody>
          <a:bodyPr/>
          <a:lstStyle/>
          <a:p>
            <a:r>
              <a:rPr lang="en-CZ"/>
              <a:t>Selected ”methods” of working with text</a:t>
            </a:r>
          </a:p>
        </p:txBody>
      </p:sp>
    </p:spTree>
    <p:extLst>
      <p:ext uri="{BB962C8B-B14F-4D97-AF65-F5344CB8AC3E}">
        <p14:creationId xmlns:p14="http://schemas.microsoft.com/office/powerpoint/2010/main" val="272392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CA4078-2EC3-4E1E-B05D-55596D5A0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BAG-of-words (BOW)</a:t>
            </a:r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D56E7-7545-4B24-B179-951F2668CE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151912"/>
            <a:fld id="{12C068DA-D53D-462E-BFC0-FE45A468E8EF}" type="slidenum">
              <a:rPr lang="de-DE">
                <a:solidFill>
                  <a:srgbClr val="FFFFFF"/>
                </a:solidFill>
              </a:rPr>
              <a:pPr defTabSz="1151912"/>
              <a:t>16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EDD8E-9610-481F-B697-FEF4EF5F9AE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1151912"/>
            <a:r>
              <a:rPr lang="en-US">
                <a:solidFill>
                  <a:srgbClr val="FFFFFF"/>
                </a:solidFill>
              </a:rPr>
              <a:t>DTSE - AI Incubator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11AE4DE-42D3-44F2-85A2-8BBA1B081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97" y="1019752"/>
            <a:ext cx="4909279" cy="4164493"/>
          </a:xfrm>
        </p:spPr>
        <p:txBody>
          <a:bodyPr/>
          <a:lstStyle/>
          <a:p>
            <a:pPr marL="287053" lvl="1" indent="-285692">
              <a:buFont typeface="Wingdings" panose="05000000000000000000" pitchFamily="2" charset="2"/>
              <a:buChar char="§"/>
            </a:pPr>
            <a:r>
              <a:rPr lang="en-US" sz="1999">
                <a:latin typeface="Tele-GroteskNCNor" pitchFamily="2" charset="0"/>
              </a:rPr>
              <a:t>A simplifying representation, </a:t>
            </a:r>
            <a:r>
              <a:rPr lang="en-US" sz="1999">
                <a:solidFill>
                  <a:srgbClr val="E20074"/>
                </a:solidFill>
                <a:latin typeface="Tele-GroteskNCNor" pitchFamily="2" charset="0"/>
              </a:rPr>
              <a:t>disregards word order</a:t>
            </a:r>
          </a:p>
          <a:p>
            <a:pPr marL="287053" lvl="1" indent="-285692">
              <a:buFont typeface="Wingdings" panose="05000000000000000000" pitchFamily="2" charset="2"/>
              <a:buChar char="§"/>
            </a:pPr>
            <a:r>
              <a:rPr lang="en-US" sz="1999">
                <a:latin typeface="Tele-GroteskNCNor" pitchFamily="2" charset="0"/>
              </a:rPr>
              <a:t>Text is represented as a </a:t>
            </a:r>
            <a:r>
              <a:rPr lang="en-US" sz="1999">
                <a:solidFill>
                  <a:srgbClr val="E20074"/>
                </a:solidFill>
                <a:latin typeface="Tele-GroteskNCNor" pitchFamily="2" charset="0"/>
              </a:rPr>
              <a:t>bag (multiset) of its words</a:t>
            </a:r>
          </a:p>
          <a:p>
            <a:pPr marL="470772" lvl="2" indent="-285692">
              <a:buFont typeface="Wingdings" panose="05000000000000000000" pitchFamily="2" charset="2"/>
              <a:buChar char="§"/>
            </a:pPr>
            <a:r>
              <a:rPr lang="en-US" sz="1999">
                <a:solidFill>
                  <a:srgbClr val="E20074"/>
                </a:solidFill>
                <a:latin typeface="Tele-GroteskNCNor" pitchFamily="2" charset="0"/>
              </a:rPr>
              <a:t>multiplicity - </a:t>
            </a:r>
            <a:r>
              <a:rPr lang="en-US" sz="1999">
                <a:latin typeface="Tele-GroteskNCNor" pitchFamily="2" charset="0"/>
              </a:rPr>
              <a:t>number of occurrences of each word</a:t>
            </a:r>
            <a:endParaRPr lang="en-US" sz="1999">
              <a:solidFill>
                <a:srgbClr val="E20074"/>
              </a:solidFill>
              <a:latin typeface="Tele-GroteskNCNor" pitchFamily="2" charset="0"/>
            </a:endParaRPr>
          </a:p>
          <a:p>
            <a:pPr lvl="1"/>
            <a:endParaRPr lang="en-US" sz="1999">
              <a:solidFill>
                <a:srgbClr val="E20074"/>
              </a:solidFill>
              <a:latin typeface="Tele-GroteskNCNor" pitchFamily="2" charset="0"/>
            </a:endParaRPr>
          </a:p>
          <a:p>
            <a:pPr marL="287053" lvl="1" indent="-285692">
              <a:buFont typeface="Wingdings" panose="05000000000000000000" pitchFamily="2" charset="2"/>
              <a:buChar char="§"/>
            </a:pPr>
            <a:endParaRPr lang="en-US" sz="1999">
              <a:latin typeface="Tele-GroteskNCNor" pitchFamily="2" charset="0"/>
            </a:endParaRPr>
          </a:p>
          <a:p>
            <a:pPr marL="285692" indent="-285692">
              <a:buFont typeface="Wingdings" panose="05000000000000000000" pitchFamily="2" charset="2"/>
              <a:buChar char="§"/>
            </a:pPr>
            <a:endParaRPr lang="en-US" sz="1999">
              <a:latin typeface="Tele-GroteskNCNor" pitchFamily="2" charset="0"/>
            </a:endParaRPr>
          </a:p>
          <a:p>
            <a:pPr marL="285692" indent="-285692">
              <a:buFont typeface="Wingdings" panose="05000000000000000000" pitchFamily="2" charset="2"/>
              <a:buChar char="§"/>
            </a:pPr>
            <a:endParaRPr lang="en-US" sz="1999">
              <a:latin typeface="Tele-GroteskNCNor" pitchFamily="2" charset="0"/>
            </a:endParaRPr>
          </a:p>
          <a:p>
            <a:pPr marL="285692" indent="-285692">
              <a:buFont typeface="Wingdings" panose="05000000000000000000" pitchFamily="2" charset="2"/>
              <a:buChar char="§"/>
            </a:pPr>
            <a:endParaRPr lang="en-US" sz="1999">
              <a:latin typeface="Tele-GroteskNCNor" pitchFamily="2" charset="0"/>
            </a:endParaRPr>
          </a:p>
          <a:p>
            <a:pPr marL="285692" indent="-285692">
              <a:buFont typeface="Wingdings" panose="05000000000000000000" pitchFamily="2" charset="2"/>
              <a:buChar char="§"/>
            </a:pPr>
            <a:endParaRPr lang="en-US" sz="1999">
              <a:latin typeface="Tele-GroteskNCNor" pitchFamily="2" charset="0"/>
            </a:endParaRPr>
          </a:p>
          <a:p>
            <a:endParaRPr lang="cs-CZ" sz="1999">
              <a:latin typeface="Tele-GroteskNCNor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439A90-575F-49D8-A0C8-63346DB72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473" y="1316064"/>
            <a:ext cx="5686348" cy="4238568"/>
          </a:xfrm>
          <a:prstGeom prst="rect">
            <a:avLst/>
          </a:prstGeom>
          <a:ln w="19050">
            <a:solidFill>
              <a:srgbClr val="E20074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823303-2887-4E7E-A2DA-49DD287B5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478" y="2915636"/>
            <a:ext cx="2162858" cy="216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1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CA4078-2EC3-4E1E-B05D-55596D5A0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WORD EMBEDDINGS</a:t>
            </a:r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D56E7-7545-4B24-B179-951F2668CE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151912"/>
            <a:fld id="{12C068DA-D53D-462E-BFC0-FE45A468E8EF}" type="slidenum">
              <a:rPr lang="de-DE">
                <a:solidFill>
                  <a:srgbClr val="FFFFFF"/>
                </a:solidFill>
              </a:rPr>
              <a:pPr defTabSz="1151912"/>
              <a:t>17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EDD8E-9610-481F-B697-FEF4EF5F9AE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1151912"/>
            <a:r>
              <a:rPr lang="en-US">
                <a:solidFill>
                  <a:srgbClr val="FFFFFF"/>
                </a:solidFill>
              </a:rPr>
              <a:t>DTSE - AI Incubator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11AE4DE-42D3-44F2-85A2-8BBA1B081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97" y="1019752"/>
            <a:ext cx="4819351" cy="4164493"/>
          </a:xfrm>
        </p:spPr>
        <p:txBody>
          <a:bodyPr/>
          <a:lstStyle/>
          <a:p>
            <a:pPr marL="287053" lvl="1" indent="-285692">
              <a:buFont typeface="Wingdings" panose="05000000000000000000" pitchFamily="2" charset="2"/>
              <a:buChar char="§"/>
            </a:pPr>
            <a:r>
              <a:rPr lang="en-US" sz="1999">
                <a:latin typeface="Tele-GroteskNCNor" pitchFamily="2" charset="0"/>
              </a:rPr>
              <a:t>Mapping of </a:t>
            </a:r>
            <a:r>
              <a:rPr lang="en-US" sz="1999">
                <a:solidFill>
                  <a:srgbClr val="E20074"/>
                </a:solidFill>
                <a:latin typeface="Tele-GroteskNCNor" pitchFamily="2" charset="0"/>
              </a:rPr>
              <a:t>words into vectors </a:t>
            </a:r>
            <a:r>
              <a:rPr lang="en-US" sz="1999">
                <a:latin typeface="Tele-GroteskNCNor" pitchFamily="2" charset="0"/>
              </a:rPr>
              <a:t>of real numbers</a:t>
            </a:r>
          </a:p>
          <a:p>
            <a:pPr marL="287053" lvl="1" indent="-285692">
              <a:buFont typeface="Wingdings" panose="05000000000000000000" pitchFamily="2" charset="2"/>
              <a:buChar char="§"/>
            </a:pPr>
            <a:r>
              <a:rPr lang="en-US" sz="1999">
                <a:latin typeface="Tele-GroteskNCNor" pitchFamily="2" charset="0"/>
              </a:rPr>
              <a:t>Words are closer to each other, if they </a:t>
            </a:r>
            <a:r>
              <a:rPr lang="en-US" sz="1999">
                <a:solidFill>
                  <a:srgbClr val="E20074"/>
                </a:solidFill>
                <a:latin typeface="Tele-GroteskNCNor" pitchFamily="2" charset="0"/>
              </a:rPr>
              <a:t>occur in similar context</a:t>
            </a:r>
          </a:p>
          <a:p>
            <a:pPr marL="287053" lvl="1" indent="-285692">
              <a:buFont typeface="Wingdings" panose="05000000000000000000" pitchFamily="2" charset="2"/>
              <a:buChar char="§"/>
            </a:pPr>
            <a:r>
              <a:rPr lang="en-US" sz="1999">
                <a:latin typeface="Tele-GroteskNCNor" pitchFamily="2" charset="0"/>
              </a:rPr>
              <a:t>King – Man + Woman = Queen</a:t>
            </a:r>
          </a:p>
          <a:p>
            <a:pPr marL="287053" lvl="1" indent="-285692">
              <a:buFont typeface="Wingdings" panose="05000000000000000000" pitchFamily="2" charset="2"/>
              <a:buChar char="§"/>
            </a:pPr>
            <a:r>
              <a:rPr lang="en-US" sz="1999">
                <a:latin typeface="Tele-GroteskNCNor" pitchFamily="2" charset="0"/>
              </a:rPr>
              <a:t>Most popular embedding models are </a:t>
            </a:r>
            <a:r>
              <a:rPr lang="en-US" sz="1999">
                <a:solidFill>
                  <a:srgbClr val="E20074"/>
                </a:solidFill>
                <a:latin typeface="Tele-GroteskNCNor" pitchFamily="2" charset="0"/>
              </a:rPr>
              <a:t>Word2Vec (Tomas </a:t>
            </a:r>
            <a:r>
              <a:rPr lang="en-US" sz="1999" err="1">
                <a:solidFill>
                  <a:srgbClr val="E20074"/>
                </a:solidFill>
                <a:latin typeface="Tele-GroteskNCNor" pitchFamily="2" charset="0"/>
              </a:rPr>
              <a:t>Mikolov</a:t>
            </a:r>
            <a:r>
              <a:rPr lang="en-US" sz="1999">
                <a:solidFill>
                  <a:srgbClr val="E20074"/>
                </a:solidFill>
                <a:latin typeface="Tele-GroteskNCNor" pitchFamily="2" charset="0"/>
              </a:rPr>
              <a:t>), </a:t>
            </a:r>
            <a:r>
              <a:rPr lang="en-US" sz="1999" err="1">
                <a:solidFill>
                  <a:srgbClr val="E20074"/>
                </a:solidFill>
                <a:latin typeface="Tele-GroteskNCNor" pitchFamily="2" charset="0"/>
              </a:rPr>
              <a:t>FastText</a:t>
            </a:r>
            <a:r>
              <a:rPr lang="en-US" sz="1999">
                <a:solidFill>
                  <a:srgbClr val="E20074"/>
                </a:solidFill>
                <a:latin typeface="Tele-GroteskNCNor" pitchFamily="2" charset="0"/>
              </a:rPr>
              <a:t>, </a:t>
            </a:r>
            <a:r>
              <a:rPr lang="en-US" sz="1999">
                <a:latin typeface="Tele-GroteskNCNor" pitchFamily="2" charset="0"/>
              </a:rPr>
              <a:t>or</a:t>
            </a:r>
            <a:r>
              <a:rPr lang="en-US" sz="1999">
                <a:solidFill>
                  <a:srgbClr val="E20074"/>
                </a:solidFill>
                <a:latin typeface="Tele-GroteskNCNor" pitchFamily="2" charset="0"/>
              </a:rPr>
              <a:t> BERT</a:t>
            </a:r>
          </a:p>
          <a:p>
            <a:pPr lvl="1"/>
            <a:endParaRPr lang="en-US" sz="1999">
              <a:solidFill>
                <a:srgbClr val="E20074"/>
              </a:solidFill>
              <a:latin typeface="Tele-GroteskNCNor" pitchFamily="2" charset="0"/>
            </a:endParaRPr>
          </a:p>
          <a:p>
            <a:pPr lvl="1"/>
            <a:endParaRPr lang="en-US" sz="1999">
              <a:solidFill>
                <a:srgbClr val="E20074"/>
              </a:solidFill>
              <a:latin typeface="Tele-GroteskNCNor" pitchFamily="2" charset="0"/>
            </a:endParaRPr>
          </a:p>
          <a:p>
            <a:pPr marL="287053" lvl="1" indent="-285692">
              <a:buFont typeface="Wingdings" panose="05000000000000000000" pitchFamily="2" charset="2"/>
              <a:buChar char="§"/>
            </a:pPr>
            <a:endParaRPr lang="en-US" sz="1999">
              <a:latin typeface="Tele-GroteskNCNor" pitchFamily="2" charset="0"/>
            </a:endParaRPr>
          </a:p>
          <a:p>
            <a:pPr marL="285692" indent="-285692">
              <a:buFont typeface="Wingdings" panose="05000000000000000000" pitchFamily="2" charset="2"/>
              <a:buChar char="§"/>
            </a:pPr>
            <a:endParaRPr lang="en-US" sz="1999">
              <a:latin typeface="Tele-GroteskNCNor" pitchFamily="2" charset="0"/>
            </a:endParaRPr>
          </a:p>
          <a:p>
            <a:pPr marL="285692" indent="-285692">
              <a:buFont typeface="Wingdings" panose="05000000000000000000" pitchFamily="2" charset="2"/>
              <a:buChar char="§"/>
            </a:pPr>
            <a:endParaRPr lang="en-US" sz="1999">
              <a:latin typeface="Tele-GroteskNCNor" pitchFamily="2" charset="0"/>
            </a:endParaRPr>
          </a:p>
          <a:p>
            <a:pPr marL="285692" indent="-285692">
              <a:buFont typeface="Wingdings" panose="05000000000000000000" pitchFamily="2" charset="2"/>
              <a:buChar char="§"/>
            </a:pPr>
            <a:endParaRPr lang="en-US" sz="1999">
              <a:latin typeface="Tele-GroteskNCNor" pitchFamily="2" charset="0"/>
            </a:endParaRPr>
          </a:p>
          <a:p>
            <a:pPr marL="285692" indent="-285692">
              <a:buFont typeface="Wingdings" panose="05000000000000000000" pitchFamily="2" charset="2"/>
              <a:buChar char="§"/>
            </a:pPr>
            <a:endParaRPr lang="en-US" sz="1999">
              <a:latin typeface="Tele-GroteskNCNor" pitchFamily="2" charset="0"/>
            </a:endParaRPr>
          </a:p>
          <a:p>
            <a:endParaRPr lang="cs-CZ" sz="1999">
              <a:latin typeface="Tele-GroteskNCNor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C50DF1-9E1A-4569-B9D3-7D49DE2E3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200" y="3486408"/>
            <a:ext cx="2593377" cy="21307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6D7EDB-A750-4CEB-9979-7C6D81C2C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490" y="1468193"/>
            <a:ext cx="5813674" cy="2148697"/>
          </a:xfrm>
          <a:prstGeom prst="rect">
            <a:avLst/>
          </a:prstGeom>
          <a:ln w="19050">
            <a:solidFill>
              <a:srgbClr val="E20074"/>
            </a:solidFill>
          </a:ln>
        </p:spPr>
      </p:pic>
    </p:spTree>
    <p:extLst>
      <p:ext uri="{BB962C8B-B14F-4D97-AF65-F5344CB8AC3E}">
        <p14:creationId xmlns:p14="http://schemas.microsoft.com/office/powerpoint/2010/main" val="299614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80C588-1B0B-80B0-10F6-42897EDAE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34" y="2988087"/>
            <a:ext cx="10698405" cy="503999"/>
          </a:xfrm>
        </p:spPr>
        <p:txBody>
          <a:bodyPr/>
          <a:lstStyle/>
          <a:p>
            <a:r>
              <a:rPr lang="en-CZ"/>
              <a:t>LLMs @AI Shared Services – Product Athena</a:t>
            </a:r>
          </a:p>
        </p:txBody>
      </p:sp>
    </p:spTree>
    <p:extLst>
      <p:ext uri="{BB962C8B-B14F-4D97-AF65-F5344CB8AC3E}">
        <p14:creationId xmlns:p14="http://schemas.microsoft.com/office/powerpoint/2010/main" val="21254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CA4078-2EC3-4E1E-B05D-55596D5A0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Athena Overview</a:t>
            </a:r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D56E7-7545-4B24-B179-951F2668CE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151912"/>
            <a:fld id="{12C068DA-D53D-462E-BFC0-FE45A468E8EF}" type="slidenum">
              <a:rPr lang="de-DE">
                <a:solidFill>
                  <a:srgbClr val="FFFFFF"/>
                </a:solidFill>
              </a:rPr>
              <a:pPr defTabSz="1151912"/>
              <a:t>19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EDD8E-9610-481F-B697-FEF4EF5F9AE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1151912"/>
            <a:r>
              <a:rPr lang="en-US">
                <a:solidFill>
                  <a:srgbClr val="FFFFFF"/>
                </a:solidFill>
              </a:rPr>
              <a:t>DTSE - AI Incubator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DC9CF15-F498-0F72-AE0D-62DE49D1B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97" y="1019752"/>
            <a:ext cx="4819351" cy="4164493"/>
          </a:xfrm>
        </p:spPr>
        <p:txBody>
          <a:bodyPr/>
          <a:lstStyle/>
          <a:p>
            <a:pPr marL="287020" lvl="1" indent="-285115">
              <a:buFont typeface="Wingdings" panose="05000000000000000000" pitchFamily="2" charset="2"/>
              <a:buChar char="§"/>
            </a:pPr>
            <a:r>
              <a:rPr lang="en-US" sz="1950">
                <a:latin typeface="Tele-GroteskNCNor"/>
              </a:rPr>
              <a:t>Semantic search over various data types</a:t>
            </a:r>
          </a:p>
          <a:p>
            <a:pPr marL="287020" lvl="1" indent="-285115">
              <a:buFont typeface="Wingdings" panose="05000000000000000000" pitchFamily="2" charset="2"/>
              <a:buChar char="§"/>
            </a:pPr>
            <a:r>
              <a:rPr lang="en-US" sz="1950">
                <a:latin typeface="Tele-GroteskNCNor"/>
              </a:rPr>
              <a:t>Enables fast orientation in vast amount of data</a:t>
            </a:r>
          </a:p>
          <a:p>
            <a:pPr marL="287020" lvl="1" indent="-285115">
              <a:buFont typeface="Wingdings" panose="05000000000000000000" pitchFamily="2" charset="2"/>
              <a:buChar char="§"/>
            </a:pPr>
            <a:r>
              <a:rPr lang="en-US" sz="1950">
                <a:latin typeface="Tele-GroteskNCNor"/>
              </a:rPr>
              <a:t>Features:</a:t>
            </a:r>
            <a:endParaRPr lang="en-US" sz="1950">
              <a:latin typeface="Tele-GroteskNCNor" pitchFamily="2" charset="0"/>
            </a:endParaRPr>
          </a:p>
          <a:p>
            <a:pPr marL="470535" lvl="2" indent="-285115">
              <a:buFont typeface="Wingdings" panose="05000000000000000000" pitchFamily="2" charset="2"/>
              <a:buChar char="§"/>
            </a:pPr>
            <a:r>
              <a:rPr lang="en-US" sz="1950">
                <a:latin typeface="Tele-GroteskNCNor"/>
              </a:rPr>
              <a:t>Language independent</a:t>
            </a:r>
          </a:p>
          <a:p>
            <a:pPr marL="470535" lvl="2" indent="-285115">
              <a:buFont typeface="Wingdings" panose="05000000000000000000" pitchFamily="2" charset="2"/>
              <a:buChar char="§"/>
            </a:pPr>
            <a:r>
              <a:rPr lang="en-US" sz="1950">
                <a:latin typeface="Tele-GroteskNCNor"/>
              </a:rPr>
              <a:t>Summarization</a:t>
            </a:r>
          </a:p>
          <a:p>
            <a:pPr marL="470535" lvl="2" indent="-285115">
              <a:buFont typeface="Wingdings" panose="05000000000000000000" pitchFamily="2" charset="2"/>
              <a:buChar char="§"/>
            </a:pPr>
            <a:r>
              <a:rPr lang="en-US" sz="1950">
                <a:latin typeface="Tele-GroteskNCNor"/>
              </a:rPr>
              <a:t>Similarity matching </a:t>
            </a:r>
            <a:endParaRPr lang="en-US" sz="1950">
              <a:latin typeface="Tele-GroteskNCNor" pitchFamily="2" charset="0"/>
            </a:endParaRPr>
          </a:p>
          <a:p>
            <a:pPr marL="470535" lvl="2" indent="-285115">
              <a:buFont typeface="Wingdings" panose="05000000000000000000" pitchFamily="2" charset="2"/>
              <a:buChar char="§"/>
            </a:pPr>
            <a:r>
              <a:rPr lang="en-US" sz="1950">
                <a:latin typeface="Tele-GroteskNCNor"/>
              </a:rPr>
              <a:t>Text generation</a:t>
            </a:r>
          </a:p>
          <a:p>
            <a:pPr marL="470535" lvl="2" indent="-285115">
              <a:buFont typeface="Wingdings" panose="05000000000000000000" pitchFamily="2" charset="2"/>
              <a:buChar char="§"/>
            </a:pPr>
            <a:r>
              <a:rPr lang="en-US" sz="1950">
                <a:latin typeface="Tele-GroteskNCNor"/>
              </a:rPr>
              <a:t>Connection to web data</a:t>
            </a:r>
          </a:p>
          <a:p>
            <a:pPr marL="285115" indent="-285115">
              <a:buFont typeface="Wingdings" panose="05000000000000000000" pitchFamily="2" charset="2"/>
              <a:buChar char="§"/>
            </a:pPr>
            <a:endParaRPr lang="en-US" sz="1999">
              <a:latin typeface="Tele-GroteskNCNor" pitchFamily="2" charset="0"/>
            </a:endParaRPr>
          </a:p>
          <a:p>
            <a:pPr marL="285115" indent="-285115">
              <a:buFont typeface="Wingdings" panose="05000000000000000000" pitchFamily="2" charset="2"/>
              <a:buChar char="§"/>
            </a:pPr>
            <a:endParaRPr lang="en-US" sz="1999">
              <a:latin typeface="Tele-GroteskNCNor" pitchFamily="2" charset="0"/>
            </a:endParaRPr>
          </a:p>
          <a:p>
            <a:pPr marL="285115" indent="-285115">
              <a:buFont typeface="Wingdings" panose="05000000000000000000" pitchFamily="2" charset="2"/>
              <a:buChar char="§"/>
            </a:pPr>
            <a:endParaRPr lang="en-US" sz="1999">
              <a:latin typeface="Tele-GroteskNCNor" pitchFamily="2" charset="0"/>
            </a:endParaRPr>
          </a:p>
          <a:p>
            <a:pPr marL="285115" indent="-285115">
              <a:buFont typeface="Wingdings" panose="05000000000000000000" pitchFamily="2" charset="2"/>
              <a:buChar char="§"/>
            </a:pPr>
            <a:endParaRPr lang="en-US" sz="1999">
              <a:latin typeface="Tele-GroteskNCNor" pitchFamily="2" charset="0"/>
            </a:endParaRPr>
          </a:p>
          <a:p>
            <a:endParaRPr lang="cs-CZ" sz="1999">
              <a:latin typeface="Tele-GroteskNCNor" pitchFamily="2" charset="0"/>
            </a:endParaRP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6455685F-0EDD-2433-78D0-F709B864E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648" y="1565539"/>
            <a:ext cx="5372342" cy="317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5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ál 5">
            <a:extLst>
              <a:ext uri="{FF2B5EF4-FFF2-40B4-BE49-F238E27FC236}">
                <a16:creationId xmlns:a16="http://schemas.microsoft.com/office/drawing/2014/main" id="{4B29868A-5AA3-4153-A97F-46892E64CE63}"/>
              </a:ext>
            </a:extLst>
          </p:cNvPr>
          <p:cNvSpPr/>
          <p:nvPr/>
        </p:nvSpPr>
        <p:spPr>
          <a:xfrm>
            <a:off x="8199323" y="2340225"/>
            <a:ext cx="1799725" cy="1799725"/>
          </a:xfrm>
          <a:prstGeom prst="ellipse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023" tIns="68023" rIns="68023" bIns="68023" rtlCol="0" anchor="ctr"/>
          <a:lstStyle/>
          <a:p>
            <a:pPr algn="ctr" defTabSz="1151912"/>
            <a:r>
              <a:rPr lang="sk-SK" sz="1950">
                <a:solidFill>
                  <a:prstClr val="white"/>
                </a:solidFill>
                <a:latin typeface="TeleNeo Office ExtraBold"/>
              </a:rPr>
              <a:t>Deutsche Telekom,</a:t>
            </a:r>
          </a:p>
          <a:p>
            <a:pPr algn="ctr" defTabSz="1151912"/>
            <a:r>
              <a:rPr lang="sk-SK" sz="1950">
                <a:solidFill>
                  <a:prstClr val="white"/>
                </a:solidFill>
                <a:latin typeface="TeleNeo Office ExtraBold"/>
              </a:rPr>
              <a:t>T-Mobile CZ</a:t>
            </a:r>
          </a:p>
        </p:txBody>
      </p:sp>
      <p:sp>
        <p:nvSpPr>
          <p:cNvPr id="7" name="Ovál 5">
            <a:extLst>
              <a:ext uri="{FF2B5EF4-FFF2-40B4-BE49-F238E27FC236}">
                <a16:creationId xmlns:a16="http://schemas.microsoft.com/office/drawing/2014/main" id="{1723733C-9D4D-45AA-B497-16F1EC3AC661}"/>
              </a:ext>
            </a:extLst>
          </p:cNvPr>
          <p:cNvSpPr/>
          <p:nvPr/>
        </p:nvSpPr>
        <p:spPr>
          <a:xfrm>
            <a:off x="1523027" y="2340225"/>
            <a:ext cx="1799725" cy="1799725"/>
          </a:xfrm>
          <a:prstGeom prst="ellipse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023" tIns="68023" rIns="68023" bIns="68023" rtlCol="0" anchor="ctr"/>
          <a:lstStyle/>
          <a:p>
            <a:pPr algn="ctr" defTabSz="1151912"/>
            <a:r>
              <a:rPr lang="sk-SK" sz="1999">
                <a:solidFill>
                  <a:prstClr val="white"/>
                </a:solidFill>
                <a:latin typeface="TeleNeo Office ExtraBold"/>
              </a:rPr>
              <a:t>Deutsche Telekom </a:t>
            </a:r>
            <a:r>
              <a:rPr lang="sk-SK" sz="1999" err="1">
                <a:solidFill>
                  <a:prstClr val="white"/>
                </a:solidFill>
                <a:latin typeface="TeleNeo Office ExtraBold"/>
              </a:rPr>
              <a:t>Services</a:t>
            </a:r>
            <a:r>
              <a:rPr lang="sk-SK" sz="1999">
                <a:solidFill>
                  <a:prstClr val="white"/>
                </a:solidFill>
                <a:latin typeface="TeleNeo Office ExtraBold"/>
              </a:rPr>
              <a:t> </a:t>
            </a:r>
            <a:r>
              <a:rPr lang="sk-SK" sz="1999" err="1">
                <a:solidFill>
                  <a:prstClr val="white"/>
                </a:solidFill>
                <a:latin typeface="TeleNeo Office ExtraBold"/>
              </a:rPr>
              <a:t>Europe</a:t>
            </a:r>
            <a:endParaRPr lang="sk-SK" sz="1999">
              <a:solidFill>
                <a:prstClr val="white"/>
              </a:solidFill>
              <a:latin typeface="TeleNeo Office ExtraBold"/>
            </a:endParaRPr>
          </a:p>
        </p:txBody>
      </p:sp>
      <p:pic>
        <p:nvPicPr>
          <p:cNvPr id="8" name="Grafik 33" descr="T_Logo_3c_Slogan_p_INT.emf">
            <a:extLst>
              <a:ext uri="{FF2B5EF4-FFF2-40B4-BE49-F238E27FC236}">
                <a16:creationId xmlns:a16="http://schemas.microsoft.com/office/drawing/2014/main" id="{C28F7AB2-4E3D-4B60-92EC-21BAED4C19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 l="1" t="-43" r="87570" b="-2"/>
          <a:stretch/>
        </p:blipFill>
        <p:spPr>
          <a:xfrm>
            <a:off x="2152986" y="1521878"/>
            <a:ext cx="539808" cy="648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33" descr="T_Logo_3c_Slogan_p_INT.emf">
            <a:extLst>
              <a:ext uri="{FF2B5EF4-FFF2-40B4-BE49-F238E27FC236}">
                <a16:creationId xmlns:a16="http://schemas.microsoft.com/office/drawing/2014/main" id="{A53383D5-B2EF-4A89-AF78-008CB51499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 l="1" t="-43" r="87570" b="-2"/>
          <a:stretch/>
        </p:blipFill>
        <p:spPr>
          <a:xfrm>
            <a:off x="8829281" y="1521878"/>
            <a:ext cx="539808" cy="648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picture containing text, person, indoor, person&#10;&#10;Description automatically generated">
            <a:extLst>
              <a:ext uri="{FF2B5EF4-FFF2-40B4-BE49-F238E27FC236}">
                <a16:creationId xmlns:a16="http://schemas.microsoft.com/office/drawing/2014/main" id="{58244BEE-9293-4E51-B0B4-F8C9F375E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481" y="2247526"/>
            <a:ext cx="3529112" cy="1985125"/>
          </a:xfrm>
          <a:prstGeom prst="rect">
            <a:avLst/>
          </a:prstGeom>
        </p:spPr>
      </p:pic>
      <p:sp>
        <p:nvSpPr>
          <p:cNvPr id="16" name="Titel 41">
            <a:extLst>
              <a:ext uri="{FF2B5EF4-FFF2-40B4-BE49-F238E27FC236}">
                <a16:creationId xmlns:a16="http://schemas.microsoft.com/office/drawing/2014/main" id="{DFED0D6D-DC81-4192-893B-143F31F88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02" y="527214"/>
            <a:ext cx="10868672" cy="503923"/>
          </a:xfrm>
        </p:spPr>
        <p:txBody>
          <a:bodyPr>
            <a:normAutofit fontScale="90000"/>
          </a:bodyPr>
          <a:lstStyle/>
          <a:p>
            <a:r>
              <a:rPr lang="sk-SK" cap="none" err="1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Who</a:t>
            </a:r>
            <a:r>
              <a:rPr lang="sk-SK" cap="none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 </a:t>
            </a:r>
            <a:r>
              <a:rPr lang="sk-SK" cap="none" err="1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we</a:t>
            </a:r>
            <a:r>
              <a:rPr lang="sk-SK" cap="none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 are...</a:t>
            </a:r>
            <a:endParaRPr lang="de-DE" cap="none"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1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2A586B-C47F-9059-C474-E8CD899B4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02" y="2985293"/>
            <a:ext cx="10698405" cy="503999"/>
          </a:xfrm>
        </p:spPr>
        <p:txBody>
          <a:bodyPr/>
          <a:lstStyle/>
          <a:p>
            <a:pPr algn="ctr"/>
            <a:r>
              <a:rPr lang="en-US"/>
              <a:t>Part II. - Time Series Forecasting in DTSE</a:t>
            </a:r>
          </a:p>
        </p:txBody>
      </p:sp>
    </p:spTree>
    <p:extLst>
      <p:ext uri="{BB962C8B-B14F-4D97-AF65-F5344CB8AC3E}">
        <p14:creationId xmlns:p14="http://schemas.microsoft.com/office/powerpoint/2010/main" val="138008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F4B17-E9C3-486F-B954-38A022F90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34" y="416590"/>
            <a:ext cx="10698405" cy="503999"/>
          </a:xfrm>
        </p:spPr>
        <p:txBody>
          <a:bodyPr>
            <a:normAutofit fontScale="90000"/>
          </a:bodyPr>
          <a:lstStyle/>
          <a:p>
            <a:r>
              <a:rPr lang="en-US"/>
              <a:t>Jak </a:t>
            </a:r>
            <a:r>
              <a:rPr lang="en-US" err="1"/>
              <a:t>odhadnete</a:t>
            </a:r>
            <a:r>
              <a:rPr lang="en-US"/>
              <a:t> </a:t>
            </a:r>
            <a:r>
              <a:rPr lang="en-US" err="1"/>
              <a:t>počet</a:t>
            </a:r>
            <a:r>
              <a:rPr lang="en-US"/>
              <a:t> </a:t>
            </a:r>
            <a:r>
              <a:rPr lang="en-US" err="1"/>
              <a:t>lidí</a:t>
            </a:r>
            <a:r>
              <a:rPr lang="en-US"/>
              <a:t>, </a:t>
            </a:r>
            <a:r>
              <a:rPr lang="en-US" err="1"/>
              <a:t>kteří</a:t>
            </a:r>
            <a:r>
              <a:rPr lang="en-US"/>
              <a:t> </a:t>
            </a:r>
            <a:r>
              <a:rPr lang="en-US" err="1"/>
              <a:t>přijdou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naši</a:t>
            </a:r>
            <a:r>
              <a:rPr lang="en-US"/>
              <a:t> </a:t>
            </a:r>
            <a:r>
              <a:rPr lang="en-US" err="1"/>
              <a:t>přednášku</a:t>
            </a:r>
            <a:r>
              <a:rPr lang="en-US"/>
              <a:t>?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722C15D1-AB16-4EFF-932B-B0AAC38F42CD}"/>
              </a:ext>
            </a:extLst>
          </p:cNvPr>
          <p:cNvSpPr txBox="1">
            <a:spLocks/>
          </p:cNvSpPr>
          <p:nvPr/>
        </p:nvSpPr>
        <p:spPr>
          <a:xfrm>
            <a:off x="610331" y="1530078"/>
            <a:ext cx="10698407" cy="402950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493840" rtl="0" eaLnBrk="1" fontAlgn="base" hangingPunct="1">
              <a:lnSpc>
                <a:spcPct val="104000"/>
              </a:lnSpc>
              <a:spcBef>
                <a:spcPts val="1028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361" algn="l" defTabSz="493840" rtl="0" eaLnBrk="1" fontAlgn="base" hangingPunct="1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85117" indent="-185117" algn="l" defTabSz="493840" rtl="0" eaLnBrk="1" fontAlgn="base" hangingPunct="1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70234" indent="-185020" algn="l" defTabSz="493840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55352" indent="-185117" algn="l" defTabSz="493840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154936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46741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8547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30355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2200"/>
              <a:t>Počet </a:t>
            </a:r>
            <a:r>
              <a:rPr lang="sk-SK" sz="2200" err="1"/>
              <a:t>lidí</a:t>
            </a:r>
            <a:r>
              <a:rPr lang="sk-SK" sz="2200"/>
              <a:t> na </a:t>
            </a:r>
            <a:r>
              <a:rPr lang="sk-SK" sz="2200" err="1"/>
              <a:t>semináři</a:t>
            </a:r>
            <a:r>
              <a:rPr lang="sk-SK" sz="2200"/>
              <a:t> minulý </a:t>
            </a:r>
            <a:r>
              <a:rPr lang="sk-SK" sz="2200" err="1"/>
              <a:t>týden</a:t>
            </a:r>
            <a:r>
              <a:rPr lang="sk-SK" sz="2200"/>
              <a:t>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2200"/>
              <a:t>Počet </a:t>
            </a:r>
            <a:r>
              <a:rPr lang="sk-SK" sz="2200" err="1"/>
              <a:t>lidí</a:t>
            </a:r>
            <a:r>
              <a:rPr lang="sk-SK" sz="2200"/>
              <a:t> </a:t>
            </a:r>
            <a:r>
              <a:rPr lang="sk-SK" sz="2200" err="1"/>
              <a:t>ve</a:t>
            </a:r>
            <a:r>
              <a:rPr lang="sk-SK" sz="2200"/>
              <a:t> </a:t>
            </a:r>
            <a:r>
              <a:rPr lang="sk-SK" sz="2200" err="1"/>
              <a:t>druhém</a:t>
            </a:r>
            <a:r>
              <a:rPr lang="sk-SK" sz="2200"/>
              <a:t> </a:t>
            </a:r>
            <a:r>
              <a:rPr lang="sk-SK" sz="2200" err="1"/>
              <a:t>týdnu</a:t>
            </a:r>
            <a:r>
              <a:rPr lang="sk-SK" sz="2200"/>
              <a:t> </a:t>
            </a:r>
            <a:r>
              <a:rPr lang="sk-SK" sz="2200" err="1"/>
              <a:t>loňského</a:t>
            </a:r>
            <a:r>
              <a:rPr lang="sk-SK" sz="2200"/>
              <a:t> roku?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2200" err="1"/>
              <a:t>Zohlednění</a:t>
            </a:r>
            <a:r>
              <a:rPr lang="sk-SK" sz="2200"/>
              <a:t> počtu </a:t>
            </a:r>
            <a:r>
              <a:rPr lang="sk-SK" sz="2200" err="1"/>
              <a:t>studentů</a:t>
            </a:r>
            <a:r>
              <a:rPr lang="sk-SK" sz="2200"/>
              <a:t> v ročníku?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2200" err="1"/>
              <a:t>Geniální</a:t>
            </a:r>
            <a:r>
              <a:rPr lang="sk-SK" sz="2200"/>
              <a:t> </a:t>
            </a:r>
            <a:r>
              <a:rPr lang="sk-SK" sz="2200" err="1"/>
              <a:t>anotace</a:t>
            </a:r>
            <a:r>
              <a:rPr lang="sk-SK" sz="2200"/>
              <a:t>, </a:t>
            </a:r>
            <a:r>
              <a:rPr lang="sk-SK" sz="2200" err="1"/>
              <a:t>která</a:t>
            </a:r>
            <a:r>
              <a:rPr lang="sk-SK" sz="2200"/>
              <a:t> </a:t>
            </a:r>
            <a:r>
              <a:rPr lang="sk-SK" sz="2200" err="1"/>
              <a:t>určitě</a:t>
            </a:r>
            <a:r>
              <a:rPr lang="sk-SK" sz="2200"/>
              <a:t> </a:t>
            </a:r>
            <a:r>
              <a:rPr lang="sk-SK" sz="2200" err="1"/>
              <a:t>přiláká</a:t>
            </a:r>
            <a:r>
              <a:rPr lang="sk-SK" sz="2200"/>
              <a:t> i </a:t>
            </a:r>
            <a:r>
              <a:rPr lang="sk-SK" sz="2200" err="1"/>
              <a:t>lidi</a:t>
            </a:r>
            <a:r>
              <a:rPr lang="sk-SK" sz="2200"/>
              <a:t> z </a:t>
            </a:r>
            <a:r>
              <a:rPr lang="sk-SK" sz="2200" err="1"/>
              <a:t>jiných</a:t>
            </a:r>
            <a:r>
              <a:rPr lang="sk-SK" sz="2200"/>
              <a:t> </a:t>
            </a:r>
            <a:r>
              <a:rPr lang="sk-SK" sz="2200" err="1"/>
              <a:t>oborů</a:t>
            </a:r>
            <a:r>
              <a:rPr lang="sk-SK" sz="22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0370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F4B17-E9C3-486F-B954-38A022F9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err="1"/>
              <a:t>Predikce</a:t>
            </a:r>
            <a:r>
              <a:rPr lang="sk-SK"/>
              <a:t> časových </a:t>
            </a:r>
            <a:r>
              <a:rPr lang="sk-SK" err="1"/>
              <a:t>řad</a:t>
            </a:r>
            <a:endParaRPr lang="en-US"/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722C15D1-AB16-4EFF-932B-B0AAC38F42CD}"/>
              </a:ext>
            </a:extLst>
          </p:cNvPr>
          <p:cNvSpPr txBox="1">
            <a:spLocks/>
          </p:cNvSpPr>
          <p:nvPr/>
        </p:nvSpPr>
        <p:spPr>
          <a:xfrm>
            <a:off x="302420" y="1054217"/>
            <a:ext cx="10698407" cy="402950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493840" rtl="0" eaLnBrk="1" fontAlgn="base" hangingPunct="1">
              <a:lnSpc>
                <a:spcPct val="104000"/>
              </a:lnSpc>
              <a:spcBef>
                <a:spcPts val="1028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361" algn="l" defTabSz="493840" rtl="0" eaLnBrk="1" fontAlgn="base" hangingPunct="1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85117" indent="-185117" algn="l" defTabSz="493840" rtl="0" eaLnBrk="1" fontAlgn="base" hangingPunct="1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70234" indent="-185020" algn="l" defTabSz="493840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55352" indent="-185117" algn="l" defTabSz="493840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154936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46741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8547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30355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sk-SK" sz="2200"/>
              <a:t>PRAVIDELNĚ </a:t>
            </a:r>
            <a:r>
              <a:rPr lang="sk-SK" sz="2200" err="1"/>
              <a:t>uspořádané</a:t>
            </a:r>
            <a:r>
              <a:rPr lang="sk-SK" sz="2200"/>
              <a:t> hodnoty z minulosti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200"/>
              <a:t>Predpoklad, že (</a:t>
            </a:r>
            <a:r>
              <a:rPr lang="sk-SK" sz="2200" err="1"/>
              <a:t>některé</a:t>
            </a:r>
            <a:r>
              <a:rPr lang="sk-SK" sz="2200"/>
              <a:t>) aspekty z minulosti </a:t>
            </a:r>
            <a:r>
              <a:rPr lang="sk-SK" sz="2200" err="1"/>
              <a:t>budou</a:t>
            </a:r>
            <a:br>
              <a:rPr lang="sk-SK" sz="2200"/>
            </a:br>
            <a:r>
              <a:rPr lang="sk-SK" sz="2200" err="1"/>
              <a:t>pokračovat</a:t>
            </a:r>
            <a:r>
              <a:rPr lang="sk-SK" sz="2200"/>
              <a:t> v </a:t>
            </a:r>
            <a:r>
              <a:rPr lang="sk-SK" sz="2200" err="1"/>
              <a:t>budoucnosti</a:t>
            </a:r>
            <a:r>
              <a:rPr lang="sk-SK" sz="2200"/>
              <a:t> a </a:t>
            </a:r>
            <a:r>
              <a:rPr lang="sk-SK" sz="2200" err="1"/>
              <a:t>ovlivní</a:t>
            </a:r>
            <a:r>
              <a:rPr lang="sk-SK" sz="2200"/>
              <a:t> </a:t>
            </a:r>
            <a:r>
              <a:rPr lang="sk-SK" sz="2200" err="1"/>
              <a:t>budoucí</a:t>
            </a:r>
            <a:r>
              <a:rPr lang="sk-SK" sz="2200"/>
              <a:t> hodnoty</a:t>
            </a:r>
          </a:p>
          <a:p>
            <a:pPr marL="457200" indent="-457200">
              <a:buAutoNum type="arabicPeriod"/>
            </a:pPr>
            <a:r>
              <a:rPr lang="sk-SK" sz="2200" err="1"/>
              <a:t>Možnost</a:t>
            </a:r>
            <a:r>
              <a:rPr lang="sk-SK" sz="2200"/>
              <a:t> </a:t>
            </a:r>
            <a:r>
              <a:rPr lang="sk-SK" sz="2200" err="1"/>
              <a:t>zahrnout</a:t>
            </a:r>
            <a:r>
              <a:rPr lang="sk-SK" sz="2200"/>
              <a:t> </a:t>
            </a:r>
            <a:r>
              <a:rPr lang="sk-SK" sz="2200" err="1"/>
              <a:t>další</a:t>
            </a:r>
            <a:r>
              <a:rPr lang="sk-SK" sz="2200"/>
              <a:t> </a:t>
            </a:r>
            <a:r>
              <a:rPr lang="sk-SK" sz="2200" err="1"/>
              <a:t>vysvětlující</a:t>
            </a:r>
            <a:r>
              <a:rPr lang="sk-SK" sz="2200"/>
              <a:t> </a:t>
            </a:r>
            <a:r>
              <a:rPr lang="sk-SK" sz="2200" err="1"/>
              <a:t>proměnné</a:t>
            </a:r>
            <a:endParaRPr lang="sk-SK" sz="2200"/>
          </a:p>
          <a:p>
            <a:pPr marL="457200" indent="-457200">
              <a:buFont typeface="TeleNeo Office ExtraBold"/>
              <a:buAutoNum type="arabicPeriod"/>
            </a:pPr>
            <a:endParaRPr lang="en-US" sz="2200"/>
          </a:p>
          <a:p>
            <a:pPr marL="457200" indent="-457200">
              <a:buFont typeface="+mj-lt"/>
              <a:buAutoNum type="arabicPeriod"/>
            </a:pPr>
            <a:endParaRPr lang="en-US" sz="2200"/>
          </a:p>
          <a:p>
            <a:pPr marL="457200" indent="-457200">
              <a:buFont typeface="+mj-lt"/>
              <a:buAutoNum type="arabicPeriod"/>
            </a:pPr>
            <a:endParaRPr lang="en-US" sz="2200"/>
          </a:p>
          <a:p>
            <a:pPr marL="457200" indent="-457200">
              <a:buFont typeface="TeleNeo Office ExtraBold"/>
              <a:buAutoNum type="arabicPeriod"/>
            </a:pPr>
            <a:endParaRPr lang="en-US" sz="22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V Deutsche Telekom </a:t>
            </a:r>
            <a:r>
              <a:rPr lang="sk-SK" sz="2200" err="1"/>
              <a:t>hlavně</a:t>
            </a:r>
            <a:r>
              <a:rPr lang="sk-SK" sz="2200"/>
              <a:t> </a:t>
            </a:r>
            <a:r>
              <a:rPr lang="sk-SK" sz="2200" err="1"/>
              <a:t>měsíční</a:t>
            </a:r>
            <a:r>
              <a:rPr lang="sk-SK" sz="2200"/>
              <a:t> finanční </a:t>
            </a:r>
            <a:r>
              <a:rPr lang="sk-SK" sz="2200" err="1"/>
              <a:t>KPIs</a:t>
            </a:r>
            <a:endParaRPr lang="sk-SK" sz="22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5BC77D-D3A3-45E0-8A64-B9F3AB1BC7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4" b="-1"/>
          <a:stretch/>
        </p:blipFill>
        <p:spPr>
          <a:xfrm>
            <a:off x="6933461" y="195469"/>
            <a:ext cx="4113534" cy="382537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FEC0195-80F2-4F71-BC83-18540A61E494}"/>
              </a:ext>
            </a:extLst>
          </p:cNvPr>
          <p:cNvCxnSpPr>
            <a:cxnSpLocks/>
          </p:cNvCxnSpPr>
          <p:nvPr/>
        </p:nvCxnSpPr>
        <p:spPr>
          <a:xfrm flipV="1">
            <a:off x="5947794" y="1396450"/>
            <a:ext cx="1224793" cy="121957"/>
          </a:xfrm>
          <a:prstGeom prst="straightConnector1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2177D7A-3C0C-4615-9E5C-4DA9FE196CE8}"/>
              </a:ext>
            </a:extLst>
          </p:cNvPr>
          <p:cNvCxnSpPr>
            <a:cxnSpLocks/>
          </p:cNvCxnSpPr>
          <p:nvPr/>
        </p:nvCxnSpPr>
        <p:spPr>
          <a:xfrm>
            <a:off x="5947794" y="1518407"/>
            <a:ext cx="1342239" cy="117446"/>
          </a:xfrm>
          <a:prstGeom prst="straightConnector1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731F8BB-BECD-4C1A-BB73-30E00EF0CA0F}"/>
              </a:ext>
            </a:extLst>
          </p:cNvPr>
          <p:cNvCxnSpPr>
            <a:cxnSpLocks/>
          </p:cNvCxnSpPr>
          <p:nvPr/>
        </p:nvCxnSpPr>
        <p:spPr>
          <a:xfrm>
            <a:off x="5924211" y="1539733"/>
            <a:ext cx="1342239" cy="356561"/>
          </a:xfrm>
          <a:prstGeom prst="straightConnector1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03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F4B17-E9C3-486F-B954-38A022F90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34" y="416590"/>
            <a:ext cx="10698405" cy="503999"/>
          </a:xfrm>
        </p:spPr>
        <p:txBody>
          <a:bodyPr>
            <a:normAutofit fontScale="90000"/>
          </a:bodyPr>
          <a:lstStyle/>
          <a:p>
            <a:r>
              <a:rPr lang="sk-SK"/>
              <a:t>Proč? </a:t>
            </a:r>
            <a:endParaRPr lang="en-US"/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722C15D1-AB16-4EFF-932B-B0AAC38F42CD}"/>
              </a:ext>
            </a:extLst>
          </p:cNvPr>
          <p:cNvSpPr txBox="1">
            <a:spLocks/>
          </p:cNvSpPr>
          <p:nvPr/>
        </p:nvSpPr>
        <p:spPr>
          <a:xfrm>
            <a:off x="610331" y="1530078"/>
            <a:ext cx="10698407" cy="402950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493840" rtl="0" eaLnBrk="1" fontAlgn="base" hangingPunct="1">
              <a:lnSpc>
                <a:spcPct val="104000"/>
              </a:lnSpc>
              <a:spcBef>
                <a:spcPts val="1028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361" algn="l" defTabSz="493840" rtl="0" eaLnBrk="1" fontAlgn="base" hangingPunct="1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85117" indent="-185117" algn="l" defTabSz="493840" rtl="0" eaLnBrk="1" fontAlgn="base" hangingPunct="1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70234" indent="-185020" algn="l" defTabSz="493840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55352" indent="-185117" algn="l" defTabSz="493840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154936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46741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8547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30355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2200"/>
              <a:t>Zlepšená </a:t>
            </a:r>
            <a:r>
              <a:rPr lang="sk-SK" sz="2200" err="1"/>
              <a:t>schopnost</a:t>
            </a:r>
            <a:r>
              <a:rPr lang="sk-SK" sz="2200"/>
              <a:t> </a:t>
            </a:r>
            <a:r>
              <a:rPr lang="sk-SK" sz="2200" err="1"/>
              <a:t>rozhodování</a:t>
            </a:r>
            <a:endParaRPr lang="sk-SK" sz="220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200"/>
              <a:t>Zlepšená schopnost </a:t>
            </a:r>
            <a:r>
              <a:rPr lang="sk-SK" sz="2200" err="1"/>
              <a:t>plánování</a:t>
            </a:r>
            <a:endParaRPr lang="sk-SK" sz="220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200"/>
              <a:t>K</a:t>
            </a:r>
            <a:r>
              <a:rPr lang="sk-SK" sz="2200" err="1"/>
              <a:t>onkurenční</a:t>
            </a:r>
            <a:r>
              <a:rPr lang="cs-CZ" sz="2200"/>
              <a:t> výhoda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2200" err="1"/>
              <a:t>Řízení</a:t>
            </a:r>
            <a:r>
              <a:rPr lang="sk-SK" sz="2200"/>
              <a:t> rizika</a:t>
            </a:r>
          </a:p>
        </p:txBody>
      </p:sp>
      <p:pic>
        <p:nvPicPr>
          <p:cNvPr id="5" name="Picture 4" descr="A person with a mustache&#10;&#10;Description automatically generated with medium confidence">
            <a:extLst>
              <a:ext uri="{FF2B5EF4-FFF2-40B4-BE49-F238E27FC236}">
                <a16:creationId xmlns:a16="http://schemas.microsoft.com/office/drawing/2014/main" id="{A463CE38-D78B-4543-AF5D-507FC4E03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899" y="1423728"/>
            <a:ext cx="3801415" cy="380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6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722C15D1-AB16-4EFF-932B-B0AAC38F42CD}"/>
              </a:ext>
            </a:extLst>
          </p:cNvPr>
          <p:cNvSpPr txBox="1">
            <a:spLocks/>
          </p:cNvSpPr>
          <p:nvPr/>
        </p:nvSpPr>
        <p:spPr>
          <a:xfrm>
            <a:off x="302420" y="1054217"/>
            <a:ext cx="10698407" cy="493900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493840" rtl="0" eaLnBrk="1" fontAlgn="base" hangingPunct="1">
              <a:lnSpc>
                <a:spcPct val="104000"/>
              </a:lnSpc>
              <a:spcBef>
                <a:spcPts val="1028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361" algn="l" defTabSz="493840" rtl="0" eaLnBrk="1" fontAlgn="base" hangingPunct="1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85117" indent="-185117" algn="l" defTabSz="493840" rtl="0" eaLnBrk="1" fontAlgn="base" hangingPunct="1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70234" indent="-185020" algn="l" defTabSz="493840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55352" indent="-185117" algn="l" defTabSz="493840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154936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46741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8547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30355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2200"/>
              <a:t>Konvenční postup:</a:t>
            </a:r>
          </a:p>
          <a:p>
            <a:pPr marL="827405" lvl="3" indent="-457200">
              <a:lnSpc>
                <a:spcPct val="150000"/>
              </a:lnSpc>
              <a:buClr>
                <a:schemeClr val="tx2"/>
              </a:buClr>
              <a:buSzPct val="78000"/>
              <a:buFont typeface="+mj-lt"/>
              <a:buAutoNum type="arabicPeriod"/>
            </a:pPr>
            <a:r>
              <a:rPr lang="sk-SK" sz="1800" err="1"/>
              <a:t>Definice</a:t>
            </a:r>
            <a:r>
              <a:rPr lang="sk-SK" sz="1800"/>
              <a:t> problému</a:t>
            </a:r>
          </a:p>
          <a:p>
            <a:pPr marL="827405" lvl="3" indent="-457200">
              <a:lnSpc>
                <a:spcPct val="150000"/>
              </a:lnSpc>
              <a:buClr>
                <a:schemeClr val="tx2"/>
              </a:buClr>
              <a:buSzPct val="78000"/>
              <a:buFont typeface="+mj-lt"/>
              <a:buAutoNum type="arabicPeriod"/>
            </a:pPr>
            <a:r>
              <a:rPr lang="sk-SK" sz="1800" err="1"/>
              <a:t>Sběr</a:t>
            </a:r>
            <a:r>
              <a:rPr lang="sk-SK" sz="1800"/>
              <a:t> dát a </a:t>
            </a:r>
            <a:r>
              <a:rPr lang="sk-SK" sz="1800" err="1"/>
              <a:t>získávání</a:t>
            </a:r>
            <a:r>
              <a:rPr lang="sk-SK" sz="1800"/>
              <a:t> </a:t>
            </a:r>
            <a:r>
              <a:rPr lang="sk-SK" sz="1800" err="1"/>
              <a:t>insights</a:t>
            </a:r>
            <a:r>
              <a:rPr lang="sk-SK" sz="1800"/>
              <a:t> od business </a:t>
            </a:r>
            <a:r>
              <a:rPr lang="sk-SK" sz="1800" err="1"/>
              <a:t>side</a:t>
            </a:r>
            <a:endParaRPr lang="sk-SK" sz="1800"/>
          </a:p>
          <a:p>
            <a:pPr marL="827405" lvl="3" indent="-457200">
              <a:lnSpc>
                <a:spcPct val="150000"/>
              </a:lnSpc>
              <a:buClr>
                <a:schemeClr val="tx2"/>
              </a:buClr>
              <a:buSzPct val="78000"/>
              <a:buFont typeface="+mj-lt"/>
              <a:buAutoNum type="arabicPeriod"/>
            </a:pPr>
            <a:r>
              <a:rPr lang="sk-SK" sz="1800"/>
              <a:t>EDA – </a:t>
            </a:r>
            <a:r>
              <a:rPr lang="sk-SK" sz="1800" err="1"/>
              <a:t>vizualizace</a:t>
            </a:r>
            <a:r>
              <a:rPr lang="sk-SK" sz="1800"/>
              <a:t>, popisné </a:t>
            </a:r>
            <a:r>
              <a:rPr lang="sk-SK" sz="1800" err="1"/>
              <a:t>statistiky</a:t>
            </a:r>
            <a:endParaRPr lang="sk-SK" sz="1800"/>
          </a:p>
          <a:p>
            <a:pPr marL="827405" lvl="3" indent="-457200">
              <a:lnSpc>
                <a:spcPct val="150000"/>
              </a:lnSpc>
              <a:buClr>
                <a:schemeClr val="tx2"/>
              </a:buClr>
              <a:buSzPct val="78000"/>
              <a:buAutoNum type="arabicPeriod"/>
            </a:pPr>
            <a:r>
              <a:rPr lang="sk-SK" sz="1800" err="1"/>
              <a:t>Preprocessing</a:t>
            </a:r>
            <a:endParaRPr lang="sk-SK" sz="1800"/>
          </a:p>
          <a:p>
            <a:pPr marL="827405" lvl="3" indent="-457200">
              <a:lnSpc>
                <a:spcPct val="150000"/>
              </a:lnSpc>
              <a:buClr>
                <a:schemeClr val="tx2"/>
              </a:buClr>
              <a:buSzPct val="78000"/>
              <a:buFont typeface="+mj-lt"/>
              <a:buAutoNum type="arabicPeriod"/>
            </a:pPr>
            <a:r>
              <a:rPr lang="sk-SK" sz="1800" err="1"/>
              <a:t>Výběr</a:t>
            </a:r>
            <a:r>
              <a:rPr lang="sk-SK" sz="1800"/>
              <a:t> </a:t>
            </a:r>
            <a:r>
              <a:rPr lang="sk-SK" sz="1800" err="1"/>
              <a:t>modelů</a:t>
            </a:r>
            <a:r>
              <a:rPr lang="sk-SK" sz="1800"/>
              <a:t> a </a:t>
            </a:r>
            <a:r>
              <a:rPr lang="sk-SK" sz="1800" err="1"/>
              <a:t>jejich</a:t>
            </a:r>
            <a:r>
              <a:rPr lang="sk-SK" sz="1800"/>
              <a:t> </a:t>
            </a:r>
            <a:r>
              <a:rPr lang="sk-SK" sz="1800" err="1"/>
              <a:t>hyperparametrů</a:t>
            </a:r>
            <a:endParaRPr lang="sk-SK" sz="1800"/>
          </a:p>
          <a:p>
            <a:pPr marL="827405" lvl="3" indent="-457200">
              <a:lnSpc>
                <a:spcPct val="150000"/>
              </a:lnSpc>
              <a:buClr>
                <a:schemeClr val="tx2"/>
              </a:buClr>
              <a:buSzPct val="78000"/>
              <a:buAutoNum type="arabicPeriod"/>
            </a:pPr>
            <a:r>
              <a:rPr lang="sk-SK" sz="1800" err="1"/>
              <a:t>Cross-validace</a:t>
            </a:r>
            <a:endParaRPr lang="sk-SK" sz="1800"/>
          </a:p>
          <a:p>
            <a:pPr marL="827405" lvl="3" indent="-457200">
              <a:lnSpc>
                <a:spcPct val="150000"/>
              </a:lnSpc>
              <a:buClr>
                <a:schemeClr val="tx2"/>
              </a:buClr>
              <a:buSzPct val="78000"/>
              <a:buFont typeface="+mj-lt"/>
              <a:buAutoNum type="arabicPeriod"/>
            </a:pPr>
            <a:r>
              <a:rPr lang="sk-SK" sz="1800" err="1"/>
              <a:t>Výběr</a:t>
            </a:r>
            <a:r>
              <a:rPr lang="sk-SK" sz="1800"/>
              <a:t> </a:t>
            </a:r>
            <a:r>
              <a:rPr lang="sk-SK" sz="1800" err="1"/>
              <a:t>finálního</a:t>
            </a:r>
            <a:r>
              <a:rPr lang="sk-SK" sz="1800"/>
              <a:t> modelu (</a:t>
            </a:r>
            <a:r>
              <a:rPr lang="sk-SK" sz="1800" err="1"/>
              <a:t>ensembling</a:t>
            </a:r>
            <a:r>
              <a:rPr lang="sk-SK" sz="1800"/>
              <a:t>?)</a:t>
            </a:r>
          </a:p>
          <a:p>
            <a:pPr marL="827405" lvl="3" indent="-457200">
              <a:lnSpc>
                <a:spcPct val="150000"/>
              </a:lnSpc>
              <a:buClr>
                <a:srgbClr val="E20074"/>
              </a:buClr>
              <a:buSzPct val="78000"/>
              <a:buAutoNum type="arabicPeriod"/>
            </a:pPr>
            <a:r>
              <a:rPr lang="sk-SK" sz="1800" err="1"/>
              <a:t>Predikce</a:t>
            </a:r>
            <a:endParaRPr lang="sk-SK" sz="1800"/>
          </a:p>
          <a:p>
            <a:pPr marL="827405" lvl="3" indent="-457200">
              <a:lnSpc>
                <a:spcPct val="150000"/>
              </a:lnSpc>
              <a:buSzPct val="78000"/>
              <a:buAutoNum type="arabicPeriod"/>
            </a:pPr>
            <a:r>
              <a:rPr lang="sk-SK" sz="1800" err="1"/>
              <a:t>Postprocessing</a:t>
            </a:r>
            <a:endParaRPr lang="sk-SK" sz="1800"/>
          </a:p>
          <a:p>
            <a:pPr marL="827405" lvl="3" indent="-457200">
              <a:lnSpc>
                <a:spcPct val="150000"/>
              </a:lnSpc>
              <a:buClr>
                <a:srgbClr val="4B4B4B"/>
              </a:buClr>
              <a:buSzPct val="78000"/>
              <a:buAutoNum type="arabicPeriod"/>
            </a:pPr>
            <a:r>
              <a:rPr lang="sk-SK" sz="1800" err="1"/>
              <a:t>Delivery</a:t>
            </a:r>
          </a:p>
          <a:p>
            <a:pPr marL="457200" indent="-457200">
              <a:buFont typeface="+mj-lt"/>
              <a:buAutoNum type="arabicPeriod"/>
            </a:pPr>
            <a:endParaRPr lang="sk-SK" sz="22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F2884A-79FB-4BA4-916D-AA9279CAE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78" y="240653"/>
            <a:ext cx="10698405" cy="503999"/>
          </a:xfrm>
        </p:spPr>
        <p:txBody>
          <a:bodyPr/>
          <a:lstStyle/>
          <a:p>
            <a:r>
              <a:rPr lang="sk-SK" err="1"/>
              <a:t>Predikce</a:t>
            </a:r>
            <a:r>
              <a:rPr lang="sk-SK"/>
              <a:t> časových řad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2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F4B17-E9C3-486F-B954-38A022F9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Komponenty časových řad</a:t>
            </a:r>
            <a:endParaRPr lang="en-US"/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722C15D1-AB16-4EFF-932B-B0AAC38F42CD}"/>
              </a:ext>
            </a:extLst>
          </p:cNvPr>
          <p:cNvSpPr txBox="1">
            <a:spLocks/>
          </p:cNvSpPr>
          <p:nvPr/>
        </p:nvSpPr>
        <p:spPr>
          <a:xfrm>
            <a:off x="302422" y="1029350"/>
            <a:ext cx="10698407" cy="4029508"/>
          </a:xfrm>
          <a:prstGeom prst="rect">
            <a:avLst/>
          </a:prstGeom>
        </p:spPr>
        <p:txBody>
          <a:bodyPr/>
          <a:lstStyle>
            <a:lvl1pPr algn="l" defTabSz="493840" rtl="0" eaLnBrk="1" fontAlgn="base" hangingPunct="1">
              <a:lnSpc>
                <a:spcPct val="104000"/>
              </a:lnSpc>
              <a:spcBef>
                <a:spcPts val="1028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361" algn="l" defTabSz="493840" rtl="0" eaLnBrk="1" fontAlgn="base" hangingPunct="1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85117" indent="-185117" algn="l" defTabSz="493840" rtl="0" eaLnBrk="1" fontAlgn="base" hangingPunct="1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70234" indent="-185020" algn="l" defTabSz="493840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55352" indent="-185117" algn="l" defTabSz="493840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154936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46741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8547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30355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endParaRPr lang="cs-CZ" sz="2200"/>
          </a:p>
        </p:txBody>
      </p:sp>
      <p:pic>
        <p:nvPicPr>
          <p:cNvPr id="24" name="Picture 23" descr="Chart, line chart&#10;&#10;Description automatically generated">
            <a:extLst>
              <a:ext uri="{FF2B5EF4-FFF2-40B4-BE49-F238E27FC236}">
                <a16:creationId xmlns:a16="http://schemas.microsoft.com/office/drawing/2014/main" id="{22F57A35-7164-4411-9D8E-BBF9CD728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291" y="1412879"/>
            <a:ext cx="7285323" cy="389094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1AA58C4-65E6-4B35-977E-E495F09155FA}"/>
              </a:ext>
            </a:extLst>
          </p:cNvPr>
          <p:cNvCxnSpPr>
            <a:cxnSpLocks/>
          </p:cNvCxnSpPr>
          <p:nvPr/>
        </p:nvCxnSpPr>
        <p:spPr>
          <a:xfrm flipV="1">
            <a:off x="3258853" y="3624044"/>
            <a:ext cx="5457308" cy="626189"/>
          </a:xfrm>
          <a:prstGeom prst="straightConnector1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A77B29B7-4BCB-441C-AD59-444D5E4C3718}"/>
              </a:ext>
            </a:extLst>
          </p:cNvPr>
          <p:cNvSpPr/>
          <p:nvPr/>
        </p:nvSpPr>
        <p:spPr bwMode="gray">
          <a:xfrm>
            <a:off x="7610267" y="2183537"/>
            <a:ext cx="212651" cy="223283"/>
          </a:xfrm>
          <a:prstGeom prst="ellipse">
            <a:avLst/>
          </a:prstGeom>
          <a:noFill/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en-US" sz="180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A32BA7-ABC3-4824-82FC-ECBBB784219E}"/>
              </a:ext>
            </a:extLst>
          </p:cNvPr>
          <p:cNvSpPr/>
          <p:nvPr/>
        </p:nvSpPr>
        <p:spPr bwMode="gray">
          <a:xfrm>
            <a:off x="6205330" y="4050154"/>
            <a:ext cx="212651" cy="223283"/>
          </a:xfrm>
          <a:prstGeom prst="ellipse">
            <a:avLst/>
          </a:prstGeom>
          <a:noFill/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en-US" sz="180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434F1D5-274E-4757-8552-AFC31369B991}"/>
              </a:ext>
            </a:extLst>
          </p:cNvPr>
          <p:cNvSpPr/>
          <p:nvPr/>
        </p:nvSpPr>
        <p:spPr bwMode="gray">
          <a:xfrm>
            <a:off x="4760148" y="2703777"/>
            <a:ext cx="212651" cy="223283"/>
          </a:xfrm>
          <a:prstGeom prst="ellipse">
            <a:avLst/>
          </a:prstGeom>
          <a:noFill/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en-US" sz="180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09B1A1D-8275-4AA9-800D-A1813BF6EFF4}"/>
              </a:ext>
            </a:extLst>
          </p:cNvPr>
          <p:cNvSpPr/>
          <p:nvPr/>
        </p:nvSpPr>
        <p:spPr bwMode="gray">
          <a:xfrm>
            <a:off x="3371461" y="4431262"/>
            <a:ext cx="212651" cy="223283"/>
          </a:xfrm>
          <a:prstGeom prst="ellipse">
            <a:avLst/>
          </a:prstGeom>
          <a:noFill/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en-US" sz="1800">
              <a:latin typeface="Tele-GroteskNor" pitchFamily="2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774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7" grpId="0" animBg="1"/>
      <p:bldP spid="10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F4B17-E9C3-486F-B954-38A022F9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Komponenty časových radov</a:t>
            </a:r>
            <a:endParaRPr lang="en-US"/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722C15D1-AB16-4EFF-932B-B0AAC38F42CD}"/>
              </a:ext>
            </a:extLst>
          </p:cNvPr>
          <p:cNvSpPr txBox="1">
            <a:spLocks/>
          </p:cNvSpPr>
          <p:nvPr/>
        </p:nvSpPr>
        <p:spPr>
          <a:xfrm>
            <a:off x="302422" y="1029350"/>
            <a:ext cx="10698407" cy="4029508"/>
          </a:xfrm>
          <a:prstGeom prst="rect">
            <a:avLst/>
          </a:prstGeom>
        </p:spPr>
        <p:txBody>
          <a:bodyPr/>
          <a:lstStyle>
            <a:lvl1pPr algn="l" defTabSz="493840" rtl="0" eaLnBrk="1" fontAlgn="base" hangingPunct="1">
              <a:lnSpc>
                <a:spcPct val="104000"/>
              </a:lnSpc>
              <a:spcBef>
                <a:spcPts val="1028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361" algn="l" defTabSz="493840" rtl="0" eaLnBrk="1" fontAlgn="base" hangingPunct="1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85117" indent="-185117" algn="l" defTabSz="493840" rtl="0" eaLnBrk="1" fontAlgn="base" hangingPunct="1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70234" indent="-185020" algn="l" defTabSz="493840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55352" indent="-185117" algn="l" defTabSz="493840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154936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46741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8547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30355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endParaRPr lang="cs-CZ" sz="2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968933-C978-437D-A30F-E5FEA0B4D625}"/>
              </a:ext>
            </a:extLst>
          </p:cNvPr>
          <p:cNvSpPr txBox="1"/>
          <p:nvPr/>
        </p:nvSpPr>
        <p:spPr bwMode="gray">
          <a:xfrm>
            <a:off x="7099220" y="669451"/>
            <a:ext cx="3062176" cy="45996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  <a:latin typeface="Tele-GroteskFet" pitchFamily="2" charset="0"/>
              </a:rPr>
              <a:t>Additive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C9CFEA-1D88-4712-98D4-22A659B7D51A}"/>
                  </a:ext>
                </a:extLst>
              </p:cNvPr>
              <p:cNvSpPr txBox="1"/>
              <p:nvPr/>
            </p:nvSpPr>
            <p:spPr bwMode="gray">
              <a:xfrm>
                <a:off x="5747154" y="1151864"/>
                <a:ext cx="5759042" cy="40011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600" err="1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C9CFEA-1D88-4712-98D4-22A659B7D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5747154" y="1151864"/>
                <a:ext cx="5759042" cy="400110"/>
              </a:xfrm>
              <a:prstGeom prst="rect">
                <a:avLst/>
              </a:prstGeom>
              <a:blipFill>
                <a:blip r:embed="rId3"/>
                <a:stretch>
                  <a:fillRect b="-6061"/>
                </a:stretch>
              </a:blipFill>
              <a:ln w="190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9F052593-FDE3-4FFE-BD6A-55E4D0B01257}"/>
              </a:ext>
            </a:extLst>
          </p:cNvPr>
          <p:cNvSpPr txBox="1"/>
          <p:nvPr/>
        </p:nvSpPr>
        <p:spPr bwMode="gray">
          <a:xfrm>
            <a:off x="7015964" y="1681679"/>
            <a:ext cx="3527707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ele-GroteskFet" pitchFamily="2" charset="0"/>
              </a:rPr>
              <a:t>Multiplicative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3995BE4-ADF4-415B-8612-57B3CC152D8C}"/>
                  </a:ext>
                </a:extLst>
              </p:cNvPr>
              <p:cNvSpPr txBox="1"/>
              <p:nvPr/>
            </p:nvSpPr>
            <p:spPr bwMode="gray">
              <a:xfrm>
                <a:off x="5747154" y="2215632"/>
                <a:ext cx="5759042" cy="40011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000" i="1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3995BE4-ADF4-415B-8612-57B3CC152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5747154" y="2215632"/>
                <a:ext cx="5759042" cy="400110"/>
              </a:xfrm>
              <a:prstGeom prst="rect">
                <a:avLst/>
              </a:prstGeom>
              <a:blipFill>
                <a:blip r:embed="rId4"/>
                <a:stretch>
                  <a:fillRect b="-10606"/>
                </a:stretch>
              </a:blipFill>
              <a:ln w="190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The original time series decomposed into its trend, seasonal, and... |  Download Scientific Diagram">
            <a:extLst>
              <a:ext uri="{FF2B5EF4-FFF2-40B4-BE49-F238E27FC236}">
                <a16:creationId xmlns:a16="http://schemas.microsoft.com/office/drawing/2014/main" id="{91F015DD-E8E5-4D74-936E-FDB0CCB78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29" y="969805"/>
            <a:ext cx="5242702" cy="317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DF2E99-877D-42E7-A0F3-35BE9B38CCF6}"/>
                  </a:ext>
                </a:extLst>
              </p:cNvPr>
              <p:cNvSpPr txBox="1"/>
              <p:nvPr/>
            </p:nvSpPr>
            <p:spPr bwMode="gray">
              <a:xfrm>
                <a:off x="933829" y="4288615"/>
                <a:ext cx="8143613" cy="132343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sk-SK" sz="2000">
                    <a:solidFill>
                      <a:schemeClr val="bg1"/>
                    </a:solidFill>
                  </a:rPr>
                  <a:t>Časové rady sa skladajú z</a:t>
                </a:r>
                <a:r>
                  <a:rPr lang="en-US" sz="2000">
                    <a:solidFill>
                      <a:schemeClr val="bg1"/>
                    </a:solidFill>
                  </a:rPr>
                  <a:t>: </a:t>
                </a:r>
                <a:br>
                  <a:rPr lang="en-US" sz="2000">
                    <a:solidFill>
                      <a:schemeClr val="bg1"/>
                    </a:solidFill>
                  </a:rPr>
                </a:br>
                <a:r>
                  <a:rPr lang="en-US" sz="2000">
                    <a:solidFill>
                      <a:schemeClr val="bg1"/>
                    </a:solidFill>
                  </a:rPr>
                  <a:t>	- </a:t>
                </a:r>
                <a:r>
                  <a:rPr lang="en-US" sz="2000">
                    <a:solidFill>
                      <a:srgbClr val="E20074"/>
                    </a:solidFill>
                  </a:rPr>
                  <a:t>Trend</a:t>
                </a:r>
                <a:r>
                  <a:rPr lang="en-US" sz="2000">
                    <a:solidFill>
                      <a:schemeClr val="bg1"/>
                    </a:solidFill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br>
                  <a:rPr lang="en-US" sz="2000">
                    <a:solidFill>
                      <a:schemeClr val="bg1"/>
                    </a:solidFill>
                  </a:rPr>
                </a:br>
                <a:r>
                  <a:rPr lang="en-US" sz="2000">
                    <a:solidFill>
                      <a:schemeClr val="bg1"/>
                    </a:solidFill>
                  </a:rPr>
                  <a:t>	- </a:t>
                </a:r>
                <a:r>
                  <a:rPr lang="en-US" sz="2000">
                    <a:solidFill>
                      <a:srgbClr val="E20074"/>
                    </a:solidFill>
                  </a:rPr>
                  <a:t>Seasonality</a:t>
                </a:r>
                <a:r>
                  <a:rPr lang="en-US" sz="2000">
                    <a:solidFill>
                      <a:schemeClr val="bg1"/>
                    </a:solidFill>
                  </a:rPr>
                  <a:t> (</a:t>
                </a:r>
                <a:r>
                  <a:rPr lang="sk-SK" sz="2000">
                    <a:solidFill>
                      <a:schemeClr val="bg1"/>
                    </a:solidFill>
                  </a:rPr>
                  <a:t>pravidelne sa opakujúca variabilita</a:t>
                </a:r>
                <a:r>
                  <a:rPr lang="en-US" sz="2000">
                    <a:solidFill>
                      <a:schemeClr val="bg1"/>
                    </a:solidFill>
                  </a:rPr>
                  <a:t>);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br>
                  <a:rPr lang="en-US" sz="2000">
                    <a:solidFill>
                      <a:schemeClr val="bg1"/>
                    </a:solidFill>
                  </a:rPr>
                </a:br>
                <a:r>
                  <a:rPr lang="en-US" sz="2000">
                    <a:solidFill>
                      <a:schemeClr val="bg1"/>
                    </a:solidFill>
                  </a:rPr>
                  <a:t>	- </a:t>
                </a:r>
                <a:r>
                  <a:rPr lang="en-US" sz="2000">
                    <a:solidFill>
                      <a:srgbClr val="E20074"/>
                    </a:solidFill>
                  </a:rPr>
                  <a:t>Residuals</a:t>
                </a:r>
                <a:r>
                  <a:rPr lang="en-US" sz="2000">
                    <a:solidFill>
                      <a:schemeClr val="bg1"/>
                    </a:solidFill>
                  </a:rPr>
                  <a:t> (</a:t>
                </a:r>
                <a:r>
                  <a:rPr lang="sk-SK" sz="2000">
                    <a:solidFill>
                      <a:schemeClr val="bg1"/>
                    </a:solidFill>
                  </a:rPr>
                  <a:t>zvyšok</a:t>
                </a:r>
                <a:r>
                  <a:rPr lang="en-US" sz="2000">
                    <a:solidFill>
                      <a:schemeClr val="bg1"/>
                    </a:solidFill>
                  </a:rPr>
                  <a:t>, </a:t>
                </a:r>
                <a:r>
                  <a:rPr lang="sk-SK" sz="2000">
                    <a:solidFill>
                      <a:schemeClr val="bg1"/>
                    </a:solidFill>
                  </a:rPr>
                  <a:t>nevysvetliteľný trendom ani </a:t>
                </a:r>
                <a:r>
                  <a:rPr lang="sk-SK" sz="2000" err="1">
                    <a:solidFill>
                      <a:schemeClr val="bg1"/>
                    </a:solidFill>
                  </a:rPr>
                  <a:t>sez</a:t>
                </a:r>
                <a:r>
                  <a:rPr lang="en-US" sz="2000">
                    <a:solidFill>
                      <a:schemeClr val="bg1"/>
                    </a:solidFill>
                  </a:rPr>
                  <a:t>o</a:t>
                </a:r>
                <a:r>
                  <a:rPr lang="sk-SK" sz="2000" err="1">
                    <a:solidFill>
                      <a:schemeClr val="bg1"/>
                    </a:solidFill>
                  </a:rPr>
                  <a:t>nalitou</a:t>
                </a:r>
                <a:r>
                  <a:rPr lang="en-US" sz="2000">
                    <a:solidFill>
                      <a:schemeClr val="bg1"/>
                    </a:solidFill>
                  </a:rPr>
                  <a:t>);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DF2E99-877D-42E7-A0F3-35BE9B38C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933829" y="4288615"/>
                <a:ext cx="8143613" cy="1323439"/>
              </a:xfrm>
              <a:prstGeom prst="rect">
                <a:avLst/>
              </a:prstGeom>
              <a:blipFill>
                <a:blip r:embed="rId6"/>
                <a:stretch>
                  <a:fillRect l="-749" t="-2765" b="-7373"/>
                </a:stretch>
              </a:blipFill>
              <a:ln w="190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143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3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E51E66-662A-4AB1-9E22-54A1CD1AE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18" y="239834"/>
            <a:ext cx="10448925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06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F4B17-E9C3-486F-B954-38A022F9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Chyba </a:t>
            </a:r>
            <a:r>
              <a:rPr lang="sk-SK" err="1"/>
              <a:t>predikce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D99C476-7DC6-4F1E-B2CA-85CDF8C91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208" y="1519303"/>
            <a:ext cx="4132447" cy="309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FE2343-3588-429C-8498-DB4645041799}"/>
                  </a:ext>
                </a:extLst>
              </p:cNvPr>
              <p:cNvSpPr txBox="1"/>
              <p:nvPr/>
            </p:nvSpPr>
            <p:spPr bwMode="gray">
              <a:xfrm>
                <a:off x="411478" y="3940643"/>
                <a:ext cx="7413771" cy="206845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 defTabSz="493840" fontAlgn="base">
                  <a:lnSpc>
                    <a:spcPct val="104000"/>
                  </a:lnSpc>
                  <a:spcBef>
                    <a:spcPts val="1028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</a:pPr>
                <a:r>
                  <a:rPr lang="en-US" sz="2000">
                    <a:solidFill>
                      <a:schemeClr val="bg1"/>
                    </a:solidFill>
                  </a:rPr>
                  <a:t>Common error metrics:</a:t>
                </a:r>
                <a:br>
                  <a:rPr lang="en-US" sz="2000">
                    <a:solidFill>
                      <a:schemeClr val="bg1"/>
                    </a:solidFill>
                  </a:rPr>
                </a:br>
                <a:r>
                  <a:rPr lang="en-US" sz="2000">
                    <a:solidFill>
                      <a:schemeClr val="bg1"/>
                    </a:solidFill>
                  </a:rPr>
                  <a:t> - MAE (Mean Absolute Error)                 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MAE</m:t>
                    </m:r>
                    <m:r>
                      <a:rPr lang="en-US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𝑚𝑒𝑎𝑛</m:t>
                    </m:r>
                    <m:r>
                      <a:rPr lang="en-US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2000">
                    <a:solidFill>
                      <a:schemeClr val="bg1"/>
                    </a:solidFill>
                  </a:rPr>
                </a:br>
                <a:r>
                  <a:rPr lang="en-US" sz="2000">
                    <a:solidFill>
                      <a:schemeClr val="bg1"/>
                    </a:solidFill>
                  </a:rPr>
                  <a:t> - MSE (Mean Squared Error)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MSE</m:t>
                    </m:r>
                    <m:r>
                      <a:rPr lang="en-US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𝑚𝑒𝑎𝑛</m:t>
                    </m:r>
                    <m:r>
                      <a:rPr lang="en-US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2000">
                    <a:solidFill>
                      <a:schemeClr val="bg1"/>
                    </a:solidFill>
                  </a:rPr>
                </a:br>
                <a:r>
                  <a:rPr lang="en-US" sz="2000">
                    <a:solidFill>
                      <a:schemeClr val="bg1"/>
                    </a:solidFill>
                  </a:rPr>
                  <a:t> - RMSE (Root Mean Squared Error)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RMSE</m:t>
                    </m:r>
                    <m:r>
                      <a:rPr lang="en-US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𝑚𝑒𝑎𝑛</m:t>
                        </m:r>
                        <m:r>
                          <a:rPr lang="en-US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br>
                  <a:rPr lang="en-US" sz="2000">
                    <a:solidFill>
                      <a:schemeClr val="bg1"/>
                    </a:solidFill>
                  </a:rPr>
                </a:br>
                <a:r>
                  <a:rPr lang="en-US" sz="2000">
                    <a:solidFill>
                      <a:schemeClr val="bg1"/>
                    </a:solidFill>
                  </a:rPr>
                  <a:t> - MAPE (Mean Percentage Error)         MAPE =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𝑚𝑒𝑎𝑛</m:t>
                    </m:r>
                    <m:r>
                      <a:rPr lang="en-US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100∗</m:t>
                            </m:r>
                            <m:r>
                              <a:rPr lang="en-US" sz="2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FE2343-3588-429C-8498-DB4645041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11478" y="3940643"/>
                <a:ext cx="7413771" cy="2068451"/>
              </a:xfrm>
              <a:prstGeom prst="rect">
                <a:avLst/>
              </a:prstGeom>
              <a:blipFill>
                <a:blip r:embed="rId4"/>
                <a:stretch>
                  <a:fillRect l="-657" t="-1471" b="-34412"/>
                </a:stretch>
              </a:blipFill>
              <a:ln w="190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FD36A945-C2ED-4211-453F-F0A815E4D7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9898" y="1500136"/>
            <a:ext cx="159963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8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F4B17-E9C3-486F-B954-38A022F9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Auto ML </a:t>
            </a:r>
            <a:r>
              <a:rPr lang="sk-SK" err="1"/>
              <a:t>řešení</a:t>
            </a:r>
            <a:r>
              <a:rPr lang="sk-SK"/>
              <a:t> - </a:t>
            </a:r>
            <a:r>
              <a:rPr lang="sk-SK" err="1"/>
              <a:t>Delphi</a:t>
            </a:r>
            <a:r>
              <a:rPr lang="sk-SK"/>
              <a:t> Forecasting</a:t>
            </a:r>
            <a:endParaRPr lang="en-US"/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722C15D1-AB16-4EFF-932B-B0AAC38F42CD}"/>
              </a:ext>
            </a:extLst>
          </p:cNvPr>
          <p:cNvSpPr txBox="1">
            <a:spLocks/>
          </p:cNvSpPr>
          <p:nvPr/>
        </p:nvSpPr>
        <p:spPr>
          <a:xfrm>
            <a:off x="302420" y="1054217"/>
            <a:ext cx="10698407" cy="402950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493840" rtl="0" eaLnBrk="1" fontAlgn="base" hangingPunct="1">
              <a:lnSpc>
                <a:spcPct val="104000"/>
              </a:lnSpc>
              <a:spcBef>
                <a:spcPts val="1028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361" algn="l" defTabSz="493840" rtl="0" eaLnBrk="1" fontAlgn="base" hangingPunct="1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85117" indent="-185117" algn="l" defTabSz="493840" rtl="0" eaLnBrk="1" fontAlgn="base" hangingPunct="1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70234" indent="-185020" algn="l" defTabSz="493840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55352" indent="-185117" algn="l" defTabSz="493840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154936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46741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8547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30355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2200"/>
              <a:t>Každý </a:t>
            </a:r>
            <a:r>
              <a:rPr lang="sk-SK" sz="2200" err="1"/>
              <a:t>měsíc</a:t>
            </a:r>
            <a:r>
              <a:rPr lang="sk-SK" sz="2200"/>
              <a:t> </a:t>
            </a:r>
            <a:r>
              <a:rPr lang="sk-SK" sz="2200" err="1"/>
              <a:t>probíhá</a:t>
            </a:r>
            <a:r>
              <a:rPr lang="sk-SK" sz="2200"/>
              <a:t> nový </a:t>
            </a:r>
            <a:r>
              <a:rPr lang="sk-SK" sz="2200" err="1"/>
              <a:t>výběr</a:t>
            </a:r>
            <a:r>
              <a:rPr lang="sk-SK" sz="2200"/>
              <a:t> </a:t>
            </a:r>
            <a:r>
              <a:rPr lang="sk-SK" sz="2200" err="1"/>
              <a:t>optimálního</a:t>
            </a:r>
            <a:r>
              <a:rPr lang="sk-SK" sz="2200"/>
              <a:t> modelu pro novou </a:t>
            </a:r>
            <a:r>
              <a:rPr lang="sk-SK" sz="2200" err="1"/>
              <a:t>predikci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/>
              <a:t>Delphi </a:t>
            </a:r>
            <a:r>
              <a:rPr lang="sk-SK" sz="2200"/>
              <a:t>algoritmus</a:t>
            </a:r>
            <a:r>
              <a:rPr lang="en-US" sz="2200"/>
              <a:t> </a:t>
            </a:r>
            <a:r>
              <a:rPr lang="sk-SK" sz="2200"/>
              <a:t>prechádza </a:t>
            </a:r>
            <a:r>
              <a:rPr lang="sk-SK" sz="2200" err="1"/>
              <a:t>třemi</a:t>
            </a:r>
            <a:r>
              <a:rPr lang="sk-SK" sz="2200"/>
              <a:t> </a:t>
            </a:r>
            <a:r>
              <a:rPr lang="sk-SK" sz="2200" err="1"/>
              <a:t>hlavními</a:t>
            </a:r>
            <a:r>
              <a:rPr lang="sk-SK" sz="2200"/>
              <a:t> </a:t>
            </a:r>
            <a:r>
              <a:rPr lang="sk-SK" sz="2200" err="1"/>
              <a:t>fázemi</a:t>
            </a:r>
            <a:r>
              <a:rPr lang="en-US" sz="2200"/>
              <a:t>:</a:t>
            </a:r>
            <a:endParaRPr lang="sk-SK" sz="2200"/>
          </a:p>
          <a:p>
            <a:pPr marL="470535" lvl="2" indent="-285750">
              <a:buFont typeface="Wingdings" panose="05000000000000000000" pitchFamily="2" charset="2"/>
              <a:buChar char="§"/>
            </a:pPr>
            <a:r>
              <a:rPr lang="en-US" sz="2200"/>
              <a:t>Model training (‘hyperparameter tuning’)</a:t>
            </a:r>
          </a:p>
          <a:p>
            <a:pPr marL="470535" lvl="2" indent="-285750">
              <a:buFont typeface="Wingdings" panose="05000000000000000000" pitchFamily="2" charset="2"/>
              <a:buChar char="§"/>
            </a:pPr>
            <a:r>
              <a:rPr lang="en-US" sz="2200"/>
              <a:t>Model selection / evaluation</a:t>
            </a:r>
          </a:p>
          <a:p>
            <a:pPr marL="470535" lvl="2" indent="-285750">
              <a:buFont typeface="Wingdings" panose="05000000000000000000" pitchFamily="2" charset="2"/>
              <a:buChar char="§"/>
            </a:pPr>
            <a:r>
              <a:rPr lang="en-US" sz="2200"/>
              <a:t>Prediction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2200" err="1"/>
              <a:t>Separátně</a:t>
            </a:r>
            <a:r>
              <a:rPr lang="sk-SK" sz="2200"/>
              <a:t> pro každou časovou </a:t>
            </a:r>
            <a:r>
              <a:rPr lang="sk-SK" sz="2200" err="1"/>
              <a:t>řadu</a:t>
            </a:r>
            <a:endParaRPr lang="en-US" sz="2200" err="1"/>
          </a:p>
        </p:txBody>
      </p:sp>
    </p:spTree>
    <p:extLst>
      <p:ext uri="{BB962C8B-B14F-4D97-AF65-F5344CB8AC3E}">
        <p14:creationId xmlns:p14="http://schemas.microsoft.com/office/powerpoint/2010/main" val="395066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1F3B51BB-5980-4CF0-98F4-6CE88A9B0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5977" y="6385162"/>
            <a:ext cx="251961" cy="3239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de-DE"/>
            </a:defPPr>
            <a:lvl1pPr marL="0" algn="l" defTabSz="91421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8" algn="l" defTabSz="9142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6" algn="l" defTabSz="9142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4" algn="l" defTabSz="9142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2" algn="l" defTabSz="9142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0" algn="l" defTabSz="9142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48" algn="l" defTabSz="9142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56" algn="l" defTabSz="9142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4" algn="l" defTabSz="91421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3843">
              <a:defRPr/>
            </a:pPr>
            <a:fld id="{A1A5E10D-79A5-49BA-9648-53481340C65F}" type="slidenum">
              <a:rPr lang="en-US">
                <a:solidFill>
                  <a:prstClr val="black"/>
                </a:solidFill>
                <a:latin typeface="TeleNeo Office"/>
              </a:rPr>
              <a:pPr defTabSz="863843">
                <a:defRPr/>
              </a:pPr>
              <a:t>3</a:t>
            </a:fld>
            <a:endParaRPr lang="en-US" sz="849">
              <a:solidFill>
                <a:prstClr val="black"/>
              </a:solidFill>
              <a:latin typeface="TeleNeo Office"/>
            </a:endParaRPr>
          </a:p>
        </p:txBody>
      </p:sp>
      <p:sp>
        <p:nvSpPr>
          <p:cNvPr id="4" name="Rechteck 189">
            <a:extLst>
              <a:ext uri="{FF2B5EF4-FFF2-40B4-BE49-F238E27FC236}">
                <a16:creationId xmlns:a16="http://schemas.microsoft.com/office/drawing/2014/main" id="{BE63829F-30C7-4B4F-9114-E471B285169C}"/>
              </a:ext>
            </a:extLst>
          </p:cNvPr>
          <p:cNvSpPr/>
          <p:nvPr/>
        </p:nvSpPr>
        <p:spPr bwMode="gray">
          <a:xfrm rot="10800000" flipV="1">
            <a:off x="8930455" y="-5643"/>
            <a:ext cx="2589855" cy="6467721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30000">
                <a:schemeClr val="bg1">
                  <a:alpha val="0"/>
                </a:schemeClr>
              </a:gs>
            </a:gsLst>
            <a:lin ang="1800000" scaled="0"/>
          </a:gradFill>
          <a:ln w="19050" algn="ctr">
            <a:noFill/>
            <a:miter lim="800000"/>
            <a:headEnd/>
            <a:tailEnd/>
          </a:ln>
          <a:effectLst/>
        </p:spPr>
        <p:txBody>
          <a:bodyPr lIns="71978" tIns="0" rIns="71978" bIns="35989" rtlCol="0" anchor="ctr"/>
          <a:lstStyle/>
          <a:p>
            <a:pPr indent="3173" algn="ctr" defTabSz="457109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  <a:defRPr/>
            </a:pPr>
            <a:endParaRPr lang="de-DE" sz="1800" err="1">
              <a:solidFill>
                <a:prstClr val="black"/>
              </a:solidFill>
              <a:latin typeface="TeleNeo Office"/>
              <a:cs typeface="Arial" charset="0"/>
            </a:endParaRPr>
          </a:p>
        </p:txBody>
      </p:sp>
      <p:grpSp>
        <p:nvGrpSpPr>
          <p:cNvPr id="5" name="Gruppieren 1">
            <a:extLst>
              <a:ext uri="{FF2B5EF4-FFF2-40B4-BE49-F238E27FC236}">
                <a16:creationId xmlns:a16="http://schemas.microsoft.com/office/drawing/2014/main" id="{C9C900A8-ECB0-4211-9893-AF898E5F8FCD}"/>
              </a:ext>
            </a:extLst>
          </p:cNvPr>
          <p:cNvGrpSpPr/>
          <p:nvPr/>
        </p:nvGrpSpPr>
        <p:grpSpPr>
          <a:xfrm>
            <a:off x="1369345" y="2442730"/>
            <a:ext cx="1229472" cy="2784074"/>
            <a:chOff x="1368000" y="2442483"/>
            <a:chExt cx="1229848" cy="2784926"/>
          </a:xfrm>
          <a:noFill/>
        </p:grpSpPr>
        <p:sp>
          <p:nvSpPr>
            <p:cNvPr id="6" name="Textfeld 159">
              <a:extLst>
                <a:ext uri="{FF2B5EF4-FFF2-40B4-BE49-F238E27FC236}">
                  <a16:creationId xmlns:a16="http://schemas.microsoft.com/office/drawing/2014/main" id="{78E024B4-8302-4781-A909-49EE1F77738B}"/>
                </a:ext>
              </a:extLst>
            </p:cNvPr>
            <p:cNvSpPr txBox="1">
              <a:spLocks/>
            </p:cNvSpPr>
            <p:nvPr/>
          </p:nvSpPr>
          <p:spPr>
            <a:xfrm>
              <a:off x="1368000" y="2677214"/>
              <a:ext cx="1036495" cy="46180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431862" fontAlgn="base">
                <a:spcBef>
                  <a:spcPts val="284"/>
                </a:spcBef>
                <a:spcAft>
                  <a:spcPct val="0"/>
                </a:spcAft>
                <a:buClr>
                  <a:prstClr val="black"/>
                </a:buClr>
                <a:buSzPct val="70000"/>
                <a:defRPr/>
              </a:pPr>
              <a:r>
                <a:rPr lang="en-US" sz="1800">
                  <a:solidFill>
                    <a:prstClr val="white"/>
                  </a:solidFill>
                  <a:latin typeface="TeleNeo Office ExtraBold"/>
                  <a:ea typeface="Swagger" pitchFamily="2" charset="0"/>
                </a:rPr>
                <a:t>Cologne</a:t>
              </a:r>
              <a:br>
                <a:rPr lang="en-US" sz="1600">
                  <a:solidFill>
                    <a:prstClr val="white"/>
                  </a:solidFill>
                  <a:latin typeface="TeleNeo Office ExtraBold"/>
                  <a:ea typeface="Swagger" pitchFamily="2" charset="0"/>
                </a:rPr>
              </a:br>
              <a:r>
                <a:rPr lang="en-US" sz="1200">
                  <a:solidFill>
                    <a:srgbClr val="E20074"/>
                  </a:solidFill>
                  <a:latin typeface="TeleNeo Office" panose="020B0504040202090203" pitchFamily="34" charset="0"/>
                  <a:ea typeface="Swagger" pitchFamily="2" charset="0"/>
                </a:rPr>
                <a:t>1007</a:t>
              </a:r>
              <a:endParaRPr lang="en-US" sz="1200">
                <a:solidFill>
                  <a:prstClr val="white"/>
                </a:solidFill>
                <a:latin typeface="TeleNeo Office" panose="020B0504040202090203" pitchFamily="34" charset="0"/>
                <a:ea typeface="Swagger" pitchFamily="2" charset="0"/>
              </a:endParaRPr>
            </a:p>
          </p:txBody>
        </p:sp>
        <p:sp>
          <p:nvSpPr>
            <p:cNvPr id="7" name="Textfeld 160">
              <a:extLst>
                <a:ext uri="{FF2B5EF4-FFF2-40B4-BE49-F238E27FC236}">
                  <a16:creationId xmlns:a16="http://schemas.microsoft.com/office/drawing/2014/main" id="{8D1A510B-8953-4761-80DF-B691706E5795}"/>
                </a:ext>
              </a:extLst>
            </p:cNvPr>
            <p:cNvSpPr txBox="1">
              <a:spLocks/>
            </p:cNvSpPr>
            <p:nvPr/>
          </p:nvSpPr>
          <p:spPr>
            <a:xfrm>
              <a:off x="1368000" y="3721413"/>
              <a:ext cx="1036495" cy="46180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431862" fontAlgn="base">
                <a:spcBef>
                  <a:spcPts val="284"/>
                </a:spcBef>
                <a:spcAft>
                  <a:spcPct val="0"/>
                </a:spcAft>
                <a:buClr>
                  <a:prstClr val="black"/>
                </a:buClr>
                <a:buSzPct val="70000"/>
                <a:defRPr/>
              </a:pPr>
              <a:r>
                <a:rPr lang="en-US" sz="1800">
                  <a:solidFill>
                    <a:prstClr val="white"/>
                  </a:solidFill>
                  <a:latin typeface="TeleNeo Office ExtraBold"/>
                  <a:ea typeface="Swagger" pitchFamily="2" charset="0"/>
                </a:rPr>
                <a:t>Hamburg</a:t>
              </a:r>
              <a:br>
                <a:rPr lang="en-US" sz="1600">
                  <a:solidFill>
                    <a:prstClr val="white"/>
                  </a:solidFill>
                  <a:latin typeface="TeleNeo Office ExtraBold"/>
                  <a:ea typeface="Swagger" pitchFamily="2" charset="0"/>
                </a:rPr>
              </a:br>
              <a:r>
                <a:rPr lang="en-US" sz="1200">
                  <a:solidFill>
                    <a:srgbClr val="E20074"/>
                  </a:solidFill>
                  <a:latin typeface="TeleNeo Office" panose="020B0504040202090203" pitchFamily="34" charset="0"/>
                  <a:ea typeface="Swagger" pitchFamily="2" charset="0"/>
                </a:rPr>
                <a:t>146</a:t>
              </a:r>
              <a:endParaRPr lang="en-US" sz="1200">
                <a:solidFill>
                  <a:prstClr val="white"/>
                </a:solidFill>
                <a:latin typeface="TeleNeo Office" panose="020B0504040202090203" pitchFamily="34" charset="0"/>
                <a:ea typeface="Swagger" pitchFamily="2" charset="0"/>
              </a:endParaRPr>
            </a:p>
          </p:txBody>
        </p:sp>
        <p:sp>
          <p:nvSpPr>
            <p:cNvPr id="8" name="Textfeld 161">
              <a:extLst>
                <a:ext uri="{FF2B5EF4-FFF2-40B4-BE49-F238E27FC236}">
                  <a16:creationId xmlns:a16="http://schemas.microsoft.com/office/drawing/2014/main" id="{08E181D8-F1AA-4F50-8A54-500BA949D275}"/>
                </a:ext>
              </a:extLst>
            </p:cNvPr>
            <p:cNvSpPr txBox="1">
              <a:spLocks/>
            </p:cNvSpPr>
            <p:nvPr/>
          </p:nvSpPr>
          <p:spPr>
            <a:xfrm>
              <a:off x="1368000" y="3199315"/>
              <a:ext cx="1229848" cy="461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431862" fontAlgn="base">
                <a:spcBef>
                  <a:spcPts val="284"/>
                </a:spcBef>
                <a:spcAft>
                  <a:spcPct val="0"/>
                </a:spcAft>
                <a:buClr>
                  <a:prstClr val="black"/>
                </a:buClr>
                <a:buSzPct val="70000"/>
                <a:defRPr/>
              </a:pPr>
              <a:r>
                <a:rPr lang="en-US" sz="1800">
                  <a:solidFill>
                    <a:prstClr val="white"/>
                  </a:solidFill>
                  <a:latin typeface="TeleNeo Office ExtraBold"/>
                  <a:ea typeface="Swagger" pitchFamily="2" charset="0"/>
                </a:rPr>
                <a:t>Darmstadt</a:t>
              </a:r>
              <a:br>
                <a:rPr lang="en-US" sz="1600">
                  <a:solidFill>
                    <a:prstClr val="white"/>
                  </a:solidFill>
                  <a:latin typeface="TeleNeo Office ExtraBold"/>
                  <a:ea typeface="Swagger" pitchFamily="2" charset="0"/>
                </a:rPr>
              </a:br>
              <a:r>
                <a:rPr lang="en-US" sz="1200">
                  <a:solidFill>
                    <a:srgbClr val="E20074"/>
                  </a:solidFill>
                  <a:latin typeface="TeleNeo Office" panose="020B0504040202090203" pitchFamily="34" charset="0"/>
                  <a:ea typeface="Swagger" pitchFamily="2" charset="0"/>
                </a:rPr>
                <a:t>388</a:t>
              </a:r>
              <a:endParaRPr lang="en-US" sz="1200">
                <a:solidFill>
                  <a:prstClr val="white"/>
                </a:solidFill>
                <a:latin typeface="TeleNeo Office" panose="020B0504040202090203" pitchFamily="34" charset="0"/>
                <a:ea typeface="Swagger" pitchFamily="2" charset="0"/>
              </a:endParaRPr>
            </a:p>
          </p:txBody>
        </p:sp>
        <p:sp>
          <p:nvSpPr>
            <p:cNvPr id="9" name="Textfeld 162">
              <a:extLst>
                <a:ext uri="{FF2B5EF4-FFF2-40B4-BE49-F238E27FC236}">
                  <a16:creationId xmlns:a16="http://schemas.microsoft.com/office/drawing/2014/main" id="{32FFF33D-BC29-4A56-8871-15A2BC1E3947}"/>
                </a:ext>
              </a:extLst>
            </p:cNvPr>
            <p:cNvSpPr txBox="1">
              <a:spLocks/>
            </p:cNvSpPr>
            <p:nvPr/>
          </p:nvSpPr>
          <p:spPr>
            <a:xfrm>
              <a:off x="1368000" y="4243508"/>
              <a:ext cx="1036495" cy="46180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431862" fontAlgn="base">
                <a:spcBef>
                  <a:spcPts val="284"/>
                </a:spcBef>
                <a:spcAft>
                  <a:spcPct val="0"/>
                </a:spcAft>
                <a:buClr>
                  <a:prstClr val="black"/>
                </a:buClr>
                <a:buSzPct val="70000"/>
                <a:defRPr/>
              </a:pPr>
              <a:r>
                <a:rPr lang="en-US" sz="1800">
                  <a:solidFill>
                    <a:prstClr val="white"/>
                  </a:solidFill>
                  <a:latin typeface="TeleNeo Office ExtraBold"/>
                  <a:ea typeface="Swagger" pitchFamily="2" charset="0"/>
                </a:rPr>
                <a:t>Leipzig</a:t>
              </a:r>
              <a:br>
                <a:rPr lang="en-US" sz="1600">
                  <a:solidFill>
                    <a:prstClr val="white"/>
                  </a:solidFill>
                  <a:latin typeface="TeleNeo Office ExtraBold"/>
                  <a:ea typeface="Swagger" pitchFamily="2" charset="0"/>
                </a:rPr>
              </a:br>
              <a:r>
                <a:rPr lang="en-US" sz="1200">
                  <a:solidFill>
                    <a:srgbClr val="E20074"/>
                  </a:solidFill>
                  <a:latin typeface="TeleNeo Office" panose="020B0504040202090203" pitchFamily="34" charset="0"/>
                  <a:ea typeface="Swagger" pitchFamily="2" charset="0"/>
                </a:rPr>
                <a:t>361</a:t>
              </a:r>
              <a:endParaRPr lang="en-US" sz="1200">
                <a:solidFill>
                  <a:prstClr val="white"/>
                </a:solidFill>
                <a:latin typeface="TeleNeo Office" panose="020B0504040202090203" pitchFamily="34" charset="0"/>
                <a:ea typeface="Swagger" pitchFamily="2" charset="0"/>
              </a:endParaRPr>
            </a:p>
          </p:txBody>
        </p:sp>
        <p:sp>
          <p:nvSpPr>
            <p:cNvPr id="10" name="Textfeld 163">
              <a:extLst>
                <a:ext uri="{FF2B5EF4-FFF2-40B4-BE49-F238E27FC236}">
                  <a16:creationId xmlns:a16="http://schemas.microsoft.com/office/drawing/2014/main" id="{39ABF849-13B7-4357-85A0-47D4F841017D}"/>
                </a:ext>
              </a:extLst>
            </p:cNvPr>
            <p:cNvSpPr txBox="1">
              <a:spLocks/>
            </p:cNvSpPr>
            <p:nvPr/>
          </p:nvSpPr>
          <p:spPr>
            <a:xfrm>
              <a:off x="1368000" y="4765603"/>
              <a:ext cx="1229848" cy="46180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431862" fontAlgn="base">
                <a:spcBef>
                  <a:spcPts val="284"/>
                </a:spcBef>
                <a:spcAft>
                  <a:spcPct val="0"/>
                </a:spcAft>
                <a:buClr>
                  <a:prstClr val="black"/>
                </a:buClr>
                <a:buSzPct val="70000"/>
                <a:defRPr/>
              </a:pPr>
              <a:r>
                <a:rPr lang="en-US" sz="1800">
                  <a:solidFill>
                    <a:prstClr val="white"/>
                  </a:solidFill>
                  <a:latin typeface="TeleNeo Office ExtraBold"/>
                  <a:ea typeface="Swagger" pitchFamily="2" charset="0"/>
                </a:rPr>
                <a:t>Nuremberg</a:t>
              </a:r>
              <a:br>
                <a:rPr lang="en-US" sz="1600">
                  <a:solidFill>
                    <a:prstClr val="white"/>
                  </a:solidFill>
                  <a:latin typeface="TeleNeo Office ExtraBold"/>
                  <a:ea typeface="Swagger" pitchFamily="2" charset="0"/>
                </a:rPr>
              </a:br>
              <a:r>
                <a:rPr lang="en-US" sz="1200">
                  <a:solidFill>
                    <a:srgbClr val="E20074"/>
                  </a:solidFill>
                  <a:latin typeface="TeleNeo Office" panose="020B0504040202090203" pitchFamily="34" charset="0"/>
                  <a:ea typeface="Swagger" pitchFamily="2" charset="0"/>
                </a:rPr>
                <a:t>130</a:t>
              </a:r>
              <a:endParaRPr lang="en-US" sz="1200">
                <a:solidFill>
                  <a:prstClr val="white"/>
                </a:solidFill>
                <a:latin typeface="TeleNeo Office" panose="020B0504040202090203" pitchFamily="34" charset="0"/>
                <a:ea typeface="Swagger" pitchFamily="2" charset="0"/>
              </a:endParaRPr>
            </a:p>
          </p:txBody>
        </p:sp>
        <p:sp>
          <p:nvSpPr>
            <p:cNvPr id="11" name="Textfeld 164">
              <a:extLst>
                <a:ext uri="{FF2B5EF4-FFF2-40B4-BE49-F238E27FC236}">
                  <a16:creationId xmlns:a16="http://schemas.microsoft.com/office/drawing/2014/main" id="{CDCB2D36-66E8-4BC4-A0F3-C815F7C642BE}"/>
                </a:ext>
              </a:extLst>
            </p:cNvPr>
            <p:cNvSpPr txBox="1">
              <a:spLocks/>
            </p:cNvSpPr>
            <p:nvPr/>
          </p:nvSpPr>
          <p:spPr>
            <a:xfrm>
              <a:off x="1368000" y="2442483"/>
              <a:ext cx="647811" cy="1895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431862" fontAlgn="base">
                <a:lnSpc>
                  <a:spcPct val="104000"/>
                </a:lnSpc>
                <a:spcBef>
                  <a:spcPts val="284"/>
                </a:spcBef>
                <a:spcAft>
                  <a:spcPct val="0"/>
                </a:spcAft>
                <a:buClr>
                  <a:prstClr val="black"/>
                </a:buClr>
                <a:buSzPct val="70000"/>
                <a:defRPr/>
              </a:pPr>
              <a:r>
                <a:rPr lang="en-US" sz="1200">
                  <a:solidFill>
                    <a:srgbClr val="86CBC4"/>
                  </a:solidFill>
                  <a:latin typeface="TeleNeo Office"/>
                </a:rPr>
                <a:t>GERMANY</a:t>
              </a:r>
              <a:endParaRPr lang="en-US" sz="1200">
                <a:solidFill>
                  <a:srgbClr val="86CBC4"/>
                </a:solidFill>
                <a:latin typeface="TeleNeo Office"/>
                <a:ea typeface="Swagger" pitchFamily="2" charset="0"/>
              </a:endParaRPr>
            </a:p>
          </p:txBody>
        </p:sp>
      </p:grpSp>
      <p:sp>
        <p:nvSpPr>
          <p:cNvPr id="12" name="Inhaltsplatzhalter 8">
            <a:extLst>
              <a:ext uri="{FF2B5EF4-FFF2-40B4-BE49-F238E27FC236}">
                <a16:creationId xmlns:a16="http://schemas.microsoft.com/office/drawing/2014/main" id="{F80202B5-CBEA-4ACD-B5F4-37CB25FF5D3D}"/>
              </a:ext>
            </a:extLst>
          </p:cNvPr>
          <p:cNvSpPr txBox="1">
            <a:spLocks/>
          </p:cNvSpPr>
          <p:nvPr/>
        </p:nvSpPr>
        <p:spPr bwMode="gray">
          <a:xfrm>
            <a:off x="1369345" y="1555117"/>
            <a:ext cx="3879038" cy="76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576226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Blackadder ITC" panose="04020505051007020D02" pitchFamily="82" charset="0"/>
              </a:defRPr>
            </a:lvl1pPr>
            <a:lvl2pPr marL="1588" algn="l" defTabSz="576226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576226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5886" algn="l" defTabSz="576226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576226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4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9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3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defRPr/>
            </a:pPr>
            <a:r>
              <a:rPr lang="sk-SK" sz="1998" b="0">
                <a:solidFill>
                  <a:prstClr val="black"/>
                </a:solidFill>
                <a:latin typeface="TeleNeo Office"/>
              </a:rPr>
              <a:t>Viac ako </a:t>
            </a:r>
            <a:r>
              <a:rPr lang="en-US" sz="1998" b="0">
                <a:solidFill>
                  <a:prstClr val="black"/>
                </a:solidFill>
                <a:latin typeface="TeleNeo Office"/>
              </a:rPr>
              <a:t>3500 </a:t>
            </a:r>
            <a:r>
              <a:rPr lang="sk-SK" sz="1998" b="0">
                <a:solidFill>
                  <a:prstClr val="black"/>
                </a:solidFill>
                <a:latin typeface="TeleNeo Office"/>
              </a:rPr>
              <a:t>ľudí</a:t>
            </a:r>
            <a:r>
              <a:rPr lang="en-US" sz="1998" b="0" baseline="30000">
                <a:solidFill>
                  <a:prstClr val="black"/>
                </a:solidFill>
                <a:latin typeface="TeleNeo Office"/>
              </a:rPr>
              <a:t>1</a:t>
            </a:r>
            <a:r>
              <a:rPr lang="sk-SK" sz="1998" b="0">
                <a:solidFill>
                  <a:prstClr val="black"/>
                </a:solidFill>
                <a:latin typeface="TeleNeo Office"/>
              </a:rPr>
              <a:t> </a:t>
            </a:r>
            <a:endParaRPr lang="en-US" sz="1998" b="0">
              <a:solidFill>
                <a:prstClr val="black"/>
              </a:solidFill>
              <a:latin typeface="TeleNeo Office"/>
            </a:endParaRPr>
          </a:p>
          <a:p>
            <a:pPr defTabSz="45713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defRPr/>
            </a:pPr>
            <a:r>
              <a:rPr lang="sk-SK" sz="1998" b="0">
                <a:solidFill>
                  <a:prstClr val="black"/>
                </a:solidFill>
                <a:latin typeface="TeleNeo Office"/>
              </a:rPr>
              <a:t>v</a:t>
            </a:r>
            <a:r>
              <a:rPr lang="en-US" sz="1998" b="0">
                <a:solidFill>
                  <a:prstClr val="black"/>
                </a:solidFill>
                <a:latin typeface="TeleNeo Office"/>
              </a:rPr>
              <a:t> </a:t>
            </a:r>
            <a:r>
              <a:rPr lang="sk-SK" sz="1998" b="0">
                <a:solidFill>
                  <a:prstClr val="black"/>
                </a:solidFill>
                <a:latin typeface="TeleNeo Office"/>
              </a:rPr>
              <a:t>4 krajinách a 1</a:t>
            </a:r>
            <a:r>
              <a:rPr lang="en-US" sz="1998" b="0">
                <a:solidFill>
                  <a:prstClr val="black"/>
                </a:solidFill>
                <a:latin typeface="TeleNeo Office"/>
              </a:rPr>
              <a:t>0 lo</a:t>
            </a:r>
            <a:r>
              <a:rPr lang="sk-SK" sz="1998" b="0" err="1">
                <a:solidFill>
                  <a:prstClr val="black"/>
                </a:solidFill>
                <a:latin typeface="TeleNeo Office"/>
              </a:rPr>
              <a:t>kalitách</a:t>
            </a:r>
            <a:r>
              <a:rPr lang="sk-SK" sz="1998" b="0">
                <a:solidFill>
                  <a:prstClr val="black"/>
                </a:solidFill>
                <a:latin typeface="TeleNeo Office"/>
              </a:rPr>
              <a:t>.</a:t>
            </a:r>
            <a:endParaRPr lang="en-US" sz="1998" b="0">
              <a:solidFill>
                <a:prstClr val="black"/>
              </a:solidFill>
              <a:latin typeface="TeleNeo Office"/>
            </a:endParaRPr>
          </a:p>
        </p:txBody>
      </p:sp>
      <p:grpSp>
        <p:nvGrpSpPr>
          <p:cNvPr id="13" name="Gruppieren 3">
            <a:extLst>
              <a:ext uri="{FF2B5EF4-FFF2-40B4-BE49-F238E27FC236}">
                <a16:creationId xmlns:a16="http://schemas.microsoft.com/office/drawing/2014/main" id="{21FA0682-FD28-4642-BDD9-FADB824EAEEF}"/>
              </a:ext>
            </a:extLst>
          </p:cNvPr>
          <p:cNvGrpSpPr/>
          <p:nvPr/>
        </p:nvGrpSpPr>
        <p:grpSpPr>
          <a:xfrm>
            <a:off x="3056374" y="2442728"/>
            <a:ext cx="1452490" cy="2262138"/>
            <a:chOff x="3055546" y="2442483"/>
            <a:chExt cx="1452934" cy="2262831"/>
          </a:xfrm>
          <a:noFill/>
        </p:grpSpPr>
        <p:sp>
          <p:nvSpPr>
            <p:cNvPr id="14" name="Textfeld 167">
              <a:extLst>
                <a:ext uri="{FF2B5EF4-FFF2-40B4-BE49-F238E27FC236}">
                  <a16:creationId xmlns:a16="http://schemas.microsoft.com/office/drawing/2014/main" id="{27D4EF71-9958-43AF-94E1-0CBAF01F912B}"/>
                </a:ext>
              </a:extLst>
            </p:cNvPr>
            <p:cNvSpPr txBox="1">
              <a:spLocks/>
            </p:cNvSpPr>
            <p:nvPr/>
          </p:nvSpPr>
          <p:spPr>
            <a:xfrm>
              <a:off x="3055546" y="4243508"/>
              <a:ext cx="1036495" cy="46180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431862" fontAlgn="base">
                <a:spcBef>
                  <a:spcPts val="284"/>
                </a:spcBef>
                <a:spcAft>
                  <a:spcPct val="0"/>
                </a:spcAft>
                <a:buClr>
                  <a:prstClr val="black"/>
                </a:buClr>
                <a:buSzPct val="70000"/>
                <a:defRPr/>
              </a:pPr>
              <a:r>
                <a:rPr lang="en-US" sz="1800">
                  <a:solidFill>
                    <a:prstClr val="white"/>
                  </a:solidFill>
                  <a:latin typeface="TeleNeo Office ExtraBold"/>
                  <a:ea typeface="Swagger" pitchFamily="2" charset="0"/>
                </a:rPr>
                <a:t>Brno</a:t>
              </a:r>
              <a:br>
                <a:rPr lang="en-US" sz="1600">
                  <a:solidFill>
                    <a:prstClr val="white"/>
                  </a:solidFill>
                  <a:latin typeface="TeleNeo Office ExtraBold"/>
                  <a:ea typeface="Swagger" pitchFamily="2" charset="0"/>
                </a:rPr>
              </a:br>
              <a:r>
                <a:rPr lang="en-US" sz="1200">
                  <a:solidFill>
                    <a:srgbClr val="E20074"/>
                  </a:solidFill>
                  <a:latin typeface="TeleNeo Office" panose="020B0504040202090203" pitchFamily="34" charset="0"/>
                  <a:ea typeface="Swagger" pitchFamily="2" charset="0"/>
                </a:rPr>
                <a:t>133</a:t>
              </a:r>
              <a:endParaRPr lang="en-US" sz="1200">
                <a:solidFill>
                  <a:prstClr val="white"/>
                </a:solidFill>
                <a:latin typeface="TeleNeo Office" panose="020B0504040202090203" pitchFamily="34" charset="0"/>
                <a:ea typeface="Swagger" pitchFamily="2" charset="0"/>
              </a:endParaRPr>
            </a:p>
          </p:txBody>
        </p:sp>
        <p:sp>
          <p:nvSpPr>
            <p:cNvPr id="15" name="Textfeld 168">
              <a:extLst>
                <a:ext uri="{FF2B5EF4-FFF2-40B4-BE49-F238E27FC236}">
                  <a16:creationId xmlns:a16="http://schemas.microsoft.com/office/drawing/2014/main" id="{9C1F356B-266B-4A52-BAB7-D289AEFFBC1D}"/>
                </a:ext>
              </a:extLst>
            </p:cNvPr>
            <p:cNvSpPr txBox="1">
              <a:spLocks/>
            </p:cNvSpPr>
            <p:nvPr/>
          </p:nvSpPr>
          <p:spPr>
            <a:xfrm>
              <a:off x="3055546" y="4008922"/>
              <a:ext cx="1079664" cy="1895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431862" fontAlgn="base">
                <a:lnSpc>
                  <a:spcPct val="104000"/>
                </a:lnSpc>
                <a:spcBef>
                  <a:spcPts val="284"/>
                </a:spcBef>
                <a:spcAft>
                  <a:spcPct val="0"/>
                </a:spcAft>
                <a:buClr>
                  <a:prstClr val="black"/>
                </a:buClr>
                <a:buSzPct val="70000"/>
                <a:defRPr/>
              </a:pPr>
              <a:r>
                <a:rPr lang="en-US" sz="1200">
                  <a:solidFill>
                    <a:srgbClr val="65C8C0"/>
                  </a:solidFill>
                  <a:latin typeface="TeleNeo Office" panose="020B0504040202090203" pitchFamily="34" charset="0"/>
                </a:rPr>
                <a:t>CZECH REPUBLIC</a:t>
              </a:r>
            </a:p>
          </p:txBody>
        </p:sp>
        <p:sp>
          <p:nvSpPr>
            <p:cNvPr id="16" name="Textfeld 169">
              <a:extLst>
                <a:ext uri="{FF2B5EF4-FFF2-40B4-BE49-F238E27FC236}">
                  <a16:creationId xmlns:a16="http://schemas.microsoft.com/office/drawing/2014/main" id="{18FE6486-7138-40A4-8E22-40A128014E02}"/>
                </a:ext>
              </a:extLst>
            </p:cNvPr>
            <p:cNvSpPr txBox="1">
              <a:spLocks/>
            </p:cNvSpPr>
            <p:nvPr/>
          </p:nvSpPr>
          <p:spPr>
            <a:xfrm>
              <a:off x="3055546" y="2442483"/>
              <a:ext cx="610932" cy="1895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431862" fontAlgn="base">
                <a:lnSpc>
                  <a:spcPct val="104000"/>
                </a:lnSpc>
                <a:spcBef>
                  <a:spcPts val="284"/>
                </a:spcBef>
                <a:spcAft>
                  <a:spcPct val="0"/>
                </a:spcAft>
                <a:buClr>
                  <a:prstClr val="black"/>
                </a:buClr>
                <a:buSzPct val="70000"/>
                <a:defRPr/>
              </a:pPr>
              <a:r>
                <a:rPr lang="en-US" sz="1200">
                  <a:solidFill>
                    <a:srgbClr val="86CBC4"/>
                  </a:solidFill>
                  <a:latin typeface="TeleNeo Office"/>
                </a:rPr>
                <a:t>SLOVAKIA</a:t>
              </a:r>
              <a:endParaRPr lang="en-US" sz="1200">
                <a:solidFill>
                  <a:srgbClr val="86CBC4"/>
                </a:solidFill>
                <a:latin typeface="TeleNeo Office"/>
                <a:ea typeface="Swagger" pitchFamily="2" charset="0"/>
              </a:endParaRPr>
            </a:p>
          </p:txBody>
        </p:sp>
        <p:sp>
          <p:nvSpPr>
            <p:cNvPr id="17" name="Textfeld 170">
              <a:extLst>
                <a:ext uri="{FF2B5EF4-FFF2-40B4-BE49-F238E27FC236}">
                  <a16:creationId xmlns:a16="http://schemas.microsoft.com/office/drawing/2014/main" id="{4D27300D-655E-4DCD-9474-71021FF42299}"/>
                </a:ext>
              </a:extLst>
            </p:cNvPr>
            <p:cNvSpPr txBox="1">
              <a:spLocks/>
            </p:cNvSpPr>
            <p:nvPr/>
          </p:nvSpPr>
          <p:spPr>
            <a:xfrm>
              <a:off x="3055546" y="2677218"/>
              <a:ext cx="1452934" cy="46180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431862" fontAlgn="base">
                <a:spcBef>
                  <a:spcPts val="284"/>
                </a:spcBef>
                <a:spcAft>
                  <a:spcPct val="0"/>
                </a:spcAft>
                <a:buClr>
                  <a:prstClr val="black"/>
                </a:buClr>
                <a:buSzPct val="70000"/>
                <a:defRPr/>
              </a:pPr>
              <a:r>
                <a:rPr lang="en-US" sz="1800">
                  <a:solidFill>
                    <a:prstClr val="white"/>
                  </a:solidFill>
                  <a:latin typeface="TeleNeo Office ExtraBold"/>
                  <a:ea typeface="Swagger" pitchFamily="2" charset="0"/>
                </a:rPr>
                <a:t>Bratislava</a:t>
              </a:r>
              <a:br>
                <a:rPr lang="en-US" sz="1600">
                  <a:solidFill>
                    <a:prstClr val="white"/>
                  </a:solidFill>
                  <a:latin typeface="TeleNeo Office ExtraBold"/>
                  <a:ea typeface="Swagger" pitchFamily="2" charset="0"/>
                </a:rPr>
              </a:br>
              <a:r>
                <a:rPr lang="en-US" sz="1200">
                  <a:solidFill>
                    <a:srgbClr val="E20074"/>
                  </a:solidFill>
                  <a:latin typeface="TeleNeo Office" panose="020B0504040202090203" pitchFamily="34" charset="0"/>
                  <a:ea typeface="Swagger" pitchFamily="2" charset="0"/>
                </a:rPr>
                <a:t>617</a:t>
              </a:r>
              <a:endParaRPr lang="en-US" sz="1200">
                <a:solidFill>
                  <a:prstClr val="white"/>
                </a:solidFill>
                <a:latin typeface="TeleNeo Office" panose="020B0504040202090203" pitchFamily="34" charset="0"/>
                <a:ea typeface="Swagger" pitchFamily="2" charset="0"/>
              </a:endParaRPr>
            </a:p>
          </p:txBody>
        </p:sp>
        <p:sp>
          <p:nvSpPr>
            <p:cNvPr id="18" name="Textfeld 171">
              <a:extLst>
                <a:ext uri="{FF2B5EF4-FFF2-40B4-BE49-F238E27FC236}">
                  <a16:creationId xmlns:a16="http://schemas.microsoft.com/office/drawing/2014/main" id="{AEA70088-6BC7-48ED-BB0E-9EE2912DF497}"/>
                </a:ext>
              </a:extLst>
            </p:cNvPr>
            <p:cNvSpPr txBox="1">
              <a:spLocks/>
            </p:cNvSpPr>
            <p:nvPr/>
          </p:nvSpPr>
          <p:spPr>
            <a:xfrm>
              <a:off x="3055546" y="3199315"/>
              <a:ext cx="1036495" cy="46180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431862" fontAlgn="base">
                <a:spcBef>
                  <a:spcPts val="284"/>
                </a:spcBef>
                <a:spcAft>
                  <a:spcPct val="0"/>
                </a:spcAft>
                <a:buClr>
                  <a:prstClr val="black"/>
                </a:buClr>
                <a:buSzPct val="70000"/>
                <a:defRPr/>
              </a:pPr>
              <a:r>
                <a:rPr lang="en-US" sz="1800">
                  <a:solidFill>
                    <a:prstClr val="white"/>
                  </a:solidFill>
                  <a:latin typeface="TeleNeo Office ExtraBold"/>
                  <a:ea typeface="Swagger" pitchFamily="2" charset="0"/>
                </a:rPr>
                <a:t>Kosice</a:t>
              </a:r>
              <a:br>
                <a:rPr lang="en-US" sz="1600">
                  <a:solidFill>
                    <a:prstClr val="white"/>
                  </a:solidFill>
                  <a:latin typeface="TeleNeo Office ExtraBold"/>
                  <a:ea typeface="Swagger" pitchFamily="2" charset="0"/>
                </a:rPr>
              </a:br>
              <a:r>
                <a:rPr lang="en-US" sz="1200">
                  <a:solidFill>
                    <a:srgbClr val="E20074"/>
                  </a:solidFill>
                  <a:latin typeface="TeleNeo Office" panose="020B0504040202090203" pitchFamily="34" charset="0"/>
                  <a:ea typeface="Swagger" pitchFamily="2" charset="0"/>
                </a:rPr>
                <a:t>237</a:t>
              </a:r>
              <a:endParaRPr lang="en-US" sz="1200">
                <a:solidFill>
                  <a:prstClr val="white"/>
                </a:solidFill>
                <a:latin typeface="TeleNeo Office" panose="020B0504040202090203" pitchFamily="34" charset="0"/>
                <a:ea typeface="Swagger" pitchFamily="2" charset="0"/>
              </a:endParaRPr>
            </a:p>
          </p:txBody>
        </p:sp>
      </p:grpSp>
      <p:grpSp>
        <p:nvGrpSpPr>
          <p:cNvPr id="19" name="Gruppieren 4">
            <a:extLst>
              <a:ext uri="{FF2B5EF4-FFF2-40B4-BE49-F238E27FC236}">
                <a16:creationId xmlns:a16="http://schemas.microsoft.com/office/drawing/2014/main" id="{49F6F598-8183-492E-BF8E-604A38B64CB1}"/>
              </a:ext>
            </a:extLst>
          </p:cNvPr>
          <p:cNvGrpSpPr/>
          <p:nvPr/>
        </p:nvGrpSpPr>
        <p:grpSpPr>
          <a:xfrm>
            <a:off x="4473652" y="2435219"/>
            <a:ext cx="1452490" cy="1225773"/>
            <a:chOff x="4473258" y="2434971"/>
            <a:chExt cx="1452934" cy="1226149"/>
          </a:xfrm>
          <a:noFill/>
        </p:grpSpPr>
        <p:sp>
          <p:nvSpPr>
            <p:cNvPr id="20" name="Textfeld 173">
              <a:extLst>
                <a:ext uri="{FF2B5EF4-FFF2-40B4-BE49-F238E27FC236}">
                  <a16:creationId xmlns:a16="http://schemas.microsoft.com/office/drawing/2014/main" id="{CEC5A101-CCED-40E7-8982-73EB4089AD68}"/>
                </a:ext>
              </a:extLst>
            </p:cNvPr>
            <p:cNvSpPr txBox="1">
              <a:spLocks/>
            </p:cNvSpPr>
            <p:nvPr/>
          </p:nvSpPr>
          <p:spPr>
            <a:xfrm>
              <a:off x="4473258" y="3199314"/>
              <a:ext cx="1204492" cy="46180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431862" fontAlgn="base">
                <a:spcBef>
                  <a:spcPts val="284"/>
                </a:spcBef>
                <a:spcAft>
                  <a:spcPct val="0"/>
                </a:spcAft>
                <a:buClr>
                  <a:prstClr val="black"/>
                </a:buClr>
                <a:buSzPct val="70000"/>
                <a:defRPr/>
              </a:pPr>
              <a:r>
                <a:rPr lang="en-US" sz="1800">
                  <a:solidFill>
                    <a:prstClr val="white"/>
                  </a:solidFill>
                  <a:latin typeface="TeleNeo Office ExtraBold"/>
                  <a:ea typeface="Swagger" pitchFamily="2" charset="0"/>
                </a:rPr>
                <a:t>Timisoara</a:t>
              </a:r>
              <a:br>
                <a:rPr lang="en-US" sz="1600">
                  <a:solidFill>
                    <a:prstClr val="white"/>
                  </a:solidFill>
                  <a:latin typeface="TeleNeo Office ExtraBold"/>
                  <a:ea typeface="Swagger" pitchFamily="2" charset="0"/>
                </a:rPr>
              </a:br>
              <a:r>
                <a:rPr lang="en-US" sz="1200">
                  <a:solidFill>
                    <a:srgbClr val="E20074"/>
                  </a:solidFill>
                  <a:latin typeface="TeleNeo Office" panose="020B0504040202090203" pitchFamily="34" charset="0"/>
                  <a:ea typeface="Swagger" pitchFamily="2" charset="0"/>
                </a:rPr>
                <a:t>208</a:t>
              </a:r>
              <a:endParaRPr lang="en-US" sz="1200">
                <a:solidFill>
                  <a:prstClr val="white"/>
                </a:solidFill>
                <a:latin typeface="TeleNeo Office" panose="020B0504040202090203" pitchFamily="34" charset="0"/>
                <a:ea typeface="Swagger" pitchFamily="2" charset="0"/>
              </a:endParaRPr>
            </a:p>
          </p:txBody>
        </p:sp>
        <p:sp>
          <p:nvSpPr>
            <p:cNvPr id="21" name="Textfeld 174">
              <a:extLst>
                <a:ext uri="{FF2B5EF4-FFF2-40B4-BE49-F238E27FC236}">
                  <a16:creationId xmlns:a16="http://schemas.microsoft.com/office/drawing/2014/main" id="{45CD35C0-EF1B-41C8-9EF4-2C39BB1CA147}"/>
                </a:ext>
              </a:extLst>
            </p:cNvPr>
            <p:cNvSpPr txBox="1">
              <a:spLocks/>
            </p:cNvSpPr>
            <p:nvPr/>
          </p:nvSpPr>
          <p:spPr>
            <a:xfrm>
              <a:off x="4473258" y="2434971"/>
              <a:ext cx="612214" cy="1895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431862" fontAlgn="base">
                <a:lnSpc>
                  <a:spcPct val="104000"/>
                </a:lnSpc>
                <a:spcBef>
                  <a:spcPts val="284"/>
                </a:spcBef>
                <a:spcAft>
                  <a:spcPct val="0"/>
                </a:spcAft>
                <a:buClr>
                  <a:prstClr val="black"/>
                </a:buClr>
                <a:buSzPct val="70000"/>
                <a:defRPr/>
              </a:pPr>
              <a:r>
                <a:rPr lang="en-US" sz="1200">
                  <a:solidFill>
                    <a:srgbClr val="65C8C0"/>
                  </a:solidFill>
                  <a:latin typeface="TeleNeo Office" panose="020B0504040202090203" pitchFamily="34" charset="0"/>
                </a:rPr>
                <a:t>ROMANIA</a:t>
              </a:r>
              <a:endParaRPr lang="en-US" sz="1200">
                <a:solidFill>
                  <a:srgbClr val="65C8C0"/>
                </a:solidFill>
                <a:latin typeface="TeleNeo Office" panose="020B0504040202090203" pitchFamily="34" charset="0"/>
                <a:ea typeface="Swagger" pitchFamily="2" charset="0"/>
              </a:endParaRPr>
            </a:p>
          </p:txBody>
        </p:sp>
        <p:sp>
          <p:nvSpPr>
            <p:cNvPr id="22" name="Textfeld 175">
              <a:extLst>
                <a:ext uri="{FF2B5EF4-FFF2-40B4-BE49-F238E27FC236}">
                  <a16:creationId xmlns:a16="http://schemas.microsoft.com/office/drawing/2014/main" id="{25A0061E-7DD3-4A2A-9FFB-CBD9B5487CFC}"/>
                </a:ext>
              </a:extLst>
            </p:cNvPr>
            <p:cNvSpPr txBox="1">
              <a:spLocks/>
            </p:cNvSpPr>
            <p:nvPr/>
          </p:nvSpPr>
          <p:spPr>
            <a:xfrm>
              <a:off x="4473258" y="2677215"/>
              <a:ext cx="1452934" cy="46180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431862" fontAlgn="base">
                <a:spcBef>
                  <a:spcPts val="284"/>
                </a:spcBef>
                <a:spcAft>
                  <a:spcPct val="0"/>
                </a:spcAft>
                <a:buClr>
                  <a:prstClr val="black"/>
                </a:buClr>
                <a:buSzPct val="70000"/>
                <a:defRPr/>
              </a:pPr>
              <a:r>
                <a:rPr lang="en-US" sz="1800">
                  <a:solidFill>
                    <a:prstClr val="white"/>
                  </a:solidFill>
                  <a:latin typeface="TeleNeo Office ExtraBold"/>
                  <a:ea typeface="Swagger" pitchFamily="2" charset="0"/>
                </a:rPr>
                <a:t>Bucharest</a:t>
              </a:r>
              <a:br>
                <a:rPr lang="en-US" sz="1600">
                  <a:solidFill>
                    <a:prstClr val="white"/>
                  </a:solidFill>
                  <a:latin typeface="TeleNeo Office ExtraBold"/>
                  <a:ea typeface="Swagger" pitchFamily="2" charset="0"/>
                </a:rPr>
              </a:br>
              <a:r>
                <a:rPr lang="en-US" sz="1200">
                  <a:solidFill>
                    <a:srgbClr val="E20074"/>
                  </a:solidFill>
                  <a:latin typeface="TeleNeo Office" panose="020B0504040202090203" pitchFamily="34" charset="0"/>
                  <a:ea typeface="Swagger" pitchFamily="2" charset="0"/>
                </a:rPr>
                <a:t>194</a:t>
              </a:r>
              <a:endParaRPr lang="en-US" sz="1200">
                <a:solidFill>
                  <a:prstClr val="white"/>
                </a:solidFill>
                <a:latin typeface="TeleNeo Office" panose="020B0504040202090203" pitchFamily="34" charset="0"/>
                <a:ea typeface="Swagger" pitchFamily="2" charset="0"/>
              </a:endParaRPr>
            </a:p>
          </p:txBody>
        </p:sp>
      </p:grpSp>
      <p:grpSp>
        <p:nvGrpSpPr>
          <p:cNvPr id="23" name="Gruppieren 6">
            <a:extLst>
              <a:ext uri="{FF2B5EF4-FFF2-40B4-BE49-F238E27FC236}">
                <a16:creationId xmlns:a16="http://schemas.microsoft.com/office/drawing/2014/main" id="{B60FCC8E-00F1-4C7B-8457-E7FF15286AD5}"/>
              </a:ext>
            </a:extLst>
          </p:cNvPr>
          <p:cNvGrpSpPr/>
          <p:nvPr/>
        </p:nvGrpSpPr>
        <p:grpSpPr>
          <a:xfrm>
            <a:off x="4232820" y="-1238679"/>
            <a:ext cx="6798875" cy="8225452"/>
            <a:chOff x="4232351" y="-1452087"/>
            <a:chExt cx="6800957" cy="8227970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76A231EF-94A6-453E-8E8B-D5B71149874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232351" y="4278562"/>
              <a:ext cx="784946" cy="1123077"/>
            </a:xfrm>
            <a:custGeom>
              <a:avLst/>
              <a:gdLst>
                <a:gd name="T0" fmla="*/ 177 w 307"/>
                <a:gd name="T1" fmla="*/ 0 h 436"/>
                <a:gd name="T2" fmla="*/ 194 w 307"/>
                <a:gd name="T3" fmla="*/ 37 h 436"/>
                <a:gd name="T4" fmla="*/ 211 w 307"/>
                <a:gd name="T5" fmla="*/ 38 h 436"/>
                <a:gd name="T6" fmla="*/ 256 w 307"/>
                <a:gd name="T7" fmla="*/ 45 h 436"/>
                <a:gd name="T8" fmla="*/ 280 w 307"/>
                <a:gd name="T9" fmla="*/ 56 h 436"/>
                <a:gd name="T10" fmla="*/ 299 w 307"/>
                <a:gd name="T11" fmla="*/ 89 h 436"/>
                <a:gd name="T12" fmla="*/ 304 w 307"/>
                <a:gd name="T13" fmla="*/ 103 h 436"/>
                <a:gd name="T14" fmla="*/ 248 w 307"/>
                <a:gd name="T15" fmla="*/ 126 h 436"/>
                <a:gd name="T16" fmla="*/ 232 w 307"/>
                <a:gd name="T17" fmla="*/ 167 h 436"/>
                <a:gd name="T18" fmla="*/ 216 w 307"/>
                <a:gd name="T19" fmla="*/ 205 h 436"/>
                <a:gd name="T20" fmla="*/ 205 w 307"/>
                <a:gd name="T21" fmla="*/ 234 h 436"/>
                <a:gd name="T22" fmla="*/ 180 w 307"/>
                <a:gd name="T23" fmla="*/ 227 h 436"/>
                <a:gd name="T24" fmla="*/ 175 w 307"/>
                <a:gd name="T25" fmla="*/ 257 h 436"/>
                <a:gd name="T26" fmla="*/ 178 w 307"/>
                <a:gd name="T27" fmla="*/ 287 h 436"/>
                <a:gd name="T28" fmla="*/ 155 w 307"/>
                <a:gd name="T29" fmla="*/ 314 h 436"/>
                <a:gd name="T30" fmla="*/ 152 w 307"/>
                <a:gd name="T31" fmla="*/ 354 h 436"/>
                <a:gd name="T32" fmla="*/ 156 w 307"/>
                <a:gd name="T33" fmla="*/ 378 h 436"/>
                <a:gd name="T34" fmla="*/ 116 w 307"/>
                <a:gd name="T35" fmla="*/ 398 h 436"/>
                <a:gd name="T36" fmla="*/ 115 w 307"/>
                <a:gd name="T37" fmla="*/ 432 h 436"/>
                <a:gd name="T38" fmla="*/ 59 w 307"/>
                <a:gd name="T39" fmla="*/ 436 h 436"/>
                <a:gd name="T40" fmla="*/ 19 w 307"/>
                <a:gd name="T41" fmla="*/ 406 h 436"/>
                <a:gd name="T42" fmla="*/ 0 w 307"/>
                <a:gd name="T43" fmla="*/ 395 h 436"/>
                <a:gd name="T44" fmla="*/ 22 w 307"/>
                <a:gd name="T45" fmla="*/ 362 h 436"/>
                <a:gd name="T46" fmla="*/ 48 w 307"/>
                <a:gd name="T47" fmla="*/ 314 h 436"/>
                <a:gd name="T48" fmla="*/ 44 w 307"/>
                <a:gd name="T49" fmla="*/ 288 h 436"/>
                <a:gd name="T50" fmla="*/ 30 w 307"/>
                <a:gd name="T51" fmla="*/ 272 h 436"/>
                <a:gd name="T52" fmla="*/ 52 w 307"/>
                <a:gd name="T53" fmla="*/ 252 h 436"/>
                <a:gd name="T54" fmla="*/ 22 w 307"/>
                <a:gd name="T55" fmla="*/ 256 h 436"/>
                <a:gd name="T56" fmla="*/ 30 w 307"/>
                <a:gd name="T57" fmla="*/ 226 h 436"/>
                <a:gd name="T58" fmla="*/ 41 w 307"/>
                <a:gd name="T59" fmla="*/ 200 h 436"/>
                <a:gd name="T60" fmla="*/ 52 w 307"/>
                <a:gd name="T61" fmla="*/ 186 h 436"/>
                <a:gd name="T62" fmla="*/ 82 w 307"/>
                <a:gd name="T63" fmla="*/ 167 h 436"/>
                <a:gd name="T64" fmla="*/ 122 w 307"/>
                <a:gd name="T65" fmla="*/ 115 h 436"/>
                <a:gd name="T66" fmla="*/ 137 w 307"/>
                <a:gd name="T67" fmla="*/ 78 h 436"/>
                <a:gd name="T68" fmla="*/ 148 w 307"/>
                <a:gd name="T69" fmla="*/ 38 h 4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7"/>
                <a:gd name="T106" fmla="*/ 0 h 436"/>
                <a:gd name="T107" fmla="*/ 307 w 307"/>
                <a:gd name="T108" fmla="*/ 436 h 4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7" h="436">
                  <a:moveTo>
                    <a:pt x="155" y="4"/>
                  </a:moveTo>
                  <a:lnTo>
                    <a:pt x="177" y="0"/>
                  </a:lnTo>
                  <a:lnTo>
                    <a:pt x="192" y="17"/>
                  </a:lnTo>
                  <a:lnTo>
                    <a:pt x="194" y="37"/>
                  </a:lnTo>
                  <a:lnTo>
                    <a:pt x="200" y="41"/>
                  </a:lnTo>
                  <a:lnTo>
                    <a:pt x="211" y="38"/>
                  </a:lnTo>
                  <a:lnTo>
                    <a:pt x="246" y="52"/>
                  </a:lnTo>
                  <a:lnTo>
                    <a:pt x="256" y="45"/>
                  </a:lnTo>
                  <a:lnTo>
                    <a:pt x="271" y="44"/>
                  </a:lnTo>
                  <a:lnTo>
                    <a:pt x="280" y="56"/>
                  </a:lnTo>
                  <a:lnTo>
                    <a:pt x="288" y="76"/>
                  </a:lnTo>
                  <a:lnTo>
                    <a:pt x="299" y="89"/>
                  </a:lnTo>
                  <a:lnTo>
                    <a:pt x="307" y="96"/>
                  </a:lnTo>
                  <a:lnTo>
                    <a:pt x="304" y="103"/>
                  </a:lnTo>
                  <a:lnTo>
                    <a:pt x="278" y="110"/>
                  </a:lnTo>
                  <a:lnTo>
                    <a:pt x="248" y="126"/>
                  </a:lnTo>
                  <a:lnTo>
                    <a:pt x="249" y="153"/>
                  </a:lnTo>
                  <a:lnTo>
                    <a:pt x="232" y="167"/>
                  </a:lnTo>
                  <a:lnTo>
                    <a:pt x="218" y="179"/>
                  </a:lnTo>
                  <a:lnTo>
                    <a:pt x="216" y="205"/>
                  </a:lnTo>
                  <a:lnTo>
                    <a:pt x="216" y="222"/>
                  </a:lnTo>
                  <a:lnTo>
                    <a:pt x="205" y="234"/>
                  </a:lnTo>
                  <a:lnTo>
                    <a:pt x="196" y="222"/>
                  </a:lnTo>
                  <a:lnTo>
                    <a:pt x="180" y="227"/>
                  </a:lnTo>
                  <a:lnTo>
                    <a:pt x="178" y="235"/>
                  </a:lnTo>
                  <a:lnTo>
                    <a:pt x="175" y="257"/>
                  </a:lnTo>
                  <a:lnTo>
                    <a:pt x="181" y="265"/>
                  </a:lnTo>
                  <a:lnTo>
                    <a:pt x="178" y="287"/>
                  </a:lnTo>
                  <a:lnTo>
                    <a:pt x="168" y="297"/>
                  </a:lnTo>
                  <a:lnTo>
                    <a:pt x="155" y="314"/>
                  </a:lnTo>
                  <a:lnTo>
                    <a:pt x="149" y="328"/>
                  </a:lnTo>
                  <a:lnTo>
                    <a:pt x="152" y="354"/>
                  </a:lnTo>
                  <a:lnTo>
                    <a:pt x="163" y="369"/>
                  </a:lnTo>
                  <a:lnTo>
                    <a:pt x="156" y="378"/>
                  </a:lnTo>
                  <a:lnTo>
                    <a:pt x="127" y="387"/>
                  </a:lnTo>
                  <a:lnTo>
                    <a:pt x="116" y="398"/>
                  </a:lnTo>
                  <a:lnTo>
                    <a:pt x="115" y="410"/>
                  </a:lnTo>
                  <a:lnTo>
                    <a:pt x="115" y="432"/>
                  </a:lnTo>
                  <a:lnTo>
                    <a:pt x="82" y="432"/>
                  </a:lnTo>
                  <a:lnTo>
                    <a:pt x="59" y="436"/>
                  </a:lnTo>
                  <a:lnTo>
                    <a:pt x="33" y="406"/>
                  </a:lnTo>
                  <a:lnTo>
                    <a:pt x="19" y="406"/>
                  </a:lnTo>
                  <a:lnTo>
                    <a:pt x="7" y="406"/>
                  </a:lnTo>
                  <a:lnTo>
                    <a:pt x="0" y="395"/>
                  </a:lnTo>
                  <a:lnTo>
                    <a:pt x="7" y="384"/>
                  </a:lnTo>
                  <a:lnTo>
                    <a:pt x="22" y="362"/>
                  </a:lnTo>
                  <a:lnTo>
                    <a:pt x="30" y="340"/>
                  </a:lnTo>
                  <a:lnTo>
                    <a:pt x="48" y="314"/>
                  </a:lnTo>
                  <a:lnTo>
                    <a:pt x="52" y="299"/>
                  </a:lnTo>
                  <a:lnTo>
                    <a:pt x="44" y="288"/>
                  </a:lnTo>
                  <a:lnTo>
                    <a:pt x="33" y="278"/>
                  </a:lnTo>
                  <a:lnTo>
                    <a:pt x="30" y="272"/>
                  </a:lnTo>
                  <a:lnTo>
                    <a:pt x="44" y="267"/>
                  </a:lnTo>
                  <a:lnTo>
                    <a:pt x="52" y="252"/>
                  </a:lnTo>
                  <a:lnTo>
                    <a:pt x="37" y="248"/>
                  </a:lnTo>
                  <a:lnTo>
                    <a:pt x="22" y="256"/>
                  </a:lnTo>
                  <a:lnTo>
                    <a:pt x="22" y="237"/>
                  </a:lnTo>
                  <a:lnTo>
                    <a:pt x="30" y="226"/>
                  </a:lnTo>
                  <a:lnTo>
                    <a:pt x="37" y="215"/>
                  </a:lnTo>
                  <a:lnTo>
                    <a:pt x="41" y="200"/>
                  </a:lnTo>
                  <a:lnTo>
                    <a:pt x="44" y="189"/>
                  </a:lnTo>
                  <a:lnTo>
                    <a:pt x="52" y="186"/>
                  </a:lnTo>
                  <a:lnTo>
                    <a:pt x="63" y="193"/>
                  </a:lnTo>
                  <a:lnTo>
                    <a:pt x="82" y="167"/>
                  </a:lnTo>
                  <a:lnTo>
                    <a:pt x="93" y="149"/>
                  </a:lnTo>
                  <a:lnTo>
                    <a:pt x="122" y="115"/>
                  </a:lnTo>
                  <a:lnTo>
                    <a:pt x="122" y="101"/>
                  </a:lnTo>
                  <a:lnTo>
                    <a:pt x="137" y="78"/>
                  </a:lnTo>
                  <a:lnTo>
                    <a:pt x="141" y="52"/>
                  </a:lnTo>
                  <a:lnTo>
                    <a:pt x="148" y="38"/>
                  </a:lnTo>
                  <a:lnTo>
                    <a:pt x="155" y="4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006956">
                <a:defRPr/>
              </a:pPr>
              <a:endParaRPr lang="en-US" sz="1800" kern="0">
                <a:solidFill>
                  <a:srgbClr val="4B4B4B"/>
                </a:solidFill>
                <a:latin typeface="TeleNeo Office"/>
              </a:endParaRPr>
            </a:p>
          </p:txBody>
        </p:sp>
        <p:grpSp>
          <p:nvGrpSpPr>
            <p:cNvPr id="25" name="Group 7">
              <a:extLst>
                <a:ext uri="{FF2B5EF4-FFF2-40B4-BE49-F238E27FC236}">
                  <a16:creationId xmlns:a16="http://schemas.microsoft.com/office/drawing/2014/main" id="{07E88C9D-4DA0-43E4-9B36-6B646DB3C24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527436" y="3920940"/>
              <a:ext cx="2151456" cy="1856030"/>
              <a:chOff x="679" y="2614"/>
              <a:chExt cx="842" cy="718"/>
            </a:xfrm>
            <a:grpFill/>
          </p:grpSpPr>
          <p:sp>
            <p:nvSpPr>
              <p:cNvPr id="105" name="Freeform 8">
                <a:extLst>
                  <a:ext uri="{FF2B5EF4-FFF2-40B4-BE49-F238E27FC236}">
                    <a16:creationId xmlns:a16="http://schemas.microsoft.com/office/drawing/2014/main" id="{6ADCC57C-39E6-43DC-BFA1-9F557C934AD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79" y="2614"/>
                <a:ext cx="811" cy="718"/>
              </a:xfrm>
              <a:custGeom>
                <a:avLst/>
                <a:gdLst>
                  <a:gd name="T0" fmla="*/ 37 w 811"/>
                  <a:gd name="T1" fmla="*/ 130 h 718"/>
                  <a:gd name="T2" fmla="*/ 63 w 811"/>
                  <a:gd name="T3" fmla="*/ 78 h 718"/>
                  <a:gd name="T4" fmla="*/ 56 w 811"/>
                  <a:gd name="T5" fmla="*/ 59 h 718"/>
                  <a:gd name="T6" fmla="*/ 44 w 811"/>
                  <a:gd name="T7" fmla="*/ 41 h 718"/>
                  <a:gd name="T8" fmla="*/ 89 w 811"/>
                  <a:gd name="T9" fmla="*/ 19 h 718"/>
                  <a:gd name="T10" fmla="*/ 122 w 811"/>
                  <a:gd name="T11" fmla="*/ 11 h 718"/>
                  <a:gd name="T12" fmla="*/ 157 w 811"/>
                  <a:gd name="T13" fmla="*/ 4 h 718"/>
                  <a:gd name="T14" fmla="*/ 223 w 811"/>
                  <a:gd name="T15" fmla="*/ 56 h 718"/>
                  <a:gd name="T16" fmla="*/ 270 w 811"/>
                  <a:gd name="T17" fmla="*/ 59 h 718"/>
                  <a:gd name="T18" fmla="*/ 399 w 811"/>
                  <a:gd name="T19" fmla="*/ 119 h 718"/>
                  <a:gd name="T20" fmla="*/ 454 w 811"/>
                  <a:gd name="T21" fmla="*/ 133 h 718"/>
                  <a:gd name="T22" fmla="*/ 492 w 811"/>
                  <a:gd name="T23" fmla="*/ 163 h 718"/>
                  <a:gd name="T24" fmla="*/ 529 w 811"/>
                  <a:gd name="T25" fmla="*/ 167 h 718"/>
                  <a:gd name="T26" fmla="*/ 529 w 811"/>
                  <a:gd name="T27" fmla="*/ 185 h 718"/>
                  <a:gd name="T28" fmla="*/ 588 w 811"/>
                  <a:gd name="T29" fmla="*/ 241 h 718"/>
                  <a:gd name="T30" fmla="*/ 636 w 811"/>
                  <a:gd name="T31" fmla="*/ 263 h 718"/>
                  <a:gd name="T32" fmla="*/ 711 w 811"/>
                  <a:gd name="T33" fmla="*/ 285 h 718"/>
                  <a:gd name="T34" fmla="*/ 726 w 811"/>
                  <a:gd name="T35" fmla="*/ 311 h 718"/>
                  <a:gd name="T36" fmla="*/ 755 w 811"/>
                  <a:gd name="T37" fmla="*/ 322 h 718"/>
                  <a:gd name="T38" fmla="*/ 785 w 811"/>
                  <a:gd name="T39" fmla="*/ 322 h 718"/>
                  <a:gd name="T40" fmla="*/ 804 w 811"/>
                  <a:gd name="T41" fmla="*/ 322 h 718"/>
                  <a:gd name="T42" fmla="*/ 811 w 811"/>
                  <a:gd name="T43" fmla="*/ 356 h 718"/>
                  <a:gd name="T44" fmla="*/ 741 w 811"/>
                  <a:gd name="T45" fmla="*/ 411 h 718"/>
                  <a:gd name="T46" fmla="*/ 640 w 811"/>
                  <a:gd name="T47" fmla="*/ 429 h 718"/>
                  <a:gd name="T48" fmla="*/ 614 w 811"/>
                  <a:gd name="T49" fmla="*/ 455 h 718"/>
                  <a:gd name="T50" fmla="*/ 584 w 811"/>
                  <a:gd name="T51" fmla="*/ 466 h 718"/>
                  <a:gd name="T52" fmla="*/ 554 w 811"/>
                  <a:gd name="T53" fmla="*/ 499 h 718"/>
                  <a:gd name="T54" fmla="*/ 521 w 811"/>
                  <a:gd name="T55" fmla="*/ 522 h 718"/>
                  <a:gd name="T56" fmla="*/ 532 w 811"/>
                  <a:gd name="T57" fmla="*/ 562 h 718"/>
                  <a:gd name="T58" fmla="*/ 536 w 811"/>
                  <a:gd name="T59" fmla="*/ 592 h 718"/>
                  <a:gd name="T60" fmla="*/ 517 w 811"/>
                  <a:gd name="T61" fmla="*/ 603 h 718"/>
                  <a:gd name="T62" fmla="*/ 466 w 811"/>
                  <a:gd name="T63" fmla="*/ 648 h 718"/>
                  <a:gd name="T64" fmla="*/ 447 w 811"/>
                  <a:gd name="T65" fmla="*/ 666 h 718"/>
                  <a:gd name="T66" fmla="*/ 414 w 811"/>
                  <a:gd name="T67" fmla="*/ 677 h 718"/>
                  <a:gd name="T68" fmla="*/ 380 w 811"/>
                  <a:gd name="T69" fmla="*/ 685 h 718"/>
                  <a:gd name="T70" fmla="*/ 362 w 811"/>
                  <a:gd name="T71" fmla="*/ 707 h 718"/>
                  <a:gd name="T72" fmla="*/ 332 w 811"/>
                  <a:gd name="T73" fmla="*/ 714 h 718"/>
                  <a:gd name="T74" fmla="*/ 273 w 811"/>
                  <a:gd name="T75" fmla="*/ 707 h 718"/>
                  <a:gd name="T76" fmla="*/ 182 w 811"/>
                  <a:gd name="T77" fmla="*/ 677 h 718"/>
                  <a:gd name="T78" fmla="*/ 137 w 811"/>
                  <a:gd name="T79" fmla="*/ 696 h 718"/>
                  <a:gd name="T80" fmla="*/ 96 w 811"/>
                  <a:gd name="T81" fmla="*/ 711 h 718"/>
                  <a:gd name="T82" fmla="*/ 44 w 811"/>
                  <a:gd name="T83" fmla="*/ 674 h 718"/>
                  <a:gd name="T84" fmla="*/ 26 w 811"/>
                  <a:gd name="T85" fmla="*/ 588 h 718"/>
                  <a:gd name="T86" fmla="*/ 0 w 811"/>
                  <a:gd name="T87" fmla="*/ 559 h 718"/>
                  <a:gd name="T88" fmla="*/ 11 w 811"/>
                  <a:gd name="T89" fmla="*/ 525 h 718"/>
                  <a:gd name="T90" fmla="*/ 48 w 811"/>
                  <a:gd name="T91" fmla="*/ 507 h 718"/>
                  <a:gd name="T92" fmla="*/ 33 w 811"/>
                  <a:gd name="T93" fmla="*/ 466 h 718"/>
                  <a:gd name="T94" fmla="*/ 67 w 811"/>
                  <a:gd name="T95" fmla="*/ 422 h 718"/>
                  <a:gd name="T96" fmla="*/ 59 w 811"/>
                  <a:gd name="T97" fmla="*/ 389 h 718"/>
                  <a:gd name="T98" fmla="*/ 70 w 811"/>
                  <a:gd name="T99" fmla="*/ 360 h 718"/>
                  <a:gd name="T100" fmla="*/ 89 w 811"/>
                  <a:gd name="T101" fmla="*/ 371 h 718"/>
                  <a:gd name="T102" fmla="*/ 104 w 811"/>
                  <a:gd name="T103" fmla="*/ 315 h 718"/>
                  <a:gd name="T104" fmla="*/ 133 w 811"/>
                  <a:gd name="T105" fmla="*/ 274 h 718"/>
                  <a:gd name="T106" fmla="*/ 164 w 811"/>
                  <a:gd name="T107" fmla="*/ 245 h 718"/>
                  <a:gd name="T108" fmla="*/ 194 w 811"/>
                  <a:gd name="T109" fmla="*/ 233 h 718"/>
                  <a:gd name="T110" fmla="*/ 160 w 811"/>
                  <a:gd name="T111" fmla="*/ 185 h 718"/>
                  <a:gd name="T112" fmla="*/ 130 w 811"/>
                  <a:gd name="T113" fmla="*/ 189 h 718"/>
                  <a:gd name="T114" fmla="*/ 93 w 811"/>
                  <a:gd name="T115" fmla="*/ 174 h 718"/>
                  <a:gd name="T116" fmla="*/ 78 w 811"/>
                  <a:gd name="T117" fmla="*/ 170 h 718"/>
                  <a:gd name="T118" fmla="*/ 67 w 811"/>
                  <a:gd name="T119" fmla="*/ 141 h 718"/>
                  <a:gd name="T120" fmla="*/ 41 w 811"/>
                  <a:gd name="T121" fmla="*/ 141 h 71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11"/>
                  <a:gd name="T184" fmla="*/ 0 h 718"/>
                  <a:gd name="T185" fmla="*/ 811 w 811"/>
                  <a:gd name="T186" fmla="*/ 718 h 71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11" h="718">
                    <a:moveTo>
                      <a:pt x="41" y="141"/>
                    </a:moveTo>
                    <a:lnTo>
                      <a:pt x="37" y="130"/>
                    </a:lnTo>
                    <a:lnTo>
                      <a:pt x="41" y="115"/>
                    </a:lnTo>
                    <a:lnTo>
                      <a:pt x="63" y="78"/>
                    </a:lnTo>
                    <a:lnTo>
                      <a:pt x="52" y="70"/>
                    </a:lnTo>
                    <a:lnTo>
                      <a:pt x="56" y="59"/>
                    </a:lnTo>
                    <a:lnTo>
                      <a:pt x="44" y="56"/>
                    </a:lnTo>
                    <a:lnTo>
                      <a:pt x="44" y="41"/>
                    </a:lnTo>
                    <a:lnTo>
                      <a:pt x="52" y="30"/>
                    </a:lnTo>
                    <a:lnTo>
                      <a:pt x="89" y="19"/>
                    </a:lnTo>
                    <a:lnTo>
                      <a:pt x="119" y="22"/>
                    </a:lnTo>
                    <a:lnTo>
                      <a:pt x="122" y="11"/>
                    </a:lnTo>
                    <a:lnTo>
                      <a:pt x="145" y="0"/>
                    </a:lnTo>
                    <a:lnTo>
                      <a:pt x="157" y="4"/>
                    </a:lnTo>
                    <a:lnTo>
                      <a:pt x="182" y="37"/>
                    </a:lnTo>
                    <a:lnTo>
                      <a:pt x="223" y="56"/>
                    </a:lnTo>
                    <a:lnTo>
                      <a:pt x="260" y="56"/>
                    </a:lnTo>
                    <a:lnTo>
                      <a:pt x="270" y="59"/>
                    </a:lnTo>
                    <a:lnTo>
                      <a:pt x="369" y="115"/>
                    </a:lnTo>
                    <a:lnTo>
                      <a:pt x="399" y="119"/>
                    </a:lnTo>
                    <a:lnTo>
                      <a:pt x="421" y="141"/>
                    </a:lnTo>
                    <a:lnTo>
                      <a:pt x="454" y="133"/>
                    </a:lnTo>
                    <a:lnTo>
                      <a:pt x="473" y="145"/>
                    </a:lnTo>
                    <a:lnTo>
                      <a:pt x="492" y="163"/>
                    </a:lnTo>
                    <a:lnTo>
                      <a:pt x="514" y="163"/>
                    </a:lnTo>
                    <a:lnTo>
                      <a:pt x="529" y="167"/>
                    </a:lnTo>
                    <a:lnTo>
                      <a:pt x="536" y="174"/>
                    </a:lnTo>
                    <a:lnTo>
                      <a:pt x="529" y="185"/>
                    </a:lnTo>
                    <a:lnTo>
                      <a:pt x="529" y="200"/>
                    </a:lnTo>
                    <a:lnTo>
                      <a:pt x="588" y="241"/>
                    </a:lnTo>
                    <a:lnTo>
                      <a:pt x="621" y="267"/>
                    </a:lnTo>
                    <a:lnTo>
                      <a:pt x="636" y="263"/>
                    </a:lnTo>
                    <a:lnTo>
                      <a:pt x="654" y="259"/>
                    </a:lnTo>
                    <a:lnTo>
                      <a:pt x="711" y="285"/>
                    </a:lnTo>
                    <a:lnTo>
                      <a:pt x="718" y="304"/>
                    </a:lnTo>
                    <a:lnTo>
                      <a:pt x="726" y="311"/>
                    </a:lnTo>
                    <a:lnTo>
                      <a:pt x="744" y="315"/>
                    </a:lnTo>
                    <a:lnTo>
                      <a:pt x="755" y="322"/>
                    </a:lnTo>
                    <a:lnTo>
                      <a:pt x="770" y="322"/>
                    </a:lnTo>
                    <a:lnTo>
                      <a:pt x="785" y="322"/>
                    </a:lnTo>
                    <a:lnTo>
                      <a:pt x="800" y="326"/>
                    </a:lnTo>
                    <a:lnTo>
                      <a:pt x="804" y="322"/>
                    </a:lnTo>
                    <a:lnTo>
                      <a:pt x="811" y="337"/>
                    </a:lnTo>
                    <a:lnTo>
                      <a:pt x="811" y="356"/>
                    </a:lnTo>
                    <a:lnTo>
                      <a:pt x="800" y="367"/>
                    </a:lnTo>
                    <a:lnTo>
                      <a:pt x="741" y="411"/>
                    </a:lnTo>
                    <a:lnTo>
                      <a:pt x="715" y="411"/>
                    </a:lnTo>
                    <a:lnTo>
                      <a:pt x="640" y="429"/>
                    </a:lnTo>
                    <a:lnTo>
                      <a:pt x="614" y="433"/>
                    </a:lnTo>
                    <a:lnTo>
                      <a:pt x="614" y="455"/>
                    </a:lnTo>
                    <a:lnTo>
                      <a:pt x="599" y="455"/>
                    </a:lnTo>
                    <a:lnTo>
                      <a:pt x="584" y="466"/>
                    </a:lnTo>
                    <a:lnTo>
                      <a:pt x="569" y="485"/>
                    </a:lnTo>
                    <a:lnTo>
                      <a:pt x="554" y="499"/>
                    </a:lnTo>
                    <a:lnTo>
                      <a:pt x="536" y="503"/>
                    </a:lnTo>
                    <a:lnTo>
                      <a:pt x="521" y="522"/>
                    </a:lnTo>
                    <a:lnTo>
                      <a:pt x="521" y="548"/>
                    </a:lnTo>
                    <a:lnTo>
                      <a:pt x="532" y="562"/>
                    </a:lnTo>
                    <a:lnTo>
                      <a:pt x="536" y="573"/>
                    </a:lnTo>
                    <a:lnTo>
                      <a:pt x="536" y="592"/>
                    </a:lnTo>
                    <a:lnTo>
                      <a:pt x="532" y="599"/>
                    </a:lnTo>
                    <a:lnTo>
                      <a:pt x="517" y="603"/>
                    </a:lnTo>
                    <a:lnTo>
                      <a:pt x="495" y="622"/>
                    </a:lnTo>
                    <a:lnTo>
                      <a:pt x="466" y="648"/>
                    </a:lnTo>
                    <a:lnTo>
                      <a:pt x="454" y="659"/>
                    </a:lnTo>
                    <a:lnTo>
                      <a:pt x="447" y="666"/>
                    </a:lnTo>
                    <a:lnTo>
                      <a:pt x="447" y="677"/>
                    </a:lnTo>
                    <a:lnTo>
                      <a:pt x="414" y="677"/>
                    </a:lnTo>
                    <a:lnTo>
                      <a:pt x="395" y="681"/>
                    </a:lnTo>
                    <a:lnTo>
                      <a:pt x="380" y="685"/>
                    </a:lnTo>
                    <a:lnTo>
                      <a:pt x="373" y="692"/>
                    </a:lnTo>
                    <a:lnTo>
                      <a:pt x="362" y="707"/>
                    </a:lnTo>
                    <a:lnTo>
                      <a:pt x="343" y="714"/>
                    </a:lnTo>
                    <a:lnTo>
                      <a:pt x="332" y="714"/>
                    </a:lnTo>
                    <a:lnTo>
                      <a:pt x="310" y="711"/>
                    </a:lnTo>
                    <a:lnTo>
                      <a:pt x="273" y="707"/>
                    </a:lnTo>
                    <a:lnTo>
                      <a:pt x="208" y="681"/>
                    </a:lnTo>
                    <a:lnTo>
                      <a:pt x="182" y="677"/>
                    </a:lnTo>
                    <a:lnTo>
                      <a:pt x="157" y="685"/>
                    </a:lnTo>
                    <a:lnTo>
                      <a:pt x="137" y="696"/>
                    </a:lnTo>
                    <a:lnTo>
                      <a:pt x="115" y="699"/>
                    </a:lnTo>
                    <a:lnTo>
                      <a:pt x="96" y="711"/>
                    </a:lnTo>
                    <a:lnTo>
                      <a:pt x="85" y="718"/>
                    </a:lnTo>
                    <a:lnTo>
                      <a:pt x="44" y="674"/>
                    </a:lnTo>
                    <a:lnTo>
                      <a:pt x="44" y="611"/>
                    </a:lnTo>
                    <a:lnTo>
                      <a:pt x="26" y="588"/>
                    </a:lnTo>
                    <a:lnTo>
                      <a:pt x="4" y="570"/>
                    </a:lnTo>
                    <a:lnTo>
                      <a:pt x="0" y="559"/>
                    </a:lnTo>
                    <a:lnTo>
                      <a:pt x="0" y="536"/>
                    </a:lnTo>
                    <a:lnTo>
                      <a:pt x="11" y="525"/>
                    </a:lnTo>
                    <a:lnTo>
                      <a:pt x="41" y="514"/>
                    </a:lnTo>
                    <a:lnTo>
                      <a:pt x="48" y="507"/>
                    </a:lnTo>
                    <a:lnTo>
                      <a:pt x="37" y="492"/>
                    </a:lnTo>
                    <a:lnTo>
                      <a:pt x="33" y="466"/>
                    </a:lnTo>
                    <a:lnTo>
                      <a:pt x="44" y="444"/>
                    </a:lnTo>
                    <a:lnTo>
                      <a:pt x="67" y="422"/>
                    </a:lnTo>
                    <a:lnTo>
                      <a:pt x="67" y="404"/>
                    </a:lnTo>
                    <a:lnTo>
                      <a:pt x="59" y="389"/>
                    </a:lnTo>
                    <a:lnTo>
                      <a:pt x="67" y="363"/>
                    </a:lnTo>
                    <a:lnTo>
                      <a:pt x="70" y="360"/>
                    </a:lnTo>
                    <a:lnTo>
                      <a:pt x="81" y="360"/>
                    </a:lnTo>
                    <a:lnTo>
                      <a:pt x="89" y="371"/>
                    </a:lnTo>
                    <a:lnTo>
                      <a:pt x="100" y="356"/>
                    </a:lnTo>
                    <a:lnTo>
                      <a:pt x="104" y="315"/>
                    </a:lnTo>
                    <a:lnTo>
                      <a:pt x="133" y="289"/>
                    </a:lnTo>
                    <a:lnTo>
                      <a:pt x="133" y="274"/>
                    </a:lnTo>
                    <a:lnTo>
                      <a:pt x="133" y="263"/>
                    </a:lnTo>
                    <a:lnTo>
                      <a:pt x="164" y="245"/>
                    </a:lnTo>
                    <a:lnTo>
                      <a:pt x="186" y="241"/>
                    </a:lnTo>
                    <a:lnTo>
                      <a:pt x="194" y="233"/>
                    </a:lnTo>
                    <a:lnTo>
                      <a:pt x="175" y="215"/>
                    </a:lnTo>
                    <a:lnTo>
                      <a:pt x="160" y="185"/>
                    </a:lnTo>
                    <a:lnTo>
                      <a:pt x="153" y="178"/>
                    </a:lnTo>
                    <a:lnTo>
                      <a:pt x="130" y="189"/>
                    </a:lnTo>
                    <a:lnTo>
                      <a:pt x="115" y="182"/>
                    </a:lnTo>
                    <a:lnTo>
                      <a:pt x="93" y="174"/>
                    </a:lnTo>
                    <a:lnTo>
                      <a:pt x="85" y="178"/>
                    </a:lnTo>
                    <a:lnTo>
                      <a:pt x="78" y="170"/>
                    </a:lnTo>
                    <a:lnTo>
                      <a:pt x="78" y="156"/>
                    </a:lnTo>
                    <a:lnTo>
                      <a:pt x="67" y="141"/>
                    </a:lnTo>
                    <a:lnTo>
                      <a:pt x="59" y="137"/>
                    </a:lnTo>
                    <a:lnTo>
                      <a:pt x="41" y="141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006956">
                  <a:defRPr/>
                </a:pPr>
                <a:endParaRPr lang="en-US" sz="1800" kern="0">
                  <a:solidFill>
                    <a:srgbClr val="4B4B4B"/>
                  </a:solidFill>
                  <a:latin typeface="TeleNeo Office"/>
                </a:endParaRPr>
              </a:p>
            </p:txBody>
          </p:sp>
          <p:sp>
            <p:nvSpPr>
              <p:cNvPr id="106" name="Freeform 9">
                <a:extLst>
                  <a:ext uri="{FF2B5EF4-FFF2-40B4-BE49-F238E27FC236}">
                    <a16:creationId xmlns:a16="http://schemas.microsoft.com/office/drawing/2014/main" id="{1D4EC2EC-876A-4728-98D7-67F4FB06F72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96" y="3210"/>
                <a:ext cx="31" cy="22"/>
              </a:xfrm>
              <a:custGeom>
                <a:avLst/>
                <a:gdLst>
                  <a:gd name="T0" fmla="*/ 31 w 31"/>
                  <a:gd name="T1" fmla="*/ 0 h 22"/>
                  <a:gd name="T2" fmla="*/ 16 w 31"/>
                  <a:gd name="T3" fmla="*/ 0 h 22"/>
                  <a:gd name="T4" fmla="*/ 0 w 31"/>
                  <a:gd name="T5" fmla="*/ 15 h 22"/>
                  <a:gd name="T6" fmla="*/ 8 w 31"/>
                  <a:gd name="T7" fmla="*/ 22 h 22"/>
                  <a:gd name="T8" fmla="*/ 23 w 31"/>
                  <a:gd name="T9" fmla="*/ 22 h 22"/>
                  <a:gd name="T10" fmla="*/ 31 w 31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22"/>
                  <a:gd name="T20" fmla="*/ 31 w 31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22">
                    <a:moveTo>
                      <a:pt x="31" y="0"/>
                    </a:moveTo>
                    <a:lnTo>
                      <a:pt x="16" y="0"/>
                    </a:lnTo>
                    <a:lnTo>
                      <a:pt x="0" y="15"/>
                    </a:lnTo>
                    <a:lnTo>
                      <a:pt x="8" y="22"/>
                    </a:lnTo>
                    <a:lnTo>
                      <a:pt x="23" y="2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006956">
                  <a:defRPr/>
                </a:pPr>
                <a:endParaRPr lang="en-US" sz="1800" kern="0">
                  <a:solidFill>
                    <a:srgbClr val="4B4B4B"/>
                  </a:solidFill>
                  <a:latin typeface="TeleNeo Office"/>
                </a:endParaRPr>
              </a:p>
            </p:txBody>
          </p:sp>
          <p:sp>
            <p:nvSpPr>
              <p:cNvPr id="107" name="Freeform 10">
                <a:extLst>
                  <a:ext uri="{FF2B5EF4-FFF2-40B4-BE49-F238E27FC236}">
                    <a16:creationId xmlns:a16="http://schemas.microsoft.com/office/drawing/2014/main" id="{3C3468E3-28D6-47AB-B158-E56D63ED064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387" y="3154"/>
                <a:ext cx="71" cy="56"/>
              </a:xfrm>
              <a:custGeom>
                <a:avLst/>
                <a:gdLst>
                  <a:gd name="T0" fmla="*/ 52 w 71"/>
                  <a:gd name="T1" fmla="*/ 0 h 56"/>
                  <a:gd name="T2" fmla="*/ 45 w 71"/>
                  <a:gd name="T3" fmla="*/ 7 h 56"/>
                  <a:gd name="T4" fmla="*/ 15 w 71"/>
                  <a:gd name="T5" fmla="*/ 11 h 56"/>
                  <a:gd name="T6" fmla="*/ 0 w 71"/>
                  <a:gd name="T7" fmla="*/ 30 h 56"/>
                  <a:gd name="T8" fmla="*/ 22 w 71"/>
                  <a:gd name="T9" fmla="*/ 45 h 56"/>
                  <a:gd name="T10" fmla="*/ 34 w 71"/>
                  <a:gd name="T11" fmla="*/ 56 h 56"/>
                  <a:gd name="T12" fmla="*/ 56 w 71"/>
                  <a:gd name="T13" fmla="*/ 52 h 56"/>
                  <a:gd name="T14" fmla="*/ 71 w 71"/>
                  <a:gd name="T15" fmla="*/ 45 h 56"/>
                  <a:gd name="T16" fmla="*/ 67 w 71"/>
                  <a:gd name="T17" fmla="*/ 30 h 56"/>
                  <a:gd name="T18" fmla="*/ 56 w 71"/>
                  <a:gd name="T19" fmla="*/ 19 h 56"/>
                  <a:gd name="T20" fmla="*/ 52 w 71"/>
                  <a:gd name="T21" fmla="*/ 0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1"/>
                  <a:gd name="T34" fmla="*/ 0 h 56"/>
                  <a:gd name="T35" fmla="*/ 71 w 71"/>
                  <a:gd name="T36" fmla="*/ 56 h 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1" h="56">
                    <a:moveTo>
                      <a:pt x="52" y="0"/>
                    </a:moveTo>
                    <a:lnTo>
                      <a:pt x="45" y="7"/>
                    </a:lnTo>
                    <a:lnTo>
                      <a:pt x="15" y="11"/>
                    </a:lnTo>
                    <a:lnTo>
                      <a:pt x="0" y="30"/>
                    </a:lnTo>
                    <a:lnTo>
                      <a:pt x="22" y="45"/>
                    </a:lnTo>
                    <a:lnTo>
                      <a:pt x="34" y="56"/>
                    </a:lnTo>
                    <a:lnTo>
                      <a:pt x="56" y="52"/>
                    </a:lnTo>
                    <a:lnTo>
                      <a:pt x="71" y="45"/>
                    </a:lnTo>
                    <a:lnTo>
                      <a:pt x="67" y="30"/>
                    </a:lnTo>
                    <a:lnTo>
                      <a:pt x="56" y="19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006956">
                  <a:defRPr/>
                </a:pPr>
                <a:endParaRPr lang="en-US" sz="1800" kern="0">
                  <a:solidFill>
                    <a:srgbClr val="4B4B4B"/>
                  </a:solidFill>
                  <a:latin typeface="TeleNeo Office"/>
                </a:endParaRPr>
              </a:p>
            </p:txBody>
          </p:sp>
          <p:sp>
            <p:nvSpPr>
              <p:cNvPr id="108" name="Freeform 11">
                <a:extLst>
                  <a:ext uri="{FF2B5EF4-FFF2-40B4-BE49-F238E27FC236}">
                    <a16:creationId xmlns:a16="http://schemas.microsoft.com/office/drawing/2014/main" id="{34A11A30-3005-4CAD-A337-8AF258A39D6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498" y="3158"/>
                <a:ext cx="23" cy="29"/>
              </a:xfrm>
              <a:custGeom>
                <a:avLst/>
                <a:gdLst>
                  <a:gd name="T0" fmla="*/ 15 w 23"/>
                  <a:gd name="T1" fmla="*/ 0 h 29"/>
                  <a:gd name="T2" fmla="*/ 0 w 23"/>
                  <a:gd name="T3" fmla="*/ 7 h 29"/>
                  <a:gd name="T4" fmla="*/ 12 w 23"/>
                  <a:gd name="T5" fmla="*/ 18 h 29"/>
                  <a:gd name="T6" fmla="*/ 23 w 23"/>
                  <a:gd name="T7" fmla="*/ 29 h 29"/>
                  <a:gd name="T8" fmla="*/ 15 w 23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9"/>
                  <a:gd name="T17" fmla="*/ 23 w 2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9">
                    <a:moveTo>
                      <a:pt x="15" y="0"/>
                    </a:moveTo>
                    <a:lnTo>
                      <a:pt x="0" y="7"/>
                    </a:lnTo>
                    <a:lnTo>
                      <a:pt x="12" y="18"/>
                    </a:lnTo>
                    <a:lnTo>
                      <a:pt x="23" y="29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006956">
                  <a:defRPr/>
                </a:pPr>
                <a:endParaRPr lang="en-US" sz="1800" kern="0">
                  <a:solidFill>
                    <a:srgbClr val="4B4B4B"/>
                  </a:solidFill>
                  <a:latin typeface="TeleNeo Office"/>
                </a:endParaRPr>
              </a:p>
            </p:txBody>
          </p:sp>
        </p:grpSp>
        <p:grpSp>
          <p:nvGrpSpPr>
            <p:cNvPr id="26" name="Group 12">
              <a:extLst>
                <a:ext uri="{FF2B5EF4-FFF2-40B4-BE49-F238E27FC236}">
                  <a16:creationId xmlns:a16="http://schemas.microsoft.com/office/drawing/2014/main" id="{07B360AB-B379-4BF9-AB37-5110B91E001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06246" y="3983015"/>
              <a:ext cx="1882152" cy="2396883"/>
              <a:chOff x="1766" y="2637"/>
              <a:chExt cx="737" cy="928"/>
            </a:xfrm>
            <a:grpFill/>
          </p:grpSpPr>
          <p:sp>
            <p:nvSpPr>
              <p:cNvPr id="102" name="Freeform 13">
                <a:extLst>
                  <a:ext uri="{FF2B5EF4-FFF2-40B4-BE49-F238E27FC236}">
                    <a16:creationId xmlns:a16="http://schemas.microsoft.com/office/drawing/2014/main" id="{6D9E9B62-DD7A-48B0-9859-2E590EA8C6E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791" y="3128"/>
                <a:ext cx="119" cy="193"/>
              </a:xfrm>
              <a:custGeom>
                <a:avLst/>
                <a:gdLst>
                  <a:gd name="T0" fmla="*/ 71 w 119"/>
                  <a:gd name="T1" fmla="*/ 0 h 193"/>
                  <a:gd name="T2" fmla="*/ 52 w 119"/>
                  <a:gd name="T3" fmla="*/ 11 h 193"/>
                  <a:gd name="T4" fmla="*/ 37 w 119"/>
                  <a:gd name="T5" fmla="*/ 22 h 193"/>
                  <a:gd name="T6" fmla="*/ 22 w 119"/>
                  <a:gd name="T7" fmla="*/ 26 h 193"/>
                  <a:gd name="T8" fmla="*/ 0 w 119"/>
                  <a:gd name="T9" fmla="*/ 22 h 193"/>
                  <a:gd name="T10" fmla="*/ 4 w 119"/>
                  <a:gd name="T11" fmla="*/ 45 h 193"/>
                  <a:gd name="T12" fmla="*/ 15 w 119"/>
                  <a:gd name="T13" fmla="*/ 59 h 193"/>
                  <a:gd name="T14" fmla="*/ 11 w 119"/>
                  <a:gd name="T15" fmla="*/ 97 h 193"/>
                  <a:gd name="T16" fmla="*/ 11 w 119"/>
                  <a:gd name="T17" fmla="*/ 115 h 193"/>
                  <a:gd name="T18" fmla="*/ 15 w 119"/>
                  <a:gd name="T19" fmla="*/ 130 h 193"/>
                  <a:gd name="T20" fmla="*/ 4 w 119"/>
                  <a:gd name="T21" fmla="*/ 160 h 193"/>
                  <a:gd name="T22" fmla="*/ 7 w 119"/>
                  <a:gd name="T23" fmla="*/ 182 h 193"/>
                  <a:gd name="T24" fmla="*/ 22 w 119"/>
                  <a:gd name="T25" fmla="*/ 193 h 193"/>
                  <a:gd name="T26" fmla="*/ 44 w 119"/>
                  <a:gd name="T27" fmla="*/ 178 h 193"/>
                  <a:gd name="T28" fmla="*/ 52 w 119"/>
                  <a:gd name="T29" fmla="*/ 174 h 193"/>
                  <a:gd name="T30" fmla="*/ 75 w 119"/>
                  <a:gd name="T31" fmla="*/ 178 h 193"/>
                  <a:gd name="T32" fmla="*/ 90 w 119"/>
                  <a:gd name="T33" fmla="*/ 163 h 193"/>
                  <a:gd name="T34" fmla="*/ 90 w 119"/>
                  <a:gd name="T35" fmla="*/ 148 h 193"/>
                  <a:gd name="T36" fmla="*/ 108 w 119"/>
                  <a:gd name="T37" fmla="*/ 119 h 193"/>
                  <a:gd name="T38" fmla="*/ 115 w 119"/>
                  <a:gd name="T39" fmla="*/ 100 h 193"/>
                  <a:gd name="T40" fmla="*/ 108 w 119"/>
                  <a:gd name="T41" fmla="*/ 82 h 193"/>
                  <a:gd name="T42" fmla="*/ 119 w 119"/>
                  <a:gd name="T43" fmla="*/ 59 h 193"/>
                  <a:gd name="T44" fmla="*/ 112 w 119"/>
                  <a:gd name="T45" fmla="*/ 26 h 193"/>
                  <a:gd name="T46" fmla="*/ 108 w 119"/>
                  <a:gd name="T47" fmla="*/ 7 h 193"/>
                  <a:gd name="T48" fmla="*/ 71 w 119"/>
                  <a:gd name="T49" fmla="*/ 0 h 19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9"/>
                  <a:gd name="T76" fmla="*/ 0 h 193"/>
                  <a:gd name="T77" fmla="*/ 119 w 119"/>
                  <a:gd name="T78" fmla="*/ 193 h 19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9" h="193">
                    <a:moveTo>
                      <a:pt x="71" y="0"/>
                    </a:moveTo>
                    <a:lnTo>
                      <a:pt x="52" y="11"/>
                    </a:lnTo>
                    <a:lnTo>
                      <a:pt x="37" y="22"/>
                    </a:lnTo>
                    <a:lnTo>
                      <a:pt x="22" y="26"/>
                    </a:lnTo>
                    <a:lnTo>
                      <a:pt x="0" y="22"/>
                    </a:lnTo>
                    <a:lnTo>
                      <a:pt x="4" y="45"/>
                    </a:lnTo>
                    <a:lnTo>
                      <a:pt x="15" y="59"/>
                    </a:lnTo>
                    <a:lnTo>
                      <a:pt x="11" y="97"/>
                    </a:lnTo>
                    <a:lnTo>
                      <a:pt x="11" y="115"/>
                    </a:lnTo>
                    <a:lnTo>
                      <a:pt x="15" y="130"/>
                    </a:lnTo>
                    <a:lnTo>
                      <a:pt x="4" y="160"/>
                    </a:lnTo>
                    <a:lnTo>
                      <a:pt x="7" y="182"/>
                    </a:lnTo>
                    <a:lnTo>
                      <a:pt x="22" y="193"/>
                    </a:lnTo>
                    <a:lnTo>
                      <a:pt x="44" y="178"/>
                    </a:lnTo>
                    <a:lnTo>
                      <a:pt x="52" y="174"/>
                    </a:lnTo>
                    <a:lnTo>
                      <a:pt x="75" y="178"/>
                    </a:lnTo>
                    <a:lnTo>
                      <a:pt x="90" y="163"/>
                    </a:lnTo>
                    <a:lnTo>
                      <a:pt x="90" y="148"/>
                    </a:lnTo>
                    <a:lnTo>
                      <a:pt x="108" y="119"/>
                    </a:lnTo>
                    <a:lnTo>
                      <a:pt x="115" y="100"/>
                    </a:lnTo>
                    <a:lnTo>
                      <a:pt x="108" y="82"/>
                    </a:lnTo>
                    <a:lnTo>
                      <a:pt x="119" y="59"/>
                    </a:lnTo>
                    <a:lnTo>
                      <a:pt x="112" y="26"/>
                    </a:lnTo>
                    <a:lnTo>
                      <a:pt x="108" y="7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006956">
                  <a:defRPr/>
                </a:pPr>
                <a:endParaRPr lang="en-US" sz="1800" kern="0">
                  <a:solidFill>
                    <a:srgbClr val="4B4B4B"/>
                  </a:solidFill>
                  <a:latin typeface="TeleNeo Office"/>
                </a:endParaRPr>
              </a:p>
            </p:txBody>
          </p:sp>
          <p:sp>
            <p:nvSpPr>
              <p:cNvPr id="103" name="Freeform 14">
                <a:extLst>
                  <a:ext uri="{FF2B5EF4-FFF2-40B4-BE49-F238E27FC236}">
                    <a16:creationId xmlns:a16="http://schemas.microsoft.com/office/drawing/2014/main" id="{6769C4CF-536C-4E45-A003-921F1C78B2F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066" y="3429"/>
                <a:ext cx="216" cy="136"/>
              </a:xfrm>
              <a:custGeom>
                <a:avLst/>
                <a:gdLst>
                  <a:gd name="T0" fmla="*/ 205 w 216"/>
                  <a:gd name="T1" fmla="*/ 0 h 136"/>
                  <a:gd name="T2" fmla="*/ 216 w 216"/>
                  <a:gd name="T3" fmla="*/ 11 h 136"/>
                  <a:gd name="T4" fmla="*/ 209 w 216"/>
                  <a:gd name="T5" fmla="*/ 22 h 136"/>
                  <a:gd name="T6" fmla="*/ 201 w 216"/>
                  <a:gd name="T7" fmla="*/ 40 h 136"/>
                  <a:gd name="T8" fmla="*/ 190 w 216"/>
                  <a:gd name="T9" fmla="*/ 51 h 136"/>
                  <a:gd name="T10" fmla="*/ 194 w 216"/>
                  <a:gd name="T11" fmla="*/ 85 h 136"/>
                  <a:gd name="T12" fmla="*/ 201 w 216"/>
                  <a:gd name="T13" fmla="*/ 110 h 136"/>
                  <a:gd name="T14" fmla="*/ 182 w 216"/>
                  <a:gd name="T15" fmla="*/ 121 h 136"/>
                  <a:gd name="T16" fmla="*/ 179 w 216"/>
                  <a:gd name="T17" fmla="*/ 132 h 136"/>
                  <a:gd name="T18" fmla="*/ 164 w 216"/>
                  <a:gd name="T19" fmla="*/ 136 h 136"/>
                  <a:gd name="T20" fmla="*/ 142 w 216"/>
                  <a:gd name="T21" fmla="*/ 114 h 136"/>
                  <a:gd name="T22" fmla="*/ 127 w 216"/>
                  <a:gd name="T23" fmla="*/ 114 h 136"/>
                  <a:gd name="T24" fmla="*/ 115 w 216"/>
                  <a:gd name="T25" fmla="*/ 96 h 136"/>
                  <a:gd name="T26" fmla="*/ 93 w 216"/>
                  <a:gd name="T27" fmla="*/ 85 h 136"/>
                  <a:gd name="T28" fmla="*/ 78 w 216"/>
                  <a:gd name="T29" fmla="*/ 81 h 136"/>
                  <a:gd name="T30" fmla="*/ 63 w 216"/>
                  <a:gd name="T31" fmla="*/ 74 h 136"/>
                  <a:gd name="T32" fmla="*/ 48 w 216"/>
                  <a:gd name="T33" fmla="*/ 62 h 136"/>
                  <a:gd name="T34" fmla="*/ 22 w 216"/>
                  <a:gd name="T35" fmla="*/ 44 h 136"/>
                  <a:gd name="T36" fmla="*/ 11 w 216"/>
                  <a:gd name="T37" fmla="*/ 40 h 136"/>
                  <a:gd name="T38" fmla="*/ 0 w 216"/>
                  <a:gd name="T39" fmla="*/ 29 h 136"/>
                  <a:gd name="T40" fmla="*/ 0 w 216"/>
                  <a:gd name="T41" fmla="*/ 15 h 136"/>
                  <a:gd name="T42" fmla="*/ 4 w 216"/>
                  <a:gd name="T43" fmla="*/ 4 h 136"/>
                  <a:gd name="T44" fmla="*/ 26 w 216"/>
                  <a:gd name="T45" fmla="*/ 7 h 136"/>
                  <a:gd name="T46" fmla="*/ 60 w 216"/>
                  <a:gd name="T47" fmla="*/ 7 h 136"/>
                  <a:gd name="T48" fmla="*/ 67 w 216"/>
                  <a:gd name="T49" fmla="*/ 18 h 136"/>
                  <a:gd name="T50" fmla="*/ 104 w 216"/>
                  <a:gd name="T51" fmla="*/ 18 h 136"/>
                  <a:gd name="T52" fmla="*/ 130 w 216"/>
                  <a:gd name="T53" fmla="*/ 18 h 136"/>
                  <a:gd name="T54" fmla="*/ 164 w 216"/>
                  <a:gd name="T55" fmla="*/ 11 h 136"/>
                  <a:gd name="T56" fmla="*/ 205 w 216"/>
                  <a:gd name="T57" fmla="*/ 0 h 1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16"/>
                  <a:gd name="T88" fmla="*/ 0 h 136"/>
                  <a:gd name="T89" fmla="*/ 216 w 216"/>
                  <a:gd name="T90" fmla="*/ 136 h 1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16" h="136">
                    <a:moveTo>
                      <a:pt x="205" y="0"/>
                    </a:moveTo>
                    <a:lnTo>
                      <a:pt x="216" y="11"/>
                    </a:lnTo>
                    <a:lnTo>
                      <a:pt x="209" y="22"/>
                    </a:lnTo>
                    <a:lnTo>
                      <a:pt x="201" y="40"/>
                    </a:lnTo>
                    <a:lnTo>
                      <a:pt x="190" y="51"/>
                    </a:lnTo>
                    <a:lnTo>
                      <a:pt x="194" y="85"/>
                    </a:lnTo>
                    <a:lnTo>
                      <a:pt x="201" y="110"/>
                    </a:lnTo>
                    <a:lnTo>
                      <a:pt x="182" y="121"/>
                    </a:lnTo>
                    <a:lnTo>
                      <a:pt x="179" y="132"/>
                    </a:lnTo>
                    <a:lnTo>
                      <a:pt x="164" y="136"/>
                    </a:lnTo>
                    <a:lnTo>
                      <a:pt x="142" y="114"/>
                    </a:lnTo>
                    <a:lnTo>
                      <a:pt x="127" y="114"/>
                    </a:lnTo>
                    <a:lnTo>
                      <a:pt x="115" y="96"/>
                    </a:lnTo>
                    <a:lnTo>
                      <a:pt x="93" y="85"/>
                    </a:lnTo>
                    <a:lnTo>
                      <a:pt x="78" y="81"/>
                    </a:lnTo>
                    <a:lnTo>
                      <a:pt x="63" y="74"/>
                    </a:lnTo>
                    <a:lnTo>
                      <a:pt x="48" y="62"/>
                    </a:lnTo>
                    <a:lnTo>
                      <a:pt x="22" y="44"/>
                    </a:lnTo>
                    <a:lnTo>
                      <a:pt x="11" y="40"/>
                    </a:lnTo>
                    <a:lnTo>
                      <a:pt x="0" y="29"/>
                    </a:lnTo>
                    <a:lnTo>
                      <a:pt x="0" y="15"/>
                    </a:lnTo>
                    <a:lnTo>
                      <a:pt x="4" y="4"/>
                    </a:lnTo>
                    <a:lnTo>
                      <a:pt x="26" y="7"/>
                    </a:lnTo>
                    <a:lnTo>
                      <a:pt x="60" y="7"/>
                    </a:lnTo>
                    <a:lnTo>
                      <a:pt x="67" y="18"/>
                    </a:lnTo>
                    <a:lnTo>
                      <a:pt x="104" y="18"/>
                    </a:lnTo>
                    <a:lnTo>
                      <a:pt x="130" y="18"/>
                    </a:lnTo>
                    <a:lnTo>
                      <a:pt x="164" y="11"/>
                    </a:lnTo>
                    <a:lnTo>
                      <a:pt x="205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006956">
                  <a:defRPr/>
                </a:pPr>
                <a:endParaRPr lang="en-US" sz="1800" kern="0">
                  <a:solidFill>
                    <a:srgbClr val="4B4B4B"/>
                  </a:solidFill>
                  <a:latin typeface="TeleNeo Office"/>
                </a:endParaRPr>
              </a:p>
            </p:txBody>
          </p:sp>
          <p:sp>
            <p:nvSpPr>
              <p:cNvPr id="104" name="Freeform 15">
                <a:extLst>
                  <a:ext uri="{FF2B5EF4-FFF2-40B4-BE49-F238E27FC236}">
                    <a16:creationId xmlns:a16="http://schemas.microsoft.com/office/drawing/2014/main" id="{07325334-9347-4F8E-A3C5-81BD14E196A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766" y="2637"/>
                <a:ext cx="737" cy="830"/>
              </a:xfrm>
              <a:custGeom>
                <a:avLst/>
                <a:gdLst>
                  <a:gd name="T0" fmla="*/ 564 w 737"/>
                  <a:gd name="T1" fmla="*/ 819 h 830"/>
                  <a:gd name="T2" fmla="*/ 609 w 737"/>
                  <a:gd name="T3" fmla="*/ 741 h 830"/>
                  <a:gd name="T4" fmla="*/ 628 w 737"/>
                  <a:gd name="T5" fmla="*/ 715 h 830"/>
                  <a:gd name="T6" fmla="*/ 613 w 737"/>
                  <a:gd name="T7" fmla="*/ 678 h 830"/>
                  <a:gd name="T8" fmla="*/ 594 w 737"/>
                  <a:gd name="T9" fmla="*/ 674 h 830"/>
                  <a:gd name="T10" fmla="*/ 609 w 737"/>
                  <a:gd name="T11" fmla="*/ 645 h 830"/>
                  <a:gd name="T12" fmla="*/ 632 w 737"/>
                  <a:gd name="T13" fmla="*/ 604 h 830"/>
                  <a:gd name="T14" fmla="*/ 702 w 737"/>
                  <a:gd name="T15" fmla="*/ 652 h 830"/>
                  <a:gd name="T16" fmla="*/ 731 w 737"/>
                  <a:gd name="T17" fmla="*/ 652 h 830"/>
                  <a:gd name="T18" fmla="*/ 709 w 737"/>
                  <a:gd name="T19" fmla="*/ 596 h 830"/>
                  <a:gd name="T20" fmla="*/ 687 w 737"/>
                  <a:gd name="T21" fmla="*/ 593 h 830"/>
                  <a:gd name="T22" fmla="*/ 609 w 737"/>
                  <a:gd name="T23" fmla="*/ 530 h 830"/>
                  <a:gd name="T24" fmla="*/ 560 w 737"/>
                  <a:gd name="T25" fmla="*/ 496 h 830"/>
                  <a:gd name="T26" fmla="*/ 564 w 737"/>
                  <a:gd name="T27" fmla="*/ 474 h 830"/>
                  <a:gd name="T28" fmla="*/ 490 w 737"/>
                  <a:gd name="T29" fmla="*/ 440 h 830"/>
                  <a:gd name="T30" fmla="*/ 457 w 737"/>
                  <a:gd name="T31" fmla="*/ 411 h 830"/>
                  <a:gd name="T32" fmla="*/ 379 w 737"/>
                  <a:gd name="T33" fmla="*/ 293 h 830"/>
                  <a:gd name="T34" fmla="*/ 364 w 737"/>
                  <a:gd name="T35" fmla="*/ 200 h 830"/>
                  <a:gd name="T36" fmla="*/ 342 w 737"/>
                  <a:gd name="T37" fmla="*/ 163 h 830"/>
                  <a:gd name="T38" fmla="*/ 405 w 737"/>
                  <a:gd name="T39" fmla="*/ 134 h 830"/>
                  <a:gd name="T40" fmla="*/ 434 w 737"/>
                  <a:gd name="T41" fmla="*/ 70 h 830"/>
                  <a:gd name="T42" fmla="*/ 368 w 737"/>
                  <a:gd name="T43" fmla="*/ 41 h 830"/>
                  <a:gd name="T44" fmla="*/ 357 w 737"/>
                  <a:gd name="T45" fmla="*/ 15 h 830"/>
                  <a:gd name="T46" fmla="*/ 264 w 737"/>
                  <a:gd name="T47" fmla="*/ 4 h 830"/>
                  <a:gd name="T48" fmla="*/ 220 w 737"/>
                  <a:gd name="T49" fmla="*/ 52 h 830"/>
                  <a:gd name="T50" fmla="*/ 182 w 737"/>
                  <a:gd name="T51" fmla="*/ 48 h 830"/>
                  <a:gd name="T52" fmla="*/ 134 w 737"/>
                  <a:gd name="T53" fmla="*/ 63 h 830"/>
                  <a:gd name="T54" fmla="*/ 116 w 737"/>
                  <a:gd name="T55" fmla="*/ 30 h 830"/>
                  <a:gd name="T56" fmla="*/ 90 w 737"/>
                  <a:gd name="T57" fmla="*/ 59 h 830"/>
                  <a:gd name="T58" fmla="*/ 22 w 737"/>
                  <a:gd name="T59" fmla="*/ 85 h 830"/>
                  <a:gd name="T60" fmla="*/ 7 w 737"/>
                  <a:gd name="T61" fmla="*/ 137 h 830"/>
                  <a:gd name="T62" fmla="*/ 0 w 737"/>
                  <a:gd name="T63" fmla="*/ 189 h 830"/>
                  <a:gd name="T64" fmla="*/ 30 w 737"/>
                  <a:gd name="T65" fmla="*/ 208 h 830"/>
                  <a:gd name="T66" fmla="*/ 52 w 737"/>
                  <a:gd name="T67" fmla="*/ 249 h 830"/>
                  <a:gd name="T68" fmla="*/ 123 w 737"/>
                  <a:gd name="T69" fmla="*/ 211 h 830"/>
                  <a:gd name="T70" fmla="*/ 190 w 737"/>
                  <a:gd name="T71" fmla="*/ 271 h 830"/>
                  <a:gd name="T72" fmla="*/ 220 w 737"/>
                  <a:gd name="T73" fmla="*/ 352 h 830"/>
                  <a:gd name="T74" fmla="*/ 271 w 737"/>
                  <a:gd name="T75" fmla="*/ 397 h 830"/>
                  <a:gd name="T76" fmla="*/ 338 w 737"/>
                  <a:gd name="T77" fmla="*/ 478 h 830"/>
                  <a:gd name="T78" fmla="*/ 442 w 737"/>
                  <a:gd name="T79" fmla="*/ 555 h 830"/>
                  <a:gd name="T80" fmla="*/ 475 w 737"/>
                  <a:gd name="T81" fmla="*/ 578 h 830"/>
                  <a:gd name="T82" fmla="*/ 501 w 737"/>
                  <a:gd name="T83" fmla="*/ 630 h 830"/>
                  <a:gd name="T84" fmla="*/ 542 w 737"/>
                  <a:gd name="T85" fmla="*/ 645 h 830"/>
                  <a:gd name="T86" fmla="*/ 557 w 737"/>
                  <a:gd name="T87" fmla="*/ 711 h 830"/>
                  <a:gd name="T88" fmla="*/ 545 w 737"/>
                  <a:gd name="T89" fmla="*/ 760 h 830"/>
                  <a:gd name="T90" fmla="*/ 534 w 737"/>
                  <a:gd name="T91" fmla="*/ 819 h 8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37"/>
                  <a:gd name="T139" fmla="*/ 0 h 830"/>
                  <a:gd name="T140" fmla="*/ 737 w 737"/>
                  <a:gd name="T141" fmla="*/ 830 h 83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37" h="830">
                    <a:moveTo>
                      <a:pt x="534" y="819"/>
                    </a:moveTo>
                    <a:lnTo>
                      <a:pt x="545" y="830"/>
                    </a:lnTo>
                    <a:lnTo>
                      <a:pt x="564" y="819"/>
                    </a:lnTo>
                    <a:lnTo>
                      <a:pt x="586" y="789"/>
                    </a:lnTo>
                    <a:lnTo>
                      <a:pt x="597" y="745"/>
                    </a:lnTo>
                    <a:lnTo>
                      <a:pt x="609" y="741"/>
                    </a:lnTo>
                    <a:lnTo>
                      <a:pt x="617" y="748"/>
                    </a:lnTo>
                    <a:lnTo>
                      <a:pt x="632" y="734"/>
                    </a:lnTo>
                    <a:lnTo>
                      <a:pt x="628" y="715"/>
                    </a:lnTo>
                    <a:lnTo>
                      <a:pt x="635" y="700"/>
                    </a:lnTo>
                    <a:lnTo>
                      <a:pt x="632" y="693"/>
                    </a:lnTo>
                    <a:lnTo>
                      <a:pt x="613" y="678"/>
                    </a:lnTo>
                    <a:lnTo>
                      <a:pt x="606" y="678"/>
                    </a:lnTo>
                    <a:lnTo>
                      <a:pt x="609" y="670"/>
                    </a:lnTo>
                    <a:lnTo>
                      <a:pt x="594" y="674"/>
                    </a:lnTo>
                    <a:lnTo>
                      <a:pt x="586" y="667"/>
                    </a:lnTo>
                    <a:lnTo>
                      <a:pt x="586" y="659"/>
                    </a:lnTo>
                    <a:lnTo>
                      <a:pt x="609" y="645"/>
                    </a:lnTo>
                    <a:lnTo>
                      <a:pt x="620" y="630"/>
                    </a:lnTo>
                    <a:lnTo>
                      <a:pt x="620" y="607"/>
                    </a:lnTo>
                    <a:lnTo>
                      <a:pt x="632" y="604"/>
                    </a:lnTo>
                    <a:lnTo>
                      <a:pt x="669" y="622"/>
                    </a:lnTo>
                    <a:lnTo>
                      <a:pt x="683" y="626"/>
                    </a:lnTo>
                    <a:lnTo>
                      <a:pt x="702" y="652"/>
                    </a:lnTo>
                    <a:lnTo>
                      <a:pt x="709" y="667"/>
                    </a:lnTo>
                    <a:lnTo>
                      <a:pt x="720" y="667"/>
                    </a:lnTo>
                    <a:lnTo>
                      <a:pt x="731" y="652"/>
                    </a:lnTo>
                    <a:lnTo>
                      <a:pt x="737" y="637"/>
                    </a:lnTo>
                    <a:lnTo>
                      <a:pt x="724" y="611"/>
                    </a:lnTo>
                    <a:lnTo>
                      <a:pt x="709" y="596"/>
                    </a:lnTo>
                    <a:lnTo>
                      <a:pt x="695" y="596"/>
                    </a:lnTo>
                    <a:lnTo>
                      <a:pt x="695" y="593"/>
                    </a:lnTo>
                    <a:lnTo>
                      <a:pt x="687" y="593"/>
                    </a:lnTo>
                    <a:lnTo>
                      <a:pt x="650" y="555"/>
                    </a:lnTo>
                    <a:lnTo>
                      <a:pt x="632" y="559"/>
                    </a:lnTo>
                    <a:lnTo>
                      <a:pt x="609" y="530"/>
                    </a:lnTo>
                    <a:lnTo>
                      <a:pt x="594" y="526"/>
                    </a:lnTo>
                    <a:lnTo>
                      <a:pt x="571" y="504"/>
                    </a:lnTo>
                    <a:lnTo>
                      <a:pt x="560" y="496"/>
                    </a:lnTo>
                    <a:lnTo>
                      <a:pt x="568" y="489"/>
                    </a:lnTo>
                    <a:lnTo>
                      <a:pt x="579" y="485"/>
                    </a:lnTo>
                    <a:lnTo>
                      <a:pt x="564" y="474"/>
                    </a:lnTo>
                    <a:lnTo>
                      <a:pt x="545" y="481"/>
                    </a:lnTo>
                    <a:lnTo>
                      <a:pt x="531" y="474"/>
                    </a:lnTo>
                    <a:lnTo>
                      <a:pt x="490" y="440"/>
                    </a:lnTo>
                    <a:lnTo>
                      <a:pt x="486" y="426"/>
                    </a:lnTo>
                    <a:lnTo>
                      <a:pt x="471" y="422"/>
                    </a:lnTo>
                    <a:lnTo>
                      <a:pt x="457" y="411"/>
                    </a:lnTo>
                    <a:lnTo>
                      <a:pt x="419" y="330"/>
                    </a:lnTo>
                    <a:lnTo>
                      <a:pt x="408" y="319"/>
                    </a:lnTo>
                    <a:lnTo>
                      <a:pt x="379" y="293"/>
                    </a:lnTo>
                    <a:lnTo>
                      <a:pt x="345" y="241"/>
                    </a:lnTo>
                    <a:lnTo>
                      <a:pt x="345" y="211"/>
                    </a:lnTo>
                    <a:lnTo>
                      <a:pt x="364" y="200"/>
                    </a:lnTo>
                    <a:lnTo>
                      <a:pt x="364" y="185"/>
                    </a:lnTo>
                    <a:lnTo>
                      <a:pt x="349" y="171"/>
                    </a:lnTo>
                    <a:lnTo>
                      <a:pt x="342" y="163"/>
                    </a:lnTo>
                    <a:lnTo>
                      <a:pt x="345" y="152"/>
                    </a:lnTo>
                    <a:lnTo>
                      <a:pt x="360" y="145"/>
                    </a:lnTo>
                    <a:lnTo>
                      <a:pt x="405" y="134"/>
                    </a:lnTo>
                    <a:lnTo>
                      <a:pt x="423" y="122"/>
                    </a:lnTo>
                    <a:lnTo>
                      <a:pt x="438" y="108"/>
                    </a:lnTo>
                    <a:lnTo>
                      <a:pt x="434" y="70"/>
                    </a:lnTo>
                    <a:lnTo>
                      <a:pt x="438" y="56"/>
                    </a:lnTo>
                    <a:lnTo>
                      <a:pt x="416" y="52"/>
                    </a:lnTo>
                    <a:lnTo>
                      <a:pt x="368" y="41"/>
                    </a:lnTo>
                    <a:lnTo>
                      <a:pt x="360" y="30"/>
                    </a:lnTo>
                    <a:lnTo>
                      <a:pt x="357" y="26"/>
                    </a:lnTo>
                    <a:lnTo>
                      <a:pt x="357" y="15"/>
                    </a:lnTo>
                    <a:lnTo>
                      <a:pt x="353" y="4"/>
                    </a:lnTo>
                    <a:lnTo>
                      <a:pt x="327" y="0"/>
                    </a:lnTo>
                    <a:lnTo>
                      <a:pt x="264" y="4"/>
                    </a:lnTo>
                    <a:lnTo>
                      <a:pt x="257" y="19"/>
                    </a:lnTo>
                    <a:lnTo>
                      <a:pt x="234" y="22"/>
                    </a:lnTo>
                    <a:lnTo>
                      <a:pt x="220" y="52"/>
                    </a:lnTo>
                    <a:lnTo>
                      <a:pt x="220" y="63"/>
                    </a:lnTo>
                    <a:lnTo>
                      <a:pt x="205" y="52"/>
                    </a:lnTo>
                    <a:lnTo>
                      <a:pt x="182" y="48"/>
                    </a:lnTo>
                    <a:lnTo>
                      <a:pt x="168" y="56"/>
                    </a:lnTo>
                    <a:lnTo>
                      <a:pt x="157" y="78"/>
                    </a:lnTo>
                    <a:lnTo>
                      <a:pt x="134" y="63"/>
                    </a:lnTo>
                    <a:lnTo>
                      <a:pt x="138" y="41"/>
                    </a:lnTo>
                    <a:lnTo>
                      <a:pt x="131" y="26"/>
                    </a:lnTo>
                    <a:lnTo>
                      <a:pt x="116" y="30"/>
                    </a:lnTo>
                    <a:lnTo>
                      <a:pt x="112" y="48"/>
                    </a:lnTo>
                    <a:lnTo>
                      <a:pt x="101" y="59"/>
                    </a:lnTo>
                    <a:lnTo>
                      <a:pt x="90" y="59"/>
                    </a:lnTo>
                    <a:lnTo>
                      <a:pt x="37" y="52"/>
                    </a:lnTo>
                    <a:lnTo>
                      <a:pt x="19" y="67"/>
                    </a:lnTo>
                    <a:lnTo>
                      <a:pt x="22" y="85"/>
                    </a:lnTo>
                    <a:lnTo>
                      <a:pt x="26" y="100"/>
                    </a:lnTo>
                    <a:lnTo>
                      <a:pt x="0" y="122"/>
                    </a:lnTo>
                    <a:lnTo>
                      <a:pt x="7" y="137"/>
                    </a:lnTo>
                    <a:lnTo>
                      <a:pt x="15" y="145"/>
                    </a:lnTo>
                    <a:lnTo>
                      <a:pt x="0" y="163"/>
                    </a:lnTo>
                    <a:lnTo>
                      <a:pt x="0" y="189"/>
                    </a:lnTo>
                    <a:lnTo>
                      <a:pt x="7" y="200"/>
                    </a:lnTo>
                    <a:lnTo>
                      <a:pt x="22" y="200"/>
                    </a:lnTo>
                    <a:lnTo>
                      <a:pt x="30" y="208"/>
                    </a:lnTo>
                    <a:lnTo>
                      <a:pt x="37" y="226"/>
                    </a:lnTo>
                    <a:lnTo>
                      <a:pt x="37" y="245"/>
                    </a:lnTo>
                    <a:lnTo>
                      <a:pt x="52" y="249"/>
                    </a:lnTo>
                    <a:lnTo>
                      <a:pt x="63" y="245"/>
                    </a:lnTo>
                    <a:lnTo>
                      <a:pt x="105" y="204"/>
                    </a:lnTo>
                    <a:lnTo>
                      <a:pt x="123" y="211"/>
                    </a:lnTo>
                    <a:lnTo>
                      <a:pt x="160" y="230"/>
                    </a:lnTo>
                    <a:lnTo>
                      <a:pt x="186" y="249"/>
                    </a:lnTo>
                    <a:lnTo>
                      <a:pt x="190" y="271"/>
                    </a:lnTo>
                    <a:lnTo>
                      <a:pt x="205" y="286"/>
                    </a:lnTo>
                    <a:lnTo>
                      <a:pt x="212" y="312"/>
                    </a:lnTo>
                    <a:lnTo>
                      <a:pt x="220" y="352"/>
                    </a:lnTo>
                    <a:lnTo>
                      <a:pt x="231" y="371"/>
                    </a:lnTo>
                    <a:lnTo>
                      <a:pt x="245" y="387"/>
                    </a:lnTo>
                    <a:lnTo>
                      <a:pt x="271" y="397"/>
                    </a:lnTo>
                    <a:lnTo>
                      <a:pt x="294" y="433"/>
                    </a:lnTo>
                    <a:lnTo>
                      <a:pt x="316" y="463"/>
                    </a:lnTo>
                    <a:lnTo>
                      <a:pt x="338" y="478"/>
                    </a:lnTo>
                    <a:lnTo>
                      <a:pt x="379" y="526"/>
                    </a:lnTo>
                    <a:lnTo>
                      <a:pt x="408" y="526"/>
                    </a:lnTo>
                    <a:lnTo>
                      <a:pt x="442" y="555"/>
                    </a:lnTo>
                    <a:lnTo>
                      <a:pt x="442" y="585"/>
                    </a:lnTo>
                    <a:lnTo>
                      <a:pt x="453" y="593"/>
                    </a:lnTo>
                    <a:lnTo>
                      <a:pt x="475" y="578"/>
                    </a:lnTo>
                    <a:lnTo>
                      <a:pt x="479" y="593"/>
                    </a:lnTo>
                    <a:lnTo>
                      <a:pt x="479" y="611"/>
                    </a:lnTo>
                    <a:lnTo>
                      <a:pt x="501" y="630"/>
                    </a:lnTo>
                    <a:lnTo>
                      <a:pt x="508" y="641"/>
                    </a:lnTo>
                    <a:lnTo>
                      <a:pt x="538" y="633"/>
                    </a:lnTo>
                    <a:lnTo>
                      <a:pt x="542" y="645"/>
                    </a:lnTo>
                    <a:lnTo>
                      <a:pt x="538" y="670"/>
                    </a:lnTo>
                    <a:lnTo>
                      <a:pt x="553" y="693"/>
                    </a:lnTo>
                    <a:lnTo>
                      <a:pt x="557" y="711"/>
                    </a:lnTo>
                    <a:lnTo>
                      <a:pt x="564" y="730"/>
                    </a:lnTo>
                    <a:lnTo>
                      <a:pt x="560" y="745"/>
                    </a:lnTo>
                    <a:lnTo>
                      <a:pt x="545" y="760"/>
                    </a:lnTo>
                    <a:lnTo>
                      <a:pt x="542" y="778"/>
                    </a:lnTo>
                    <a:lnTo>
                      <a:pt x="531" y="800"/>
                    </a:lnTo>
                    <a:lnTo>
                      <a:pt x="534" y="819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006956">
                  <a:defRPr/>
                </a:pPr>
                <a:endParaRPr lang="en-US" sz="1800" kern="0">
                  <a:solidFill>
                    <a:srgbClr val="4B4B4B"/>
                  </a:solidFill>
                  <a:latin typeface="TeleNeo Office"/>
                </a:endParaRPr>
              </a:p>
            </p:txBody>
          </p:sp>
        </p:grp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90064C8E-4281-4F27-884C-76E0B5F32D7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208844" y="3678602"/>
              <a:ext cx="762028" cy="496518"/>
            </a:xfrm>
            <a:custGeom>
              <a:avLst/>
              <a:gdLst>
                <a:gd name="T0" fmla="*/ 157 w 298"/>
                <a:gd name="T1" fmla="*/ 37 h 194"/>
                <a:gd name="T2" fmla="*/ 142 w 298"/>
                <a:gd name="T3" fmla="*/ 24 h 194"/>
                <a:gd name="T4" fmla="*/ 144 w 298"/>
                <a:gd name="T5" fmla="*/ 19 h 194"/>
                <a:gd name="T6" fmla="*/ 135 w 298"/>
                <a:gd name="T7" fmla="*/ 11 h 194"/>
                <a:gd name="T8" fmla="*/ 127 w 298"/>
                <a:gd name="T9" fmla="*/ 0 h 194"/>
                <a:gd name="T10" fmla="*/ 117 w 298"/>
                <a:gd name="T11" fmla="*/ 11 h 194"/>
                <a:gd name="T12" fmla="*/ 111 w 298"/>
                <a:gd name="T13" fmla="*/ 7 h 194"/>
                <a:gd name="T14" fmla="*/ 100 w 298"/>
                <a:gd name="T15" fmla="*/ 17 h 194"/>
                <a:gd name="T16" fmla="*/ 100 w 298"/>
                <a:gd name="T17" fmla="*/ 22 h 194"/>
                <a:gd name="T18" fmla="*/ 87 w 298"/>
                <a:gd name="T19" fmla="*/ 28 h 194"/>
                <a:gd name="T20" fmla="*/ 54 w 298"/>
                <a:gd name="T21" fmla="*/ 54 h 194"/>
                <a:gd name="T22" fmla="*/ 45 w 298"/>
                <a:gd name="T23" fmla="*/ 65 h 194"/>
                <a:gd name="T24" fmla="*/ 45 w 298"/>
                <a:gd name="T25" fmla="*/ 78 h 194"/>
                <a:gd name="T26" fmla="*/ 33 w 298"/>
                <a:gd name="T27" fmla="*/ 82 h 194"/>
                <a:gd name="T28" fmla="*/ 9 w 298"/>
                <a:gd name="T29" fmla="*/ 108 h 194"/>
                <a:gd name="T30" fmla="*/ 9 w 298"/>
                <a:gd name="T31" fmla="*/ 117 h 194"/>
                <a:gd name="T32" fmla="*/ 0 w 298"/>
                <a:gd name="T33" fmla="*/ 128 h 194"/>
                <a:gd name="T34" fmla="*/ 4 w 298"/>
                <a:gd name="T35" fmla="*/ 141 h 194"/>
                <a:gd name="T36" fmla="*/ 15 w 298"/>
                <a:gd name="T37" fmla="*/ 134 h 194"/>
                <a:gd name="T38" fmla="*/ 26 w 298"/>
                <a:gd name="T39" fmla="*/ 122 h 194"/>
                <a:gd name="T40" fmla="*/ 43 w 298"/>
                <a:gd name="T41" fmla="*/ 119 h 194"/>
                <a:gd name="T42" fmla="*/ 54 w 298"/>
                <a:gd name="T43" fmla="*/ 122 h 194"/>
                <a:gd name="T44" fmla="*/ 58 w 298"/>
                <a:gd name="T45" fmla="*/ 141 h 194"/>
                <a:gd name="T46" fmla="*/ 56 w 298"/>
                <a:gd name="T47" fmla="*/ 154 h 194"/>
                <a:gd name="T48" fmla="*/ 63 w 298"/>
                <a:gd name="T49" fmla="*/ 163 h 194"/>
                <a:gd name="T50" fmla="*/ 72 w 298"/>
                <a:gd name="T51" fmla="*/ 169 h 194"/>
                <a:gd name="T52" fmla="*/ 91 w 298"/>
                <a:gd name="T53" fmla="*/ 171 h 194"/>
                <a:gd name="T54" fmla="*/ 133 w 298"/>
                <a:gd name="T55" fmla="*/ 176 h 194"/>
                <a:gd name="T56" fmla="*/ 142 w 298"/>
                <a:gd name="T57" fmla="*/ 171 h 194"/>
                <a:gd name="T58" fmla="*/ 148 w 298"/>
                <a:gd name="T59" fmla="*/ 163 h 194"/>
                <a:gd name="T60" fmla="*/ 152 w 298"/>
                <a:gd name="T61" fmla="*/ 146 h 194"/>
                <a:gd name="T62" fmla="*/ 167 w 298"/>
                <a:gd name="T63" fmla="*/ 145 h 194"/>
                <a:gd name="T64" fmla="*/ 172 w 298"/>
                <a:gd name="T65" fmla="*/ 156 h 194"/>
                <a:gd name="T66" fmla="*/ 172 w 298"/>
                <a:gd name="T67" fmla="*/ 181 h 194"/>
                <a:gd name="T68" fmla="*/ 191 w 298"/>
                <a:gd name="T69" fmla="*/ 194 h 194"/>
                <a:gd name="T70" fmla="*/ 205 w 298"/>
                <a:gd name="T71" fmla="*/ 172 h 194"/>
                <a:gd name="T72" fmla="*/ 220 w 298"/>
                <a:gd name="T73" fmla="*/ 165 h 194"/>
                <a:gd name="T74" fmla="*/ 237 w 298"/>
                <a:gd name="T75" fmla="*/ 167 h 194"/>
                <a:gd name="T76" fmla="*/ 250 w 298"/>
                <a:gd name="T77" fmla="*/ 174 h 194"/>
                <a:gd name="T78" fmla="*/ 255 w 298"/>
                <a:gd name="T79" fmla="*/ 180 h 194"/>
                <a:gd name="T80" fmla="*/ 259 w 298"/>
                <a:gd name="T81" fmla="*/ 161 h 194"/>
                <a:gd name="T82" fmla="*/ 269 w 298"/>
                <a:gd name="T83" fmla="*/ 139 h 194"/>
                <a:gd name="T84" fmla="*/ 291 w 298"/>
                <a:gd name="T85" fmla="*/ 135 h 194"/>
                <a:gd name="T86" fmla="*/ 298 w 298"/>
                <a:gd name="T87" fmla="*/ 121 h 194"/>
                <a:gd name="T88" fmla="*/ 291 w 298"/>
                <a:gd name="T89" fmla="*/ 109 h 194"/>
                <a:gd name="T90" fmla="*/ 281 w 298"/>
                <a:gd name="T91" fmla="*/ 104 h 194"/>
                <a:gd name="T92" fmla="*/ 253 w 298"/>
                <a:gd name="T93" fmla="*/ 99 h 194"/>
                <a:gd name="T94" fmla="*/ 252 w 298"/>
                <a:gd name="T95" fmla="*/ 85 h 194"/>
                <a:gd name="T96" fmla="*/ 252 w 298"/>
                <a:gd name="T97" fmla="*/ 70 h 194"/>
                <a:gd name="T98" fmla="*/ 252 w 298"/>
                <a:gd name="T99" fmla="*/ 59 h 194"/>
                <a:gd name="T100" fmla="*/ 235 w 298"/>
                <a:gd name="T101" fmla="*/ 50 h 194"/>
                <a:gd name="T102" fmla="*/ 226 w 298"/>
                <a:gd name="T103" fmla="*/ 54 h 194"/>
                <a:gd name="T104" fmla="*/ 211 w 298"/>
                <a:gd name="T105" fmla="*/ 43 h 194"/>
                <a:gd name="T106" fmla="*/ 209 w 298"/>
                <a:gd name="T107" fmla="*/ 35 h 194"/>
                <a:gd name="T108" fmla="*/ 203 w 298"/>
                <a:gd name="T109" fmla="*/ 26 h 194"/>
                <a:gd name="T110" fmla="*/ 203 w 298"/>
                <a:gd name="T111" fmla="*/ 22 h 194"/>
                <a:gd name="T112" fmla="*/ 187 w 298"/>
                <a:gd name="T113" fmla="*/ 17 h 194"/>
                <a:gd name="T114" fmla="*/ 181 w 298"/>
                <a:gd name="T115" fmla="*/ 24 h 194"/>
                <a:gd name="T116" fmla="*/ 170 w 298"/>
                <a:gd name="T117" fmla="*/ 32 h 194"/>
                <a:gd name="T118" fmla="*/ 157 w 298"/>
                <a:gd name="T119" fmla="*/ 37 h 1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8"/>
                <a:gd name="T181" fmla="*/ 0 h 194"/>
                <a:gd name="T182" fmla="*/ 298 w 298"/>
                <a:gd name="T183" fmla="*/ 194 h 19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8" h="194">
                  <a:moveTo>
                    <a:pt x="157" y="37"/>
                  </a:moveTo>
                  <a:lnTo>
                    <a:pt x="142" y="24"/>
                  </a:lnTo>
                  <a:lnTo>
                    <a:pt x="144" y="19"/>
                  </a:lnTo>
                  <a:lnTo>
                    <a:pt x="135" y="11"/>
                  </a:lnTo>
                  <a:lnTo>
                    <a:pt x="127" y="0"/>
                  </a:lnTo>
                  <a:lnTo>
                    <a:pt x="117" y="11"/>
                  </a:lnTo>
                  <a:lnTo>
                    <a:pt x="111" y="7"/>
                  </a:lnTo>
                  <a:lnTo>
                    <a:pt x="100" y="17"/>
                  </a:lnTo>
                  <a:lnTo>
                    <a:pt x="100" y="22"/>
                  </a:lnTo>
                  <a:lnTo>
                    <a:pt x="87" y="28"/>
                  </a:lnTo>
                  <a:lnTo>
                    <a:pt x="54" y="54"/>
                  </a:lnTo>
                  <a:lnTo>
                    <a:pt x="45" y="65"/>
                  </a:lnTo>
                  <a:lnTo>
                    <a:pt x="45" y="78"/>
                  </a:lnTo>
                  <a:lnTo>
                    <a:pt x="33" y="82"/>
                  </a:lnTo>
                  <a:lnTo>
                    <a:pt x="9" y="108"/>
                  </a:lnTo>
                  <a:lnTo>
                    <a:pt x="9" y="117"/>
                  </a:lnTo>
                  <a:lnTo>
                    <a:pt x="0" y="128"/>
                  </a:lnTo>
                  <a:lnTo>
                    <a:pt x="4" y="141"/>
                  </a:lnTo>
                  <a:lnTo>
                    <a:pt x="15" y="134"/>
                  </a:lnTo>
                  <a:lnTo>
                    <a:pt x="26" y="122"/>
                  </a:lnTo>
                  <a:lnTo>
                    <a:pt x="43" y="119"/>
                  </a:lnTo>
                  <a:lnTo>
                    <a:pt x="54" y="122"/>
                  </a:lnTo>
                  <a:lnTo>
                    <a:pt x="58" y="141"/>
                  </a:lnTo>
                  <a:lnTo>
                    <a:pt x="56" y="154"/>
                  </a:lnTo>
                  <a:lnTo>
                    <a:pt x="63" y="163"/>
                  </a:lnTo>
                  <a:lnTo>
                    <a:pt x="72" y="169"/>
                  </a:lnTo>
                  <a:lnTo>
                    <a:pt x="91" y="171"/>
                  </a:lnTo>
                  <a:lnTo>
                    <a:pt x="133" y="176"/>
                  </a:lnTo>
                  <a:lnTo>
                    <a:pt x="142" y="171"/>
                  </a:lnTo>
                  <a:lnTo>
                    <a:pt x="148" y="163"/>
                  </a:lnTo>
                  <a:lnTo>
                    <a:pt x="152" y="146"/>
                  </a:lnTo>
                  <a:lnTo>
                    <a:pt x="167" y="145"/>
                  </a:lnTo>
                  <a:lnTo>
                    <a:pt x="172" y="156"/>
                  </a:lnTo>
                  <a:lnTo>
                    <a:pt x="172" y="181"/>
                  </a:lnTo>
                  <a:lnTo>
                    <a:pt x="191" y="194"/>
                  </a:lnTo>
                  <a:lnTo>
                    <a:pt x="205" y="172"/>
                  </a:lnTo>
                  <a:lnTo>
                    <a:pt x="220" y="165"/>
                  </a:lnTo>
                  <a:lnTo>
                    <a:pt x="237" y="167"/>
                  </a:lnTo>
                  <a:lnTo>
                    <a:pt x="250" y="174"/>
                  </a:lnTo>
                  <a:lnTo>
                    <a:pt x="255" y="180"/>
                  </a:lnTo>
                  <a:lnTo>
                    <a:pt x="259" y="161"/>
                  </a:lnTo>
                  <a:lnTo>
                    <a:pt x="269" y="139"/>
                  </a:lnTo>
                  <a:lnTo>
                    <a:pt x="291" y="135"/>
                  </a:lnTo>
                  <a:lnTo>
                    <a:pt x="298" y="121"/>
                  </a:lnTo>
                  <a:lnTo>
                    <a:pt x="291" y="109"/>
                  </a:lnTo>
                  <a:lnTo>
                    <a:pt x="281" y="104"/>
                  </a:lnTo>
                  <a:lnTo>
                    <a:pt x="253" y="99"/>
                  </a:lnTo>
                  <a:lnTo>
                    <a:pt x="252" y="85"/>
                  </a:lnTo>
                  <a:lnTo>
                    <a:pt x="252" y="70"/>
                  </a:lnTo>
                  <a:lnTo>
                    <a:pt x="252" y="59"/>
                  </a:lnTo>
                  <a:lnTo>
                    <a:pt x="235" y="50"/>
                  </a:lnTo>
                  <a:lnTo>
                    <a:pt x="226" y="54"/>
                  </a:lnTo>
                  <a:lnTo>
                    <a:pt x="211" y="43"/>
                  </a:lnTo>
                  <a:lnTo>
                    <a:pt x="209" y="35"/>
                  </a:lnTo>
                  <a:lnTo>
                    <a:pt x="203" y="26"/>
                  </a:lnTo>
                  <a:lnTo>
                    <a:pt x="203" y="22"/>
                  </a:lnTo>
                  <a:lnTo>
                    <a:pt x="187" y="17"/>
                  </a:lnTo>
                  <a:lnTo>
                    <a:pt x="181" y="24"/>
                  </a:lnTo>
                  <a:lnTo>
                    <a:pt x="170" y="32"/>
                  </a:lnTo>
                  <a:lnTo>
                    <a:pt x="157" y="37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006956">
                <a:defRPr/>
              </a:pPr>
              <a:endParaRPr lang="en-US" sz="1800" kern="0">
                <a:solidFill>
                  <a:srgbClr val="4B4B4B"/>
                </a:solidFill>
                <a:latin typeface="TeleNeo Office"/>
              </a:endParaRPr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590F3F6F-F9B4-4246-99AF-5CA987FE953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824769" y="3616538"/>
              <a:ext cx="1160231" cy="537895"/>
            </a:xfrm>
            <a:custGeom>
              <a:avLst/>
              <a:gdLst>
                <a:gd name="T0" fmla="*/ 19 w 453"/>
                <a:gd name="T1" fmla="*/ 72 h 206"/>
                <a:gd name="T2" fmla="*/ 36 w 453"/>
                <a:gd name="T3" fmla="*/ 82 h 206"/>
                <a:gd name="T4" fmla="*/ 63 w 453"/>
                <a:gd name="T5" fmla="*/ 80 h 206"/>
                <a:gd name="T6" fmla="*/ 88 w 453"/>
                <a:gd name="T7" fmla="*/ 78 h 206"/>
                <a:gd name="T8" fmla="*/ 118 w 453"/>
                <a:gd name="T9" fmla="*/ 88 h 206"/>
                <a:gd name="T10" fmla="*/ 138 w 453"/>
                <a:gd name="T11" fmla="*/ 85 h 206"/>
                <a:gd name="T12" fmla="*/ 172 w 453"/>
                <a:gd name="T13" fmla="*/ 81 h 206"/>
                <a:gd name="T14" fmla="*/ 209 w 453"/>
                <a:gd name="T15" fmla="*/ 100 h 206"/>
                <a:gd name="T16" fmla="*/ 227 w 453"/>
                <a:gd name="T17" fmla="*/ 81 h 206"/>
                <a:gd name="T18" fmla="*/ 212 w 453"/>
                <a:gd name="T19" fmla="*/ 40 h 206"/>
                <a:gd name="T20" fmla="*/ 274 w 453"/>
                <a:gd name="T21" fmla="*/ 5 h 206"/>
                <a:gd name="T22" fmla="*/ 291 w 453"/>
                <a:gd name="T23" fmla="*/ 20 h 206"/>
                <a:gd name="T24" fmla="*/ 336 w 453"/>
                <a:gd name="T25" fmla="*/ 2 h 206"/>
                <a:gd name="T26" fmla="*/ 385 w 453"/>
                <a:gd name="T27" fmla="*/ 17 h 206"/>
                <a:gd name="T28" fmla="*/ 417 w 453"/>
                <a:gd name="T29" fmla="*/ 8 h 206"/>
                <a:gd name="T30" fmla="*/ 442 w 453"/>
                <a:gd name="T31" fmla="*/ 52 h 206"/>
                <a:gd name="T32" fmla="*/ 450 w 453"/>
                <a:gd name="T33" fmla="*/ 82 h 206"/>
                <a:gd name="T34" fmla="*/ 429 w 453"/>
                <a:gd name="T35" fmla="*/ 100 h 206"/>
                <a:gd name="T36" fmla="*/ 432 w 453"/>
                <a:gd name="T37" fmla="*/ 120 h 206"/>
                <a:gd name="T38" fmla="*/ 424 w 453"/>
                <a:gd name="T39" fmla="*/ 148 h 206"/>
                <a:gd name="T40" fmla="*/ 401 w 453"/>
                <a:gd name="T41" fmla="*/ 172 h 206"/>
                <a:gd name="T42" fmla="*/ 380 w 453"/>
                <a:gd name="T43" fmla="*/ 189 h 206"/>
                <a:gd name="T44" fmla="*/ 330 w 453"/>
                <a:gd name="T45" fmla="*/ 192 h 206"/>
                <a:gd name="T46" fmla="*/ 289 w 453"/>
                <a:gd name="T47" fmla="*/ 206 h 206"/>
                <a:gd name="T48" fmla="*/ 220 w 453"/>
                <a:gd name="T49" fmla="*/ 192 h 206"/>
                <a:gd name="T50" fmla="*/ 154 w 453"/>
                <a:gd name="T51" fmla="*/ 165 h 206"/>
                <a:gd name="T52" fmla="*/ 150 w 453"/>
                <a:gd name="T53" fmla="*/ 141 h 206"/>
                <a:gd name="T54" fmla="*/ 107 w 453"/>
                <a:gd name="T55" fmla="*/ 139 h 206"/>
                <a:gd name="T56" fmla="*/ 52 w 453"/>
                <a:gd name="T57" fmla="*/ 132 h 206"/>
                <a:gd name="T58" fmla="*/ 28 w 453"/>
                <a:gd name="T59" fmla="*/ 123 h 206"/>
                <a:gd name="T60" fmla="*/ 13 w 453"/>
                <a:gd name="T61" fmla="*/ 105 h 206"/>
                <a:gd name="T62" fmla="*/ 0 w 453"/>
                <a:gd name="T63" fmla="*/ 74 h 20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53"/>
                <a:gd name="T97" fmla="*/ 0 h 206"/>
                <a:gd name="T98" fmla="*/ 453 w 453"/>
                <a:gd name="T99" fmla="*/ 206 h 20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53" h="206">
                  <a:moveTo>
                    <a:pt x="0" y="74"/>
                  </a:moveTo>
                  <a:lnTo>
                    <a:pt x="19" y="72"/>
                  </a:lnTo>
                  <a:lnTo>
                    <a:pt x="26" y="70"/>
                  </a:lnTo>
                  <a:lnTo>
                    <a:pt x="36" y="82"/>
                  </a:lnTo>
                  <a:lnTo>
                    <a:pt x="48" y="78"/>
                  </a:lnTo>
                  <a:lnTo>
                    <a:pt x="63" y="80"/>
                  </a:lnTo>
                  <a:lnTo>
                    <a:pt x="72" y="87"/>
                  </a:lnTo>
                  <a:lnTo>
                    <a:pt x="88" y="78"/>
                  </a:lnTo>
                  <a:lnTo>
                    <a:pt x="109" y="79"/>
                  </a:lnTo>
                  <a:lnTo>
                    <a:pt x="118" y="88"/>
                  </a:lnTo>
                  <a:lnTo>
                    <a:pt x="131" y="91"/>
                  </a:lnTo>
                  <a:lnTo>
                    <a:pt x="138" y="85"/>
                  </a:lnTo>
                  <a:lnTo>
                    <a:pt x="161" y="81"/>
                  </a:lnTo>
                  <a:lnTo>
                    <a:pt x="172" y="81"/>
                  </a:lnTo>
                  <a:lnTo>
                    <a:pt x="189" y="87"/>
                  </a:lnTo>
                  <a:lnTo>
                    <a:pt x="209" y="100"/>
                  </a:lnTo>
                  <a:lnTo>
                    <a:pt x="224" y="94"/>
                  </a:lnTo>
                  <a:lnTo>
                    <a:pt x="227" y="81"/>
                  </a:lnTo>
                  <a:lnTo>
                    <a:pt x="217" y="64"/>
                  </a:lnTo>
                  <a:lnTo>
                    <a:pt x="212" y="40"/>
                  </a:lnTo>
                  <a:lnTo>
                    <a:pt x="263" y="5"/>
                  </a:lnTo>
                  <a:lnTo>
                    <a:pt x="274" y="5"/>
                  </a:lnTo>
                  <a:lnTo>
                    <a:pt x="276" y="17"/>
                  </a:lnTo>
                  <a:lnTo>
                    <a:pt x="291" y="20"/>
                  </a:lnTo>
                  <a:lnTo>
                    <a:pt x="323" y="16"/>
                  </a:lnTo>
                  <a:lnTo>
                    <a:pt x="336" y="2"/>
                  </a:lnTo>
                  <a:lnTo>
                    <a:pt x="376" y="0"/>
                  </a:lnTo>
                  <a:lnTo>
                    <a:pt x="385" y="17"/>
                  </a:lnTo>
                  <a:lnTo>
                    <a:pt x="402" y="17"/>
                  </a:lnTo>
                  <a:lnTo>
                    <a:pt x="417" y="8"/>
                  </a:lnTo>
                  <a:lnTo>
                    <a:pt x="442" y="24"/>
                  </a:lnTo>
                  <a:lnTo>
                    <a:pt x="442" y="52"/>
                  </a:lnTo>
                  <a:lnTo>
                    <a:pt x="453" y="64"/>
                  </a:lnTo>
                  <a:lnTo>
                    <a:pt x="450" y="82"/>
                  </a:lnTo>
                  <a:lnTo>
                    <a:pt x="442" y="100"/>
                  </a:lnTo>
                  <a:lnTo>
                    <a:pt x="429" y="100"/>
                  </a:lnTo>
                  <a:lnTo>
                    <a:pt x="424" y="105"/>
                  </a:lnTo>
                  <a:lnTo>
                    <a:pt x="432" y="120"/>
                  </a:lnTo>
                  <a:lnTo>
                    <a:pt x="432" y="135"/>
                  </a:lnTo>
                  <a:lnTo>
                    <a:pt x="424" y="148"/>
                  </a:lnTo>
                  <a:lnTo>
                    <a:pt x="402" y="159"/>
                  </a:lnTo>
                  <a:lnTo>
                    <a:pt x="401" y="172"/>
                  </a:lnTo>
                  <a:lnTo>
                    <a:pt x="401" y="185"/>
                  </a:lnTo>
                  <a:lnTo>
                    <a:pt x="380" y="189"/>
                  </a:lnTo>
                  <a:lnTo>
                    <a:pt x="346" y="187"/>
                  </a:lnTo>
                  <a:lnTo>
                    <a:pt x="330" y="192"/>
                  </a:lnTo>
                  <a:lnTo>
                    <a:pt x="301" y="192"/>
                  </a:lnTo>
                  <a:lnTo>
                    <a:pt x="289" y="206"/>
                  </a:lnTo>
                  <a:lnTo>
                    <a:pt x="243" y="191"/>
                  </a:lnTo>
                  <a:lnTo>
                    <a:pt x="220" y="192"/>
                  </a:lnTo>
                  <a:lnTo>
                    <a:pt x="162" y="179"/>
                  </a:lnTo>
                  <a:lnTo>
                    <a:pt x="154" y="165"/>
                  </a:lnTo>
                  <a:lnTo>
                    <a:pt x="154" y="150"/>
                  </a:lnTo>
                  <a:lnTo>
                    <a:pt x="150" y="141"/>
                  </a:lnTo>
                  <a:lnTo>
                    <a:pt x="143" y="137"/>
                  </a:lnTo>
                  <a:lnTo>
                    <a:pt x="107" y="139"/>
                  </a:lnTo>
                  <a:lnTo>
                    <a:pt x="57" y="144"/>
                  </a:lnTo>
                  <a:lnTo>
                    <a:pt x="52" y="132"/>
                  </a:lnTo>
                  <a:lnTo>
                    <a:pt x="43" y="128"/>
                  </a:lnTo>
                  <a:lnTo>
                    <a:pt x="28" y="123"/>
                  </a:lnTo>
                  <a:lnTo>
                    <a:pt x="13" y="119"/>
                  </a:lnTo>
                  <a:lnTo>
                    <a:pt x="13" y="105"/>
                  </a:lnTo>
                  <a:lnTo>
                    <a:pt x="13" y="85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006956">
                <a:defRPr/>
              </a:pPr>
              <a:endParaRPr lang="en-US" sz="1800" kern="0">
                <a:solidFill>
                  <a:srgbClr val="4B4B4B"/>
                </a:solidFill>
                <a:latin typeface="TeleNeo Office"/>
              </a:endParaRPr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5AD07FBA-AD94-4343-830B-B2FB93F96B6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838896" y="3687469"/>
              <a:ext cx="1077152" cy="653158"/>
            </a:xfrm>
            <a:custGeom>
              <a:avLst/>
              <a:gdLst>
                <a:gd name="T0" fmla="*/ 2 w 420"/>
                <a:gd name="T1" fmla="*/ 161 h 254"/>
                <a:gd name="T2" fmla="*/ 15 w 420"/>
                <a:gd name="T3" fmla="*/ 172 h 254"/>
                <a:gd name="T4" fmla="*/ 13 w 420"/>
                <a:gd name="T5" fmla="*/ 178 h 254"/>
                <a:gd name="T6" fmla="*/ 17 w 420"/>
                <a:gd name="T7" fmla="*/ 189 h 254"/>
                <a:gd name="T8" fmla="*/ 28 w 420"/>
                <a:gd name="T9" fmla="*/ 189 h 254"/>
                <a:gd name="T10" fmla="*/ 70 w 420"/>
                <a:gd name="T11" fmla="*/ 230 h 254"/>
                <a:gd name="T12" fmla="*/ 83 w 420"/>
                <a:gd name="T13" fmla="*/ 232 h 254"/>
                <a:gd name="T14" fmla="*/ 117 w 420"/>
                <a:gd name="T15" fmla="*/ 254 h 254"/>
                <a:gd name="T16" fmla="*/ 133 w 420"/>
                <a:gd name="T17" fmla="*/ 241 h 254"/>
                <a:gd name="T18" fmla="*/ 157 w 420"/>
                <a:gd name="T19" fmla="*/ 243 h 254"/>
                <a:gd name="T20" fmla="*/ 165 w 420"/>
                <a:gd name="T21" fmla="*/ 248 h 254"/>
                <a:gd name="T22" fmla="*/ 183 w 420"/>
                <a:gd name="T23" fmla="*/ 241 h 254"/>
                <a:gd name="T24" fmla="*/ 220 w 420"/>
                <a:gd name="T25" fmla="*/ 226 h 254"/>
                <a:gd name="T26" fmla="*/ 263 w 420"/>
                <a:gd name="T27" fmla="*/ 219 h 254"/>
                <a:gd name="T28" fmla="*/ 281 w 420"/>
                <a:gd name="T29" fmla="*/ 222 h 254"/>
                <a:gd name="T30" fmla="*/ 287 w 420"/>
                <a:gd name="T31" fmla="*/ 232 h 254"/>
                <a:gd name="T32" fmla="*/ 302 w 420"/>
                <a:gd name="T33" fmla="*/ 215 h 254"/>
                <a:gd name="T34" fmla="*/ 322 w 420"/>
                <a:gd name="T35" fmla="*/ 208 h 254"/>
                <a:gd name="T36" fmla="*/ 341 w 420"/>
                <a:gd name="T37" fmla="*/ 205 h 254"/>
                <a:gd name="T38" fmla="*/ 374 w 420"/>
                <a:gd name="T39" fmla="*/ 172 h 254"/>
                <a:gd name="T40" fmla="*/ 383 w 420"/>
                <a:gd name="T41" fmla="*/ 152 h 254"/>
                <a:gd name="T42" fmla="*/ 387 w 420"/>
                <a:gd name="T43" fmla="*/ 113 h 254"/>
                <a:gd name="T44" fmla="*/ 391 w 420"/>
                <a:gd name="T45" fmla="*/ 81 h 254"/>
                <a:gd name="T46" fmla="*/ 404 w 420"/>
                <a:gd name="T47" fmla="*/ 80 h 254"/>
                <a:gd name="T48" fmla="*/ 414 w 420"/>
                <a:gd name="T49" fmla="*/ 68 h 254"/>
                <a:gd name="T50" fmla="*/ 420 w 420"/>
                <a:gd name="T51" fmla="*/ 59 h 254"/>
                <a:gd name="T52" fmla="*/ 407 w 420"/>
                <a:gd name="T53" fmla="*/ 50 h 254"/>
                <a:gd name="T54" fmla="*/ 400 w 420"/>
                <a:gd name="T55" fmla="*/ 54 h 254"/>
                <a:gd name="T56" fmla="*/ 381 w 420"/>
                <a:gd name="T57" fmla="*/ 50 h 254"/>
                <a:gd name="T58" fmla="*/ 370 w 420"/>
                <a:gd name="T59" fmla="*/ 35 h 254"/>
                <a:gd name="T60" fmla="*/ 359 w 420"/>
                <a:gd name="T61" fmla="*/ 15 h 254"/>
                <a:gd name="T62" fmla="*/ 346 w 420"/>
                <a:gd name="T63" fmla="*/ 15 h 254"/>
                <a:gd name="T64" fmla="*/ 326 w 420"/>
                <a:gd name="T65" fmla="*/ 0 h 254"/>
                <a:gd name="T66" fmla="*/ 315 w 420"/>
                <a:gd name="T67" fmla="*/ 2 h 254"/>
                <a:gd name="T68" fmla="*/ 274 w 420"/>
                <a:gd name="T69" fmla="*/ 7 h 254"/>
                <a:gd name="T70" fmla="*/ 266 w 420"/>
                <a:gd name="T71" fmla="*/ 19 h 254"/>
                <a:gd name="T72" fmla="*/ 255 w 420"/>
                <a:gd name="T73" fmla="*/ 33 h 254"/>
                <a:gd name="T74" fmla="*/ 240 w 420"/>
                <a:gd name="T75" fmla="*/ 41 h 254"/>
                <a:gd name="T76" fmla="*/ 226 w 420"/>
                <a:gd name="T77" fmla="*/ 44 h 254"/>
                <a:gd name="T78" fmla="*/ 216 w 420"/>
                <a:gd name="T79" fmla="*/ 41 h 254"/>
                <a:gd name="T80" fmla="*/ 207 w 420"/>
                <a:gd name="T81" fmla="*/ 35 h 254"/>
                <a:gd name="T82" fmla="*/ 200 w 420"/>
                <a:gd name="T83" fmla="*/ 33 h 254"/>
                <a:gd name="T84" fmla="*/ 187 w 420"/>
                <a:gd name="T85" fmla="*/ 39 h 254"/>
                <a:gd name="T86" fmla="*/ 170 w 420"/>
                <a:gd name="T87" fmla="*/ 48 h 254"/>
                <a:gd name="T88" fmla="*/ 135 w 420"/>
                <a:gd name="T89" fmla="*/ 63 h 254"/>
                <a:gd name="T90" fmla="*/ 120 w 420"/>
                <a:gd name="T91" fmla="*/ 65 h 254"/>
                <a:gd name="T92" fmla="*/ 83 w 420"/>
                <a:gd name="T93" fmla="*/ 63 h 254"/>
                <a:gd name="T94" fmla="*/ 78 w 420"/>
                <a:gd name="T95" fmla="*/ 61 h 254"/>
                <a:gd name="T96" fmla="*/ 68 w 420"/>
                <a:gd name="T97" fmla="*/ 46 h 254"/>
                <a:gd name="T98" fmla="*/ 56 w 420"/>
                <a:gd name="T99" fmla="*/ 39 h 254"/>
                <a:gd name="T100" fmla="*/ 52 w 420"/>
                <a:gd name="T101" fmla="*/ 44 h 254"/>
                <a:gd name="T102" fmla="*/ 50 w 420"/>
                <a:gd name="T103" fmla="*/ 59 h 254"/>
                <a:gd name="T104" fmla="*/ 43 w 420"/>
                <a:gd name="T105" fmla="*/ 74 h 254"/>
                <a:gd name="T106" fmla="*/ 30 w 420"/>
                <a:gd name="T107" fmla="*/ 74 h 254"/>
                <a:gd name="T108" fmla="*/ 26 w 420"/>
                <a:gd name="T109" fmla="*/ 78 h 254"/>
                <a:gd name="T110" fmla="*/ 33 w 420"/>
                <a:gd name="T111" fmla="*/ 93 h 254"/>
                <a:gd name="T112" fmla="*/ 31 w 420"/>
                <a:gd name="T113" fmla="*/ 108 h 254"/>
                <a:gd name="T114" fmla="*/ 22 w 420"/>
                <a:gd name="T115" fmla="*/ 122 h 254"/>
                <a:gd name="T116" fmla="*/ 15 w 420"/>
                <a:gd name="T117" fmla="*/ 128 h 254"/>
                <a:gd name="T118" fmla="*/ 4 w 420"/>
                <a:gd name="T119" fmla="*/ 133 h 254"/>
                <a:gd name="T120" fmla="*/ 0 w 420"/>
                <a:gd name="T121" fmla="*/ 145 h 254"/>
                <a:gd name="T122" fmla="*/ 2 w 420"/>
                <a:gd name="T123" fmla="*/ 161 h 2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20"/>
                <a:gd name="T187" fmla="*/ 0 h 254"/>
                <a:gd name="T188" fmla="*/ 420 w 420"/>
                <a:gd name="T189" fmla="*/ 254 h 2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20" h="254">
                  <a:moveTo>
                    <a:pt x="2" y="161"/>
                  </a:moveTo>
                  <a:lnTo>
                    <a:pt x="15" y="172"/>
                  </a:lnTo>
                  <a:lnTo>
                    <a:pt x="13" y="178"/>
                  </a:lnTo>
                  <a:lnTo>
                    <a:pt x="17" y="189"/>
                  </a:lnTo>
                  <a:lnTo>
                    <a:pt x="28" y="189"/>
                  </a:lnTo>
                  <a:lnTo>
                    <a:pt x="70" y="230"/>
                  </a:lnTo>
                  <a:lnTo>
                    <a:pt x="83" y="232"/>
                  </a:lnTo>
                  <a:lnTo>
                    <a:pt x="117" y="254"/>
                  </a:lnTo>
                  <a:lnTo>
                    <a:pt x="133" y="241"/>
                  </a:lnTo>
                  <a:lnTo>
                    <a:pt x="157" y="243"/>
                  </a:lnTo>
                  <a:lnTo>
                    <a:pt x="165" y="248"/>
                  </a:lnTo>
                  <a:lnTo>
                    <a:pt x="183" y="241"/>
                  </a:lnTo>
                  <a:lnTo>
                    <a:pt x="220" y="226"/>
                  </a:lnTo>
                  <a:lnTo>
                    <a:pt x="263" y="219"/>
                  </a:lnTo>
                  <a:lnTo>
                    <a:pt x="281" y="222"/>
                  </a:lnTo>
                  <a:lnTo>
                    <a:pt x="287" y="232"/>
                  </a:lnTo>
                  <a:lnTo>
                    <a:pt x="302" y="215"/>
                  </a:lnTo>
                  <a:lnTo>
                    <a:pt x="322" y="208"/>
                  </a:lnTo>
                  <a:lnTo>
                    <a:pt x="341" y="205"/>
                  </a:lnTo>
                  <a:lnTo>
                    <a:pt x="374" y="172"/>
                  </a:lnTo>
                  <a:lnTo>
                    <a:pt x="383" y="152"/>
                  </a:lnTo>
                  <a:lnTo>
                    <a:pt x="387" y="113"/>
                  </a:lnTo>
                  <a:lnTo>
                    <a:pt x="391" y="81"/>
                  </a:lnTo>
                  <a:lnTo>
                    <a:pt x="404" y="80"/>
                  </a:lnTo>
                  <a:lnTo>
                    <a:pt x="414" y="68"/>
                  </a:lnTo>
                  <a:lnTo>
                    <a:pt x="420" y="59"/>
                  </a:lnTo>
                  <a:lnTo>
                    <a:pt x="407" y="50"/>
                  </a:lnTo>
                  <a:lnTo>
                    <a:pt x="400" y="54"/>
                  </a:lnTo>
                  <a:lnTo>
                    <a:pt x="381" y="50"/>
                  </a:lnTo>
                  <a:lnTo>
                    <a:pt x="370" y="35"/>
                  </a:lnTo>
                  <a:lnTo>
                    <a:pt x="359" y="15"/>
                  </a:lnTo>
                  <a:lnTo>
                    <a:pt x="346" y="15"/>
                  </a:lnTo>
                  <a:lnTo>
                    <a:pt x="326" y="0"/>
                  </a:lnTo>
                  <a:lnTo>
                    <a:pt x="315" y="2"/>
                  </a:lnTo>
                  <a:lnTo>
                    <a:pt x="274" y="7"/>
                  </a:lnTo>
                  <a:lnTo>
                    <a:pt x="266" y="19"/>
                  </a:lnTo>
                  <a:lnTo>
                    <a:pt x="255" y="33"/>
                  </a:lnTo>
                  <a:lnTo>
                    <a:pt x="240" y="41"/>
                  </a:lnTo>
                  <a:lnTo>
                    <a:pt x="226" y="44"/>
                  </a:lnTo>
                  <a:lnTo>
                    <a:pt x="216" y="41"/>
                  </a:lnTo>
                  <a:lnTo>
                    <a:pt x="207" y="35"/>
                  </a:lnTo>
                  <a:lnTo>
                    <a:pt x="200" y="33"/>
                  </a:lnTo>
                  <a:lnTo>
                    <a:pt x="187" y="39"/>
                  </a:lnTo>
                  <a:lnTo>
                    <a:pt x="170" y="48"/>
                  </a:lnTo>
                  <a:lnTo>
                    <a:pt x="135" y="63"/>
                  </a:lnTo>
                  <a:lnTo>
                    <a:pt x="120" y="65"/>
                  </a:lnTo>
                  <a:lnTo>
                    <a:pt x="83" y="63"/>
                  </a:lnTo>
                  <a:lnTo>
                    <a:pt x="78" y="61"/>
                  </a:lnTo>
                  <a:lnTo>
                    <a:pt x="68" y="46"/>
                  </a:lnTo>
                  <a:lnTo>
                    <a:pt x="56" y="39"/>
                  </a:lnTo>
                  <a:lnTo>
                    <a:pt x="52" y="44"/>
                  </a:lnTo>
                  <a:lnTo>
                    <a:pt x="50" y="59"/>
                  </a:lnTo>
                  <a:lnTo>
                    <a:pt x="43" y="74"/>
                  </a:lnTo>
                  <a:lnTo>
                    <a:pt x="30" y="74"/>
                  </a:lnTo>
                  <a:lnTo>
                    <a:pt x="26" y="78"/>
                  </a:lnTo>
                  <a:lnTo>
                    <a:pt x="33" y="93"/>
                  </a:lnTo>
                  <a:lnTo>
                    <a:pt x="31" y="108"/>
                  </a:lnTo>
                  <a:lnTo>
                    <a:pt x="22" y="122"/>
                  </a:lnTo>
                  <a:lnTo>
                    <a:pt x="15" y="128"/>
                  </a:lnTo>
                  <a:lnTo>
                    <a:pt x="4" y="133"/>
                  </a:lnTo>
                  <a:lnTo>
                    <a:pt x="0" y="145"/>
                  </a:lnTo>
                  <a:lnTo>
                    <a:pt x="2" y="161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006956">
                <a:defRPr/>
              </a:pPr>
              <a:endParaRPr lang="en-US" sz="1800" kern="0">
                <a:solidFill>
                  <a:srgbClr val="4B4B4B"/>
                </a:solidFill>
                <a:latin typeface="TeleNeo Office"/>
              </a:endParaRPr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CFAAE466-9B42-4449-9F2E-6D0F0FC466C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374804" y="4104190"/>
              <a:ext cx="509929" cy="289636"/>
            </a:xfrm>
            <a:custGeom>
              <a:avLst/>
              <a:gdLst>
                <a:gd name="T0" fmla="*/ 17 w 199"/>
                <a:gd name="T1" fmla="*/ 63 h 115"/>
                <a:gd name="T2" fmla="*/ 37 w 199"/>
                <a:gd name="T3" fmla="*/ 83 h 115"/>
                <a:gd name="T4" fmla="*/ 31 w 199"/>
                <a:gd name="T5" fmla="*/ 93 h 115"/>
                <a:gd name="T6" fmla="*/ 22 w 199"/>
                <a:gd name="T7" fmla="*/ 100 h 115"/>
                <a:gd name="T8" fmla="*/ 11 w 199"/>
                <a:gd name="T9" fmla="*/ 102 h 115"/>
                <a:gd name="T10" fmla="*/ 0 w 199"/>
                <a:gd name="T11" fmla="*/ 104 h 115"/>
                <a:gd name="T12" fmla="*/ 20 w 199"/>
                <a:gd name="T13" fmla="*/ 113 h 115"/>
                <a:gd name="T14" fmla="*/ 28 w 199"/>
                <a:gd name="T15" fmla="*/ 115 h 115"/>
                <a:gd name="T16" fmla="*/ 53 w 199"/>
                <a:gd name="T17" fmla="*/ 100 h 115"/>
                <a:gd name="T18" fmla="*/ 108 w 199"/>
                <a:gd name="T19" fmla="*/ 114 h 115"/>
                <a:gd name="T20" fmla="*/ 144 w 199"/>
                <a:gd name="T21" fmla="*/ 74 h 115"/>
                <a:gd name="T22" fmla="*/ 151 w 199"/>
                <a:gd name="T23" fmla="*/ 57 h 115"/>
                <a:gd name="T24" fmla="*/ 158 w 199"/>
                <a:gd name="T25" fmla="*/ 52 h 115"/>
                <a:gd name="T26" fmla="*/ 178 w 199"/>
                <a:gd name="T27" fmla="*/ 54 h 115"/>
                <a:gd name="T28" fmla="*/ 199 w 199"/>
                <a:gd name="T29" fmla="*/ 30 h 115"/>
                <a:gd name="T30" fmla="*/ 197 w 199"/>
                <a:gd name="T31" fmla="*/ 15 h 115"/>
                <a:gd name="T32" fmla="*/ 183 w 199"/>
                <a:gd name="T33" fmla="*/ 0 h 115"/>
                <a:gd name="T34" fmla="*/ 173 w 199"/>
                <a:gd name="T35" fmla="*/ 2 h 115"/>
                <a:gd name="T36" fmla="*/ 163 w 199"/>
                <a:gd name="T37" fmla="*/ 5 h 115"/>
                <a:gd name="T38" fmla="*/ 145 w 199"/>
                <a:gd name="T39" fmla="*/ 1 h 115"/>
                <a:gd name="T40" fmla="*/ 127 w 199"/>
                <a:gd name="T41" fmla="*/ 2 h 115"/>
                <a:gd name="T42" fmla="*/ 109 w 199"/>
                <a:gd name="T43" fmla="*/ 7 h 115"/>
                <a:gd name="T44" fmla="*/ 84 w 199"/>
                <a:gd name="T45" fmla="*/ 5 h 115"/>
                <a:gd name="T46" fmla="*/ 73 w 199"/>
                <a:gd name="T47" fmla="*/ 20 h 115"/>
                <a:gd name="T48" fmla="*/ 31 w 199"/>
                <a:gd name="T49" fmla="*/ 7 h 115"/>
                <a:gd name="T50" fmla="*/ 15 w 199"/>
                <a:gd name="T51" fmla="*/ 7 h 115"/>
                <a:gd name="T52" fmla="*/ 15 w 199"/>
                <a:gd name="T53" fmla="*/ 32 h 115"/>
                <a:gd name="T54" fmla="*/ 17 w 199"/>
                <a:gd name="T55" fmla="*/ 63 h 1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99"/>
                <a:gd name="T85" fmla="*/ 0 h 115"/>
                <a:gd name="T86" fmla="*/ 199 w 199"/>
                <a:gd name="T87" fmla="*/ 115 h 11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99" h="115">
                  <a:moveTo>
                    <a:pt x="17" y="63"/>
                  </a:moveTo>
                  <a:lnTo>
                    <a:pt x="37" y="83"/>
                  </a:lnTo>
                  <a:lnTo>
                    <a:pt x="31" y="93"/>
                  </a:lnTo>
                  <a:lnTo>
                    <a:pt x="22" y="100"/>
                  </a:lnTo>
                  <a:lnTo>
                    <a:pt x="11" y="102"/>
                  </a:lnTo>
                  <a:lnTo>
                    <a:pt x="0" y="104"/>
                  </a:lnTo>
                  <a:lnTo>
                    <a:pt x="20" y="113"/>
                  </a:lnTo>
                  <a:lnTo>
                    <a:pt x="28" y="115"/>
                  </a:lnTo>
                  <a:lnTo>
                    <a:pt x="53" y="100"/>
                  </a:lnTo>
                  <a:lnTo>
                    <a:pt x="108" y="114"/>
                  </a:lnTo>
                  <a:lnTo>
                    <a:pt x="144" y="74"/>
                  </a:lnTo>
                  <a:lnTo>
                    <a:pt x="151" y="57"/>
                  </a:lnTo>
                  <a:lnTo>
                    <a:pt x="158" y="52"/>
                  </a:lnTo>
                  <a:lnTo>
                    <a:pt x="178" y="54"/>
                  </a:lnTo>
                  <a:lnTo>
                    <a:pt x="199" y="30"/>
                  </a:lnTo>
                  <a:lnTo>
                    <a:pt x="197" y="15"/>
                  </a:lnTo>
                  <a:lnTo>
                    <a:pt x="183" y="0"/>
                  </a:lnTo>
                  <a:lnTo>
                    <a:pt x="173" y="2"/>
                  </a:lnTo>
                  <a:lnTo>
                    <a:pt x="163" y="5"/>
                  </a:lnTo>
                  <a:lnTo>
                    <a:pt x="145" y="1"/>
                  </a:lnTo>
                  <a:lnTo>
                    <a:pt x="127" y="2"/>
                  </a:lnTo>
                  <a:lnTo>
                    <a:pt x="109" y="7"/>
                  </a:lnTo>
                  <a:lnTo>
                    <a:pt x="84" y="5"/>
                  </a:lnTo>
                  <a:lnTo>
                    <a:pt x="73" y="20"/>
                  </a:lnTo>
                  <a:lnTo>
                    <a:pt x="31" y="7"/>
                  </a:lnTo>
                  <a:lnTo>
                    <a:pt x="15" y="7"/>
                  </a:lnTo>
                  <a:lnTo>
                    <a:pt x="15" y="32"/>
                  </a:lnTo>
                  <a:lnTo>
                    <a:pt x="17" y="63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006956">
                <a:defRPr/>
              </a:pPr>
              <a:endParaRPr lang="en-US" sz="1800" kern="0">
                <a:solidFill>
                  <a:srgbClr val="4B4B4B"/>
                </a:solidFill>
                <a:latin typeface="TeleNeo Office"/>
              </a:endParaRPr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2D5C349A-CC35-442F-89DA-468C2697380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9867348" y="4642084"/>
              <a:ext cx="982615" cy="727045"/>
            </a:xfrm>
            <a:custGeom>
              <a:avLst/>
              <a:gdLst>
                <a:gd name="T0" fmla="*/ 7 w 384"/>
                <a:gd name="T1" fmla="*/ 39 h 281"/>
                <a:gd name="T2" fmla="*/ 2 w 384"/>
                <a:gd name="T3" fmla="*/ 59 h 281"/>
                <a:gd name="T4" fmla="*/ 28 w 384"/>
                <a:gd name="T5" fmla="*/ 82 h 281"/>
                <a:gd name="T6" fmla="*/ 30 w 384"/>
                <a:gd name="T7" fmla="*/ 115 h 281"/>
                <a:gd name="T8" fmla="*/ 6 w 384"/>
                <a:gd name="T9" fmla="*/ 135 h 281"/>
                <a:gd name="T10" fmla="*/ 9 w 384"/>
                <a:gd name="T11" fmla="*/ 159 h 281"/>
                <a:gd name="T12" fmla="*/ 6 w 384"/>
                <a:gd name="T13" fmla="*/ 186 h 281"/>
                <a:gd name="T14" fmla="*/ 9 w 384"/>
                <a:gd name="T15" fmla="*/ 209 h 281"/>
                <a:gd name="T16" fmla="*/ 30 w 384"/>
                <a:gd name="T17" fmla="*/ 222 h 281"/>
                <a:gd name="T18" fmla="*/ 31 w 384"/>
                <a:gd name="T19" fmla="*/ 255 h 281"/>
                <a:gd name="T20" fmla="*/ 44 w 384"/>
                <a:gd name="T21" fmla="*/ 281 h 281"/>
                <a:gd name="T22" fmla="*/ 109 w 384"/>
                <a:gd name="T23" fmla="*/ 264 h 281"/>
                <a:gd name="T24" fmla="*/ 149 w 384"/>
                <a:gd name="T25" fmla="*/ 236 h 281"/>
                <a:gd name="T26" fmla="*/ 179 w 384"/>
                <a:gd name="T27" fmla="*/ 253 h 281"/>
                <a:gd name="T28" fmla="*/ 208 w 384"/>
                <a:gd name="T29" fmla="*/ 262 h 281"/>
                <a:gd name="T30" fmla="*/ 243 w 384"/>
                <a:gd name="T31" fmla="*/ 249 h 281"/>
                <a:gd name="T32" fmla="*/ 245 w 384"/>
                <a:gd name="T33" fmla="*/ 220 h 281"/>
                <a:gd name="T34" fmla="*/ 271 w 384"/>
                <a:gd name="T35" fmla="*/ 220 h 281"/>
                <a:gd name="T36" fmla="*/ 284 w 384"/>
                <a:gd name="T37" fmla="*/ 212 h 281"/>
                <a:gd name="T38" fmla="*/ 336 w 384"/>
                <a:gd name="T39" fmla="*/ 196 h 281"/>
                <a:gd name="T40" fmla="*/ 354 w 384"/>
                <a:gd name="T41" fmla="*/ 175 h 281"/>
                <a:gd name="T42" fmla="*/ 328 w 384"/>
                <a:gd name="T43" fmla="*/ 147 h 281"/>
                <a:gd name="T44" fmla="*/ 340 w 384"/>
                <a:gd name="T45" fmla="*/ 124 h 281"/>
                <a:gd name="T46" fmla="*/ 349 w 384"/>
                <a:gd name="T47" fmla="*/ 111 h 281"/>
                <a:gd name="T48" fmla="*/ 356 w 384"/>
                <a:gd name="T49" fmla="*/ 82 h 281"/>
                <a:gd name="T50" fmla="*/ 364 w 384"/>
                <a:gd name="T51" fmla="*/ 52 h 281"/>
                <a:gd name="T52" fmla="*/ 384 w 384"/>
                <a:gd name="T53" fmla="*/ 39 h 281"/>
                <a:gd name="T54" fmla="*/ 373 w 384"/>
                <a:gd name="T55" fmla="*/ 9 h 281"/>
                <a:gd name="T56" fmla="*/ 321 w 384"/>
                <a:gd name="T57" fmla="*/ 2 h 281"/>
                <a:gd name="T58" fmla="*/ 266 w 384"/>
                <a:gd name="T59" fmla="*/ 6 h 281"/>
                <a:gd name="T60" fmla="*/ 214 w 384"/>
                <a:gd name="T61" fmla="*/ 32 h 281"/>
                <a:gd name="T62" fmla="*/ 173 w 384"/>
                <a:gd name="T63" fmla="*/ 50 h 281"/>
                <a:gd name="T64" fmla="*/ 119 w 384"/>
                <a:gd name="T65" fmla="*/ 54 h 281"/>
                <a:gd name="T66" fmla="*/ 83 w 384"/>
                <a:gd name="T67" fmla="*/ 52 h 281"/>
                <a:gd name="T68" fmla="*/ 41 w 384"/>
                <a:gd name="T69" fmla="*/ 37 h 281"/>
                <a:gd name="T70" fmla="*/ 9 w 384"/>
                <a:gd name="T71" fmla="*/ 33 h 2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4"/>
                <a:gd name="T109" fmla="*/ 0 h 281"/>
                <a:gd name="T110" fmla="*/ 384 w 384"/>
                <a:gd name="T111" fmla="*/ 281 h 2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4" h="281">
                  <a:moveTo>
                    <a:pt x="9" y="33"/>
                  </a:moveTo>
                  <a:lnTo>
                    <a:pt x="7" y="39"/>
                  </a:lnTo>
                  <a:lnTo>
                    <a:pt x="0" y="46"/>
                  </a:lnTo>
                  <a:lnTo>
                    <a:pt x="2" y="59"/>
                  </a:lnTo>
                  <a:lnTo>
                    <a:pt x="13" y="80"/>
                  </a:lnTo>
                  <a:lnTo>
                    <a:pt x="28" y="82"/>
                  </a:lnTo>
                  <a:lnTo>
                    <a:pt x="31" y="91"/>
                  </a:lnTo>
                  <a:lnTo>
                    <a:pt x="30" y="115"/>
                  </a:lnTo>
                  <a:lnTo>
                    <a:pt x="24" y="122"/>
                  </a:lnTo>
                  <a:lnTo>
                    <a:pt x="6" y="135"/>
                  </a:lnTo>
                  <a:lnTo>
                    <a:pt x="4" y="141"/>
                  </a:lnTo>
                  <a:lnTo>
                    <a:pt x="9" y="159"/>
                  </a:lnTo>
                  <a:lnTo>
                    <a:pt x="11" y="173"/>
                  </a:lnTo>
                  <a:lnTo>
                    <a:pt x="6" y="186"/>
                  </a:lnTo>
                  <a:lnTo>
                    <a:pt x="0" y="196"/>
                  </a:lnTo>
                  <a:lnTo>
                    <a:pt x="9" y="209"/>
                  </a:lnTo>
                  <a:lnTo>
                    <a:pt x="17" y="207"/>
                  </a:lnTo>
                  <a:lnTo>
                    <a:pt x="30" y="222"/>
                  </a:lnTo>
                  <a:lnTo>
                    <a:pt x="31" y="236"/>
                  </a:lnTo>
                  <a:lnTo>
                    <a:pt x="31" y="255"/>
                  </a:lnTo>
                  <a:lnTo>
                    <a:pt x="30" y="264"/>
                  </a:lnTo>
                  <a:lnTo>
                    <a:pt x="44" y="281"/>
                  </a:lnTo>
                  <a:lnTo>
                    <a:pt x="74" y="275"/>
                  </a:lnTo>
                  <a:lnTo>
                    <a:pt x="109" y="264"/>
                  </a:lnTo>
                  <a:lnTo>
                    <a:pt x="136" y="248"/>
                  </a:lnTo>
                  <a:lnTo>
                    <a:pt x="149" y="236"/>
                  </a:lnTo>
                  <a:lnTo>
                    <a:pt x="166" y="259"/>
                  </a:lnTo>
                  <a:lnTo>
                    <a:pt x="179" y="253"/>
                  </a:lnTo>
                  <a:lnTo>
                    <a:pt x="197" y="259"/>
                  </a:lnTo>
                  <a:lnTo>
                    <a:pt x="208" y="262"/>
                  </a:lnTo>
                  <a:lnTo>
                    <a:pt x="230" y="253"/>
                  </a:lnTo>
                  <a:lnTo>
                    <a:pt x="243" y="249"/>
                  </a:lnTo>
                  <a:lnTo>
                    <a:pt x="243" y="238"/>
                  </a:lnTo>
                  <a:lnTo>
                    <a:pt x="245" y="220"/>
                  </a:lnTo>
                  <a:lnTo>
                    <a:pt x="256" y="214"/>
                  </a:lnTo>
                  <a:lnTo>
                    <a:pt x="271" y="220"/>
                  </a:lnTo>
                  <a:lnTo>
                    <a:pt x="273" y="227"/>
                  </a:lnTo>
                  <a:lnTo>
                    <a:pt x="284" y="212"/>
                  </a:lnTo>
                  <a:lnTo>
                    <a:pt x="312" y="199"/>
                  </a:lnTo>
                  <a:lnTo>
                    <a:pt x="336" y="196"/>
                  </a:lnTo>
                  <a:lnTo>
                    <a:pt x="358" y="196"/>
                  </a:lnTo>
                  <a:lnTo>
                    <a:pt x="354" y="175"/>
                  </a:lnTo>
                  <a:lnTo>
                    <a:pt x="351" y="164"/>
                  </a:lnTo>
                  <a:lnTo>
                    <a:pt x="328" y="147"/>
                  </a:lnTo>
                  <a:lnTo>
                    <a:pt x="327" y="142"/>
                  </a:lnTo>
                  <a:lnTo>
                    <a:pt x="340" y="124"/>
                  </a:lnTo>
                  <a:lnTo>
                    <a:pt x="353" y="121"/>
                  </a:lnTo>
                  <a:lnTo>
                    <a:pt x="349" y="111"/>
                  </a:lnTo>
                  <a:lnTo>
                    <a:pt x="356" y="93"/>
                  </a:lnTo>
                  <a:lnTo>
                    <a:pt x="356" y="82"/>
                  </a:lnTo>
                  <a:lnTo>
                    <a:pt x="360" y="61"/>
                  </a:lnTo>
                  <a:lnTo>
                    <a:pt x="364" y="52"/>
                  </a:lnTo>
                  <a:lnTo>
                    <a:pt x="377" y="54"/>
                  </a:lnTo>
                  <a:lnTo>
                    <a:pt x="384" y="39"/>
                  </a:lnTo>
                  <a:lnTo>
                    <a:pt x="377" y="26"/>
                  </a:lnTo>
                  <a:lnTo>
                    <a:pt x="373" y="9"/>
                  </a:lnTo>
                  <a:lnTo>
                    <a:pt x="364" y="11"/>
                  </a:lnTo>
                  <a:lnTo>
                    <a:pt x="321" y="2"/>
                  </a:lnTo>
                  <a:lnTo>
                    <a:pt x="293" y="0"/>
                  </a:lnTo>
                  <a:lnTo>
                    <a:pt x="266" y="6"/>
                  </a:lnTo>
                  <a:lnTo>
                    <a:pt x="242" y="17"/>
                  </a:lnTo>
                  <a:lnTo>
                    <a:pt x="214" y="32"/>
                  </a:lnTo>
                  <a:lnTo>
                    <a:pt x="193" y="48"/>
                  </a:lnTo>
                  <a:lnTo>
                    <a:pt x="173" y="50"/>
                  </a:lnTo>
                  <a:lnTo>
                    <a:pt x="145" y="45"/>
                  </a:lnTo>
                  <a:lnTo>
                    <a:pt x="119" y="54"/>
                  </a:lnTo>
                  <a:lnTo>
                    <a:pt x="102" y="58"/>
                  </a:lnTo>
                  <a:lnTo>
                    <a:pt x="83" y="52"/>
                  </a:lnTo>
                  <a:lnTo>
                    <a:pt x="56" y="41"/>
                  </a:lnTo>
                  <a:lnTo>
                    <a:pt x="41" y="37"/>
                  </a:lnTo>
                  <a:lnTo>
                    <a:pt x="20" y="33"/>
                  </a:lnTo>
                  <a:lnTo>
                    <a:pt x="9" y="33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006956">
                <a:defRPr/>
              </a:pPr>
              <a:endParaRPr lang="en-US" sz="1800" kern="0">
                <a:solidFill>
                  <a:srgbClr val="4B4B4B"/>
                </a:solidFill>
                <a:latin typeface="TeleNeo Office"/>
              </a:endParaRPr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771BA3A6-DFA8-44F5-A7F9-6D9AC417D63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9300124" y="5091315"/>
              <a:ext cx="378149" cy="641336"/>
            </a:xfrm>
            <a:custGeom>
              <a:avLst/>
              <a:gdLst>
                <a:gd name="T0" fmla="*/ 11 w 148"/>
                <a:gd name="T1" fmla="*/ 56 h 248"/>
                <a:gd name="T2" fmla="*/ 20 w 148"/>
                <a:gd name="T3" fmla="*/ 63 h 248"/>
                <a:gd name="T4" fmla="*/ 20 w 148"/>
                <a:gd name="T5" fmla="*/ 74 h 248"/>
                <a:gd name="T6" fmla="*/ 19 w 148"/>
                <a:gd name="T7" fmla="*/ 81 h 248"/>
                <a:gd name="T8" fmla="*/ 13 w 148"/>
                <a:gd name="T9" fmla="*/ 91 h 248"/>
                <a:gd name="T10" fmla="*/ 13 w 148"/>
                <a:gd name="T11" fmla="*/ 115 h 248"/>
                <a:gd name="T12" fmla="*/ 17 w 148"/>
                <a:gd name="T13" fmla="*/ 124 h 248"/>
                <a:gd name="T14" fmla="*/ 4 w 148"/>
                <a:gd name="T15" fmla="*/ 144 h 248"/>
                <a:gd name="T16" fmla="*/ 7 w 148"/>
                <a:gd name="T17" fmla="*/ 148 h 248"/>
                <a:gd name="T18" fmla="*/ 0 w 148"/>
                <a:gd name="T19" fmla="*/ 159 h 248"/>
                <a:gd name="T20" fmla="*/ 6 w 148"/>
                <a:gd name="T21" fmla="*/ 170 h 248"/>
                <a:gd name="T22" fmla="*/ 7 w 148"/>
                <a:gd name="T23" fmla="*/ 178 h 248"/>
                <a:gd name="T24" fmla="*/ 11 w 148"/>
                <a:gd name="T25" fmla="*/ 168 h 248"/>
                <a:gd name="T26" fmla="*/ 22 w 148"/>
                <a:gd name="T27" fmla="*/ 181 h 248"/>
                <a:gd name="T28" fmla="*/ 20 w 148"/>
                <a:gd name="T29" fmla="*/ 194 h 248"/>
                <a:gd name="T30" fmla="*/ 15 w 148"/>
                <a:gd name="T31" fmla="*/ 200 h 248"/>
                <a:gd name="T32" fmla="*/ 22 w 148"/>
                <a:gd name="T33" fmla="*/ 211 h 248"/>
                <a:gd name="T34" fmla="*/ 31 w 148"/>
                <a:gd name="T35" fmla="*/ 215 h 248"/>
                <a:gd name="T36" fmla="*/ 46 w 148"/>
                <a:gd name="T37" fmla="*/ 224 h 248"/>
                <a:gd name="T38" fmla="*/ 59 w 148"/>
                <a:gd name="T39" fmla="*/ 235 h 248"/>
                <a:gd name="T40" fmla="*/ 61 w 148"/>
                <a:gd name="T41" fmla="*/ 242 h 248"/>
                <a:gd name="T42" fmla="*/ 76 w 148"/>
                <a:gd name="T43" fmla="*/ 248 h 248"/>
                <a:gd name="T44" fmla="*/ 89 w 148"/>
                <a:gd name="T45" fmla="*/ 242 h 248"/>
                <a:gd name="T46" fmla="*/ 105 w 148"/>
                <a:gd name="T47" fmla="*/ 233 h 248"/>
                <a:gd name="T48" fmla="*/ 113 w 148"/>
                <a:gd name="T49" fmla="*/ 217 h 248"/>
                <a:gd name="T50" fmla="*/ 120 w 148"/>
                <a:gd name="T51" fmla="*/ 207 h 248"/>
                <a:gd name="T52" fmla="*/ 133 w 148"/>
                <a:gd name="T53" fmla="*/ 183 h 248"/>
                <a:gd name="T54" fmla="*/ 137 w 148"/>
                <a:gd name="T55" fmla="*/ 165 h 248"/>
                <a:gd name="T56" fmla="*/ 139 w 148"/>
                <a:gd name="T57" fmla="*/ 148 h 248"/>
                <a:gd name="T58" fmla="*/ 148 w 148"/>
                <a:gd name="T59" fmla="*/ 137 h 248"/>
                <a:gd name="T60" fmla="*/ 133 w 148"/>
                <a:gd name="T61" fmla="*/ 133 h 248"/>
                <a:gd name="T62" fmla="*/ 128 w 148"/>
                <a:gd name="T63" fmla="*/ 126 h 248"/>
                <a:gd name="T64" fmla="*/ 120 w 148"/>
                <a:gd name="T65" fmla="*/ 128 h 248"/>
                <a:gd name="T66" fmla="*/ 107 w 148"/>
                <a:gd name="T67" fmla="*/ 122 h 248"/>
                <a:gd name="T68" fmla="*/ 104 w 148"/>
                <a:gd name="T69" fmla="*/ 105 h 248"/>
                <a:gd name="T70" fmla="*/ 100 w 148"/>
                <a:gd name="T71" fmla="*/ 93 h 248"/>
                <a:gd name="T72" fmla="*/ 107 w 148"/>
                <a:gd name="T73" fmla="*/ 80 h 248"/>
                <a:gd name="T74" fmla="*/ 107 w 148"/>
                <a:gd name="T75" fmla="*/ 41 h 248"/>
                <a:gd name="T76" fmla="*/ 107 w 148"/>
                <a:gd name="T77" fmla="*/ 28 h 248"/>
                <a:gd name="T78" fmla="*/ 100 w 148"/>
                <a:gd name="T79" fmla="*/ 20 h 248"/>
                <a:gd name="T80" fmla="*/ 87 w 148"/>
                <a:gd name="T81" fmla="*/ 19 h 248"/>
                <a:gd name="T82" fmla="*/ 78 w 148"/>
                <a:gd name="T83" fmla="*/ 15 h 248"/>
                <a:gd name="T84" fmla="*/ 70 w 148"/>
                <a:gd name="T85" fmla="*/ 2 h 248"/>
                <a:gd name="T86" fmla="*/ 61 w 148"/>
                <a:gd name="T87" fmla="*/ 0 h 248"/>
                <a:gd name="T88" fmla="*/ 57 w 148"/>
                <a:gd name="T89" fmla="*/ 6 h 248"/>
                <a:gd name="T90" fmla="*/ 56 w 148"/>
                <a:gd name="T91" fmla="*/ 2 h 248"/>
                <a:gd name="T92" fmla="*/ 41 w 148"/>
                <a:gd name="T93" fmla="*/ 4 h 248"/>
                <a:gd name="T94" fmla="*/ 33 w 148"/>
                <a:gd name="T95" fmla="*/ 0 h 248"/>
                <a:gd name="T96" fmla="*/ 22 w 148"/>
                <a:gd name="T97" fmla="*/ 7 h 248"/>
                <a:gd name="T98" fmla="*/ 20 w 148"/>
                <a:gd name="T99" fmla="*/ 30 h 248"/>
                <a:gd name="T100" fmla="*/ 17 w 148"/>
                <a:gd name="T101" fmla="*/ 44 h 248"/>
                <a:gd name="T102" fmla="*/ 11 w 148"/>
                <a:gd name="T103" fmla="*/ 56 h 2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8"/>
                <a:gd name="T157" fmla="*/ 0 h 248"/>
                <a:gd name="T158" fmla="*/ 148 w 148"/>
                <a:gd name="T159" fmla="*/ 248 h 2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8" h="248">
                  <a:moveTo>
                    <a:pt x="11" y="56"/>
                  </a:moveTo>
                  <a:lnTo>
                    <a:pt x="20" y="63"/>
                  </a:lnTo>
                  <a:lnTo>
                    <a:pt x="20" y="74"/>
                  </a:lnTo>
                  <a:lnTo>
                    <a:pt x="19" y="81"/>
                  </a:lnTo>
                  <a:lnTo>
                    <a:pt x="13" y="91"/>
                  </a:lnTo>
                  <a:lnTo>
                    <a:pt x="13" y="115"/>
                  </a:lnTo>
                  <a:lnTo>
                    <a:pt x="17" y="124"/>
                  </a:lnTo>
                  <a:lnTo>
                    <a:pt x="4" y="144"/>
                  </a:lnTo>
                  <a:lnTo>
                    <a:pt x="7" y="148"/>
                  </a:lnTo>
                  <a:lnTo>
                    <a:pt x="0" y="159"/>
                  </a:lnTo>
                  <a:lnTo>
                    <a:pt x="6" y="170"/>
                  </a:lnTo>
                  <a:lnTo>
                    <a:pt x="7" y="178"/>
                  </a:lnTo>
                  <a:lnTo>
                    <a:pt x="11" y="168"/>
                  </a:lnTo>
                  <a:lnTo>
                    <a:pt x="22" y="181"/>
                  </a:lnTo>
                  <a:lnTo>
                    <a:pt x="20" y="194"/>
                  </a:lnTo>
                  <a:lnTo>
                    <a:pt x="15" y="200"/>
                  </a:lnTo>
                  <a:lnTo>
                    <a:pt x="22" y="211"/>
                  </a:lnTo>
                  <a:lnTo>
                    <a:pt x="31" y="215"/>
                  </a:lnTo>
                  <a:lnTo>
                    <a:pt x="46" y="224"/>
                  </a:lnTo>
                  <a:lnTo>
                    <a:pt x="59" y="235"/>
                  </a:lnTo>
                  <a:lnTo>
                    <a:pt x="61" y="242"/>
                  </a:lnTo>
                  <a:lnTo>
                    <a:pt x="76" y="248"/>
                  </a:lnTo>
                  <a:lnTo>
                    <a:pt x="89" y="242"/>
                  </a:lnTo>
                  <a:lnTo>
                    <a:pt x="105" y="233"/>
                  </a:lnTo>
                  <a:lnTo>
                    <a:pt x="113" y="217"/>
                  </a:lnTo>
                  <a:lnTo>
                    <a:pt x="120" y="207"/>
                  </a:lnTo>
                  <a:lnTo>
                    <a:pt x="133" y="183"/>
                  </a:lnTo>
                  <a:lnTo>
                    <a:pt x="137" y="165"/>
                  </a:lnTo>
                  <a:lnTo>
                    <a:pt x="139" y="148"/>
                  </a:lnTo>
                  <a:lnTo>
                    <a:pt x="148" y="137"/>
                  </a:lnTo>
                  <a:lnTo>
                    <a:pt x="133" y="133"/>
                  </a:lnTo>
                  <a:lnTo>
                    <a:pt x="128" y="126"/>
                  </a:lnTo>
                  <a:lnTo>
                    <a:pt x="120" y="128"/>
                  </a:lnTo>
                  <a:lnTo>
                    <a:pt x="107" y="122"/>
                  </a:lnTo>
                  <a:lnTo>
                    <a:pt x="104" y="105"/>
                  </a:lnTo>
                  <a:lnTo>
                    <a:pt x="100" y="93"/>
                  </a:lnTo>
                  <a:lnTo>
                    <a:pt x="107" y="80"/>
                  </a:lnTo>
                  <a:lnTo>
                    <a:pt x="107" y="41"/>
                  </a:lnTo>
                  <a:lnTo>
                    <a:pt x="107" y="28"/>
                  </a:lnTo>
                  <a:lnTo>
                    <a:pt x="100" y="20"/>
                  </a:lnTo>
                  <a:lnTo>
                    <a:pt x="87" y="19"/>
                  </a:lnTo>
                  <a:lnTo>
                    <a:pt x="78" y="15"/>
                  </a:lnTo>
                  <a:lnTo>
                    <a:pt x="70" y="2"/>
                  </a:lnTo>
                  <a:lnTo>
                    <a:pt x="61" y="0"/>
                  </a:lnTo>
                  <a:lnTo>
                    <a:pt x="57" y="6"/>
                  </a:lnTo>
                  <a:lnTo>
                    <a:pt x="56" y="2"/>
                  </a:lnTo>
                  <a:lnTo>
                    <a:pt x="41" y="4"/>
                  </a:lnTo>
                  <a:lnTo>
                    <a:pt x="33" y="0"/>
                  </a:lnTo>
                  <a:lnTo>
                    <a:pt x="22" y="7"/>
                  </a:lnTo>
                  <a:lnTo>
                    <a:pt x="20" y="30"/>
                  </a:lnTo>
                  <a:lnTo>
                    <a:pt x="17" y="44"/>
                  </a:lnTo>
                  <a:lnTo>
                    <a:pt x="11" y="56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006956">
                <a:defRPr/>
              </a:pPr>
              <a:endParaRPr lang="en-US" sz="1800" kern="0">
                <a:solidFill>
                  <a:srgbClr val="4B4B4B"/>
                </a:solidFill>
                <a:latin typeface="TeleNeo Office"/>
              </a:endParaRPr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C4F19BC4-67D6-4714-85EE-822DF57CF4F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953880" y="2759452"/>
              <a:ext cx="541441" cy="475830"/>
            </a:xfrm>
            <a:custGeom>
              <a:avLst/>
              <a:gdLst>
                <a:gd name="T0" fmla="*/ 0 w 210"/>
                <a:gd name="T1" fmla="*/ 33 h 185"/>
                <a:gd name="T2" fmla="*/ 5 w 210"/>
                <a:gd name="T3" fmla="*/ 26 h 185"/>
                <a:gd name="T4" fmla="*/ 3 w 210"/>
                <a:gd name="T5" fmla="*/ 17 h 185"/>
                <a:gd name="T6" fmla="*/ 35 w 210"/>
                <a:gd name="T7" fmla="*/ 0 h 185"/>
                <a:gd name="T8" fmla="*/ 38 w 210"/>
                <a:gd name="T9" fmla="*/ 6 h 185"/>
                <a:gd name="T10" fmla="*/ 61 w 210"/>
                <a:gd name="T11" fmla="*/ 2 h 185"/>
                <a:gd name="T12" fmla="*/ 79 w 210"/>
                <a:gd name="T13" fmla="*/ 3 h 185"/>
                <a:gd name="T14" fmla="*/ 72 w 210"/>
                <a:gd name="T15" fmla="*/ 12 h 185"/>
                <a:gd name="T16" fmla="*/ 76 w 210"/>
                <a:gd name="T17" fmla="*/ 24 h 185"/>
                <a:gd name="T18" fmla="*/ 91 w 210"/>
                <a:gd name="T19" fmla="*/ 29 h 185"/>
                <a:gd name="T20" fmla="*/ 106 w 210"/>
                <a:gd name="T21" fmla="*/ 28 h 185"/>
                <a:gd name="T22" fmla="*/ 118 w 210"/>
                <a:gd name="T23" fmla="*/ 19 h 185"/>
                <a:gd name="T24" fmla="*/ 138 w 210"/>
                <a:gd name="T25" fmla="*/ 17 h 185"/>
                <a:gd name="T26" fmla="*/ 144 w 210"/>
                <a:gd name="T27" fmla="*/ 25 h 185"/>
                <a:gd name="T28" fmla="*/ 156 w 210"/>
                <a:gd name="T29" fmla="*/ 32 h 185"/>
                <a:gd name="T30" fmla="*/ 173 w 210"/>
                <a:gd name="T31" fmla="*/ 33 h 185"/>
                <a:gd name="T32" fmla="*/ 170 w 210"/>
                <a:gd name="T33" fmla="*/ 47 h 185"/>
                <a:gd name="T34" fmla="*/ 171 w 210"/>
                <a:gd name="T35" fmla="*/ 75 h 185"/>
                <a:gd name="T36" fmla="*/ 174 w 210"/>
                <a:gd name="T37" fmla="*/ 92 h 185"/>
                <a:gd name="T38" fmla="*/ 193 w 210"/>
                <a:gd name="T39" fmla="*/ 90 h 185"/>
                <a:gd name="T40" fmla="*/ 199 w 210"/>
                <a:gd name="T41" fmla="*/ 102 h 185"/>
                <a:gd name="T42" fmla="*/ 200 w 210"/>
                <a:gd name="T43" fmla="*/ 112 h 185"/>
                <a:gd name="T44" fmla="*/ 210 w 210"/>
                <a:gd name="T45" fmla="*/ 126 h 185"/>
                <a:gd name="T46" fmla="*/ 198 w 210"/>
                <a:gd name="T47" fmla="*/ 136 h 185"/>
                <a:gd name="T48" fmla="*/ 187 w 210"/>
                <a:gd name="T49" fmla="*/ 144 h 185"/>
                <a:gd name="T50" fmla="*/ 175 w 210"/>
                <a:gd name="T51" fmla="*/ 144 h 185"/>
                <a:gd name="T52" fmla="*/ 161 w 210"/>
                <a:gd name="T53" fmla="*/ 148 h 185"/>
                <a:gd name="T54" fmla="*/ 161 w 210"/>
                <a:gd name="T55" fmla="*/ 163 h 185"/>
                <a:gd name="T56" fmla="*/ 155 w 210"/>
                <a:gd name="T57" fmla="*/ 173 h 185"/>
                <a:gd name="T58" fmla="*/ 140 w 210"/>
                <a:gd name="T59" fmla="*/ 185 h 185"/>
                <a:gd name="T60" fmla="*/ 115 w 210"/>
                <a:gd name="T61" fmla="*/ 166 h 185"/>
                <a:gd name="T62" fmla="*/ 108 w 210"/>
                <a:gd name="T63" fmla="*/ 149 h 185"/>
                <a:gd name="T64" fmla="*/ 85 w 210"/>
                <a:gd name="T65" fmla="*/ 144 h 185"/>
                <a:gd name="T66" fmla="*/ 77 w 210"/>
                <a:gd name="T67" fmla="*/ 122 h 185"/>
                <a:gd name="T68" fmla="*/ 61 w 210"/>
                <a:gd name="T69" fmla="*/ 109 h 185"/>
                <a:gd name="T70" fmla="*/ 55 w 210"/>
                <a:gd name="T71" fmla="*/ 93 h 185"/>
                <a:gd name="T72" fmla="*/ 42 w 210"/>
                <a:gd name="T73" fmla="*/ 77 h 185"/>
                <a:gd name="T74" fmla="*/ 33 w 210"/>
                <a:gd name="T75" fmla="*/ 61 h 185"/>
                <a:gd name="T76" fmla="*/ 16 w 210"/>
                <a:gd name="T77" fmla="*/ 49 h 185"/>
                <a:gd name="T78" fmla="*/ 0 w 210"/>
                <a:gd name="T79" fmla="*/ 33 h 18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0"/>
                <a:gd name="T121" fmla="*/ 0 h 185"/>
                <a:gd name="T122" fmla="*/ 210 w 210"/>
                <a:gd name="T123" fmla="*/ 185 h 18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0" h="185">
                  <a:moveTo>
                    <a:pt x="0" y="33"/>
                  </a:moveTo>
                  <a:lnTo>
                    <a:pt x="5" y="26"/>
                  </a:lnTo>
                  <a:lnTo>
                    <a:pt x="3" y="17"/>
                  </a:lnTo>
                  <a:lnTo>
                    <a:pt x="35" y="0"/>
                  </a:lnTo>
                  <a:lnTo>
                    <a:pt x="38" y="6"/>
                  </a:lnTo>
                  <a:lnTo>
                    <a:pt x="61" y="2"/>
                  </a:lnTo>
                  <a:lnTo>
                    <a:pt x="79" y="3"/>
                  </a:lnTo>
                  <a:lnTo>
                    <a:pt x="72" y="12"/>
                  </a:lnTo>
                  <a:lnTo>
                    <a:pt x="76" y="24"/>
                  </a:lnTo>
                  <a:lnTo>
                    <a:pt x="91" y="29"/>
                  </a:lnTo>
                  <a:lnTo>
                    <a:pt x="106" y="28"/>
                  </a:lnTo>
                  <a:lnTo>
                    <a:pt x="118" y="19"/>
                  </a:lnTo>
                  <a:lnTo>
                    <a:pt x="138" y="17"/>
                  </a:lnTo>
                  <a:lnTo>
                    <a:pt x="144" y="25"/>
                  </a:lnTo>
                  <a:lnTo>
                    <a:pt x="156" y="32"/>
                  </a:lnTo>
                  <a:lnTo>
                    <a:pt x="173" y="33"/>
                  </a:lnTo>
                  <a:lnTo>
                    <a:pt x="170" y="47"/>
                  </a:lnTo>
                  <a:lnTo>
                    <a:pt x="171" y="75"/>
                  </a:lnTo>
                  <a:lnTo>
                    <a:pt x="174" y="92"/>
                  </a:lnTo>
                  <a:lnTo>
                    <a:pt x="193" y="90"/>
                  </a:lnTo>
                  <a:lnTo>
                    <a:pt x="199" y="102"/>
                  </a:lnTo>
                  <a:lnTo>
                    <a:pt x="200" y="112"/>
                  </a:lnTo>
                  <a:lnTo>
                    <a:pt x="210" y="126"/>
                  </a:lnTo>
                  <a:lnTo>
                    <a:pt x="198" y="136"/>
                  </a:lnTo>
                  <a:lnTo>
                    <a:pt x="187" y="144"/>
                  </a:lnTo>
                  <a:lnTo>
                    <a:pt x="175" y="144"/>
                  </a:lnTo>
                  <a:lnTo>
                    <a:pt x="161" y="148"/>
                  </a:lnTo>
                  <a:lnTo>
                    <a:pt x="161" y="163"/>
                  </a:lnTo>
                  <a:lnTo>
                    <a:pt x="155" y="173"/>
                  </a:lnTo>
                  <a:lnTo>
                    <a:pt x="140" y="185"/>
                  </a:lnTo>
                  <a:lnTo>
                    <a:pt x="115" y="166"/>
                  </a:lnTo>
                  <a:lnTo>
                    <a:pt x="108" y="149"/>
                  </a:lnTo>
                  <a:lnTo>
                    <a:pt x="85" y="144"/>
                  </a:lnTo>
                  <a:lnTo>
                    <a:pt x="77" y="122"/>
                  </a:lnTo>
                  <a:lnTo>
                    <a:pt x="61" y="109"/>
                  </a:lnTo>
                  <a:lnTo>
                    <a:pt x="55" y="93"/>
                  </a:lnTo>
                  <a:lnTo>
                    <a:pt x="42" y="77"/>
                  </a:lnTo>
                  <a:lnTo>
                    <a:pt x="33" y="61"/>
                  </a:lnTo>
                  <a:lnTo>
                    <a:pt x="16" y="49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006956">
                <a:defRPr/>
              </a:pPr>
              <a:endParaRPr lang="en-US" sz="1800" kern="0">
                <a:solidFill>
                  <a:srgbClr val="4B4B4B"/>
                </a:solidFill>
                <a:latin typeface="TeleNeo Office"/>
              </a:endParaRPr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967F043B-92AD-4E5A-812A-41F108A196D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317705" y="3128886"/>
              <a:ext cx="148968" cy="186194"/>
            </a:xfrm>
            <a:custGeom>
              <a:avLst/>
              <a:gdLst>
                <a:gd name="T0" fmla="*/ 41 w 57"/>
                <a:gd name="T1" fmla="*/ 71 h 71"/>
                <a:gd name="T2" fmla="*/ 44 w 57"/>
                <a:gd name="T3" fmla="*/ 48 h 71"/>
                <a:gd name="T4" fmla="*/ 57 w 57"/>
                <a:gd name="T5" fmla="*/ 39 h 71"/>
                <a:gd name="T6" fmla="*/ 57 w 57"/>
                <a:gd name="T7" fmla="*/ 28 h 71"/>
                <a:gd name="T8" fmla="*/ 50 w 57"/>
                <a:gd name="T9" fmla="*/ 20 h 71"/>
                <a:gd name="T10" fmla="*/ 43 w 57"/>
                <a:gd name="T11" fmla="*/ 9 h 71"/>
                <a:gd name="T12" fmla="*/ 39 w 57"/>
                <a:gd name="T13" fmla="*/ 0 h 71"/>
                <a:gd name="T14" fmla="*/ 26 w 57"/>
                <a:gd name="T15" fmla="*/ 0 h 71"/>
                <a:gd name="T16" fmla="*/ 17 w 57"/>
                <a:gd name="T17" fmla="*/ 4 h 71"/>
                <a:gd name="T18" fmla="*/ 17 w 57"/>
                <a:gd name="T19" fmla="*/ 19 h 71"/>
                <a:gd name="T20" fmla="*/ 9 w 57"/>
                <a:gd name="T21" fmla="*/ 32 h 71"/>
                <a:gd name="T22" fmla="*/ 0 w 57"/>
                <a:gd name="T23" fmla="*/ 36 h 71"/>
                <a:gd name="T24" fmla="*/ 4 w 57"/>
                <a:gd name="T25" fmla="*/ 47 h 71"/>
                <a:gd name="T26" fmla="*/ 16 w 57"/>
                <a:gd name="T27" fmla="*/ 50 h 71"/>
                <a:gd name="T28" fmla="*/ 28 w 57"/>
                <a:gd name="T29" fmla="*/ 53 h 71"/>
                <a:gd name="T30" fmla="*/ 35 w 57"/>
                <a:gd name="T31" fmla="*/ 60 h 71"/>
                <a:gd name="T32" fmla="*/ 41 w 57"/>
                <a:gd name="T33" fmla="*/ 71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71"/>
                <a:gd name="T53" fmla="*/ 57 w 57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71">
                  <a:moveTo>
                    <a:pt x="41" y="71"/>
                  </a:moveTo>
                  <a:lnTo>
                    <a:pt x="44" y="48"/>
                  </a:lnTo>
                  <a:lnTo>
                    <a:pt x="57" y="39"/>
                  </a:lnTo>
                  <a:lnTo>
                    <a:pt x="57" y="28"/>
                  </a:lnTo>
                  <a:lnTo>
                    <a:pt x="50" y="20"/>
                  </a:lnTo>
                  <a:lnTo>
                    <a:pt x="43" y="9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7" y="4"/>
                  </a:lnTo>
                  <a:lnTo>
                    <a:pt x="17" y="19"/>
                  </a:lnTo>
                  <a:lnTo>
                    <a:pt x="9" y="32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16" y="50"/>
                  </a:lnTo>
                  <a:lnTo>
                    <a:pt x="28" y="53"/>
                  </a:lnTo>
                  <a:lnTo>
                    <a:pt x="35" y="60"/>
                  </a:lnTo>
                  <a:lnTo>
                    <a:pt x="41" y="71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006956">
                <a:defRPr/>
              </a:pPr>
              <a:endParaRPr lang="en-US" sz="1800" kern="0">
                <a:solidFill>
                  <a:srgbClr val="4B4B4B"/>
                </a:solidFill>
                <a:latin typeface="TeleNeo Office"/>
              </a:endParaRPr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F01661B5-8508-4293-A6FF-00ECE55F792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142954" y="2407752"/>
              <a:ext cx="547171" cy="588138"/>
            </a:xfrm>
            <a:custGeom>
              <a:avLst/>
              <a:gdLst>
                <a:gd name="T0" fmla="*/ 89 w 215"/>
                <a:gd name="T1" fmla="*/ 6 h 227"/>
                <a:gd name="T2" fmla="*/ 67 w 215"/>
                <a:gd name="T3" fmla="*/ 33 h 227"/>
                <a:gd name="T4" fmla="*/ 67 w 215"/>
                <a:gd name="T5" fmla="*/ 41 h 227"/>
                <a:gd name="T6" fmla="*/ 54 w 215"/>
                <a:gd name="T7" fmla="*/ 54 h 227"/>
                <a:gd name="T8" fmla="*/ 56 w 215"/>
                <a:gd name="T9" fmla="*/ 57 h 227"/>
                <a:gd name="T10" fmla="*/ 52 w 215"/>
                <a:gd name="T11" fmla="*/ 66 h 227"/>
                <a:gd name="T12" fmla="*/ 39 w 215"/>
                <a:gd name="T13" fmla="*/ 79 h 227"/>
                <a:gd name="T14" fmla="*/ 26 w 215"/>
                <a:gd name="T15" fmla="*/ 94 h 227"/>
                <a:gd name="T16" fmla="*/ 21 w 215"/>
                <a:gd name="T17" fmla="*/ 102 h 227"/>
                <a:gd name="T18" fmla="*/ 26 w 215"/>
                <a:gd name="T19" fmla="*/ 109 h 227"/>
                <a:gd name="T20" fmla="*/ 22 w 215"/>
                <a:gd name="T21" fmla="*/ 120 h 227"/>
                <a:gd name="T22" fmla="*/ 15 w 215"/>
                <a:gd name="T23" fmla="*/ 129 h 227"/>
                <a:gd name="T24" fmla="*/ 9 w 215"/>
                <a:gd name="T25" fmla="*/ 133 h 227"/>
                <a:gd name="T26" fmla="*/ 0 w 215"/>
                <a:gd name="T27" fmla="*/ 144 h 227"/>
                <a:gd name="T28" fmla="*/ 1 w 215"/>
                <a:gd name="T29" fmla="*/ 155 h 227"/>
                <a:gd name="T30" fmla="*/ 11 w 215"/>
                <a:gd name="T31" fmla="*/ 161 h 227"/>
                <a:gd name="T32" fmla="*/ 35 w 215"/>
                <a:gd name="T33" fmla="*/ 161 h 227"/>
                <a:gd name="T34" fmla="*/ 49 w 215"/>
                <a:gd name="T35" fmla="*/ 153 h 227"/>
                <a:gd name="T36" fmla="*/ 63 w 215"/>
                <a:gd name="T37" fmla="*/ 151 h 227"/>
                <a:gd name="T38" fmla="*/ 74 w 215"/>
                <a:gd name="T39" fmla="*/ 161 h 227"/>
                <a:gd name="T40" fmla="*/ 85 w 215"/>
                <a:gd name="T41" fmla="*/ 166 h 227"/>
                <a:gd name="T42" fmla="*/ 100 w 215"/>
                <a:gd name="T43" fmla="*/ 168 h 227"/>
                <a:gd name="T44" fmla="*/ 96 w 215"/>
                <a:gd name="T45" fmla="*/ 185 h 227"/>
                <a:gd name="T46" fmla="*/ 101 w 215"/>
                <a:gd name="T47" fmla="*/ 227 h 227"/>
                <a:gd name="T48" fmla="*/ 114 w 215"/>
                <a:gd name="T49" fmla="*/ 226 h 227"/>
                <a:gd name="T50" fmla="*/ 122 w 215"/>
                <a:gd name="T51" fmla="*/ 225 h 227"/>
                <a:gd name="T52" fmla="*/ 125 w 215"/>
                <a:gd name="T53" fmla="*/ 213 h 227"/>
                <a:gd name="T54" fmla="*/ 127 w 215"/>
                <a:gd name="T55" fmla="*/ 188 h 227"/>
                <a:gd name="T56" fmla="*/ 137 w 215"/>
                <a:gd name="T57" fmla="*/ 175 h 227"/>
                <a:gd name="T58" fmla="*/ 137 w 215"/>
                <a:gd name="T59" fmla="*/ 153 h 227"/>
                <a:gd name="T60" fmla="*/ 145 w 215"/>
                <a:gd name="T61" fmla="*/ 140 h 227"/>
                <a:gd name="T62" fmla="*/ 162 w 215"/>
                <a:gd name="T63" fmla="*/ 133 h 227"/>
                <a:gd name="T64" fmla="*/ 193 w 215"/>
                <a:gd name="T65" fmla="*/ 98 h 227"/>
                <a:gd name="T66" fmla="*/ 197 w 215"/>
                <a:gd name="T67" fmla="*/ 83 h 227"/>
                <a:gd name="T68" fmla="*/ 192 w 215"/>
                <a:gd name="T69" fmla="*/ 59 h 227"/>
                <a:gd name="T70" fmla="*/ 212 w 215"/>
                <a:gd name="T71" fmla="*/ 43 h 227"/>
                <a:gd name="T72" fmla="*/ 215 w 215"/>
                <a:gd name="T73" fmla="*/ 16 h 227"/>
                <a:gd name="T74" fmla="*/ 201 w 215"/>
                <a:gd name="T75" fmla="*/ 4 h 227"/>
                <a:gd name="T76" fmla="*/ 192 w 215"/>
                <a:gd name="T77" fmla="*/ 2 h 227"/>
                <a:gd name="T78" fmla="*/ 175 w 215"/>
                <a:gd name="T79" fmla="*/ 0 h 227"/>
                <a:gd name="T80" fmla="*/ 137 w 215"/>
                <a:gd name="T81" fmla="*/ 0 h 227"/>
                <a:gd name="T82" fmla="*/ 126 w 215"/>
                <a:gd name="T83" fmla="*/ 9 h 227"/>
                <a:gd name="T84" fmla="*/ 117 w 215"/>
                <a:gd name="T85" fmla="*/ 20 h 227"/>
                <a:gd name="T86" fmla="*/ 119 w 215"/>
                <a:gd name="T87" fmla="*/ 30 h 227"/>
                <a:gd name="T88" fmla="*/ 132 w 215"/>
                <a:gd name="T89" fmla="*/ 39 h 227"/>
                <a:gd name="T90" fmla="*/ 141 w 215"/>
                <a:gd name="T91" fmla="*/ 50 h 227"/>
                <a:gd name="T92" fmla="*/ 141 w 215"/>
                <a:gd name="T93" fmla="*/ 65 h 227"/>
                <a:gd name="T94" fmla="*/ 126 w 215"/>
                <a:gd name="T95" fmla="*/ 76 h 227"/>
                <a:gd name="T96" fmla="*/ 111 w 215"/>
                <a:gd name="T97" fmla="*/ 79 h 227"/>
                <a:gd name="T98" fmla="*/ 100 w 215"/>
                <a:gd name="T99" fmla="*/ 81 h 227"/>
                <a:gd name="T100" fmla="*/ 95 w 215"/>
                <a:gd name="T101" fmla="*/ 72 h 227"/>
                <a:gd name="T102" fmla="*/ 91 w 215"/>
                <a:gd name="T103" fmla="*/ 59 h 227"/>
                <a:gd name="T104" fmla="*/ 98 w 215"/>
                <a:gd name="T105" fmla="*/ 48 h 227"/>
                <a:gd name="T106" fmla="*/ 96 w 215"/>
                <a:gd name="T107" fmla="*/ 35 h 227"/>
                <a:gd name="T108" fmla="*/ 95 w 215"/>
                <a:gd name="T109" fmla="*/ 22 h 227"/>
                <a:gd name="T110" fmla="*/ 89 w 215"/>
                <a:gd name="T111" fmla="*/ 6 h 2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5"/>
                <a:gd name="T169" fmla="*/ 0 h 227"/>
                <a:gd name="T170" fmla="*/ 215 w 215"/>
                <a:gd name="T171" fmla="*/ 227 h 2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5" h="227">
                  <a:moveTo>
                    <a:pt x="89" y="6"/>
                  </a:moveTo>
                  <a:lnTo>
                    <a:pt x="67" y="33"/>
                  </a:lnTo>
                  <a:lnTo>
                    <a:pt x="67" y="41"/>
                  </a:lnTo>
                  <a:lnTo>
                    <a:pt x="54" y="54"/>
                  </a:lnTo>
                  <a:lnTo>
                    <a:pt x="56" y="57"/>
                  </a:lnTo>
                  <a:lnTo>
                    <a:pt x="52" y="66"/>
                  </a:lnTo>
                  <a:lnTo>
                    <a:pt x="39" y="79"/>
                  </a:lnTo>
                  <a:lnTo>
                    <a:pt x="26" y="94"/>
                  </a:lnTo>
                  <a:lnTo>
                    <a:pt x="21" y="102"/>
                  </a:lnTo>
                  <a:lnTo>
                    <a:pt x="26" y="109"/>
                  </a:lnTo>
                  <a:lnTo>
                    <a:pt x="22" y="120"/>
                  </a:lnTo>
                  <a:lnTo>
                    <a:pt x="15" y="129"/>
                  </a:lnTo>
                  <a:lnTo>
                    <a:pt x="9" y="133"/>
                  </a:lnTo>
                  <a:lnTo>
                    <a:pt x="0" y="144"/>
                  </a:lnTo>
                  <a:lnTo>
                    <a:pt x="1" y="155"/>
                  </a:lnTo>
                  <a:lnTo>
                    <a:pt x="11" y="161"/>
                  </a:lnTo>
                  <a:lnTo>
                    <a:pt x="35" y="161"/>
                  </a:lnTo>
                  <a:lnTo>
                    <a:pt x="49" y="153"/>
                  </a:lnTo>
                  <a:lnTo>
                    <a:pt x="63" y="151"/>
                  </a:lnTo>
                  <a:lnTo>
                    <a:pt x="74" y="161"/>
                  </a:lnTo>
                  <a:lnTo>
                    <a:pt x="85" y="166"/>
                  </a:lnTo>
                  <a:lnTo>
                    <a:pt x="100" y="168"/>
                  </a:lnTo>
                  <a:lnTo>
                    <a:pt x="96" y="185"/>
                  </a:lnTo>
                  <a:lnTo>
                    <a:pt x="101" y="227"/>
                  </a:lnTo>
                  <a:lnTo>
                    <a:pt x="114" y="226"/>
                  </a:lnTo>
                  <a:lnTo>
                    <a:pt x="122" y="225"/>
                  </a:lnTo>
                  <a:lnTo>
                    <a:pt x="125" y="213"/>
                  </a:lnTo>
                  <a:lnTo>
                    <a:pt x="127" y="188"/>
                  </a:lnTo>
                  <a:lnTo>
                    <a:pt x="137" y="175"/>
                  </a:lnTo>
                  <a:lnTo>
                    <a:pt x="137" y="153"/>
                  </a:lnTo>
                  <a:lnTo>
                    <a:pt x="145" y="140"/>
                  </a:lnTo>
                  <a:lnTo>
                    <a:pt x="162" y="133"/>
                  </a:lnTo>
                  <a:lnTo>
                    <a:pt x="193" y="98"/>
                  </a:lnTo>
                  <a:lnTo>
                    <a:pt x="197" y="83"/>
                  </a:lnTo>
                  <a:lnTo>
                    <a:pt x="192" y="59"/>
                  </a:lnTo>
                  <a:lnTo>
                    <a:pt x="212" y="43"/>
                  </a:lnTo>
                  <a:lnTo>
                    <a:pt x="215" y="16"/>
                  </a:lnTo>
                  <a:lnTo>
                    <a:pt x="201" y="4"/>
                  </a:lnTo>
                  <a:lnTo>
                    <a:pt x="192" y="2"/>
                  </a:lnTo>
                  <a:lnTo>
                    <a:pt x="175" y="0"/>
                  </a:lnTo>
                  <a:lnTo>
                    <a:pt x="137" y="0"/>
                  </a:lnTo>
                  <a:lnTo>
                    <a:pt x="126" y="9"/>
                  </a:lnTo>
                  <a:lnTo>
                    <a:pt x="117" y="20"/>
                  </a:lnTo>
                  <a:lnTo>
                    <a:pt x="119" y="30"/>
                  </a:lnTo>
                  <a:lnTo>
                    <a:pt x="132" y="39"/>
                  </a:lnTo>
                  <a:lnTo>
                    <a:pt x="141" y="50"/>
                  </a:lnTo>
                  <a:lnTo>
                    <a:pt x="141" y="65"/>
                  </a:lnTo>
                  <a:lnTo>
                    <a:pt x="126" y="76"/>
                  </a:lnTo>
                  <a:lnTo>
                    <a:pt x="111" y="79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1" y="59"/>
                  </a:lnTo>
                  <a:lnTo>
                    <a:pt x="98" y="48"/>
                  </a:lnTo>
                  <a:lnTo>
                    <a:pt x="96" y="35"/>
                  </a:lnTo>
                  <a:lnTo>
                    <a:pt x="95" y="22"/>
                  </a:lnTo>
                  <a:lnTo>
                    <a:pt x="89" y="6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006956">
                <a:defRPr/>
              </a:pPr>
              <a:endParaRPr lang="en-US" sz="1800" kern="0">
                <a:solidFill>
                  <a:srgbClr val="4B4B4B"/>
                </a:solidFill>
                <a:latin typeface="TeleNeo Office"/>
              </a:endParaRPr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1BDC9E31-F94D-48D1-80C9-540F34A895E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275126" y="1491557"/>
              <a:ext cx="776352" cy="709312"/>
            </a:xfrm>
            <a:custGeom>
              <a:avLst/>
              <a:gdLst>
                <a:gd name="T0" fmla="*/ 108 w 303"/>
                <a:gd name="T1" fmla="*/ 115 h 277"/>
                <a:gd name="T2" fmla="*/ 106 w 303"/>
                <a:gd name="T3" fmla="*/ 139 h 277"/>
                <a:gd name="T4" fmla="*/ 86 w 303"/>
                <a:gd name="T5" fmla="*/ 135 h 277"/>
                <a:gd name="T6" fmla="*/ 63 w 303"/>
                <a:gd name="T7" fmla="*/ 167 h 277"/>
                <a:gd name="T8" fmla="*/ 33 w 303"/>
                <a:gd name="T9" fmla="*/ 191 h 277"/>
                <a:gd name="T10" fmla="*/ 13 w 303"/>
                <a:gd name="T11" fmla="*/ 195 h 277"/>
                <a:gd name="T12" fmla="*/ 6 w 303"/>
                <a:gd name="T13" fmla="*/ 201 h 277"/>
                <a:gd name="T14" fmla="*/ 11 w 303"/>
                <a:gd name="T15" fmla="*/ 221 h 277"/>
                <a:gd name="T16" fmla="*/ 4 w 303"/>
                <a:gd name="T17" fmla="*/ 245 h 277"/>
                <a:gd name="T18" fmla="*/ 17 w 303"/>
                <a:gd name="T19" fmla="*/ 245 h 277"/>
                <a:gd name="T20" fmla="*/ 30 w 303"/>
                <a:gd name="T21" fmla="*/ 244 h 277"/>
                <a:gd name="T22" fmla="*/ 24 w 303"/>
                <a:gd name="T23" fmla="*/ 262 h 277"/>
                <a:gd name="T24" fmla="*/ 54 w 303"/>
                <a:gd name="T25" fmla="*/ 268 h 277"/>
                <a:gd name="T26" fmla="*/ 80 w 303"/>
                <a:gd name="T27" fmla="*/ 277 h 277"/>
                <a:gd name="T28" fmla="*/ 108 w 303"/>
                <a:gd name="T29" fmla="*/ 262 h 277"/>
                <a:gd name="T30" fmla="*/ 186 w 303"/>
                <a:gd name="T31" fmla="*/ 268 h 277"/>
                <a:gd name="T32" fmla="*/ 227 w 303"/>
                <a:gd name="T33" fmla="*/ 242 h 277"/>
                <a:gd name="T34" fmla="*/ 249 w 303"/>
                <a:gd name="T35" fmla="*/ 221 h 277"/>
                <a:gd name="T36" fmla="*/ 268 w 303"/>
                <a:gd name="T37" fmla="*/ 195 h 277"/>
                <a:gd name="T38" fmla="*/ 277 w 303"/>
                <a:gd name="T39" fmla="*/ 135 h 277"/>
                <a:gd name="T40" fmla="*/ 288 w 303"/>
                <a:gd name="T41" fmla="*/ 107 h 277"/>
                <a:gd name="T42" fmla="*/ 273 w 303"/>
                <a:gd name="T43" fmla="*/ 76 h 277"/>
                <a:gd name="T44" fmla="*/ 251 w 303"/>
                <a:gd name="T45" fmla="*/ 70 h 277"/>
                <a:gd name="T46" fmla="*/ 240 w 303"/>
                <a:gd name="T47" fmla="*/ 41 h 277"/>
                <a:gd name="T48" fmla="*/ 271 w 303"/>
                <a:gd name="T49" fmla="*/ 0 h 277"/>
                <a:gd name="T50" fmla="*/ 223 w 303"/>
                <a:gd name="T51" fmla="*/ 4 h 277"/>
                <a:gd name="T52" fmla="*/ 201 w 303"/>
                <a:gd name="T53" fmla="*/ 19 h 277"/>
                <a:gd name="T54" fmla="*/ 180 w 303"/>
                <a:gd name="T55" fmla="*/ 22 h 277"/>
                <a:gd name="T56" fmla="*/ 204 w 303"/>
                <a:gd name="T57" fmla="*/ 44 h 277"/>
                <a:gd name="T58" fmla="*/ 158 w 303"/>
                <a:gd name="T59" fmla="*/ 50 h 277"/>
                <a:gd name="T60" fmla="*/ 113 w 303"/>
                <a:gd name="T61" fmla="*/ 32 h 277"/>
                <a:gd name="T62" fmla="*/ 100 w 303"/>
                <a:gd name="T63" fmla="*/ 54 h 277"/>
                <a:gd name="T64" fmla="*/ 99 w 303"/>
                <a:gd name="T65" fmla="*/ 67 h 277"/>
                <a:gd name="T66" fmla="*/ 87 w 303"/>
                <a:gd name="T67" fmla="*/ 89 h 277"/>
                <a:gd name="T68" fmla="*/ 72 w 303"/>
                <a:gd name="T69" fmla="*/ 111 h 277"/>
                <a:gd name="T70" fmla="*/ 89 w 303"/>
                <a:gd name="T71" fmla="*/ 126 h 2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3"/>
                <a:gd name="T109" fmla="*/ 0 h 277"/>
                <a:gd name="T110" fmla="*/ 303 w 303"/>
                <a:gd name="T111" fmla="*/ 277 h 2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3" h="277">
                  <a:moveTo>
                    <a:pt x="112" y="104"/>
                  </a:moveTo>
                  <a:lnTo>
                    <a:pt x="108" y="115"/>
                  </a:lnTo>
                  <a:lnTo>
                    <a:pt x="112" y="130"/>
                  </a:lnTo>
                  <a:lnTo>
                    <a:pt x="106" y="139"/>
                  </a:lnTo>
                  <a:lnTo>
                    <a:pt x="97" y="133"/>
                  </a:lnTo>
                  <a:lnTo>
                    <a:pt x="86" y="135"/>
                  </a:lnTo>
                  <a:lnTo>
                    <a:pt x="86" y="146"/>
                  </a:lnTo>
                  <a:lnTo>
                    <a:pt x="63" y="167"/>
                  </a:lnTo>
                  <a:lnTo>
                    <a:pt x="50" y="172"/>
                  </a:lnTo>
                  <a:lnTo>
                    <a:pt x="33" y="191"/>
                  </a:lnTo>
                  <a:lnTo>
                    <a:pt x="22" y="196"/>
                  </a:lnTo>
                  <a:lnTo>
                    <a:pt x="13" y="195"/>
                  </a:lnTo>
                  <a:lnTo>
                    <a:pt x="9" y="198"/>
                  </a:lnTo>
                  <a:lnTo>
                    <a:pt x="6" y="201"/>
                  </a:lnTo>
                  <a:lnTo>
                    <a:pt x="11" y="208"/>
                  </a:lnTo>
                  <a:lnTo>
                    <a:pt x="11" y="221"/>
                  </a:lnTo>
                  <a:lnTo>
                    <a:pt x="0" y="233"/>
                  </a:lnTo>
                  <a:lnTo>
                    <a:pt x="4" y="245"/>
                  </a:lnTo>
                  <a:lnTo>
                    <a:pt x="17" y="245"/>
                  </a:lnTo>
                  <a:lnTo>
                    <a:pt x="22" y="236"/>
                  </a:lnTo>
                  <a:lnTo>
                    <a:pt x="30" y="244"/>
                  </a:lnTo>
                  <a:lnTo>
                    <a:pt x="20" y="251"/>
                  </a:lnTo>
                  <a:lnTo>
                    <a:pt x="24" y="262"/>
                  </a:lnTo>
                  <a:lnTo>
                    <a:pt x="30" y="264"/>
                  </a:lnTo>
                  <a:lnTo>
                    <a:pt x="54" y="268"/>
                  </a:lnTo>
                  <a:lnTo>
                    <a:pt x="58" y="270"/>
                  </a:lnTo>
                  <a:lnTo>
                    <a:pt x="80" y="277"/>
                  </a:lnTo>
                  <a:lnTo>
                    <a:pt x="89" y="273"/>
                  </a:lnTo>
                  <a:lnTo>
                    <a:pt x="108" y="262"/>
                  </a:lnTo>
                  <a:lnTo>
                    <a:pt x="136" y="268"/>
                  </a:lnTo>
                  <a:lnTo>
                    <a:pt x="186" y="268"/>
                  </a:lnTo>
                  <a:lnTo>
                    <a:pt x="214" y="262"/>
                  </a:lnTo>
                  <a:lnTo>
                    <a:pt x="227" y="242"/>
                  </a:lnTo>
                  <a:lnTo>
                    <a:pt x="244" y="233"/>
                  </a:lnTo>
                  <a:lnTo>
                    <a:pt x="249" y="221"/>
                  </a:lnTo>
                  <a:lnTo>
                    <a:pt x="255" y="205"/>
                  </a:lnTo>
                  <a:lnTo>
                    <a:pt x="268" y="195"/>
                  </a:lnTo>
                  <a:lnTo>
                    <a:pt x="279" y="167"/>
                  </a:lnTo>
                  <a:lnTo>
                    <a:pt x="277" y="135"/>
                  </a:lnTo>
                  <a:lnTo>
                    <a:pt x="303" y="120"/>
                  </a:lnTo>
                  <a:lnTo>
                    <a:pt x="288" y="107"/>
                  </a:lnTo>
                  <a:lnTo>
                    <a:pt x="283" y="85"/>
                  </a:lnTo>
                  <a:lnTo>
                    <a:pt x="273" y="76"/>
                  </a:lnTo>
                  <a:lnTo>
                    <a:pt x="262" y="76"/>
                  </a:lnTo>
                  <a:lnTo>
                    <a:pt x="251" y="70"/>
                  </a:lnTo>
                  <a:lnTo>
                    <a:pt x="231" y="46"/>
                  </a:lnTo>
                  <a:lnTo>
                    <a:pt x="240" y="41"/>
                  </a:lnTo>
                  <a:lnTo>
                    <a:pt x="275" y="9"/>
                  </a:lnTo>
                  <a:lnTo>
                    <a:pt x="271" y="0"/>
                  </a:lnTo>
                  <a:lnTo>
                    <a:pt x="260" y="2"/>
                  </a:lnTo>
                  <a:lnTo>
                    <a:pt x="223" y="4"/>
                  </a:lnTo>
                  <a:lnTo>
                    <a:pt x="210" y="13"/>
                  </a:lnTo>
                  <a:lnTo>
                    <a:pt x="201" y="19"/>
                  </a:lnTo>
                  <a:lnTo>
                    <a:pt x="188" y="17"/>
                  </a:lnTo>
                  <a:lnTo>
                    <a:pt x="180" y="22"/>
                  </a:lnTo>
                  <a:lnTo>
                    <a:pt x="186" y="32"/>
                  </a:lnTo>
                  <a:lnTo>
                    <a:pt x="204" y="44"/>
                  </a:lnTo>
                  <a:lnTo>
                    <a:pt x="191" y="46"/>
                  </a:lnTo>
                  <a:lnTo>
                    <a:pt x="158" y="50"/>
                  </a:lnTo>
                  <a:lnTo>
                    <a:pt x="136" y="41"/>
                  </a:lnTo>
                  <a:lnTo>
                    <a:pt x="113" y="32"/>
                  </a:lnTo>
                  <a:lnTo>
                    <a:pt x="106" y="37"/>
                  </a:lnTo>
                  <a:lnTo>
                    <a:pt x="100" y="54"/>
                  </a:lnTo>
                  <a:lnTo>
                    <a:pt x="102" y="63"/>
                  </a:lnTo>
                  <a:lnTo>
                    <a:pt x="99" y="67"/>
                  </a:lnTo>
                  <a:lnTo>
                    <a:pt x="86" y="72"/>
                  </a:lnTo>
                  <a:lnTo>
                    <a:pt x="87" y="89"/>
                  </a:lnTo>
                  <a:lnTo>
                    <a:pt x="86" y="93"/>
                  </a:lnTo>
                  <a:lnTo>
                    <a:pt x="72" y="111"/>
                  </a:lnTo>
                  <a:lnTo>
                    <a:pt x="84" y="128"/>
                  </a:lnTo>
                  <a:lnTo>
                    <a:pt x="89" y="126"/>
                  </a:lnTo>
                  <a:lnTo>
                    <a:pt x="112" y="104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006956">
                <a:defRPr/>
              </a:pPr>
              <a:endParaRPr lang="en-US" sz="1800" kern="0">
                <a:solidFill>
                  <a:srgbClr val="4B4B4B"/>
                </a:solidFill>
                <a:latin typeface="TeleNeo Office"/>
              </a:endParaRPr>
            </a:p>
          </p:txBody>
        </p:sp>
        <p:grpSp>
          <p:nvGrpSpPr>
            <p:cNvPr id="37" name="Group 27">
              <a:extLst>
                <a:ext uri="{FF2B5EF4-FFF2-40B4-BE49-F238E27FC236}">
                  <a16:creationId xmlns:a16="http://schemas.microsoft.com/office/drawing/2014/main" id="{66F47FF1-B4A8-451E-8806-66FB5439720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910717" y="1538870"/>
              <a:ext cx="876620" cy="700449"/>
              <a:chOff x="2003" y="1691"/>
              <a:chExt cx="344" cy="272"/>
            </a:xfrm>
            <a:grpFill/>
          </p:grpSpPr>
          <p:sp>
            <p:nvSpPr>
              <p:cNvPr id="96" name="Freeform 28">
                <a:extLst>
                  <a:ext uri="{FF2B5EF4-FFF2-40B4-BE49-F238E27FC236}">
                    <a16:creationId xmlns:a16="http://schemas.microsoft.com/office/drawing/2014/main" id="{A35DE336-CBA4-415E-99CF-F8CC641B354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003" y="1746"/>
                <a:ext cx="145" cy="179"/>
              </a:xfrm>
              <a:custGeom>
                <a:avLst/>
                <a:gdLst>
                  <a:gd name="T0" fmla="*/ 11 w 145"/>
                  <a:gd name="T1" fmla="*/ 153 h 179"/>
                  <a:gd name="T2" fmla="*/ 19 w 145"/>
                  <a:gd name="T3" fmla="*/ 166 h 179"/>
                  <a:gd name="T4" fmla="*/ 35 w 145"/>
                  <a:gd name="T5" fmla="*/ 166 h 179"/>
                  <a:gd name="T6" fmla="*/ 50 w 145"/>
                  <a:gd name="T7" fmla="*/ 170 h 179"/>
                  <a:gd name="T8" fmla="*/ 61 w 145"/>
                  <a:gd name="T9" fmla="*/ 179 h 179"/>
                  <a:gd name="T10" fmla="*/ 73 w 145"/>
                  <a:gd name="T11" fmla="*/ 179 h 179"/>
                  <a:gd name="T12" fmla="*/ 65 w 145"/>
                  <a:gd name="T13" fmla="*/ 168 h 179"/>
                  <a:gd name="T14" fmla="*/ 71 w 145"/>
                  <a:gd name="T15" fmla="*/ 153 h 179"/>
                  <a:gd name="T16" fmla="*/ 78 w 145"/>
                  <a:gd name="T17" fmla="*/ 136 h 179"/>
                  <a:gd name="T18" fmla="*/ 82 w 145"/>
                  <a:gd name="T19" fmla="*/ 117 h 179"/>
                  <a:gd name="T20" fmla="*/ 99 w 145"/>
                  <a:gd name="T21" fmla="*/ 106 h 179"/>
                  <a:gd name="T22" fmla="*/ 113 w 145"/>
                  <a:gd name="T23" fmla="*/ 98 h 179"/>
                  <a:gd name="T24" fmla="*/ 112 w 145"/>
                  <a:gd name="T25" fmla="*/ 87 h 179"/>
                  <a:gd name="T26" fmla="*/ 112 w 145"/>
                  <a:gd name="T27" fmla="*/ 69 h 179"/>
                  <a:gd name="T28" fmla="*/ 115 w 145"/>
                  <a:gd name="T29" fmla="*/ 61 h 179"/>
                  <a:gd name="T30" fmla="*/ 128 w 145"/>
                  <a:gd name="T31" fmla="*/ 59 h 179"/>
                  <a:gd name="T32" fmla="*/ 134 w 145"/>
                  <a:gd name="T33" fmla="*/ 63 h 179"/>
                  <a:gd name="T34" fmla="*/ 145 w 145"/>
                  <a:gd name="T35" fmla="*/ 50 h 179"/>
                  <a:gd name="T36" fmla="*/ 141 w 145"/>
                  <a:gd name="T37" fmla="*/ 39 h 179"/>
                  <a:gd name="T38" fmla="*/ 134 w 145"/>
                  <a:gd name="T39" fmla="*/ 37 h 179"/>
                  <a:gd name="T40" fmla="*/ 121 w 145"/>
                  <a:gd name="T41" fmla="*/ 37 h 179"/>
                  <a:gd name="T42" fmla="*/ 115 w 145"/>
                  <a:gd name="T43" fmla="*/ 37 h 179"/>
                  <a:gd name="T44" fmla="*/ 112 w 145"/>
                  <a:gd name="T45" fmla="*/ 20 h 179"/>
                  <a:gd name="T46" fmla="*/ 113 w 145"/>
                  <a:gd name="T47" fmla="*/ 4 h 179"/>
                  <a:gd name="T48" fmla="*/ 104 w 145"/>
                  <a:gd name="T49" fmla="*/ 0 h 179"/>
                  <a:gd name="T50" fmla="*/ 100 w 145"/>
                  <a:gd name="T51" fmla="*/ 6 h 179"/>
                  <a:gd name="T52" fmla="*/ 78 w 145"/>
                  <a:gd name="T53" fmla="*/ 2 h 179"/>
                  <a:gd name="T54" fmla="*/ 73 w 145"/>
                  <a:gd name="T55" fmla="*/ 7 h 179"/>
                  <a:gd name="T56" fmla="*/ 78 w 145"/>
                  <a:gd name="T57" fmla="*/ 22 h 179"/>
                  <a:gd name="T58" fmla="*/ 76 w 145"/>
                  <a:gd name="T59" fmla="*/ 37 h 179"/>
                  <a:gd name="T60" fmla="*/ 67 w 145"/>
                  <a:gd name="T61" fmla="*/ 26 h 179"/>
                  <a:gd name="T62" fmla="*/ 63 w 145"/>
                  <a:gd name="T63" fmla="*/ 17 h 179"/>
                  <a:gd name="T64" fmla="*/ 50 w 145"/>
                  <a:gd name="T65" fmla="*/ 19 h 179"/>
                  <a:gd name="T66" fmla="*/ 45 w 145"/>
                  <a:gd name="T67" fmla="*/ 28 h 179"/>
                  <a:gd name="T68" fmla="*/ 41 w 145"/>
                  <a:gd name="T69" fmla="*/ 32 h 179"/>
                  <a:gd name="T70" fmla="*/ 41 w 145"/>
                  <a:gd name="T71" fmla="*/ 45 h 179"/>
                  <a:gd name="T72" fmla="*/ 39 w 145"/>
                  <a:gd name="T73" fmla="*/ 43 h 179"/>
                  <a:gd name="T74" fmla="*/ 28 w 145"/>
                  <a:gd name="T75" fmla="*/ 26 h 179"/>
                  <a:gd name="T76" fmla="*/ 22 w 145"/>
                  <a:gd name="T77" fmla="*/ 20 h 179"/>
                  <a:gd name="T78" fmla="*/ 15 w 145"/>
                  <a:gd name="T79" fmla="*/ 24 h 179"/>
                  <a:gd name="T80" fmla="*/ 17 w 145"/>
                  <a:gd name="T81" fmla="*/ 33 h 179"/>
                  <a:gd name="T82" fmla="*/ 17 w 145"/>
                  <a:gd name="T83" fmla="*/ 39 h 179"/>
                  <a:gd name="T84" fmla="*/ 7 w 145"/>
                  <a:gd name="T85" fmla="*/ 43 h 179"/>
                  <a:gd name="T86" fmla="*/ 7 w 145"/>
                  <a:gd name="T87" fmla="*/ 56 h 179"/>
                  <a:gd name="T88" fmla="*/ 15 w 145"/>
                  <a:gd name="T89" fmla="*/ 69 h 179"/>
                  <a:gd name="T90" fmla="*/ 15 w 145"/>
                  <a:gd name="T91" fmla="*/ 78 h 179"/>
                  <a:gd name="T92" fmla="*/ 11 w 145"/>
                  <a:gd name="T93" fmla="*/ 87 h 179"/>
                  <a:gd name="T94" fmla="*/ 0 w 145"/>
                  <a:gd name="T95" fmla="*/ 96 h 179"/>
                  <a:gd name="T96" fmla="*/ 2 w 145"/>
                  <a:gd name="T97" fmla="*/ 106 h 179"/>
                  <a:gd name="T98" fmla="*/ 13 w 145"/>
                  <a:gd name="T99" fmla="*/ 115 h 179"/>
                  <a:gd name="T100" fmla="*/ 17 w 145"/>
                  <a:gd name="T101" fmla="*/ 124 h 179"/>
                  <a:gd name="T102" fmla="*/ 15 w 145"/>
                  <a:gd name="T103" fmla="*/ 142 h 179"/>
                  <a:gd name="T104" fmla="*/ 11 w 145"/>
                  <a:gd name="T105" fmla="*/ 153 h 17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5"/>
                  <a:gd name="T160" fmla="*/ 0 h 179"/>
                  <a:gd name="T161" fmla="*/ 145 w 145"/>
                  <a:gd name="T162" fmla="*/ 179 h 17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5" h="179">
                    <a:moveTo>
                      <a:pt x="11" y="153"/>
                    </a:moveTo>
                    <a:lnTo>
                      <a:pt x="19" y="166"/>
                    </a:lnTo>
                    <a:lnTo>
                      <a:pt x="35" y="166"/>
                    </a:lnTo>
                    <a:lnTo>
                      <a:pt x="50" y="170"/>
                    </a:lnTo>
                    <a:lnTo>
                      <a:pt x="61" y="179"/>
                    </a:lnTo>
                    <a:lnTo>
                      <a:pt x="73" y="179"/>
                    </a:lnTo>
                    <a:lnTo>
                      <a:pt x="65" y="168"/>
                    </a:lnTo>
                    <a:lnTo>
                      <a:pt x="71" y="153"/>
                    </a:lnTo>
                    <a:lnTo>
                      <a:pt x="78" y="136"/>
                    </a:lnTo>
                    <a:lnTo>
                      <a:pt x="82" y="117"/>
                    </a:lnTo>
                    <a:lnTo>
                      <a:pt x="99" y="106"/>
                    </a:lnTo>
                    <a:lnTo>
                      <a:pt x="113" y="98"/>
                    </a:lnTo>
                    <a:lnTo>
                      <a:pt x="112" y="87"/>
                    </a:lnTo>
                    <a:lnTo>
                      <a:pt x="112" y="69"/>
                    </a:lnTo>
                    <a:lnTo>
                      <a:pt x="115" y="61"/>
                    </a:lnTo>
                    <a:lnTo>
                      <a:pt x="128" y="59"/>
                    </a:lnTo>
                    <a:lnTo>
                      <a:pt x="134" y="63"/>
                    </a:lnTo>
                    <a:lnTo>
                      <a:pt x="145" y="50"/>
                    </a:lnTo>
                    <a:lnTo>
                      <a:pt x="141" y="39"/>
                    </a:lnTo>
                    <a:lnTo>
                      <a:pt x="134" y="37"/>
                    </a:lnTo>
                    <a:lnTo>
                      <a:pt x="121" y="37"/>
                    </a:lnTo>
                    <a:lnTo>
                      <a:pt x="115" y="37"/>
                    </a:lnTo>
                    <a:lnTo>
                      <a:pt x="112" y="20"/>
                    </a:lnTo>
                    <a:lnTo>
                      <a:pt x="113" y="4"/>
                    </a:lnTo>
                    <a:lnTo>
                      <a:pt x="104" y="0"/>
                    </a:lnTo>
                    <a:lnTo>
                      <a:pt x="100" y="6"/>
                    </a:lnTo>
                    <a:lnTo>
                      <a:pt x="78" y="2"/>
                    </a:lnTo>
                    <a:lnTo>
                      <a:pt x="73" y="7"/>
                    </a:lnTo>
                    <a:lnTo>
                      <a:pt x="78" y="22"/>
                    </a:lnTo>
                    <a:lnTo>
                      <a:pt x="76" y="37"/>
                    </a:lnTo>
                    <a:lnTo>
                      <a:pt x="67" y="26"/>
                    </a:lnTo>
                    <a:lnTo>
                      <a:pt x="63" y="17"/>
                    </a:lnTo>
                    <a:lnTo>
                      <a:pt x="50" y="19"/>
                    </a:lnTo>
                    <a:lnTo>
                      <a:pt x="45" y="28"/>
                    </a:lnTo>
                    <a:lnTo>
                      <a:pt x="41" y="32"/>
                    </a:lnTo>
                    <a:lnTo>
                      <a:pt x="41" y="45"/>
                    </a:lnTo>
                    <a:lnTo>
                      <a:pt x="39" y="43"/>
                    </a:lnTo>
                    <a:lnTo>
                      <a:pt x="28" y="26"/>
                    </a:lnTo>
                    <a:lnTo>
                      <a:pt x="22" y="20"/>
                    </a:lnTo>
                    <a:lnTo>
                      <a:pt x="15" y="24"/>
                    </a:lnTo>
                    <a:lnTo>
                      <a:pt x="17" y="33"/>
                    </a:lnTo>
                    <a:lnTo>
                      <a:pt x="17" y="39"/>
                    </a:lnTo>
                    <a:lnTo>
                      <a:pt x="7" y="43"/>
                    </a:lnTo>
                    <a:lnTo>
                      <a:pt x="7" y="56"/>
                    </a:lnTo>
                    <a:lnTo>
                      <a:pt x="15" y="69"/>
                    </a:lnTo>
                    <a:lnTo>
                      <a:pt x="15" y="78"/>
                    </a:lnTo>
                    <a:lnTo>
                      <a:pt x="11" y="87"/>
                    </a:lnTo>
                    <a:lnTo>
                      <a:pt x="0" y="96"/>
                    </a:lnTo>
                    <a:lnTo>
                      <a:pt x="2" y="106"/>
                    </a:lnTo>
                    <a:lnTo>
                      <a:pt x="13" y="115"/>
                    </a:lnTo>
                    <a:lnTo>
                      <a:pt x="17" y="124"/>
                    </a:lnTo>
                    <a:lnTo>
                      <a:pt x="15" y="142"/>
                    </a:lnTo>
                    <a:lnTo>
                      <a:pt x="11" y="153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006956">
                  <a:defRPr/>
                </a:pPr>
                <a:endParaRPr lang="en-US" sz="1800" kern="0">
                  <a:solidFill>
                    <a:srgbClr val="4B4B4B"/>
                  </a:solidFill>
                  <a:latin typeface="TeleNeo Office"/>
                </a:endParaRPr>
              </a:p>
            </p:txBody>
          </p:sp>
          <p:sp>
            <p:nvSpPr>
              <p:cNvPr id="97" name="Freeform 29">
                <a:extLst>
                  <a:ext uri="{FF2B5EF4-FFF2-40B4-BE49-F238E27FC236}">
                    <a16:creationId xmlns:a16="http://schemas.microsoft.com/office/drawing/2014/main" id="{46036844-3311-4AB6-ABF9-FA5FB141EAC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033" y="1691"/>
                <a:ext cx="109" cy="68"/>
              </a:xfrm>
              <a:custGeom>
                <a:avLst/>
                <a:gdLst>
                  <a:gd name="T0" fmla="*/ 0 w 109"/>
                  <a:gd name="T1" fmla="*/ 66 h 68"/>
                  <a:gd name="T2" fmla="*/ 9 w 109"/>
                  <a:gd name="T3" fmla="*/ 68 h 68"/>
                  <a:gd name="T4" fmla="*/ 20 w 109"/>
                  <a:gd name="T5" fmla="*/ 60 h 68"/>
                  <a:gd name="T6" fmla="*/ 31 w 109"/>
                  <a:gd name="T7" fmla="*/ 47 h 68"/>
                  <a:gd name="T8" fmla="*/ 61 w 109"/>
                  <a:gd name="T9" fmla="*/ 47 h 68"/>
                  <a:gd name="T10" fmla="*/ 87 w 109"/>
                  <a:gd name="T11" fmla="*/ 42 h 68"/>
                  <a:gd name="T12" fmla="*/ 102 w 109"/>
                  <a:gd name="T13" fmla="*/ 30 h 68"/>
                  <a:gd name="T14" fmla="*/ 107 w 109"/>
                  <a:gd name="T15" fmla="*/ 15 h 68"/>
                  <a:gd name="T16" fmla="*/ 109 w 109"/>
                  <a:gd name="T17" fmla="*/ 0 h 68"/>
                  <a:gd name="T18" fmla="*/ 89 w 109"/>
                  <a:gd name="T19" fmla="*/ 9 h 68"/>
                  <a:gd name="T20" fmla="*/ 52 w 109"/>
                  <a:gd name="T21" fmla="*/ 26 h 68"/>
                  <a:gd name="T22" fmla="*/ 42 w 109"/>
                  <a:gd name="T23" fmla="*/ 28 h 68"/>
                  <a:gd name="T24" fmla="*/ 31 w 109"/>
                  <a:gd name="T25" fmla="*/ 36 h 68"/>
                  <a:gd name="T26" fmla="*/ 9 w 109"/>
                  <a:gd name="T27" fmla="*/ 40 h 68"/>
                  <a:gd name="T28" fmla="*/ 0 w 109"/>
                  <a:gd name="T29" fmla="*/ 45 h 68"/>
                  <a:gd name="T30" fmla="*/ 0 w 109"/>
                  <a:gd name="T31" fmla="*/ 66 h 6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9"/>
                  <a:gd name="T49" fmla="*/ 0 h 68"/>
                  <a:gd name="T50" fmla="*/ 109 w 109"/>
                  <a:gd name="T51" fmla="*/ 68 h 6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9" h="68">
                    <a:moveTo>
                      <a:pt x="0" y="66"/>
                    </a:moveTo>
                    <a:lnTo>
                      <a:pt x="9" y="68"/>
                    </a:lnTo>
                    <a:lnTo>
                      <a:pt x="20" y="60"/>
                    </a:lnTo>
                    <a:lnTo>
                      <a:pt x="31" y="47"/>
                    </a:lnTo>
                    <a:lnTo>
                      <a:pt x="61" y="47"/>
                    </a:lnTo>
                    <a:lnTo>
                      <a:pt x="87" y="42"/>
                    </a:lnTo>
                    <a:lnTo>
                      <a:pt x="102" y="30"/>
                    </a:lnTo>
                    <a:lnTo>
                      <a:pt x="107" y="15"/>
                    </a:lnTo>
                    <a:lnTo>
                      <a:pt x="109" y="0"/>
                    </a:lnTo>
                    <a:lnTo>
                      <a:pt x="89" y="9"/>
                    </a:lnTo>
                    <a:lnTo>
                      <a:pt x="52" y="26"/>
                    </a:lnTo>
                    <a:lnTo>
                      <a:pt x="42" y="28"/>
                    </a:lnTo>
                    <a:lnTo>
                      <a:pt x="31" y="36"/>
                    </a:lnTo>
                    <a:lnTo>
                      <a:pt x="9" y="40"/>
                    </a:lnTo>
                    <a:lnTo>
                      <a:pt x="0" y="45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006956">
                  <a:defRPr/>
                </a:pPr>
                <a:endParaRPr lang="en-US" sz="1800" kern="0">
                  <a:solidFill>
                    <a:srgbClr val="4B4B4B"/>
                  </a:solidFill>
                  <a:latin typeface="TeleNeo Office"/>
                </a:endParaRPr>
              </a:p>
            </p:txBody>
          </p:sp>
          <p:sp>
            <p:nvSpPr>
              <p:cNvPr id="98" name="Freeform 30">
                <a:extLst>
                  <a:ext uri="{FF2B5EF4-FFF2-40B4-BE49-F238E27FC236}">
                    <a16:creationId xmlns:a16="http://schemas.microsoft.com/office/drawing/2014/main" id="{ECFFAF07-FE77-48D3-AEB0-3B3FDFC3343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089" y="1858"/>
                <a:ext cx="47" cy="57"/>
              </a:xfrm>
              <a:custGeom>
                <a:avLst/>
                <a:gdLst>
                  <a:gd name="T0" fmla="*/ 15 w 47"/>
                  <a:gd name="T1" fmla="*/ 0 h 57"/>
                  <a:gd name="T2" fmla="*/ 45 w 47"/>
                  <a:gd name="T3" fmla="*/ 20 h 57"/>
                  <a:gd name="T4" fmla="*/ 47 w 47"/>
                  <a:gd name="T5" fmla="*/ 29 h 57"/>
                  <a:gd name="T6" fmla="*/ 36 w 47"/>
                  <a:gd name="T7" fmla="*/ 40 h 57"/>
                  <a:gd name="T8" fmla="*/ 26 w 47"/>
                  <a:gd name="T9" fmla="*/ 48 h 57"/>
                  <a:gd name="T10" fmla="*/ 28 w 47"/>
                  <a:gd name="T11" fmla="*/ 57 h 57"/>
                  <a:gd name="T12" fmla="*/ 15 w 47"/>
                  <a:gd name="T13" fmla="*/ 55 h 57"/>
                  <a:gd name="T14" fmla="*/ 2 w 47"/>
                  <a:gd name="T15" fmla="*/ 40 h 57"/>
                  <a:gd name="T16" fmla="*/ 0 w 47"/>
                  <a:gd name="T17" fmla="*/ 29 h 57"/>
                  <a:gd name="T18" fmla="*/ 6 w 47"/>
                  <a:gd name="T19" fmla="*/ 17 h 57"/>
                  <a:gd name="T20" fmla="*/ 15 w 47"/>
                  <a:gd name="T21" fmla="*/ 0 h 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7"/>
                  <a:gd name="T34" fmla="*/ 0 h 57"/>
                  <a:gd name="T35" fmla="*/ 47 w 47"/>
                  <a:gd name="T36" fmla="*/ 57 h 5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7" h="57">
                    <a:moveTo>
                      <a:pt x="15" y="0"/>
                    </a:moveTo>
                    <a:lnTo>
                      <a:pt x="45" y="20"/>
                    </a:lnTo>
                    <a:lnTo>
                      <a:pt x="47" y="29"/>
                    </a:lnTo>
                    <a:lnTo>
                      <a:pt x="36" y="40"/>
                    </a:lnTo>
                    <a:lnTo>
                      <a:pt x="26" y="48"/>
                    </a:lnTo>
                    <a:lnTo>
                      <a:pt x="28" y="57"/>
                    </a:lnTo>
                    <a:lnTo>
                      <a:pt x="15" y="55"/>
                    </a:lnTo>
                    <a:lnTo>
                      <a:pt x="2" y="40"/>
                    </a:lnTo>
                    <a:lnTo>
                      <a:pt x="0" y="29"/>
                    </a:lnTo>
                    <a:lnTo>
                      <a:pt x="6" y="17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006956">
                  <a:defRPr/>
                </a:pPr>
                <a:endParaRPr lang="en-US" sz="1800" kern="0">
                  <a:solidFill>
                    <a:srgbClr val="4B4B4B"/>
                  </a:solidFill>
                  <a:latin typeface="TeleNeo Office"/>
                </a:endParaRPr>
              </a:p>
            </p:txBody>
          </p:sp>
          <p:sp>
            <p:nvSpPr>
              <p:cNvPr id="99" name="Freeform 31">
                <a:extLst>
                  <a:ext uri="{FF2B5EF4-FFF2-40B4-BE49-F238E27FC236}">
                    <a16:creationId xmlns:a16="http://schemas.microsoft.com/office/drawing/2014/main" id="{8297EE71-0513-447C-BCD3-1D099D854A2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148" y="1842"/>
                <a:ext cx="69" cy="83"/>
              </a:xfrm>
              <a:custGeom>
                <a:avLst/>
                <a:gdLst>
                  <a:gd name="T0" fmla="*/ 65 w 69"/>
                  <a:gd name="T1" fmla="*/ 0 h 83"/>
                  <a:gd name="T2" fmla="*/ 69 w 69"/>
                  <a:gd name="T3" fmla="*/ 4 h 83"/>
                  <a:gd name="T4" fmla="*/ 65 w 69"/>
                  <a:gd name="T5" fmla="*/ 9 h 83"/>
                  <a:gd name="T6" fmla="*/ 69 w 69"/>
                  <a:gd name="T7" fmla="*/ 18 h 83"/>
                  <a:gd name="T8" fmla="*/ 64 w 69"/>
                  <a:gd name="T9" fmla="*/ 29 h 83"/>
                  <a:gd name="T10" fmla="*/ 54 w 69"/>
                  <a:gd name="T11" fmla="*/ 37 h 83"/>
                  <a:gd name="T12" fmla="*/ 58 w 69"/>
                  <a:gd name="T13" fmla="*/ 46 h 83"/>
                  <a:gd name="T14" fmla="*/ 54 w 69"/>
                  <a:gd name="T15" fmla="*/ 54 h 83"/>
                  <a:gd name="T16" fmla="*/ 58 w 69"/>
                  <a:gd name="T17" fmla="*/ 63 h 83"/>
                  <a:gd name="T18" fmla="*/ 45 w 69"/>
                  <a:gd name="T19" fmla="*/ 83 h 83"/>
                  <a:gd name="T20" fmla="*/ 16 w 69"/>
                  <a:gd name="T21" fmla="*/ 63 h 83"/>
                  <a:gd name="T22" fmla="*/ 0 w 69"/>
                  <a:gd name="T23" fmla="*/ 52 h 83"/>
                  <a:gd name="T24" fmla="*/ 9 w 69"/>
                  <a:gd name="T25" fmla="*/ 46 h 83"/>
                  <a:gd name="T26" fmla="*/ 9 w 69"/>
                  <a:gd name="T27" fmla="*/ 33 h 83"/>
                  <a:gd name="T28" fmla="*/ 27 w 69"/>
                  <a:gd name="T29" fmla="*/ 22 h 83"/>
                  <a:gd name="T30" fmla="*/ 36 w 69"/>
                  <a:gd name="T31" fmla="*/ 26 h 83"/>
                  <a:gd name="T32" fmla="*/ 45 w 69"/>
                  <a:gd name="T33" fmla="*/ 22 h 83"/>
                  <a:gd name="T34" fmla="*/ 60 w 69"/>
                  <a:gd name="T35" fmla="*/ 11 h 83"/>
                  <a:gd name="T36" fmla="*/ 65 w 69"/>
                  <a:gd name="T37" fmla="*/ 0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9"/>
                  <a:gd name="T58" fmla="*/ 0 h 83"/>
                  <a:gd name="T59" fmla="*/ 69 w 69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9" h="83">
                    <a:moveTo>
                      <a:pt x="65" y="0"/>
                    </a:moveTo>
                    <a:lnTo>
                      <a:pt x="69" y="4"/>
                    </a:lnTo>
                    <a:lnTo>
                      <a:pt x="65" y="9"/>
                    </a:lnTo>
                    <a:lnTo>
                      <a:pt x="69" y="18"/>
                    </a:lnTo>
                    <a:lnTo>
                      <a:pt x="64" y="29"/>
                    </a:lnTo>
                    <a:lnTo>
                      <a:pt x="54" y="37"/>
                    </a:lnTo>
                    <a:lnTo>
                      <a:pt x="58" y="46"/>
                    </a:lnTo>
                    <a:lnTo>
                      <a:pt x="54" y="54"/>
                    </a:lnTo>
                    <a:lnTo>
                      <a:pt x="58" y="63"/>
                    </a:lnTo>
                    <a:lnTo>
                      <a:pt x="45" y="83"/>
                    </a:lnTo>
                    <a:lnTo>
                      <a:pt x="16" y="63"/>
                    </a:lnTo>
                    <a:lnTo>
                      <a:pt x="0" y="52"/>
                    </a:lnTo>
                    <a:lnTo>
                      <a:pt x="9" y="46"/>
                    </a:lnTo>
                    <a:lnTo>
                      <a:pt x="9" y="33"/>
                    </a:lnTo>
                    <a:lnTo>
                      <a:pt x="27" y="22"/>
                    </a:lnTo>
                    <a:lnTo>
                      <a:pt x="36" y="26"/>
                    </a:lnTo>
                    <a:lnTo>
                      <a:pt x="45" y="22"/>
                    </a:lnTo>
                    <a:lnTo>
                      <a:pt x="60" y="11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006956">
                  <a:defRPr/>
                </a:pPr>
                <a:endParaRPr lang="en-US" sz="1800" kern="0">
                  <a:solidFill>
                    <a:srgbClr val="4B4B4B"/>
                  </a:solidFill>
                  <a:latin typeface="TeleNeo Office"/>
                </a:endParaRPr>
              </a:p>
            </p:txBody>
          </p:sp>
          <p:sp>
            <p:nvSpPr>
              <p:cNvPr id="100" name="Freeform 32">
                <a:extLst>
                  <a:ext uri="{FF2B5EF4-FFF2-40B4-BE49-F238E27FC236}">
                    <a16:creationId xmlns:a16="http://schemas.microsoft.com/office/drawing/2014/main" id="{D2BDC6AA-E7E8-45B0-9B04-D87E4794C74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139" y="1928"/>
                <a:ext cx="28" cy="35"/>
              </a:xfrm>
              <a:custGeom>
                <a:avLst/>
                <a:gdLst>
                  <a:gd name="T0" fmla="*/ 0 w 28"/>
                  <a:gd name="T1" fmla="*/ 0 h 35"/>
                  <a:gd name="T2" fmla="*/ 19 w 28"/>
                  <a:gd name="T3" fmla="*/ 6 h 35"/>
                  <a:gd name="T4" fmla="*/ 26 w 28"/>
                  <a:gd name="T5" fmla="*/ 15 h 35"/>
                  <a:gd name="T6" fmla="*/ 28 w 28"/>
                  <a:gd name="T7" fmla="*/ 28 h 35"/>
                  <a:gd name="T8" fmla="*/ 19 w 28"/>
                  <a:gd name="T9" fmla="*/ 35 h 35"/>
                  <a:gd name="T10" fmla="*/ 5 w 28"/>
                  <a:gd name="T11" fmla="*/ 29 h 35"/>
                  <a:gd name="T12" fmla="*/ 2 w 28"/>
                  <a:gd name="T13" fmla="*/ 20 h 35"/>
                  <a:gd name="T14" fmla="*/ 0 w 28"/>
                  <a:gd name="T15" fmla="*/ 0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"/>
                  <a:gd name="T25" fmla="*/ 0 h 35"/>
                  <a:gd name="T26" fmla="*/ 28 w 28"/>
                  <a:gd name="T27" fmla="*/ 35 h 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" h="35">
                    <a:moveTo>
                      <a:pt x="0" y="0"/>
                    </a:moveTo>
                    <a:lnTo>
                      <a:pt x="19" y="6"/>
                    </a:lnTo>
                    <a:lnTo>
                      <a:pt x="26" y="15"/>
                    </a:lnTo>
                    <a:lnTo>
                      <a:pt x="28" y="28"/>
                    </a:lnTo>
                    <a:lnTo>
                      <a:pt x="19" y="35"/>
                    </a:lnTo>
                    <a:lnTo>
                      <a:pt x="5" y="29"/>
                    </a:lnTo>
                    <a:lnTo>
                      <a:pt x="2" y="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006956">
                  <a:defRPr/>
                </a:pPr>
                <a:endParaRPr lang="en-US" sz="1800" kern="0">
                  <a:solidFill>
                    <a:srgbClr val="4B4B4B"/>
                  </a:solidFill>
                  <a:latin typeface="TeleNeo Office"/>
                </a:endParaRPr>
              </a:p>
            </p:txBody>
          </p:sp>
          <p:sp>
            <p:nvSpPr>
              <p:cNvPr id="101" name="Freeform 33">
                <a:extLst>
                  <a:ext uri="{FF2B5EF4-FFF2-40B4-BE49-F238E27FC236}">
                    <a16:creationId xmlns:a16="http://schemas.microsoft.com/office/drawing/2014/main" id="{C914E4D1-6236-448E-BBDC-957B5AC0B0B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331" y="1919"/>
                <a:ext cx="16" cy="29"/>
              </a:xfrm>
              <a:custGeom>
                <a:avLst/>
                <a:gdLst>
                  <a:gd name="T0" fmla="*/ 5 w 16"/>
                  <a:gd name="T1" fmla="*/ 0 h 29"/>
                  <a:gd name="T2" fmla="*/ 0 w 16"/>
                  <a:gd name="T3" fmla="*/ 5 h 29"/>
                  <a:gd name="T4" fmla="*/ 0 w 16"/>
                  <a:gd name="T5" fmla="*/ 20 h 29"/>
                  <a:gd name="T6" fmla="*/ 11 w 16"/>
                  <a:gd name="T7" fmla="*/ 29 h 29"/>
                  <a:gd name="T8" fmla="*/ 16 w 16"/>
                  <a:gd name="T9" fmla="*/ 16 h 29"/>
                  <a:gd name="T10" fmla="*/ 5 w 16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29"/>
                  <a:gd name="T20" fmla="*/ 16 w 16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29">
                    <a:moveTo>
                      <a:pt x="5" y="0"/>
                    </a:moveTo>
                    <a:lnTo>
                      <a:pt x="0" y="5"/>
                    </a:lnTo>
                    <a:lnTo>
                      <a:pt x="0" y="20"/>
                    </a:lnTo>
                    <a:lnTo>
                      <a:pt x="11" y="29"/>
                    </a:lnTo>
                    <a:lnTo>
                      <a:pt x="16" y="16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006956">
                  <a:defRPr/>
                </a:pPr>
                <a:endParaRPr lang="en-US" sz="1800" kern="0">
                  <a:solidFill>
                    <a:srgbClr val="4B4B4B"/>
                  </a:solidFill>
                  <a:latin typeface="TeleNeo Office"/>
                </a:endParaRPr>
              </a:p>
            </p:txBody>
          </p:sp>
        </p:grp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DE01EDEC-E3B9-45BC-8475-A0B45659DEA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528159" y="2276921"/>
              <a:ext cx="61234" cy="56750"/>
            </a:xfrm>
            <a:custGeom>
              <a:avLst/>
              <a:gdLst>
                <a:gd name="T0" fmla="*/ 2 w 24"/>
                <a:gd name="T1" fmla="*/ 0 h 22"/>
                <a:gd name="T2" fmla="*/ 0 w 24"/>
                <a:gd name="T3" fmla="*/ 4 h 22"/>
                <a:gd name="T4" fmla="*/ 2 w 24"/>
                <a:gd name="T5" fmla="*/ 15 h 22"/>
                <a:gd name="T6" fmla="*/ 15 w 24"/>
                <a:gd name="T7" fmla="*/ 22 h 22"/>
                <a:gd name="T8" fmla="*/ 24 w 24"/>
                <a:gd name="T9" fmla="*/ 13 h 22"/>
                <a:gd name="T10" fmla="*/ 2 w 24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2"/>
                <a:gd name="T20" fmla="*/ 24 w 24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2">
                  <a:moveTo>
                    <a:pt x="2" y="0"/>
                  </a:moveTo>
                  <a:lnTo>
                    <a:pt x="0" y="4"/>
                  </a:lnTo>
                  <a:lnTo>
                    <a:pt x="2" y="15"/>
                  </a:lnTo>
                  <a:lnTo>
                    <a:pt x="15" y="22"/>
                  </a:lnTo>
                  <a:lnTo>
                    <a:pt x="24" y="1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006956">
                <a:defRPr/>
              </a:pPr>
              <a:endParaRPr lang="en-US" sz="1800" kern="0">
                <a:solidFill>
                  <a:srgbClr val="4B4B4B"/>
                </a:solidFill>
                <a:latin typeface="TeleNeo Office"/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81BA0043-40EA-41D4-936D-A3D6321C04A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615445" y="2248157"/>
              <a:ext cx="1412330" cy="1335871"/>
            </a:xfrm>
            <a:custGeom>
              <a:avLst/>
              <a:gdLst>
                <a:gd name="T0" fmla="*/ 11 w 551"/>
                <a:gd name="T1" fmla="*/ 130 h 518"/>
                <a:gd name="T2" fmla="*/ 0 w 551"/>
                <a:gd name="T3" fmla="*/ 165 h 518"/>
                <a:gd name="T4" fmla="*/ 24 w 551"/>
                <a:gd name="T5" fmla="*/ 198 h 518"/>
                <a:gd name="T6" fmla="*/ 20 w 551"/>
                <a:gd name="T7" fmla="*/ 226 h 518"/>
                <a:gd name="T8" fmla="*/ 30 w 551"/>
                <a:gd name="T9" fmla="*/ 250 h 518"/>
                <a:gd name="T10" fmla="*/ 37 w 551"/>
                <a:gd name="T11" fmla="*/ 297 h 518"/>
                <a:gd name="T12" fmla="*/ 39 w 551"/>
                <a:gd name="T13" fmla="*/ 315 h 518"/>
                <a:gd name="T14" fmla="*/ 33 w 551"/>
                <a:gd name="T15" fmla="*/ 332 h 518"/>
                <a:gd name="T16" fmla="*/ 48 w 551"/>
                <a:gd name="T17" fmla="*/ 341 h 518"/>
                <a:gd name="T18" fmla="*/ 63 w 551"/>
                <a:gd name="T19" fmla="*/ 352 h 518"/>
                <a:gd name="T20" fmla="*/ 78 w 551"/>
                <a:gd name="T21" fmla="*/ 380 h 518"/>
                <a:gd name="T22" fmla="*/ 95 w 551"/>
                <a:gd name="T23" fmla="*/ 399 h 518"/>
                <a:gd name="T24" fmla="*/ 127 w 551"/>
                <a:gd name="T25" fmla="*/ 408 h 518"/>
                <a:gd name="T26" fmla="*/ 149 w 551"/>
                <a:gd name="T27" fmla="*/ 406 h 518"/>
                <a:gd name="T28" fmla="*/ 181 w 551"/>
                <a:gd name="T29" fmla="*/ 436 h 518"/>
                <a:gd name="T30" fmla="*/ 219 w 551"/>
                <a:gd name="T31" fmla="*/ 452 h 518"/>
                <a:gd name="T32" fmla="*/ 247 w 551"/>
                <a:gd name="T33" fmla="*/ 447 h 518"/>
                <a:gd name="T34" fmla="*/ 277 w 551"/>
                <a:gd name="T35" fmla="*/ 467 h 518"/>
                <a:gd name="T36" fmla="*/ 292 w 551"/>
                <a:gd name="T37" fmla="*/ 469 h 518"/>
                <a:gd name="T38" fmla="*/ 314 w 551"/>
                <a:gd name="T39" fmla="*/ 478 h 518"/>
                <a:gd name="T40" fmla="*/ 340 w 551"/>
                <a:gd name="T41" fmla="*/ 498 h 518"/>
                <a:gd name="T42" fmla="*/ 362 w 551"/>
                <a:gd name="T43" fmla="*/ 501 h 518"/>
                <a:gd name="T44" fmla="*/ 379 w 551"/>
                <a:gd name="T45" fmla="*/ 490 h 518"/>
                <a:gd name="T46" fmla="*/ 482 w 551"/>
                <a:gd name="T47" fmla="*/ 518 h 518"/>
                <a:gd name="T48" fmla="*/ 486 w 551"/>
                <a:gd name="T49" fmla="*/ 490 h 518"/>
                <a:gd name="T50" fmla="*/ 536 w 551"/>
                <a:gd name="T51" fmla="*/ 408 h 518"/>
                <a:gd name="T52" fmla="*/ 551 w 551"/>
                <a:gd name="T53" fmla="*/ 374 h 518"/>
                <a:gd name="T54" fmla="*/ 532 w 551"/>
                <a:gd name="T55" fmla="*/ 324 h 518"/>
                <a:gd name="T56" fmla="*/ 505 w 551"/>
                <a:gd name="T57" fmla="*/ 287 h 518"/>
                <a:gd name="T58" fmla="*/ 505 w 551"/>
                <a:gd name="T59" fmla="*/ 254 h 518"/>
                <a:gd name="T60" fmla="*/ 503 w 551"/>
                <a:gd name="T61" fmla="*/ 226 h 518"/>
                <a:gd name="T62" fmla="*/ 503 w 551"/>
                <a:gd name="T63" fmla="*/ 208 h 518"/>
                <a:gd name="T64" fmla="*/ 523 w 551"/>
                <a:gd name="T65" fmla="*/ 182 h 518"/>
                <a:gd name="T66" fmla="*/ 514 w 551"/>
                <a:gd name="T67" fmla="*/ 128 h 518"/>
                <a:gd name="T68" fmla="*/ 508 w 551"/>
                <a:gd name="T69" fmla="*/ 91 h 518"/>
                <a:gd name="T70" fmla="*/ 482 w 551"/>
                <a:gd name="T71" fmla="*/ 59 h 518"/>
                <a:gd name="T72" fmla="*/ 418 w 551"/>
                <a:gd name="T73" fmla="*/ 56 h 518"/>
                <a:gd name="T74" fmla="*/ 344 w 551"/>
                <a:gd name="T75" fmla="*/ 50 h 518"/>
                <a:gd name="T76" fmla="*/ 305 w 551"/>
                <a:gd name="T77" fmla="*/ 39 h 518"/>
                <a:gd name="T78" fmla="*/ 281 w 551"/>
                <a:gd name="T79" fmla="*/ 52 h 518"/>
                <a:gd name="T80" fmla="*/ 258 w 551"/>
                <a:gd name="T81" fmla="*/ 37 h 518"/>
                <a:gd name="T82" fmla="*/ 240 w 551"/>
                <a:gd name="T83" fmla="*/ 32 h 518"/>
                <a:gd name="T84" fmla="*/ 219 w 551"/>
                <a:gd name="T85" fmla="*/ 2 h 518"/>
                <a:gd name="T86" fmla="*/ 184 w 551"/>
                <a:gd name="T87" fmla="*/ 6 h 518"/>
                <a:gd name="T88" fmla="*/ 151 w 551"/>
                <a:gd name="T89" fmla="*/ 20 h 518"/>
                <a:gd name="T90" fmla="*/ 99 w 551"/>
                <a:gd name="T91" fmla="*/ 43 h 518"/>
                <a:gd name="T92" fmla="*/ 52 w 551"/>
                <a:gd name="T93" fmla="*/ 63 h 518"/>
                <a:gd name="T94" fmla="*/ 24 w 551"/>
                <a:gd name="T95" fmla="*/ 91 h 51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51"/>
                <a:gd name="T145" fmla="*/ 0 h 518"/>
                <a:gd name="T146" fmla="*/ 551 w 551"/>
                <a:gd name="T147" fmla="*/ 518 h 51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18">
                  <a:moveTo>
                    <a:pt x="13" y="98"/>
                  </a:moveTo>
                  <a:lnTo>
                    <a:pt x="11" y="130"/>
                  </a:lnTo>
                  <a:lnTo>
                    <a:pt x="11" y="150"/>
                  </a:lnTo>
                  <a:lnTo>
                    <a:pt x="0" y="165"/>
                  </a:lnTo>
                  <a:lnTo>
                    <a:pt x="22" y="191"/>
                  </a:lnTo>
                  <a:lnTo>
                    <a:pt x="24" y="198"/>
                  </a:lnTo>
                  <a:lnTo>
                    <a:pt x="19" y="215"/>
                  </a:lnTo>
                  <a:lnTo>
                    <a:pt x="20" y="226"/>
                  </a:lnTo>
                  <a:lnTo>
                    <a:pt x="31" y="241"/>
                  </a:lnTo>
                  <a:lnTo>
                    <a:pt x="30" y="250"/>
                  </a:lnTo>
                  <a:lnTo>
                    <a:pt x="28" y="278"/>
                  </a:lnTo>
                  <a:lnTo>
                    <a:pt x="37" y="297"/>
                  </a:lnTo>
                  <a:lnTo>
                    <a:pt x="44" y="308"/>
                  </a:lnTo>
                  <a:lnTo>
                    <a:pt x="39" y="315"/>
                  </a:lnTo>
                  <a:lnTo>
                    <a:pt x="39" y="326"/>
                  </a:lnTo>
                  <a:lnTo>
                    <a:pt x="33" y="332"/>
                  </a:lnTo>
                  <a:lnTo>
                    <a:pt x="33" y="339"/>
                  </a:lnTo>
                  <a:lnTo>
                    <a:pt x="48" y="341"/>
                  </a:lnTo>
                  <a:lnTo>
                    <a:pt x="59" y="345"/>
                  </a:lnTo>
                  <a:lnTo>
                    <a:pt x="63" y="352"/>
                  </a:lnTo>
                  <a:lnTo>
                    <a:pt x="63" y="365"/>
                  </a:lnTo>
                  <a:lnTo>
                    <a:pt x="78" y="380"/>
                  </a:lnTo>
                  <a:lnTo>
                    <a:pt x="92" y="386"/>
                  </a:lnTo>
                  <a:lnTo>
                    <a:pt x="95" y="399"/>
                  </a:lnTo>
                  <a:lnTo>
                    <a:pt x="112" y="421"/>
                  </a:lnTo>
                  <a:lnTo>
                    <a:pt x="127" y="408"/>
                  </a:lnTo>
                  <a:lnTo>
                    <a:pt x="140" y="404"/>
                  </a:lnTo>
                  <a:lnTo>
                    <a:pt x="149" y="406"/>
                  </a:lnTo>
                  <a:lnTo>
                    <a:pt x="175" y="434"/>
                  </a:lnTo>
                  <a:lnTo>
                    <a:pt x="181" y="436"/>
                  </a:lnTo>
                  <a:lnTo>
                    <a:pt x="212" y="450"/>
                  </a:lnTo>
                  <a:lnTo>
                    <a:pt x="219" y="452"/>
                  </a:lnTo>
                  <a:lnTo>
                    <a:pt x="232" y="449"/>
                  </a:lnTo>
                  <a:lnTo>
                    <a:pt x="247" y="447"/>
                  </a:lnTo>
                  <a:lnTo>
                    <a:pt x="260" y="452"/>
                  </a:lnTo>
                  <a:lnTo>
                    <a:pt x="277" y="467"/>
                  </a:lnTo>
                  <a:lnTo>
                    <a:pt x="284" y="475"/>
                  </a:lnTo>
                  <a:lnTo>
                    <a:pt x="292" y="469"/>
                  </a:lnTo>
                  <a:lnTo>
                    <a:pt x="301" y="467"/>
                  </a:lnTo>
                  <a:lnTo>
                    <a:pt x="314" y="478"/>
                  </a:lnTo>
                  <a:lnTo>
                    <a:pt x="329" y="490"/>
                  </a:lnTo>
                  <a:lnTo>
                    <a:pt x="340" y="498"/>
                  </a:lnTo>
                  <a:lnTo>
                    <a:pt x="355" y="503"/>
                  </a:lnTo>
                  <a:lnTo>
                    <a:pt x="362" y="501"/>
                  </a:lnTo>
                  <a:lnTo>
                    <a:pt x="369" y="494"/>
                  </a:lnTo>
                  <a:lnTo>
                    <a:pt x="379" y="490"/>
                  </a:lnTo>
                  <a:lnTo>
                    <a:pt x="397" y="496"/>
                  </a:lnTo>
                  <a:lnTo>
                    <a:pt x="482" y="518"/>
                  </a:lnTo>
                  <a:lnTo>
                    <a:pt x="495" y="507"/>
                  </a:lnTo>
                  <a:lnTo>
                    <a:pt x="486" y="490"/>
                  </a:lnTo>
                  <a:lnTo>
                    <a:pt x="477" y="462"/>
                  </a:lnTo>
                  <a:lnTo>
                    <a:pt x="536" y="408"/>
                  </a:lnTo>
                  <a:lnTo>
                    <a:pt x="547" y="395"/>
                  </a:lnTo>
                  <a:lnTo>
                    <a:pt x="551" y="374"/>
                  </a:lnTo>
                  <a:lnTo>
                    <a:pt x="542" y="347"/>
                  </a:lnTo>
                  <a:lnTo>
                    <a:pt x="532" y="324"/>
                  </a:lnTo>
                  <a:lnTo>
                    <a:pt x="516" y="298"/>
                  </a:lnTo>
                  <a:lnTo>
                    <a:pt x="505" y="287"/>
                  </a:lnTo>
                  <a:lnTo>
                    <a:pt x="503" y="271"/>
                  </a:lnTo>
                  <a:lnTo>
                    <a:pt x="505" y="254"/>
                  </a:lnTo>
                  <a:lnTo>
                    <a:pt x="510" y="237"/>
                  </a:lnTo>
                  <a:lnTo>
                    <a:pt x="503" y="226"/>
                  </a:lnTo>
                  <a:lnTo>
                    <a:pt x="494" y="219"/>
                  </a:lnTo>
                  <a:lnTo>
                    <a:pt x="503" y="208"/>
                  </a:lnTo>
                  <a:lnTo>
                    <a:pt x="518" y="187"/>
                  </a:lnTo>
                  <a:lnTo>
                    <a:pt x="523" y="182"/>
                  </a:lnTo>
                  <a:lnTo>
                    <a:pt x="520" y="146"/>
                  </a:lnTo>
                  <a:lnTo>
                    <a:pt x="514" y="128"/>
                  </a:lnTo>
                  <a:lnTo>
                    <a:pt x="508" y="109"/>
                  </a:lnTo>
                  <a:lnTo>
                    <a:pt x="508" y="91"/>
                  </a:lnTo>
                  <a:lnTo>
                    <a:pt x="497" y="74"/>
                  </a:lnTo>
                  <a:lnTo>
                    <a:pt x="482" y="59"/>
                  </a:lnTo>
                  <a:lnTo>
                    <a:pt x="466" y="57"/>
                  </a:lnTo>
                  <a:lnTo>
                    <a:pt x="418" y="56"/>
                  </a:lnTo>
                  <a:lnTo>
                    <a:pt x="392" y="54"/>
                  </a:lnTo>
                  <a:lnTo>
                    <a:pt x="344" y="50"/>
                  </a:lnTo>
                  <a:lnTo>
                    <a:pt x="325" y="41"/>
                  </a:lnTo>
                  <a:lnTo>
                    <a:pt x="305" y="39"/>
                  </a:lnTo>
                  <a:lnTo>
                    <a:pt x="294" y="43"/>
                  </a:lnTo>
                  <a:lnTo>
                    <a:pt x="281" y="52"/>
                  </a:lnTo>
                  <a:lnTo>
                    <a:pt x="269" y="48"/>
                  </a:lnTo>
                  <a:lnTo>
                    <a:pt x="258" y="37"/>
                  </a:lnTo>
                  <a:lnTo>
                    <a:pt x="245" y="37"/>
                  </a:lnTo>
                  <a:lnTo>
                    <a:pt x="240" y="32"/>
                  </a:lnTo>
                  <a:lnTo>
                    <a:pt x="236" y="15"/>
                  </a:lnTo>
                  <a:lnTo>
                    <a:pt x="219" y="2"/>
                  </a:lnTo>
                  <a:lnTo>
                    <a:pt x="207" y="0"/>
                  </a:lnTo>
                  <a:lnTo>
                    <a:pt x="184" y="6"/>
                  </a:lnTo>
                  <a:lnTo>
                    <a:pt x="166" y="11"/>
                  </a:lnTo>
                  <a:lnTo>
                    <a:pt x="151" y="20"/>
                  </a:lnTo>
                  <a:lnTo>
                    <a:pt x="125" y="35"/>
                  </a:lnTo>
                  <a:lnTo>
                    <a:pt x="99" y="43"/>
                  </a:lnTo>
                  <a:lnTo>
                    <a:pt x="76" y="52"/>
                  </a:lnTo>
                  <a:lnTo>
                    <a:pt x="52" y="63"/>
                  </a:lnTo>
                  <a:lnTo>
                    <a:pt x="39" y="78"/>
                  </a:lnTo>
                  <a:lnTo>
                    <a:pt x="24" y="91"/>
                  </a:lnTo>
                  <a:lnTo>
                    <a:pt x="13" y="98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006956">
                <a:defRPr/>
              </a:pPr>
              <a:endParaRPr lang="en-US" sz="1800" kern="0">
                <a:solidFill>
                  <a:srgbClr val="4B4B4B"/>
                </a:solidFill>
                <a:latin typeface="TeleNeo Office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987593F-4128-4978-9AA3-2D68958C152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612384" y="1284661"/>
              <a:ext cx="166156" cy="283724"/>
              <a:chOff x="2671" y="1595"/>
              <a:chExt cx="65" cy="110"/>
            </a:xfrm>
            <a:grpFill/>
          </p:grpSpPr>
          <p:sp>
            <p:nvSpPr>
              <p:cNvPr id="94" name="Freeform 40">
                <a:extLst>
                  <a:ext uri="{FF2B5EF4-FFF2-40B4-BE49-F238E27FC236}">
                    <a16:creationId xmlns:a16="http://schemas.microsoft.com/office/drawing/2014/main" id="{DC1B61F5-2314-4189-BE23-5E49719DC99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684" y="1595"/>
                <a:ext cx="44" cy="37"/>
              </a:xfrm>
              <a:custGeom>
                <a:avLst/>
                <a:gdLst>
                  <a:gd name="T0" fmla="*/ 26 w 44"/>
                  <a:gd name="T1" fmla="*/ 0 h 37"/>
                  <a:gd name="T2" fmla="*/ 6 w 44"/>
                  <a:gd name="T3" fmla="*/ 13 h 37"/>
                  <a:gd name="T4" fmla="*/ 0 w 44"/>
                  <a:gd name="T5" fmla="*/ 20 h 37"/>
                  <a:gd name="T6" fmla="*/ 13 w 44"/>
                  <a:gd name="T7" fmla="*/ 24 h 37"/>
                  <a:gd name="T8" fmla="*/ 24 w 44"/>
                  <a:gd name="T9" fmla="*/ 37 h 37"/>
                  <a:gd name="T10" fmla="*/ 33 w 44"/>
                  <a:gd name="T11" fmla="*/ 28 h 37"/>
                  <a:gd name="T12" fmla="*/ 44 w 44"/>
                  <a:gd name="T13" fmla="*/ 20 h 37"/>
                  <a:gd name="T14" fmla="*/ 35 w 44"/>
                  <a:gd name="T15" fmla="*/ 11 h 37"/>
                  <a:gd name="T16" fmla="*/ 26 w 44"/>
                  <a:gd name="T17" fmla="*/ 0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"/>
                  <a:gd name="T28" fmla="*/ 0 h 37"/>
                  <a:gd name="T29" fmla="*/ 44 w 44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" h="37">
                    <a:moveTo>
                      <a:pt x="26" y="0"/>
                    </a:moveTo>
                    <a:lnTo>
                      <a:pt x="6" y="13"/>
                    </a:lnTo>
                    <a:lnTo>
                      <a:pt x="0" y="20"/>
                    </a:lnTo>
                    <a:lnTo>
                      <a:pt x="13" y="24"/>
                    </a:lnTo>
                    <a:lnTo>
                      <a:pt x="24" y="37"/>
                    </a:lnTo>
                    <a:lnTo>
                      <a:pt x="33" y="28"/>
                    </a:lnTo>
                    <a:lnTo>
                      <a:pt x="44" y="20"/>
                    </a:lnTo>
                    <a:lnTo>
                      <a:pt x="35" y="11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006956">
                  <a:defRPr/>
                </a:pPr>
                <a:endParaRPr lang="en-US" sz="1800" kern="0">
                  <a:solidFill>
                    <a:srgbClr val="4B4B4B"/>
                  </a:solidFill>
                  <a:latin typeface="TeleNeo Office"/>
                </a:endParaRPr>
              </a:p>
            </p:txBody>
          </p:sp>
          <p:sp>
            <p:nvSpPr>
              <p:cNvPr id="95" name="Freeform 41">
                <a:extLst>
                  <a:ext uri="{FF2B5EF4-FFF2-40B4-BE49-F238E27FC236}">
                    <a16:creationId xmlns:a16="http://schemas.microsoft.com/office/drawing/2014/main" id="{6B9C524A-BF99-4908-9212-612B899EA98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671" y="1638"/>
                <a:ext cx="65" cy="67"/>
              </a:xfrm>
              <a:custGeom>
                <a:avLst/>
                <a:gdLst>
                  <a:gd name="T0" fmla="*/ 54 w 65"/>
                  <a:gd name="T1" fmla="*/ 0 h 67"/>
                  <a:gd name="T2" fmla="*/ 32 w 65"/>
                  <a:gd name="T3" fmla="*/ 4 h 67"/>
                  <a:gd name="T4" fmla="*/ 24 w 65"/>
                  <a:gd name="T5" fmla="*/ 0 h 67"/>
                  <a:gd name="T6" fmla="*/ 11 w 65"/>
                  <a:gd name="T7" fmla="*/ 17 h 67"/>
                  <a:gd name="T8" fmla="*/ 6 w 65"/>
                  <a:gd name="T9" fmla="*/ 13 h 67"/>
                  <a:gd name="T10" fmla="*/ 0 w 65"/>
                  <a:gd name="T11" fmla="*/ 24 h 67"/>
                  <a:gd name="T12" fmla="*/ 7 w 65"/>
                  <a:gd name="T13" fmla="*/ 30 h 67"/>
                  <a:gd name="T14" fmla="*/ 7 w 65"/>
                  <a:gd name="T15" fmla="*/ 58 h 67"/>
                  <a:gd name="T16" fmla="*/ 13 w 65"/>
                  <a:gd name="T17" fmla="*/ 67 h 67"/>
                  <a:gd name="T18" fmla="*/ 46 w 65"/>
                  <a:gd name="T19" fmla="*/ 30 h 67"/>
                  <a:gd name="T20" fmla="*/ 59 w 65"/>
                  <a:gd name="T21" fmla="*/ 30 h 67"/>
                  <a:gd name="T22" fmla="*/ 65 w 65"/>
                  <a:gd name="T23" fmla="*/ 20 h 67"/>
                  <a:gd name="T24" fmla="*/ 63 w 65"/>
                  <a:gd name="T25" fmla="*/ 15 h 67"/>
                  <a:gd name="T26" fmla="*/ 54 w 65"/>
                  <a:gd name="T27" fmla="*/ 0 h 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5"/>
                  <a:gd name="T43" fmla="*/ 0 h 67"/>
                  <a:gd name="T44" fmla="*/ 65 w 65"/>
                  <a:gd name="T45" fmla="*/ 67 h 6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5" h="67">
                    <a:moveTo>
                      <a:pt x="54" y="0"/>
                    </a:moveTo>
                    <a:lnTo>
                      <a:pt x="32" y="4"/>
                    </a:lnTo>
                    <a:lnTo>
                      <a:pt x="24" y="0"/>
                    </a:lnTo>
                    <a:lnTo>
                      <a:pt x="11" y="17"/>
                    </a:lnTo>
                    <a:lnTo>
                      <a:pt x="6" y="13"/>
                    </a:lnTo>
                    <a:lnTo>
                      <a:pt x="0" y="24"/>
                    </a:lnTo>
                    <a:lnTo>
                      <a:pt x="7" y="30"/>
                    </a:lnTo>
                    <a:lnTo>
                      <a:pt x="7" y="58"/>
                    </a:lnTo>
                    <a:lnTo>
                      <a:pt x="13" y="67"/>
                    </a:lnTo>
                    <a:lnTo>
                      <a:pt x="46" y="30"/>
                    </a:lnTo>
                    <a:lnTo>
                      <a:pt x="59" y="30"/>
                    </a:lnTo>
                    <a:lnTo>
                      <a:pt x="65" y="20"/>
                    </a:lnTo>
                    <a:lnTo>
                      <a:pt x="63" y="15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006956">
                  <a:defRPr/>
                </a:pPr>
                <a:endParaRPr lang="en-US" sz="1800" kern="0">
                  <a:solidFill>
                    <a:srgbClr val="4B4B4B"/>
                  </a:solidFill>
                  <a:latin typeface="TeleNeo Office"/>
                </a:endParaRPr>
              </a:p>
            </p:txBody>
          </p:sp>
        </p:grpSp>
        <p:grpSp>
          <p:nvGrpSpPr>
            <p:cNvPr id="41" name="Group 44">
              <a:extLst>
                <a:ext uri="{FF2B5EF4-FFF2-40B4-BE49-F238E27FC236}">
                  <a16:creationId xmlns:a16="http://schemas.microsoft.com/office/drawing/2014/main" id="{CA28A340-69F6-4F50-8A3C-3978CC7AE1F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400386" y="-1203828"/>
              <a:ext cx="1206066" cy="2328907"/>
              <a:chOff x="2576" y="627"/>
              <a:chExt cx="471" cy="903"/>
            </a:xfrm>
            <a:grpFill/>
          </p:grpSpPr>
          <p:sp>
            <p:nvSpPr>
              <p:cNvPr id="92" name="Freeform 45">
                <a:extLst>
                  <a:ext uri="{FF2B5EF4-FFF2-40B4-BE49-F238E27FC236}">
                    <a16:creationId xmlns:a16="http://schemas.microsoft.com/office/drawing/2014/main" id="{A2F8AB6C-8DCE-4731-86EF-23C0922001E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576" y="1474"/>
                <a:ext cx="28" cy="26"/>
              </a:xfrm>
              <a:custGeom>
                <a:avLst/>
                <a:gdLst>
                  <a:gd name="T0" fmla="*/ 24 w 28"/>
                  <a:gd name="T1" fmla="*/ 0 h 26"/>
                  <a:gd name="T2" fmla="*/ 13 w 28"/>
                  <a:gd name="T3" fmla="*/ 6 h 26"/>
                  <a:gd name="T4" fmla="*/ 0 w 28"/>
                  <a:gd name="T5" fmla="*/ 17 h 26"/>
                  <a:gd name="T6" fmla="*/ 2 w 28"/>
                  <a:gd name="T7" fmla="*/ 26 h 26"/>
                  <a:gd name="T8" fmla="*/ 9 w 28"/>
                  <a:gd name="T9" fmla="*/ 26 h 26"/>
                  <a:gd name="T10" fmla="*/ 28 w 28"/>
                  <a:gd name="T11" fmla="*/ 13 h 26"/>
                  <a:gd name="T12" fmla="*/ 24 w 28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26"/>
                  <a:gd name="T23" fmla="*/ 28 w 28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26">
                    <a:moveTo>
                      <a:pt x="24" y="0"/>
                    </a:moveTo>
                    <a:lnTo>
                      <a:pt x="13" y="6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9" y="26"/>
                    </a:lnTo>
                    <a:lnTo>
                      <a:pt x="28" y="13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006956">
                  <a:defRPr/>
                </a:pPr>
                <a:endParaRPr lang="en-US" sz="1800" kern="0">
                  <a:solidFill>
                    <a:srgbClr val="4B4B4B"/>
                  </a:solidFill>
                  <a:latin typeface="TeleNeo Office"/>
                </a:endParaRPr>
              </a:p>
            </p:txBody>
          </p:sp>
          <p:sp>
            <p:nvSpPr>
              <p:cNvPr id="93" name="Freeform 46">
                <a:extLst>
                  <a:ext uri="{FF2B5EF4-FFF2-40B4-BE49-F238E27FC236}">
                    <a16:creationId xmlns:a16="http://schemas.microsoft.com/office/drawing/2014/main" id="{6ED70D59-EFED-4642-AA43-B5CB5FF06C5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609" y="627"/>
                <a:ext cx="438" cy="903"/>
              </a:xfrm>
              <a:custGeom>
                <a:avLst/>
                <a:gdLst>
                  <a:gd name="T0" fmla="*/ 119 w 438"/>
                  <a:gd name="T1" fmla="*/ 873 h 903"/>
                  <a:gd name="T2" fmla="*/ 93 w 438"/>
                  <a:gd name="T3" fmla="*/ 851 h 903"/>
                  <a:gd name="T4" fmla="*/ 59 w 438"/>
                  <a:gd name="T5" fmla="*/ 844 h 903"/>
                  <a:gd name="T6" fmla="*/ 59 w 438"/>
                  <a:gd name="T7" fmla="*/ 773 h 903"/>
                  <a:gd name="T8" fmla="*/ 44 w 438"/>
                  <a:gd name="T9" fmla="*/ 725 h 903"/>
                  <a:gd name="T10" fmla="*/ 41 w 438"/>
                  <a:gd name="T11" fmla="*/ 688 h 903"/>
                  <a:gd name="T12" fmla="*/ 30 w 438"/>
                  <a:gd name="T13" fmla="*/ 655 h 903"/>
                  <a:gd name="T14" fmla="*/ 52 w 438"/>
                  <a:gd name="T15" fmla="*/ 622 h 903"/>
                  <a:gd name="T16" fmla="*/ 63 w 438"/>
                  <a:gd name="T17" fmla="*/ 592 h 903"/>
                  <a:gd name="T18" fmla="*/ 107 w 438"/>
                  <a:gd name="T19" fmla="*/ 555 h 903"/>
                  <a:gd name="T20" fmla="*/ 137 w 438"/>
                  <a:gd name="T21" fmla="*/ 511 h 903"/>
                  <a:gd name="T22" fmla="*/ 159 w 438"/>
                  <a:gd name="T23" fmla="*/ 474 h 903"/>
                  <a:gd name="T24" fmla="*/ 178 w 438"/>
                  <a:gd name="T25" fmla="*/ 448 h 903"/>
                  <a:gd name="T26" fmla="*/ 181 w 438"/>
                  <a:gd name="T27" fmla="*/ 422 h 903"/>
                  <a:gd name="T28" fmla="*/ 174 w 438"/>
                  <a:gd name="T29" fmla="*/ 396 h 903"/>
                  <a:gd name="T30" fmla="*/ 152 w 438"/>
                  <a:gd name="T31" fmla="*/ 385 h 903"/>
                  <a:gd name="T32" fmla="*/ 119 w 438"/>
                  <a:gd name="T33" fmla="*/ 314 h 903"/>
                  <a:gd name="T34" fmla="*/ 122 w 438"/>
                  <a:gd name="T35" fmla="*/ 255 h 903"/>
                  <a:gd name="T36" fmla="*/ 107 w 438"/>
                  <a:gd name="T37" fmla="*/ 196 h 903"/>
                  <a:gd name="T38" fmla="*/ 81 w 438"/>
                  <a:gd name="T39" fmla="*/ 158 h 903"/>
                  <a:gd name="T40" fmla="*/ 30 w 438"/>
                  <a:gd name="T41" fmla="*/ 129 h 903"/>
                  <a:gd name="T42" fmla="*/ 11 w 438"/>
                  <a:gd name="T43" fmla="*/ 99 h 903"/>
                  <a:gd name="T44" fmla="*/ 15 w 438"/>
                  <a:gd name="T45" fmla="*/ 78 h 903"/>
                  <a:gd name="T46" fmla="*/ 48 w 438"/>
                  <a:gd name="T47" fmla="*/ 95 h 903"/>
                  <a:gd name="T48" fmla="*/ 107 w 438"/>
                  <a:gd name="T49" fmla="*/ 110 h 903"/>
                  <a:gd name="T50" fmla="*/ 130 w 438"/>
                  <a:gd name="T51" fmla="*/ 125 h 903"/>
                  <a:gd name="T52" fmla="*/ 159 w 438"/>
                  <a:gd name="T53" fmla="*/ 99 h 903"/>
                  <a:gd name="T54" fmla="*/ 178 w 438"/>
                  <a:gd name="T55" fmla="*/ 78 h 903"/>
                  <a:gd name="T56" fmla="*/ 174 w 438"/>
                  <a:gd name="T57" fmla="*/ 37 h 903"/>
                  <a:gd name="T58" fmla="*/ 204 w 438"/>
                  <a:gd name="T59" fmla="*/ 19 h 903"/>
                  <a:gd name="T60" fmla="*/ 244 w 438"/>
                  <a:gd name="T61" fmla="*/ 26 h 903"/>
                  <a:gd name="T62" fmla="*/ 244 w 438"/>
                  <a:gd name="T63" fmla="*/ 59 h 903"/>
                  <a:gd name="T64" fmla="*/ 211 w 438"/>
                  <a:gd name="T65" fmla="*/ 92 h 903"/>
                  <a:gd name="T66" fmla="*/ 248 w 438"/>
                  <a:gd name="T67" fmla="*/ 85 h 903"/>
                  <a:gd name="T68" fmla="*/ 252 w 438"/>
                  <a:gd name="T69" fmla="*/ 30 h 903"/>
                  <a:gd name="T70" fmla="*/ 275 w 438"/>
                  <a:gd name="T71" fmla="*/ 63 h 903"/>
                  <a:gd name="T72" fmla="*/ 267 w 438"/>
                  <a:gd name="T73" fmla="*/ 114 h 903"/>
                  <a:gd name="T74" fmla="*/ 297 w 438"/>
                  <a:gd name="T75" fmla="*/ 158 h 903"/>
                  <a:gd name="T76" fmla="*/ 316 w 438"/>
                  <a:gd name="T77" fmla="*/ 199 h 903"/>
                  <a:gd name="T78" fmla="*/ 319 w 438"/>
                  <a:gd name="T79" fmla="*/ 262 h 903"/>
                  <a:gd name="T80" fmla="*/ 349 w 438"/>
                  <a:gd name="T81" fmla="*/ 351 h 903"/>
                  <a:gd name="T82" fmla="*/ 360 w 438"/>
                  <a:gd name="T83" fmla="*/ 448 h 903"/>
                  <a:gd name="T84" fmla="*/ 375 w 438"/>
                  <a:gd name="T85" fmla="*/ 518 h 903"/>
                  <a:gd name="T86" fmla="*/ 419 w 438"/>
                  <a:gd name="T87" fmla="*/ 566 h 903"/>
                  <a:gd name="T88" fmla="*/ 438 w 438"/>
                  <a:gd name="T89" fmla="*/ 604 h 903"/>
                  <a:gd name="T90" fmla="*/ 416 w 438"/>
                  <a:gd name="T91" fmla="*/ 680 h 903"/>
                  <a:gd name="T92" fmla="*/ 405 w 438"/>
                  <a:gd name="T93" fmla="*/ 721 h 903"/>
                  <a:gd name="T94" fmla="*/ 382 w 438"/>
                  <a:gd name="T95" fmla="*/ 744 h 903"/>
                  <a:gd name="T96" fmla="*/ 327 w 438"/>
                  <a:gd name="T97" fmla="*/ 799 h 903"/>
                  <a:gd name="T98" fmla="*/ 301 w 438"/>
                  <a:gd name="T99" fmla="*/ 825 h 903"/>
                  <a:gd name="T100" fmla="*/ 267 w 438"/>
                  <a:gd name="T101" fmla="*/ 840 h 903"/>
                  <a:gd name="T102" fmla="*/ 215 w 438"/>
                  <a:gd name="T103" fmla="*/ 855 h 903"/>
                  <a:gd name="T104" fmla="*/ 163 w 438"/>
                  <a:gd name="T105" fmla="*/ 877 h 903"/>
                  <a:gd name="T106" fmla="*/ 122 w 438"/>
                  <a:gd name="T107" fmla="*/ 903 h 90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38"/>
                  <a:gd name="T163" fmla="*/ 0 h 903"/>
                  <a:gd name="T164" fmla="*/ 438 w 438"/>
                  <a:gd name="T165" fmla="*/ 903 h 90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38" h="903">
                    <a:moveTo>
                      <a:pt x="122" y="903"/>
                    </a:moveTo>
                    <a:lnTo>
                      <a:pt x="119" y="873"/>
                    </a:lnTo>
                    <a:lnTo>
                      <a:pt x="104" y="858"/>
                    </a:lnTo>
                    <a:lnTo>
                      <a:pt x="93" y="851"/>
                    </a:lnTo>
                    <a:lnTo>
                      <a:pt x="74" y="844"/>
                    </a:lnTo>
                    <a:lnTo>
                      <a:pt x="59" y="844"/>
                    </a:lnTo>
                    <a:lnTo>
                      <a:pt x="52" y="829"/>
                    </a:lnTo>
                    <a:lnTo>
                      <a:pt x="59" y="773"/>
                    </a:lnTo>
                    <a:lnTo>
                      <a:pt x="56" y="740"/>
                    </a:lnTo>
                    <a:lnTo>
                      <a:pt x="44" y="725"/>
                    </a:lnTo>
                    <a:lnTo>
                      <a:pt x="37" y="718"/>
                    </a:lnTo>
                    <a:lnTo>
                      <a:pt x="41" y="688"/>
                    </a:lnTo>
                    <a:lnTo>
                      <a:pt x="37" y="669"/>
                    </a:lnTo>
                    <a:lnTo>
                      <a:pt x="30" y="655"/>
                    </a:lnTo>
                    <a:lnTo>
                      <a:pt x="41" y="622"/>
                    </a:lnTo>
                    <a:lnTo>
                      <a:pt x="52" y="622"/>
                    </a:lnTo>
                    <a:lnTo>
                      <a:pt x="59" y="615"/>
                    </a:lnTo>
                    <a:lnTo>
                      <a:pt x="63" y="592"/>
                    </a:lnTo>
                    <a:lnTo>
                      <a:pt x="85" y="574"/>
                    </a:lnTo>
                    <a:lnTo>
                      <a:pt x="107" y="555"/>
                    </a:lnTo>
                    <a:lnTo>
                      <a:pt x="111" y="533"/>
                    </a:lnTo>
                    <a:lnTo>
                      <a:pt x="137" y="511"/>
                    </a:lnTo>
                    <a:lnTo>
                      <a:pt x="163" y="485"/>
                    </a:lnTo>
                    <a:lnTo>
                      <a:pt x="159" y="474"/>
                    </a:lnTo>
                    <a:lnTo>
                      <a:pt x="159" y="459"/>
                    </a:lnTo>
                    <a:lnTo>
                      <a:pt x="178" y="448"/>
                    </a:lnTo>
                    <a:lnTo>
                      <a:pt x="185" y="444"/>
                    </a:lnTo>
                    <a:lnTo>
                      <a:pt x="181" y="422"/>
                    </a:lnTo>
                    <a:lnTo>
                      <a:pt x="181" y="400"/>
                    </a:lnTo>
                    <a:lnTo>
                      <a:pt x="174" y="396"/>
                    </a:lnTo>
                    <a:lnTo>
                      <a:pt x="163" y="400"/>
                    </a:lnTo>
                    <a:lnTo>
                      <a:pt x="152" y="385"/>
                    </a:lnTo>
                    <a:lnTo>
                      <a:pt x="141" y="344"/>
                    </a:lnTo>
                    <a:lnTo>
                      <a:pt x="119" y="314"/>
                    </a:lnTo>
                    <a:lnTo>
                      <a:pt x="126" y="273"/>
                    </a:lnTo>
                    <a:lnTo>
                      <a:pt x="122" y="255"/>
                    </a:lnTo>
                    <a:lnTo>
                      <a:pt x="96" y="229"/>
                    </a:lnTo>
                    <a:lnTo>
                      <a:pt x="107" y="196"/>
                    </a:lnTo>
                    <a:lnTo>
                      <a:pt x="100" y="177"/>
                    </a:lnTo>
                    <a:lnTo>
                      <a:pt x="81" y="158"/>
                    </a:lnTo>
                    <a:lnTo>
                      <a:pt x="70" y="170"/>
                    </a:lnTo>
                    <a:lnTo>
                      <a:pt x="30" y="129"/>
                    </a:lnTo>
                    <a:lnTo>
                      <a:pt x="19" y="114"/>
                    </a:lnTo>
                    <a:lnTo>
                      <a:pt x="11" y="99"/>
                    </a:lnTo>
                    <a:lnTo>
                      <a:pt x="0" y="92"/>
                    </a:lnTo>
                    <a:lnTo>
                      <a:pt x="15" y="78"/>
                    </a:lnTo>
                    <a:lnTo>
                      <a:pt x="37" y="78"/>
                    </a:lnTo>
                    <a:lnTo>
                      <a:pt x="48" y="95"/>
                    </a:lnTo>
                    <a:lnTo>
                      <a:pt x="78" y="129"/>
                    </a:lnTo>
                    <a:lnTo>
                      <a:pt x="107" y="110"/>
                    </a:lnTo>
                    <a:lnTo>
                      <a:pt x="126" y="114"/>
                    </a:lnTo>
                    <a:lnTo>
                      <a:pt x="130" y="125"/>
                    </a:lnTo>
                    <a:lnTo>
                      <a:pt x="152" y="129"/>
                    </a:lnTo>
                    <a:lnTo>
                      <a:pt x="159" y="99"/>
                    </a:lnTo>
                    <a:lnTo>
                      <a:pt x="170" y="89"/>
                    </a:lnTo>
                    <a:lnTo>
                      <a:pt x="178" y="78"/>
                    </a:lnTo>
                    <a:lnTo>
                      <a:pt x="178" y="67"/>
                    </a:lnTo>
                    <a:lnTo>
                      <a:pt x="174" y="37"/>
                    </a:lnTo>
                    <a:lnTo>
                      <a:pt x="193" y="19"/>
                    </a:lnTo>
                    <a:lnTo>
                      <a:pt x="204" y="19"/>
                    </a:lnTo>
                    <a:lnTo>
                      <a:pt x="222" y="0"/>
                    </a:lnTo>
                    <a:lnTo>
                      <a:pt x="244" y="26"/>
                    </a:lnTo>
                    <a:lnTo>
                      <a:pt x="252" y="37"/>
                    </a:lnTo>
                    <a:lnTo>
                      <a:pt x="244" y="59"/>
                    </a:lnTo>
                    <a:lnTo>
                      <a:pt x="226" y="74"/>
                    </a:lnTo>
                    <a:lnTo>
                      <a:pt x="211" y="92"/>
                    </a:lnTo>
                    <a:lnTo>
                      <a:pt x="215" y="110"/>
                    </a:lnTo>
                    <a:lnTo>
                      <a:pt x="248" y="85"/>
                    </a:lnTo>
                    <a:lnTo>
                      <a:pt x="248" y="63"/>
                    </a:lnTo>
                    <a:lnTo>
                      <a:pt x="252" y="30"/>
                    </a:lnTo>
                    <a:lnTo>
                      <a:pt x="263" y="22"/>
                    </a:lnTo>
                    <a:lnTo>
                      <a:pt x="275" y="63"/>
                    </a:lnTo>
                    <a:lnTo>
                      <a:pt x="275" y="99"/>
                    </a:lnTo>
                    <a:lnTo>
                      <a:pt x="267" y="114"/>
                    </a:lnTo>
                    <a:lnTo>
                      <a:pt x="267" y="136"/>
                    </a:lnTo>
                    <a:lnTo>
                      <a:pt x="297" y="158"/>
                    </a:lnTo>
                    <a:lnTo>
                      <a:pt x="297" y="173"/>
                    </a:lnTo>
                    <a:lnTo>
                      <a:pt x="316" y="199"/>
                    </a:lnTo>
                    <a:lnTo>
                      <a:pt x="323" y="218"/>
                    </a:lnTo>
                    <a:lnTo>
                      <a:pt x="319" y="262"/>
                    </a:lnTo>
                    <a:lnTo>
                      <a:pt x="331" y="311"/>
                    </a:lnTo>
                    <a:lnTo>
                      <a:pt x="349" y="351"/>
                    </a:lnTo>
                    <a:lnTo>
                      <a:pt x="345" y="411"/>
                    </a:lnTo>
                    <a:lnTo>
                      <a:pt x="360" y="448"/>
                    </a:lnTo>
                    <a:lnTo>
                      <a:pt x="368" y="463"/>
                    </a:lnTo>
                    <a:lnTo>
                      <a:pt x="375" y="518"/>
                    </a:lnTo>
                    <a:lnTo>
                      <a:pt x="382" y="541"/>
                    </a:lnTo>
                    <a:lnTo>
                      <a:pt x="419" y="566"/>
                    </a:lnTo>
                    <a:lnTo>
                      <a:pt x="438" y="589"/>
                    </a:lnTo>
                    <a:lnTo>
                      <a:pt x="438" y="604"/>
                    </a:lnTo>
                    <a:lnTo>
                      <a:pt x="423" y="673"/>
                    </a:lnTo>
                    <a:lnTo>
                      <a:pt x="416" y="680"/>
                    </a:lnTo>
                    <a:lnTo>
                      <a:pt x="423" y="695"/>
                    </a:lnTo>
                    <a:lnTo>
                      <a:pt x="405" y="721"/>
                    </a:lnTo>
                    <a:lnTo>
                      <a:pt x="382" y="732"/>
                    </a:lnTo>
                    <a:lnTo>
                      <a:pt x="382" y="744"/>
                    </a:lnTo>
                    <a:lnTo>
                      <a:pt x="349" y="788"/>
                    </a:lnTo>
                    <a:lnTo>
                      <a:pt x="327" y="799"/>
                    </a:lnTo>
                    <a:lnTo>
                      <a:pt x="323" y="825"/>
                    </a:lnTo>
                    <a:lnTo>
                      <a:pt x="301" y="825"/>
                    </a:lnTo>
                    <a:lnTo>
                      <a:pt x="290" y="833"/>
                    </a:lnTo>
                    <a:lnTo>
                      <a:pt x="267" y="840"/>
                    </a:lnTo>
                    <a:lnTo>
                      <a:pt x="237" y="836"/>
                    </a:lnTo>
                    <a:lnTo>
                      <a:pt x="215" y="855"/>
                    </a:lnTo>
                    <a:lnTo>
                      <a:pt x="189" y="870"/>
                    </a:lnTo>
                    <a:lnTo>
                      <a:pt x="163" y="877"/>
                    </a:lnTo>
                    <a:lnTo>
                      <a:pt x="144" y="892"/>
                    </a:lnTo>
                    <a:lnTo>
                      <a:pt x="122" y="903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006956">
                  <a:defRPr/>
                </a:pPr>
                <a:endParaRPr lang="en-US" sz="1800" kern="0">
                  <a:solidFill>
                    <a:srgbClr val="4B4B4B"/>
                  </a:solidFill>
                  <a:latin typeface="TeleNeo Office"/>
                </a:endParaRPr>
              </a:p>
            </p:txBody>
          </p:sp>
        </p:grpSp>
        <p:sp>
          <p:nvSpPr>
            <p:cNvPr id="42" name="Freeform 61">
              <a:extLst>
                <a:ext uri="{FF2B5EF4-FFF2-40B4-BE49-F238E27FC236}">
                  <a16:creationId xmlns:a16="http://schemas.microsoft.com/office/drawing/2014/main" id="{E22E20E7-7746-4B43-9B1A-28EA3B90856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374804" y="4169210"/>
              <a:ext cx="931049" cy="922105"/>
            </a:xfrm>
            <a:custGeom>
              <a:avLst/>
              <a:gdLst>
                <a:gd name="T0" fmla="*/ 7 w 364"/>
                <a:gd name="T1" fmla="*/ 102 h 357"/>
                <a:gd name="T2" fmla="*/ 22 w 364"/>
                <a:gd name="T3" fmla="*/ 130 h 357"/>
                <a:gd name="T4" fmla="*/ 41 w 364"/>
                <a:gd name="T5" fmla="*/ 126 h 357"/>
                <a:gd name="T6" fmla="*/ 56 w 364"/>
                <a:gd name="T7" fmla="*/ 98 h 357"/>
                <a:gd name="T8" fmla="*/ 82 w 364"/>
                <a:gd name="T9" fmla="*/ 111 h 357"/>
                <a:gd name="T10" fmla="*/ 89 w 364"/>
                <a:gd name="T11" fmla="*/ 135 h 357"/>
                <a:gd name="T12" fmla="*/ 102 w 364"/>
                <a:gd name="T13" fmla="*/ 167 h 357"/>
                <a:gd name="T14" fmla="*/ 115 w 364"/>
                <a:gd name="T15" fmla="*/ 189 h 357"/>
                <a:gd name="T16" fmla="*/ 106 w 364"/>
                <a:gd name="T17" fmla="*/ 199 h 357"/>
                <a:gd name="T18" fmla="*/ 161 w 364"/>
                <a:gd name="T19" fmla="*/ 260 h 357"/>
                <a:gd name="T20" fmla="*/ 188 w 364"/>
                <a:gd name="T21" fmla="*/ 263 h 357"/>
                <a:gd name="T22" fmla="*/ 229 w 364"/>
                <a:gd name="T23" fmla="*/ 291 h 357"/>
                <a:gd name="T24" fmla="*/ 240 w 364"/>
                <a:gd name="T25" fmla="*/ 314 h 357"/>
                <a:gd name="T26" fmla="*/ 251 w 364"/>
                <a:gd name="T27" fmla="*/ 313 h 357"/>
                <a:gd name="T28" fmla="*/ 275 w 364"/>
                <a:gd name="T29" fmla="*/ 326 h 357"/>
                <a:gd name="T30" fmla="*/ 291 w 364"/>
                <a:gd name="T31" fmla="*/ 325 h 357"/>
                <a:gd name="T32" fmla="*/ 290 w 364"/>
                <a:gd name="T33" fmla="*/ 301 h 357"/>
                <a:gd name="T34" fmla="*/ 272 w 364"/>
                <a:gd name="T35" fmla="*/ 275 h 357"/>
                <a:gd name="T36" fmla="*/ 229 w 364"/>
                <a:gd name="T37" fmla="*/ 232 h 357"/>
                <a:gd name="T38" fmla="*/ 214 w 364"/>
                <a:gd name="T39" fmla="*/ 228 h 357"/>
                <a:gd name="T40" fmla="*/ 199 w 364"/>
                <a:gd name="T41" fmla="*/ 217 h 357"/>
                <a:gd name="T42" fmla="*/ 188 w 364"/>
                <a:gd name="T43" fmla="*/ 197 h 357"/>
                <a:gd name="T44" fmla="*/ 169 w 364"/>
                <a:gd name="T45" fmla="*/ 165 h 357"/>
                <a:gd name="T46" fmla="*/ 137 w 364"/>
                <a:gd name="T47" fmla="*/ 126 h 357"/>
                <a:gd name="T48" fmla="*/ 154 w 364"/>
                <a:gd name="T49" fmla="*/ 119 h 357"/>
                <a:gd name="T50" fmla="*/ 223 w 364"/>
                <a:gd name="T51" fmla="*/ 102 h 357"/>
                <a:gd name="T52" fmla="*/ 255 w 364"/>
                <a:gd name="T53" fmla="*/ 122 h 357"/>
                <a:gd name="T54" fmla="*/ 268 w 364"/>
                <a:gd name="T55" fmla="*/ 122 h 357"/>
                <a:gd name="T56" fmla="*/ 296 w 364"/>
                <a:gd name="T57" fmla="*/ 124 h 357"/>
                <a:gd name="T58" fmla="*/ 333 w 364"/>
                <a:gd name="T59" fmla="*/ 122 h 357"/>
                <a:gd name="T60" fmla="*/ 357 w 364"/>
                <a:gd name="T61" fmla="*/ 135 h 357"/>
                <a:gd name="T62" fmla="*/ 364 w 364"/>
                <a:gd name="T63" fmla="*/ 111 h 357"/>
                <a:gd name="T64" fmla="*/ 345 w 364"/>
                <a:gd name="T65" fmla="*/ 91 h 357"/>
                <a:gd name="T66" fmla="*/ 344 w 364"/>
                <a:gd name="T67" fmla="*/ 69 h 357"/>
                <a:gd name="T68" fmla="*/ 329 w 364"/>
                <a:gd name="T69" fmla="*/ 54 h 357"/>
                <a:gd name="T70" fmla="*/ 313 w 364"/>
                <a:gd name="T71" fmla="*/ 58 h 357"/>
                <a:gd name="T72" fmla="*/ 294 w 364"/>
                <a:gd name="T73" fmla="*/ 65 h 357"/>
                <a:gd name="T74" fmla="*/ 266 w 364"/>
                <a:gd name="T75" fmla="*/ 43 h 357"/>
                <a:gd name="T76" fmla="*/ 242 w 364"/>
                <a:gd name="T77" fmla="*/ 33 h 357"/>
                <a:gd name="T78" fmla="*/ 199 w 364"/>
                <a:gd name="T79" fmla="*/ 0 h 357"/>
                <a:gd name="T80" fmla="*/ 157 w 364"/>
                <a:gd name="T81" fmla="*/ 24 h 357"/>
                <a:gd name="T82" fmla="*/ 145 w 364"/>
                <a:gd name="T83" fmla="*/ 45 h 357"/>
                <a:gd name="T84" fmla="*/ 80 w 364"/>
                <a:gd name="T85" fmla="*/ 80 h 357"/>
                <a:gd name="T86" fmla="*/ 41 w 364"/>
                <a:gd name="T87" fmla="*/ 80 h 357"/>
                <a:gd name="T88" fmla="*/ 0 w 364"/>
                <a:gd name="T89" fmla="*/ 80 h 3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64"/>
                <a:gd name="T136" fmla="*/ 0 h 357"/>
                <a:gd name="T137" fmla="*/ 364 w 364"/>
                <a:gd name="T138" fmla="*/ 357 h 3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64" h="357">
                  <a:moveTo>
                    <a:pt x="0" y="80"/>
                  </a:moveTo>
                  <a:lnTo>
                    <a:pt x="7" y="102"/>
                  </a:lnTo>
                  <a:lnTo>
                    <a:pt x="15" y="119"/>
                  </a:lnTo>
                  <a:lnTo>
                    <a:pt x="22" y="130"/>
                  </a:lnTo>
                  <a:lnTo>
                    <a:pt x="31" y="132"/>
                  </a:lnTo>
                  <a:lnTo>
                    <a:pt x="41" y="126"/>
                  </a:lnTo>
                  <a:lnTo>
                    <a:pt x="46" y="115"/>
                  </a:lnTo>
                  <a:lnTo>
                    <a:pt x="56" y="98"/>
                  </a:lnTo>
                  <a:lnTo>
                    <a:pt x="69" y="108"/>
                  </a:lnTo>
                  <a:lnTo>
                    <a:pt x="82" y="111"/>
                  </a:lnTo>
                  <a:lnTo>
                    <a:pt x="91" y="117"/>
                  </a:lnTo>
                  <a:lnTo>
                    <a:pt x="89" y="135"/>
                  </a:lnTo>
                  <a:lnTo>
                    <a:pt x="89" y="147"/>
                  </a:lnTo>
                  <a:lnTo>
                    <a:pt x="102" y="167"/>
                  </a:lnTo>
                  <a:lnTo>
                    <a:pt x="117" y="184"/>
                  </a:lnTo>
                  <a:lnTo>
                    <a:pt x="115" y="189"/>
                  </a:lnTo>
                  <a:lnTo>
                    <a:pt x="98" y="189"/>
                  </a:lnTo>
                  <a:lnTo>
                    <a:pt x="106" y="199"/>
                  </a:lnTo>
                  <a:lnTo>
                    <a:pt x="156" y="256"/>
                  </a:lnTo>
                  <a:lnTo>
                    <a:pt x="161" y="260"/>
                  </a:lnTo>
                  <a:lnTo>
                    <a:pt x="176" y="260"/>
                  </a:lnTo>
                  <a:lnTo>
                    <a:pt x="188" y="263"/>
                  </a:lnTo>
                  <a:lnTo>
                    <a:pt x="210" y="273"/>
                  </a:lnTo>
                  <a:lnTo>
                    <a:pt x="229" y="291"/>
                  </a:lnTo>
                  <a:lnTo>
                    <a:pt x="233" y="299"/>
                  </a:lnTo>
                  <a:lnTo>
                    <a:pt x="240" y="314"/>
                  </a:lnTo>
                  <a:lnTo>
                    <a:pt x="246" y="313"/>
                  </a:lnTo>
                  <a:lnTo>
                    <a:pt x="251" y="313"/>
                  </a:lnTo>
                  <a:lnTo>
                    <a:pt x="266" y="319"/>
                  </a:lnTo>
                  <a:lnTo>
                    <a:pt x="275" y="326"/>
                  </a:lnTo>
                  <a:lnTo>
                    <a:pt x="303" y="357"/>
                  </a:lnTo>
                  <a:lnTo>
                    <a:pt x="291" y="325"/>
                  </a:lnTo>
                  <a:lnTo>
                    <a:pt x="284" y="313"/>
                  </a:lnTo>
                  <a:lnTo>
                    <a:pt x="290" y="301"/>
                  </a:lnTo>
                  <a:lnTo>
                    <a:pt x="286" y="291"/>
                  </a:lnTo>
                  <a:lnTo>
                    <a:pt x="272" y="275"/>
                  </a:lnTo>
                  <a:lnTo>
                    <a:pt x="246" y="245"/>
                  </a:lnTo>
                  <a:lnTo>
                    <a:pt x="229" y="232"/>
                  </a:lnTo>
                  <a:lnTo>
                    <a:pt x="223" y="226"/>
                  </a:lnTo>
                  <a:lnTo>
                    <a:pt x="214" y="228"/>
                  </a:lnTo>
                  <a:lnTo>
                    <a:pt x="201" y="217"/>
                  </a:lnTo>
                  <a:lnTo>
                    <a:pt x="199" y="217"/>
                  </a:lnTo>
                  <a:lnTo>
                    <a:pt x="192" y="210"/>
                  </a:lnTo>
                  <a:lnTo>
                    <a:pt x="188" y="197"/>
                  </a:lnTo>
                  <a:lnTo>
                    <a:pt x="184" y="184"/>
                  </a:lnTo>
                  <a:lnTo>
                    <a:pt x="169" y="165"/>
                  </a:lnTo>
                  <a:lnTo>
                    <a:pt x="139" y="134"/>
                  </a:lnTo>
                  <a:lnTo>
                    <a:pt x="137" y="126"/>
                  </a:lnTo>
                  <a:lnTo>
                    <a:pt x="139" y="122"/>
                  </a:lnTo>
                  <a:lnTo>
                    <a:pt x="154" y="119"/>
                  </a:lnTo>
                  <a:lnTo>
                    <a:pt x="196" y="132"/>
                  </a:lnTo>
                  <a:lnTo>
                    <a:pt x="223" y="102"/>
                  </a:lnTo>
                  <a:lnTo>
                    <a:pt x="246" y="121"/>
                  </a:lnTo>
                  <a:lnTo>
                    <a:pt x="255" y="122"/>
                  </a:lnTo>
                  <a:lnTo>
                    <a:pt x="260" y="130"/>
                  </a:lnTo>
                  <a:lnTo>
                    <a:pt x="268" y="122"/>
                  </a:lnTo>
                  <a:lnTo>
                    <a:pt x="283" y="122"/>
                  </a:lnTo>
                  <a:lnTo>
                    <a:pt x="296" y="124"/>
                  </a:lnTo>
                  <a:lnTo>
                    <a:pt x="314" y="115"/>
                  </a:lnTo>
                  <a:lnTo>
                    <a:pt x="333" y="122"/>
                  </a:lnTo>
                  <a:lnTo>
                    <a:pt x="344" y="132"/>
                  </a:lnTo>
                  <a:lnTo>
                    <a:pt x="357" y="135"/>
                  </a:lnTo>
                  <a:lnTo>
                    <a:pt x="358" y="126"/>
                  </a:lnTo>
                  <a:lnTo>
                    <a:pt x="364" y="111"/>
                  </a:lnTo>
                  <a:lnTo>
                    <a:pt x="357" y="104"/>
                  </a:lnTo>
                  <a:lnTo>
                    <a:pt x="345" y="91"/>
                  </a:lnTo>
                  <a:lnTo>
                    <a:pt x="344" y="78"/>
                  </a:lnTo>
                  <a:lnTo>
                    <a:pt x="344" y="69"/>
                  </a:lnTo>
                  <a:lnTo>
                    <a:pt x="345" y="58"/>
                  </a:lnTo>
                  <a:lnTo>
                    <a:pt x="329" y="54"/>
                  </a:lnTo>
                  <a:lnTo>
                    <a:pt x="321" y="52"/>
                  </a:lnTo>
                  <a:lnTo>
                    <a:pt x="313" y="58"/>
                  </a:lnTo>
                  <a:lnTo>
                    <a:pt x="303" y="65"/>
                  </a:lnTo>
                  <a:lnTo>
                    <a:pt x="294" y="65"/>
                  </a:lnTo>
                  <a:lnTo>
                    <a:pt x="279" y="50"/>
                  </a:lnTo>
                  <a:lnTo>
                    <a:pt x="266" y="43"/>
                  </a:lnTo>
                  <a:lnTo>
                    <a:pt x="253" y="45"/>
                  </a:lnTo>
                  <a:lnTo>
                    <a:pt x="242" y="33"/>
                  </a:lnTo>
                  <a:lnTo>
                    <a:pt x="212" y="2"/>
                  </a:lnTo>
                  <a:lnTo>
                    <a:pt x="199" y="0"/>
                  </a:lnTo>
                  <a:lnTo>
                    <a:pt x="178" y="26"/>
                  </a:lnTo>
                  <a:lnTo>
                    <a:pt x="157" y="24"/>
                  </a:lnTo>
                  <a:lnTo>
                    <a:pt x="148" y="33"/>
                  </a:lnTo>
                  <a:lnTo>
                    <a:pt x="145" y="45"/>
                  </a:lnTo>
                  <a:lnTo>
                    <a:pt x="106" y="87"/>
                  </a:lnTo>
                  <a:lnTo>
                    <a:pt x="80" y="80"/>
                  </a:lnTo>
                  <a:lnTo>
                    <a:pt x="54" y="74"/>
                  </a:lnTo>
                  <a:lnTo>
                    <a:pt x="41" y="80"/>
                  </a:lnTo>
                  <a:lnTo>
                    <a:pt x="24" y="87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006956">
                <a:defRPr/>
              </a:pPr>
              <a:endParaRPr lang="en-US" sz="1800" kern="0">
                <a:solidFill>
                  <a:srgbClr val="4B4B4B"/>
                </a:solidFill>
                <a:latin typeface="TeleNeo Office"/>
              </a:endParaRPr>
            </a:p>
          </p:txBody>
        </p:sp>
        <p:grpSp>
          <p:nvGrpSpPr>
            <p:cNvPr id="43" name="Group 62">
              <a:extLst>
                <a:ext uri="{FF2B5EF4-FFF2-40B4-BE49-F238E27FC236}">
                  <a16:creationId xmlns:a16="http://schemas.microsoft.com/office/drawing/2014/main" id="{42B482AC-65CC-4FE0-A805-0C591979257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460577" y="5200627"/>
              <a:ext cx="1498279" cy="1575256"/>
              <a:chOff x="2610" y="3109"/>
              <a:chExt cx="586" cy="611"/>
            </a:xfrm>
            <a:grpFill/>
          </p:grpSpPr>
          <p:sp>
            <p:nvSpPr>
              <p:cNvPr id="83" name="Freeform 63">
                <a:extLst>
                  <a:ext uri="{FF2B5EF4-FFF2-40B4-BE49-F238E27FC236}">
                    <a16:creationId xmlns:a16="http://schemas.microsoft.com/office/drawing/2014/main" id="{57E1091F-6D33-439E-88B6-8AD463A7579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623" y="3429"/>
                <a:ext cx="24" cy="25"/>
              </a:xfrm>
              <a:custGeom>
                <a:avLst/>
                <a:gdLst>
                  <a:gd name="T0" fmla="*/ 18 w 24"/>
                  <a:gd name="T1" fmla="*/ 0 h 25"/>
                  <a:gd name="T2" fmla="*/ 24 w 24"/>
                  <a:gd name="T3" fmla="*/ 7 h 25"/>
                  <a:gd name="T4" fmla="*/ 22 w 24"/>
                  <a:gd name="T5" fmla="*/ 16 h 25"/>
                  <a:gd name="T6" fmla="*/ 24 w 24"/>
                  <a:gd name="T7" fmla="*/ 23 h 25"/>
                  <a:gd name="T8" fmla="*/ 18 w 24"/>
                  <a:gd name="T9" fmla="*/ 25 h 25"/>
                  <a:gd name="T10" fmla="*/ 7 w 24"/>
                  <a:gd name="T11" fmla="*/ 23 h 25"/>
                  <a:gd name="T12" fmla="*/ 0 w 24"/>
                  <a:gd name="T13" fmla="*/ 14 h 25"/>
                  <a:gd name="T14" fmla="*/ 18 w 24"/>
                  <a:gd name="T15" fmla="*/ 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5"/>
                  <a:gd name="T26" fmla="*/ 24 w 24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5">
                    <a:moveTo>
                      <a:pt x="18" y="0"/>
                    </a:moveTo>
                    <a:lnTo>
                      <a:pt x="24" y="7"/>
                    </a:lnTo>
                    <a:lnTo>
                      <a:pt x="22" y="16"/>
                    </a:lnTo>
                    <a:lnTo>
                      <a:pt x="24" y="23"/>
                    </a:lnTo>
                    <a:lnTo>
                      <a:pt x="18" y="25"/>
                    </a:lnTo>
                    <a:lnTo>
                      <a:pt x="7" y="23"/>
                    </a:lnTo>
                    <a:lnTo>
                      <a:pt x="0" y="14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006956">
                  <a:defRPr/>
                </a:pPr>
                <a:endParaRPr lang="en-US" sz="1800" kern="0">
                  <a:solidFill>
                    <a:srgbClr val="4B4B4B"/>
                  </a:solidFill>
                  <a:latin typeface="TeleNeo Office"/>
                </a:endParaRPr>
              </a:p>
            </p:txBody>
          </p:sp>
          <p:sp>
            <p:nvSpPr>
              <p:cNvPr id="84" name="Freeform 64">
                <a:extLst>
                  <a:ext uri="{FF2B5EF4-FFF2-40B4-BE49-F238E27FC236}">
                    <a16:creationId xmlns:a16="http://schemas.microsoft.com/office/drawing/2014/main" id="{1F3476B1-0EA9-4148-84AE-8B92EC5EDD2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672" y="3439"/>
                <a:ext cx="184" cy="163"/>
              </a:xfrm>
              <a:custGeom>
                <a:avLst/>
                <a:gdLst>
                  <a:gd name="T0" fmla="*/ 26 w 184"/>
                  <a:gd name="T1" fmla="*/ 7 h 163"/>
                  <a:gd name="T2" fmla="*/ 17 w 184"/>
                  <a:gd name="T3" fmla="*/ 11 h 163"/>
                  <a:gd name="T4" fmla="*/ 20 w 184"/>
                  <a:gd name="T5" fmla="*/ 20 h 163"/>
                  <a:gd name="T6" fmla="*/ 11 w 184"/>
                  <a:gd name="T7" fmla="*/ 31 h 163"/>
                  <a:gd name="T8" fmla="*/ 4 w 184"/>
                  <a:gd name="T9" fmla="*/ 30 h 163"/>
                  <a:gd name="T10" fmla="*/ 0 w 184"/>
                  <a:gd name="T11" fmla="*/ 35 h 163"/>
                  <a:gd name="T12" fmla="*/ 2 w 184"/>
                  <a:gd name="T13" fmla="*/ 46 h 163"/>
                  <a:gd name="T14" fmla="*/ 32 w 184"/>
                  <a:gd name="T15" fmla="*/ 57 h 163"/>
                  <a:gd name="T16" fmla="*/ 39 w 184"/>
                  <a:gd name="T17" fmla="*/ 82 h 163"/>
                  <a:gd name="T18" fmla="*/ 48 w 184"/>
                  <a:gd name="T19" fmla="*/ 113 h 163"/>
                  <a:gd name="T20" fmla="*/ 59 w 184"/>
                  <a:gd name="T21" fmla="*/ 130 h 163"/>
                  <a:gd name="T22" fmla="*/ 72 w 184"/>
                  <a:gd name="T23" fmla="*/ 119 h 163"/>
                  <a:gd name="T24" fmla="*/ 89 w 184"/>
                  <a:gd name="T25" fmla="*/ 141 h 163"/>
                  <a:gd name="T26" fmla="*/ 106 w 184"/>
                  <a:gd name="T27" fmla="*/ 163 h 163"/>
                  <a:gd name="T28" fmla="*/ 113 w 184"/>
                  <a:gd name="T29" fmla="*/ 146 h 163"/>
                  <a:gd name="T30" fmla="*/ 108 w 184"/>
                  <a:gd name="T31" fmla="*/ 135 h 163"/>
                  <a:gd name="T32" fmla="*/ 115 w 184"/>
                  <a:gd name="T33" fmla="*/ 130 h 163"/>
                  <a:gd name="T34" fmla="*/ 141 w 184"/>
                  <a:gd name="T35" fmla="*/ 150 h 163"/>
                  <a:gd name="T36" fmla="*/ 149 w 184"/>
                  <a:gd name="T37" fmla="*/ 144 h 163"/>
                  <a:gd name="T38" fmla="*/ 151 w 184"/>
                  <a:gd name="T39" fmla="*/ 137 h 163"/>
                  <a:gd name="T40" fmla="*/ 138 w 184"/>
                  <a:gd name="T41" fmla="*/ 111 h 163"/>
                  <a:gd name="T42" fmla="*/ 138 w 184"/>
                  <a:gd name="T43" fmla="*/ 106 h 163"/>
                  <a:gd name="T44" fmla="*/ 126 w 184"/>
                  <a:gd name="T45" fmla="*/ 85 h 163"/>
                  <a:gd name="T46" fmla="*/ 121 w 184"/>
                  <a:gd name="T47" fmla="*/ 70 h 163"/>
                  <a:gd name="T48" fmla="*/ 126 w 184"/>
                  <a:gd name="T49" fmla="*/ 69 h 163"/>
                  <a:gd name="T50" fmla="*/ 141 w 184"/>
                  <a:gd name="T51" fmla="*/ 72 h 163"/>
                  <a:gd name="T52" fmla="*/ 158 w 184"/>
                  <a:gd name="T53" fmla="*/ 87 h 163"/>
                  <a:gd name="T54" fmla="*/ 167 w 184"/>
                  <a:gd name="T55" fmla="*/ 76 h 163"/>
                  <a:gd name="T56" fmla="*/ 182 w 184"/>
                  <a:gd name="T57" fmla="*/ 78 h 163"/>
                  <a:gd name="T58" fmla="*/ 184 w 184"/>
                  <a:gd name="T59" fmla="*/ 74 h 163"/>
                  <a:gd name="T60" fmla="*/ 165 w 184"/>
                  <a:gd name="T61" fmla="*/ 50 h 163"/>
                  <a:gd name="T62" fmla="*/ 151 w 184"/>
                  <a:gd name="T63" fmla="*/ 52 h 163"/>
                  <a:gd name="T64" fmla="*/ 147 w 184"/>
                  <a:gd name="T65" fmla="*/ 44 h 163"/>
                  <a:gd name="T66" fmla="*/ 138 w 184"/>
                  <a:gd name="T67" fmla="*/ 26 h 163"/>
                  <a:gd name="T68" fmla="*/ 130 w 184"/>
                  <a:gd name="T69" fmla="*/ 33 h 163"/>
                  <a:gd name="T70" fmla="*/ 112 w 184"/>
                  <a:gd name="T71" fmla="*/ 26 h 163"/>
                  <a:gd name="T72" fmla="*/ 100 w 184"/>
                  <a:gd name="T73" fmla="*/ 7 h 163"/>
                  <a:gd name="T74" fmla="*/ 78 w 184"/>
                  <a:gd name="T75" fmla="*/ 9 h 163"/>
                  <a:gd name="T76" fmla="*/ 61 w 184"/>
                  <a:gd name="T77" fmla="*/ 11 h 163"/>
                  <a:gd name="T78" fmla="*/ 50 w 184"/>
                  <a:gd name="T79" fmla="*/ 0 h 163"/>
                  <a:gd name="T80" fmla="*/ 41 w 184"/>
                  <a:gd name="T81" fmla="*/ 6 h 163"/>
                  <a:gd name="T82" fmla="*/ 26 w 184"/>
                  <a:gd name="T83" fmla="*/ 7 h 16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84"/>
                  <a:gd name="T127" fmla="*/ 0 h 163"/>
                  <a:gd name="T128" fmla="*/ 184 w 184"/>
                  <a:gd name="T129" fmla="*/ 163 h 16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84" h="163">
                    <a:moveTo>
                      <a:pt x="26" y="7"/>
                    </a:moveTo>
                    <a:lnTo>
                      <a:pt x="17" y="11"/>
                    </a:lnTo>
                    <a:lnTo>
                      <a:pt x="20" y="20"/>
                    </a:lnTo>
                    <a:lnTo>
                      <a:pt x="11" y="31"/>
                    </a:lnTo>
                    <a:lnTo>
                      <a:pt x="4" y="30"/>
                    </a:lnTo>
                    <a:lnTo>
                      <a:pt x="0" y="35"/>
                    </a:lnTo>
                    <a:lnTo>
                      <a:pt x="2" y="46"/>
                    </a:lnTo>
                    <a:lnTo>
                      <a:pt x="32" y="57"/>
                    </a:lnTo>
                    <a:lnTo>
                      <a:pt x="39" y="82"/>
                    </a:lnTo>
                    <a:lnTo>
                      <a:pt x="48" y="113"/>
                    </a:lnTo>
                    <a:lnTo>
                      <a:pt x="59" y="130"/>
                    </a:lnTo>
                    <a:lnTo>
                      <a:pt x="72" y="119"/>
                    </a:lnTo>
                    <a:lnTo>
                      <a:pt x="89" y="141"/>
                    </a:lnTo>
                    <a:lnTo>
                      <a:pt x="106" y="163"/>
                    </a:lnTo>
                    <a:lnTo>
                      <a:pt x="113" y="146"/>
                    </a:lnTo>
                    <a:lnTo>
                      <a:pt x="108" y="135"/>
                    </a:lnTo>
                    <a:lnTo>
                      <a:pt x="115" y="130"/>
                    </a:lnTo>
                    <a:lnTo>
                      <a:pt x="141" y="150"/>
                    </a:lnTo>
                    <a:lnTo>
                      <a:pt x="149" y="144"/>
                    </a:lnTo>
                    <a:lnTo>
                      <a:pt x="151" y="137"/>
                    </a:lnTo>
                    <a:lnTo>
                      <a:pt x="138" y="111"/>
                    </a:lnTo>
                    <a:lnTo>
                      <a:pt x="138" y="106"/>
                    </a:lnTo>
                    <a:lnTo>
                      <a:pt x="126" y="85"/>
                    </a:lnTo>
                    <a:lnTo>
                      <a:pt x="121" y="70"/>
                    </a:lnTo>
                    <a:lnTo>
                      <a:pt x="126" y="69"/>
                    </a:lnTo>
                    <a:lnTo>
                      <a:pt x="141" y="72"/>
                    </a:lnTo>
                    <a:lnTo>
                      <a:pt x="158" y="87"/>
                    </a:lnTo>
                    <a:lnTo>
                      <a:pt x="167" y="76"/>
                    </a:lnTo>
                    <a:lnTo>
                      <a:pt x="182" y="78"/>
                    </a:lnTo>
                    <a:lnTo>
                      <a:pt x="184" y="74"/>
                    </a:lnTo>
                    <a:lnTo>
                      <a:pt x="165" y="50"/>
                    </a:lnTo>
                    <a:lnTo>
                      <a:pt x="151" y="52"/>
                    </a:lnTo>
                    <a:lnTo>
                      <a:pt x="147" y="44"/>
                    </a:lnTo>
                    <a:lnTo>
                      <a:pt x="138" y="26"/>
                    </a:lnTo>
                    <a:lnTo>
                      <a:pt x="130" y="33"/>
                    </a:lnTo>
                    <a:lnTo>
                      <a:pt x="112" y="26"/>
                    </a:lnTo>
                    <a:lnTo>
                      <a:pt x="100" y="7"/>
                    </a:lnTo>
                    <a:lnTo>
                      <a:pt x="78" y="9"/>
                    </a:lnTo>
                    <a:lnTo>
                      <a:pt x="61" y="11"/>
                    </a:lnTo>
                    <a:lnTo>
                      <a:pt x="50" y="0"/>
                    </a:lnTo>
                    <a:lnTo>
                      <a:pt x="41" y="6"/>
                    </a:lnTo>
                    <a:lnTo>
                      <a:pt x="26" y="7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006956">
                  <a:defRPr/>
                </a:pPr>
                <a:endParaRPr lang="en-US" sz="1800" kern="0">
                  <a:solidFill>
                    <a:srgbClr val="4B4B4B"/>
                  </a:solidFill>
                  <a:latin typeface="TeleNeo Office"/>
                </a:endParaRPr>
              </a:p>
            </p:txBody>
          </p:sp>
          <p:sp>
            <p:nvSpPr>
              <p:cNvPr id="85" name="Freeform 65">
                <a:extLst>
                  <a:ext uri="{FF2B5EF4-FFF2-40B4-BE49-F238E27FC236}">
                    <a16:creationId xmlns:a16="http://schemas.microsoft.com/office/drawing/2014/main" id="{1DDE5998-BA81-474F-98C3-CB81731AFF7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610" y="3109"/>
                <a:ext cx="430" cy="386"/>
              </a:xfrm>
              <a:custGeom>
                <a:avLst/>
                <a:gdLst>
                  <a:gd name="T0" fmla="*/ 78 w 430"/>
                  <a:gd name="T1" fmla="*/ 102 h 386"/>
                  <a:gd name="T2" fmla="*/ 55 w 430"/>
                  <a:gd name="T3" fmla="*/ 167 h 386"/>
                  <a:gd name="T4" fmla="*/ 44 w 430"/>
                  <a:gd name="T5" fmla="*/ 182 h 386"/>
                  <a:gd name="T6" fmla="*/ 24 w 430"/>
                  <a:gd name="T7" fmla="*/ 200 h 386"/>
                  <a:gd name="T8" fmla="*/ 0 w 430"/>
                  <a:gd name="T9" fmla="*/ 204 h 386"/>
                  <a:gd name="T10" fmla="*/ 31 w 430"/>
                  <a:gd name="T11" fmla="*/ 260 h 386"/>
                  <a:gd name="T12" fmla="*/ 57 w 430"/>
                  <a:gd name="T13" fmla="*/ 260 h 386"/>
                  <a:gd name="T14" fmla="*/ 48 w 430"/>
                  <a:gd name="T15" fmla="*/ 278 h 386"/>
                  <a:gd name="T16" fmla="*/ 57 w 430"/>
                  <a:gd name="T17" fmla="*/ 308 h 386"/>
                  <a:gd name="T18" fmla="*/ 76 w 430"/>
                  <a:gd name="T19" fmla="*/ 330 h 386"/>
                  <a:gd name="T20" fmla="*/ 91 w 430"/>
                  <a:gd name="T21" fmla="*/ 317 h 386"/>
                  <a:gd name="T22" fmla="*/ 107 w 430"/>
                  <a:gd name="T23" fmla="*/ 319 h 386"/>
                  <a:gd name="T24" fmla="*/ 159 w 430"/>
                  <a:gd name="T25" fmla="*/ 325 h 386"/>
                  <a:gd name="T26" fmla="*/ 190 w 430"/>
                  <a:gd name="T27" fmla="*/ 341 h 386"/>
                  <a:gd name="T28" fmla="*/ 207 w 430"/>
                  <a:gd name="T29" fmla="*/ 362 h 386"/>
                  <a:gd name="T30" fmla="*/ 229 w 430"/>
                  <a:gd name="T31" fmla="*/ 353 h 386"/>
                  <a:gd name="T32" fmla="*/ 271 w 430"/>
                  <a:gd name="T33" fmla="*/ 386 h 386"/>
                  <a:gd name="T34" fmla="*/ 278 w 430"/>
                  <a:gd name="T35" fmla="*/ 367 h 386"/>
                  <a:gd name="T36" fmla="*/ 277 w 430"/>
                  <a:gd name="T37" fmla="*/ 336 h 386"/>
                  <a:gd name="T38" fmla="*/ 259 w 430"/>
                  <a:gd name="T39" fmla="*/ 323 h 386"/>
                  <a:gd name="T40" fmla="*/ 215 w 430"/>
                  <a:gd name="T41" fmla="*/ 295 h 386"/>
                  <a:gd name="T42" fmla="*/ 189 w 430"/>
                  <a:gd name="T43" fmla="*/ 286 h 386"/>
                  <a:gd name="T44" fmla="*/ 179 w 430"/>
                  <a:gd name="T45" fmla="*/ 273 h 386"/>
                  <a:gd name="T46" fmla="*/ 194 w 430"/>
                  <a:gd name="T47" fmla="*/ 258 h 386"/>
                  <a:gd name="T48" fmla="*/ 183 w 430"/>
                  <a:gd name="T49" fmla="*/ 236 h 386"/>
                  <a:gd name="T50" fmla="*/ 202 w 430"/>
                  <a:gd name="T51" fmla="*/ 245 h 386"/>
                  <a:gd name="T52" fmla="*/ 215 w 430"/>
                  <a:gd name="T53" fmla="*/ 238 h 386"/>
                  <a:gd name="T54" fmla="*/ 190 w 430"/>
                  <a:gd name="T55" fmla="*/ 202 h 386"/>
                  <a:gd name="T56" fmla="*/ 170 w 430"/>
                  <a:gd name="T57" fmla="*/ 160 h 386"/>
                  <a:gd name="T58" fmla="*/ 165 w 430"/>
                  <a:gd name="T59" fmla="*/ 134 h 386"/>
                  <a:gd name="T60" fmla="*/ 176 w 430"/>
                  <a:gd name="T61" fmla="*/ 117 h 386"/>
                  <a:gd name="T62" fmla="*/ 185 w 430"/>
                  <a:gd name="T63" fmla="*/ 139 h 386"/>
                  <a:gd name="T64" fmla="*/ 190 w 430"/>
                  <a:gd name="T65" fmla="*/ 147 h 386"/>
                  <a:gd name="T66" fmla="*/ 227 w 430"/>
                  <a:gd name="T67" fmla="*/ 176 h 386"/>
                  <a:gd name="T68" fmla="*/ 231 w 430"/>
                  <a:gd name="T69" fmla="*/ 156 h 386"/>
                  <a:gd name="T70" fmla="*/ 257 w 430"/>
                  <a:gd name="T71" fmla="*/ 176 h 386"/>
                  <a:gd name="T72" fmla="*/ 246 w 430"/>
                  <a:gd name="T73" fmla="*/ 152 h 386"/>
                  <a:gd name="T74" fmla="*/ 257 w 430"/>
                  <a:gd name="T75" fmla="*/ 141 h 386"/>
                  <a:gd name="T76" fmla="*/ 288 w 430"/>
                  <a:gd name="T77" fmla="*/ 148 h 386"/>
                  <a:gd name="T78" fmla="*/ 275 w 430"/>
                  <a:gd name="T79" fmla="*/ 130 h 386"/>
                  <a:gd name="T80" fmla="*/ 246 w 430"/>
                  <a:gd name="T81" fmla="*/ 113 h 386"/>
                  <a:gd name="T82" fmla="*/ 248 w 430"/>
                  <a:gd name="T83" fmla="*/ 98 h 386"/>
                  <a:gd name="T84" fmla="*/ 299 w 430"/>
                  <a:gd name="T85" fmla="*/ 87 h 386"/>
                  <a:gd name="T86" fmla="*/ 350 w 430"/>
                  <a:gd name="T87" fmla="*/ 82 h 386"/>
                  <a:gd name="T88" fmla="*/ 378 w 430"/>
                  <a:gd name="T89" fmla="*/ 87 h 386"/>
                  <a:gd name="T90" fmla="*/ 406 w 430"/>
                  <a:gd name="T91" fmla="*/ 76 h 386"/>
                  <a:gd name="T92" fmla="*/ 428 w 430"/>
                  <a:gd name="T93" fmla="*/ 48 h 386"/>
                  <a:gd name="T94" fmla="*/ 428 w 430"/>
                  <a:gd name="T95" fmla="*/ 6 h 386"/>
                  <a:gd name="T96" fmla="*/ 408 w 430"/>
                  <a:gd name="T97" fmla="*/ 0 h 386"/>
                  <a:gd name="T98" fmla="*/ 402 w 430"/>
                  <a:gd name="T99" fmla="*/ 20 h 386"/>
                  <a:gd name="T100" fmla="*/ 389 w 430"/>
                  <a:gd name="T101" fmla="*/ 35 h 386"/>
                  <a:gd name="T102" fmla="*/ 371 w 430"/>
                  <a:gd name="T103" fmla="*/ 45 h 386"/>
                  <a:gd name="T104" fmla="*/ 338 w 430"/>
                  <a:gd name="T105" fmla="*/ 33 h 386"/>
                  <a:gd name="T106" fmla="*/ 306 w 430"/>
                  <a:gd name="T107" fmla="*/ 20 h 386"/>
                  <a:gd name="T108" fmla="*/ 271 w 430"/>
                  <a:gd name="T109" fmla="*/ 45 h 386"/>
                  <a:gd name="T110" fmla="*/ 231 w 430"/>
                  <a:gd name="T111" fmla="*/ 56 h 386"/>
                  <a:gd name="T112" fmla="*/ 202 w 430"/>
                  <a:gd name="T113" fmla="*/ 61 h 386"/>
                  <a:gd name="T114" fmla="*/ 183 w 430"/>
                  <a:gd name="T115" fmla="*/ 78 h 386"/>
                  <a:gd name="T116" fmla="*/ 153 w 430"/>
                  <a:gd name="T117" fmla="*/ 82 h 386"/>
                  <a:gd name="T118" fmla="*/ 126 w 430"/>
                  <a:gd name="T119" fmla="*/ 97 h 386"/>
                  <a:gd name="T120" fmla="*/ 98 w 430"/>
                  <a:gd name="T121" fmla="*/ 97 h 38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30"/>
                  <a:gd name="T184" fmla="*/ 0 h 386"/>
                  <a:gd name="T185" fmla="*/ 430 w 430"/>
                  <a:gd name="T186" fmla="*/ 386 h 38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30" h="386">
                    <a:moveTo>
                      <a:pt x="87" y="95"/>
                    </a:moveTo>
                    <a:lnTo>
                      <a:pt x="78" y="102"/>
                    </a:lnTo>
                    <a:lnTo>
                      <a:pt x="68" y="135"/>
                    </a:lnTo>
                    <a:lnTo>
                      <a:pt x="55" y="167"/>
                    </a:lnTo>
                    <a:lnTo>
                      <a:pt x="50" y="171"/>
                    </a:lnTo>
                    <a:lnTo>
                      <a:pt x="44" y="182"/>
                    </a:lnTo>
                    <a:lnTo>
                      <a:pt x="37" y="193"/>
                    </a:lnTo>
                    <a:lnTo>
                      <a:pt x="24" y="200"/>
                    </a:lnTo>
                    <a:lnTo>
                      <a:pt x="13" y="204"/>
                    </a:lnTo>
                    <a:lnTo>
                      <a:pt x="0" y="204"/>
                    </a:lnTo>
                    <a:lnTo>
                      <a:pt x="17" y="241"/>
                    </a:lnTo>
                    <a:lnTo>
                      <a:pt x="31" y="260"/>
                    </a:lnTo>
                    <a:lnTo>
                      <a:pt x="44" y="260"/>
                    </a:lnTo>
                    <a:lnTo>
                      <a:pt x="57" y="260"/>
                    </a:lnTo>
                    <a:lnTo>
                      <a:pt x="61" y="269"/>
                    </a:lnTo>
                    <a:lnTo>
                      <a:pt x="48" y="278"/>
                    </a:lnTo>
                    <a:lnTo>
                      <a:pt x="48" y="290"/>
                    </a:lnTo>
                    <a:lnTo>
                      <a:pt x="57" y="308"/>
                    </a:lnTo>
                    <a:lnTo>
                      <a:pt x="68" y="323"/>
                    </a:lnTo>
                    <a:lnTo>
                      <a:pt x="76" y="330"/>
                    </a:lnTo>
                    <a:lnTo>
                      <a:pt x="80" y="319"/>
                    </a:lnTo>
                    <a:lnTo>
                      <a:pt x="91" y="317"/>
                    </a:lnTo>
                    <a:lnTo>
                      <a:pt x="104" y="328"/>
                    </a:lnTo>
                    <a:lnTo>
                      <a:pt x="107" y="319"/>
                    </a:lnTo>
                    <a:lnTo>
                      <a:pt x="128" y="321"/>
                    </a:lnTo>
                    <a:lnTo>
                      <a:pt x="159" y="325"/>
                    </a:lnTo>
                    <a:lnTo>
                      <a:pt x="181" y="332"/>
                    </a:lnTo>
                    <a:lnTo>
                      <a:pt x="190" y="341"/>
                    </a:lnTo>
                    <a:lnTo>
                      <a:pt x="200" y="354"/>
                    </a:lnTo>
                    <a:lnTo>
                      <a:pt x="207" y="362"/>
                    </a:lnTo>
                    <a:lnTo>
                      <a:pt x="216" y="354"/>
                    </a:lnTo>
                    <a:lnTo>
                      <a:pt x="229" y="353"/>
                    </a:lnTo>
                    <a:lnTo>
                      <a:pt x="248" y="366"/>
                    </a:lnTo>
                    <a:lnTo>
                      <a:pt x="271" y="386"/>
                    </a:lnTo>
                    <a:lnTo>
                      <a:pt x="277" y="382"/>
                    </a:lnTo>
                    <a:lnTo>
                      <a:pt x="278" y="367"/>
                    </a:lnTo>
                    <a:lnTo>
                      <a:pt x="278" y="351"/>
                    </a:lnTo>
                    <a:lnTo>
                      <a:pt x="277" y="336"/>
                    </a:lnTo>
                    <a:lnTo>
                      <a:pt x="266" y="319"/>
                    </a:lnTo>
                    <a:lnTo>
                      <a:pt x="259" y="323"/>
                    </a:lnTo>
                    <a:lnTo>
                      <a:pt x="242" y="315"/>
                    </a:lnTo>
                    <a:lnTo>
                      <a:pt x="215" y="295"/>
                    </a:lnTo>
                    <a:lnTo>
                      <a:pt x="207" y="288"/>
                    </a:lnTo>
                    <a:lnTo>
                      <a:pt x="189" y="286"/>
                    </a:lnTo>
                    <a:lnTo>
                      <a:pt x="179" y="280"/>
                    </a:lnTo>
                    <a:lnTo>
                      <a:pt x="179" y="273"/>
                    </a:lnTo>
                    <a:lnTo>
                      <a:pt x="190" y="262"/>
                    </a:lnTo>
                    <a:lnTo>
                      <a:pt x="194" y="258"/>
                    </a:lnTo>
                    <a:lnTo>
                      <a:pt x="187" y="249"/>
                    </a:lnTo>
                    <a:lnTo>
                      <a:pt x="183" y="236"/>
                    </a:lnTo>
                    <a:lnTo>
                      <a:pt x="187" y="230"/>
                    </a:lnTo>
                    <a:lnTo>
                      <a:pt x="202" y="245"/>
                    </a:lnTo>
                    <a:lnTo>
                      <a:pt x="215" y="251"/>
                    </a:lnTo>
                    <a:lnTo>
                      <a:pt x="215" y="238"/>
                    </a:lnTo>
                    <a:lnTo>
                      <a:pt x="207" y="223"/>
                    </a:lnTo>
                    <a:lnTo>
                      <a:pt x="190" y="202"/>
                    </a:lnTo>
                    <a:lnTo>
                      <a:pt x="172" y="174"/>
                    </a:lnTo>
                    <a:lnTo>
                      <a:pt x="170" y="160"/>
                    </a:lnTo>
                    <a:lnTo>
                      <a:pt x="168" y="147"/>
                    </a:lnTo>
                    <a:lnTo>
                      <a:pt x="165" y="134"/>
                    </a:lnTo>
                    <a:lnTo>
                      <a:pt x="163" y="121"/>
                    </a:lnTo>
                    <a:lnTo>
                      <a:pt x="176" y="117"/>
                    </a:lnTo>
                    <a:lnTo>
                      <a:pt x="174" y="126"/>
                    </a:lnTo>
                    <a:lnTo>
                      <a:pt x="185" y="139"/>
                    </a:lnTo>
                    <a:lnTo>
                      <a:pt x="192" y="139"/>
                    </a:lnTo>
                    <a:lnTo>
                      <a:pt x="190" y="147"/>
                    </a:lnTo>
                    <a:lnTo>
                      <a:pt x="226" y="182"/>
                    </a:lnTo>
                    <a:lnTo>
                      <a:pt x="227" y="176"/>
                    </a:lnTo>
                    <a:lnTo>
                      <a:pt x="220" y="160"/>
                    </a:lnTo>
                    <a:lnTo>
                      <a:pt x="231" y="156"/>
                    </a:lnTo>
                    <a:lnTo>
                      <a:pt x="248" y="163"/>
                    </a:lnTo>
                    <a:lnTo>
                      <a:pt x="257" y="176"/>
                    </a:lnTo>
                    <a:lnTo>
                      <a:pt x="259" y="167"/>
                    </a:lnTo>
                    <a:lnTo>
                      <a:pt x="246" y="152"/>
                    </a:lnTo>
                    <a:lnTo>
                      <a:pt x="248" y="145"/>
                    </a:lnTo>
                    <a:lnTo>
                      <a:pt x="257" y="141"/>
                    </a:lnTo>
                    <a:lnTo>
                      <a:pt x="282" y="152"/>
                    </a:lnTo>
                    <a:lnTo>
                      <a:pt x="288" y="148"/>
                    </a:lnTo>
                    <a:lnTo>
                      <a:pt x="286" y="137"/>
                    </a:lnTo>
                    <a:lnTo>
                      <a:pt x="275" y="130"/>
                    </a:lnTo>
                    <a:lnTo>
                      <a:pt x="257" y="122"/>
                    </a:lnTo>
                    <a:lnTo>
                      <a:pt x="246" y="113"/>
                    </a:lnTo>
                    <a:lnTo>
                      <a:pt x="244" y="106"/>
                    </a:lnTo>
                    <a:lnTo>
                      <a:pt x="248" y="98"/>
                    </a:lnTo>
                    <a:lnTo>
                      <a:pt x="273" y="95"/>
                    </a:lnTo>
                    <a:lnTo>
                      <a:pt x="299" y="87"/>
                    </a:lnTo>
                    <a:lnTo>
                      <a:pt x="317" y="89"/>
                    </a:lnTo>
                    <a:lnTo>
                      <a:pt x="350" y="82"/>
                    </a:lnTo>
                    <a:lnTo>
                      <a:pt x="356" y="78"/>
                    </a:lnTo>
                    <a:lnTo>
                      <a:pt x="378" y="87"/>
                    </a:lnTo>
                    <a:lnTo>
                      <a:pt x="397" y="97"/>
                    </a:lnTo>
                    <a:lnTo>
                      <a:pt x="406" y="76"/>
                    </a:lnTo>
                    <a:lnTo>
                      <a:pt x="423" y="54"/>
                    </a:lnTo>
                    <a:lnTo>
                      <a:pt x="428" y="48"/>
                    </a:lnTo>
                    <a:lnTo>
                      <a:pt x="430" y="9"/>
                    </a:lnTo>
                    <a:lnTo>
                      <a:pt x="428" y="6"/>
                    </a:lnTo>
                    <a:lnTo>
                      <a:pt x="419" y="0"/>
                    </a:lnTo>
                    <a:lnTo>
                      <a:pt x="408" y="0"/>
                    </a:lnTo>
                    <a:lnTo>
                      <a:pt x="402" y="6"/>
                    </a:lnTo>
                    <a:lnTo>
                      <a:pt x="402" y="20"/>
                    </a:lnTo>
                    <a:lnTo>
                      <a:pt x="404" y="32"/>
                    </a:lnTo>
                    <a:lnTo>
                      <a:pt x="389" y="35"/>
                    </a:lnTo>
                    <a:lnTo>
                      <a:pt x="378" y="43"/>
                    </a:lnTo>
                    <a:lnTo>
                      <a:pt x="371" y="45"/>
                    </a:lnTo>
                    <a:lnTo>
                      <a:pt x="347" y="39"/>
                    </a:lnTo>
                    <a:lnTo>
                      <a:pt x="338" y="33"/>
                    </a:lnTo>
                    <a:lnTo>
                      <a:pt x="325" y="41"/>
                    </a:lnTo>
                    <a:lnTo>
                      <a:pt x="306" y="20"/>
                    </a:lnTo>
                    <a:lnTo>
                      <a:pt x="286" y="35"/>
                    </a:lnTo>
                    <a:lnTo>
                      <a:pt x="271" y="45"/>
                    </a:lnTo>
                    <a:lnTo>
                      <a:pt x="255" y="52"/>
                    </a:lnTo>
                    <a:lnTo>
                      <a:pt x="231" y="56"/>
                    </a:lnTo>
                    <a:lnTo>
                      <a:pt x="215" y="61"/>
                    </a:lnTo>
                    <a:lnTo>
                      <a:pt x="202" y="61"/>
                    </a:lnTo>
                    <a:lnTo>
                      <a:pt x="196" y="63"/>
                    </a:lnTo>
                    <a:lnTo>
                      <a:pt x="183" y="78"/>
                    </a:lnTo>
                    <a:lnTo>
                      <a:pt x="172" y="78"/>
                    </a:lnTo>
                    <a:lnTo>
                      <a:pt x="153" y="82"/>
                    </a:lnTo>
                    <a:lnTo>
                      <a:pt x="135" y="80"/>
                    </a:lnTo>
                    <a:lnTo>
                      <a:pt x="126" y="97"/>
                    </a:lnTo>
                    <a:lnTo>
                      <a:pt x="111" y="98"/>
                    </a:lnTo>
                    <a:lnTo>
                      <a:pt x="98" y="97"/>
                    </a:lnTo>
                    <a:lnTo>
                      <a:pt x="87" y="95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006956">
                  <a:defRPr/>
                </a:pPr>
                <a:endParaRPr lang="en-US" sz="1800" kern="0">
                  <a:solidFill>
                    <a:srgbClr val="4B4B4B"/>
                  </a:solidFill>
                  <a:latin typeface="TeleNeo Office"/>
                </a:endParaRPr>
              </a:p>
            </p:txBody>
          </p:sp>
          <p:sp>
            <p:nvSpPr>
              <p:cNvPr id="86" name="Freeform 66">
                <a:extLst>
                  <a:ext uri="{FF2B5EF4-FFF2-40B4-BE49-F238E27FC236}">
                    <a16:creationId xmlns:a16="http://schemas.microsoft.com/office/drawing/2014/main" id="{0F7A4E9F-7293-4A7B-B98A-AAF33275FF7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824" y="3374"/>
                <a:ext cx="107" cy="87"/>
              </a:xfrm>
              <a:custGeom>
                <a:avLst/>
                <a:gdLst>
                  <a:gd name="T0" fmla="*/ 9 w 107"/>
                  <a:gd name="T1" fmla="*/ 0 h 87"/>
                  <a:gd name="T2" fmla="*/ 0 w 107"/>
                  <a:gd name="T3" fmla="*/ 7 h 87"/>
                  <a:gd name="T4" fmla="*/ 11 w 107"/>
                  <a:gd name="T5" fmla="*/ 26 h 87"/>
                  <a:gd name="T6" fmla="*/ 24 w 107"/>
                  <a:gd name="T7" fmla="*/ 30 h 87"/>
                  <a:gd name="T8" fmla="*/ 39 w 107"/>
                  <a:gd name="T9" fmla="*/ 46 h 87"/>
                  <a:gd name="T10" fmla="*/ 52 w 107"/>
                  <a:gd name="T11" fmla="*/ 54 h 87"/>
                  <a:gd name="T12" fmla="*/ 74 w 107"/>
                  <a:gd name="T13" fmla="*/ 70 h 87"/>
                  <a:gd name="T14" fmla="*/ 87 w 107"/>
                  <a:gd name="T15" fmla="*/ 76 h 87"/>
                  <a:gd name="T16" fmla="*/ 103 w 107"/>
                  <a:gd name="T17" fmla="*/ 87 h 87"/>
                  <a:gd name="T18" fmla="*/ 107 w 107"/>
                  <a:gd name="T19" fmla="*/ 81 h 87"/>
                  <a:gd name="T20" fmla="*/ 74 w 107"/>
                  <a:gd name="T21" fmla="*/ 56 h 87"/>
                  <a:gd name="T22" fmla="*/ 72 w 107"/>
                  <a:gd name="T23" fmla="*/ 44 h 87"/>
                  <a:gd name="T24" fmla="*/ 68 w 107"/>
                  <a:gd name="T25" fmla="*/ 33 h 87"/>
                  <a:gd name="T26" fmla="*/ 54 w 107"/>
                  <a:gd name="T27" fmla="*/ 20 h 87"/>
                  <a:gd name="T28" fmla="*/ 50 w 107"/>
                  <a:gd name="T29" fmla="*/ 22 h 87"/>
                  <a:gd name="T30" fmla="*/ 32 w 107"/>
                  <a:gd name="T31" fmla="*/ 9 h 87"/>
                  <a:gd name="T32" fmla="*/ 22 w 107"/>
                  <a:gd name="T33" fmla="*/ 4 h 87"/>
                  <a:gd name="T34" fmla="*/ 9 w 107"/>
                  <a:gd name="T35" fmla="*/ 0 h 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7"/>
                  <a:gd name="T55" fmla="*/ 0 h 87"/>
                  <a:gd name="T56" fmla="*/ 107 w 107"/>
                  <a:gd name="T57" fmla="*/ 87 h 8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7" h="87">
                    <a:moveTo>
                      <a:pt x="9" y="0"/>
                    </a:moveTo>
                    <a:lnTo>
                      <a:pt x="0" y="7"/>
                    </a:lnTo>
                    <a:lnTo>
                      <a:pt x="11" y="26"/>
                    </a:lnTo>
                    <a:lnTo>
                      <a:pt x="24" y="30"/>
                    </a:lnTo>
                    <a:lnTo>
                      <a:pt x="39" y="46"/>
                    </a:lnTo>
                    <a:lnTo>
                      <a:pt x="52" y="54"/>
                    </a:lnTo>
                    <a:lnTo>
                      <a:pt x="74" y="70"/>
                    </a:lnTo>
                    <a:lnTo>
                      <a:pt x="87" y="76"/>
                    </a:lnTo>
                    <a:lnTo>
                      <a:pt x="103" y="87"/>
                    </a:lnTo>
                    <a:lnTo>
                      <a:pt x="107" y="81"/>
                    </a:lnTo>
                    <a:lnTo>
                      <a:pt x="74" y="56"/>
                    </a:lnTo>
                    <a:lnTo>
                      <a:pt x="72" y="44"/>
                    </a:lnTo>
                    <a:lnTo>
                      <a:pt x="68" y="33"/>
                    </a:lnTo>
                    <a:lnTo>
                      <a:pt x="54" y="20"/>
                    </a:lnTo>
                    <a:lnTo>
                      <a:pt x="50" y="22"/>
                    </a:lnTo>
                    <a:lnTo>
                      <a:pt x="32" y="9"/>
                    </a:lnTo>
                    <a:lnTo>
                      <a:pt x="22" y="4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006956">
                  <a:defRPr/>
                </a:pPr>
                <a:endParaRPr lang="en-US" sz="1800" kern="0">
                  <a:solidFill>
                    <a:srgbClr val="4B4B4B"/>
                  </a:solidFill>
                  <a:latin typeface="TeleNeo Office"/>
                </a:endParaRPr>
              </a:p>
            </p:txBody>
          </p:sp>
          <p:sp>
            <p:nvSpPr>
              <p:cNvPr id="87" name="Freeform 67">
                <a:extLst>
                  <a:ext uri="{FF2B5EF4-FFF2-40B4-BE49-F238E27FC236}">
                    <a16:creationId xmlns:a16="http://schemas.microsoft.com/office/drawing/2014/main" id="{A585A784-49D4-4D52-B482-5DCEA69B118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858" y="3666"/>
                <a:ext cx="201" cy="54"/>
              </a:xfrm>
              <a:custGeom>
                <a:avLst/>
                <a:gdLst>
                  <a:gd name="T0" fmla="*/ 42 w 201"/>
                  <a:gd name="T1" fmla="*/ 11 h 54"/>
                  <a:gd name="T2" fmla="*/ 57 w 201"/>
                  <a:gd name="T3" fmla="*/ 4 h 54"/>
                  <a:gd name="T4" fmla="*/ 64 w 201"/>
                  <a:gd name="T5" fmla="*/ 11 h 54"/>
                  <a:gd name="T6" fmla="*/ 70 w 201"/>
                  <a:gd name="T7" fmla="*/ 13 h 54"/>
                  <a:gd name="T8" fmla="*/ 81 w 201"/>
                  <a:gd name="T9" fmla="*/ 7 h 54"/>
                  <a:gd name="T10" fmla="*/ 88 w 201"/>
                  <a:gd name="T11" fmla="*/ 4 h 54"/>
                  <a:gd name="T12" fmla="*/ 120 w 201"/>
                  <a:gd name="T13" fmla="*/ 7 h 54"/>
                  <a:gd name="T14" fmla="*/ 151 w 201"/>
                  <a:gd name="T15" fmla="*/ 6 h 54"/>
                  <a:gd name="T16" fmla="*/ 160 w 201"/>
                  <a:gd name="T17" fmla="*/ 15 h 54"/>
                  <a:gd name="T18" fmla="*/ 160 w 201"/>
                  <a:gd name="T19" fmla="*/ 20 h 54"/>
                  <a:gd name="T20" fmla="*/ 182 w 201"/>
                  <a:gd name="T21" fmla="*/ 17 h 54"/>
                  <a:gd name="T22" fmla="*/ 194 w 201"/>
                  <a:gd name="T23" fmla="*/ 19 h 54"/>
                  <a:gd name="T24" fmla="*/ 201 w 201"/>
                  <a:gd name="T25" fmla="*/ 26 h 54"/>
                  <a:gd name="T26" fmla="*/ 194 w 201"/>
                  <a:gd name="T27" fmla="*/ 35 h 54"/>
                  <a:gd name="T28" fmla="*/ 175 w 201"/>
                  <a:gd name="T29" fmla="*/ 34 h 54"/>
                  <a:gd name="T30" fmla="*/ 162 w 201"/>
                  <a:gd name="T31" fmla="*/ 41 h 54"/>
                  <a:gd name="T32" fmla="*/ 140 w 201"/>
                  <a:gd name="T33" fmla="*/ 41 h 54"/>
                  <a:gd name="T34" fmla="*/ 118 w 201"/>
                  <a:gd name="T35" fmla="*/ 50 h 54"/>
                  <a:gd name="T36" fmla="*/ 99 w 201"/>
                  <a:gd name="T37" fmla="*/ 54 h 54"/>
                  <a:gd name="T38" fmla="*/ 84 w 201"/>
                  <a:gd name="T39" fmla="*/ 45 h 54"/>
                  <a:gd name="T40" fmla="*/ 64 w 201"/>
                  <a:gd name="T41" fmla="*/ 34 h 54"/>
                  <a:gd name="T42" fmla="*/ 44 w 201"/>
                  <a:gd name="T43" fmla="*/ 34 h 54"/>
                  <a:gd name="T44" fmla="*/ 17 w 201"/>
                  <a:gd name="T45" fmla="*/ 28 h 54"/>
                  <a:gd name="T46" fmla="*/ 7 w 201"/>
                  <a:gd name="T47" fmla="*/ 20 h 54"/>
                  <a:gd name="T48" fmla="*/ 0 w 201"/>
                  <a:gd name="T49" fmla="*/ 6 h 54"/>
                  <a:gd name="T50" fmla="*/ 4 w 201"/>
                  <a:gd name="T51" fmla="*/ 0 h 54"/>
                  <a:gd name="T52" fmla="*/ 27 w 201"/>
                  <a:gd name="T53" fmla="*/ 4 h 54"/>
                  <a:gd name="T54" fmla="*/ 42 w 201"/>
                  <a:gd name="T55" fmla="*/ 11 h 5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01"/>
                  <a:gd name="T85" fmla="*/ 0 h 54"/>
                  <a:gd name="T86" fmla="*/ 201 w 201"/>
                  <a:gd name="T87" fmla="*/ 54 h 5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01" h="54">
                    <a:moveTo>
                      <a:pt x="42" y="11"/>
                    </a:moveTo>
                    <a:lnTo>
                      <a:pt x="57" y="4"/>
                    </a:lnTo>
                    <a:lnTo>
                      <a:pt x="64" y="11"/>
                    </a:lnTo>
                    <a:lnTo>
                      <a:pt x="70" y="13"/>
                    </a:lnTo>
                    <a:lnTo>
                      <a:pt x="81" y="7"/>
                    </a:lnTo>
                    <a:lnTo>
                      <a:pt x="88" y="4"/>
                    </a:lnTo>
                    <a:lnTo>
                      <a:pt x="120" y="7"/>
                    </a:lnTo>
                    <a:lnTo>
                      <a:pt x="151" y="6"/>
                    </a:lnTo>
                    <a:lnTo>
                      <a:pt x="160" y="15"/>
                    </a:lnTo>
                    <a:lnTo>
                      <a:pt x="160" y="20"/>
                    </a:lnTo>
                    <a:lnTo>
                      <a:pt x="182" y="17"/>
                    </a:lnTo>
                    <a:lnTo>
                      <a:pt x="194" y="19"/>
                    </a:lnTo>
                    <a:lnTo>
                      <a:pt x="201" y="26"/>
                    </a:lnTo>
                    <a:lnTo>
                      <a:pt x="194" y="35"/>
                    </a:lnTo>
                    <a:lnTo>
                      <a:pt x="175" y="34"/>
                    </a:lnTo>
                    <a:lnTo>
                      <a:pt x="162" y="41"/>
                    </a:lnTo>
                    <a:lnTo>
                      <a:pt x="140" y="41"/>
                    </a:lnTo>
                    <a:lnTo>
                      <a:pt x="118" y="50"/>
                    </a:lnTo>
                    <a:lnTo>
                      <a:pt x="99" y="54"/>
                    </a:lnTo>
                    <a:lnTo>
                      <a:pt x="84" y="45"/>
                    </a:lnTo>
                    <a:lnTo>
                      <a:pt x="64" y="34"/>
                    </a:lnTo>
                    <a:lnTo>
                      <a:pt x="44" y="34"/>
                    </a:lnTo>
                    <a:lnTo>
                      <a:pt x="17" y="28"/>
                    </a:lnTo>
                    <a:lnTo>
                      <a:pt x="7" y="20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27" y="4"/>
                    </a:lnTo>
                    <a:lnTo>
                      <a:pt x="42" y="11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006956">
                  <a:defRPr/>
                </a:pPr>
                <a:endParaRPr lang="en-US" sz="1800" kern="0">
                  <a:solidFill>
                    <a:srgbClr val="4B4B4B"/>
                  </a:solidFill>
                  <a:latin typeface="TeleNeo Office"/>
                </a:endParaRPr>
              </a:p>
            </p:txBody>
          </p:sp>
          <p:sp>
            <p:nvSpPr>
              <p:cNvPr id="88" name="Freeform 68">
                <a:extLst>
                  <a:ext uri="{FF2B5EF4-FFF2-40B4-BE49-F238E27FC236}">
                    <a16:creationId xmlns:a16="http://schemas.microsoft.com/office/drawing/2014/main" id="{ED664704-2D3B-47E1-BE4D-8A89212E69B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944" y="3271"/>
                <a:ext cx="30" cy="28"/>
              </a:xfrm>
              <a:custGeom>
                <a:avLst/>
                <a:gdLst>
                  <a:gd name="T0" fmla="*/ 30 w 30"/>
                  <a:gd name="T1" fmla="*/ 0 h 28"/>
                  <a:gd name="T2" fmla="*/ 11 w 30"/>
                  <a:gd name="T3" fmla="*/ 0 h 28"/>
                  <a:gd name="T4" fmla="*/ 2 w 30"/>
                  <a:gd name="T5" fmla="*/ 6 h 28"/>
                  <a:gd name="T6" fmla="*/ 0 w 30"/>
                  <a:gd name="T7" fmla="*/ 15 h 28"/>
                  <a:gd name="T8" fmla="*/ 0 w 30"/>
                  <a:gd name="T9" fmla="*/ 26 h 28"/>
                  <a:gd name="T10" fmla="*/ 9 w 30"/>
                  <a:gd name="T11" fmla="*/ 28 h 28"/>
                  <a:gd name="T12" fmla="*/ 26 w 30"/>
                  <a:gd name="T13" fmla="*/ 17 h 28"/>
                  <a:gd name="T14" fmla="*/ 30 w 30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"/>
                  <a:gd name="T25" fmla="*/ 0 h 28"/>
                  <a:gd name="T26" fmla="*/ 30 w 30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" h="28">
                    <a:moveTo>
                      <a:pt x="30" y="0"/>
                    </a:moveTo>
                    <a:lnTo>
                      <a:pt x="11" y="0"/>
                    </a:lnTo>
                    <a:lnTo>
                      <a:pt x="2" y="6"/>
                    </a:lnTo>
                    <a:lnTo>
                      <a:pt x="0" y="15"/>
                    </a:lnTo>
                    <a:lnTo>
                      <a:pt x="0" y="26"/>
                    </a:lnTo>
                    <a:lnTo>
                      <a:pt x="9" y="28"/>
                    </a:lnTo>
                    <a:lnTo>
                      <a:pt x="26" y="17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006956">
                  <a:defRPr/>
                </a:pPr>
                <a:endParaRPr lang="en-US" sz="1800" kern="0">
                  <a:solidFill>
                    <a:srgbClr val="4B4B4B"/>
                  </a:solidFill>
                  <a:latin typeface="TeleNeo Office"/>
                </a:endParaRPr>
              </a:p>
            </p:txBody>
          </p:sp>
          <p:sp>
            <p:nvSpPr>
              <p:cNvPr id="89" name="Freeform 69">
                <a:extLst>
                  <a:ext uri="{FF2B5EF4-FFF2-40B4-BE49-F238E27FC236}">
                    <a16:creationId xmlns:a16="http://schemas.microsoft.com/office/drawing/2014/main" id="{1E065BCD-B894-4C0A-8721-C4DC366FD26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148" y="3534"/>
                <a:ext cx="41" cy="22"/>
              </a:xfrm>
              <a:custGeom>
                <a:avLst/>
                <a:gdLst>
                  <a:gd name="T0" fmla="*/ 41 w 41"/>
                  <a:gd name="T1" fmla="*/ 6 h 22"/>
                  <a:gd name="T2" fmla="*/ 22 w 41"/>
                  <a:gd name="T3" fmla="*/ 22 h 22"/>
                  <a:gd name="T4" fmla="*/ 9 w 41"/>
                  <a:gd name="T5" fmla="*/ 22 h 22"/>
                  <a:gd name="T6" fmla="*/ 0 w 41"/>
                  <a:gd name="T7" fmla="*/ 15 h 22"/>
                  <a:gd name="T8" fmla="*/ 6 w 41"/>
                  <a:gd name="T9" fmla="*/ 2 h 22"/>
                  <a:gd name="T10" fmla="*/ 26 w 41"/>
                  <a:gd name="T11" fmla="*/ 0 h 22"/>
                  <a:gd name="T12" fmla="*/ 41 w 41"/>
                  <a:gd name="T13" fmla="*/ 6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41" y="6"/>
                    </a:moveTo>
                    <a:lnTo>
                      <a:pt x="22" y="22"/>
                    </a:lnTo>
                    <a:lnTo>
                      <a:pt x="9" y="22"/>
                    </a:lnTo>
                    <a:lnTo>
                      <a:pt x="0" y="15"/>
                    </a:lnTo>
                    <a:lnTo>
                      <a:pt x="6" y="2"/>
                    </a:lnTo>
                    <a:lnTo>
                      <a:pt x="26" y="0"/>
                    </a:lnTo>
                    <a:lnTo>
                      <a:pt x="41" y="6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006956">
                  <a:defRPr/>
                </a:pPr>
                <a:endParaRPr lang="en-US" sz="1800" kern="0">
                  <a:solidFill>
                    <a:srgbClr val="4B4B4B"/>
                  </a:solidFill>
                  <a:latin typeface="TeleNeo Office"/>
                </a:endParaRPr>
              </a:p>
            </p:txBody>
          </p:sp>
          <p:sp>
            <p:nvSpPr>
              <p:cNvPr id="90" name="Freeform 70">
                <a:extLst>
                  <a:ext uri="{FF2B5EF4-FFF2-40B4-BE49-F238E27FC236}">
                    <a16:creationId xmlns:a16="http://schemas.microsoft.com/office/drawing/2014/main" id="{EE38B22F-727B-47BD-8AAB-97C8C0CA650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154" y="3584"/>
                <a:ext cx="42" cy="34"/>
              </a:xfrm>
              <a:custGeom>
                <a:avLst/>
                <a:gdLst>
                  <a:gd name="T0" fmla="*/ 42 w 42"/>
                  <a:gd name="T1" fmla="*/ 0 h 34"/>
                  <a:gd name="T2" fmla="*/ 42 w 42"/>
                  <a:gd name="T3" fmla="*/ 11 h 34"/>
                  <a:gd name="T4" fmla="*/ 16 w 42"/>
                  <a:gd name="T5" fmla="*/ 29 h 34"/>
                  <a:gd name="T6" fmla="*/ 5 w 42"/>
                  <a:gd name="T7" fmla="*/ 34 h 34"/>
                  <a:gd name="T8" fmla="*/ 0 w 42"/>
                  <a:gd name="T9" fmla="*/ 32 h 34"/>
                  <a:gd name="T10" fmla="*/ 4 w 42"/>
                  <a:gd name="T11" fmla="*/ 20 h 34"/>
                  <a:gd name="T12" fmla="*/ 22 w 42"/>
                  <a:gd name="T13" fmla="*/ 6 h 34"/>
                  <a:gd name="T14" fmla="*/ 42 w 42"/>
                  <a:gd name="T15" fmla="*/ 0 h 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34"/>
                  <a:gd name="T26" fmla="*/ 42 w 42"/>
                  <a:gd name="T27" fmla="*/ 34 h 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34">
                    <a:moveTo>
                      <a:pt x="42" y="0"/>
                    </a:moveTo>
                    <a:lnTo>
                      <a:pt x="42" y="11"/>
                    </a:lnTo>
                    <a:lnTo>
                      <a:pt x="16" y="29"/>
                    </a:lnTo>
                    <a:lnTo>
                      <a:pt x="5" y="34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22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006956">
                  <a:defRPr/>
                </a:pPr>
                <a:endParaRPr lang="en-US" sz="1800" kern="0">
                  <a:solidFill>
                    <a:srgbClr val="4B4B4B"/>
                  </a:solidFill>
                  <a:latin typeface="TeleNeo Office"/>
                </a:endParaRPr>
              </a:p>
            </p:txBody>
          </p:sp>
          <p:sp>
            <p:nvSpPr>
              <p:cNvPr id="91" name="Freeform 71">
                <a:extLst>
                  <a:ext uri="{FF2B5EF4-FFF2-40B4-BE49-F238E27FC236}">
                    <a16:creationId xmlns:a16="http://schemas.microsoft.com/office/drawing/2014/main" id="{8A3D248F-5020-42C7-A53D-0E7E1505E65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000" y="3319"/>
                <a:ext cx="52" cy="37"/>
              </a:xfrm>
              <a:custGeom>
                <a:avLst/>
                <a:gdLst>
                  <a:gd name="T0" fmla="*/ 28 w 52"/>
                  <a:gd name="T1" fmla="*/ 0 h 37"/>
                  <a:gd name="T2" fmla="*/ 52 w 52"/>
                  <a:gd name="T3" fmla="*/ 26 h 37"/>
                  <a:gd name="T4" fmla="*/ 48 w 52"/>
                  <a:gd name="T5" fmla="*/ 33 h 37"/>
                  <a:gd name="T6" fmla="*/ 35 w 52"/>
                  <a:gd name="T7" fmla="*/ 37 h 37"/>
                  <a:gd name="T8" fmla="*/ 33 w 52"/>
                  <a:gd name="T9" fmla="*/ 28 h 37"/>
                  <a:gd name="T10" fmla="*/ 28 w 52"/>
                  <a:gd name="T11" fmla="*/ 24 h 37"/>
                  <a:gd name="T12" fmla="*/ 20 w 52"/>
                  <a:gd name="T13" fmla="*/ 28 h 37"/>
                  <a:gd name="T14" fmla="*/ 11 w 52"/>
                  <a:gd name="T15" fmla="*/ 22 h 37"/>
                  <a:gd name="T16" fmla="*/ 7 w 52"/>
                  <a:gd name="T17" fmla="*/ 17 h 37"/>
                  <a:gd name="T18" fmla="*/ 13 w 52"/>
                  <a:gd name="T19" fmla="*/ 13 h 37"/>
                  <a:gd name="T20" fmla="*/ 2 w 52"/>
                  <a:gd name="T21" fmla="*/ 19 h 37"/>
                  <a:gd name="T22" fmla="*/ 0 w 52"/>
                  <a:gd name="T23" fmla="*/ 13 h 37"/>
                  <a:gd name="T24" fmla="*/ 15 w 52"/>
                  <a:gd name="T25" fmla="*/ 7 h 37"/>
                  <a:gd name="T26" fmla="*/ 28 w 52"/>
                  <a:gd name="T27" fmla="*/ 0 h 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2"/>
                  <a:gd name="T43" fmla="*/ 0 h 37"/>
                  <a:gd name="T44" fmla="*/ 52 w 52"/>
                  <a:gd name="T45" fmla="*/ 37 h 3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2" h="37">
                    <a:moveTo>
                      <a:pt x="28" y="0"/>
                    </a:moveTo>
                    <a:lnTo>
                      <a:pt x="52" y="26"/>
                    </a:lnTo>
                    <a:lnTo>
                      <a:pt x="48" y="33"/>
                    </a:lnTo>
                    <a:lnTo>
                      <a:pt x="35" y="37"/>
                    </a:lnTo>
                    <a:lnTo>
                      <a:pt x="33" y="28"/>
                    </a:lnTo>
                    <a:lnTo>
                      <a:pt x="28" y="24"/>
                    </a:lnTo>
                    <a:lnTo>
                      <a:pt x="20" y="28"/>
                    </a:lnTo>
                    <a:lnTo>
                      <a:pt x="11" y="22"/>
                    </a:lnTo>
                    <a:lnTo>
                      <a:pt x="7" y="17"/>
                    </a:lnTo>
                    <a:lnTo>
                      <a:pt x="13" y="13"/>
                    </a:lnTo>
                    <a:lnTo>
                      <a:pt x="2" y="19"/>
                    </a:lnTo>
                    <a:lnTo>
                      <a:pt x="0" y="13"/>
                    </a:lnTo>
                    <a:lnTo>
                      <a:pt x="15" y="7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006956">
                  <a:defRPr/>
                </a:pPr>
                <a:endParaRPr lang="en-US" sz="1800" kern="0">
                  <a:solidFill>
                    <a:srgbClr val="4B4B4B"/>
                  </a:solidFill>
                  <a:latin typeface="TeleNeo Office"/>
                </a:endParaRPr>
              </a:p>
            </p:txBody>
          </p:sp>
        </p:grpSp>
        <p:grpSp>
          <p:nvGrpSpPr>
            <p:cNvPr id="44" name="Group 72">
              <a:extLst>
                <a:ext uri="{FF2B5EF4-FFF2-40B4-BE49-F238E27FC236}">
                  <a16:creationId xmlns:a16="http://schemas.microsoft.com/office/drawing/2014/main" id="{6753E616-497C-495D-BFA9-04B194D907F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30624" y="2836295"/>
              <a:ext cx="1953771" cy="2340729"/>
              <a:chOff x="1150" y="2193"/>
              <a:chExt cx="764" cy="906"/>
            </a:xfrm>
            <a:grpFill/>
          </p:grpSpPr>
          <p:sp>
            <p:nvSpPr>
              <p:cNvPr id="81" name="Freeform 73">
                <a:extLst>
                  <a:ext uri="{FF2B5EF4-FFF2-40B4-BE49-F238E27FC236}">
                    <a16:creationId xmlns:a16="http://schemas.microsoft.com/office/drawing/2014/main" id="{E53B1916-DFFA-4E94-AB21-D5BD65130DC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846" y="2977"/>
                <a:ext cx="68" cy="122"/>
              </a:xfrm>
              <a:custGeom>
                <a:avLst/>
                <a:gdLst>
                  <a:gd name="T0" fmla="*/ 68 w 68"/>
                  <a:gd name="T1" fmla="*/ 0 h 122"/>
                  <a:gd name="T2" fmla="*/ 46 w 68"/>
                  <a:gd name="T3" fmla="*/ 26 h 122"/>
                  <a:gd name="T4" fmla="*/ 20 w 68"/>
                  <a:gd name="T5" fmla="*/ 26 h 122"/>
                  <a:gd name="T6" fmla="*/ 0 w 68"/>
                  <a:gd name="T7" fmla="*/ 41 h 122"/>
                  <a:gd name="T8" fmla="*/ 4 w 68"/>
                  <a:gd name="T9" fmla="*/ 62 h 122"/>
                  <a:gd name="T10" fmla="*/ 4 w 68"/>
                  <a:gd name="T11" fmla="*/ 96 h 122"/>
                  <a:gd name="T12" fmla="*/ 20 w 68"/>
                  <a:gd name="T13" fmla="*/ 122 h 122"/>
                  <a:gd name="T14" fmla="*/ 38 w 68"/>
                  <a:gd name="T15" fmla="*/ 115 h 122"/>
                  <a:gd name="T16" fmla="*/ 42 w 68"/>
                  <a:gd name="T17" fmla="*/ 100 h 122"/>
                  <a:gd name="T18" fmla="*/ 61 w 68"/>
                  <a:gd name="T19" fmla="*/ 66 h 122"/>
                  <a:gd name="T20" fmla="*/ 61 w 68"/>
                  <a:gd name="T21" fmla="*/ 48 h 122"/>
                  <a:gd name="T22" fmla="*/ 68 w 68"/>
                  <a:gd name="T23" fmla="*/ 0 h 1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"/>
                  <a:gd name="T37" fmla="*/ 0 h 122"/>
                  <a:gd name="T38" fmla="*/ 68 w 68"/>
                  <a:gd name="T39" fmla="*/ 122 h 1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" h="122">
                    <a:moveTo>
                      <a:pt x="68" y="0"/>
                    </a:moveTo>
                    <a:lnTo>
                      <a:pt x="46" y="26"/>
                    </a:lnTo>
                    <a:lnTo>
                      <a:pt x="20" y="26"/>
                    </a:lnTo>
                    <a:lnTo>
                      <a:pt x="0" y="41"/>
                    </a:lnTo>
                    <a:lnTo>
                      <a:pt x="4" y="62"/>
                    </a:lnTo>
                    <a:lnTo>
                      <a:pt x="4" y="96"/>
                    </a:lnTo>
                    <a:lnTo>
                      <a:pt x="20" y="122"/>
                    </a:lnTo>
                    <a:lnTo>
                      <a:pt x="38" y="115"/>
                    </a:lnTo>
                    <a:lnTo>
                      <a:pt x="42" y="100"/>
                    </a:lnTo>
                    <a:lnTo>
                      <a:pt x="61" y="66"/>
                    </a:lnTo>
                    <a:lnTo>
                      <a:pt x="61" y="48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006956">
                  <a:defRPr/>
                </a:pPr>
                <a:endParaRPr lang="en-US" sz="1800" kern="0">
                  <a:solidFill>
                    <a:srgbClr val="4B4B4B"/>
                  </a:solidFill>
                  <a:latin typeface="TeleNeo Office"/>
                </a:endParaRPr>
              </a:p>
            </p:txBody>
          </p:sp>
          <p:sp>
            <p:nvSpPr>
              <p:cNvPr id="82" name="Freeform 74">
                <a:extLst>
                  <a:ext uri="{FF2B5EF4-FFF2-40B4-BE49-F238E27FC236}">
                    <a16:creationId xmlns:a16="http://schemas.microsoft.com/office/drawing/2014/main" id="{DA12CD57-80DA-4D20-AFB2-D9673189D67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150" y="2193"/>
                <a:ext cx="764" cy="746"/>
              </a:xfrm>
              <a:custGeom>
                <a:avLst/>
                <a:gdLst>
                  <a:gd name="T0" fmla="*/ 11 w 764"/>
                  <a:gd name="T1" fmla="*/ 145 h 746"/>
                  <a:gd name="T2" fmla="*/ 13 w 764"/>
                  <a:gd name="T3" fmla="*/ 174 h 746"/>
                  <a:gd name="T4" fmla="*/ 74 w 764"/>
                  <a:gd name="T5" fmla="*/ 221 h 746"/>
                  <a:gd name="T6" fmla="*/ 122 w 764"/>
                  <a:gd name="T7" fmla="*/ 250 h 746"/>
                  <a:gd name="T8" fmla="*/ 117 w 764"/>
                  <a:gd name="T9" fmla="*/ 290 h 746"/>
                  <a:gd name="T10" fmla="*/ 145 w 764"/>
                  <a:gd name="T11" fmla="*/ 349 h 746"/>
                  <a:gd name="T12" fmla="*/ 158 w 764"/>
                  <a:gd name="T13" fmla="*/ 429 h 746"/>
                  <a:gd name="T14" fmla="*/ 132 w 764"/>
                  <a:gd name="T15" fmla="*/ 429 h 746"/>
                  <a:gd name="T16" fmla="*/ 115 w 764"/>
                  <a:gd name="T17" fmla="*/ 470 h 746"/>
                  <a:gd name="T18" fmla="*/ 98 w 764"/>
                  <a:gd name="T19" fmla="*/ 511 h 746"/>
                  <a:gd name="T20" fmla="*/ 57 w 764"/>
                  <a:gd name="T21" fmla="*/ 583 h 746"/>
                  <a:gd name="T22" fmla="*/ 59 w 764"/>
                  <a:gd name="T23" fmla="*/ 618 h 746"/>
                  <a:gd name="T24" fmla="*/ 161 w 764"/>
                  <a:gd name="T25" fmla="*/ 685 h 746"/>
                  <a:gd name="T26" fmla="*/ 249 w 764"/>
                  <a:gd name="T27" fmla="*/ 726 h 746"/>
                  <a:gd name="T28" fmla="*/ 325 w 764"/>
                  <a:gd name="T29" fmla="*/ 746 h 746"/>
                  <a:gd name="T30" fmla="*/ 353 w 764"/>
                  <a:gd name="T31" fmla="*/ 689 h 746"/>
                  <a:gd name="T32" fmla="*/ 422 w 764"/>
                  <a:gd name="T33" fmla="*/ 664 h 746"/>
                  <a:gd name="T34" fmla="*/ 472 w 764"/>
                  <a:gd name="T35" fmla="*/ 690 h 746"/>
                  <a:gd name="T36" fmla="*/ 541 w 764"/>
                  <a:gd name="T37" fmla="*/ 726 h 746"/>
                  <a:gd name="T38" fmla="*/ 604 w 764"/>
                  <a:gd name="T39" fmla="*/ 711 h 746"/>
                  <a:gd name="T40" fmla="*/ 650 w 764"/>
                  <a:gd name="T41" fmla="*/ 663 h 746"/>
                  <a:gd name="T42" fmla="*/ 622 w 764"/>
                  <a:gd name="T43" fmla="*/ 642 h 746"/>
                  <a:gd name="T44" fmla="*/ 617 w 764"/>
                  <a:gd name="T45" fmla="*/ 574 h 746"/>
                  <a:gd name="T46" fmla="*/ 635 w 764"/>
                  <a:gd name="T47" fmla="*/ 511 h 746"/>
                  <a:gd name="T48" fmla="*/ 635 w 764"/>
                  <a:gd name="T49" fmla="*/ 453 h 746"/>
                  <a:gd name="T50" fmla="*/ 602 w 764"/>
                  <a:gd name="T51" fmla="*/ 455 h 746"/>
                  <a:gd name="T52" fmla="*/ 587 w 764"/>
                  <a:gd name="T53" fmla="*/ 446 h 746"/>
                  <a:gd name="T54" fmla="*/ 622 w 764"/>
                  <a:gd name="T55" fmla="*/ 405 h 746"/>
                  <a:gd name="T56" fmla="*/ 676 w 764"/>
                  <a:gd name="T57" fmla="*/ 353 h 746"/>
                  <a:gd name="T58" fmla="*/ 705 w 764"/>
                  <a:gd name="T59" fmla="*/ 327 h 746"/>
                  <a:gd name="T60" fmla="*/ 727 w 764"/>
                  <a:gd name="T61" fmla="*/ 277 h 746"/>
                  <a:gd name="T62" fmla="*/ 764 w 764"/>
                  <a:gd name="T63" fmla="*/ 234 h 746"/>
                  <a:gd name="T64" fmla="*/ 720 w 764"/>
                  <a:gd name="T65" fmla="*/ 213 h 746"/>
                  <a:gd name="T66" fmla="*/ 667 w 764"/>
                  <a:gd name="T67" fmla="*/ 195 h 746"/>
                  <a:gd name="T68" fmla="*/ 631 w 764"/>
                  <a:gd name="T69" fmla="*/ 163 h 746"/>
                  <a:gd name="T70" fmla="*/ 581 w 764"/>
                  <a:gd name="T71" fmla="*/ 119 h 746"/>
                  <a:gd name="T72" fmla="*/ 539 w 764"/>
                  <a:gd name="T73" fmla="*/ 76 h 746"/>
                  <a:gd name="T74" fmla="*/ 509 w 764"/>
                  <a:gd name="T75" fmla="*/ 30 h 746"/>
                  <a:gd name="T76" fmla="*/ 444 w 764"/>
                  <a:gd name="T77" fmla="*/ 2 h 746"/>
                  <a:gd name="T78" fmla="*/ 416 w 764"/>
                  <a:gd name="T79" fmla="*/ 35 h 746"/>
                  <a:gd name="T80" fmla="*/ 318 w 764"/>
                  <a:gd name="T81" fmla="*/ 87 h 746"/>
                  <a:gd name="T82" fmla="*/ 266 w 764"/>
                  <a:gd name="T83" fmla="*/ 104 h 746"/>
                  <a:gd name="T84" fmla="*/ 220 w 764"/>
                  <a:gd name="T85" fmla="*/ 78 h 746"/>
                  <a:gd name="T86" fmla="*/ 199 w 764"/>
                  <a:gd name="T87" fmla="*/ 56 h 746"/>
                  <a:gd name="T88" fmla="*/ 205 w 764"/>
                  <a:gd name="T89" fmla="*/ 83 h 746"/>
                  <a:gd name="T90" fmla="*/ 198 w 764"/>
                  <a:gd name="T91" fmla="*/ 113 h 746"/>
                  <a:gd name="T92" fmla="*/ 182 w 764"/>
                  <a:gd name="T93" fmla="*/ 137 h 746"/>
                  <a:gd name="T94" fmla="*/ 141 w 764"/>
                  <a:gd name="T95" fmla="*/ 126 h 746"/>
                  <a:gd name="T96" fmla="*/ 93 w 764"/>
                  <a:gd name="T97" fmla="*/ 96 h 746"/>
                  <a:gd name="T98" fmla="*/ 59 w 764"/>
                  <a:gd name="T99" fmla="*/ 108 h 74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64"/>
                  <a:gd name="T151" fmla="*/ 0 h 746"/>
                  <a:gd name="T152" fmla="*/ 764 w 764"/>
                  <a:gd name="T153" fmla="*/ 746 h 74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64" h="746">
                    <a:moveTo>
                      <a:pt x="13" y="106"/>
                    </a:moveTo>
                    <a:lnTo>
                      <a:pt x="20" y="124"/>
                    </a:lnTo>
                    <a:lnTo>
                      <a:pt x="13" y="139"/>
                    </a:lnTo>
                    <a:lnTo>
                      <a:pt x="11" y="145"/>
                    </a:lnTo>
                    <a:lnTo>
                      <a:pt x="0" y="141"/>
                    </a:lnTo>
                    <a:lnTo>
                      <a:pt x="4" y="150"/>
                    </a:lnTo>
                    <a:lnTo>
                      <a:pt x="4" y="159"/>
                    </a:lnTo>
                    <a:lnTo>
                      <a:pt x="13" y="174"/>
                    </a:lnTo>
                    <a:lnTo>
                      <a:pt x="30" y="169"/>
                    </a:lnTo>
                    <a:lnTo>
                      <a:pt x="52" y="193"/>
                    </a:lnTo>
                    <a:lnTo>
                      <a:pt x="61" y="209"/>
                    </a:lnTo>
                    <a:lnTo>
                      <a:pt x="74" y="221"/>
                    </a:lnTo>
                    <a:lnTo>
                      <a:pt x="91" y="221"/>
                    </a:lnTo>
                    <a:lnTo>
                      <a:pt x="98" y="235"/>
                    </a:lnTo>
                    <a:lnTo>
                      <a:pt x="113" y="248"/>
                    </a:lnTo>
                    <a:lnTo>
                      <a:pt x="122" y="250"/>
                    </a:lnTo>
                    <a:lnTo>
                      <a:pt x="124" y="256"/>
                    </a:lnTo>
                    <a:lnTo>
                      <a:pt x="119" y="268"/>
                    </a:lnTo>
                    <a:lnTo>
                      <a:pt x="119" y="279"/>
                    </a:lnTo>
                    <a:lnTo>
                      <a:pt x="117" y="290"/>
                    </a:lnTo>
                    <a:lnTo>
                      <a:pt x="113" y="309"/>
                    </a:lnTo>
                    <a:lnTo>
                      <a:pt x="128" y="327"/>
                    </a:lnTo>
                    <a:lnTo>
                      <a:pt x="145" y="340"/>
                    </a:lnTo>
                    <a:lnTo>
                      <a:pt x="145" y="349"/>
                    </a:lnTo>
                    <a:lnTo>
                      <a:pt x="143" y="381"/>
                    </a:lnTo>
                    <a:lnTo>
                      <a:pt x="139" y="407"/>
                    </a:lnTo>
                    <a:lnTo>
                      <a:pt x="143" y="418"/>
                    </a:lnTo>
                    <a:lnTo>
                      <a:pt x="158" y="429"/>
                    </a:lnTo>
                    <a:lnTo>
                      <a:pt x="158" y="451"/>
                    </a:lnTo>
                    <a:lnTo>
                      <a:pt x="158" y="466"/>
                    </a:lnTo>
                    <a:lnTo>
                      <a:pt x="141" y="444"/>
                    </a:lnTo>
                    <a:lnTo>
                      <a:pt x="132" y="429"/>
                    </a:lnTo>
                    <a:lnTo>
                      <a:pt x="126" y="433"/>
                    </a:lnTo>
                    <a:lnTo>
                      <a:pt x="130" y="444"/>
                    </a:lnTo>
                    <a:lnTo>
                      <a:pt x="124" y="457"/>
                    </a:lnTo>
                    <a:lnTo>
                      <a:pt x="115" y="470"/>
                    </a:lnTo>
                    <a:lnTo>
                      <a:pt x="109" y="479"/>
                    </a:lnTo>
                    <a:lnTo>
                      <a:pt x="117" y="488"/>
                    </a:lnTo>
                    <a:lnTo>
                      <a:pt x="111" y="498"/>
                    </a:lnTo>
                    <a:lnTo>
                      <a:pt x="98" y="511"/>
                    </a:lnTo>
                    <a:lnTo>
                      <a:pt x="96" y="522"/>
                    </a:lnTo>
                    <a:lnTo>
                      <a:pt x="89" y="535"/>
                    </a:lnTo>
                    <a:lnTo>
                      <a:pt x="69" y="559"/>
                    </a:lnTo>
                    <a:lnTo>
                      <a:pt x="57" y="583"/>
                    </a:lnTo>
                    <a:lnTo>
                      <a:pt x="57" y="587"/>
                    </a:lnTo>
                    <a:lnTo>
                      <a:pt x="63" y="594"/>
                    </a:lnTo>
                    <a:lnTo>
                      <a:pt x="56" y="605"/>
                    </a:lnTo>
                    <a:lnTo>
                      <a:pt x="59" y="618"/>
                    </a:lnTo>
                    <a:lnTo>
                      <a:pt x="70" y="635"/>
                    </a:lnTo>
                    <a:lnTo>
                      <a:pt x="117" y="661"/>
                    </a:lnTo>
                    <a:lnTo>
                      <a:pt x="150" y="689"/>
                    </a:lnTo>
                    <a:lnTo>
                      <a:pt x="161" y="685"/>
                    </a:lnTo>
                    <a:lnTo>
                      <a:pt x="178" y="679"/>
                    </a:lnTo>
                    <a:lnTo>
                      <a:pt x="236" y="703"/>
                    </a:lnTo>
                    <a:lnTo>
                      <a:pt x="244" y="711"/>
                    </a:lnTo>
                    <a:lnTo>
                      <a:pt x="249" y="726"/>
                    </a:lnTo>
                    <a:lnTo>
                      <a:pt x="259" y="731"/>
                    </a:lnTo>
                    <a:lnTo>
                      <a:pt x="272" y="733"/>
                    </a:lnTo>
                    <a:lnTo>
                      <a:pt x="292" y="744"/>
                    </a:lnTo>
                    <a:lnTo>
                      <a:pt x="325" y="746"/>
                    </a:lnTo>
                    <a:lnTo>
                      <a:pt x="335" y="733"/>
                    </a:lnTo>
                    <a:lnTo>
                      <a:pt x="338" y="718"/>
                    </a:lnTo>
                    <a:lnTo>
                      <a:pt x="338" y="702"/>
                    </a:lnTo>
                    <a:lnTo>
                      <a:pt x="353" y="689"/>
                    </a:lnTo>
                    <a:lnTo>
                      <a:pt x="381" y="674"/>
                    </a:lnTo>
                    <a:lnTo>
                      <a:pt x="394" y="672"/>
                    </a:lnTo>
                    <a:lnTo>
                      <a:pt x="409" y="664"/>
                    </a:lnTo>
                    <a:lnTo>
                      <a:pt x="422" y="664"/>
                    </a:lnTo>
                    <a:lnTo>
                      <a:pt x="437" y="674"/>
                    </a:lnTo>
                    <a:lnTo>
                      <a:pt x="448" y="687"/>
                    </a:lnTo>
                    <a:lnTo>
                      <a:pt x="461" y="687"/>
                    </a:lnTo>
                    <a:lnTo>
                      <a:pt x="472" y="690"/>
                    </a:lnTo>
                    <a:lnTo>
                      <a:pt x="494" y="692"/>
                    </a:lnTo>
                    <a:lnTo>
                      <a:pt x="509" y="711"/>
                    </a:lnTo>
                    <a:lnTo>
                      <a:pt x="522" y="720"/>
                    </a:lnTo>
                    <a:lnTo>
                      <a:pt x="541" y="726"/>
                    </a:lnTo>
                    <a:lnTo>
                      <a:pt x="557" y="735"/>
                    </a:lnTo>
                    <a:lnTo>
                      <a:pt x="566" y="737"/>
                    </a:lnTo>
                    <a:lnTo>
                      <a:pt x="589" y="714"/>
                    </a:lnTo>
                    <a:lnTo>
                      <a:pt x="604" y="711"/>
                    </a:lnTo>
                    <a:lnTo>
                      <a:pt x="615" y="702"/>
                    </a:lnTo>
                    <a:lnTo>
                      <a:pt x="631" y="690"/>
                    </a:lnTo>
                    <a:lnTo>
                      <a:pt x="652" y="689"/>
                    </a:lnTo>
                    <a:lnTo>
                      <a:pt x="650" y="663"/>
                    </a:lnTo>
                    <a:lnTo>
                      <a:pt x="646" y="655"/>
                    </a:lnTo>
                    <a:lnTo>
                      <a:pt x="637" y="642"/>
                    </a:lnTo>
                    <a:lnTo>
                      <a:pt x="630" y="644"/>
                    </a:lnTo>
                    <a:lnTo>
                      <a:pt x="622" y="642"/>
                    </a:lnTo>
                    <a:lnTo>
                      <a:pt x="615" y="631"/>
                    </a:lnTo>
                    <a:lnTo>
                      <a:pt x="613" y="605"/>
                    </a:lnTo>
                    <a:lnTo>
                      <a:pt x="628" y="588"/>
                    </a:lnTo>
                    <a:lnTo>
                      <a:pt x="617" y="574"/>
                    </a:lnTo>
                    <a:lnTo>
                      <a:pt x="617" y="568"/>
                    </a:lnTo>
                    <a:lnTo>
                      <a:pt x="639" y="546"/>
                    </a:lnTo>
                    <a:lnTo>
                      <a:pt x="639" y="538"/>
                    </a:lnTo>
                    <a:lnTo>
                      <a:pt x="635" y="511"/>
                    </a:lnTo>
                    <a:lnTo>
                      <a:pt x="648" y="498"/>
                    </a:lnTo>
                    <a:lnTo>
                      <a:pt x="637" y="483"/>
                    </a:lnTo>
                    <a:lnTo>
                      <a:pt x="637" y="472"/>
                    </a:lnTo>
                    <a:lnTo>
                      <a:pt x="635" y="453"/>
                    </a:lnTo>
                    <a:lnTo>
                      <a:pt x="630" y="448"/>
                    </a:lnTo>
                    <a:lnTo>
                      <a:pt x="617" y="448"/>
                    </a:lnTo>
                    <a:lnTo>
                      <a:pt x="605" y="451"/>
                    </a:lnTo>
                    <a:lnTo>
                      <a:pt x="602" y="455"/>
                    </a:lnTo>
                    <a:lnTo>
                      <a:pt x="594" y="462"/>
                    </a:lnTo>
                    <a:lnTo>
                      <a:pt x="583" y="466"/>
                    </a:lnTo>
                    <a:lnTo>
                      <a:pt x="579" y="455"/>
                    </a:lnTo>
                    <a:lnTo>
                      <a:pt x="587" y="446"/>
                    </a:lnTo>
                    <a:lnTo>
                      <a:pt x="591" y="438"/>
                    </a:lnTo>
                    <a:lnTo>
                      <a:pt x="591" y="429"/>
                    </a:lnTo>
                    <a:lnTo>
                      <a:pt x="611" y="409"/>
                    </a:lnTo>
                    <a:lnTo>
                      <a:pt x="622" y="405"/>
                    </a:lnTo>
                    <a:lnTo>
                      <a:pt x="624" y="390"/>
                    </a:lnTo>
                    <a:lnTo>
                      <a:pt x="635" y="377"/>
                    </a:lnTo>
                    <a:lnTo>
                      <a:pt x="667" y="353"/>
                    </a:lnTo>
                    <a:lnTo>
                      <a:pt x="676" y="353"/>
                    </a:lnTo>
                    <a:lnTo>
                      <a:pt x="680" y="344"/>
                    </a:lnTo>
                    <a:lnTo>
                      <a:pt x="691" y="333"/>
                    </a:lnTo>
                    <a:lnTo>
                      <a:pt x="700" y="333"/>
                    </a:lnTo>
                    <a:lnTo>
                      <a:pt x="705" y="327"/>
                    </a:lnTo>
                    <a:lnTo>
                      <a:pt x="710" y="323"/>
                    </a:lnTo>
                    <a:lnTo>
                      <a:pt x="718" y="310"/>
                    </a:lnTo>
                    <a:lnTo>
                      <a:pt x="725" y="290"/>
                    </a:lnTo>
                    <a:lnTo>
                      <a:pt x="727" y="277"/>
                    </a:lnTo>
                    <a:lnTo>
                      <a:pt x="727" y="266"/>
                    </a:lnTo>
                    <a:lnTo>
                      <a:pt x="738" y="252"/>
                    </a:lnTo>
                    <a:lnTo>
                      <a:pt x="755" y="243"/>
                    </a:lnTo>
                    <a:lnTo>
                      <a:pt x="764" y="234"/>
                    </a:lnTo>
                    <a:lnTo>
                      <a:pt x="764" y="230"/>
                    </a:lnTo>
                    <a:lnTo>
                      <a:pt x="749" y="219"/>
                    </a:lnTo>
                    <a:lnTo>
                      <a:pt x="742" y="215"/>
                    </a:lnTo>
                    <a:lnTo>
                      <a:pt x="720" y="213"/>
                    </a:lnTo>
                    <a:lnTo>
                      <a:pt x="694" y="209"/>
                    </a:lnTo>
                    <a:lnTo>
                      <a:pt x="685" y="208"/>
                    </a:lnTo>
                    <a:lnTo>
                      <a:pt x="676" y="204"/>
                    </a:lnTo>
                    <a:lnTo>
                      <a:pt x="667" y="195"/>
                    </a:lnTo>
                    <a:lnTo>
                      <a:pt x="659" y="180"/>
                    </a:lnTo>
                    <a:lnTo>
                      <a:pt x="652" y="171"/>
                    </a:lnTo>
                    <a:lnTo>
                      <a:pt x="642" y="167"/>
                    </a:lnTo>
                    <a:lnTo>
                      <a:pt x="631" y="163"/>
                    </a:lnTo>
                    <a:lnTo>
                      <a:pt x="626" y="161"/>
                    </a:lnTo>
                    <a:lnTo>
                      <a:pt x="611" y="148"/>
                    </a:lnTo>
                    <a:lnTo>
                      <a:pt x="592" y="133"/>
                    </a:lnTo>
                    <a:lnTo>
                      <a:pt x="581" y="119"/>
                    </a:lnTo>
                    <a:lnTo>
                      <a:pt x="568" y="115"/>
                    </a:lnTo>
                    <a:lnTo>
                      <a:pt x="561" y="109"/>
                    </a:lnTo>
                    <a:lnTo>
                      <a:pt x="555" y="95"/>
                    </a:lnTo>
                    <a:lnTo>
                      <a:pt x="539" y="76"/>
                    </a:lnTo>
                    <a:lnTo>
                      <a:pt x="535" y="63"/>
                    </a:lnTo>
                    <a:lnTo>
                      <a:pt x="522" y="50"/>
                    </a:lnTo>
                    <a:lnTo>
                      <a:pt x="516" y="39"/>
                    </a:lnTo>
                    <a:lnTo>
                      <a:pt x="509" y="30"/>
                    </a:lnTo>
                    <a:lnTo>
                      <a:pt x="496" y="20"/>
                    </a:lnTo>
                    <a:lnTo>
                      <a:pt x="483" y="6"/>
                    </a:lnTo>
                    <a:lnTo>
                      <a:pt x="472" y="0"/>
                    </a:lnTo>
                    <a:lnTo>
                      <a:pt x="444" y="2"/>
                    </a:lnTo>
                    <a:lnTo>
                      <a:pt x="433" y="2"/>
                    </a:lnTo>
                    <a:lnTo>
                      <a:pt x="418" y="13"/>
                    </a:lnTo>
                    <a:lnTo>
                      <a:pt x="427" y="22"/>
                    </a:lnTo>
                    <a:lnTo>
                      <a:pt x="416" y="35"/>
                    </a:lnTo>
                    <a:lnTo>
                      <a:pt x="388" y="70"/>
                    </a:lnTo>
                    <a:lnTo>
                      <a:pt x="374" y="78"/>
                    </a:lnTo>
                    <a:lnTo>
                      <a:pt x="335" y="82"/>
                    </a:lnTo>
                    <a:lnTo>
                      <a:pt x="318" y="87"/>
                    </a:lnTo>
                    <a:lnTo>
                      <a:pt x="309" y="96"/>
                    </a:lnTo>
                    <a:lnTo>
                      <a:pt x="305" y="104"/>
                    </a:lnTo>
                    <a:lnTo>
                      <a:pt x="290" y="100"/>
                    </a:lnTo>
                    <a:lnTo>
                      <a:pt x="266" y="104"/>
                    </a:lnTo>
                    <a:lnTo>
                      <a:pt x="251" y="102"/>
                    </a:lnTo>
                    <a:lnTo>
                      <a:pt x="238" y="93"/>
                    </a:lnTo>
                    <a:lnTo>
                      <a:pt x="229" y="82"/>
                    </a:lnTo>
                    <a:lnTo>
                      <a:pt x="220" y="78"/>
                    </a:lnTo>
                    <a:lnTo>
                      <a:pt x="227" y="69"/>
                    </a:lnTo>
                    <a:lnTo>
                      <a:pt x="216" y="59"/>
                    </a:lnTo>
                    <a:lnTo>
                      <a:pt x="207" y="57"/>
                    </a:lnTo>
                    <a:lnTo>
                      <a:pt x="199" y="56"/>
                    </a:lnTo>
                    <a:lnTo>
                      <a:pt x="198" y="59"/>
                    </a:lnTo>
                    <a:lnTo>
                      <a:pt x="205" y="67"/>
                    </a:lnTo>
                    <a:lnTo>
                      <a:pt x="201" y="72"/>
                    </a:lnTo>
                    <a:lnTo>
                      <a:pt x="205" y="83"/>
                    </a:lnTo>
                    <a:lnTo>
                      <a:pt x="207" y="96"/>
                    </a:lnTo>
                    <a:lnTo>
                      <a:pt x="207" y="106"/>
                    </a:lnTo>
                    <a:lnTo>
                      <a:pt x="205" y="108"/>
                    </a:lnTo>
                    <a:lnTo>
                      <a:pt x="198" y="113"/>
                    </a:lnTo>
                    <a:lnTo>
                      <a:pt x="196" y="122"/>
                    </a:lnTo>
                    <a:lnTo>
                      <a:pt x="196" y="132"/>
                    </a:lnTo>
                    <a:lnTo>
                      <a:pt x="194" y="139"/>
                    </a:lnTo>
                    <a:lnTo>
                      <a:pt x="182" y="137"/>
                    </a:lnTo>
                    <a:lnTo>
                      <a:pt x="169" y="130"/>
                    </a:lnTo>
                    <a:lnTo>
                      <a:pt x="161" y="137"/>
                    </a:lnTo>
                    <a:lnTo>
                      <a:pt x="148" y="128"/>
                    </a:lnTo>
                    <a:lnTo>
                      <a:pt x="141" y="126"/>
                    </a:lnTo>
                    <a:lnTo>
                      <a:pt x="132" y="133"/>
                    </a:lnTo>
                    <a:lnTo>
                      <a:pt x="124" y="132"/>
                    </a:lnTo>
                    <a:lnTo>
                      <a:pt x="124" y="126"/>
                    </a:lnTo>
                    <a:lnTo>
                      <a:pt x="93" y="96"/>
                    </a:lnTo>
                    <a:lnTo>
                      <a:pt x="85" y="95"/>
                    </a:lnTo>
                    <a:lnTo>
                      <a:pt x="80" y="100"/>
                    </a:lnTo>
                    <a:lnTo>
                      <a:pt x="67" y="106"/>
                    </a:lnTo>
                    <a:lnTo>
                      <a:pt x="59" y="108"/>
                    </a:lnTo>
                    <a:lnTo>
                      <a:pt x="50" y="98"/>
                    </a:lnTo>
                    <a:lnTo>
                      <a:pt x="28" y="98"/>
                    </a:lnTo>
                    <a:lnTo>
                      <a:pt x="13" y="106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006956">
                  <a:defRPr/>
                </a:pPr>
                <a:endParaRPr lang="en-US" sz="1800" kern="0">
                  <a:solidFill>
                    <a:srgbClr val="4B4B4B"/>
                  </a:solidFill>
                  <a:latin typeface="TeleNeo Office"/>
                </a:endParaRPr>
              </a:p>
            </p:txBody>
          </p:sp>
        </p:grpSp>
        <p:grpSp>
          <p:nvGrpSpPr>
            <p:cNvPr id="45" name="Group 76">
              <a:extLst>
                <a:ext uri="{FF2B5EF4-FFF2-40B4-BE49-F238E27FC236}">
                  <a16:creationId xmlns:a16="http://schemas.microsoft.com/office/drawing/2014/main" id="{7C5799CA-3E98-45D5-BDC5-C46C8A95600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50676" y="870891"/>
              <a:ext cx="1157365" cy="1947643"/>
              <a:chOff x="1158" y="1432"/>
              <a:chExt cx="452" cy="754"/>
            </a:xfrm>
            <a:grpFill/>
          </p:grpSpPr>
          <p:sp>
            <p:nvSpPr>
              <p:cNvPr id="75" name="Freeform 77">
                <a:extLst>
                  <a:ext uri="{FF2B5EF4-FFF2-40B4-BE49-F238E27FC236}">
                    <a16:creationId xmlns:a16="http://schemas.microsoft.com/office/drawing/2014/main" id="{FFFB0A78-3B45-4E54-BB2C-13E8F25B463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158" y="1441"/>
                <a:ext cx="452" cy="745"/>
              </a:xfrm>
              <a:custGeom>
                <a:avLst/>
                <a:gdLst>
                  <a:gd name="T0" fmla="*/ 147 w 452"/>
                  <a:gd name="T1" fmla="*/ 515 h 745"/>
                  <a:gd name="T2" fmla="*/ 97 w 452"/>
                  <a:gd name="T3" fmla="*/ 549 h 745"/>
                  <a:gd name="T4" fmla="*/ 84 w 452"/>
                  <a:gd name="T5" fmla="*/ 580 h 745"/>
                  <a:gd name="T6" fmla="*/ 113 w 452"/>
                  <a:gd name="T7" fmla="*/ 597 h 745"/>
                  <a:gd name="T8" fmla="*/ 137 w 452"/>
                  <a:gd name="T9" fmla="*/ 608 h 745"/>
                  <a:gd name="T10" fmla="*/ 181 w 452"/>
                  <a:gd name="T11" fmla="*/ 617 h 745"/>
                  <a:gd name="T12" fmla="*/ 152 w 452"/>
                  <a:gd name="T13" fmla="*/ 651 h 745"/>
                  <a:gd name="T14" fmla="*/ 87 w 452"/>
                  <a:gd name="T15" fmla="*/ 632 h 745"/>
                  <a:gd name="T16" fmla="*/ 41 w 452"/>
                  <a:gd name="T17" fmla="*/ 671 h 745"/>
                  <a:gd name="T18" fmla="*/ 2 w 452"/>
                  <a:gd name="T19" fmla="*/ 691 h 745"/>
                  <a:gd name="T20" fmla="*/ 22 w 452"/>
                  <a:gd name="T21" fmla="*/ 708 h 745"/>
                  <a:gd name="T22" fmla="*/ 59 w 452"/>
                  <a:gd name="T23" fmla="*/ 702 h 745"/>
                  <a:gd name="T24" fmla="*/ 110 w 452"/>
                  <a:gd name="T25" fmla="*/ 723 h 745"/>
                  <a:gd name="T26" fmla="*/ 148 w 452"/>
                  <a:gd name="T27" fmla="*/ 689 h 745"/>
                  <a:gd name="T28" fmla="*/ 183 w 452"/>
                  <a:gd name="T29" fmla="*/ 710 h 745"/>
                  <a:gd name="T30" fmla="*/ 231 w 452"/>
                  <a:gd name="T31" fmla="*/ 717 h 745"/>
                  <a:gd name="T32" fmla="*/ 266 w 452"/>
                  <a:gd name="T33" fmla="*/ 714 h 745"/>
                  <a:gd name="T34" fmla="*/ 315 w 452"/>
                  <a:gd name="T35" fmla="*/ 734 h 745"/>
                  <a:gd name="T36" fmla="*/ 357 w 452"/>
                  <a:gd name="T37" fmla="*/ 738 h 745"/>
                  <a:gd name="T38" fmla="*/ 398 w 452"/>
                  <a:gd name="T39" fmla="*/ 723 h 745"/>
                  <a:gd name="T40" fmla="*/ 381 w 452"/>
                  <a:gd name="T41" fmla="*/ 689 h 745"/>
                  <a:gd name="T42" fmla="*/ 383 w 452"/>
                  <a:gd name="T43" fmla="*/ 667 h 745"/>
                  <a:gd name="T44" fmla="*/ 437 w 452"/>
                  <a:gd name="T45" fmla="*/ 632 h 745"/>
                  <a:gd name="T46" fmla="*/ 452 w 452"/>
                  <a:gd name="T47" fmla="*/ 584 h 745"/>
                  <a:gd name="T48" fmla="*/ 413 w 452"/>
                  <a:gd name="T49" fmla="*/ 558 h 745"/>
                  <a:gd name="T50" fmla="*/ 385 w 452"/>
                  <a:gd name="T51" fmla="*/ 556 h 745"/>
                  <a:gd name="T52" fmla="*/ 394 w 452"/>
                  <a:gd name="T53" fmla="*/ 510 h 745"/>
                  <a:gd name="T54" fmla="*/ 394 w 452"/>
                  <a:gd name="T55" fmla="*/ 447 h 745"/>
                  <a:gd name="T56" fmla="*/ 354 w 452"/>
                  <a:gd name="T57" fmla="*/ 374 h 745"/>
                  <a:gd name="T58" fmla="*/ 354 w 452"/>
                  <a:gd name="T59" fmla="*/ 317 h 745"/>
                  <a:gd name="T60" fmla="*/ 341 w 452"/>
                  <a:gd name="T61" fmla="*/ 272 h 745"/>
                  <a:gd name="T62" fmla="*/ 298 w 452"/>
                  <a:gd name="T63" fmla="*/ 248 h 745"/>
                  <a:gd name="T64" fmla="*/ 294 w 452"/>
                  <a:gd name="T65" fmla="*/ 230 h 745"/>
                  <a:gd name="T66" fmla="*/ 331 w 452"/>
                  <a:gd name="T67" fmla="*/ 235 h 745"/>
                  <a:gd name="T68" fmla="*/ 389 w 452"/>
                  <a:gd name="T69" fmla="*/ 165 h 745"/>
                  <a:gd name="T70" fmla="*/ 385 w 452"/>
                  <a:gd name="T71" fmla="*/ 120 h 745"/>
                  <a:gd name="T72" fmla="*/ 331 w 452"/>
                  <a:gd name="T73" fmla="*/ 98 h 745"/>
                  <a:gd name="T74" fmla="*/ 302 w 452"/>
                  <a:gd name="T75" fmla="*/ 100 h 745"/>
                  <a:gd name="T76" fmla="*/ 318 w 452"/>
                  <a:gd name="T77" fmla="*/ 72 h 745"/>
                  <a:gd name="T78" fmla="*/ 376 w 452"/>
                  <a:gd name="T79" fmla="*/ 37 h 745"/>
                  <a:gd name="T80" fmla="*/ 339 w 452"/>
                  <a:gd name="T81" fmla="*/ 13 h 745"/>
                  <a:gd name="T82" fmla="*/ 278 w 452"/>
                  <a:gd name="T83" fmla="*/ 22 h 745"/>
                  <a:gd name="T84" fmla="*/ 250 w 452"/>
                  <a:gd name="T85" fmla="*/ 48 h 745"/>
                  <a:gd name="T86" fmla="*/ 231 w 452"/>
                  <a:gd name="T87" fmla="*/ 83 h 745"/>
                  <a:gd name="T88" fmla="*/ 183 w 452"/>
                  <a:gd name="T89" fmla="*/ 143 h 745"/>
                  <a:gd name="T90" fmla="*/ 214 w 452"/>
                  <a:gd name="T91" fmla="*/ 155 h 745"/>
                  <a:gd name="T92" fmla="*/ 169 w 452"/>
                  <a:gd name="T93" fmla="*/ 230 h 745"/>
                  <a:gd name="T94" fmla="*/ 185 w 452"/>
                  <a:gd name="T95" fmla="*/ 241 h 745"/>
                  <a:gd name="T96" fmla="*/ 213 w 452"/>
                  <a:gd name="T97" fmla="*/ 257 h 745"/>
                  <a:gd name="T98" fmla="*/ 181 w 452"/>
                  <a:gd name="T99" fmla="*/ 302 h 745"/>
                  <a:gd name="T100" fmla="*/ 226 w 452"/>
                  <a:gd name="T101" fmla="*/ 331 h 745"/>
                  <a:gd name="T102" fmla="*/ 253 w 452"/>
                  <a:gd name="T103" fmla="*/ 341 h 745"/>
                  <a:gd name="T104" fmla="*/ 244 w 452"/>
                  <a:gd name="T105" fmla="*/ 405 h 745"/>
                  <a:gd name="T106" fmla="*/ 242 w 452"/>
                  <a:gd name="T107" fmla="*/ 449 h 745"/>
                  <a:gd name="T108" fmla="*/ 222 w 452"/>
                  <a:gd name="T109" fmla="*/ 469 h 74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52"/>
                  <a:gd name="T166" fmla="*/ 0 h 745"/>
                  <a:gd name="T167" fmla="*/ 452 w 452"/>
                  <a:gd name="T168" fmla="*/ 745 h 74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52" h="745">
                    <a:moveTo>
                      <a:pt x="135" y="478"/>
                    </a:moveTo>
                    <a:lnTo>
                      <a:pt x="156" y="497"/>
                    </a:lnTo>
                    <a:lnTo>
                      <a:pt x="147" y="515"/>
                    </a:lnTo>
                    <a:lnTo>
                      <a:pt x="134" y="530"/>
                    </a:lnTo>
                    <a:lnTo>
                      <a:pt x="113" y="540"/>
                    </a:lnTo>
                    <a:lnTo>
                      <a:pt x="97" y="549"/>
                    </a:lnTo>
                    <a:lnTo>
                      <a:pt x="80" y="551"/>
                    </a:lnTo>
                    <a:lnTo>
                      <a:pt x="71" y="558"/>
                    </a:lnTo>
                    <a:lnTo>
                      <a:pt x="84" y="580"/>
                    </a:lnTo>
                    <a:lnTo>
                      <a:pt x="104" y="580"/>
                    </a:lnTo>
                    <a:lnTo>
                      <a:pt x="113" y="582"/>
                    </a:lnTo>
                    <a:lnTo>
                      <a:pt x="113" y="597"/>
                    </a:lnTo>
                    <a:lnTo>
                      <a:pt x="124" y="597"/>
                    </a:lnTo>
                    <a:lnTo>
                      <a:pt x="132" y="593"/>
                    </a:lnTo>
                    <a:lnTo>
                      <a:pt x="137" y="608"/>
                    </a:lnTo>
                    <a:lnTo>
                      <a:pt x="148" y="621"/>
                    </a:lnTo>
                    <a:lnTo>
                      <a:pt x="167" y="621"/>
                    </a:lnTo>
                    <a:lnTo>
                      <a:pt x="181" y="617"/>
                    </a:lnTo>
                    <a:lnTo>
                      <a:pt x="192" y="621"/>
                    </a:lnTo>
                    <a:lnTo>
                      <a:pt x="163" y="645"/>
                    </a:lnTo>
                    <a:lnTo>
                      <a:pt x="152" y="651"/>
                    </a:lnTo>
                    <a:lnTo>
                      <a:pt x="137" y="645"/>
                    </a:lnTo>
                    <a:lnTo>
                      <a:pt x="104" y="632"/>
                    </a:lnTo>
                    <a:lnTo>
                      <a:pt x="87" y="632"/>
                    </a:lnTo>
                    <a:lnTo>
                      <a:pt x="72" y="645"/>
                    </a:lnTo>
                    <a:lnTo>
                      <a:pt x="52" y="662"/>
                    </a:lnTo>
                    <a:lnTo>
                      <a:pt x="41" y="671"/>
                    </a:lnTo>
                    <a:lnTo>
                      <a:pt x="28" y="675"/>
                    </a:lnTo>
                    <a:lnTo>
                      <a:pt x="13" y="682"/>
                    </a:lnTo>
                    <a:lnTo>
                      <a:pt x="2" y="691"/>
                    </a:lnTo>
                    <a:lnTo>
                      <a:pt x="0" y="697"/>
                    </a:lnTo>
                    <a:lnTo>
                      <a:pt x="13" y="699"/>
                    </a:lnTo>
                    <a:lnTo>
                      <a:pt x="22" y="708"/>
                    </a:lnTo>
                    <a:lnTo>
                      <a:pt x="35" y="714"/>
                    </a:lnTo>
                    <a:lnTo>
                      <a:pt x="48" y="708"/>
                    </a:lnTo>
                    <a:lnTo>
                      <a:pt x="59" y="702"/>
                    </a:lnTo>
                    <a:lnTo>
                      <a:pt x="72" y="704"/>
                    </a:lnTo>
                    <a:lnTo>
                      <a:pt x="91" y="715"/>
                    </a:lnTo>
                    <a:lnTo>
                      <a:pt x="110" y="723"/>
                    </a:lnTo>
                    <a:lnTo>
                      <a:pt x="122" y="715"/>
                    </a:lnTo>
                    <a:lnTo>
                      <a:pt x="128" y="701"/>
                    </a:lnTo>
                    <a:lnTo>
                      <a:pt x="148" y="689"/>
                    </a:lnTo>
                    <a:lnTo>
                      <a:pt x="161" y="689"/>
                    </a:lnTo>
                    <a:lnTo>
                      <a:pt x="173" y="702"/>
                    </a:lnTo>
                    <a:lnTo>
                      <a:pt x="183" y="710"/>
                    </a:lnTo>
                    <a:lnTo>
                      <a:pt x="198" y="710"/>
                    </a:lnTo>
                    <a:lnTo>
                      <a:pt x="218" y="712"/>
                    </a:lnTo>
                    <a:lnTo>
                      <a:pt x="231" y="717"/>
                    </a:lnTo>
                    <a:lnTo>
                      <a:pt x="244" y="708"/>
                    </a:lnTo>
                    <a:lnTo>
                      <a:pt x="255" y="708"/>
                    </a:lnTo>
                    <a:lnTo>
                      <a:pt x="266" y="714"/>
                    </a:lnTo>
                    <a:lnTo>
                      <a:pt x="279" y="728"/>
                    </a:lnTo>
                    <a:lnTo>
                      <a:pt x="296" y="730"/>
                    </a:lnTo>
                    <a:lnTo>
                      <a:pt x="315" y="734"/>
                    </a:lnTo>
                    <a:lnTo>
                      <a:pt x="328" y="741"/>
                    </a:lnTo>
                    <a:lnTo>
                      <a:pt x="344" y="745"/>
                    </a:lnTo>
                    <a:lnTo>
                      <a:pt x="357" y="738"/>
                    </a:lnTo>
                    <a:lnTo>
                      <a:pt x="374" y="728"/>
                    </a:lnTo>
                    <a:lnTo>
                      <a:pt x="385" y="726"/>
                    </a:lnTo>
                    <a:lnTo>
                      <a:pt x="398" y="723"/>
                    </a:lnTo>
                    <a:lnTo>
                      <a:pt x="411" y="712"/>
                    </a:lnTo>
                    <a:lnTo>
                      <a:pt x="402" y="701"/>
                    </a:lnTo>
                    <a:lnTo>
                      <a:pt x="381" y="689"/>
                    </a:lnTo>
                    <a:lnTo>
                      <a:pt x="374" y="682"/>
                    </a:lnTo>
                    <a:lnTo>
                      <a:pt x="374" y="675"/>
                    </a:lnTo>
                    <a:lnTo>
                      <a:pt x="383" y="667"/>
                    </a:lnTo>
                    <a:lnTo>
                      <a:pt x="398" y="665"/>
                    </a:lnTo>
                    <a:lnTo>
                      <a:pt x="413" y="658"/>
                    </a:lnTo>
                    <a:lnTo>
                      <a:pt x="437" y="632"/>
                    </a:lnTo>
                    <a:lnTo>
                      <a:pt x="448" y="619"/>
                    </a:lnTo>
                    <a:lnTo>
                      <a:pt x="452" y="597"/>
                    </a:lnTo>
                    <a:lnTo>
                      <a:pt x="452" y="584"/>
                    </a:lnTo>
                    <a:lnTo>
                      <a:pt x="441" y="575"/>
                    </a:lnTo>
                    <a:lnTo>
                      <a:pt x="426" y="564"/>
                    </a:lnTo>
                    <a:lnTo>
                      <a:pt x="413" y="558"/>
                    </a:lnTo>
                    <a:lnTo>
                      <a:pt x="398" y="560"/>
                    </a:lnTo>
                    <a:lnTo>
                      <a:pt x="389" y="565"/>
                    </a:lnTo>
                    <a:lnTo>
                      <a:pt x="385" y="556"/>
                    </a:lnTo>
                    <a:lnTo>
                      <a:pt x="393" y="541"/>
                    </a:lnTo>
                    <a:lnTo>
                      <a:pt x="396" y="530"/>
                    </a:lnTo>
                    <a:lnTo>
                      <a:pt x="394" y="510"/>
                    </a:lnTo>
                    <a:lnTo>
                      <a:pt x="393" y="482"/>
                    </a:lnTo>
                    <a:lnTo>
                      <a:pt x="398" y="460"/>
                    </a:lnTo>
                    <a:lnTo>
                      <a:pt x="394" y="447"/>
                    </a:lnTo>
                    <a:lnTo>
                      <a:pt x="385" y="431"/>
                    </a:lnTo>
                    <a:lnTo>
                      <a:pt x="363" y="392"/>
                    </a:lnTo>
                    <a:lnTo>
                      <a:pt x="354" y="374"/>
                    </a:lnTo>
                    <a:lnTo>
                      <a:pt x="350" y="352"/>
                    </a:lnTo>
                    <a:lnTo>
                      <a:pt x="348" y="339"/>
                    </a:lnTo>
                    <a:lnTo>
                      <a:pt x="354" y="317"/>
                    </a:lnTo>
                    <a:lnTo>
                      <a:pt x="354" y="300"/>
                    </a:lnTo>
                    <a:lnTo>
                      <a:pt x="350" y="281"/>
                    </a:lnTo>
                    <a:lnTo>
                      <a:pt x="341" y="272"/>
                    </a:lnTo>
                    <a:lnTo>
                      <a:pt x="324" y="255"/>
                    </a:lnTo>
                    <a:lnTo>
                      <a:pt x="311" y="250"/>
                    </a:lnTo>
                    <a:lnTo>
                      <a:pt x="298" y="248"/>
                    </a:lnTo>
                    <a:lnTo>
                      <a:pt x="289" y="246"/>
                    </a:lnTo>
                    <a:lnTo>
                      <a:pt x="289" y="237"/>
                    </a:lnTo>
                    <a:lnTo>
                      <a:pt x="294" y="230"/>
                    </a:lnTo>
                    <a:lnTo>
                      <a:pt x="309" y="228"/>
                    </a:lnTo>
                    <a:lnTo>
                      <a:pt x="322" y="233"/>
                    </a:lnTo>
                    <a:lnTo>
                      <a:pt x="331" y="235"/>
                    </a:lnTo>
                    <a:lnTo>
                      <a:pt x="337" y="226"/>
                    </a:lnTo>
                    <a:lnTo>
                      <a:pt x="335" y="215"/>
                    </a:lnTo>
                    <a:lnTo>
                      <a:pt x="389" y="165"/>
                    </a:lnTo>
                    <a:lnTo>
                      <a:pt x="398" y="154"/>
                    </a:lnTo>
                    <a:lnTo>
                      <a:pt x="398" y="131"/>
                    </a:lnTo>
                    <a:lnTo>
                      <a:pt x="385" y="120"/>
                    </a:lnTo>
                    <a:lnTo>
                      <a:pt x="370" y="118"/>
                    </a:lnTo>
                    <a:lnTo>
                      <a:pt x="357" y="98"/>
                    </a:lnTo>
                    <a:lnTo>
                      <a:pt x="331" y="98"/>
                    </a:lnTo>
                    <a:lnTo>
                      <a:pt x="307" y="102"/>
                    </a:lnTo>
                    <a:lnTo>
                      <a:pt x="302" y="100"/>
                    </a:lnTo>
                    <a:lnTo>
                      <a:pt x="296" y="91"/>
                    </a:lnTo>
                    <a:lnTo>
                      <a:pt x="307" y="83"/>
                    </a:lnTo>
                    <a:lnTo>
                      <a:pt x="318" y="72"/>
                    </a:lnTo>
                    <a:lnTo>
                      <a:pt x="341" y="52"/>
                    </a:lnTo>
                    <a:lnTo>
                      <a:pt x="359" y="50"/>
                    </a:lnTo>
                    <a:lnTo>
                      <a:pt x="376" y="37"/>
                    </a:lnTo>
                    <a:lnTo>
                      <a:pt x="393" y="24"/>
                    </a:lnTo>
                    <a:lnTo>
                      <a:pt x="355" y="15"/>
                    </a:lnTo>
                    <a:lnTo>
                      <a:pt x="339" y="13"/>
                    </a:lnTo>
                    <a:lnTo>
                      <a:pt x="320" y="11"/>
                    </a:lnTo>
                    <a:lnTo>
                      <a:pt x="298" y="0"/>
                    </a:lnTo>
                    <a:lnTo>
                      <a:pt x="278" y="22"/>
                    </a:lnTo>
                    <a:lnTo>
                      <a:pt x="279" y="33"/>
                    </a:lnTo>
                    <a:lnTo>
                      <a:pt x="268" y="37"/>
                    </a:lnTo>
                    <a:lnTo>
                      <a:pt x="250" y="48"/>
                    </a:lnTo>
                    <a:lnTo>
                      <a:pt x="233" y="54"/>
                    </a:lnTo>
                    <a:lnTo>
                      <a:pt x="233" y="70"/>
                    </a:lnTo>
                    <a:lnTo>
                      <a:pt x="231" y="83"/>
                    </a:lnTo>
                    <a:lnTo>
                      <a:pt x="216" y="104"/>
                    </a:lnTo>
                    <a:lnTo>
                      <a:pt x="192" y="130"/>
                    </a:lnTo>
                    <a:lnTo>
                      <a:pt x="183" y="143"/>
                    </a:lnTo>
                    <a:lnTo>
                      <a:pt x="188" y="152"/>
                    </a:lnTo>
                    <a:lnTo>
                      <a:pt x="213" y="150"/>
                    </a:lnTo>
                    <a:lnTo>
                      <a:pt x="214" y="155"/>
                    </a:lnTo>
                    <a:lnTo>
                      <a:pt x="214" y="165"/>
                    </a:lnTo>
                    <a:lnTo>
                      <a:pt x="181" y="207"/>
                    </a:lnTo>
                    <a:lnTo>
                      <a:pt x="169" y="230"/>
                    </a:lnTo>
                    <a:lnTo>
                      <a:pt x="161" y="250"/>
                    </a:lnTo>
                    <a:lnTo>
                      <a:pt x="169" y="259"/>
                    </a:lnTo>
                    <a:lnTo>
                      <a:pt x="185" y="241"/>
                    </a:lnTo>
                    <a:lnTo>
                      <a:pt x="200" y="220"/>
                    </a:lnTo>
                    <a:lnTo>
                      <a:pt x="211" y="226"/>
                    </a:lnTo>
                    <a:lnTo>
                      <a:pt x="213" y="257"/>
                    </a:lnTo>
                    <a:lnTo>
                      <a:pt x="214" y="278"/>
                    </a:lnTo>
                    <a:lnTo>
                      <a:pt x="194" y="289"/>
                    </a:lnTo>
                    <a:lnTo>
                      <a:pt x="181" y="302"/>
                    </a:lnTo>
                    <a:lnTo>
                      <a:pt x="176" y="313"/>
                    </a:lnTo>
                    <a:lnTo>
                      <a:pt x="203" y="335"/>
                    </a:lnTo>
                    <a:lnTo>
                      <a:pt x="226" y="331"/>
                    </a:lnTo>
                    <a:lnTo>
                      <a:pt x="231" y="344"/>
                    </a:lnTo>
                    <a:lnTo>
                      <a:pt x="255" y="329"/>
                    </a:lnTo>
                    <a:lnTo>
                      <a:pt x="253" y="341"/>
                    </a:lnTo>
                    <a:lnTo>
                      <a:pt x="233" y="365"/>
                    </a:lnTo>
                    <a:lnTo>
                      <a:pt x="242" y="391"/>
                    </a:lnTo>
                    <a:lnTo>
                      <a:pt x="244" y="405"/>
                    </a:lnTo>
                    <a:lnTo>
                      <a:pt x="265" y="407"/>
                    </a:lnTo>
                    <a:lnTo>
                      <a:pt x="266" y="420"/>
                    </a:lnTo>
                    <a:lnTo>
                      <a:pt x="242" y="449"/>
                    </a:lnTo>
                    <a:lnTo>
                      <a:pt x="233" y="445"/>
                    </a:lnTo>
                    <a:lnTo>
                      <a:pt x="224" y="454"/>
                    </a:lnTo>
                    <a:lnTo>
                      <a:pt x="222" y="469"/>
                    </a:lnTo>
                    <a:lnTo>
                      <a:pt x="198" y="456"/>
                    </a:lnTo>
                    <a:lnTo>
                      <a:pt x="135" y="478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006956">
                  <a:defRPr/>
                </a:pPr>
                <a:endParaRPr lang="en-US" sz="1800" kern="0">
                  <a:solidFill>
                    <a:srgbClr val="4B4B4B"/>
                  </a:solidFill>
                  <a:latin typeface="TeleNeo Office"/>
                </a:endParaRPr>
              </a:p>
            </p:txBody>
          </p:sp>
          <p:sp>
            <p:nvSpPr>
              <p:cNvPr id="76" name="Freeform 78">
                <a:extLst>
                  <a:ext uri="{FF2B5EF4-FFF2-40B4-BE49-F238E27FC236}">
                    <a16:creationId xmlns:a16="http://schemas.microsoft.com/office/drawing/2014/main" id="{F79A1F78-8D6C-4622-9781-3C9B5784849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321" y="1802"/>
                <a:ext cx="38" cy="27"/>
              </a:xfrm>
              <a:custGeom>
                <a:avLst/>
                <a:gdLst>
                  <a:gd name="T0" fmla="*/ 20 w 38"/>
                  <a:gd name="T1" fmla="*/ 0 h 27"/>
                  <a:gd name="T2" fmla="*/ 36 w 38"/>
                  <a:gd name="T3" fmla="*/ 2 h 27"/>
                  <a:gd name="T4" fmla="*/ 38 w 38"/>
                  <a:gd name="T5" fmla="*/ 12 h 27"/>
                  <a:gd name="T6" fmla="*/ 21 w 38"/>
                  <a:gd name="T7" fmla="*/ 23 h 27"/>
                  <a:gd name="T8" fmla="*/ 2 w 38"/>
                  <a:gd name="T9" fmla="*/ 27 h 27"/>
                  <a:gd name="T10" fmla="*/ 0 w 38"/>
                  <a:gd name="T11" fmla="*/ 15 h 27"/>
                  <a:gd name="T12" fmla="*/ 20 w 3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27"/>
                  <a:gd name="T23" fmla="*/ 38 w 38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27">
                    <a:moveTo>
                      <a:pt x="20" y="0"/>
                    </a:moveTo>
                    <a:lnTo>
                      <a:pt x="36" y="2"/>
                    </a:lnTo>
                    <a:lnTo>
                      <a:pt x="38" y="12"/>
                    </a:lnTo>
                    <a:lnTo>
                      <a:pt x="21" y="23"/>
                    </a:lnTo>
                    <a:lnTo>
                      <a:pt x="2" y="27"/>
                    </a:lnTo>
                    <a:lnTo>
                      <a:pt x="0" y="15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006956">
                  <a:defRPr/>
                </a:pPr>
                <a:endParaRPr lang="en-US" sz="1800" kern="0">
                  <a:solidFill>
                    <a:srgbClr val="4B4B4B"/>
                  </a:solidFill>
                  <a:latin typeface="TeleNeo Office"/>
                </a:endParaRPr>
              </a:p>
            </p:txBody>
          </p:sp>
          <p:sp>
            <p:nvSpPr>
              <p:cNvPr id="77" name="Freeform 79">
                <a:extLst>
                  <a:ext uri="{FF2B5EF4-FFF2-40B4-BE49-F238E27FC236}">
                    <a16:creationId xmlns:a16="http://schemas.microsoft.com/office/drawing/2014/main" id="{0BF8C34B-59D6-43F4-92D6-7D13A028C4D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95" y="1627"/>
                <a:ext cx="37" cy="27"/>
              </a:xfrm>
              <a:custGeom>
                <a:avLst/>
                <a:gdLst>
                  <a:gd name="T0" fmla="*/ 31 w 37"/>
                  <a:gd name="T1" fmla="*/ 0 h 27"/>
                  <a:gd name="T2" fmla="*/ 37 w 37"/>
                  <a:gd name="T3" fmla="*/ 13 h 27"/>
                  <a:gd name="T4" fmla="*/ 19 w 37"/>
                  <a:gd name="T5" fmla="*/ 23 h 27"/>
                  <a:gd name="T6" fmla="*/ 4 w 37"/>
                  <a:gd name="T7" fmla="*/ 27 h 27"/>
                  <a:gd name="T8" fmla="*/ 0 w 37"/>
                  <a:gd name="T9" fmla="*/ 14 h 27"/>
                  <a:gd name="T10" fmla="*/ 7 w 37"/>
                  <a:gd name="T11" fmla="*/ 5 h 27"/>
                  <a:gd name="T12" fmla="*/ 31 w 37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27"/>
                  <a:gd name="T23" fmla="*/ 37 w 37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27">
                    <a:moveTo>
                      <a:pt x="31" y="0"/>
                    </a:moveTo>
                    <a:lnTo>
                      <a:pt x="37" y="13"/>
                    </a:lnTo>
                    <a:lnTo>
                      <a:pt x="19" y="23"/>
                    </a:lnTo>
                    <a:lnTo>
                      <a:pt x="4" y="27"/>
                    </a:lnTo>
                    <a:lnTo>
                      <a:pt x="0" y="14"/>
                    </a:lnTo>
                    <a:lnTo>
                      <a:pt x="7" y="5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006956">
                  <a:defRPr/>
                </a:pPr>
                <a:endParaRPr lang="en-US" sz="1800" kern="0">
                  <a:solidFill>
                    <a:srgbClr val="4B4B4B"/>
                  </a:solidFill>
                  <a:latin typeface="TeleNeo Office"/>
                </a:endParaRPr>
              </a:p>
            </p:txBody>
          </p:sp>
          <p:sp>
            <p:nvSpPr>
              <p:cNvPr id="78" name="Freeform 80">
                <a:extLst>
                  <a:ext uri="{FF2B5EF4-FFF2-40B4-BE49-F238E27FC236}">
                    <a16:creationId xmlns:a16="http://schemas.microsoft.com/office/drawing/2014/main" id="{093ED518-EDF0-462E-92C1-932DD51B910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350" y="1491"/>
                <a:ext cx="20" cy="52"/>
              </a:xfrm>
              <a:custGeom>
                <a:avLst/>
                <a:gdLst>
                  <a:gd name="T0" fmla="*/ 9 w 20"/>
                  <a:gd name="T1" fmla="*/ 52 h 52"/>
                  <a:gd name="T2" fmla="*/ 20 w 20"/>
                  <a:gd name="T3" fmla="*/ 39 h 52"/>
                  <a:gd name="T4" fmla="*/ 16 w 20"/>
                  <a:gd name="T5" fmla="*/ 22 h 52"/>
                  <a:gd name="T6" fmla="*/ 13 w 20"/>
                  <a:gd name="T7" fmla="*/ 13 h 52"/>
                  <a:gd name="T8" fmla="*/ 9 w 20"/>
                  <a:gd name="T9" fmla="*/ 0 h 52"/>
                  <a:gd name="T10" fmla="*/ 0 w 20"/>
                  <a:gd name="T11" fmla="*/ 6 h 52"/>
                  <a:gd name="T12" fmla="*/ 5 w 20"/>
                  <a:gd name="T13" fmla="*/ 24 h 52"/>
                  <a:gd name="T14" fmla="*/ 9 w 20"/>
                  <a:gd name="T15" fmla="*/ 52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52"/>
                  <a:gd name="T26" fmla="*/ 20 w 20"/>
                  <a:gd name="T27" fmla="*/ 52 h 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52">
                    <a:moveTo>
                      <a:pt x="9" y="52"/>
                    </a:moveTo>
                    <a:lnTo>
                      <a:pt x="20" y="39"/>
                    </a:lnTo>
                    <a:lnTo>
                      <a:pt x="16" y="22"/>
                    </a:lnTo>
                    <a:lnTo>
                      <a:pt x="13" y="13"/>
                    </a:lnTo>
                    <a:lnTo>
                      <a:pt x="9" y="0"/>
                    </a:lnTo>
                    <a:lnTo>
                      <a:pt x="0" y="6"/>
                    </a:lnTo>
                    <a:lnTo>
                      <a:pt x="5" y="24"/>
                    </a:lnTo>
                    <a:lnTo>
                      <a:pt x="9" y="52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006956">
                  <a:defRPr/>
                </a:pPr>
                <a:endParaRPr lang="en-US" sz="1800" kern="0">
                  <a:solidFill>
                    <a:srgbClr val="4B4B4B"/>
                  </a:solidFill>
                  <a:latin typeface="TeleNeo Office"/>
                </a:endParaRPr>
              </a:p>
            </p:txBody>
          </p:sp>
          <p:sp>
            <p:nvSpPr>
              <p:cNvPr id="79" name="Freeform 81">
                <a:extLst>
                  <a:ext uri="{FF2B5EF4-FFF2-40B4-BE49-F238E27FC236}">
                    <a16:creationId xmlns:a16="http://schemas.microsoft.com/office/drawing/2014/main" id="{A2770964-C9AC-410E-8A1E-AC8C5773ED4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02" y="1694"/>
                <a:ext cx="97" cy="99"/>
              </a:xfrm>
              <a:custGeom>
                <a:avLst/>
                <a:gdLst>
                  <a:gd name="T0" fmla="*/ 34 w 97"/>
                  <a:gd name="T1" fmla="*/ 0 h 99"/>
                  <a:gd name="T2" fmla="*/ 56 w 97"/>
                  <a:gd name="T3" fmla="*/ 0 h 99"/>
                  <a:gd name="T4" fmla="*/ 73 w 97"/>
                  <a:gd name="T5" fmla="*/ 4 h 99"/>
                  <a:gd name="T6" fmla="*/ 84 w 97"/>
                  <a:gd name="T7" fmla="*/ 20 h 99"/>
                  <a:gd name="T8" fmla="*/ 95 w 97"/>
                  <a:gd name="T9" fmla="*/ 46 h 99"/>
                  <a:gd name="T10" fmla="*/ 97 w 97"/>
                  <a:gd name="T11" fmla="*/ 68 h 99"/>
                  <a:gd name="T12" fmla="*/ 86 w 97"/>
                  <a:gd name="T13" fmla="*/ 79 h 99"/>
                  <a:gd name="T14" fmla="*/ 82 w 97"/>
                  <a:gd name="T15" fmla="*/ 94 h 99"/>
                  <a:gd name="T16" fmla="*/ 71 w 97"/>
                  <a:gd name="T17" fmla="*/ 99 h 99"/>
                  <a:gd name="T18" fmla="*/ 60 w 97"/>
                  <a:gd name="T19" fmla="*/ 86 h 99"/>
                  <a:gd name="T20" fmla="*/ 50 w 97"/>
                  <a:gd name="T21" fmla="*/ 62 h 99"/>
                  <a:gd name="T22" fmla="*/ 43 w 97"/>
                  <a:gd name="T23" fmla="*/ 53 h 99"/>
                  <a:gd name="T24" fmla="*/ 24 w 97"/>
                  <a:gd name="T25" fmla="*/ 51 h 99"/>
                  <a:gd name="T26" fmla="*/ 0 w 97"/>
                  <a:gd name="T27" fmla="*/ 26 h 99"/>
                  <a:gd name="T28" fmla="*/ 34 w 97"/>
                  <a:gd name="T29" fmla="*/ 0 h 9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7"/>
                  <a:gd name="T46" fmla="*/ 0 h 99"/>
                  <a:gd name="T47" fmla="*/ 97 w 97"/>
                  <a:gd name="T48" fmla="*/ 99 h 9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7" h="99">
                    <a:moveTo>
                      <a:pt x="34" y="0"/>
                    </a:moveTo>
                    <a:lnTo>
                      <a:pt x="56" y="0"/>
                    </a:lnTo>
                    <a:lnTo>
                      <a:pt x="73" y="4"/>
                    </a:lnTo>
                    <a:lnTo>
                      <a:pt x="84" y="20"/>
                    </a:lnTo>
                    <a:lnTo>
                      <a:pt x="95" y="46"/>
                    </a:lnTo>
                    <a:lnTo>
                      <a:pt x="97" y="68"/>
                    </a:lnTo>
                    <a:lnTo>
                      <a:pt x="86" y="79"/>
                    </a:lnTo>
                    <a:lnTo>
                      <a:pt x="82" y="94"/>
                    </a:lnTo>
                    <a:lnTo>
                      <a:pt x="71" y="99"/>
                    </a:lnTo>
                    <a:lnTo>
                      <a:pt x="60" y="86"/>
                    </a:lnTo>
                    <a:lnTo>
                      <a:pt x="50" y="62"/>
                    </a:lnTo>
                    <a:lnTo>
                      <a:pt x="43" y="53"/>
                    </a:lnTo>
                    <a:lnTo>
                      <a:pt x="24" y="51"/>
                    </a:lnTo>
                    <a:lnTo>
                      <a:pt x="0" y="26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006956">
                  <a:defRPr/>
                </a:pPr>
                <a:endParaRPr lang="en-US" sz="1800" kern="0">
                  <a:solidFill>
                    <a:srgbClr val="4B4B4B"/>
                  </a:solidFill>
                  <a:latin typeface="TeleNeo Office"/>
                </a:endParaRPr>
              </a:p>
            </p:txBody>
          </p:sp>
          <p:sp>
            <p:nvSpPr>
              <p:cNvPr id="80" name="Freeform 82">
                <a:extLst>
                  <a:ext uri="{FF2B5EF4-FFF2-40B4-BE49-F238E27FC236}">
                    <a16:creationId xmlns:a16="http://schemas.microsoft.com/office/drawing/2014/main" id="{0F43DBAF-84DB-45B7-842B-C4D0F0C172A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346" y="1432"/>
                <a:ext cx="50" cy="37"/>
              </a:xfrm>
              <a:custGeom>
                <a:avLst/>
                <a:gdLst>
                  <a:gd name="T0" fmla="*/ 44 w 50"/>
                  <a:gd name="T1" fmla="*/ 0 h 37"/>
                  <a:gd name="T2" fmla="*/ 50 w 50"/>
                  <a:gd name="T3" fmla="*/ 9 h 37"/>
                  <a:gd name="T4" fmla="*/ 31 w 50"/>
                  <a:gd name="T5" fmla="*/ 20 h 37"/>
                  <a:gd name="T6" fmla="*/ 13 w 50"/>
                  <a:gd name="T7" fmla="*/ 37 h 37"/>
                  <a:gd name="T8" fmla="*/ 2 w 50"/>
                  <a:gd name="T9" fmla="*/ 33 h 37"/>
                  <a:gd name="T10" fmla="*/ 0 w 50"/>
                  <a:gd name="T11" fmla="*/ 13 h 37"/>
                  <a:gd name="T12" fmla="*/ 0 w 50"/>
                  <a:gd name="T13" fmla="*/ 6 h 37"/>
                  <a:gd name="T14" fmla="*/ 30 w 50"/>
                  <a:gd name="T15" fmla="*/ 0 h 37"/>
                  <a:gd name="T16" fmla="*/ 44 w 50"/>
                  <a:gd name="T17" fmla="*/ 0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37"/>
                  <a:gd name="T29" fmla="*/ 50 w 50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37">
                    <a:moveTo>
                      <a:pt x="44" y="0"/>
                    </a:moveTo>
                    <a:lnTo>
                      <a:pt x="50" y="9"/>
                    </a:lnTo>
                    <a:lnTo>
                      <a:pt x="31" y="20"/>
                    </a:lnTo>
                    <a:lnTo>
                      <a:pt x="13" y="37"/>
                    </a:lnTo>
                    <a:lnTo>
                      <a:pt x="2" y="33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30" y="0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006956">
                  <a:defRPr/>
                </a:pPr>
                <a:endParaRPr lang="en-US" sz="1800" kern="0">
                  <a:solidFill>
                    <a:srgbClr val="4B4B4B"/>
                  </a:solidFill>
                  <a:latin typeface="TeleNeo Office"/>
                </a:endParaRPr>
              </a:p>
            </p:txBody>
          </p:sp>
        </p:grpSp>
        <p:sp>
          <p:nvSpPr>
            <p:cNvPr id="46" name="Freeform 83">
              <a:extLst>
                <a:ext uri="{FF2B5EF4-FFF2-40B4-BE49-F238E27FC236}">
                  <a16:creationId xmlns:a16="http://schemas.microsoft.com/office/drawing/2014/main" id="{B5FACBFC-8ACF-4A3E-B3F6-96EF2CB5E68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435553" y="-1206783"/>
              <a:ext cx="951103" cy="833441"/>
            </a:xfrm>
            <a:custGeom>
              <a:avLst/>
              <a:gdLst>
                <a:gd name="T0" fmla="*/ 17 w 372"/>
                <a:gd name="T1" fmla="*/ 89 h 323"/>
                <a:gd name="T2" fmla="*/ 45 w 372"/>
                <a:gd name="T3" fmla="*/ 115 h 323"/>
                <a:gd name="T4" fmla="*/ 59 w 372"/>
                <a:gd name="T5" fmla="*/ 159 h 323"/>
                <a:gd name="T6" fmla="*/ 35 w 372"/>
                <a:gd name="T7" fmla="*/ 189 h 323"/>
                <a:gd name="T8" fmla="*/ 0 w 372"/>
                <a:gd name="T9" fmla="*/ 187 h 323"/>
                <a:gd name="T10" fmla="*/ 48 w 372"/>
                <a:gd name="T11" fmla="*/ 230 h 323"/>
                <a:gd name="T12" fmla="*/ 67 w 372"/>
                <a:gd name="T13" fmla="*/ 282 h 323"/>
                <a:gd name="T14" fmla="*/ 113 w 372"/>
                <a:gd name="T15" fmla="*/ 304 h 323"/>
                <a:gd name="T16" fmla="*/ 141 w 372"/>
                <a:gd name="T17" fmla="*/ 316 h 323"/>
                <a:gd name="T18" fmla="*/ 191 w 372"/>
                <a:gd name="T19" fmla="*/ 317 h 323"/>
                <a:gd name="T20" fmla="*/ 230 w 372"/>
                <a:gd name="T21" fmla="*/ 319 h 323"/>
                <a:gd name="T22" fmla="*/ 258 w 372"/>
                <a:gd name="T23" fmla="*/ 304 h 323"/>
                <a:gd name="T24" fmla="*/ 280 w 372"/>
                <a:gd name="T25" fmla="*/ 319 h 323"/>
                <a:gd name="T26" fmla="*/ 305 w 372"/>
                <a:gd name="T27" fmla="*/ 303 h 323"/>
                <a:gd name="T28" fmla="*/ 342 w 372"/>
                <a:gd name="T29" fmla="*/ 288 h 323"/>
                <a:gd name="T30" fmla="*/ 352 w 372"/>
                <a:gd name="T31" fmla="*/ 266 h 323"/>
                <a:gd name="T32" fmla="*/ 372 w 372"/>
                <a:gd name="T33" fmla="*/ 240 h 323"/>
                <a:gd name="T34" fmla="*/ 355 w 372"/>
                <a:gd name="T35" fmla="*/ 220 h 323"/>
                <a:gd name="T36" fmla="*/ 368 w 372"/>
                <a:gd name="T37" fmla="*/ 168 h 323"/>
                <a:gd name="T38" fmla="*/ 348 w 372"/>
                <a:gd name="T39" fmla="*/ 154 h 323"/>
                <a:gd name="T40" fmla="*/ 344 w 372"/>
                <a:gd name="T41" fmla="*/ 144 h 323"/>
                <a:gd name="T42" fmla="*/ 331 w 372"/>
                <a:gd name="T43" fmla="*/ 126 h 323"/>
                <a:gd name="T44" fmla="*/ 303 w 372"/>
                <a:gd name="T45" fmla="*/ 146 h 323"/>
                <a:gd name="T46" fmla="*/ 284 w 372"/>
                <a:gd name="T47" fmla="*/ 139 h 323"/>
                <a:gd name="T48" fmla="*/ 254 w 372"/>
                <a:gd name="T49" fmla="*/ 126 h 323"/>
                <a:gd name="T50" fmla="*/ 237 w 372"/>
                <a:gd name="T51" fmla="*/ 124 h 323"/>
                <a:gd name="T52" fmla="*/ 228 w 372"/>
                <a:gd name="T53" fmla="*/ 111 h 323"/>
                <a:gd name="T54" fmla="*/ 197 w 372"/>
                <a:gd name="T55" fmla="*/ 113 h 323"/>
                <a:gd name="T56" fmla="*/ 191 w 372"/>
                <a:gd name="T57" fmla="*/ 96 h 323"/>
                <a:gd name="T58" fmla="*/ 174 w 372"/>
                <a:gd name="T59" fmla="*/ 104 h 323"/>
                <a:gd name="T60" fmla="*/ 163 w 372"/>
                <a:gd name="T61" fmla="*/ 104 h 323"/>
                <a:gd name="T62" fmla="*/ 141 w 372"/>
                <a:gd name="T63" fmla="*/ 117 h 323"/>
                <a:gd name="T64" fmla="*/ 135 w 372"/>
                <a:gd name="T65" fmla="*/ 81 h 323"/>
                <a:gd name="T66" fmla="*/ 152 w 372"/>
                <a:gd name="T67" fmla="*/ 59 h 323"/>
                <a:gd name="T68" fmla="*/ 152 w 372"/>
                <a:gd name="T69" fmla="*/ 22 h 323"/>
                <a:gd name="T70" fmla="*/ 141 w 372"/>
                <a:gd name="T71" fmla="*/ 0 h 323"/>
                <a:gd name="T72" fmla="*/ 130 w 372"/>
                <a:gd name="T73" fmla="*/ 28 h 323"/>
                <a:gd name="T74" fmla="*/ 115 w 372"/>
                <a:gd name="T75" fmla="*/ 30 h 323"/>
                <a:gd name="T76" fmla="*/ 111 w 372"/>
                <a:gd name="T77" fmla="*/ 6 h 323"/>
                <a:gd name="T78" fmla="*/ 89 w 372"/>
                <a:gd name="T79" fmla="*/ 19 h 323"/>
                <a:gd name="T80" fmla="*/ 87 w 372"/>
                <a:gd name="T81" fmla="*/ 37 h 323"/>
                <a:gd name="T82" fmla="*/ 70 w 372"/>
                <a:gd name="T83" fmla="*/ 26 h 323"/>
                <a:gd name="T84" fmla="*/ 56 w 372"/>
                <a:gd name="T85" fmla="*/ 37 h 323"/>
                <a:gd name="T86" fmla="*/ 78 w 372"/>
                <a:gd name="T87" fmla="*/ 54 h 323"/>
                <a:gd name="T88" fmla="*/ 102 w 372"/>
                <a:gd name="T89" fmla="*/ 74 h 323"/>
                <a:gd name="T90" fmla="*/ 87 w 372"/>
                <a:gd name="T91" fmla="*/ 87 h 323"/>
                <a:gd name="T92" fmla="*/ 95 w 372"/>
                <a:gd name="T93" fmla="*/ 109 h 323"/>
                <a:gd name="T94" fmla="*/ 76 w 372"/>
                <a:gd name="T95" fmla="*/ 115 h 323"/>
                <a:gd name="T96" fmla="*/ 45 w 372"/>
                <a:gd name="T97" fmla="*/ 83 h 3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2"/>
                <a:gd name="T148" fmla="*/ 0 h 323"/>
                <a:gd name="T149" fmla="*/ 372 w 372"/>
                <a:gd name="T150" fmla="*/ 323 h 3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2" h="323">
                  <a:moveTo>
                    <a:pt x="28" y="76"/>
                  </a:moveTo>
                  <a:lnTo>
                    <a:pt x="17" y="89"/>
                  </a:lnTo>
                  <a:lnTo>
                    <a:pt x="30" y="111"/>
                  </a:lnTo>
                  <a:lnTo>
                    <a:pt x="45" y="115"/>
                  </a:lnTo>
                  <a:lnTo>
                    <a:pt x="58" y="124"/>
                  </a:lnTo>
                  <a:lnTo>
                    <a:pt x="59" y="159"/>
                  </a:lnTo>
                  <a:lnTo>
                    <a:pt x="46" y="183"/>
                  </a:lnTo>
                  <a:lnTo>
                    <a:pt x="35" y="189"/>
                  </a:lnTo>
                  <a:lnTo>
                    <a:pt x="4" y="183"/>
                  </a:lnTo>
                  <a:lnTo>
                    <a:pt x="0" y="187"/>
                  </a:lnTo>
                  <a:lnTo>
                    <a:pt x="37" y="224"/>
                  </a:lnTo>
                  <a:lnTo>
                    <a:pt x="48" y="230"/>
                  </a:lnTo>
                  <a:lnTo>
                    <a:pt x="54" y="256"/>
                  </a:lnTo>
                  <a:lnTo>
                    <a:pt x="67" y="282"/>
                  </a:lnTo>
                  <a:lnTo>
                    <a:pt x="89" y="301"/>
                  </a:lnTo>
                  <a:lnTo>
                    <a:pt x="113" y="304"/>
                  </a:lnTo>
                  <a:lnTo>
                    <a:pt x="128" y="316"/>
                  </a:lnTo>
                  <a:lnTo>
                    <a:pt x="141" y="316"/>
                  </a:lnTo>
                  <a:lnTo>
                    <a:pt x="158" y="308"/>
                  </a:lnTo>
                  <a:lnTo>
                    <a:pt x="191" y="317"/>
                  </a:lnTo>
                  <a:lnTo>
                    <a:pt x="208" y="323"/>
                  </a:lnTo>
                  <a:lnTo>
                    <a:pt x="230" y="319"/>
                  </a:lnTo>
                  <a:lnTo>
                    <a:pt x="245" y="316"/>
                  </a:lnTo>
                  <a:lnTo>
                    <a:pt x="258" y="304"/>
                  </a:lnTo>
                  <a:lnTo>
                    <a:pt x="267" y="308"/>
                  </a:lnTo>
                  <a:lnTo>
                    <a:pt x="280" y="319"/>
                  </a:lnTo>
                  <a:lnTo>
                    <a:pt x="293" y="312"/>
                  </a:lnTo>
                  <a:lnTo>
                    <a:pt x="305" y="303"/>
                  </a:lnTo>
                  <a:lnTo>
                    <a:pt x="313" y="295"/>
                  </a:lnTo>
                  <a:lnTo>
                    <a:pt x="342" y="288"/>
                  </a:lnTo>
                  <a:lnTo>
                    <a:pt x="348" y="279"/>
                  </a:lnTo>
                  <a:lnTo>
                    <a:pt x="352" y="266"/>
                  </a:lnTo>
                  <a:lnTo>
                    <a:pt x="370" y="251"/>
                  </a:lnTo>
                  <a:lnTo>
                    <a:pt x="372" y="240"/>
                  </a:lnTo>
                  <a:lnTo>
                    <a:pt x="365" y="233"/>
                  </a:lnTo>
                  <a:lnTo>
                    <a:pt x="355" y="220"/>
                  </a:lnTo>
                  <a:lnTo>
                    <a:pt x="353" y="174"/>
                  </a:lnTo>
                  <a:lnTo>
                    <a:pt x="368" y="168"/>
                  </a:lnTo>
                  <a:lnTo>
                    <a:pt x="359" y="152"/>
                  </a:lnTo>
                  <a:lnTo>
                    <a:pt x="348" y="154"/>
                  </a:lnTo>
                  <a:lnTo>
                    <a:pt x="340" y="152"/>
                  </a:lnTo>
                  <a:lnTo>
                    <a:pt x="344" y="144"/>
                  </a:lnTo>
                  <a:lnTo>
                    <a:pt x="340" y="130"/>
                  </a:lnTo>
                  <a:lnTo>
                    <a:pt x="331" y="126"/>
                  </a:lnTo>
                  <a:lnTo>
                    <a:pt x="316" y="135"/>
                  </a:lnTo>
                  <a:lnTo>
                    <a:pt x="303" y="146"/>
                  </a:lnTo>
                  <a:lnTo>
                    <a:pt x="293" y="144"/>
                  </a:lnTo>
                  <a:lnTo>
                    <a:pt x="284" y="139"/>
                  </a:lnTo>
                  <a:lnTo>
                    <a:pt x="269" y="130"/>
                  </a:lnTo>
                  <a:lnTo>
                    <a:pt x="254" y="126"/>
                  </a:lnTo>
                  <a:lnTo>
                    <a:pt x="245" y="130"/>
                  </a:lnTo>
                  <a:lnTo>
                    <a:pt x="237" y="124"/>
                  </a:lnTo>
                  <a:lnTo>
                    <a:pt x="236" y="113"/>
                  </a:lnTo>
                  <a:lnTo>
                    <a:pt x="228" y="111"/>
                  </a:lnTo>
                  <a:lnTo>
                    <a:pt x="213" y="115"/>
                  </a:lnTo>
                  <a:lnTo>
                    <a:pt x="197" y="113"/>
                  </a:lnTo>
                  <a:lnTo>
                    <a:pt x="197" y="104"/>
                  </a:lnTo>
                  <a:lnTo>
                    <a:pt x="191" y="96"/>
                  </a:lnTo>
                  <a:lnTo>
                    <a:pt x="180" y="94"/>
                  </a:lnTo>
                  <a:lnTo>
                    <a:pt x="174" y="104"/>
                  </a:lnTo>
                  <a:lnTo>
                    <a:pt x="171" y="109"/>
                  </a:lnTo>
                  <a:lnTo>
                    <a:pt x="163" y="104"/>
                  </a:lnTo>
                  <a:lnTo>
                    <a:pt x="152" y="107"/>
                  </a:lnTo>
                  <a:lnTo>
                    <a:pt x="141" y="117"/>
                  </a:lnTo>
                  <a:lnTo>
                    <a:pt x="134" y="109"/>
                  </a:lnTo>
                  <a:lnTo>
                    <a:pt x="135" y="81"/>
                  </a:lnTo>
                  <a:lnTo>
                    <a:pt x="143" y="67"/>
                  </a:lnTo>
                  <a:lnTo>
                    <a:pt x="152" y="59"/>
                  </a:lnTo>
                  <a:lnTo>
                    <a:pt x="150" y="41"/>
                  </a:lnTo>
                  <a:lnTo>
                    <a:pt x="152" y="22"/>
                  </a:lnTo>
                  <a:lnTo>
                    <a:pt x="148" y="0"/>
                  </a:lnTo>
                  <a:lnTo>
                    <a:pt x="141" y="0"/>
                  </a:lnTo>
                  <a:lnTo>
                    <a:pt x="134" y="9"/>
                  </a:lnTo>
                  <a:lnTo>
                    <a:pt x="130" y="28"/>
                  </a:lnTo>
                  <a:lnTo>
                    <a:pt x="124" y="41"/>
                  </a:lnTo>
                  <a:lnTo>
                    <a:pt x="115" y="30"/>
                  </a:lnTo>
                  <a:lnTo>
                    <a:pt x="121" y="15"/>
                  </a:lnTo>
                  <a:lnTo>
                    <a:pt x="111" y="6"/>
                  </a:lnTo>
                  <a:lnTo>
                    <a:pt x="96" y="9"/>
                  </a:lnTo>
                  <a:lnTo>
                    <a:pt x="89" y="19"/>
                  </a:lnTo>
                  <a:lnTo>
                    <a:pt x="93" y="28"/>
                  </a:lnTo>
                  <a:lnTo>
                    <a:pt x="87" y="37"/>
                  </a:lnTo>
                  <a:lnTo>
                    <a:pt x="80" y="33"/>
                  </a:lnTo>
                  <a:lnTo>
                    <a:pt x="70" y="26"/>
                  </a:lnTo>
                  <a:lnTo>
                    <a:pt x="63" y="28"/>
                  </a:lnTo>
                  <a:lnTo>
                    <a:pt x="56" y="37"/>
                  </a:lnTo>
                  <a:lnTo>
                    <a:pt x="65" y="52"/>
                  </a:lnTo>
                  <a:lnTo>
                    <a:pt x="78" y="54"/>
                  </a:lnTo>
                  <a:lnTo>
                    <a:pt x="95" y="69"/>
                  </a:lnTo>
                  <a:lnTo>
                    <a:pt x="102" y="74"/>
                  </a:lnTo>
                  <a:lnTo>
                    <a:pt x="102" y="83"/>
                  </a:lnTo>
                  <a:lnTo>
                    <a:pt x="87" y="87"/>
                  </a:lnTo>
                  <a:lnTo>
                    <a:pt x="89" y="100"/>
                  </a:lnTo>
                  <a:lnTo>
                    <a:pt x="95" y="109"/>
                  </a:lnTo>
                  <a:lnTo>
                    <a:pt x="89" y="117"/>
                  </a:lnTo>
                  <a:lnTo>
                    <a:pt x="76" y="115"/>
                  </a:lnTo>
                  <a:lnTo>
                    <a:pt x="58" y="96"/>
                  </a:lnTo>
                  <a:lnTo>
                    <a:pt x="45" y="83"/>
                  </a:lnTo>
                  <a:lnTo>
                    <a:pt x="28" y="76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006956">
                <a:defRPr/>
              </a:pPr>
              <a:endParaRPr lang="en-US" sz="1800" kern="0">
                <a:solidFill>
                  <a:srgbClr val="4B4B4B"/>
                </a:solidFill>
                <a:latin typeface="TeleNeo Office"/>
              </a:endParaRPr>
            </a:p>
          </p:txBody>
        </p:sp>
        <p:grpSp>
          <p:nvGrpSpPr>
            <p:cNvPr id="47" name="Group 91">
              <a:extLst>
                <a:ext uri="{FF2B5EF4-FFF2-40B4-BE49-F238E27FC236}">
                  <a16:creationId xmlns:a16="http://schemas.microsoft.com/office/drawing/2014/main" id="{6596FAED-8DF7-4721-ABD9-79B89EA029C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403452" y="-958524"/>
              <a:ext cx="1418060" cy="3067774"/>
              <a:chOff x="2195" y="724"/>
              <a:chExt cx="555" cy="1187"/>
            </a:xfrm>
            <a:grpFill/>
          </p:grpSpPr>
          <p:sp>
            <p:nvSpPr>
              <p:cNvPr id="70" name="Freeform 92">
                <a:extLst>
                  <a:ext uri="{FF2B5EF4-FFF2-40B4-BE49-F238E27FC236}">
                    <a16:creationId xmlns:a16="http://schemas.microsoft.com/office/drawing/2014/main" id="{83E31D5C-EB73-4572-BA7F-9595C964A27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417" y="1751"/>
                <a:ext cx="37" cy="92"/>
              </a:xfrm>
              <a:custGeom>
                <a:avLst/>
                <a:gdLst>
                  <a:gd name="T0" fmla="*/ 37 w 37"/>
                  <a:gd name="T1" fmla="*/ 0 h 92"/>
                  <a:gd name="T2" fmla="*/ 35 w 37"/>
                  <a:gd name="T3" fmla="*/ 31 h 92"/>
                  <a:gd name="T4" fmla="*/ 24 w 37"/>
                  <a:gd name="T5" fmla="*/ 55 h 92"/>
                  <a:gd name="T6" fmla="*/ 7 w 37"/>
                  <a:gd name="T7" fmla="*/ 70 h 92"/>
                  <a:gd name="T8" fmla="*/ 11 w 37"/>
                  <a:gd name="T9" fmla="*/ 86 h 92"/>
                  <a:gd name="T10" fmla="*/ 4 w 37"/>
                  <a:gd name="T11" fmla="*/ 92 h 92"/>
                  <a:gd name="T12" fmla="*/ 0 w 37"/>
                  <a:gd name="T13" fmla="*/ 72 h 92"/>
                  <a:gd name="T14" fmla="*/ 6 w 37"/>
                  <a:gd name="T15" fmla="*/ 57 h 92"/>
                  <a:gd name="T16" fmla="*/ 11 w 37"/>
                  <a:gd name="T17" fmla="*/ 40 h 92"/>
                  <a:gd name="T18" fmla="*/ 37 w 37"/>
                  <a:gd name="T19" fmla="*/ 0 h 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"/>
                  <a:gd name="T31" fmla="*/ 0 h 92"/>
                  <a:gd name="T32" fmla="*/ 37 w 37"/>
                  <a:gd name="T33" fmla="*/ 92 h 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" h="92">
                    <a:moveTo>
                      <a:pt x="37" y="0"/>
                    </a:moveTo>
                    <a:lnTo>
                      <a:pt x="35" y="31"/>
                    </a:lnTo>
                    <a:lnTo>
                      <a:pt x="24" y="55"/>
                    </a:lnTo>
                    <a:lnTo>
                      <a:pt x="7" y="70"/>
                    </a:lnTo>
                    <a:lnTo>
                      <a:pt x="11" y="86"/>
                    </a:lnTo>
                    <a:lnTo>
                      <a:pt x="4" y="92"/>
                    </a:lnTo>
                    <a:lnTo>
                      <a:pt x="0" y="72"/>
                    </a:lnTo>
                    <a:lnTo>
                      <a:pt x="6" y="57"/>
                    </a:lnTo>
                    <a:lnTo>
                      <a:pt x="11" y="40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006956">
                  <a:defRPr/>
                </a:pPr>
                <a:endParaRPr lang="en-US" sz="1800" kern="0">
                  <a:solidFill>
                    <a:srgbClr val="4B4B4B"/>
                  </a:solidFill>
                  <a:latin typeface="TeleNeo Office"/>
                </a:endParaRPr>
              </a:p>
            </p:txBody>
          </p:sp>
          <p:sp>
            <p:nvSpPr>
              <p:cNvPr id="71" name="Freeform 93">
                <a:extLst>
                  <a:ext uri="{FF2B5EF4-FFF2-40B4-BE49-F238E27FC236}">
                    <a16:creationId xmlns:a16="http://schemas.microsoft.com/office/drawing/2014/main" id="{8E7793BA-20E5-43E3-88F9-6F33CCE7642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499" y="1708"/>
                <a:ext cx="50" cy="73"/>
              </a:xfrm>
              <a:custGeom>
                <a:avLst/>
                <a:gdLst>
                  <a:gd name="T0" fmla="*/ 39 w 50"/>
                  <a:gd name="T1" fmla="*/ 0 h 73"/>
                  <a:gd name="T2" fmla="*/ 50 w 50"/>
                  <a:gd name="T3" fmla="*/ 0 h 73"/>
                  <a:gd name="T4" fmla="*/ 37 w 50"/>
                  <a:gd name="T5" fmla="*/ 15 h 73"/>
                  <a:gd name="T6" fmla="*/ 35 w 50"/>
                  <a:gd name="T7" fmla="*/ 26 h 73"/>
                  <a:gd name="T8" fmla="*/ 39 w 50"/>
                  <a:gd name="T9" fmla="*/ 41 h 73"/>
                  <a:gd name="T10" fmla="*/ 26 w 50"/>
                  <a:gd name="T11" fmla="*/ 56 h 73"/>
                  <a:gd name="T12" fmla="*/ 9 w 50"/>
                  <a:gd name="T13" fmla="*/ 73 h 73"/>
                  <a:gd name="T14" fmla="*/ 6 w 50"/>
                  <a:gd name="T15" fmla="*/ 56 h 73"/>
                  <a:gd name="T16" fmla="*/ 0 w 50"/>
                  <a:gd name="T17" fmla="*/ 49 h 73"/>
                  <a:gd name="T18" fmla="*/ 0 w 50"/>
                  <a:gd name="T19" fmla="*/ 36 h 73"/>
                  <a:gd name="T20" fmla="*/ 15 w 50"/>
                  <a:gd name="T21" fmla="*/ 22 h 73"/>
                  <a:gd name="T22" fmla="*/ 39 w 50"/>
                  <a:gd name="T23" fmla="*/ 0 h 7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"/>
                  <a:gd name="T37" fmla="*/ 0 h 73"/>
                  <a:gd name="T38" fmla="*/ 50 w 50"/>
                  <a:gd name="T39" fmla="*/ 73 h 7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" h="73">
                    <a:moveTo>
                      <a:pt x="39" y="0"/>
                    </a:moveTo>
                    <a:lnTo>
                      <a:pt x="50" y="0"/>
                    </a:lnTo>
                    <a:lnTo>
                      <a:pt x="37" y="15"/>
                    </a:lnTo>
                    <a:lnTo>
                      <a:pt x="35" y="26"/>
                    </a:lnTo>
                    <a:lnTo>
                      <a:pt x="39" y="41"/>
                    </a:lnTo>
                    <a:lnTo>
                      <a:pt x="26" y="56"/>
                    </a:lnTo>
                    <a:lnTo>
                      <a:pt x="9" y="73"/>
                    </a:lnTo>
                    <a:lnTo>
                      <a:pt x="6" y="56"/>
                    </a:lnTo>
                    <a:lnTo>
                      <a:pt x="0" y="49"/>
                    </a:lnTo>
                    <a:lnTo>
                      <a:pt x="0" y="36"/>
                    </a:lnTo>
                    <a:lnTo>
                      <a:pt x="15" y="22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006956">
                  <a:defRPr/>
                </a:pPr>
                <a:endParaRPr lang="en-US" sz="1800" kern="0">
                  <a:solidFill>
                    <a:srgbClr val="4B4B4B"/>
                  </a:solidFill>
                  <a:latin typeface="TeleNeo Office"/>
                </a:endParaRPr>
              </a:p>
            </p:txBody>
          </p:sp>
          <p:grpSp>
            <p:nvGrpSpPr>
              <p:cNvPr id="72" name="Group 94">
                <a:extLst>
                  <a:ext uri="{FF2B5EF4-FFF2-40B4-BE49-F238E27FC236}">
                    <a16:creationId xmlns:a16="http://schemas.microsoft.com/office/drawing/2014/main" id="{938743F2-4931-4A5E-97B9-F23F45F077A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195" y="724"/>
                <a:ext cx="555" cy="1187"/>
                <a:chOff x="2195" y="724"/>
                <a:chExt cx="555" cy="1187"/>
              </a:xfrm>
              <a:grpFill/>
            </p:grpSpPr>
            <p:sp>
              <p:nvSpPr>
                <p:cNvPr id="73" name="Freeform 95">
                  <a:extLst>
                    <a:ext uri="{FF2B5EF4-FFF2-40B4-BE49-F238E27FC236}">
                      <a16:creationId xmlns:a16="http://schemas.microsoft.com/office/drawing/2014/main" id="{AEA0EE49-4D02-4AF7-AA07-69A3C33D5C4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195" y="724"/>
                  <a:ext cx="555" cy="1187"/>
                </a:xfrm>
                <a:custGeom>
                  <a:avLst/>
                  <a:gdLst>
                    <a:gd name="T0" fmla="*/ 436 w 555"/>
                    <a:gd name="T1" fmla="*/ 21 h 1187"/>
                    <a:gd name="T2" fmla="*/ 511 w 555"/>
                    <a:gd name="T3" fmla="*/ 73 h 1187"/>
                    <a:gd name="T4" fmla="*/ 518 w 555"/>
                    <a:gd name="T5" fmla="*/ 118 h 1187"/>
                    <a:gd name="T6" fmla="*/ 536 w 555"/>
                    <a:gd name="T7" fmla="*/ 158 h 1187"/>
                    <a:gd name="T8" fmla="*/ 533 w 555"/>
                    <a:gd name="T9" fmla="*/ 210 h 1187"/>
                    <a:gd name="T10" fmla="*/ 548 w 555"/>
                    <a:gd name="T11" fmla="*/ 247 h 1187"/>
                    <a:gd name="T12" fmla="*/ 544 w 555"/>
                    <a:gd name="T13" fmla="*/ 277 h 1187"/>
                    <a:gd name="T14" fmla="*/ 477 w 555"/>
                    <a:gd name="T15" fmla="*/ 284 h 1187"/>
                    <a:gd name="T16" fmla="*/ 448 w 555"/>
                    <a:gd name="T17" fmla="*/ 329 h 1187"/>
                    <a:gd name="T18" fmla="*/ 440 w 555"/>
                    <a:gd name="T19" fmla="*/ 362 h 1187"/>
                    <a:gd name="T20" fmla="*/ 444 w 555"/>
                    <a:gd name="T21" fmla="*/ 410 h 1187"/>
                    <a:gd name="T22" fmla="*/ 422 w 555"/>
                    <a:gd name="T23" fmla="*/ 455 h 1187"/>
                    <a:gd name="T24" fmla="*/ 359 w 555"/>
                    <a:gd name="T25" fmla="*/ 492 h 1187"/>
                    <a:gd name="T26" fmla="*/ 336 w 555"/>
                    <a:gd name="T27" fmla="*/ 514 h 1187"/>
                    <a:gd name="T28" fmla="*/ 307 w 555"/>
                    <a:gd name="T29" fmla="*/ 570 h 1187"/>
                    <a:gd name="T30" fmla="*/ 298 w 555"/>
                    <a:gd name="T31" fmla="*/ 613 h 1187"/>
                    <a:gd name="T32" fmla="*/ 272 w 555"/>
                    <a:gd name="T33" fmla="*/ 673 h 1187"/>
                    <a:gd name="T34" fmla="*/ 310 w 555"/>
                    <a:gd name="T35" fmla="*/ 751 h 1187"/>
                    <a:gd name="T36" fmla="*/ 340 w 555"/>
                    <a:gd name="T37" fmla="*/ 810 h 1187"/>
                    <a:gd name="T38" fmla="*/ 307 w 555"/>
                    <a:gd name="T39" fmla="*/ 832 h 1187"/>
                    <a:gd name="T40" fmla="*/ 279 w 555"/>
                    <a:gd name="T41" fmla="*/ 836 h 1187"/>
                    <a:gd name="T42" fmla="*/ 216 w 555"/>
                    <a:gd name="T43" fmla="*/ 840 h 1187"/>
                    <a:gd name="T44" fmla="*/ 275 w 555"/>
                    <a:gd name="T45" fmla="*/ 854 h 1187"/>
                    <a:gd name="T46" fmla="*/ 307 w 555"/>
                    <a:gd name="T47" fmla="*/ 873 h 1187"/>
                    <a:gd name="T48" fmla="*/ 286 w 555"/>
                    <a:gd name="T49" fmla="*/ 888 h 1187"/>
                    <a:gd name="T50" fmla="*/ 249 w 555"/>
                    <a:gd name="T51" fmla="*/ 921 h 1187"/>
                    <a:gd name="T52" fmla="*/ 238 w 555"/>
                    <a:gd name="T53" fmla="*/ 954 h 1187"/>
                    <a:gd name="T54" fmla="*/ 223 w 555"/>
                    <a:gd name="T55" fmla="*/ 1032 h 1187"/>
                    <a:gd name="T56" fmla="*/ 205 w 555"/>
                    <a:gd name="T57" fmla="*/ 1084 h 1187"/>
                    <a:gd name="T58" fmla="*/ 159 w 555"/>
                    <a:gd name="T59" fmla="*/ 1125 h 1187"/>
                    <a:gd name="T60" fmla="*/ 115 w 555"/>
                    <a:gd name="T61" fmla="*/ 1140 h 1187"/>
                    <a:gd name="T62" fmla="*/ 107 w 555"/>
                    <a:gd name="T63" fmla="*/ 1176 h 1187"/>
                    <a:gd name="T64" fmla="*/ 63 w 555"/>
                    <a:gd name="T65" fmla="*/ 1187 h 1187"/>
                    <a:gd name="T66" fmla="*/ 44 w 555"/>
                    <a:gd name="T67" fmla="*/ 1168 h 1187"/>
                    <a:gd name="T68" fmla="*/ 26 w 555"/>
                    <a:gd name="T69" fmla="*/ 1103 h 1187"/>
                    <a:gd name="T70" fmla="*/ 41 w 555"/>
                    <a:gd name="T71" fmla="*/ 1088 h 1187"/>
                    <a:gd name="T72" fmla="*/ 44 w 555"/>
                    <a:gd name="T73" fmla="*/ 1066 h 1187"/>
                    <a:gd name="T74" fmla="*/ 26 w 555"/>
                    <a:gd name="T75" fmla="*/ 1006 h 1187"/>
                    <a:gd name="T76" fmla="*/ 11 w 555"/>
                    <a:gd name="T77" fmla="*/ 958 h 1187"/>
                    <a:gd name="T78" fmla="*/ 0 w 555"/>
                    <a:gd name="T79" fmla="*/ 884 h 1187"/>
                    <a:gd name="T80" fmla="*/ 19 w 555"/>
                    <a:gd name="T81" fmla="*/ 854 h 1187"/>
                    <a:gd name="T82" fmla="*/ 33 w 555"/>
                    <a:gd name="T83" fmla="*/ 780 h 1187"/>
                    <a:gd name="T84" fmla="*/ 70 w 555"/>
                    <a:gd name="T85" fmla="*/ 736 h 1187"/>
                    <a:gd name="T86" fmla="*/ 59 w 555"/>
                    <a:gd name="T87" fmla="*/ 658 h 1187"/>
                    <a:gd name="T88" fmla="*/ 74 w 555"/>
                    <a:gd name="T89" fmla="*/ 621 h 1187"/>
                    <a:gd name="T90" fmla="*/ 67 w 555"/>
                    <a:gd name="T91" fmla="*/ 555 h 1187"/>
                    <a:gd name="T92" fmla="*/ 82 w 555"/>
                    <a:gd name="T93" fmla="*/ 477 h 1187"/>
                    <a:gd name="T94" fmla="*/ 130 w 555"/>
                    <a:gd name="T95" fmla="*/ 425 h 1187"/>
                    <a:gd name="T96" fmla="*/ 175 w 555"/>
                    <a:gd name="T97" fmla="*/ 410 h 1187"/>
                    <a:gd name="T98" fmla="*/ 156 w 555"/>
                    <a:gd name="T99" fmla="*/ 362 h 1187"/>
                    <a:gd name="T100" fmla="*/ 175 w 555"/>
                    <a:gd name="T101" fmla="*/ 322 h 1187"/>
                    <a:gd name="T102" fmla="*/ 186 w 555"/>
                    <a:gd name="T103" fmla="*/ 262 h 1187"/>
                    <a:gd name="T104" fmla="*/ 235 w 555"/>
                    <a:gd name="T105" fmla="*/ 225 h 1187"/>
                    <a:gd name="T106" fmla="*/ 257 w 555"/>
                    <a:gd name="T107" fmla="*/ 177 h 1187"/>
                    <a:gd name="T108" fmla="*/ 292 w 555"/>
                    <a:gd name="T109" fmla="*/ 103 h 1187"/>
                    <a:gd name="T110" fmla="*/ 331 w 555"/>
                    <a:gd name="T111" fmla="*/ 69 h 1187"/>
                    <a:gd name="T112" fmla="*/ 368 w 555"/>
                    <a:gd name="T113" fmla="*/ 42 h 1187"/>
                    <a:gd name="T114" fmla="*/ 414 w 555"/>
                    <a:gd name="T115" fmla="*/ 0 h 1187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555"/>
                    <a:gd name="T175" fmla="*/ 0 h 1187"/>
                    <a:gd name="T176" fmla="*/ 555 w 555"/>
                    <a:gd name="T177" fmla="*/ 1187 h 1187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555" h="1187">
                      <a:moveTo>
                        <a:pt x="418" y="0"/>
                      </a:moveTo>
                      <a:lnTo>
                        <a:pt x="425" y="3"/>
                      </a:lnTo>
                      <a:lnTo>
                        <a:pt x="436" y="21"/>
                      </a:lnTo>
                      <a:lnTo>
                        <a:pt x="485" y="69"/>
                      </a:lnTo>
                      <a:lnTo>
                        <a:pt x="492" y="58"/>
                      </a:lnTo>
                      <a:lnTo>
                        <a:pt x="511" y="73"/>
                      </a:lnTo>
                      <a:lnTo>
                        <a:pt x="518" y="88"/>
                      </a:lnTo>
                      <a:lnTo>
                        <a:pt x="518" y="99"/>
                      </a:lnTo>
                      <a:lnTo>
                        <a:pt x="518" y="118"/>
                      </a:lnTo>
                      <a:lnTo>
                        <a:pt x="511" y="129"/>
                      </a:lnTo>
                      <a:lnTo>
                        <a:pt x="525" y="144"/>
                      </a:lnTo>
                      <a:lnTo>
                        <a:pt x="536" y="158"/>
                      </a:lnTo>
                      <a:lnTo>
                        <a:pt x="536" y="170"/>
                      </a:lnTo>
                      <a:lnTo>
                        <a:pt x="536" y="188"/>
                      </a:lnTo>
                      <a:lnTo>
                        <a:pt x="533" y="210"/>
                      </a:lnTo>
                      <a:lnTo>
                        <a:pt x="525" y="218"/>
                      </a:lnTo>
                      <a:lnTo>
                        <a:pt x="536" y="229"/>
                      </a:lnTo>
                      <a:lnTo>
                        <a:pt x="548" y="247"/>
                      </a:lnTo>
                      <a:lnTo>
                        <a:pt x="555" y="266"/>
                      </a:lnTo>
                      <a:lnTo>
                        <a:pt x="555" y="273"/>
                      </a:lnTo>
                      <a:lnTo>
                        <a:pt x="544" y="277"/>
                      </a:lnTo>
                      <a:lnTo>
                        <a:pt x="496" y="277"/>
                      </a:lnTo>
                      <a:lnTo>
                        <a:pt x="485" y="277"/>
                      </a:lnTo>
                      <a:lnTo>
                        <a:pt x="477" y="284"/>
                      </a:lnTo>
                      <a:lnTo>
                        <a:pt x="477" y="299"/>
                      </a:lnTo>
                      <a:lnTo>
                        <a:pt x="470" y="310"/>
                      </a:lnTo>
                      <a:lnTo>
                        <a:pt x="448" y="329"/>
                      </a:lnTo>
                      <a:lnTo>
                        <a:pt x="451" y="344"/>
                      </a:lnTo>
                      <a:lnTo>
                        <a:pt x="448" y="355"/>
                      </a:lnTo>
                      <a:lnTo>
                        <a:pt x="440" y="362"/>
                      </a:lnTo>
                      <a:lnTo>
                        <a:pt x="448" y="385"/>
                      </a:lnTo>
                      <a:lnTo>
                        <a:pt x="451" y="399"/>
                      </a:lnTo>
                      <a:lnTo>
                        <a:pt x="444" y="410"/>
                      </a:lnTo>
                      <a:lnTo>
                        <a:pt x="429" y="422"/>
                      </a:lnTo>
                      <a:lnTo>
                        <a:pt x="425" y="436"/>
                      </a:lnTo>
                      <a:lnTo>
                        <a:pt x="422" y="455"/>
                      </a:lnTo>
                      <a:lnTo>
                        <a:pt x="396" y="466"/>
                      </a:lnTo>
                      <a:lnTo>
                        <a:pt x="381" y="477"/>
                      </a:lnTo>
                      <a:lnTo>
                        <a:pt x="359" y="492"/>
                      </a:lnTo>
                      <a:lnTo>
                        <a:pt x="362" y="503"/>
                      </a:lnTo>
                      <a:lnTo>
                        <a:pt x="344" y="507"/>
                      </a:lnTo>
                      <a:lnTo>
                        <a:pt x="336" y="514"/>
                      </a:lnTo>
                      <a:lnTo>
                        <a:pt x="318" y="540"/>
                      </a:lnTo>
                      <a:lnTo>
                        <a:pt x="303" y="551"/>
                      </a:lnTo>
                      <a:lnTo>
                        <a:pt x="307" y="570"/>
                      </a:lnTo>
                      <a:lnTo>
                        <a:pt x="298" y="576"/>
                      </a:lnTo>
                      <a:lnTo>
                        <a:pt x="290" y="584"/>
                      </a:lnTo>
                      <a:lnTo>
                        <a:pt x="298" y="613"/>
                      </a:lnTo>
                      <a:lnTo>
                        <a:pt x="294" y="632"/>
                      </a:lnTo>
                      <a:lnTo>
                        <a:pt x="275" y="643"/>
                      </a:lnTo>
                      <a:lnTo>
                        <a:pt x="272" y="673"/>
                      </a:lnTo>
                      <a:lnTo>
                        <a:pt x="275" y="710"/>
                      </a:lnTo>
                      <a:lnTo>
                        <a:pt x="283" y="728"/>
                      </a:lnTo>
                      <a:lnTo>
                        <a:pt x="310" y="751"/>
                      </a:lnTo>
                      <a:lnTo>
                        <a:pt x="321" y="773"/>
                      </a:lnTo>
                      <a:lnTo>
                        <a:pt x="333" y="795"/>
                      </a:lnTo>
                      <a:lnTo>
                        <a:pt x="340" y="810"/>
                      </a:lnTo>
                      <a:lnTo>
                        <a:pt x="333" y="825"/>
                      </a:lnTo>
                      <a:lnTo>
                        <a:pt x="318" y="836"/>
                      </a:lnTo>
                      <a:lnTo>
                        <a:pt x="307" y="832"/>
                      </a:lnTo>
                      <a:lnTo>
                        <a:pt x="298" y="821"/>
                      </a:lnTo>
                      <a:lnTo>
                        <a:pt x="283" y="825"/>
                      </a:lnTo>
                      <a:lnTo>
                        <a:pt x="279" y="836"/>
                      </a:lnTo>
                      <a:lnTo>
                        <a:pt x="257" y="836"/>
                      </a:lnTo>
                      <a:lnTo>
                        <a:pt x="223" y="832"/>
                      </a:lnTo>
                      <a:lnTo>
                        <a:pt x="216" y="840"/>
                      </a:lnTo>
                      <a:lnTo>
                        <a:pt x="238" y="851"/>
                      </a:lnTo>
                      <a:lnTo>
                        <a:pt x="268" y="840"/>
                      </a:lnTo>
                      <a:lnTo>
                        <a:pt x="275" y="854"/>
                      </a:lnTo>
                      <a:lnTo>
                        <a:pt x="298" y="858"/>
                      </a:lnTo>
                      <a:lnTo>
                        <a:pt x="314" y="865"/>
                      </a:lnTo>
                      <a:lnTo>
                        <a:pt x="307" y="873"/>
                      </a:lnTo>
                      <a:lnTo>
                        <a:pt x="286" y="869"/>
                      </a:lnTo>
                      <a:lnTo>
                        <a:pt x="283" y="877"/>
                      </a:lnTo>
                      <a:lnTo>
                        <a:pt x="286" y="888"/>
                      </a:lnTo>
                      <a:lnTo>
                        <a:pt x="275" y="903"/>
                      </a:lnTo>
                      <a:lnTo>
                        <a:pt x="257" y="917"/>
                      </a:lnTo>
                      <a:lnTo>
                        <a:pt x="249" y="921"/>
                      </a:lnTo>
                      <a:lnTo>
                        <a:pt x="242" y="925"/>
                      </a:lnTo>
                      <a:lnTo>
                        <a:pt x="246" y="943"/>
                      </a:lnTo>
                      <a:lnTo>
                        <a:pt x="238" y="954"/>
                      </a:lnTo>
                      <a:lnTo>
                        <a:pt x="227" y="977"/>
                      </a:lnTo>
                      <a:lnTo>
                        <a:pt x="231" y="999"/>
                      </a:lnTo>
                      <a:lnTo>
                        <a:pt x="223" y="1032"/>
                      </a:lnTo>
                      <a:lnTo>
                        <a:pt x="216" y="1047"/>
                      </a:lnTo>
                      <a:lnTo>
                        <a:pt x="216" y="1069"/>
                      </a:lnTo>
                      <a:lnTo>
                        <a:pt x="205" y="1084"/>
                      </a:lnTo>
                      <a:lnTo>
                        <a:pt x="190" y="1110"/>
                      </a:lnTo>
                      <a:lnTo>
                        <a:pt x="186" y="1129"/>
                      </a:lnTo>
                      <a:lnTo>
                        <a:pt x="159" y="1125"/>
                      </a:lnTo>
                      <a:lnTo>
                        <a:pt x="133" y="1125"/>
                      </a:lnTo>
                      <a:lnTo>
                        <a:pt x="130" y="1136"/>
                      </a:lnTo>
                      <a:lnTo>
                        <a:pt x="115" y="1140"/>
                      </a:lnTo>
                      <a:lnTo>
                        <a:pt x="107" y="1144"/>
                      </a:lnTo>
                      <a:lnTo>
                        <a:pt x="111" y="1157"/>
                      </a:lnTo>
                      <a:lnTo>
                        <a:pt x="107" y="1176"/>
                      </a:lnTo>
                      <a:lnTo>
                        <a:pt x="89" y="1187"/>
                      </a:lnTo>
                      <a:lnTo>
                        <a:pt x="78" y="1176"/>
                      </a:lnTo>
                      <a:lnTo>
                        <a:pt x="63" y="1187"/>
                      </a:lnTo>
                      <a:lnTo>
                        <a:pt x="44" y="1187"/>
                      </a:lnTo>
                      <a:lnTo>
                        <a:pt x="37" y="1176"/>
                      </a:lnTo>
                      <a:lnTo>
                        <a:pt x="44" y="1168"/>
                      </a:lnTo>
                      <a:lnTo>
                        <a:pt x="48" y="1147"/>
                      </a:lnTo>
                      <a:lnTo>
                        <a:pt x="33" y="1118"/>
                      </a:lnTo>
                      <a:lnTo>
                        <a:pt x="26" y="1103"/>
                      </a:lnTo>
                      <a:lnTo>
                        <a:pt x="30" y="1095"/>
                      </a:lnTo>
                      <a:lnTo>
                        <a:pt x="37" y="1095"/>
                      </a:lnTo>
                      <a:lnTo>
                        <a:pt x="41" y="1088"/>
                      </a:lnTo>
                      <a:lnTo>
                        <a:pt x="44" y="1080"/>
                      </a:lnTo>
                      <a:lnTo>
                        <a:pt x="48" y="1073"/>
                      </a:lnTo>
                      <a:lnTo>
                        <a:pt x="44" y="1066"/>
                      </a:lnTo>
                      <a:lnTo>
                        <a:pt x="37" y="1051"/>
                      </a:lnTo>
                      <a:lnTo>
                        <a:pt x="22" y="1029"/>
                      </a:lnTo>
                      <a:lnTo>
                        <a:pt x="26" y="1006"/>
                      </a:lnTo>
                      <a:lnTo>
                        <a:pt x="15" y="988"/>
                      </a:lnTo>
                      <a:lnTo>
                        <a:pt x="4" y="977"/>
                      </a:lnTo>
                      <a:lnTo>
                        <a:pt x="11" y="958"/>
                      </a:lnTo>
                      <a:lnTo>
                        <a:pt x="19" y="921"/>
                      </a:lnTo>
                      <a:lnTo>
                        <a:pt x="4" y="903"/>
                      </a:lnTo>
                      <a:lnTo>
                        <a:pt x="0" y="884"/>
                      </a:lnTo>
                      <a:lnTo>
                        <a:pt x="0" y="873"/>
                      </a:lnTo>
                      <a:lnTo>
                        <a:pt x="7" y="851"/>
                      </a:lnTo>
                      <a:lnTo>
                        <a:pt x="19" y="854"/>
                      </a:lnTo>
                      <a:lnTo>
                        <a:pt x="30" y="825"/>
                      </a:lnTo>
                      <a:lnTo>
                        <a:pt x="30" y="791"/>
                      </a:lnTo>
                      <a:lnTo>
                        <a:pt x="33" y="780"/>
                      </a:lnTo>
                      <a:lnTo>
                        <a:pt x="48" y="769"/>
                      </a:lnTo>
                      <a:lnTo>
                        <a:pt x="70" y="754"/>
                      </a:lnTo>
                      <a:lnTo>
                        <a:pt x="70" y="736"/>
                      </a:lnTo>
                      <a:lnTo>
                        <a:pt x="67" y="680"/>
                      </a:lnTo>
                      <a:lnTo>
                        <a:pt x="59" y="673"/>
                      </a:lnTo>
                      <a:lnTo>
                        <a:pt x="59" y="658"/>
                      </a:lnTo>
                      <a:lnTo>
                        <a:pt x="78" y="650"/>
                      </a:lnTo>
                      <a:lnTo>
                        <a:pt x="85" y="643"/>
                      </a:lnTo>
                      <a:lnTo>
                        <a:pt x="74" y="621"/>
                      </a:lnTo>
                      <a:lnTo>
                        <a:pt x="59" y="599"/>
                      </a:lnTo>
                      <a:lnTo>
                        <a:pt x="63" y="573"/>
                      </a:lnTo>
                      <a:lnTo>
                        <a:pt x="67" y="555"/>
                      </a:lnTo>
                      <a:lnTo>
                        <a:pt x="82" y="522"/>
                      </a:lnTo>
                      <a:lnTo>
                        <a:pt x="82" y="507"/>
                      </a:lnTo>
                      <a:lnTo>
                        <a:pt x="82" y="477"/>
                      </a:lnTo>
                      <a:lnTo>
                        <a:pt x="93" y="451"/>
                      </a:lnTo>
                      <a:lnTo>
                        <a:pt x="111" y="436"/>
                      </a:lnTo>
                      <a:lnTo>
                        <a:pt x="130" y="425"/>
                      </a:lnTo>
                      <a:lnTo>
                        <a:pt x="148" y="429"/>
                      </a:lnTo>
                      <a:lnTo>
                        <a:pt x="167" y="436"/>
                      </a:lnTo>
                      <a:lnTo>
                        <a:pt x="175" y="410"/>
                      </a:lnTo>
                      <a:lnTo>
                        <a:pt x="167" y="388"/>
                      </a:lnTo>
                      <a:lnTo>
                        <a:pt x="159" y="373"/>
                      </a:lnTo>
                      <a:lnTo>
                        <a:pt x="156" y="362"/>
                      </a:lnTo>
                      <a:lnTo>
                        <a:pt x="159" y="351"/>
                      </a:lnTo>
                      <a:lnTo>
                        <a:pt x="172" y="347"/>
                      </a:lnTo>
                      <a:lnTo>
                        <a:pt x="175" y="322"/>
                      </a:lnTo>
                      <a:lnTo>
                        <a:pt x="183" y="299"/>
                      </a:lnTo>
                      <a:lnTo>
                        <a:pt x="186" y="281"/>
                      </a:lnTo>
                      <a:lnTo>
                        <a:pt x="186" y="262"/>
                      </a:lnTo>
                      <a:lnTo>
                        <a:pt x="197" y="244"/>
                      </a:lnTo>
                      <a:lnTo>
                        <a:pt x="220" y="229"/>
                      </a:lnTo>
                      <a:lnTo>
                        <a:pt x="235" y="225"/>
                      </a:lnTo>
                      <a:lnTo>
                        <a:pt x="235" y="207"/>
                      </a:lnTo>
                      <a:lnTo>
                        <a:pt x="242" y="195"/>
                      </a:lnTo>
                      <a:lnTo>
                        <a:pt x="257" y="177"/>
                      </a:lnTo>
                      <a:lnTo>
                        <a:pt x="272" y="166"/>
                      </a:lnTo>
                      <a:lnTo>
                        <a:pt x="264" y="134"/>
                      </a:lnTo>
                      <a:lnTo>
                        <a:pt x="292" y="103"/>
                      </a:lnTo>
                      <a:lnTo>
                        <a:pt x="298" y="90"/>
                      </a:lnTo>
                      <a:lnTo>
                        <a:pt x="318" y="86"/>
                      </a:lnTo>
                      <a:lnTo>
                        <a:pt x="331" y="69"/>
                      </a:lnTo>
                      <a:lnTo>
                        <a:pt x="331" y="58"/>
                      </a:lnTo>
                      <a:lnTo>
                        <a:pt x="344" y="45"/>
                      </a:lnTo>
                      <a:lnTo>
                        <a:pt x="368" y="42"/>
                      </a:lnTo>
                      <a:lnTo>
                        <a:pt x="396" y="42"/>
                      </a:lnTo>
                      <a:lnTo>
                        <a:pt x="418" y="21"/>
                      </a:lnTo>
                      <a:lnTo>
                        <a:pt x="414" y="0"/>
                      </a:lnTo>
                      <a:lnTo>
                        <a:pt x="418" y="0"/>
                      </a:lnTo>
                      <a:close/>
                    </a:path>
                  </a:pathLst>
                </a:custGeom>
                <a:grpFill/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6956">
                    <a:defRPr/>
                  </a:pPr>
                  <a:endParaRPr lang="en-US" sz="1800" kern="0">
                    <a:solidFill>
                      <a:srgbClr val="4B4B4B"/>
                    </a:solidFill>
                    <a:latin typeface="TeleNeo Office"/>
                  </a:endParaRPr>
                </a:p>
              </p:txBody>
            </p:sp>
            <p:sp>
              <p:nvSpPr>
                <p:cNvPr id="74" name="Freeform 96">
                  <a:extLst>
                    <a:ext uri="{FF2B5EF4-FFF2-40B4-BE49-F238E27FC236}">
                      <a16:creationId xmlns:a16="http://schemas.microsoft.com/office/drawing/2014/main" id="{2F5FDD08-DFD0-4837-BA71-356F7C4CE9A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195" y="724"/>
                  <a:ext cx="555" cy="1187"/>
                </a:xfrm>
                <a:custGeom>
                  <a:avLst/>
                  <a:gdLst>
                    <a:gd name="T0" fmla="*/ 436 w 555"/>
                    <a:gd name="T1" fmla="*/ 21 h 1187"/>
                    <a:gd name="T2" fmla="*/ 511 w 555"/>
                    <a:gd name="T3" fmla="*/ 73 h 1187"/>
                    <a:gd name="T4" fmla="*/ 518 w 555"/>
                    <a:gd name="T5" fmla="*/ 118 h 1187"/>
                    <a:gd name="T6" fmla="*/ 536 w 555"/>
                    <a:gd name="T7" fmla="*/ 158 h 1187"/>
                    <a:gd name="T8" fmla="*/ 533 w 555"/>
                    <a:gd name="T9" fmla="*/ 210 h 1187"/>
                    <a:gd name="T10" fmla="*/ 548 w 555"/>
                    <a:gd name="T11" fmla="*/ 247 h 1187"/>
                    <a:gd name="T12" fmla="*/ 544 w 555"/>
                    <a:gd name="T13" fmla="*/ 277 h 1187"/>
                    <a:gd name="T14" fmla="*/ 477 w 555"/>
                    <a:gd name="T15" fmla="*/ 284 h 1187"/>
                    <a:gd name="T16" fmla="*/ 448 w 555"/>
                    <a:gd name="T17" fmla="*/ 329 h 1187"/>
                    <a:gd name="T18" fmla="*/ 440 w 555"/>
                    <a:gd name="T19" fmla="*/ 362 h 1187"/>
                    <a:gd name="T20" fmla="*/ 444 w 555"/>
                    <a:gd name="T21" fmla="*/ 410 h 1187"/>
                    <a:gd name="T22" fmla="*/ 422 w 555"/>
                    <a:gd name="T23" fmla="*/ 455 h 1187"/>
                    <a:gd name="T24" fmla="*/ 359 w 555"/>
                    <a:gd name="T25" fmla="*/ 492 h 1187"/>
                    <a:gd name="T26" fmla="*/ 336 w 555"/>
                    <a:gd name="T27" fmla="*/ 514 h 1187"/>
                    <a:gd name="T28" fmla="*/ 307 w 555"/>
                    <a:gd name="T29" fmla="*/ 570 h 1187"/>
                    <a:gd name="T30" fmla="*/ 298 w 555"/>
                    <a:gd name="T31" fmla="*/ 613 h 1187"/>
                    <a:gd name="T32" fmla="*/ 272 w 555"/>
                    <a:gd name="T33" fmla="*/ 673 h 1187"/>
                    <a:gd name="T34" fmla="*/ 310 w 555"/>
                    <a:gd name="T35" fmla="*/ 751 h 1187"/>
                    <a:gd name="T36" fmla="*/ 340 w 555"/>
                    <a:gd name="T37" fmla="*/ 810 h 1187"/>
                    <a:gd name="T38" fmla="*/ 307 w 555"/>
                    <a:gd name="T39" fmla="*/ 832 h 1187"/>
                    <a:gd name="T40" fmla="*/ 279 w 555"/>
                    <a:gd name="T41" fmla="*/ 836 h 1187"/>
                    <a:gd name="T42" fmla="*/ 216 w 555"/>
                    <a:gd name="T43" fmla="*/ 840 h 1187"/>
                    <a:gd name="T44" fmla="*/ 275 w 555"/>
                    <a:gd name="T45" fmla="*/ 854 h 1187"/>
                    <a:gd name="T46" fmla="*/ 307 w 555"/>
                    <a:gd name="T47" fmla="*/ 873 h 1187"/>
                    <a:gd name="T48" fmla="*/ 286 w 555"/>
                    <a:gd name="T49" fmla="*/ 888 h 1187"/>
                    <a:gd name="T50" fmla="*/ 249 w 555"/>
                    <a:gd name="T51" fmla="*/ 921 h 1187"/>
                    <a:gd name="T52" fmla="*/ 238 w 555"/>
                    <a:gd name="T53" fmla="*/ 954 h 1187"/>
                    <a:gd name="T54" fmla="*/ 223 w 555"/>
                    <a:gd name="T55" fmla="*/ 1032 h 1187"/>
                    <a:gd name="T56" fmla="*/ 205 w 555"/>
                    <a:gd name="T57" fmla="*/ 1084 h 1187"/>
                    <a:gd name="T58" fmla="*/ 159 w 555"/>
                    <a:gd name="T59" fmla="*/ 1125 h 1187"/>
                    <a:gd name="T60" fmla="*/ 115 w 555"/>
                    <a:gd name="T61" fmla="*/ 1140 h 1187"/>
                    <a:gd name="T62" fmla="*/ 107 w 555"/>
                    <a:gd name="T63" fmla="*/ 1176 h 1187"/>
                    <a:gd name="T64" fmla="*/ 63 w 555"/>
                    <a:gd name="T65" fmla="*/ 1187 h 1187"/>
                    <a:gd name="T66" fmla="*/ 44 w 555"/>
                    <a:gd name="T67" fmla="*/ 1168 h 1187"/>
                    <a:gd name="T68" fmla="*/ 26 w 555"/>
                    <a:gd name="T69" fmla="*/ 1103 h 1187"/>
                    <a:gd name="T70" fmla="*/ 41 w 555"/>
                    <a:gd name="T71" fmla="*/ 1088 h 1187"/>
                    <a:gd name="T72" fmla="*/ 44 w 555"/>
                    <a:gd name="T73" fmla="*/ 1066 h 1187"/>
                    <a:gd name="T74" fmla="*/ 26 w 555"/>
                    <a:gd name="T75" fmla="*/ 1006 h 1187"/>
                    <a:gd name="T76" fmla="*/ 11 w 555"/>
                    <a:gd name="T77" fmla="*/ 958 h 1187"/>
                    <a:gd name="T78" fmla="*/ 0 w 555"/>
                    <a:gd name="T79" fmla="*/ 884 h 1187"/>
                    <a:gd name="T80" fmla="*/ 19 w 555"/>
                    <a:gd name="T81" fmla="*/ 854 h 1187"/>
                    <a:gd name="T82" fmla="*/ 33 w 555"/>
                    <a:gd name="T83" fmla="*/ 780 h 1187"/>
                    <a:gd name="T84" fmla="*/ 70 w 555"/>
                    <a:gd name="T85" fmla="*/ 736 h 1187"/>
                    <a:gd name="T86" fmla="*/ 59 w 555"/>
                    <a:gd name="T87" fmla="*/ 658 h 1187"/>
                    <a:gd name="T88" fmla="*/ 74 w 555"/>
                    <a:gd name="T89" fmla="*/ 621 h 1187"/>
                    <a:gd name="T90" fmla="*/ 67 w 555"/>
                    <a:gd name="T91" fmla="*/ 555 h 1187"/>
                    <a:gd name="T92" fmla="*/ 82 w 555"/>
                    <a:gd name="T93" fmla="*/ 477 h 1187"/>
                    <a:gd name="T94" fmla="*/ 130 w 555"/>
                    <a:gd name="T95" fmla="*/ 425 h 1187"/>
                    <a:gd name="T96" fmla="*/ 175 w 555"/>
                    <a:gd name="T97" fmla="*/ 410 h 1187"/>
                    <a:gd name="T98" fmla="*/ 156 w 555"/>
                    <a:gd name="T99" fmla="*/ 362 h 1187"/>
                    <a:gd name="T100" fmla="*/ 175 w 555"/>
                    <a:gd name="T101" fmla="*/ 322 h 1187"/>
                    <a:gd name="T102" fmla="*/ 186 w 555"/>
                    <a:gd name="T103" fmla="*/ 262 h 1187"/>
                    <a:gd name="T104" fmla="*/ 235 w 555"/>
                    <a:gd name="T105" fmla="*/ 225 h 1187"/>
                    <a:gd name="T106" fmla="*/ 257 w 555"/>
                    <a:gd name="T107" fmla="*/ 177 h 1187"/>
                    <a:gd name="T108" fmla="*/ 292 w 555"/>
                    <a:gd name="T109" fmla="*/ 103 h 1187"/>
                    <a:gd name="T110" fmla="*/ 331 w 555"/>
                    <a:gd name="T111" fmla="*/ 69 h 1187"/>
                    <a:gd name="T112" fmla="*/ 368 w 555"/>
                    <a:gd name="T113" fmla="*/ 42 h 1187"/>
                    <a:gd name="T114" fmla="*/ 414 w 555"/>
                    <a:gd name="T115" fmla="*/ 0 h 1187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555"/>
                    <a:gd name="T175" fmla="*/ 0 h 1187"/>
                    <a:gd name="T176" fmla="*/ 555 w 555"/>
                    <a:gd name="T177" fmla="*/ 1187 h 1187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555" h="1187">
                      <a:moveTo>
                        <a:pt x="418" y="0"/>
                      </a:moveTo>
                      <a:lnTo>
                        <a:pt x="425" y="3"/>
                      </a:lnTo>
                      <a:lnTo>
                        <a:pt x="436" y="21"/>
                      </a:lnTo>
                      <a:lnTo>
                        <a:pt x="485" y="69"/>
                      </a:lnTo>
                      <a:lnTo>
                        <a:pt x="492" y="58"/>
                      </a:lnTo>
                      <a:lnTo>
                        <a:pt x="511" y="73"/>
                      </a:lnTo>
                      <a:lnTo>
                        <a:pt x="518" y="88"/>
                      </a:lnTo>
                      <a:lnTo>
                        <a:pt x="518" y="99"/>
                      </a:lnTo>
                      <a:lnTo>
                        <a:pt x="518" y="118"/>
                      </a:lnTo>
                      <a:lnTo>
                        <a:pt x="511" y="129"/>
                      </a:lnTo>
                      <a:lnTo>
                        <a:pt x="525" y="144"/>
                      </a:lnTo>
                      <a:lnTo>
                        <a:pt x="536" y="158"/>
                      </a:lnTo>
                      <a:lnTo>
                        <a:pt x="536" y="170"/>
                      </a:lnTo>
                      <a:lnTo>
                        <a:pt x="536" y="188"/>
                      </a:lnTo>
                      <a:lnTo>
                        <a:pt x="533" y="210"/>
                      </a:lnTo>
                      <a:lnTo>
                        <a:pt x="525" y="218"/>
                      </a:lnTo>
                      <a:lnTo>
                        <a:pt x="536" y="229"/>
                      </a:lnTo>
                      <a:lnTo>
                        <a:pt x="548" y="247"/>
                      </a:lnTo>
                      <a:lnTo>
                        <a:pt x="555" y="266"/>
                      </a:lnTo>
                      <a:lnTo>
                        <a:pt x="555" y="273"/>
                      </a:lnTo>
                      <a:lnTo>
                        <a:pt x="544" y="277"/>
                      </a:lnTo>
                      <a:lnTo>
                        <a:pt x="496" y="277"/>
                      </a:lnTo>
                      <a:lnTo>
                        <a:pt x="485" y="277"/>
                      </a:lnTo>
                      <a:lnTo>
                        <a:pt x="477" y="284"/>
                      </a:lnTo>
                      <a:lnTo>
                        <a:pt x="477" y="299"/>
                      </a:lnTo>
                      <a:lnTo>
                        <a:pt x="470" y="310"/>
                      </a:lnTo>
                      <a:lnTo>
                        <a:pt x="448" y="329"/>
                      </a:lnTo>
                      <a:lnTo>
                        <a:pt x="451" y="344"/>
                      </a:lnTo>
                      <a:lnTo>
                        <a:pt x="448" y="355"/>
                      </a:lnTo>
                      <a:lnTo>
                        <a:pt x="440" y="362"/>
                      </a:lnTo>
                      <a:lnTo>
                        <a:pt x="448" y="385"/>
                      </a:lnTo>
                      <a:lnTo>
                        <a:pt x="451" y="399"/>
                      </a:lnTo>
                      <a:lnTo>
                        <a:pt x="444" y="410"/>
                      </a:lnTo>
                      <a:lnTo>
                        <a:pt x="429" y="422"/>
                      </a:lnTo>
                      <a:lnTo>
                        <a:pt x="425" y="436"/>
                      </a:lnTo>
                      <a:lnTo>
                        <a:pt x="422" y="455"/>
                      </a:lnTo>
                      <a:lnTo>
                        <a:pt x="396" y="466"/>
                      </a:lnTo>
                      <a:lnTo>
                        <a:pt x="381" y="477"/>
                      </a:lnTo>
                      <a:lnTo>
                        <a:pt x="359" y="492"/>
                      </a:lnTo>
                      <a:lnTo>
                        <a:pt x="362" y="503"/>
                      </a:lnTo>
                      <a:lnTo>
                        <a:pt x="344" y="507"/>
                      </a:lnTo>
                      <a:lnTo>
                        <a:pt x="336" y="514"/>
                      </a:lnTo>
                      <a:lnTo>
                        <a:pt x="318" y="540"/>
                      </a:lnTo>
                      <a:lnTo>
                        <a:pt x="303" y="551"/>
                      </a:lnTo>
                      <a:lnTo>
                        <a:pt x="307" y="570"/>
                      </a:lnTo>
                      <a:lnTo>
                        <a:pt x="298" y="576"/>
                      </a:lnTo>
                      <a:lnTo>
                        <a:pt x="290" y="584"/>
                      </a:lnTo>
                      <a:lnTo>
                        <a:pt x="298" y="613"/>
                      </a:lnTo>
                      <a:lnTo>
                        <a:pt x="294" y="632"/>
                      </a:lnTo>
                      <a:lnTo>
                        <a:pt x="275" y="643"/>
                      </a:lnTo>
                      <a:lnTo>
                        <a:pt x="272" y="673"/>
                      </a:lnTo>
                      <a:lnTo>
                        <a:pt x="275" y="710"/>
                      </a:lnTo>
                      <a:lnTo>
                        <a:pt x="283" y="728"/>
                      </a:lnTo>
                      <a:lnTo>
                        <a:pt x="310" y="751"/>
                      </a:lnTo>
                      <a:lnTo>
                        <a:pt x="321" y="773"/>
                      </a:lnTo>
                      <a:lnTo>
                        <a:pt x="333" y="795"/>
                      </a:lnTo>
                      <a:lnTo>
                        <a:pt x="340" y="810"/>
                      </a:lnTo>
                      <a:lnTo>
                        <a:pt x="333" y="825"/>
                      </a:lnTo>
                      <a:lnTo>
                        <a:pt x="318" y="836"/>
                      </a:lnTo>
                      <a:lnTo>
                        <a:pt x="307" y="832"/>
                      </a:lnTo>
                      <a:lnTo>
                        <a:pt x="298" y="821"/>
                      </a:lnTo>
                      <a:lnTo>
                        <a:pt x="283" y="825"/>
                      </a:lnTo>
                      <a:lnTo>
                        <a:pt x="279" y="836"/>
                      </a:lnTo>
                      <a:lnTo>
                        <a:pt x="257" y="836"/>
                      </a:lnTo>
                      <a:lnTo>
                        <a:pt x="223" y="832"/>
                      </a:lnTo>
                      <a:lnTo>
                        <a:pt x="216" y="840"/>
                      </a:lnTo>
                      <a:lnTo>
                        <a:pt x="238" y="851"/>
                      </a:lnTo>
                      <a:lnTo>
                        <a:pt x="268" y="840"/>
                      </a:lnTo>
                      <a:lnTo>
                        <a:pt x="275" y="854"/>
                      </a:lnTo>
                      <a:lnTo>
                        <a:pt x="298" y="858"/>
                      </a:lnTo>
                      <a:lnTo>
                        <a:pt x="314" y="865"/>
                      </a:lnTo>
                      <a:lnTo>
                        <a:pt x="307" y="873"/>
                      </a:lnTo>
                      <a:lnTo>
                        <a:pt x="286" y="869"/>
                      </a:lnTo>
                      <a:lnTo>
                        <a:pt x="283" y="877"/>
                      </a:lnTo>
                      <a:lnTo>
                        <a:pt x="286" y="888"/>
                      </a:lnTo>
                      <a:lnTo>
                        <a:pt x="275" y="903"/>
                      </a:lnTo>
                      <a:lnTo>
                        <a:pt x="257" y="917"/>
                      </a:lnTo>
                      <a:lnTo>
                        <a:pt x="249" y="921"/>
                      </a:lnTo>
                      <a:lnTo>
                        <a:pt x="242" y="925"/>
                      </a:lnTo>
                      <a:lnTo>
                        <a:pt x="246" y="943"/>
                      </a:lnTo>
                      <a:lnTo>
                        <a:pt x="238" y="954"/>
                      </a:lnTo>
                      <a:lnTo>
                        <a:pt x="227" y="977"/>
                      </a:lnTo>
                      <a:lnTo>
                        <a:pt x="231" y="999"/>
                      </a:lnTo>
                      <a:lnTo>
                        <a:pt x="223" y="1032"/>
                      </a:lnTo>
                      <a:lnTo>
                        <a:pt x="216" y="1047"/>
                      </a:lnTo>
                      <a:lnTo>
                        <a:pt x="216" y="1069"/>
                      </a:lnTo>
                      <a:lnTo>
                        <a:pt x="205" y="1084"/>
                      </a:lnTo>
                      <a:lnTo>
                        <a:pt x="190" y="1110"/>
                      </a:lnTo>
                      <a:lnTo>
                        <a:pt x="186" y="1129"/>
                      </a:lnTo>
                      <a:lnTo>
                        <a:pt x="159" y="1125"/>
                      </a:lnTo>
                      <a:lnTo>
                        <a:pt x="133" y="1125"/>
                      </a:lnTo>
                      <a:lnTo>
                        <a:pt x="130" y="1136"/>
                      </a:lnTo>
                      <a:lnTo>
                        <a:pt x="115" y="1140"/>
                      </a:lnTo>
                      <a:lnTo>
                        <a:pt x="107" y="1144"/>
                      </a:lnTo>
                      <a:lnTo>
                        <a:pt x="111" y="1157"/>
                      </a:lnTo>
                      <a:lnTo>
                        <a:pt x="107" y="1176"/>
                      </a:lnTo>
                      <a:lnTo>
                        <a:pt x="89" y="1187"/>
                      </a:lnTo>
                      <a:lnTo>
                        <a:pt x="78" y="1176"/>
                      </a:lnTo>
                      <a:lnTo>
                        <a:pt x="63" y="1187"/>
                      </a:lnTo>
                      <a:lnTo>
                        <a:pt x="44" y="1187"/>
                      </a:lnTo>
                      <a:lnTo>
                        <a:pt x="37" y="1176"/>
                      </a:lnTo>
                      <a:lnTo>
                        <a:pt x="44" y="1168"/>
                      </a:lnTo>
                      <a:lnTo>
                        <a:pt x="48" y="1147"/>
                      </a:lnTo>
                      <a:lnTo>
                        <a:pt x="33" y="1118"/>
                      </a:lnTo>
                      <a:lnTo>
                        <a:pt x="26" y="1103"/>
                      </a:lnTo>
                      <a:lnTo>
                        <a:pt x="30" y="1095"/>
                      </a:lnTo>
                      <a:lnTo>
                        <a:pt x="37" y="1095"/>
                      </a:lnTo>
                      <a:lnTo>
                        <a:pt x="41" y="1088"/>
                      </a:lnTo>
                      <a:lnTo>
                        <a:pt x="44" y="1080"/>
                      </a:lnTo>
                      <a:lnTo>
                        <a:pt x="48" y="1073"/>
                      </a:lnTo>
                      <a:lnTo>
                        <a:pt x="44" y="1066"/>
                      </a:lnTo>
                      <a:lnTo>
                        <a:pt x="37" y="1051"/>
                      </a:lnTo>
                      <a:lnTo>
                        <a:pt x="22" y="1029"/>
                      </a:lnTo>
                      <a:lnTo>
                        <a:pt x="26" y="1006"/>
                      </a:lnTo>
                      <a:lnTo>
                        <a:pt x="15" y="988"/>
                      </a:lnTo>
                      <a:lnTo>
                        <a:pt x="4" y="977"/>
                      </a:lnTo>
                      <a:lnTo>
                        <a:pt x="11" y="958"/>
                      </a:lnTo>
                      <a:lnTo>
                        <a:pt x="19" y="921"/>
                      </a:lnTo>
                      <a:lnTo>
                        <a:pt x="4" y="903"/>
                      </a:lnTo>
                      <a:lnTo>
                        <a:pt x="0" y="884"/>
                      </a:lnTo>
                      <a:lnTo>
                        <a:pt x="0" y="873"/>
                      </a:lnTo>
                      <a:lnTo>
                        <a:pt x="7" y="851"/>
                      </a:lnTo>
                      <a:lnTo>
                        <a:pt x="19" y="854"/>
                      </a:lnTo>
                      <a:lnTo>
                        <a:pt x="30" y="825"/>
                      </a:lnTo>
                      <a:lnTo>
                        <a:pt x="30" y="791"/>
                      </a:lnTo>
                      <a:lnTo>
                        <a:pt x="33" y="780"/>
                      </a:lnTo>
                      <a:lnTo>
                        <a:pt x="48" y="769"/>
                      </a:lnTo>
                      <a:lnTo>
                        <a:pt x="70" y="754"/>
                      </a:lnTo>
                      <a:lnTo>
                        <a:pt x="70" y="736"/>
                      </a:lnTo>
                      <a:lnTo>
                        <a:pt x="67" y="680"/>
                      </a:lnTo>
                      <a:lnTo>
                        <a:pt x="59" y="673"/>
                      </a:lnTo>
                      <a:lnTo>
                        <a:pt x="59" y="658"/>
                      </a:lnTo>
                      <a:lnTo>
                        <a:pt x="78" y="650"/>
                      </a:lnTo>
                      <a:lnTo>
                        <a:pt x="85" y="643"/>
                      </a:lnTo>
                      <a:lnTo>
                        <a:pt x="74" y="621"/>
                      </a:lnTo>
                      <a:lnTo>
                        <a:pt x="59" y="599"/>
                      </a:lnTo>
                      <a:lnTo>
                        <a:pt x="63" y="573"/>
                      </a:lnTo>
                      <a:lnTo>
                        <a:pt x="67" y="555"/>
                      </a:lnTo>
                      <a:lnTo>
                        <a:pt x="82" y="522"/>
                      </a:lnTo>
                      <a:lnTo>
                        <a:pt x="82" y="507"/>
                      </a:lnTo>
                      <a:lnTo>
                        <a:pt x="82" y="477"/>
                      </a:lnTo>
                      <a:lnTo>
                        <a:pt x="93" y="451"/>
                      </a:lnTo>
                      <a:lnTo>
                        <a:pt x="111" y="436"/>
                      </a:lnTo>
                      <a:lnTo>
                        <a:pt x="130" y="425"/>
                      </a:lnTo>
                      <a:lnTo>
                        <a:pt x="148" y="429"/>
                      </a:lnTo>
                      <a:lnTo>
                        <a:pt x="167" y="436"/>
                      </a:lnTo>
                      <a:lnTo>
                        <a:pt x="175" y="410"/>
                      </a:lnTo>
                      <a:lnTo>
                        <a:pt x="167" y="388"/>
                      </a:lnTo>
                      <a:lnTo>
                        <a:pt x="159" y="373"/>
                      </a:lnTo>
                      <a:lnTo>
                        <a:pt x="156" y="362"/>
                      </a:lnTo>
                      <a:lnTo>
                        <a:pt x="159" y="351"/>
                      </a:lnTo>
                      <a:lnTo>
                        <a:pt x="172" y="347"/>
                      </a:lnTo>
                      <a:lnTo>
                        <a:pt x="175" y="322"/>
                      </a:lnTo>
                      <a:lnTo>
                        <a:pt x="183" y="299"/>
                      </a:lnTo>
                      <a:lnTo>
                        <a:pt x="186" y="281"/>
                      </a:lnTo>
                      <a:lnTo>
                        <a:pt x="186" y="262"/>
                      </a:lnTo>
                      <a:lnTo>
                        <a:pt x="197" y="244"/>
                      </a:lnTo>
                      <a:lnTo>
                        <a:pt x="220" y="229"/>
                      </a:lnTo>
                      <a:lnTo>
                        <a:pt x="235" y="225"/>
                      </a:lnTo>
                      <a:lnTo>
                        <a:pt x="235" y="207"/>
                      </a:lnTo>
                      <a:lnTo>
                        <a:pt x="242" y="195"/>
                      </a:lnTo>
                      <a:lnTo>
                        <a:pt x="257" y="177"/>
                      </a:lnTo>
                      <a:lnTo>
                        <a:pt x="272" y="166"/>
                      </a:lnTo>
                      <a:lnTo>
                        <a:pt x="264" y="134"/>
                      </a:lnTo>
                      <a:lnTo>
                        <a:pt x="292" y="103"/>
                      </a:lnTo>
                      <a:lnTo>
                        <a:pt x="298" y="90"/>
                      </a:lnTo>
                      <a:lnTo>
                        <a:pt x="318" y="86"/>
                      </a:lnTo>
                      <a:lnTo>
                        <a:pt x="331" y="69"/>
                      </a:lnTo>
                      <a:lnTo>
                        <a:pt x="331" y="58"/>
                      </a:lnTo>
                      <a:lnTo>
                        <a:pt x="344" y="45"/>
                      </a:lnTo>
                      <a:lnTo>
                        <a:pt x="368" y="42"/>
                      </a:lnTo>
                      <a:lnTo>
                        <a:pt x="396" y="42"/>
                      </a:lnTo>
                      <a:lnTo>
                        <a:pt x="418" y="21"/>
                      </a:lnTo>
                      <a:lnTo>
                        <a:pt x="414" y="0"/>
                      </a:lnTo>
                    </a:path>
                  </a:pathLst>
                </a:custGeom>
                <a:grpFill/>
                <a:ln w="952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6956">
                    <a:defRPr/>
                  </a:pPr>
                  <a:endParaRPr lang="en-US" sz="1800" kern="0">
                    <a:solidFill>
                      <a:srgbClr val="4B4B4B"/>
                    </a:solidFill>
                    <a:latin typeface="TeleNeo Office"/>
                  </a:endParaRPr>
                </a:p>
              </p:txBody>
            </p:sp>
          </p:grpSp>
        </p:grpSp>
        <p:grpSp>
          <p:nvGrpSpPr>
            <p:cNvPr id="48" name="Group 102">
              <a:extLst>
                <a:ext uri="{FF2B5EF4-FFF2-40B4-BE49-F238E27FC236}">
                  <a16:creationId xmlns:a16="http://schemas.microsoft.com/office/drawing/2014/main" id="{1D64C392-6D8B-429D-AEFA-6F913A2384D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713043" y="-1452087"/>
              <a:ext cx="2586885" cy="2866801"/>
              <a:chOff x="1925" y="532"/>
              <a:chExt cx="1012" cy="1110"/>
            </a:xfrm>
            <a:grpFill/>
          </p:grpSpPr>
          <p:grpSp>
            <p:nvGrpSpPr>
              <p:cNvPr id="55" name="Group 103">
                <a:extLst>
                  <a:ext uri="{FF2B5EF4-FFF2-40B4-BE49-F238E27FC236}">
                    <a16:creationId xmlns:a16="http://schemas.microsoft.com/office/drawing/2014/main" id="{56DD046F-724A-44AD-A4E4-B665D7F229D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925" y="532"/>
                <a:ext cx="1012" cy="1110"/>
                <a:chOff x="1925" y="532"/>
                <a:chExt cx="1012" cy="1110"/>
              </a:xfrm>
              <a:grpFill/>
            </p:grpSpPr>
            <p:sp>
              <p:nvSpPr>
                <p:cNvPr id="67" name="Freeform 104">
                  <a:extLst>
                    <a:ext uri="{FF2B5EF4-FFF2-40B4-BE49-F238E27FC236}">
                      <a16:creationId xmlns:a16="http://schemas.microsoft.com/office/drawing/2014/main" id="{D205F448-413C-4A20-AC6A-C6348DE52A2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925" y="532"/>
                  <a:ext cx="1012" cy="1110"/>
                </a:xfrm>
                <a:custGeom>
                  <a:avLst/>
                  <a:gdLst>
                    <a:gd name="T0" fmla="*/ 297 w 1012"/>
                    <a:gd name="T1" fmla="*/ 1014 h 1110"/>
                    <a:gd name="T2" fmla="*/ 337 w 1012"/>
                    <a:gd name="T3" fmla="*/ 951 h 1110"/>
                    <a:gd name="T4" fmla="*/ 326 w 1012"/>
                    <a:gd name="T5" fmla="*/ 865 h 1110"/>
                    <a:gd name="T6" fmla="*/ 334 w 1012"/>
                    <a:gd name="T7" fmla="*/ 791 h 1110"/>
                    <a:gd name="T8" fmla="*/ 352 w 1012"/>
                    <a:gd name="T9" fmla="*/ 688 h 1110"/>
                    <a:gd name="T10" fmla="*/ 404 w 1012"/>
                    <a:gd name="T11" fmla="*/ 618 h 1110"/>
                    <a:gd name="T12" fmla="*/ 430 w 1012"/>
                    <a:gd name="T13" fmla="*/ 562 h 1110"/>
                    <a:gd name="T14" fmla="*/ 450 w 1012"/>
                    <a:gd name="T15" fmla="*/ 507 h 1110"/>
                    <a:gd name="T16" fmla="*/ 505 w 1012"/>
                    <a:gd name="T17" fmla="*/ 414 h 1110"/>
                    <a:gd name="T18" fmla="*/ 535 w 1012"/>
                    <a:gd name="T19" fmla="*/ 340 h 1110"/>
                    <a:gd name="T20" fmla="*/ 603 w 1012"/>
                    <a:gd name="T21" fmla="*/ 266 h 1110"/>
                    <a:gd name="T22" fmla="*/ 659 w 1012"/>
                    <a:gd name="T23" fmla="*/ 240 h 1110"/>
                    <a:gd name="T24" fmla="*/ 696 w 1012"/>
                    <a:gd name="T25" fmla="*/ 174 h 1110"/>
                    <a:gd name="T26" fmla="*/ 785 w 1012"/>
                    <a:gd name="T27" fmla="*/ 210 h 1110"/>
                    <a:gd name="T28" fmla="*/ 833 w 1012"/>
                    <a:gd name="T29" fmla="*/ 221 h 1110"/>
                    <a:gd name="T30" fmla="*/ 859 w 1012"/>
                    <a:gd name="T31" fmla="*/ 133 h 1110"/>
                    <a:gd name="T32" fmla="*/ 933 w 1012"/>
                    <a:gd name="T33" fmla="*/ 126 h 1110"/>
                    <a:gd name="T34" fmla="*/ 960 w 1012"/>
                    <a:gd name="T35" fmla="*/ 159 h 1110"/>
                    <a:gd name="T36" fmla="*/ 982 w 1012"/>
                    <a:gd name="T37" fmla="*/ 115 h 1110"/>
                    <a:gd name="T38" fmla="*/ 1008 w 1012"/>
                    <a:gd name="T39" fmla="*/ 63 h 1110"/>
                    <a:gd name="T40" fmla="*/ 960 w 1012"/>
                    <a:gd name="T41" fmla="*/ 19 h 1110"/>
                    <a:gd name="T42" fmla="*/ 915 w 1012"/>
                    <a:gd name="T43" fmla="*/ 22 h 1110"/>
                    <a:gd name="T44" fmla="*/ 889 w 1012"/>
                    <a:gd name="T45" fmla="*/ 19 h 1110"/>
                    <a:gd name="T46" fmla="*/ 852 w 1012"/>
                    <a:gd name="T47" fmla="*/ 44 h 1110"/>
                    <a:gd name="T48" fmla="*/ 837 w 1012"/>
                    <a:gd name="T49" fmla="*/ 30 h 1110"/>
                    <a:gd name="T50" fmla="*/ 781 w 1012"/>
                    <a:gd name="T51" fmla="*/ 96 h 1110"/>
                    <a:gd name="T52" fmla="*/ 726 w 1012"/>
                    <a:gd name="T53" fmla="*/ 115 h 1110"/>
                    <a:gd name="T54" fmla="*/ 666 w 1012"/>
                    <a:gd name="T55" fmla="*/ 133 h 1110"/>
                    <a:gd name="T56" fmla="*/ 596 w 1012"/>
                    <a:gd name="T57" fmla="*/ 148 h 1110"/>
                    <a:gd name="T58" fmla="*/ 588 w 1012"/>
                    <a:gd name="T59" fmla="*/ 203 h 1110"/>
                    <a:gd name="T60" fmla="*/ 581 w 1012"/>
                    <a:gd name="T61" fmla="*/ 251 h 1110"/>
                    <a:gd name="T62" fmla="*/ 524 w 1012"/>
                    <a:gd name="T63" fmla="*/ 262 h 1110"/>
                    <a:gd name="T64" fmla="*/ 505 w 1012"/>
                    <a:gd name="T65" fmla="*/ 303 h 1110"/>
                    <a:gd name="T66" fmla="*/ 461 w 1012"/>
                    <a:gd name="T67" fmla="*/ 362 h 1110"/>
                    <a:gd name="T68" fmla="*/ 415 w 1012"/>
                    <a:gd name="T69" fmla="*/ 436 h 1110"/>
                    <a:gd name="T70" fmla="*/ 378 w 1012"/>
                    <a:gd name="T71" fmla="*/ 511 h 1110"/>
                    <a:gd name="T72" fmla="*/ 356 w 1012"/>
                    <a:gd name="T73" fmla="*/ 555 h 1110"/>
                    <a:gd name="T74" fmla="*/ 285 w 1012"/>
                    <a:gd name="T75" fmla="*/ 618 h 1110"/>
                    <a:gd name="T76" fmla="*/ 326 w 1012"/>
                    <a:gd name="T77" fmla="*/ 625 h 1110"/>
                    <a:gd name="T78" fmla="*/ 263 w 1012"/>
                    <a:gd name="T79" fmla="*/ 637 h 1110"/>
                    <a:gd name="T80" fmla="*/ 204 w 1012"/>
                    <a:gd name="T81" fmla="*/ 674 h 1110"/>
                    <a:gd name="T82" fmla="*/ 154 w 1012"/>
                    <a:gd name="T83" fmla="*/ 677 h 1110"/>
                    <a:gd name="T84" fmla="*/ 113 w 1012"/>
                    <a:gd name="T85" fmla="*/ 705 h 1110"/>
                    <a:gd name="T86" fmla="*/ 87 w 1012"/>
                    <a:gd name="T87" fmla="*/ 733 h 1110"/>
                    <a:gd name="T88" fmla="*/ 35 w 1012"/>
                    <a:gd name="T89" fmla="*/ 767 h 1110"/>
                    <a:gd name="T90" fmla="*/ 20 w 1012"/>
                    <a:gd name="T91" fmla="*/ 889 h 1110"/>
                    <a:gd name="T92" fmla="*/ 41 w 1012"/>
                    <a:gd name="T93" fmla="*/ 917 h 1110"/>
                    <a:gd name="T94" fmla="*/ 20 w 1012"/>
                    <a:gd name="T95" fmla="*/ 971 h 1110"/>
                    <a:gd name="T96" fmla="*/ 33 w 1012"/>
                    <a:gd name="T97" fmla="*/ 1003 h 1110"/>
                    <a:gd name="T98" fmla="*/ 0 w 1012"/>
                    <a:gd name="T99" fmla="*/ 1030 h 1110"/>
                    <a:gd name="T100" fmla="*/ 85 w 1012"/>
                    <a:gd name="T101" fmla="*/ 1110 h 1110"/>
                    <a:gd name="T102" fmla="*/ 209 w 1012"/>
                    <a:gd name="T103" fmla="*/ 1019 h 1110"/>
                    <a:gd name="T104" fmla="*/ 254 w 1012"/>
                    <a:gd name="T105" fmla="*/ 967 h 1110"/>
                    <a:gd name="T106" fmla="*/ 263 w 1012"/>
                    <a:gd name="T107" fmla="*/ 1045 h 111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012"/>
                    <a:gd name="T163" fmla="*/ 0 h 1110"/>
                    <a:gd name="T164" fmla="*/ 1012 w 1012"/>
                    <a:gd name="T165" fmla="*/ 1110 h 111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012" h="1110">
                      <a:moveTo>
                        <a:pt x="271" y="1045"/>
                      </a:moveTo>
                      <a:lnTo>
                        <a:pt x="274" y="1043"/>
                      </a:lnTo>
                      <a:lnTo>
                        <a:pt x="285" y="1040"/>
                      </a:lnTo>
                      <a:lnTo>
                        <a:pt x="293" y="1028"/>
                      </a:lnTo>
                      <a:lnTo>
                        <a:pt x="297" y="1014"/>
                      </a:lnTo>
                      <a:lnTo>
                        <a:pt x="300" y="1006"/>
                      </a:lnTo>
                      <a:lnTo>
                        <a:pt x="297" y="984"/>
                      </a:lnTo>
                      <a:lnTo>
                        <a:pt x="300" y="969"/>
                      </a:lnTo>
                      <a:lnTo>
                        <a:pt x="311" y="962"/>
                      </a:lnTo>
                      <a:lnTo>
                        <a:pt x="337" y="951"/>
                      </a:lnTo>
                      <a:lnTo>
                        <a:pt x="341" y="939"/>
                      </a:lnTo>
                      <a:lnTo>
                        <a:pt x="337" y="902"/>
                      </a:lnTo>
                      <a:lnTo>
                        <a:pt x="334" y="895"/>
                      </a:lnTo>
                      <a:lnTo>
                        <a:pt x="334" y="873"/>
                      </a:lnTo>
                      <a:lnTo>
                        <a:pt x="326" y="865"/>
                      </a:lnTo>
                      <a:lnTo>
                        <a:pt x="330" y="847"/>
                      </a:lnTo>
                      <a:lnTo>
                        <a:pt x="337" y="847"/>
                      </a:lnTo>
                      <a:lnTo>
                        <a:pt x="356" y="836"/>
                      </a:lnTo>
                      <a:lnTo>
                        <a:pt x="341" y="802"/>
                      </a:lnTo>
                      <a:lnTo>
                        <a:pt x="334" y="791"/>
                      </a:lnTo>
                      <a:lnTo>
                        <a:pt x="334" y="788"/>
                      </a:lnTo>
                      <a:lnTo>
                        <a:pt x="334" y="759"/>
                      </a:lnTo>
                      <a:lnTo>
                        <a:pt x="345" y="737"/>
                      </a:lnTo>
                      <a:lnTo>
                        <a:pt x="348" y="714"/>
                      </a:lnTo>
                      <a:lnTo>
                        <a:pt x="352" y="688"/>
                      </a:lnTo>
                      <a:lnTo>
                        <a:pt x="348" y="666"/>
                      </a:lnTo>
                      <a:lnTo>
                        <a:pt x="356" y="651"/>
                      </a:lnTo>
                      <a:lnTo>
                        <a:pt x="360" y="640"/>
                      </a:lnTo>
                      <a:lnTo>
                        <a:pt x="382" y="625"/>
                      </a:lnTo>
                      <a:lnTo>
                        <a:pt x="404" y="618"/>
                      </a:lnTo>
                      <a:lnTo>
                        <a:pt x="423" y="625"/>
                      </a:lnTo>
                      <a:lnTo>
                        <a:pt x="430" y="629"/>
                      </a:lnTo>
                      <a:lnTo>
                        <a:pt x="442" y="614"/>
                      </a:lnTo>
                      <a:lnTo>
                        <a:pt x="442" y="596"/>
                      </a:lnTo>
                      <a:lnTo>
                        <a:pt x="430" y="562"/>
                      </a:lnTo>
                      <a:lnTo>
                        <a:pt x="426" y="548"/>
                      </a:lnTo>
                      <a:lnTo>
                        <a:pt x="430" y="540"/>
                      </a:lnTo>
                      <a:lnTo>
                        <a:pt x="437" y="540"/>
                      </a:lnTo>
                      <a:lnTo>
                        <a:pt x="446" y="529"/>
                      </a:lnTo>
                      <a:lnTo>
                        <a:pt x="450" y="507"/>
                      </a:lnTo>
                      <a:lnTo>
                        <a:pt x="453" y="477"/>
                      </a:lnTo>
                      <a:lnTo>
                        <a:pt x="457" y="448"/>
                      </a:lnTo>
                      <a:lnTo>
                        <a:pt x="468" y="436"/>
                      </a:lnTo>
                      <a:lnTo>
                        <a:pt x="490" y="422"/>
                      </a:lnTo>
                      <a:lnTo>
                        <a:pt x="505" y="414"/>
                      </a:lnTo>
                      <a:lnTo>
                        <a:pt x="509" y="392"/>
                      </a:lnTo>
                      <a:lnTo>
                        <a:pt x="516" y="377"/>
                      </a:lnTo>
                      <a:lnTo>
                        <a:pt x="535" y="362"/>
                      </a:lnTo>
                      <a:lnTo>
                        <a:pt x="539" y="351"/>
                      </a:lnTo>
                      <a:lnTo>
                        <a:pt x="535" y="340"/>
                      </a:lnTo>
                      <a:lnTo>
                        <a:pt x="535" y="325"/>
                      </a:lnTo>
                      <a:lnTo>
                        <a:pt x="550" y="314"/>
                      </a:lnTo>
                      <a:lnTo>
                        <a:pt x="568" y="281"/>
                      </a:lnTo>
                      <a:lnTo>
                        <a:pt x="581" y="284"/>
                      </a:lnTo>
                      <a:lnTo>
                        <a:pt x="603" y="266"/>
                      </a:lnTo>
                      <a:lnTo>
                        <a:pt x="600" y="251"/>
                      </a:lnTo>
                      <a:lnTo>
                        <a:pt x="614" y="236"/>
                      </a:lnTo>
                      <a:lnTo>
                        <a:pt x="622" y="240"/>
                      </a:lnTo>
                      <a:lnTo>
                        <a:pt x="637" y="236"/>
                      </a:lnTo>
                      <a:lnTo>
                        <a:pt x="659" y="240"/>
                      </a:lnTo>
                      <a:lnTo>
                        <a:pt x="688" y="214"/>
                      </a:lnTo>
                      <a:lnTo>
                        <a:pt x="685" y="199"/>
                      </a:lnTo>
                      <a:lnTo>
                        <a:pt x="688" y="192"/>
                      </a:lnTo>
                      <a:lnTo>
                        <a:pt x="681" y="188"/>
                      </a:lnTo>
                      <a:lnTo>
                        <a:pt x="696" y="174"/>
                      </a:lnTo>
                      <a:lnTo>
                        <a:pt x="718" y="171"/>
                      </a:lnTo>
                      <a:lnTo>
                        <a:pt x="733" y="192"/>
                      </a:lnTo>
                      <a:lnTo>
                        <a:pt x="759" y="221"/>
                      </a:lnTo>
                      <a:lnTo>
                        <a:pt x="770" y="221"/>
                      </a:lnTo>
                      <a:lnTo>
                        <a:pt x="785" y="210"/>
                      </a:lnTo>
                      <a:lnTo>
                        <a:pt x="796" y="207"/>
                      </a:lnTo>
                      <a:lnTo>
                        <a:pt x="803" y="210"/>
                      </a:lnTo>
                      <a:lnTo>
                        <a:pt x="815" y="221"/>
                      </a:lnTo>
                      <a:lnTo>
                        <a:pt x="829" y="225"/>
                      </a:lnTo>
                      <a:lnTo>
                        <a:pt x="833" y="221"/>
                      </a:lnTo>
                      <a:lnTo>
                        <a:pt x="840" y="207"/>
                      </a:lnTo>
                      <a:lnTo>
                        <a:pt x="844" y="199"/>
                      </a:lnTo>
                      <a:lnTo>
                        <a:pt x="859" y="174"/>
                      </a:lnTo>
                      <a:lnTo>
                        <a:pt x="863" y="171"/>
                      </a:lnTo>
                      <a:lnTo>
                        <a:pt x="859" y="133"/>
                      </a:lnTo>
                      <a:lnTo>
                        <a:pt x="878" y="115"/>
                      </a:lnTo>
                      <a:lnTo>
                        <a:pt x="885" y="119"/>
                      </a:lnTo>
                      <a:lnTo>
                        <a:pt x="907" y="96"/>
                      </a:lnTo>
                      <a:lnTo>
                        <a:pt x="926" y="119"/>
                      </a:lnTo>
                      <a:lnTo>
                        <a:pt x="933" y="126"/>
                      </a:lnTo>
                      <a:lnTo>
                        <a:pt x="944" y="122"/>
                      </a:lnTo>
                      <a:lnTo>
                        <a:pt x="952" y="133"/>
                      </a:lnTo>
                      <a:lnTo>
                        <a:pt x="952" y="141"/>
                      </a:lnTo>
                      <a:lnTo>
                        <a:pt x="960" y="148"/>
                      </a:lnTo>
                      <a:lnTo>
                        <a:pt x="960" y="159"/>
                      </a:lnTo>
                      <a:lnTo>
                        <a:pt x="971" y="145"/>
                      </a:lnTo>
                      <a:lnTo>
                        <a:pt x="990" y="130"/>
                      </a:lnTo>
                      <a:lnTo>
                        <a:pt x="1001" y="107"/>
                      </a:lnTo>
                      <a:lnTo>
                        <a:pt x="993" y="104"/>
                      </a:lnTo>
                      <a:lnTo>
                        <a:pt x="982" y="115"/>
                      </a:lnTo>
                      <a:lnTo>
                        <a:pt x="979" y="96"/>
                      </a:lnTo>
                      <a:lnTo>
                        <a:pt x="971" y="93"/>
                      </a:lnTo>
                      <a:lnTo>
                        <a:pt x="968" y="82"/>
                      </a:lnTo>
                      <a:lnTo>
                        <a:pt x="997" y="59"/>
                      </a:lnTo>
                      <a:lnTo>
                        <a:pt x="1008" y="63"/>
                      </a:lnTo>
                      <a:lnTo>
                        <a:pt x="1012" y="48"/>
                      </a:lnTo>
                      <a:lnTo>
                        <a:pt x="1005" y="44"/>
                      </a:lnTo>
                      <a:lnTo>
                        <a:pt x="986" y="37"/>
                      </a:lnTo>
                      <a:lnTo>
                        <a:pt x="975" y="33"/>
                      </a:lnTo>
                      <a:lnTo>
                        <a:pt x="960" y="19"/>
                      </a:lnTo>
                      <a:lnTo>
                        <a:pt x="944" y="15"/>
                      </a:lnTo>
                      <a:lnTo>
                        <a:pt x="929" y="30"/>
                      </a:lnTo>
                      <a:lnTo>
                        <a:pt x="922" y="41"/>
                      </a:lnTo>
                      <a:lnTo>
                        <a:pt x="907" y="30"/>
                      </a:lnTo>
                      <a:lnTo>
                        <a:pt x="915" y="22"/>
                      </a:lnTo>
                      <a:lnTo>
                        <a:pt x="918" y="4"/>
                      </a:lnTo>
                      <a:lnTo>
                        <a:pt x="915" y="0"/>
                      </a:lnTo>
                      <a:lnTo>
                        <a:pt x="896" y="0"/>
                      </a:lnTo>
                      <a:lnTo>
                        <a:pt x="892" y="7"/>
                      </a:lnTo>
                      <a:lnTo>
                        <a:pt x="889" y="19"/>
                      </a:lnTo>
                      <a:lnTo>
                        <a:pt x="892" y="30"/>
                      </a:lnTo>
                      <a:lnTo>
                        <a:pt x="878" y="44"/>
                      </a:lnTo>
                      <a:lnTo>
                        <a:pt x="866" y="22"/>
                      </a:lnTo>
                      <a:lnTo>
                        <a:pt x="855" y="26"/>
                      </a:lnTo>
                      <a:lnTo>
                        <a:pt x="852" y="44"/>
                      </a:lnTo>
                      <a:lnTo>
                        <a:pt x="844" y="70"/>
                      </a:lnTo>
                      <a:lnTo>
                        <a:pt x="826" y="89"/>
                      </a:lnTo>
                      <a:lnTo>
                        <a:pt x="815" y="67"/>
                      </a:lnTo>
                      <a:lnTo>
                        <a:pt x="833" y="52"/>
                      </a:lnTo>
                      <a:lnTo>
                        <a:pt x="837" y="30"/>
                      </a:lnTo>
                      <a:lnTo>
                        <a:pt x="826" y="30"/>
                      </a:lnTo>
                      <a:lnTo>
                        <a:pt x="807" y="30"/>
                      </a:lnTo>
                      <a:lnTo>
                        <a:pt x="792" y="52"/>
                      </a:lnTo>
                      <a:lnTo>
                        <a:pt x="774" y="82"/>
                      </a:lnTo>
                      <a:lnTo>
                        <a:pt x="781" y="96"/>
                      </a:lnTo>
                      <a:lnTo>
                        <a:pt x="770" y="104"/>
                      </a:lnTo>
                      <a:lnTo>
                        <a:pt x="755" y="93"/>
                      </a:lnTo>
                      <a:lnTo>
                        <a:pt x="740" y="100"/>
                      </a:lnTo>
                      <a:lnTo>
                        <a:pt x="744" y="115"/>
                      </a:lnTo>
                      <a:lnTo>
                        <a:pt x="726" y="115"/>
                      </a:lnTo>
                      <a:lnTo>
                        <a:pt x="714" y="119"/>
                      </a:lnTo>
                      <a:lnTo>
                        <a:pt x="700" y="137"/>
                      </a:lnTo>
                      <a:lnTo>
                        <a:pt x="681" y="133"/>
                      </a:lnTo>
                      <a:lnTo>
                        <a:pt x="681" y="145"/>
                      </a:lnTo>
                      <a:lnTo>
                        <a:pt x="666" y="133"/>
                      </a:lnTo>
                      <a:lnTo>
                        <a:pt x="648" y="141"/>
                      </a:lnTo>
                      <a:lnTo>
                        <a:pt x="644" y="156"/>
                      </a:lnTo>
                      <a:lnTo>
                        <a:pt x="629" y="159"/>
                      </a:lnTo>
                      <a:lnTo>
                        <a:pt x="618" y="145"/>
                      </a:lnTo>
                      <a:lnTo>
                        <a:pt x="596" y="148"/>
                      </a:lnTo>
                      <a:lnTo>
                        <a:pt x="574" y="156"/>
                      </a:lnTo>
                      <a:lnTo>
                        <a:pt x="574" y="178"/>
                      </a:lnTo>
                      <a:lnTo>
                        <a:pt x="588" y="182"/>
                      </a:lnTo>
                      <a:lnTo>
                        <a:pt x="588" y="188"/>
                      </a:lnTo>
                      <a:lnTo>
                        <a:pt x="588" y="203"/>
                      </a:lnTo>
                      <a:lnTo>
                        <a:pt x="577" y="199"/>
                      </a:lnTo>
                      <a:lnTo>
                        <a:pt x="564" y="207"/>
                      </a:lnTo>
                      <a:lnTo>
                        <a:pt x="568" y="221"/>
                      </a:lnTo>
                      <a:lnTo>
                        <a:pt x="581" y="233"/>
                      </a:lnTo>
                      <a:lnTo>
                        <a:pt x="581" y="251"/>
                      </a:lnTo>
                      <a:lnTo>
                        <a:pt x="568" y="244"/>
                      </a:lnTo>
                      <a:lnTo>
                        <a:pt x="557" y="247"/>
                      </a:lnTo>
                      <a:lnTo>
                        <a:pt x="557" y="262"/>
                      </a:lnTo>
                      <a:lnTo>
                        <a:pt x="539" y="262"/>
                      </a:lnTo>
                      <a:lnTo>
                        <a:pt x="524" y="262"/>
                      </a:lnTo>
                      <a:lnTo>
                        <a:pt x="520" y="273"/>
                      </a:lnTo>
                      <a:lnTo>
                        <a:pt x="516" y="281"/>
                      </a:lnTo>
                      <a:lnTo>
                        <a:pt x="505" y="284"/>
                      </a:lnTo>
                      <a:lnTo>
                        <a:pt x="501" y="292"/>
                      </a:lnTo>
                      <a:lnTo>
                        <a:pt x="505" y="303"/>
                      </a:lnTo>
                      <a:lnTo>
                        <a:pt x="483" y="310"/>
                      </a:lnTo>
                      <a:lnTo>
                        <a:pt x="498" y="325"/>
                      </a:lnTo>
                      <a:lnTo>
                        <a:pt x="501" y="333"/>
                      </a:lnTo>
                      <a:lnTo>
                        <a:pt x="487" y="344"/>
                      </a:lnTo>
                      <a:lnTo>
                        <a:pt x="461" y="362"/>
                      </a:lnTo>
                      <a:lnTo>
                        <a:pt x="442" y="377"/>
                      </a:lnTo>
                      <a:lnTo>
                        <a:pt x="430" y="399"/>
                      </a:lnTo>
                      <a:lnTo>
                        <a:pt x="411" y="414"/>
                      </a:lnTo>
                      <a:lnTo>
                        <a:pt x="411" y="425"/>
                      </a:lnTo>
                      <a:lnTo>
                        <a:pt x="415" y="436"/>
                      </a:lnTo>
                      <a:lnTo>
                        <a:pt x="400" y="448"/>
                      </a:lnTo>
                      <a:lnTo>
                        <a:pt x="404" y="462"/>
                      </a:lnTo>
                      <a:lnTo>
                        <a:pt x="389" y="488"/>
                      </a:lnTo>
                      <a:lnTo>
                        <a:pt x="378" y="492"/>
                      </a:lnTo>
                      <a:lnTo>
                        <a:pt x="378" y="511"/>
                      </a:lnTo>
                      <a:lnTo>
                        <a:pt x="386" y="522"/>
                      </a:lnTo>
                      <a:lnTo>
                        <a:pt x="374" y="533"/>
                      </a:lnTo>
                      <a:lnTo>
                        <a:pt x="367" y="525"/>
                      </a:lnTo>
                      <a:lnTo>
                        <a:pt x="352" y="533"/>
                      </a:lnTo>
                      <a:lnTo>
                        <a:pt x="356" y="555"/>
                      </a:lnTo>
                      <a:lnTo>
                        <a:pt x="341" y="562"/>
                      </a:lnTo>
                      <a:lnTo>
                        <a:pt x="319" y="566"/>
                      </a:lnTo>
                      <a:lnTo>
                        <a:pt x="304" y="585"/>
                      </a:lnTo>
                      <a:lnTo>
                        <a:pt x="300" y="603"/>
                      </a:lnTo>
                      <a:lnTo>
                        <a:pt x="285" y="618"/>
                      </a:lnTo>
                      <a:lnTo>
                        <a:pt x="285" y="629"/>
                      </a:lnTo>
                      <a:lnTo>
                        <a:pt x="304" y="614"/>
                      </a:lnTo>
                      <a:lnTo>
                        <a:pt x="326" y="599"/>
                      </a:lnTo>
                      <a:lnTo>
                        <a:pt x="334" y="603"/>
                      </a:lnTo>
                      <a:lnTo>
                        <a:pt x="326" y="625"/>
                      </a:lnTo>
                      <a:lnTo>
                        <a:pt x="308" y="637"/>
                      </a:lnTo>
                      <a:lnTo>
                        <a:pt x="289" y="633"/>
                      </a:lnTo>
                      <a:lnTo>
                        <a:pt x="293" y="648"/>
                      </a:lnTo>
                      <a:lnTo>
                        <a:pt x="267" y="659"/>
                      </a:lnTo>
                      <a:lnTo>
                        <a:pt x="263" y="637"/>
                      </a:lnTo>
                      <a:lnTo>
                        <a:pt x="252" y="629"/>
                      </a:lnTo>
                      <a:lnTo>
                        <a:pt x="237" y="651"/>
                      </a:lnTo>
                      <a:lnTo>
                        <a:pt x="222" y="651"/>
                      </a:lnTo>
                      <a:lnTo>
                        <a:pt x="206" y="655"/>
                      </a:lnTo>
                      <a:lnTo>
                        <a:pt x="204" y="674"/>
                      </a:lnTo>
                      <a:lnTo>
                        <a:pt x="196" y="677"/>
                      </a:lnTo>
                      <a:lnTo>
                        <a:pt x="196" y="687"/>
                      </a:lnTo>
                      <a:lnTo>
                        <a:pt x="187" y="683"/>
                      </a:lnTo>
                      <a:lnTo>
                        <a:pt x="174" y="675"/>
                      </a:lnTo>
                      <a:lnTo>
                        <a:pt x="154" y="677"/>
                      </a:lnTo>
                      <a:lnTo>
                        <a:pt x="154" y="688"/>
                      </a:lnTo>
                      <a:lnTo>
                        <a:pt x="156" y="698"/>
                      </a:lnTo>
                      <a:lnTo>
                        <a:pt x="148" y="701"/>
                      </a:lnTo>
                      <a:lnTo>
                        <a:pt x="130" y="692"/>
                      </a:lnTo>
                      <a:lnTo>
                        <a:pt x="113" y="705"/>
                      </a:lnTo>
                      <a:lnTo>
                        <a:pt x="117" y="716"/>
                      </a:lnTo>
                      <a:lnTo>
                        <a:pt x="115" y="724"/>
                      </a:lnTo>
                      <a:lnTo>
                        <a:pt x="98" y="716"/>
                      </a:lnTo>
                      <a:lnTo>
                        <a:pt x="93" y="726"/>
                      </a:lnTo>
                      <a:lnTo>
                        <a:pt x="87" y="733"/>
                      </a:lnTo>
                      <a:lnTo>
                        <a:pt x="67" y="729"/>
                      </a:lnTo>
                      <a:lnTo>
                        <a:pt x="56" y="731"/>
                      </a:lnTo>
                      <a:lnTo>
                        <a:pt x="54" y="746"/>
                      </a:lnTo>
                      <a:lnTo>
                        <a:pt x="46" y="750"/>
                      </a:lnTo>
                      <a:lnTo>
                        <a:pt x="35" y="767"/>
                      </a:lnTo>
                      <a:lnTo>
                        <a:pt x="37" y="788"/>
                      </a:lnTo>
                      <a:lnTo>
                        <a:pt x="33" y="817"/>
                      </a:lnTo>
                      <a:lnTo>
                        <a:pt x="28" y="847"/>
                      </a:lnTo>
                      <a:lnTo>
                        <a:pt x="24" y="875"/>
                      </a:lnTo>
                      <a:lnTo>
                        <a:pt x="20" y="889"/>
                      </a:lnTo>
                      <a:lnTo>
                        <a:pt x="30" y="902"/>
                      </a:lnTo>
                      <a:lnTo>
                        <a:pt x="46" y="891"/>
                      </a:lnTo>
                      <a:lnTo>
                        <a:pt x="57" y="897"/>
                      </a:lnTo>
                      <a:lnTo>
                        <a:pt x="57" y="908"/>
                      </a:lnTo>
                      <a:lnTo>
                        <a:pt x="41" y="917"/>
                      </a:lnTo>
                      <a:lnTo>
                        <a:pt x="39" y="936"/>
                      </a:lnTo>
                      <a:lnTo>
                        <a:pt x="35" y="945"/>
                      </a:lnTo>
                      <a:lnTo>
                        <a:pt x="19" y="943"/>
                      </a:lnTo>
                      <a:lnTo>
                        <a:pt x="13" y="965"/>
                      </a:lnTo>
                      <a:lnTo>
                        <a:pt x="20" y="971"/>
                      </a:lnTo>
                      <a:lnTo>
                        <a:pt x="35" y="967"/>
                      </a:lnTo>
                      <a:lnTo>
                        <a:pt x="43" y="977"/>
                      </a:lnTo>
                      <a:lnTo>
                        <a:pt x="44" y="982"/>
                      </a:lnTo>
                      <a:lnTo>
                        <a:pt x="32" y="990"/>
                      </a:lnTo>
                      <a:lnTo>
                        <a:pt x="33" y="1003"/>
                      </a:lnTo>
                      <a:lnTo>
                        <a:pt x="19" y="1006"/>
                      </a:lnTo>
                      <a:lnTo>
                        <a:pt x="9" y="999"/>
                      </a:lnTo>
                      <a:lnTo>
                        <a:pt x="11" y="1017"/>
                      </a:lnTo>
                      <a:lnTo>
                        <a:pt x="9" y="1030"/>
                      </a:lnTo>
                      <a:lnTo>
                        <a:pt x="0" y="1030"/>
                      </a:lnTo>
                      <a:lnTo>
                        <a:pt x="22" y="1053"/>
                      </a:lnTo>
                      <a:lnTo>
                        <a:pt x="33" y="1066"/>
                      </a:lnTo>
                      <a:lnTo>
                        <a:pt x="39" y="1084"/>
                      </a:lnTo>
                      <a:lnTo>
                        <a:pt x="61" y="1097"/>
                      </a:lnTo>
                      <a:lnTo>
                        <a:pt x="85" y="1110"/>
                      </a:lnTo>
                      <a:lnTo>
                        <a:pt x="108" y="1110"/>
                      </a:lnTo>
                      <a:lnTo>
                        <a:pt x="141" y="1088"/>
                      </a:lnTo>
                      <a:lnTo>
                        <a:pt x="174" y="1064"/>
                      </a:lnTo>
                      <a:lnTo>
                        <a:pt x="204" y="1023"/>
                      </a:lnTo>
                      <a:lnTo>
                        <a:pt x="209" y="1019"/>
                      </a:lnTo>
                      <a:lnTo>
                        <a:pt x="217" y="1032"/>
                      </a:lnTo>
                      <a:lnTo>
                        <a:pt x="232" y="1023"/>
                      </a:lnTo>
                      <a:lnTo>
                        <a:pt x="237" y="1008"/>
                      </a:lnTo>
                      <a:lnTo>
                        <a:pt x="239" y="990"/>
                      </a:lnTo>
                      <a:lnTo>
                        <a:pt x="254" y="967"/>
                      </a:lnTo>
                      <a:lnTo>
                        <a:pt x="248" y="993"/>
                      </a:lnTo>
                      <a:lnTo>
                        <a:pt x="256" y="997"/>
                      </a:lnTo>
                      <a:lnTo>
                        <a:pt x="252" y="1008"/>
                      </a:lnTo>
                      <a:lnTo>
                        <a:pt x="256" y="1028"/>
                      </a:lnTo>
                      <a:lnTo>
                        <a:pt x="263" y="1045"/>
                      </a:lnTo>
                      <a:lnTo>
                        <a:pt x="272" y="1040"/>
                      </a:lnTo>
                      <a:lnTo>
                        <a:pt x="271" y="1045"/>
                      </a:lnTo>
                      <a:close/>
                    </a:path>
                  </a:pathLst>
                </a:custGeom>
                <a:grpFill/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6956">
                    <a:defRPr/>
                  </a:pPr>
                  <a:endParaRPr lang="en-US" sz="1800" kern="0">
                    <a:solidFill>
                      <a:srgbClr val="4B4B4B"/>
                    </a:solidFill>
                    <a:latin typeface="TeleNeo Office"/>
                  </a:endParaRPr>
                </a:p>
              </p:txBody>
            </p:sp>
            <p:sp>
              <p:nvSpPr>
                <p:cNvPr id="68" name="Freeform 105">
                  <a:extLst>
                    <a:ext uri="{FF2B5EF4-FFF2-40B4-BE49-F238E27FC236}">
                      <a16:creationId xmlns:a16="http://schemas.microsoft.com/office/drawing/2014/main" id="{239E1432-76D6-47BA-9C7A-0B171E3DC05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925" y="532"/>
                  <a:ext cx="1012" cy="1110"/>
                </a:xfrm>
                <a:custGeom>
                  <a:avLst/>
                  <a:gdLst>
                    <a:gd name="T0" fmla="*/ 297 w 1012"/>
                    <a:gd name="T1" fmla="*/ 1014 h 1110"/>
                    <a:gd name="T2" fmla="*/ 337 w 1012"/>
                    <a:gd name="T3" fmla="*/ 951 h 1110"/>
                    <a:gd name="T4" fmla="*/ 326 w 1012"/>
                    <a:gd name="T5" fmla="*/ 865 h 1110"/>
                    <a:gd name="T6" fmla="*/ 334 w 1012"/>
                    <a:gd name="T7" fmla="*/ 791 h 1110"/>
                    <a:gd name="T8" fmla="*/ 352 w 1012"/>
                    <a:gd name="T9" fmla="*/ 688 h 1110"/>
                    <a:gd name="T10" fmla="*/ 404 w 1012"/>
                    <a:gd name="T11" fmla="*/ 618 h 1110"/>
                    <a:gd name="T12" fmla="*/ 430 w 1012"/>
                    <a:gd name="T13" fmla="*/ 562 h 1110"/>
                    <a:gd name="T14" fmla="*/ 450 w 1012"/>
                    <a:gd name="T15" fmla="*/ 507 h 1110"/>
                    <a:gd name="T16" fmla="*/ 505 w 1012"/>
                    <a:gd name="T17" fmla="*/ 414 h 1110"/>
                    <a:gd name="T18" fmla="*/ 535 w 1012"/>
                    <a:gd name="T19" fmla="*/ 340 h 1110"/>
                    <a:gd name="T20" fmla="*/ 603 w 1012"/>
                    <a:gd name="T21" fmla="*/ 266 h 1110"/>
                    <a:gd name="T22" fmla="*/ 659 w 1012"/>
                    <a:gd name="T23" fmla="*/ 240 h 1110"/>
                    <a:gd name="T24" fmla="*/ 696 w 1012"/>
                    <a:gd name="T25" fmla="*/ 174 h 1110"/>
                    <a:gd name="T26" fmla="*/ 785 w 1012"/>
                    <a:gd name="T27" fmla="*/ 210 h 1110"/>
                    <a:gd name="T28" fmla="*/ 833 w 1012"/>
                    <a:gd name="T29" fmla="*/ 221 h 1110"/>
                    <a:gd name="T30" fmla="*/ 859 w 1012"/>
                    <a:gd name="T31" fmla="*/ 133 h 1110"/>
                    <a:gd name="T32" fmla="*/ 933 w 1012"/>
                    <a:gd name="T33" fmla="*/ 126 h 1110"/>
                    <a:gd name="T34" fmla="*/ 960 w 1012"/>
                    <a:gd name="T35" fmla="*/ 159 h 1110"/>
                    <a:gd name="T36" fmla="*/ 982 w 1012"/>
                    <a:gd name="T37" fmla="*/ 115 h 1110"/>
                    <a:gd name="T38" fmla="*/ 1008 w 1012"/>
                    <a:gd name="T39" fmla="*/ 63 h 1110"/>
                    <a:gd name="T40" fmla="*/ 960 w 1012"/>
                    <a:gd name="T41" fmla="*/ 19 h 1110"/>
                    <a:gd name="T42" fmla="*/ 915 w 1012"/>
                    <a:gd name="T43" fmla="*/ 22 h 1110"/>
                    <a:gd name="T44" fmla="*/ 889 w 1012"/>
                    <a:gd name="T45" fmla="*/ 19 h 1110"/>
                    <a:gd name="T46" fmla="*/ 852 w 1012"/>
                    <a:gd name="T47" fmla="*/ 44 h 1110"/>
                    <a:gd name="T48" fmla="*/ 837 w 1012"/>
                    <a:gd name="T49" fmla="*/ 30 h 1110"/>
                    <a:gd name="T50" fmla="*/ 781 w 1012"/>
                    <a:gd name="T51" fmla="*/ 96 h 1110"/>
                    <a:gd name="T52" fmla="*/ 726 w 1012"/>
                    <a:gd name="T53" fmla="*/ 115 h 1110"/>
                    <a:gd name="T54" fmla="*/ 666 w 1012"/>
                    <a:gd name="T55" fmla="*/ 133 h 1110"/>
                    <a:gd name="T56" fmla="*/ 596 w 1012"/>
                    <a:gd name="T57" fmla="*/ 148 h 1110"/>
                    <a:gd name="T58" fmla="*/ 588 w 1012"/>
                    <a:gd name="T59" fmla="*/ 203 h 1110"/>
                    <a:gd name="T60" fmla="*/ 581 w 1012"/>
                    <a:gd name="T61" fmla="*/ 251 h 1110"/>
                    <a:gd name="T62" fmla="*/ 524 w 1012"/>
                    <a:gd name="T63" fmla="*/ 262 h 1110"/>
                    <a:gd name="T64" fmla="*/ 505 w 1012"/>
                    <a:gd name="T65" fmla="*/ 303 h 1110"/>
                    <a:gd name="T66" fmla="*/ 461 w 1012"/>
                    <a:gd name="T67" fmla="*/ 362 h 1110"/>
                    <a:gd name="T68" fmla="*/ 415 w 1012"/>
                    <a:gd name="T69" fmla="*/ 436 h 1110"/>
                    <a:gd name="T70" fmla="*/ 378 w 1012"/>
                    <a:gd name="T71" fmla="*/ 511 h 1110"/>
                    <a:gd name="T72" fmla="*/ 356 w 1012"/>
                    <a:gd name="T73" fmla="*/ 555 h 1110"/>
                    <a:gd name="T74" fmla="*/ 285 w 1012"/>
                    <a:gd name="T75" fmla="*/ 618 h 1110"/>
                    <a:gd name="T76" fmla="*/ 326 w 1012"/>
                    <a:gd name="T77" fmla="*/ 625 h 1110"/>
                    <a:gd name="T78" fmla="*/ 263 w 1012"/>
                    <a:gd name="T79" fmla="*/ 637 h 1110"/>
                    <a:gd name="T80" fmla="*/ 204 w 1012"/>
                    <a:gd name="T81" fmla="*/ 674 h 1110"/>
                    <a:gd name="T82" fmla="*/ 154 w 1012"/>
                    <a:gd name="T83" fmla="*/ 677 h 1110"/>
                    <a:gd name="T84" fmla="*/ 113 w 1012"/>
                    <a:gd name="T85" fmla="*/ 705 h 1110"/>
                    <a:gd name="T86" fmla="*/ 87 w 1012"/>
                    <a:gd name="T87" fmla="*/ 733 h 1110"/>
                    <a:gd name="T88" fmla="*/ 35 w 1012"/>
                    <a:gd name="T89" fmla="*/ 767 h 1110"/>
                    <a:gd name="T90" fmla="*/ 20 w 1012"/>
                    <a:gd name="T91" fmla="*/ 889 h 1110"/>
                    <a:gd name="T92" fmla="*/ 41 w 1012"/>
                    <a:gd name="T93" fmla="*/ 917 h 1110"/>
                    <a:gd name="T94" fmla="*/ 20 w 1012"/>
                    <a:gd name="T95" fmla="*/ 971 h 1110"/>
                    <a:gd name="T96" fmla="*/ 33 w 1012"/>
                    <a:gd name="T97" fmla="*/ 1003 h 1110"/>
                    <a:gd name="T98" fmla="*/ 0 w 1012"/>
                    <a:gd name="T99" fmla="*/ 1030 h 1110"/>
                    <a:gd name="T100" fmla="*/ 85 w 1012"/>
                    <a:gd name="T101" fmla="*/ 1110 h 1110"/>
                    <a:gd name="T102" fmla="*/ 209 w 1012"/>
                    <a:gd name="T103" fmla="*/ 1019 h 1110"/>
                    <a:gd name="T104" fmla="*/ 254 w 1012"/>
                    <a:gd name="T105" fmla="*/ 967 h 1110"/>
                    <a:gd name="T106" fmla="*/ 263 w 1012"/>
                    <a:gd name="T107" fmla="*/ 1045 h 111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012"/>
                    <a:gd name="T163" fmla="*/ 0 h 1110"/>
                    <a:gd name="T164" fmla="*/ 1012 w 1012"/>
                    <a:gd name="T165" fmla="*/ 1110 h 111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012" h="1110">
                      <a:moveTo>
                        <a:pt x="271" y="1045"/>
                      </a:moveTo>
                      <a:lnTo>
                        <a:pt x="274" y="1043"/>
                      </a:lnTo>
                      <a:lnTo>
                        <a:pt x="285" y="1040"/>
                      </a:lnTo>
                      <a:lnTo>
                        <a:pt x="293" y="1028"/>
                      </a:lnTo>
                      <a:lnTo>
                        <a:pt x="297" y="1014"/>
                      </a:lnTo>
                      <a:lnTo>
                        <a:pt x="300" y="1006"/>
                      </a:lnTo>
                      <a:lnTo>
                        <a:pt x="297" y="984"/>
                      </a:lnTo>
                      <a:lnTo>
                        <a:pt x="300" y="969"/>
                      </a:lnTo>
                      <a:lnTo>
                        <a:pt x="311" y="962"/>
                      </a:lnTo>
                      <a:lnTo>
                        <a:pt x="337" y="951"/>
                      </a:lnTo>
                      <a:lnTo>
                        <a:pt x="341" y="939"/>
                      </a:lnTo>
                      <a:lnTo>
                        <a:pt x="337" y="902"/>
                      </a:lnTo>
                      <a:lnTo>
                        <a:pt x="334" y="895"/>
                      </a:lnTo>
                      <a:lnTo>
                        <a:pt x="334" y="873"/>
                      </a:lnTo>
                      <a:lnTo>
                        <a:pt x="326" y="865"/>
                      </a:lnTo>
                      <a:lnTo>
                        <a:pt x="330" y="847"/>
                      </a:lnTo>
                      <a:lnTo>
                        <a:pt x="337" y="847"/>
                      </a:lnTo>
                      <a:lnTo>
                        <a:pt x="356" y="836"/>
                      </a:lnTo>
                      <a:lnTo>
                        <a:pt x="341" y="802"/>
                      </a:lnTo>
                      <a:lnTo>
                        <a:pt x="334" y="791"/>
                      </a:lnTo>
                      <a:lnTo>
                        <a:pt x="334" y="788"/>
                      </a:lnTo>
                      <a:lnTo>
                        <a:pt x="334" y="759"/>
                      </a:lnTo>
                      <a:lnTo>
                        <a:pt x="345" y="737"/>
                      </a:lnTo>
                      <a:lnTo>
                        <a:pt x="348" y="714"/>
                      </a:lnTo>
                      <a:lnTo>
                        <a:pt x="352" y="688"/>
                      </a:lnTo>
                      <a:lnTo>
                        <a:pt x="348" y="666"/>
                      </a:lnTo>
                      <a:lnTo>
                        <a:pt x="356" y="651"/>
                      </a:lnTo>
                      <a:lnTo>
                        <a:pt x="360" y="640"/>
                      </a:lnTo>
                      <a:lnTo>
                        <a:pt x="382" y="625"/>
                      </a:lnTo>
                      <a:lnTo>
                        <a:pt x="404" y="618"/>
                      </a:lnTo>
                      <a:lnTo>
                        <a:pt x="423" y="625"/>
                      </a:lnTo>
                      <a:lnTo>
                        <a:pt x="430" y="629"/>
                      </a:lnTo>
                      <a:lnTo>
                        <a:pt x="442" y="614"/>
                      </a:lnTo>
                      <a:lnTo>
                        <a:pt x="442" y="596"/>
                      </a:lnTo>
                      <a:lnTo>
                        <a:pt x="430" y="562"/>
                      </a:lnTo>
                      <a:lnTo>
                        <a:pt x="426" y="548"/>
                      </a:lnTo>
                      <a:lnTo>
                        <a:pt x="430" y="540"/>
                      </a:lnTo>
                      <a:lnTo>
                        <a:pt x="437" y="540"/>
                      </a:lnTo>
                      <a:lnTo>
                        <a:pt x="446" y="529"/>
                      </a:lnTo>
                      <a:lnTo>
                        <a:pt x="450" y="507"/>
                      </a:lnTo>
                      <a:lnTo>
                        <a:pt x="453" y="477"/>
                      </a:lnTo>
                      <a:lnTo>
                        <a:pt x="457" y="448"/>
                      </a:lnTo>
                      <a:lnTo>
                        <a:pt x="468" y="436"/>
                      </a:lnTo>
                      <a:lnTo>
                        <a:pt x="490" y="422"/>
                      </a:lnTo>
                      <a:lnTo>
                        <a:pt x="505" y="414"/>
                      </a:lnTo>
                      <a:lnTo>
                        <a:pt x="509" y="392"/>
                      </a:lnTo>
                      <a:lnTo>
                        <a:pt x="516" y="377"/>
                      </a:lnTo>
                      <a:lnTo>
                        <a:pt x="535" y="362"/>
                      </a:lnTo>
                      <a:lnTo>
                        <a:pt x="539" y="351"/>
                      </a:lnTo>
                      <a:lnTo>
                        <a:pt x="535" y="340"/>
                      </a:lnTo>
                      <a:lnTo>
                        <a:pt x="535" y="325"/>
                      </a:lnTo>
                      <a:lnTo>
                        <a:pt x="550" y="314"/>
                      </a:lnTo>
                      <a:lnTo>
                        <a:pt x="568" y="281"/>
                      </a:lnTo>
                      <a:lnTo>
                        <a:pt x="581" y="284"/>
                      </a:lnTo>
                      <a:lnTo>
                        <a:pt x="603" y="266"/>
                      </a:lnTo>
                      <a:lnTo>
                        <a:pt x="600" y="251"/>
                      </a:lnTo>
                      <a:lnTo>
                        <a:pt x="614" y="236"/>
                      </a:lnTo>
                      <a:lnTo>
                        <a:pt x="622" y="240"/>
                      </a:lnTo>
                      <a:lnTo>
                        <a:pt x="637" y="236"/>
                      </a:lnTo>
                      <a:lnTo>
                        <a:pt x="659" y="240"/>
                      </a:lnTo>
                      <a:lnTo>
                        <a:pt x="688" y="214"/>
                      </a:lnTo>
                      <a:lnTo>
                        <a:pt x="685" y="199"/>
                      </a:lnTo>
                      <a:lnTo>
                        <a:pt x="688" y="192"/>
                      </a:lnTo>
                      <a:lnTo>
                        <a:pt x="681" y="188"/>
                      </a:lnTo>
                      <a:lnTo>
                        <a:pt x="696" y="174"/>
                      </a:lnTo>
                      <a:lnTo>
                        <a:pt x="718" y="171"/>
                      </a:lnTo>
                      <a:lnTo>
                        <a:pt x="733" y="192"/>
                      </a:lnTo>
                      <a:lnTo>
                        <a:pt x="759" y="221"/>
                      </a:lnTo>
                      <a:lnTo>
                        <a:pt x="770" y="221"/>
                      </a:lnTo>
                      <a:lnTo>
                        <a:pt x="785" y="210"/>
                      </a:lnTo>
                      <a:lnTo>
                        <a:pt x="796" y="207"/>
                      </a:lnTo>
                      <a:lnTo>
                        <a:pt x="803" y="210"/>
                      </a:lnTo>
                      <a:lnTo>
                        <a:pt x="815" y="221"/>
                      </a:lnTo>
                      <a:lnTo>
                        <a:pt x="829" y="225"/>
                      </a:lnTo>
                      <a:lnTo>
                        <a:pt x="833" y="221"/>
                      </a:lnTo>
                      <a:lnTo>
                        <a:pt x="840" y="207"/>
                      </a:lnTo>
                      <a:lnTo>
                        <a:pt x="844" y="199"/>
                      </a:lnTo>
                      <a:lnTo>
                        <a:pt x="859" y="174"/>
                      </a:lnTo>
                      <a:lnTo>
                        <a:pt x="863" y="171"/>
                      </a:lnTo>
                      <a:lnTo>
                        <a:pt x="859" y="133"/>
                      </a:lnTo>
                      <a:lnTo>
                        <a:pt x="878" y="115"/>
                      </a:lnTo>
                      <a:lnTo>
                        <a:pt x="885" y="119"/>
                      </a:lnTo>
                      <a:lnTo>
                        <a:pt x="907" y="96"/>
                      </a:lnTo>
                      <a:lnTo>
                        <a:pt x="926" y="119"/>
                      </a:lnTo>
                      <a:lnTo>
                        <a:pt x="933" y="126"/>
                      </a:lnTo>
                      <a:lnTo>
                        <a:pt x="944" y="122"/>
                      </a:lnTo>
                      <a:lnTo>
                        <a:pt x="952" y="133"/>
                      </a:lnTo>
                      <a:lnTo>
                        <a:pt x="952" y="141"/>
                      </a:lnTo>
                      <a:lnTo>
                        <a:pt x="960" y="148"/>
                      </a:lnTo>
                      <a:lnTo>
                        <a:pt x="960" y="159"/>
                      </a:lnTo>
                      <a:lnTo>
                        <a:pt x="971" y="145"/>
                      </a:lnTo>
                      <a:lnTo>
                        <a:pt x="990" y="130"/>
                      </a:lnTo>
                      <a:lnTo>
                        <a:pt x="1001" y="107"/>
                      </a:lnTo>
                      <a:lnTo>
                        <a:pt x="993" y="104"/>
                      </a:lnTo>
                      <a:lnTo>
                        <a:pt x="982" y="115"/>
                      </a:lnTo>
                      <a:lnTo>
                        <a:pt x="979" y="96"/>
                      </a:lnTo>
                      <a:lnTo>
                        <a:pt x="971" y="93"/>
                      </a:lnTo>
                      <a:lnTo>
                        <a:pt x="968" y="82"/>
                      </a:lnTo>
                      <a:lnTo>
                        <a:pt x="997" y="59"/>
                      </a:lnTo>
                      <a:lnTo>
                        <a:pt x="1008" y="63"/>
                      </a:lnTo>
                      <a:lnTo>
                        <a:pt x="1012" y="48"/>
                      </a:lnTo>
                      <a:lnTo>
                        <a:pt x="1005" y="44"/>
                      </a:lnTo>
                      <a:lnTo>
                        <a:pt x="986" y="37"/>
                      </a:lnTo>
                      <a:lnTo>
                        <a:pt x="975" y="33"/>
                      </a:lnTo>
                      <a:lnTo>
                        <a:pt x="960" y="19"/>
                      </a:lnTo>
                      <a:lnTo>
                        <a:pt x="944" y="15"/>
                      </a:lnTo>
                      <a:lnTo>
                        <a:pt x="929" y="30"/>
                      </a:lnTo>
                      <a:lnTo>
                        <a:pt x="922" y="41"/>
                      </a:lnTo>
                      <a:lnTo>
                        <a:pt x="907" y="30"/>
                      </a:lnTo>
                      <a:lnTo>
                        <a:pt x="915" y="22"/>
                      </a:lnTo>
                      <a:lnTo>
                        <a:pt x="918" y="4"/>
                      </a:lnTo>
                      <a:lnTo>
                        <a:pt x="915" y="0"/>
                      </a:lnTo>
                      <a:lnTo>
                        <a:pt x="896" y="0"/>
                      </a:lnTo>
                      <a:lnTo>
                        <a:pt x="892" y="7"/>
                      </a:lnTo>
                      <a:lnTo>
                        <a:pt x="889" y="19"/>
                      </a:lnTo>
                      <a:lnTo>
                        <a:pt x="892" y="30"/>
                      </a:lnTo>
                      <a:lnTo>
                        <a:pt x="878" y="44"/>
                      </a:lnTo>
                      <a:lnTo>
                        <a:pt x="866" y="22"/>
                      </a:lnTo>
                      <a:lnTo>
                        <a:pt x="855" y="26"/>
                      </a:lnTo>
                      <a:lnTo>
                        <a:pt x="852" y="44"/>
                      </a:lnTo>
                      <a:lnTo>
                        <a:pt x="844" y="70"/>
                      </a:lnTo>
                      <a:lnTo>
                        <a:pt x="826" y="89"/>
                      </a:lnTo>
                      <a:lnTo>
                        <a:pt x="815" y="67"/>
                      </a:lnTo>
                      <a:lnTo>
                        <a:pt x="833" y="52"/>
                      </a:lnTo>
                      <a:lnTo>
                        <a:pt x="837" y="30"/>
                      </a:lnTo>
                      <a:lnTo>
                        <a:pt x="826" y="30"/>
                      </a:lnTo>
                      <a:lnTo>
                        <a:pt x="807" y="30"/>
                      </a:lnTo>
                      <a:lnTo>
                        <a:pt x="792" y="52"/>
                      </a:lnTo>
                      <a:lnTo>
                        <a:pt x="774" y="82"/>
                      </a:lnTo>
                      <a:lnTo>
                        <a:pt x="781" y="96"/>
                      </a:lnTo>
                      <a:lnTo>
                        <a:pt x="770" y="104"/>
                      </a:lnTo>
                      <a:lnTo>
                        <a:pt x="755" y="93"/>
                      </a:lnTo>
                      <a:lnTo>
                        <a:pt x="740" y="100"/>
                      </a:lnTo>
                      <a:lnTo>
                        <a:pt x="744" y="115"/>
                      </a:lnTo>
                      <a:lnTo>
                        <a:pt x="726" y="115"/>
                      </a:lnTo>
                      <a:lnTo>
                        <a:pt x="714" y="119"/>
                      </a:lnTo>
                      <a:lnTo>
                        <a:pt x="700" y="137"/>
                      </a:lnTo>
                      <a:lnTo>
                        <a:pt x="681" y="133"/>
                      </a:lnTo>
                      <a:lnTo>
                        <a:pt x="681" y="145"/>
                      </a:lnTo>
                      <a:lnTo>
                        <a:pt x="666" y="133"/>
                      </a:lnTo>
                      <a:lnTo>
                        <a:pt x="648" y="141"/>
                      </a:lnTo>
                      <a:lnTo>
                        <a:pt x="644" y="156"/>
                      </a:lnTo>
                      <a:lnTo>
                        <a:pt x="629" y="159"/>
                      </a:lnTo>
                      <a:lnTo>
                        <a:pt x="618" y="145"/>
                      </a:lnTo>
                      <a:lnTo>
                        <a:pt x="596" y="148"/>
                      </a:lnTo>
                      <a:lnTo>
                        <a:pt x="574" y="156"/>
                      </a:lnTo>
                      <a:lnTo>
                        <a:pt x="574" y="178"/>
                      </a:lnTo>
                      <a:lnTo>
                        <a:pt x="588" y="182"/>
                      </a:lnTo>
                      <a:lnTo>
                        <a:pt x="588" y="188"/>
                      </a:lnTo>
                      <a:lnTo>
                        <a:pt x="588" y="203"/>
                      </a:lnTo>
                      <a:lnTo>
                        <a:pt x="577" y="199"/>
                      </a:lnTo>
                      <a:lnTo>
                        <a:pt x="564" y="207"/>
                      </a:lnTo>
                      <a:lnTo>
                        <a:pt x="568" y="221"/>
                      </a:lnTo>
                      <a:lnTo>
                        <a:pt x="581" y="233"/>
                      </a:lnTo>
                      <a:lnTo>
                        <a:pt x="581" y="251"/>
                      </a:lnTo>
                      <a:lnTo>
                        <a:pt x="568" y="244"/>
                      </a:lnTo>
                      <a:lnTo>
                        <a:pt x="557" y="247"/>
                      </a:lnTo>
                      <a:lnTo>
                        <a:pt x="557" y="262"/>
                      </a:lnTo>
                      <a:lnTo>
                        <a:pt x="539" y="262"/>
                      </a:lnTo>
                      <a:lnTo>
                        <a:pt x="524" y="262"/>
                      </a:lnTo>
                      <a:lnTo>
                        <a:pt x="520" y="273"/>
                      </a:lnTo>
                      <a:lnTo>
                        <a:pt x="516" y="281"/>
                      </a:lnTo>
                      <a:lnTo>
                        <a:pt x="505" y="284"/>
                      </a:lnTo>
                      <a:lnTo>
                        <a:pt x="501" y="292"/>
                      </a:lnTo>
                      <a:lnTo>
                        <a:pt x="505" y="303"/>
                      </a:lnTo>
                      <a:lnTo>
                        <a:pt x="483" y="310"/>
                      </a:lnTo>
                      <a:lnTo>
                        <a:pt x="498" y="325"/>
                      </a:lnTo>
                      <a:lnTo>
                        <a:pt x="501" y="333"/>
                      </a:lnTo>
                      <a:lnTo>
                        <a:pt x="487" y="344"/>
                      </a:lnTo>
                      <a:lnTo>
                        <a:pt x="461" y="362"/>
                      </a:lnTo>
                      <a:lnTo>
                        <a:pt x="442" y="377"/>
                      </a:lnTo>
                      <a:lnTo>
                        <a:pt x="430" y="399"/>
                      </a:lnTo>
                      <a:lnTo>
                        <a:pt x="411" y="414"/>
                      </a:lnTo>
                      <a:lnTo>
                        <a:pt x="411" y="425"/>
                      </a:lnTo>
                      <a:lnTo>
                        <a:pt x="415" y="436"/>
                      </a:lnTo>
                      <a:lnTo>
                        <a:pt x="400" y="448"/>
                      </a:lnTo>
                      <a:lnTo>
                        <a:pt x="404" y="462"/>
                      </a:lnTo>
                      <a:lnTo>
                        <a:pt x="389" y="488"/>
                      </a:lnTo>
                      <a:lnTo>
                        <a:pt x="378" y="492"/>
                      </a:lnTo>
                      <a:lnTo>
                        <a:pt x="378" y="511"/>
                      </a:lnTo>
                      <a:lnTo>
                        <a:pt x="386" y="522"/>
                      </a:lnTo>
                      <a:lnTo>
                        <a:pt x="374" y="533"/>
                      </a:lnTo>
                      <a:lnTo>
                        <a:pt x="367" y="525"/>
                      </a:lnTo>
                      <a:lnTo>
                        <a:pt x="352" y="533"/>
                      </a:lnTo>
                      <a:lnTo>
                        <a:pt x="356" y="555"/>
                      </a:lnTo>
                      <a:lnTo>
                        <a:pt x="341" y="562"/>
                      </a:lnTo>
                      <a:lnTo>
                        <a:pt x="319" y="566"/>
                      </a:lnTo>
                      <a:lnTo>
                        <a:pt x="304" y="585"/>
                      </a:lnTo>
                      <a:lnTo>
                        <a:pt x="300" y="603"/>
                      </a:lnTo>
                      <a:lnTo>
                        <a:pt x="285" y="618"/>
                      </a:lnTo>
                      <a:lnTo>
                        <a:pt x="285" y="629"/>
                      </a:lnTo>
                      <a:lnTo>
                        <a:pt x="304" y="614"/>
                      </a:lnTo>
                      <a:lnTo>
                        <a:pt x="326" y="599"/>
                      </a:lnTo>
                      <a:lnTo>
                        <a:pt x="334" y="603"/>
                      </a:lnTo>
                      <a:lnTo>
                        <a:pt x="326" y="625"/>
                      </a:lnTo>
                      <a:lnTo>
                        <a:pt x="308" y="637"/>
                      </a:lnTo>
                      <a:lnTo>
                        <a:pt x="289" y="633"/>
                      </a:lnTo>
                      <a:lnTo>
                        <a:pt x="293" y="648"/>
                      </a:lnTo>
                      <a:lnTo>
                        <a:pt x="267" y="659"/>
                      </a:lnTo>
                      <a:lnTo>
                        <a:pt x="263" y="637"/>
                      </a:lnTo>
                      <a:lnTo>
                        <a:pt x="252" y="629"/>
                      </a:lnTo>
                      <a:lnTo>
                        <a:pt x="237" y="651"/>
                      </a:lnTo>
                      <a:lnTo>
                        <a:pt x="222" y="651"/>
                      </a:lnTo>
                      <a:lnTo>
                        <a:pt x="206" y="655"/>
                      </a:lnTo>
                      <a:lnTo>
                        <a:pt x="204" y="674"/>
                      </a:lnTo>
                      <a:lnTo>
                        <a:pt x="196" y="677"/>
                      </a:lnTo>
                      <a:lnTo>
                        <a:pt x="196" y="687"/>
                      </a:lnTo>
                      <a:lnTo>
                        <a:pt x="187" y="683"/>
                      </a:lnTo>
                      <a:lnTo>
                        <a:pt x="174" y="675"/>
                      </a:lnTo>
                      <a:lnTo>
                        <a:pt x="154" y="677"/>
                      </a:lnTo>
                      <a:lnTo>
                        <a:pt x="154" y="688"/>
                      </a:lnTo>
                      <a:lnTo>
                        <a:pt x="156" y="698"/>
                      </a:lnTo>
                      <a:lnTo>
                        <a:pt x="148" y="701"/>
                      </a:lnTo>
                      <a:lnTo>
                        <a:pt x="130" y="692"/>
                      </a:lnTo>
                      <a:lnTo>
                        <a:pt x="113" y="705"/>
                      </a:lnTo>
                      <a:lnTo>
                        <a:pt x="117" y="716"/>
                      </a:lnTo>
                      <a:lnTo>
                        <a:pt x="115" y="724"/>
                      </a:lnTo>
                      <a:lnTo>
                        <a:pt x="98" y="716"/>
                      </a:lnTo>
                      <a:lnTo>
                        <a:pt x="93" y="726"/>
                      </a:lnTo>
                      <a:lnTo>
                        <a:pt x="87" y="733"/>
                      </a:lnTo>
                      <a:lnTo>
                        <a:pt x="67" y="729"/>
                      </a:lnTo>
                      <a:lnTo>
                        <a:pt x="56" y="731"/>
                      </a:lnTo>
                      <a:lnTo>
                        <a:pt x="54" y="746"/>
                      </a:lnTo>
                      <a:lnTo>
                        <a:pt x="46" y="750"/>
                      </a:lnTo>
                      <a:lnTo>
                        <a:pt x="35" y="767"/>
                      </a:lnTo>
                      <a:lnTo>
                        <a:pt x="37" y="788"/>
                      </a:lnTo>
                      <a:lnTo>
                        <a:pt x="33" y="817"/>
                      </a:lnTo>
                      <a:lnTo>
                        <a:pt x="28" y="847"/>
                      </a:lnTo>
                      <a:lnTo>
                        <a:pt x="24" y="875"/>
                      </a:lnTo>
                      <a:lnTo>
                        <a:pt x="20" y="889"/>
                      </a:lnTo>
                      <a:lnTo>
                        <a:pt x="30" y="902"/>
                      </a:lnTo>
                      <a:lnTo>
                        <a:pt x="46" y="891"/>
                      </a:lnTo>
                      <a:lnTo>
                        <a:pt x="57" y="897"/>
                      </a:lnTo>
                      <a:lnTo>
                        <a:pt x="57" y="908"/>
                      </a:lnTo>
                      <a:lnTo>
                        <a:pt x="41" y="917"/>
                      </a:lnTo>
                      <a:lnTo>
                        <a:pt x="39" y="936"/>
                      </a:lnTo>
                      <a:lnTo>
                        <a:pt x="35" y="945"/>
                      </a:lnTo>
                      <a:lnTo>
                        <a:pt x="19" y="943"/>
                      </a:lnTo>
                      <a:lnTo>
                        <a:pt x="13" y="965"/>
                      </a:lnTo>
                      <a:lnTo>
                        <a:pt x="20" y="971"/>
                      </a:lnTo>
                      <a:lnTo>
                        <a:pt x="35" y="967"/>
                      </a:lnTo>
                      <a:lnTo>
                        <a:pt x="43" y="977"/>
                      </a:lnTo>
                      <a:lnTo>
                        <a:pt x="44" y="982"/>
                      </a:lnTo>
                      <a:lnTo>
                        <a:pt x="32" y="990"/>
                      </a:lnTo>
                      <a:lnTo>
                        <a:pt x="33" y="1003"/>
                      </a:lnTo>
                      <a:lnTo>
                        <a:pt x="19" y="1006"/>
                      </a:lnTo>
                      <a:lnTo>
                        <a:pt x="9" y="999"/>
                      </a:lnTo>
                      <a:lnTo>
                        <a:pt x="11" y="1017"/>
                      </a:lnTo>
                      <a:lnTo>
                        <a:pt x="9" y="1030"/>
                      </a:lnTo>
                      <a:lnTo>
                        <a:pt x="0" y="1030"/>
                      </a:lnTo>
                      <a:lnTo>
                        <a:pt x="22" y="1053"/>
                      </a:lnTo>
                      <a:lnTo>
                        <a:pt x="33" y="1066"/>
                      </a:lnTo>
                      <a:lnTo>
                        <a:pt x="39" y="1084"/>
                      </a:lnTo>
                      <a:lnTo>
                        <a:pt x="61" y="1097"/>
                      </a:lnTo>
                      <a:lnTo>
                        <a:pt x="85" y="1110"/>
                      </a:lnTo>
                      <a:lnTo>
                        <a:pt x="108" y="1110"/>
                      </a:lnTo>
                      <a:lnTo>
                        <a:pt x="141" y="1088"/>
                      </a:lnTo>
                      <a:lnTo>
                        <a:pt x="174" y="1064"/>
                      </a:lnTo>
                      <a:lnTo>
                        <a:pt x="204" y="1023"/>
                      </a:lnTo>
                      <a:lnTo>
                        <a:pt x="209" y="1019"/>
                      </a:lnTo>
                      <a:lnTo>
                        <a:pt x="217" y="1032"/>
                      </a:lnTo>
                      <a:lnTo>
                        <a:pt x="232" y="1023"/>
                      </a:lnTo>
                      <a:lnTo>
                        <a:pt x="237" y="1008"/>
                      </a:lnTo>
                      <a:lnTo>
                        <a:pt x="239" y="990"/>
                      </a:lnTo>
                      <a:lnTo>
                        <a:pt x="254" y="967"/>
                      </a:lnTo>
                      <a:lnTo>
                        <a:pt x="248" y="993"/>
                      </a:lnTo>
                      <a:lnTo>
                        <a:pt x="256" y="997"/>
                      </a:lnTo>
                      <a:lnTo>
                        <a:pt x="252" y="1008"/>
                      </a:lnTo>
                      <a:lnTo>
                        <a:pt x="256" y="1028"/>
                      </a:lnTo>
                      <a:lnTo>
                        <a:pt x="263" y="1045"/>
                      </a:lnTo>
                      <a:lnTo>
                        <a:pt x="272" y="1040"/>
                      </a:lnTo>
                      <a:lnTo>
                        <a:pt x="271" y="1045"/>
                      </a:lnTo>
                      <a:close/>
                    </a:path>
                  </a:pathLst>
                </a:custGeom>
                <a:grpFill/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6956">
                    <a:defRPr/>
                  </a:pPr>
                  <a:endParaRPr lang="en-US" sz="1800" kern="0">
                    <a:solidFill>
                      <a:srgbClr val="4B4B4B"/>
                    </a:solidFill>
                    <a:latin typeface="TeleNeo Office"/>
                  </a:endParaRPr>
                </a:p>
              </p:txBody>
            </p:sp>
            <p:sp>
              <p:nvSpPr>
                <p:cNvPr id="69" name="Freeform 106">
                  <a:extLst>
                    <a:ext uri="{FF2B5EF4-FFF2-40B4-BE49-F238E27FC236}">
                      <a16:creationId xmlns:a16="http://schemas.microsoft.com/office/drawing/2014/main" id="{97FD59E6-3978-4745-B7AB-E60E906CB28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925" y="532"/>
                  <a:ext cx="1012" cy="1110"/>
                </a:xfrm>
                <a:custGeom>
                  <a:avLst/>
                  <a:gdLst>
                    <a:gd name="T0" fmla="*/ 297 w 1012"/>
                    <a:gd name="T1" fmla="*/ 1014 h 1110"/>
                    <a:gd name="T2" fmla="*/ 337 w 1012"/>
                    <a:gd name="T3" fmla="*/ 951 h 1110"/>
                    <a:gd name="T4" fmla="*/ 326 w 1012"/>
                    <a:gd name="T5" fmla="*/ 865 h 1110"/>
                    <a:gd name="T6" fmla="*/ 334 w 1012"/>
                    <a:gd name="T7" fmla="*/ 791 h 1110"/>
                    <a:gd name="T8" fmla="*/ 352 w 1012"/>
                    <a:gd name="T9" fmla="*/ 688 h 1110"/>
                    <a:gd name="T10" fmla="*/ 404 w 1012"/>
                    <a:gd name="T11" fmla="*/ 618 h 1110"/>
                    <a:gd name="T12" fmla="*/ 430 w 1012"/>
                    <a:gd name="T13" fmla="*/ 562 h 1110"/>
                    <a:gd name="T14" fmla="*/ 450 w 1012"/>
                    <a:gd name="T15" fmla="*/ 507 h 1110"/>
                    <a:gd name="T16" fmla="*/ 505 w 1012"/>
                    <a:gd name="T17" fmla="*/ 414 h 1110"/>
                    <a:gd name="T18" fmla="*/ 535 w 1012"/>
                    <a:gd name="T19" fmla="*/ 340 h 1110"/>
                    <a:gd name="T20" fmla="*/ 603 w 1012"/>
                    <a:gd name="T21" fmla="*/ 266 h 1110"/>
                    <a:gd name="T22" fmla="*/ 659 w 1012"/>
                    <a:gd name="T23" fmla="*/ 240 h 1110"/>
                    <a:gd name="T24" fmla="*/ 696 w 1012"/>
                    <a:gd name="T25" fmla="*/ 174 h 1110"/>
                    <a:gd name="T26" fmla="*/ 785 w 1012"/>
                    <a:gd name="T27" fmla="*/ 210 h 1110"/>
                    <a:gd name="T28" fmla="*/ 833 w 1012"/>
                    <a:gd name="T29" fmla="*/ 221 h 1110"/>
                    <a:gd name="T30" fmla="*/ 859 w 1012"/>
                    <a:gd name="T31" fmla="*/ 133 h 1110"/>
                    <a:gd name="T32" fmla="*/ 933 w 1012"/>
                    <a:gd name="T33" fmla="*/ 126 h 1110"/>
                    <a:gd name="T34" fmla="*/ 960 w 1012"/>
                    <a:gd name="T35" fmla="*/ 159 h 1110"/>
                    <a:gd name="T36" fmla="*/ 982 w 1012"/>
                    <a:gd name="T37" fmla="*/ 115 h 1110"/>
                    <a:gd name="T38" fmla="*/ 1008 w 1012"/>
                    <a:gd name="T39" fmla="*/ 63 h 1110"/>
                    <a:gd name="T40" fmla="*/ 960 w 1012"/>
                    <a:gd name="T41" fmla="*/ 19 h 1110"/>
                    <a:gd name="T42" fmla="*/ 915 w 1012"/>
                    <a:gd name="T43" fmla="*/ 22 h 1110"/>
                    <a:gd name="T44" fmla="*/ 889 w 1012"/>
                    <a:gd name="T45" fmla="*/ 19 h 1110"/>
                    <a:gd name="T46" fmla="*/ 852 w 1012"/>
                    <a:gd name="T47" fmla="*/ 44 h 1110"/>
                    <a:gd name="T48" fmla="*/ 837 w 1012"/>
                    <a:gd name="T49" fmla="*/ 30 h 1110"/>
                    <a:gd name="T50" fmla="*/ 781 w 1012"/>
                    <a:gd name="T51" fmla="*/ 96 h 1110"/>
                    <a:gd name="T52" fmla="*/ 726 w 1012"/>
                    <a:gd name="T53" fmla="*/ 115 h 1110"/>
                    <a:gd name="T54" fmla="*/ 666 w 1012"/>
                    <a:gd name="T55" fmla="*/ 133 h 1110"/>
                    <a:gd name="T56" fmla="*/ 596 w 1012"/>
                    <a:gd name="T57" fmla="*/ 148 h 1110"/>
                    <a:gd name="T58" fmla="*/ 588 w 1012"/>
                    <a:gd name="T59" fmla="*/ 203 h 1110"/>
                    <a:gd name="T60" fmla="*/ 581 w 1012"/>
                    <a:gd name="T61" fmla="*/ 251 h 1110"/>
                    <a:gd name="T62" fmla="*/ 524 w 1012"/>
                    <a:gd name="T63" fmla="*/ 262 h 1110"/>
                    <a:gd name="T64" fmla="*/ 505 w 1012"/>
                    <a:gd name="T65" fmla="*/ 303 h 1110"/>
                    <a:gd name="T66" fmla="*/ 461 w 1012"/>
                    <a:gd name="T67" fmla="*/ 362 h 1110"/>
                    <a:gd name="T68" fmla="*/ 415 w 1012"/>
                    <a:gd name="T69" fmla="*/ 436 h 1110"/>
                    <a:gd name="T70" fmla="*/ 378 w 1012"/>
                    <a:gd name="T71" fmla="*/ 511 h 1110"/>
                    <a:gd name="T72" fmla="*/ 356 w 1012"/>
                    <a:gd name="T73" fmla="*/ 555 h 1110"/>
                    <a:gd name="T74" fmla="*/ 285 w 1012"/>
                    <a:gd name="T75" fmla="*/ 618 h 1110"/>
                    <a:gd name="T76" fmla="*/ 326 w 1012"/>
                    <a:gd name="T77" fmla="*/ 625 h 1110"/>
                    <a:gd name="T78" fmla="*/ 263 w 1012"/>
                    <a:gd name="T79" fmla="*/ 637 h 1110"/>
                    <a:gd name="T80" fmla="*/ 204 w 1012"/>
                    <a:gd name="T81" fmla="*/ 674 h 1110"/>
                    <a:gd name="T82" fmla="*/ 154 w 1012"/>
                    <a:gd name="T83" fmla="*/ 677 h 1110"/>
                    <a:gd name="T84" fmla="*/ 113 w 1012"/>
                    <a:gd name="T85" fmla="*/ 705 h 1110"/>
                    <a:gd name="T86" fmla="*/ 87 w 1012"/>
                    <a:gd name="T87" fmla="*/ 733 h 1110"/>
                    <a:gd name="T88" fmla="*/ 35 w 1012"/>
                    <a:gd name="T89" fmla="*/ 767 h 1110"/>
                    <a:gd name="T90" fmla="*/ 20 w 1012"/>
                    <a:gd name="T91" fmla="*/ 889 h 1110"/>
                    <a:gd name="T92" fmla="*/ 41 w 1012"/>
                    <a:gd name="T93" fmla="*/ 917 h 1110"/>
                    <a:gd name="T94" fmla="*/ 20 w 1012"/>
                    <a:gd name="T95" fmla="*/ 971 h 1110"/>
                    <a:gd name="T96" fmla="*/ 33 w 1012"/>
                    <a:gd name="T97" fmla="*/ 1003 h 1110"/>
                    <a:gd name="T98" fmla="*/ 0 w 1012"/>
                    <a:gd name="T99" fmla="*/ 1030 h 1110"/>
                    <a:gd name="T100" fmla="*/ 85 w 1012"/>
                    <a:gd name="T101" fmla="*/ 1110 h 1110"/>
                    <a:gd name="T102" fmla="*/ 209 w 1012"/>
                    <a:gd name="T103" fmla="*/ 1019 h 1110"/>
                    <a:gd name="T104" fmla="*/ 254 w 1012"/>
                    <a:gd name="T105" fmla="*/ 967 h 1110"/>
                    <a:gd name="T106" fmla="*/ 263 w 1012"/>
                    <a:gd name="T107" fmla="*/ 1045 h 111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012"/>
                    <a:gd name="T163" fmla="*/ 0 h 1110"/>
                    <a:gd name="T164" fmla="*/ 1012 w 1012"/>
                    <a:gd name="T165" fmla="*/ 1110 h 111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012" h="1110">
                      <a:moveTo>
                        <a:pt x="271" y="1045"/>
                      </a:moveTo>
                      <a:lnTo>
                        <a:pt x="274" y="1043"/>
                      </a:lnTo>
                      <a:lnTo>
                        <a:pt x="285" y="1040"/>
                      </a:lnTo>
                      <a:lnTo>
                        <a:pt x="293" y="1028"/>
                      </a:lnTo>
                      <a:lnTo>
                        <a:pt x="297" y="1014"/>
                      </a:lnTo>
                      <a:lnTo>
                        <a:pt x="300" y="1006"/>
                      </a:lnTo>
                      <a:lnTo>
                        <a:pt x="297" y="984"/>
                      </a:lnTo>
                      <a:lnTo>
                        <a:pt x="300" y="969"/>
                      </a:lnTo>
                      <a:lnTo>
                        <a:pt x="311" y="962"/>
                      </a:lnTo>
                      <a:lnTo>
                        <a:pt x="337" y="951"/>
                      </a:lnTo>
                      <a:lnTo>
                        <a:pt x="341" y="939"/>
                      </a:lnTo>
                      <a:lnTo>
                        <a:pt x="337" y="902"/>
                      </a:lnTo>
                      <a:lnTo>
                        <a:pt x="334" y="895"/>
                      </a:lnTo>
                      <a:lnTo>
                        <a:pt x="334" y="873"/>
                      </a:lnTo>
                      <a:lnTo>
                        <a:pt x="326" y="865"/>
                      </a:lnTo>
                      <a:lnTo>
                        <a:pt x="330" y="847"/>
                      </a:lnTo>
                      <a:lnTo>
                        <a:pt x="337" y="847"/>
                      </a:lnTo>
                      <a:lnTo>
                        <a:pt x="356" y="836"/>
                      </a:lnTo>
                      <a:lnTo>
                        <a:pt x="341" y="802"/>
                      </a:lnTo>
                      <a:lnTo>
                        <a:pt x="334" y="791"/>
                      </a:lnTo>
                      <a:lnTo>
                        <a:pt x="334" y="788"/>
                      </a:lnTo>
                      <a:lnTo>
                        <a:pt x="334" y="759"/>
                      </a:lnTo>
                      <a:lnTo>
                        <a:pt x="345" y="737"/>
                      </a:lnTo>
                      <a:lnTo>
                        <a:pt x="348" y="714"/>
                      </a:lnTo>
                      <a:lnTo>
                        <a:pt x="352" y="688"/>
                      </a:lnTo>
                      <a:lnTo>
                        <a:pt x="348" y="666"/>
                      </a:lnTo>
                      <a:lnTo>
                        <a:pt x="356" y="651"/>
                      </a:lnTo>
                      <a:lnTo>
                        <a:pt x="360" y="640"/>
                      </a:lnTo>
                      <a:lnTo>
                        <a:pt x="382" y="625"/>
                      </a:lnTo>
                      <a:lnTo>
                        <a:pt x="404" y="618"/>
                      </a:lnTo>
                      <a:lnTo>
                        <a:pt x="423" y="625"/>
                      </a:lnTo>
                      <a:lnTo>
                        <a:pt x="430" y="629"/>
                      </a:lnTo>
                      <a:lnTo>
                        <a:pt x="442" y="614"/>
                      </a:lnTo>
                      <a:lnTo>
                        <a:pt x="442" y="596"/>
                      </a:lnTo>
                      <a:lnTo>
                        <a:pt x="430" y="562"/>
                      </a:lnTo>
                      <a:lnTo>
                        <a:pt x="426" y="548"/>
                      </a:lnTo>
                      <a:lnTo>
                        <a:pt x="430" y="540"/>
                      </a:lnTo>
                      <a:lnTo>
                        <a:pt x="437" y="540"/>
                      </a:lnTo>
                      <a:lnTo>
                        <a:pt x="446" y="529"/>
                      </a:lnTo>
                      <a:lnTo>
                        <a:pt x="450" y="507"/>
                      </a:lnTo>
                      <a:lnTo>
                        <a:pt x="453" y="477"/>
                      </a:lnTo>
                      <a:lnTo>
                        <a:pt x="457" y="448"/>
                      </a:lnTo>
                      <a:lnTo>
                        <a:pt x="468" y="436"/>
                      </a:lnTo>
                      <a:lnTo>
                        <a:pt x="490" y="422"/>
                      </a:lnTo>
                      <a:lnTo>
                        <a:pt x="505" y="414"/>
                      </a:lnTo>
                      <a:lnTo>
                        <a:pt x="509" y="392"/>
                      </a:lnTo>
                      <a:lnTo>
                        <a:pt x="516" y="377"/>
                      </a:lnTo>
                      <a:lnTo>
                        <a:pt x="535" y="362"/>
                      </a:lnTo>
                      <a:lnTo>
                        <a:pt x="539" y="351"/>
                      </a:lnTo>
                      <a:lnTo>
                        <a:pt x="535" y="340"/>
                      </a:lnTo>
                      <a:lnTo>
                        <a:pt x="535" y="325"/>
                      </a:lnTo>
                      <a:lnTo>
                        <a:pt x="550" y="314"/>
                      </a:lnTo>
                      <a:lnTo>
                        <a:pt x="568" y="281"/>
                      </a:lnTo>
                      <a:lnTo>
                        <a:pt x="581" y="284"/>
                      </a:lnTo>
                      <a:lnTo>
                        <a:pt x="603" y="266"/>
                      </a:lnTo>
                      <a:lnTo>
                        <a:pt x="600" y="251"/>
                      </a:lnTo>
                      <a:lnTo>
                        <a:pt x="614" y="236"/>
                      </a:lnTo>
                      <a:lnTo>
                        <a:pt x="622" y="240"/>
                      </a:lnTo>
                      <a:lnTo>
                        <a:pt x="637" y="236"/>
                      </a:lnTo>
                      <a:lnTo>
                        <a:pt x="659" y="240"/>
                      </a:lnTo>
                      <a:lnTo>
                        <a:pt x="688" y="214"/>
                      </a:lnTo>
                      <a:lnTo>
                        <a:pt x="685" y="199"/>
                      </a:lnTo>
                      <a:lnTo>
                        <a:pt x="688" y="192"/>
                      </a:lnTo>
                      <a:lnTo>
                        <a:pt x="681" y="188"/>
                      </a:lnTo>
                      <a:lnTo>
                        <a:pt x="696" y="174"/>
                      </a:lnTo>
                      <a:lnTo>
                        <a:pt x="718" y="171"/>
                      </a:lnTo>
                      <a:lnTo>
                        <a:pt x="733" y="192"/>
                      </a:lnTo>
                      <a:lnTo>
                        <a:pt x="759" y="221"/>
                      </a:lnTo>
                      <a:lnTo>
                        <a:pt x="770" y="221"/>
                      </a:lnTo>
                      <a:lnTo>
                        <a:pt x="785" y="210"/>
                      </a:lnTo>
                      <a:lnTo>
                        <a:pt x="796" y="207"/>
                      </a:lnTo>
                      <a:lnTo>
                        <a:pt x="803" y="210"/>
                      </a:lnTo>
                      <a:lnTo>
                        <a:pt x="815" y="221"/>
                      </a:lnTo>
                      <a:lnTo>
                        <a:pt x="829" y="225"/>
                      </a:lnTo>
                      <a:lnTo>
                        <a:pt x="833" y="221"/>
                      </a:lnTo>
                      <a:lnTo>
                        <a:pt x="840" y="207"/>
                      </a:lnTo>
                      <a:lnTo>
                        <a:pt x="844" y="199"/>
                      </a:lnTo>
                      <a:lnTo>
                        <a:pt x="859" y="174"/>
                      </a:lnTo>
                      <a:lnTo>
                        <a:pt x="863" y="171"/>
                      </a:lnTo>
                      <a:lnTo>
                        <a:pt x="859" y="133"/>
                      </a:lnTo>
                      <a:lnTo>
                        <a:pt x="878" y="115"/>
                      </a:lnTo>
                      <a:lnTo>
                        <a:pt x="885" y="119"/>
                      </a:lnTo>
                      <a:lnTo>
                        <a:pt x="907" y="96"/>
                      </a:lnTo>
                      <a:lnTo>
                        <a:pt x="926" y="119"/>
                      </a:lnTo>
                      <a:lnTo>
                        <a:pt x="933" y="126"/>
                      </a:lnTo>
                      <a:lnTo>
                        <a:pt x="944" y="122"/>
                      </a:lnTo>
                      <a:lnTo>
                        <a:pt x="952" y="133"/>
                      </a:lnTo>
                      <a:lnTo>
                        <a:pt x="952" y="141"/>
                      </a:lnTo>
                      <a:lnTo>
                        <a:pt x="960" y="148"/>
                      </a:lnTo>
                      <a:lnTo>
                        <a:pt x="960" y="159"/>
                      </a:lnTo>
                      <a:lnTo>
                        <a:pt x="971" y="145"/>
                      </a:lnTo>
                      <a:lnTo>
                        <a:pt x="990" y="130"/>
                      </a:lnTo>
                      <a:lnTo>
                        <a:pt x="1001" y="107"/>
                      </a:lnTo>
                      <a:lnTo>
                        <a:pt x="993" y="104"/>
                      </a:lnTo>
                      <a:lnTo>
                        <a:pt x="982" y="115"/>
                      </a:lnTo>
                      <a:lnTo>
                        <a:pt x="979" y="96"/>
                      </a:lnTo>
                      <a:lnTo>
                        <a:pt x="971" y="93"/>
                      </a:lnTo>
                      <a:lnTo>
                        <a:pt x="968" y="82"/>
                      </a:lnTo>
                      <a:lnTo>
                        <a:pt x="997" y="59"/>
                      </a:lnTo>
                      <a:lnTo>
                        <a:pt x="1008" y="63"/>
                      </a:lnTo>
                      <a:lnTo>
                        <a:pt x="1012" y="48"/>
                      </a:lnTo>
                      <a:lnTo>
                        <a:pt x="1005" y="44"/>
                      </a:lnTo>
                      <a:lnTo>
                        <a:pt x="986" y="37"/>
                      </a:lnTo>
                      <a:lnTo>
                        <a:pt x="975" y="33"/>
                      </a:lnTo>
                      <a:lnTo>
                        <a:pt x="960" y="19"/>
                      </a:lnTo>
                      <a:lnTo>
                        <a:pt x="944" y="15"/>
                      </a:lnTo>
                      <a:lnTo>
                        <a:pt x="929" y="30"/>
                      </a:lnTo>
                      <a:lnTo>
                        <a:pt x="922" y="41"/>
                      </a:lnTo>
                      <a:lnTo>
                        <a:pt x="907" y="30"/>
                      </a:lnTo>
                      <a:lnTo>
                        <a:pt x="915" y="22"/>
                      </a:lnTo>
                      <a:lnTo>
                        <a:pt x="918" y="4"/>
                      </a:lnTo>
                      <a:lnTo>
                        <a:pt x="915" y="0"/>
                      </a:lnTo>
                      <a:lnTo>
                        <a:pt x="896" y="0"/>
                      </a:lnTo>
                      <a:lnTo>
                        <a:pt x="892" y="7"/>
                      </a:lnTo>
                      <a:lnTo>
                        <a:pt x="889" y="19"/>
                      </a:lnTo>
                      <a:lnTo>
                        <a:pt x="892" y="30"/>
                      </a:lnTo>
                      <a:lnTo>
                        <a:pt x="878" y="44"/>
                      </a:lnTo>
                      <a:lnTo>
                        <a:pt x="866" y="22"/>
                      </a:lnTo>
                      <a:lnTo>
                        <a:pt x="855" y="26"/>
                      </a:lnTo>
                      <a:lnTo>
                        <a:pt x="852" y="44"/>
                      </a:lnTo>
                      <a:lnTo>
                        <a:pt x="844" y="70"/>
                      </a:lnTo>
                      <a:lnTo>
                        <a:pt x="826" y="89"/>
                      </a:lnTo>
                      <a:lnTo>
                        <a:pt x="815" y="67"/>
                      </a:lnTo>
                      <a:lnTo>
                        <a:pt x="833" y="52"/>
                      </a:lnTo>
                      <a:lnTo>
                        <a:pt x="837" y="30"/>
                      </a:lnTo>
                      <a:lnTo>
                        <a:pt x="826" y="30"/>
                      </a:lnTo>
                      <a:lnTo>
                        <a:pt x="807" y="30"/>
                      </a:lnTo>
                      <a:lnTo>
                        <a:pt x="792" y="52"/>
                      </a:lnTo>
                      <a:lnTo>
                        <a:pt x="774" y="82"/>
                      </a:lnTo>
                      <a:lnTo>
                        <a:pt x="781" y="96"/>
                      </a:lnTo>
                      <a:lnTo>
                        <a:pt x="770" y="104"/>
                      </a:lnTo>
                      <a:lnTo>
                        <a:pt x="755" y="93"/>
                      </a:lnTo>
                      <a:lnTo>
                        <a:pt x="740" y="100"/>
                      </a:lnTo>
                      <a:lnTo>
                        <a:pt x="744" y="115"/>
                      </a:lnTo>
                      <a:lnTo>
                        <a:pt x="726" y="115"/>
                      </a:lnTo>
                      <a:lnTo>
                        <a:pt x="714" y="119"/>
                      </a:lnTo>
                      <a:lnTo>
                        <a:pt x="700" y="137"/>
                      </a:lnTo>
                      <a:lnTo>
                        <a:pt x="681" y="133"/>
                      </a:lnTo>
                      <a:lnTo>
                        <a:pt x="681" y="145"/>
                      </a:lnTo>
                      <a:lnTo>
                        <a:pt x="666" y="133"/>
                      </a:lnTo>
                      <a:lnTo>
                        <a:pt x="648" y="141"/>
                      </a:lnTo>
                      <a:lnTo>
                        <a:pt x="644" y="156"/>
                      </a:lnTo>
                      <a:lnTo>
                        <a:pt x="629" y="159"/>
                      </a:lnTo>
                      <a:lnTo>
                        <a:pt x="618" y="145"/>
                      </a:lnTo>
                      <a:lnTo>
                        <a:pt x="596" y="148"/>
                      </a:lnTo>
                      <a:lnTo>
                        <a:pt x="574" y="156"/>
                      </a:lnTo>
                      <a:lnTo>
                        <a:pt x="574" y="178"/>
                      </a:lnTo>
                      <a:lnTo>
                        <a:pt x="588" y="182"/>
                      </a:lnTo>
                      <a:lnTo>
                        <a:pt x="588" y="188"/>
                      </a:lnTo>
                      <a:lnTo>
                        <a:pt x="588" y="203"/>
                      </a:lnTo>
                      <a:lnTo>
                        <a:pt x="577" y="199"/>
                      </a:lnTo>
                      <a:lnTo>
                        <a:pt x="564" y="207"/>
                      </a:lnTo>
                      <a:lnTo>
                        <a:pt x="568" y="221"/>
                      </a:lnTo>
                      <a:lnTo>
                        <a:pt x="581" y="233"/>
                      </a:lnTo>
                      <a:lnTo>
                        <a:pt x="581" y="251"/>
                      </a:lnTo>
                      <a:lnTo>
                        <a:pt x="568" y="244"/>
                      </a:lnTo>
                      <a:lnTo>
                        <a:pt x="557" y="247"/>
                      </a:lnTo>
                      <a:lnTo>
                        <a:pt x="557" y="262"/>
                      </a:lnTo>
                      <a:lnTo>
                        <a:pt x="539" y="262"/>
                      </a:lnTo>
                      <a:lnTo>
                        <a:pt x="524" y="262"/>
                      </a:lnTo>
                      <a:lnTo>
                        <a:pt x="520" y="273"/>
                      </a:lnTo>
                      <a:lnTo>
                        <a:pt x="516" y="281"/>
                      </a:lnTo>
                      <a:lnTo>
                        <a:pt x="505" y="284"/>
                      </a:lnTo>
                      <a:lnTo>
                        <a:pt x="501" y="292"/>
                      </a:lnTo>
                      <a:lnTo>
                        <a:pt x="505" y="303"/>
                      </a:lnTo>
                      <a:lnTo>
                        <a:pt x="483" y="310"/>
                      </a:lnTo>
                      <a:lnTo>
                        <a:pt x="498" y="325"/>
                      </a:lnTo>
                      <a:lnTo>
                        <a:pt x="501" y="333"/>
                      </a:lnTo>
                      <a:lnTo>
                        <a:pt x="487" y="344"/>
                      </a:lnTo>
                      <a:lnTo>
                        <a:pt x="461" y="362"/>
                      </a:lnTo>
                      <a:lnTo>
                        <a:pt x="442" y="377"/>
                      </a:lnTo>
                      <a:lnTo>
                        <a:pt x="430" y="399"/>
                      </a:lnTo>
                      <a:lnTo>
                        <a:pt x="411" y="414"/>
                      </a:lnTo>
                      <a:lnTo>
                        <a:pt x="411" y="425"/>
                      </a:lnTo>
                      <a:lnTo>
                        <a:pt x="415" y="436"/>
                      </a:lnTo>
                      <a:lnTo>
                        <a:pt x="400" y="448"/>
                      </a:lnTo>
                      <a:lnTo>
                        <a:pt x="404" y="462"/>
                      </a:lnTo>
                      <a:lnTo>
                        <a:pt x="389" y="488"/>
                      </a:lnTo>
                      <a:lnTo>
                        <a:pt x="378" y="492"/>
                      </a:lnTo>
                      <a:lnTo>
                        <a:pt x="378" y="511"/>
                      </a:lnTo>
                      <a:lnTo>
                        <a:pt x="386" y="522"/>
                      </a:lnTo>
                      <a:lnTo>
                        <a:pt x="374" y="533"/>
                      </a:lnTo>
                      <a:lnTo>
                        <a:pt x="367" y="525"/>
                      </a:lnTo>
                      <a:lnTo>
                        <a:pt x="352" y="533"/>
                      </a:lnTo>
                      <a:lnTo>
                        <a:pt x="356" y="555"/>
                      </a:lnTo>
                      <a:lnTo>
                        <a:pt x="341" y="562"/>
                      </a:lnTo>
                      <a:lnTo>
                        <a:pt x="319" y="566"/>
                      </a:lnTo>
                      <a:lnTo>
                        <a:pt x="304" y="585"/>
                      </a:lnTo>
                      <a:lnTo>
                        <a:pt x="300" y="603"/>
                      </a:lnTo>
                      <a:lnTo>
                        <a:pt x="285" y="618"/>
                      </a:lnTo>
                      <a:lnTo>
                        <a:pt x="285" y="629"/>
                      </a:lnTo>
                      <a:lnTo>
                        <a:pt x="304" y="614"/>
                      </a:lnTo>
                      <a:lnTo>
                        <a:pt x="326" y="599"/>
                      </a:lnTo>
                      <a:lnTo>
                        <a:pt x="334" y="603"/>
                      </a:lnTo>
                      <a:lnTo>
                        <a:pt x="326" y="625"/>
                      </a:lnTo>
                      <a:lnTo>
                        <a:pt x="308" y="637"/>
                      </a:lnTo>
                      <a:lnTo>
                        <a:pt x="289" y="633"/>
                      </a:lnTo>
                      <a:lnTo>
                        <a:pt x="293" y="648"/>
                      </a:lnTo>
                      <a:lnTo>
                        <a:pt x="267" y="659"/>
                      </a:lnTo>
                      <a:lnTo>
                        <a:pt x="263" y="637"/>
                      </a:lnTo>
                      <a:lnTo>
                        <a:pt x="252" y="629"/>
                      </a:lnTo>
                      <a:lnTo>
                        <a:pt x="237" y="651"/>
                      </a:lnTo>
                      <a:lnTo>
                        <a:pt x="222" y="651"/>
                      </a:lnTo>
                      <a:lnTo>
                        <a:pt x="206" y="655"/>
                      </a:lnTo>
                      <a:lnTo>
                        <a:pt x="204" y="674"/>
                      </a:lnTo>
                      <a:lnTo>
                        <a:pt x="196" y="677"/>
                      </a:lnTo>
                      <a:lnTo>
                        <a:pt x="196" y="687"/>
                      </a:lnTo>
                      <a:lnTo>
                        <a:pt x="187" y="683"/>
                      </a:lnTo>
                      <a:lnTo>
                        <a:pt x="174" y="675"/>
                      </a:lnTo>
                      <a:lnTo>
                        <a:pt x="154" y="677"/>
                      </a:lnTo>
                      <a:lnTo>
                        <a:pt x="154" y="688"/>
                      </a:lnTo>
                      <a:lnTo>
                        <a:pt x="156" y="698"/>
                      </a:lnTo>
                      <a:lnTo>
                        <a:pt x="148" y="701"/>
                      </a:lnTo>
                      <a:lnTo>
                        <a:pt x="130" y="692"/>
                      </a:lnTo>
                      <a:lnTo>
                        <a:pt x="113" y="705"/>
                      </a:lnTo>
                      <a:lnTo>
                        <a:pt x="117" y="716"/>
                      </a:lnTo>
                      <a:lnTo>
                        <a:pt x="115" y="724"/>
                      </a:lnTo>
                      <a:lnTo>
                        <a:pt x="98" y="716"/>
                      </a:lnTo>
                      <a:lnTo>
                        <a:pt x="93" y="726"/>
                      </a:lnTo>
                      <a:lnTo>
                        <a:pt x="87" y="733"/>
                      </a:lnTo>
                      <a:lnTo>
                        <a:pt x="67" y="729"/>
                      </a:lnTo>
                      <a:lnTo>
                        <a:pt x="56" y="731"/>
                      </a:lnTo>
                      <a:lnTo>
                        <a:pt x="54" y="746"/>
                      </a:lnTo>
                      <a:lnTo>
                        <a:pt x="46" y="750"/>
                      </a:lnTo>
                      <a:lnTo>
                        <a:pt x="35" y="767"/>
                      </a:lnTo>
                      <a:lnTo>
                        <a:pt x="37" y="788"/>
                      </a:lnTo>
                      <a:lnTo>
                        <a:pt x="33" y="817"/>
                      </a:lnTo>
                      <a:lnTo>
                        <a:pt x="28" y="847"/>
                      </a:lnTo>
                      <a:lnTo>
                        <a:pt x="24" y="875"/>
                      </a:lnTo>
                      <a:lnTo>
                        <a:pt x="20" y="889"/>
                      </a:lnTo>
                      <a:lnTo>
                        <a:pt x="30" y="902"/>
                      </a:lnTo>
                      <a:lnTo>
                        <a:pt x="46" y="891"/>
                      </a:lnTo>
                      <a:lnTo>
                        <a:pt x="57" y="897"/>
                      </a:lnTo>
                      <a:lnTo>
                        <a:pt x="57" y="908"/>
                      </a:lnTo>
                      <a:lnTo>
                        <a:pt x="41" y="917"/>
                      </a:lnTo>
                      <a:lnTo>
                        <a:pt x="39" y="936"/>
                      </a:lnTo>
                      <a:lnTo>
                        <a:pt x="35" y="945"/>
                      </a:lnTo>
                      <a:lnTo>
                        <a:pt x="19" y="943"/>
                      </a:lnTo>
                      <a:lnTo>
                        <a:pt x="13" y="965"/>
                      </a:lnTo>
                      <a:lnTo>
                        <a:pt x="20" y="971"/>
                      </a:lnTo>
                      <a:lnTo>
                        <a:pt x="35" y="967"/>
                      </a:lnTo>
                      <a:lnTo>
                        <a:pt x="43" y="977"/>
                      </a:lnTo>
                      <a:lnTo>
                        <a:pt x="44" y="982"/>
                      </a:lnTo>
                      <a:lnTo>
                        <a:pt x="32" y="990"/>
                      </a:lnTo>
                      <a:lnTo>
                        <a:pt x="33" y="1003"/>
                      </a:lnTo>
                      <a:lnTo>
                        <a:pt x="19" y="1006"/>
                      </a:lnTo>
                      <a:lnTo>
                        <a:pt x="9" y="999"/>
                      </a:lnTo>
                      <a:lnTo>
                        <a:pt x="11" y="1017"/>
                      </a:lnTo>
                      <a:lnTo>
                        <a:pt x="9" y="1030"/>
                      </a:lnTo>
                      <a:lnTo>
                        <a:pt x="0" y="1030"/>
                      </a:lnTo>
                      <a:lnTo>
                        <a:pt x="22" y="1053"/>
                      </a:lnTo>
                      <a:lnTo>
                        <a:pt x="33" y="1066"/>
                      </a:lnTo>
                      <a:lnTo>
                        <a:pt x="39" y="1084"/>
                      </a:lnTo>
                      <a:lnTo>
                        <a:pt x="61" y="1097"/>
                      </a:lnTo>
                      <a:lnTo>
                        <a:pt x="85" y="1110"/>
                      </a:lnTo>
                      <a:lnTo>
                        <a:pt x="108" y="1110"/>
                      </a:lnTo>
                      <a:lnTo>
                        <a:pt x="141" y="1088"/>
                      </a:lnTo>
                      <a:lnTo>
                        <a:pt x="174" y="1064"/>
                      </a:lnTo>
                      <a:lnTo>
                        <a:pt x="204" y="1023"/>
                      </a:lnTo>
                      <a:lnTo>
                        <a:pt x="209" y="1019"/>
                      </a:lnTo>
                      <a:lnTo>
                        <a:pt x="217" y="1032"/>
                      </a:lnTo>
                      <a:lnTo>
                        <a:pt x="232" y="1023"/>
                      </a:lnTo>
                      <a:lnTo>
                        <a:pt x="237" y="1008"/>
                      </a:lnTo>
                      <a:lnTo>
                        <a:pt x="239" y="990"/>
                      </a:lnTo>
                      <a:lnTo>
                        <a:pt x="254" y="967"/>
                      </a:lnTo>
                      <a:lnTo>
                        <a:pt x="248" y="993"/>
                      </a:lnTo>
                      <a:lnTo>
                        <a:pt x="256" y="997"/>
                      </a:lnTo>
                      <a:lnTo>
                        <a:pt x="252" y="1008"/>
                      </a:lnTo>
                      <a:lnTo>
                        <a:pt x="256" y="1028"/>
                      </a:lnTo>
                      <a:lnTo>
                        <a:pt x="263" y="1045"/>
                      </a:lnTo>
                      <a:lnTo>
                        <a:pt x="272" y="1040"/>
                      </a:lnTo>
                    </a:path>
                  </a:pathLst>
                </a:custGeom>
                <a:grpFill/>
                <a:ln w="952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6956">
                    <a:defRPr/>
                  </a:pPr>
                  <a:endParaRPr lang="en-US" sz="1800" kern="0">
                    <a:solidFill>
                      <a:srgbClr val="4B4B4B"/>
                    </a:solidFill>
                    <a:latin typeface="TeleNeo Office"/>
                  </a:endParaRPr>
                </a:p>
              </p:txBody>
            </p:sp>
          </p:grpSp>
          <p:grpSp>
            <p:nvGrpSpPr>
              <p:cNvPr id="56" name="Group 107">
                <a:extLst>
                  <a:ext uri="{FF2B5EF4-FFF2-40B4-BE49-F238E27FC236}">
                    <a16:creationId xmlns:a16="http://schemas.microsoft.com/office/drawing/2014/main" id="{7A04F29F-3443-4654-BD46-9A77F424D17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129" y="532"/>
                <a:ext cx="641" cy="635"/>
                <a:chOff x="2129" y="532"/>
                <a:chExt cx="641" cy="635"/>
              </a:xfrm>
              <a:grpFill/>
            </p:grpSpPr>
            <p:sp>
              <p:nvSpPr>
                <p:cNvPr id="57" name="Freeform 108">
                  <a:extLst>
                    <a:ext uri="{FF2B5EF4-FFF2-40B4-BE49-F238E27FC236}">
                      <a16:creationId xmlns:a16="http://schemas.microsoft.com/office/drawing/2014/main" id="{0B00870A-4952-45C8-B0A7-7FF1E3C9AED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433" y="726"/>
                  <a:ext cx="30" cy="39"/>
                </a:xfrm>
                <a:custGeom>
                  <a:avLst/>
                  <a:gdLst>
                    <a:gd name="T0" fmla="*/ 30 w 30"/>
                    <a:gd name="T1" fmla="*/ 6 h 39"/>
                    <a:gd name="T2" fmla="*/ 27 w 30"/>
                    <a:gd name="T3" fmla="*/ 15 h 39"/>
                    <a:gd name="T4" fmla="*/ 30 w 30"/>
                    <a:gd name="T5" fmla="*/ 33 h 39"/>
                    <a:gd name="T6" fmla="*/ 9 w 30"/>
                    <a:gd name="T7" fmla="*/ 39 h 39"/>
                    <a:gd name="T8" fmla="*/ 0 w 30"/>
                    <a:gd name="T9" fmla="*/ 30 h 39"/>
                    <a:gd name="T10" fmla="*/ 0 w 30"/>
                    <a:gd name="T11" fmla="*/ 15 h 39"/>
                    <a:gd name="T12" fmla="*/ 6 w 30"/>
                    <a:gd name="T13" fmla="*/ 0 h 39"/>
                    <a:gd name="T14" fmla="*/ 30 w 30"/>
                    <a:gd name="T15" fmla="*/ 6 h 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"/>
                    <a:gd name="T25" fmla="*/ 0 h 39"/>
                    <a:gd name="T26" fmla="*/ 30 w 30"/>
                    <a:gd name="T27" fmla="*/ 39 h 3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" h="39">
                      <a:moveTo>
                        <a:pt x="30" y="6"/>
                      </a:moveTo>
                      <a:lnTo>
                        <a:pt x="27" y="15"/>
                      </a:lnTo>
                      <a:lnTo>
                        <a:pt x="30" y="33"/>
                      </a:lnTo>
                      <a:lnTo>
                        <a:pt x="9" y="39"/>
                      </a:lnTo>
                      <a:lnTo>
                        <a:pt x="0" y="30"/>
                      </a:lnTo>
                      <a:lnTo>
                        <a:pt x="0" y="15"/>
                      </a:lnTo>
                      <a:lnTo>
                        <a:pt x="6" y="0"/>
                      </a:lnTo>
                      <a:lnTo>
                        <a:pt x="30" y="6"/>
                      </a:lnTo>
                      <a:close/>
                    </a:path>
                  </a:pathLst>
                </a:custGeom>
                <a:grpFill/>
                <a:ln w="952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6956">
                    <a:defRPr/>
                  </a:pPr>
                  <a:endParaRPr lang="en-US" sz="1800" kern="0">
                    <a:solidFill>
                      <a:srgbClr val="4B4B4B"/>
                    </a:solidFill>
                    <a:latin typeface="TeleNeo Office"/>
                  </a:endParaRPr>
                </a:p>
              </p:txBody>
            </p:sp>
            <p:sp>
              <p:nvSpPr>
                <p:cNvPr id="58" name="Freeform 109">
                  <a:extLst>
                    <a:ext uri="{FF2B5EF4-FFF2-40B4-BE49-F238E27FC236}">
                      <a16:creationId xmlns:a16="http://schemas.microsoft.com/office/drawing/2014/main" id="{F8FC5352-BED4-4777-BE63-A9E3819D121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385" y="753"/>
                  <a:ext cx="27" cy="21"/>
                </a:xfrm>
                <a:custGeom>
                  <a:avLst/>
                  <a:gdLst>
                    <a:gd name="T0" fmla="*/ 24 w 27"/>
                    <a:gd name="T1" fmla="*/ 0 h 21"/>
                    <a:gd name="T2" fmla="*/ 27 w 27"/>
                    <a:gd name="T3" fmla="*/ 15 h 21"/>
                    <a:gd name="T4" fmla="*/ 6 w 27"/>
                    <a:gd name="T5" fmla="*/ 21 h 21"/>
                    <a:gd name="T6" fmla="*/ 0 w 27"/>
                    <a:gd name="T7" fmla="*/ 6 h 21"/>
                    <a:gd name="T8" fmla="*/ 24 w 27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21"/>
                    <a:gd name="T17" fmla="*/ 27 w 27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21">
                      <a:moveTo>
                        <a:pt x="24" y="0"/>
                      </a:moveTo>
                      <a:lnTo>
                        <a:pt x="27" y="15"/>
                      </a:lnTo>
                      <a:lnTo>
                        <a:pt x="6" y="21"/>
                      </a:lnTo>
                      <a:lnTo>
                        <a:pt x="0" y="6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 w="952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6956">
                    <a:defRPr/>
                  </a:pPr>
                  <a:endParaRPr lang="en-US" sz="1800" kern="0">
                    <a:solidFill>
                      <a:srgbClr val="4B4B4B"/>
                    </a:solidFill>
                    <a:latin typeface="TeleNeo Office"/>
                  </a:endParaRPr>
                </a:p>
              </p:txBody>
            </p:sp>
            <p:sp>
              <p:nvSpPr>
                <p:cNvPr id="59" name="Freeform 110">
                  <a:extLst>
                    <a:ext uri="{FF2B5EF4-FFF2-40B4-BE49-F238E27FC236}">
                      <a16:creationId xmlns:a16="http://schemas.microsoft.com/office/drawing/2014/main" id="{E13D568A-EDE5-44CA-BBDF-4238407C062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394" y="709"/>
                  <a:ext cx="33" cy="26"/>
                </a:xfrm>
                <a:custGeom>
                  <a:avLst/>
                  <a:gdLst>
                    <a:gd name="T0" fmla="*/ 0 w 33"/>
                    <a:gd name="T1" fmla="*/ 17 h 26"/>
                    <a:gd name="T2" fmla="*/ 24 w 33"/>
                    <a:gd name="T3" fmla="*/ 26 h 26"/>
                    <a:gd name="T4" fmla="*/ 33 w 33"/>
                    <a:gd name="T5" fmla="*/ 6 h 26"/>
                    <a:gd name="T6" fmla="*/ 18 w 33"/>
                    <a:gd name="T7" fmla="*/ 0 h 26"/>
                    <a:gd name="T8" fmla="*/ 9 w 33"/>
                    <a:gd name="T9" fmla="*/ 6 h 26"/>
                    <a:gd name="T10" fmla="*/ 0 w 33"/>
                    <a:gd name="T11" fmla="*/ 11 h 26"/>
                    <a:gd name="T12" fmla="*/ 0 w 33"/>
                    <a:gd name="T13" fmla="*/ 17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"/>
                    <a:gd name="T22" fmla="*/ 0 h 26"/>
                    <a:gd name="T23" fmla="*/ 33 w 33"/>
                    <a:gd name="T24" fmla="*/ 26 h 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" h="26">
                      <a:moveTo>
                        <a:pt x="0" y="17"/>
                      </a:moveTo>
                      <a:lnTo>
                        <a:pt x="24" y="26"/>
                      </a:lnTo>
                      <a:lnTo>
                        <a:pt x="33" y="6"/>
                      </a:lnTo>
                      <a:lnTo>
                        <a:pt x="18" y="0"/>
                      </a:lnTo>
                      <a:lnTo>
                        <a:pt x="9" y="6"/>
                      </a:lnTo>
                      <a:lnTo>
                        <a:pt x="0" y="11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952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6956">
                    <a:defRPr/>
                  </a:pPr>
                  <a:endParaRPr lang="en-US" sz="1800" kern="0">
                    <a:solidFill>
                      <a:srgbClr val="4B4B4B"/>
                    </a:solidFill>
                    <a:latin typeface="TeleNeo Office"/>
                  </a:endParaRPr>
                </a:p>
              </p:txBody>
            </p:sp>
            <p:sp>
              <p:nvSpPr>
                <p:cNvPr id="60" name="Freeform 111">
                  <a:extLst>
                    <a:ext uri="{FF2B5EF4-FFF2-40B4-BE49-F238E27FC236}">
                      <a16:creationId xmlns:a16="http://schemas.microsoft.com/office/drawing/2014/main" id="{D515EE03-FA33-4D97-88B9-9372A1A6925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433" y="686"/>
                  <a:ext cx="24" cy="16"/>
                </a:xfrm>
                <a:custGeom>
                  <a:avLst/>
                  <a:gdLst>
                    <a:gd name="T0" fmla="*/ 0 w 24"/>
                    <a:gd name="T1" fmla="*/ 16 h 16"/>
                    <a:gd name="T2" fmla="*/ 18 w 24"/>
                    <a:gd name="T3" fmla="*/ 0 h 16"/>
                    <a:gd name="T4" fmla="*/ 24 w 24"/>
                    <a:gd name="T5" fmla="*/ 6 h 16"/>
                    <a:gd name="T6" fmla="*/ 0 w 24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"/>
                    <a:gd name="T13" fmla="*/ 0 h 16"/>
                    <a:gd name="T14" fmla="*/ 24 w 24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" h="16">
                      <a:moveTo>
                        <a:pt x="0" y="16"/>
                      </a:moveTo>
                      <a:lnTo>
                        <a:pt x="18" y="0"/>
                      </a:lnTo>
                      <a:lnTo>
                        <a:pt x="24" y="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952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6956">
                    <a:defRPr/>
                  </a:pPr>
                  <a:endParaRPr lang="en-US" sz="1800" kern="0">
                    <a:solidFill>
                      <a:srgbClr val="4B4B4B"/>
                    </a:solidFill>
                    <a:latin typeface="TeleNeo Office"/>
                  </a:endParaRPr>
                </a:p>
              </p:txBody>
            </p:sp>
            <p:sp>
              <p:nvSpPr>
                <p:cNvPr id="61" name="Freeform 112">
                  <a:extLst>
                    <a:ext uri="{FF2B5EF4-FFF2-40B4-BE49-F238E27FC236}">
                      <a16:creationId xmlns:a16="http://schemas.microsoft.com/office/drawing/2014/main" id="{ED0526BD-960D-4E95-8818-B60118BBB55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345" y="762"/>
                  <a:ext cx="18" cy="18"/>
                </a:xfrm>
                <a:custGeom>
                  <a:avLst/>
                  <a:gdLst>
                    <a:gd name="T0" fmla="*/ 15 w 18"/>
                    <a:gd name="T1" fmla="*/ 0 h 18"/>
                    <a:gd name="T2" fmla="*/ 18 w 18"/>
                    <a:gd name="T3" fmla="*/ 15 h 18"/>
                    <a:gd name="T4" fmla="*/ 0 w 18"/>
                    <a:gd name="T5" fmla="*/ 18 h 18"/>
                    <a:gd name="T6" fmla="*/ 15 w 18"/>
                    <a:gd name="T7" fmla="*/ 0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"/>
                    <a:gd name="T13" fmla="*/ 0 h 18"/>
                    <a:gd name="T14" fmla="*/ 18 w 18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" h="18">
                      <a:moveTo>
                        <a:pt x="15" y="0"/>
                      </a:moveTo>
                      <a:lnTo>
                        <a:pt x="18" y="15"/>
                      </a:lnTo>
                      <a:lnTo>
                        <a:pt x="0" y="18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 w="952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6956">
                    <a:defRPr/>
                  </a:pPr>
                  <a:endParaRPr lang="en-US" sz="1800" kern="0">
                    <a:solidFill>
                      <a:srgbClr val="4B4B4B"/>
                    </a:solidFill>
                    <a:latin typeface="TeleNeo Office"/>
                  </a:endParaRPr>
                </a:p>
              </p:txBody>
            </p:sp>
            <p:sp>
              <p:nvSpPr>
                <p:cNvPr id="62" name="Freeform 113">
                  <a:extLst>
                    <a:ext uri="{FF2B5EF4-FFF2-40B4-BE49-F238E27FC236}">
                      <a16:creationId xmlns:a16="http://schemas.microsoft.com/office/drawing/2014/main" id="{A2A48E34-FB58-4E8E-B71D-A4256E44279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536" y="637"/>
                  <a:ext cx="33" cy="27"/>
                </a:xfrm>
                <a:custGeom>
                  <a:avLst/>
                  <a:gdLst>
                    <a:gd name="T0" fmla="*/ 15 w 33"/>
                    <a:gd name="T1" fmla="*/ 0 h 27"/>
                    <a:gd name="T2" fmla="*/ 0 w 33"/>
                    <a:gd name="T3" fmla="*/ 12 h 27"/>
                    <a:gd name="T4" fmla="*/ 21 w 33"/>
                    <a:gd name="T5" fmla="*/ 27 h 27"/>
                    <a:gd name="T6" fmla="*/ 33 w 33"/>
                    <a:gd name="T7" fmla="*/ 12 h 27"/>
                    <a:gd name="T8" fmla="*/ 15 w 33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27"/>
                    <a:gd name="T17" fmla="*/ 33 w 33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27">
                      <a:moveTo>
                        <a:pt x="15" y="0"/>
                      </a:moveTo>
                      <a:lnTo>
                        <a:pt x="0" y="12"/>
                      </a:lnTo>
                      <a:lnTo>
                        <a:pt x="21" y="27"/>
                      </a:lnTo>
                      <a:lnTo>
                        <a:pt x="33" y="1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 w="952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6956">
                    <a:defRPr/>
                  </a:pPr>
                  <a:endParaRPr lang="en-US" sz="1800" kern="0">
                    <a:solidFill>
                      <a:srgbClr val="4B4B4B"/>
                    </a:solidFill>
                    <a:latin typeface="TeleNeo Office"/>
                  </a:endParaRPr>
                </a:p>
              </p:txBody>
            </p:sp>
            <p:sp>
              <p:nvSpPr>
                <p:cNvPr id="63" name="Freeform 114">
                  <a:extLst>
                    <a:ext uri="{FF2B5EF4-FFF2-40B4-BE49-F238E27FC236}">
                      <a16:creationId xmlns:a16="http://schemas.microsoft.com/office/drawing/2014/main" id="{1C119246-5539-4574-B2D7-02F4C1DDDF9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566" y="613"/>
                  <a:ext cx="33" cy="27"/>
                </a:xfrm>
                <a:custGeom>
                  <a:avLst/>
                  <a:gdLst>
                    <a:gd name="T0" fmla="*/ 0 w 33"/>
                    <a:gd name="T1" fmla="*/ 9 h 27"/>
                    <a:gd name="T2" fmla="*/ 15 w 33"/>
                    <a:gd name="T3" fmla="*/ 27 h 27"/>
                    <a:gd name="T4" fmla="*/ 33 w 33"/>
                    <a:gd name="T5" fmla="*/ 15 h 27"/>
                    <a:gd name="T6" fmla="*/ 18 w 33"/>
                    <a:gd name="T7" fmla="*/ 0 h 27"/>
                    <a:gd name="T8" fmla="*/ 0 w 33"/>
                    <a:gd name="T9" fmla="*/ 9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27"/>
                    <a:gd name="T17" fmla="*/ 33 w 33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27">
                      <a:moveTo>
                        <a:pt x="0" y="9"/>
                      </a:moveTo>
                      <a:lnTo>
                        <a:pt x="15" y="27"/>
                      </a:lnTo>
                      <a:lnTo>
                        <a:pt x="33" y="15"/>
                      </a:lnTo>
                      <a:lnTo>
                        <a:pt x="18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grpFill/>
                <a:ln w="952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6956">
                    <a:defRPr/>
                  </a:pPr>
                  <a:endParaRPr lang="en-US" sz="1800" kern="0">
                    <a:solidFill>
                      <a:srgbClr val="4B4B4B"/>
                    </a:solidFill>
                    <a:latin typeface="TeleNeo Office"/>
                  </a:endParaRPr>
                </a:p>
              </p:txBody>
            </p:sp>
            <p:sp>
              <p:nvSpPr>
                <p:cNvPr id="64" name="Freeform 115">
                  <a:extLst>
                    <a:ext uri="{FF2B5EF4-FFF2-40B4-BE49-F238E27FC236}">
                      <a16:creationId xmlns:a16="http://schemas.microsoft.com/office/drawing/2014/main" id="{3CFEA7ED-8C23-475D-BD5E-DED0C70C244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653" y="562"/>
                  <a:ext cx="48" cy="33"/>
                </a:xfrm>
                <a:custGeom>
                  <a:avLst/>
                  <a:gdLst>
                    <a:gd name="T0" fmla="*/ 21 w 48"/>
                    <a:gd name="T1" fmla="*/ 9 h 33"/>
                    <a:gd name="T2" fmla="*/ 30 w 48"/>
                    <a:gd name="T3" fmla="*/ 15 h 33"/>
                    <a:gd name="T4" fmla="*/ 48 w 48"/>
                    <a:gd name="T5" fmla="*/ 0 h 33"/>
                    <a:gd name="T6" fmla="*/ 39 w 48"/>
                    <a:gd name="T7" fmla="*/ 30 h 33"/>
                    <a:gd name="T8" fmla="*/ 21 w 48"/>
                    <a:gd name="T9" fmla="*/ 33 h 33"/>
                    <a:gd name="T10" fmla="*/ 0 w 48"/>
                    <a:gd name="T11" fmla="*/ 12 h 33"/>
                    <a:gd name="T12" fmla="*/ 21 w 48"/>
                    <a:gd name="T13" fmla="*/ 9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8"/>
                    <a:gd name="T22" fmla="*/ 0 h 33"/>
                    <a:gd name="T23" fmla="*/ 48 w 4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8" h="33">
                      <a:moveTo>
                        <a:pt x="21" y="9"/>
                      </a:moveTo>
                      <a:lnTo>
                        <a:pt x="30" y="15"/>
                      </a:lnTo>
                      <a:lnTo>
                        <a:pt x="48" y="0"/>
                      </a:lnTo>
                      <a:lnTo>
                        <a:pt x="39" y="30"/>
                      </a:lnTo>
                      <a:lnTo>
                        <a:pt x="21" y="33"/>
                      </a:lnTo>
                      <a:lnTo>
                        <a:pt x="0" y="12"/>
                      </a:lnTo>
                      <a:lnTo>
                        <a:pt x="21" y="9"/>
                      </a:lnTo>
                      <a:close/>
                    </a:path>
                  </a:pathLst>
                </a:custGeom>
                <a:grpFill/>
                <a:ln w="952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6956">
                    <a:defRPr/>
                  </a:pPr>
                  <a:endParaRPr lang="en-US" sz="1800" kern="0">
                    <a:solidFill>
                      <a:srgbClr val="4B4B4B"/>
                    </a:solidFill>
                    <a:latin typeface="TeleNeo Office"/>
                  </a:endParaRPr>
                </a:p>
              </p:txBody>
            </p:sp>
            <p:sp>
              <p:nvSpPr>
                <p:cNvPr id="65" name="Freeform 116">
                  <a:extLst>
                    <a:ext uri="{FF2B5EF4-FFF2-40B4-BE49-F238E27FC236}">
                      <a16:creationId xmlns:a16="http://schemas.microsoft.com/office/drawing/2014/main" id="{4DBEC07F-4E89-4E5D-8A94-29FFDE95E69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746" y="532"/>
                  <a:ext cx="24" cy="18"/>
                </a:xfrm>
                <a:custGeom>
                  <a:avLst/>
                  <a:gdLst>
                    <a:gd name="T0" fmla="*/ 12 w 24"/>
                    <a:gd name="T1" fmla="*/ 0 h 18"/>
                    <a:gd name="T2" fmla="*/ 21 w 24"/>
                    <a:gd name="T3" fmla="*/ 6 h 18"/>
                    <a:gd name="T4" fmla="*/ 24 w 24"/>
                    <a:gd name="T5" fmla="*/ 18 h 18"/>
                    <a:gd name="T6" fmla="*/ 0 w 24"/>
                    <a:gd name="T7" fmla="*/ 18 h 18"/>
                    <a:gd name="T8" fmla="*/ 12 w 24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8"/>
                    <a:gd name="T17" fmla="*/ 24 w 24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8">
                      <a:moveTo>
                        <a:pt x="12" y="0"/>
                      </a:moveTo>
                      <a:lnTo>
                        <a:pt x="21" y="6"/>
                      </a:lnTo>
                      <a:lnTo>
                        <a:pt x="24" y="18"/>
                      </a:lnTo>
                      <a:lnTo>
                        <a:pt x="0" y="18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 w="952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6956">
                    <a:defRPr/>
                  </a:pPr>
                  <a:endParaRPr lang="en-US" sz="1800" kern="0">
                    <a:solidFill>
                      <a:srgbClr val="4B4B4B"/>
                    </a:solidFill>
                    <a:latin typeface="TeleNeo Office"/>
                  </a:endParaRPr>
                </a:p>
              </p:txBody>
            </p:sp>
            <p:sp>
              <p:nvSpPr>
                <p:cNvPr id="66" name="Freeform 117">
                  <a:extLst>
                    <a:ext uri="{FF2B5EF4-FFF2-40B4-BE49-F238E27FC236}">
                      <a16:creationId xmlns:a16="http://schemas.microsoft.com/office/drawing/2014/main" id="{59C773BD-403C-4CA8-94CC-3181D697935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129" y="1146"/>
                  <a:ext cx="36" cy="21"/>
                </a:xfrm>
                <a:custGeom>
                  <a:avLst/>
                  <a:gdLst>
                    <a:gd name="T0" fmla="*/ 36 w 36"/>
                    <a:gd name="T1" fmla="*/ 12 h 21"/>
                    <a:gd name="T2" fmla="*/ 9 w 36"/>
                    <a:gd name="T3" fmla="*/ 0 h 21"/>
                    <a:gd name="T4" fmla="*/ 0 w 36"/>
                    <a:gd name="T5" fmla="*/ 9 h 21"/>
                    <a:gd name="T6" fmla="*/ 3 w 36"/>
                    <a:gd name="T7" fmla="*/ 21 h 21"/>
                    <a:gd name="T8" fmla="*/ 36 w 36"/>
                    <a:gd name="T9" fmla="*/ 12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1"/>
                    <a:gd name="T17" fmla="*/ 36 w 36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1">
                      <a:moveTo>
                        <a:pt x="36" y="12"/>
                      </a:moveTo>
                      <a:lnTo>
                        <a:pt x="9" y="0"/>
                      </a:lnTo>
                      <a:lnTo>
                        <a:pt x="0" y="9"/>
                      </a:lnTo>
                      <a:lnTo>
                        <a:pt x="3" y="21"/>
                      </a:lnTo>
                      <a:lnTo>
                        <a:pt x="36" y="12"/>
                      </a:lnTo>
                      <a:close/>
                    </a:path>
                  </a:pathLst>
                </a:custGeom>
                <a:grpFill/>
                <a:ln w="952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6956">
                    <a:defRPr/>
                  </a:pPr>
                  <a:endParaRPr lang="en-US" sz="1800" kern="0">
                    <a:solidFill>
                      <a:srgbClr val="4B4B4B"/>
                    </a:solidFill>
                    <a:latin typeface="TeleNeo Office"/>
                  </a:endParaRPr>
                </a:p>
              </p:txBody>
            </p:sp>
          </p:grpSp>
        </p:grpSp>
        <p:sp>
          <p:nvSpPr>
            <p:cNvPr id="49" name="Freeform 119">
              <a:extLst>
                <a:ext uri="{FF2B5EF4-FFF2-40B4-BE49-F238E27FC236}">
                  <a16:creationId xmlns:a16="http://schemas.microsoft.com/office/drawing/2014/main" id="{1E41B50F-4A89-483E-8085-1233F52B182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727171" y="4435202"/>
              <a:ext cx="610195" cy="570405"/>
            </a:xfrm>
            <a:custGeom>
              <a:avLst/>
              <a:gdLst>
                <a:gd name="T0" fmla="*/ 220 w 238"/>
                <a:gd name="T1" fmla="*/ 31 h 221"/>
                <a:gd name="T2" fmla="*/ 208 w 238"/>
                <a:gd name="T3" fmla="*/ 31 h 221"/>
                <a:gd name="T4" fmla="*/ 195 w 238"/>
                <a:gd name="T5" fmla="*/ 22 h 221"/>
                <a:gd name="T6" fmla="*/ 178 w 238"/>
                <a:gd name="T7" fmla="*/ 13 h 221"/>
                <a:gd name="T8" fmla="*/ 157 w 238"/>
                <a:gd name="T9" fmla="*/ 24 h 221"/>
                <a:gd name="T10" fmla="*/ 138 w 238"/>
                <a:gd name="T11" fmla="*/ 19 h 221"/>
                <a:gd name="T12" fmla="*/ 121 w 238"/>
                <a:gd name="T13" fmla="*/ 27 h 221"/>
                <a:gd name="T14" fmla="*/ 120 w 238"/>
                <a:gd name="T15" fmla="*/ 19 h 221"/>
                <a:gd name="T16" fmla="*/ 105 w 238"/>
                <a:gd name="T17" fmla="*/ 18 h 221"/>
                <a:gd name="T18" fmla="*/ 87 w 238"/>
                <a:gd name="T19" fmla="*/ 0 h 221"/>
                <a:gd name="T20" fmla="*/ 60 w 238"/>
                <a:gd name="T21" fmla="*/ 30 h 221"/>
                <a:gd name="T22" fmla="*/ 17 w 238"/>
                <a:gd name="T23" fmla="*/ 16 h 221"/>
                <a:gd name="T24" fmla="*/ 0 w 238"/>
                <a:gd name="T25" fmla="*/ 21 h 221"/>
                <a:gd name="T26" fmla="*/ 0 w 238"/>
                <a:gd name="T27" fmla="*/ 31 h 221"/>
                <a:gd name="T28" fmla="*/ 46 w 238"/>
                <a:gd name="T29" fmla="*/ 78 h 221"/>
                <a:gd name="T30" fmla="*/ 57 w 238"/>
                <a:gd name="T31" fmla="*/ 109 h 221"/>
                <a:gd name="T32" fmla="*/ 81 w 238"/>
                <a:gd name="T33" fmla="*/ 127 h 221"/>
                <a:gd name="T34" fmla="*/ 91 w 238"/>
                <a:gd name="T35" fmla="*/ 124 h 221"/>
                <a:gd name="T36" fmla="*/ 150 w 238"/>
                <a:gd name="T37" fmla="*/ 187 h 221"/>
                <a:gd name="T38" fmla="*/ 154 w 238"/>
                <a:gd name="T39" fmla="*/ 201 h 221"/>
                <a:gd name="T40" fmla="*/ 150 w 238"/>
                <a:gd name="T41" fmla="*/ 211 h 221"/>
                <a:gd name="T42" fmla="*/ 154 w 238"/>
                <a:gd name="T43" fmla="*/ 221 h 221"/>
                <a:gd name="T44" fmla="*/ 171 w 238"/>
                <a:gd name="T45" fmla="*/ 212 h 221"/>
                <a:gd name="T46" fmla="*/ 184 w 238"/>
                <a:gd name="T47" fmla="*/ 207 h 221"/>
                <a:gd name="T48" fmla="*/ 184 w 238"/>
                <a:gd name="T49" fmla="*/ 186 h 221"/>
                <a:gd name="T50" fmla="*/ 201 w 238"/>
                <a:gd name="T51" fmla="*/ 172 h 221"/>
                <a:gd name="T52" fmla="*/ 208 w 238"/>
                <a:gd name="T53" fmla="*/ 157 h 221"/>
                <a:gd name="T54" fmla="*/ 226 w 238"/>
                <a:gd name="T55" fmla="*/ 150 h 221"/>
                <a:gd name="T56" fmla="*/ 229 w 238"/>
                <a:gd name="T57" fmla="*/ 132 h 221"/>
                <a:gd name="T58" fmla="*/ 226 w 238"/>
                <a:gd name="T59" fmla="*/ 115 h 221"/>
                <a:gd name="T60" fmla="*/ 235 w 238"/>
                <a:gd name="T61" fmla="*/ 108 h 221"/>
                <a:gd name="T62" fmla="*/ 219 w 238"/>
                <a:gd name="T63" fmla="*/ 85 h 221"/>
                <a:gd name="T64" fmla="*/ 238 w 238"/>
                <a:gd name="T65" fmla="*/ 52 h 221"/>
                <a:gd name="T66" fmla="*/ 220 w 238"/>
                <a:gd name="T67" fmla="*/ 31 h 22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8"/>
                <a:gd name="T103" fmla="*/ 0 h 221"/>
                <a:gd name="T104" fmla="*/ 238 w 238"/>
                <a:gd name="T105" fmla="*/ 221 h 22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8" h="221">
                  <a:moveTo>
                    <a:pt x="220" y="31"/>
                  </a:moveTo>
                  <a:lnTo>
                    <a:pt x="208" y="31"/>
                  </a:lnTo>
                  <a:lnTo>
                    <a:pt x="195" y="22"/>
                  </a:lnTo>
                  <a:lnTo>
                    <a:pt x="178" y="13"/>
                  </a:lnTo>
                  <a:lnTo>
                    <a:pt x="157" y="24"/>
                  </a:lnTo>
                  <a:lnTo>
                    <a:pt x="138" y="19"/>
                  </a:lnTo>
                  <a:lnTo>
                    <a:pt x="121" y="27"/>
                  </a:lnTo>
                  <a:lnTo>
                    <a:pt x="120" y="19"/>
                  </a:lnTo>
                  <a:lnTo>
                    <a:pt x="105" y="18"/>
                  </a:lnTo>
                  <a:lnTo>
                    <a:pt x="87" y="0"/>
                  </a:lnTo>
                  <a:lnTo>
                    <a:pt x="60" y="30"/>
                  </a:lnTo>
                  <a:lnTo>
                    <a:pt x="17" y="16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46" y="78"/>
                  </a:lnTo>
                  <a:lnTo>
                    <a:pt x="57" y="109"/>
                  </a:lnTo>
                  <a:lnTo>
                    <a:pt x="81" y="127"/>
                  </a:lnTo>
                  <a:lnTo>
                    <a:pt x="91" y="124"/>
                  </a:lnTo>
                  <a:lnTo>
                    <a:pt x="150" y="187"/>
                  </a:lnTo>
                  <a:lnTo>
                    <a:pt x="154" y="201"/>
                  </a:lnTo>
                  <a:lnTo>
                    <a:pt x="150" y="211"/>
                  </a:lnTo>
                  <a:lnTo>
                    <a:pt x="154" y="221"/>
                  </a:lnTo>
                  <a:lnTo>
                    <a:pt x="171" y="212"/>
                  </a:lnTo>
                  <a:lnTo>
                    <a:pt x="184" y="207"/>
                  </a:lnTo>
                  <a:lnTo>
                    <a:pt x="184" y="186"/>
                  </a:lnTo>
                  <a:lnTo>
                    <a:pt x="201" y="172"/>
                  </a:lnTo>
                  <a:lnTo>
                    <a:pt x="208" y="157"/>
                  </a:lnTo>
                  <a:lnTo>
                    <a:pt x="226" y="150"/>
                  </a:lnTo>
                  <a:lnTo>
                    <a:pt x="229" y="132"/>
                  </a:lnTo>
                  <a:lnTo>
                    <a:pt x="226" y="115"/>
                  </a:lnTo>
                  <a:lnTo>
                    <a:pt x="235" y="108"/>
                  </a:lnTo>
                  <a:lnTo>
                    <a:pt x="219" y="85"/>
                  </a:lnTo>
                  <a:lnTo>
                    <a:pt x="238" y="52"/>
                  </a:lnTo>
                  <a:lnTo>
                    <a:pt x="220" y="31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006956">
                <a:defRPr/>
              </a:pPr>
              <a:endParaRPr lang="en-US" sz="1800" kern="0">
                <a:solidFill>
                  <a:srgbClr val="4B4B4B"/>
                </a:solidFill>
                <a:latin typeface="TeleNeo Office"/>
              </a:endParaRPr>
            </a:p>
          </p:txBody>
        </p:sp>
        <p:sp>
          <p:nvSpPr>
            <p:cNvPr id="50" name="Freeform 120">
              <a:extLst>
                <a:ext uri="{FF2B5EF4-FFF2-40B4-BE49-F238E27FC236}">
                  <a16:creationId xmlns:a16="http://schemas.microsoft.com/office/drawing/2014/main" id="{E8C5118A-930E-498A-B2EA-0A2AAF3D5CD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9557953" y="5177024"/>
              <a:ext cx="412526" cy="280769"/>
            </a:xfrm>
            <a:custGeom>
              <a:avLst/>
              <a:gdLst>
                <a:gd name="T0" fmla="*/ 6 w 162"/>
                <a:gd name="T1" fmla="*/ 33 h 110"/>
                <a:gd name="T2" fmla="*/ 34 w 162"/>
                <a:gd name="T3" fmla="*/ 14 h 110"/>
                <a:gd name="T4" fmla="*/ 52 w 162"/>
                <a:gd name="T5" fmla="*/ 11 h 110"/>
                <a:gd name="T6" fmla="*/ 70 w 162"/>
                <a:gd name="T7" fmla="*/ 6 h 110"/>
                <a:gd name="T8" fmla="*/ 85 w 162"/>
                <a:gd name="T9" fmla="*/ 6 h 110"/>
                <a:gd name="T10" fmla="*/ 100 w 162"/>
                <a:gd name="T11" fmla="*/ 0 h 110"/>
                <a:gd name="T12" fmla="*/ 126 w 162"/>
                <a:gd name="T13" fmla="*/ 6 h 110"/>
                <a:gd name="T14" fmla="*/ 141 w 162"/>
                <a:gd name="T15" fmla="*/ 5 h 110"/>
                <a:gd name="T16" fmla="*/ 156 w 162"/>
                <a:gd name="T17" fmla="*/ 20 h 110"/>
                <a:gd name="T18" fmla="*/ 154 w 162"/>
                <a:gd name="T19" fmla="*/ 63 h 110"/>
                <a:gd name="T20" fmla="*/ 162 w 162"/>
                <a:gd name="T21" fmla="*/ 68 h 110"/>
                <a:gd name="T22" fmla="*/ 151 w 162"/>
                <a:gd name="T23" fmla="*/ 86 h 110"/>
                <a:gd name="T24" fmla="*/ 115 w 162"/>
                <a:gd name="T25" fmla="*/ 93 h 110"/>
                <a:gd name="T26" fmla="*/ 100 w 162"/>
                <a:gd name="T27" fmla="*/ 89 h 110"/>
                <a:gd name="T28" fmla="*/ 90 w 162"/>
                <a:gd name="T29" fmla="*/ 110 h 110"/>
                <a:gd name="T30" fmla="*/ 63 w 162"/>
                <a:gd name="T31" fmla="*/ 108 h 110"/>
                <a:gd name="T32" fmla="*/ 52 w 162"/>
                <a:gd name="T33" fmla="*/ 105 h 110"/>
                <a:gd name="T34" fmla="*/ 36 w 162"/>
                <a:gd name="T35" fmla="*/ 104 h 110"/>
                <a:gd name="T36" fmla="*/ 27 w 162"/>
                <a:gd name="T37" fmla="*/ 95 h 110"/>
                <a:gd name="T38" fmla="*/ 21 w 162"/>
                <a:gd name="T39" fmla="*/ 98 h 110"/>
                <a:gd name="T40" fmla="*/ 9 w 162"/>
                <a:gd name="T41" fmla="*/ 89 h 110"/>
                <a:gd name="T42" fmla="*/ 0 w 162"/>
                <a:gd name="T43" fmla="*/ 63 h 110"/>
                <a:gd name="T44" fmla="*/ 7 w 162"/>
                <a:gd name="T45" fmla="*/ 50 h 110"/>
                <a:gd name="T46" fmla="*/ 6 w 162"/>
                <a:gd name="T47" fmla="*/ 33 h 1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2"/>
                <a:gd name="T73" fmla="*/ 0 h 110"/>
                <a:gd name="T74" fmla="*/ 162 w 162"/>
                <a:gd name="T75" fmla="*/ 110 h 1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2" h="110">
                  <a:moveTo>
                    <a:pt x="6" y="33"/>
                  </a:moveTo>
                  <a:lnTo>
                    <a:pt x="34" y="14"/>
                  </a:lnTo>
                  <a:lnTo>
                    <a:pt x="52" y="11"/>
                  </a:lnTo>
                  <a:lnTo>
                    <a:pt x="70" y="6"/>
                  </a:lnTo>
                  <a:lnTo>
                    <a:pt x="85" y="6"/>
                  </a:lnTo>
                  <a:lnTo>
                    <a:pt x="100" y="0"/>
                  </a:lnTo>
                  <a:lnTo>
                    <a:pt x="126" y="6"/>
                  </a:lnTo>
                  <a:lnTo>
                    <a:pt x="141" y="5"/>
                  </a:lnTo>
                  <a:lnTo>
                    <a:pt x="156" y="20"/>
                  </a:lnTo>
                  <a:lnTo>
                    <a:pt x="154" y="63"/>
                  </a:lnTo>
                  <a:lnTo>
                    <a:pt x="162" y="68"/>
                  </a:lnTo>
                  <a:lnTo>
                    <a:pt x="151" y="86"/>
                  </a:lnTo>
                  <a:lnTo>
                    <a:pt x="115" y="93"/>
                  </a:lnTo>
                  <a:lnTo>
                    <a:pt x="100" y="89"/>
                  </a:lnTo>
                  <a:lnTo>
                    <a:pt x="90" y="110"/>
                  </a:lnTo>
                  <a:lnTo>
                    <a:pt x="63" y="108"/>
                  </a:lnTo>
                  <a:lnTo>
                    <a:pt x="52" y="105"/>
                  </a:lnTo>
                  <a:lnTo>
                    <a:pt x="36" y="104"/>
                  </a:lnTo>
                  <a:lnTo>
                    <a:pt x="27" y="95"/>
                  </a:lnTo>
                  <a:lnTo>
                    <a:pt x="21" y="98"/>
                  </a:lnTo>
                  <a:lnTo>
                    <a:pt x="9" y="89"/>
                  </a:lnTo>
                  <a:lnTo>
                    <a:pt x="0" y="63"/>
                  </a:lnTo>
                  <a:lnTo>
                    <a:pt x="7" y="50"/>
                  </a:lnTo>
                  <a:lnTo>
                    <a:pt x="6" y="33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006956">
                <a:defRPr/>
              </a:pPr>
              <a:endParaRPr lang="en-US" sz="1800" kern="0">
                <a:solidFill>
                  <a:srgbClr val="4B4B4B"/>
                </a:solidFill>
                <a:latin typeface="TeleNeo Office"/>
              </a:endParaRPr>
            </a:p>
          </p:txBody>
        </p:sp>
        <p:sp>
          <p:nvSpPr>
            <p:cNvPr id="51" name="Freeform 121">
              <a:extLst>
                <a:ext uri="{FF2B5EF4-FFF2-40B4-BE49-F238E27FC236}">
                  <a16:creationId xmlns:a16="http://schemas.microsoft.com/office/drawing/2014/main" id="{6384D084-812C-45BE-8418-CF2F7C0731D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460355" y="3699291"/>
              <a:ext cx="572953" cy="644292"/>
            </a:xfrm>
            <a:custGeom>
              <a:avLst/>
              <a:gdLst>
                <a:gd name="T0" fmla="*/ 121 w 225"/>
                <a:gd name="T1" fmla="*/ 249 h 249"/>
                <a:gd name="T2" fmla="*/ 108 w 225"/>
                <a:gd name="T3" fmla="*/ 235 h 249"/>
                <a:gd name="T4" fmla="*/ 105 w 225"/>
                <a:gd name="T5" fmla="*/ 202 h 249"/>
                <a:gd name="T6" fmla="*/ 91 w 225"/>
                <a:gd name="T7" fmla="*/ 178 h 249"/>
                <a:gd name="T8" fmla="*/ 90 w 225"/>
                <a:gd name="T9" fmla="*/ 157 h 249"/>
                <a:gd name="T10" fmla="*/ 94 w 225"/>
                <a:gd name="T11" fmla="*/ 142 h 249"/>
                <a:gd name="T12" fmla="*/ 82 w 225"/>
                <a:gd name="T13" fmla="*/ 120 h 249"/>
                <a:gd name="T14" fmla="*/ 67 w 225"/>
                <a:gd name="T15" fmla="*/ 103 h 249"/>
                <a:gd name="T16" fmla="*/ 61 w 225"/>
                <a:gd name="T17" fmla="*/ 85 h 249"/>
                <a:gd name="T18" fmla="*/ 58 w 225"/>
                <a:gd name="T19" fmla="*/ 73 h 249"/>
                <a:gd name="T20" fmla="*/ 40 w 225"/>
                <a:gd name="T21" fmla="*/ 61 h 249"/>
                <a:gd name="T22" fmla="*/ 30 w 225"/>
                <a:gd name="T23" fmla="*/ 45 h 249"/>
                <a:gd name="T24" fmla="*/ 19 w 225"/>
                <a:gd name="T25" fmla="*/ 27 h 249"/>
                <a:gd name="T26" fmla="*/ 0 w 225"/>
                <a:gd name="T27" fmla="*/ 15 h 249"/>
                <a:gd name="T28" fmla="*/ 30 w 225"/>
                <a:gd name="T29" fmla="*/ 0 h 249"/>
                <a:gd name="T30" fmla="*/ 54 w 225"/>
                <a:gd name="T31" fmla="*/ 3 h 249"/>
                <a:gd name="T32" fmla="*/ 69 w 225"/>
                <a:gd name="T33" fmla="*/ 6 h 249"/>
                <a:gd name="T34" fmla="*/ 108 w 225"/>
                <a:gd name="T35" fmla="*/ 34 h 249"/>
                <a:gd name="T36" fmla="*/ 117 w 225"/>
                <a:gd name="T37" fmla="*/ 39 h 249"/>
                <a:gd name="T38" fmla="*/ 145 w 225"/>
                <a:gd name="T39" fmla="*/ 45 h 249"/>
                <a:gd name="T40" fmla="*/ 162 w 225"/>
                <a:gd name="T41" fmla="*/ 69 h 249"/>
                <a:gd name="T42" fmla="*/ 154 w 225"/>
                <a:gd name="T43" fmla="*/ 87 h 249"/>
                <a:gd name="T44" fmla="*/ 165 w 225"/>
                <a:gd name="T45" fmla="*/ 111 h 249"/>
                <a:gd name="T46" fmla="*/ 192 w 225"/>
                <a:gd name="T47" fmla="*/ 129 h 249"/>
                <a:gd name="T48" fmla="*/ 202 w 225"/>
                <a:gd name="T49" fmla="*/ 144 h 249"/>
                <a:gd name="T50" fmla="*/ 219 w 225"/>
                <a:gd name="T51" fmla="*/ 150 h 249"/>
                <a:gd name="T52" fmla="*/ 225 w 225"/>
                <a:gd name="T53" fmla="*/ 151 h 249"/>
                <a:gd name="T54" fmla="*/ 214 w 225"/>
                <a:gd name="T55" fmla="*/ 159 h 249"/>
                <a:gd name="T56" fmla="*/ 186 w 225"/>
                <a:gd name="T57" fmla="*/ 159 h 249"/>
                <a:gd name="T58" fmla="*/ 162 w 225"/>
                <a:gd name="T59" fmla="*/ 157 h 249"/>
                <a:gd name="T60" fmla="*/ 151 w 225"/>
                <a:gd name="T61" fmla="*/ 162 h 249"/>
                <a:gd name="T62" fmla="*/ 154 w 225"/>
                <a:gd name="T63" fmla="*/ 189 h 249"/>
                <a:gd name="T64" fmla="*/ 150 w 225"/>
                <a:gd name="T65" fmla="*/ 210 h 249"/>
                <a:gd name="T66" fmla="*/ 126 w 225"/>
                <a:gd name="T67" fmla="*/ 235 h 249"/>
                <a:gd name="T68" fmla="*/ 121 w 225"/>
                <a:gd name="T69" fmla="*/ 249 h 2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5"/>
                <a:gd name="T106" fmla="*/ 0 h 249"/>
                <a:gd name="T107" fmla="*/ 225 w 225"/>
                <a:gd name="T108" fmla="*/ 249 h 24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5" h="249">
                  <a:moveTo>
                    <a:pt x="121" y="249"/>
                  </a:moveTo>
                  <a:lnTo>
                    <a:pt x="108" y="235"/>
                  </a:lnTo>
                  <a:lnTo>
                    <a:pt x="105" y="202"/>
                  </a:lnTo>
                  <a:lnTo>
                    <a:pt x="91" y="178"/>
                  </a:lnTo>
                  <a:lnTo>
                    <a:pt x="90" y="157"/>
                  </a:lnTo>
                  <a:lnTo>
                    <a:pt x="94" y="142"/>
                  </a:lnTo>
                  <a:lnTo>
                    <a:pt x="82" y="120"/>
                  </a:lnTo>
                  <a:lnTo>
                    <a:pt x="67" y="103"/>
                  </a:lnTo>
                  <a:lnTo>
                    <a:pt x="61" y="85"/>
                  </a:lnTo>
                  <a:lnTo>
                    <a:pt x="58" y="73"/>
                  </a:lnTo>
                  <a:lnTo>
                    <a:pt x="40" y="61"/>
                  </a:lnTo>
                  <a:lnTo>
                    <a:pt x="30" y="45"/>
                  </a:lnTo>
                  <a:lnTo>
                    <a:pt x="19" y="27"/>
                  </a:lnTo>
                  <a:lnTo>
                    <a:pt x="0" y="15"/>
                  </a:lnTo>
                  <a:lnTo>
                    <a:pt x="30" y="0"/>
                  </a:lnTo>
                  <a:lnTo>
                    <a:pt x="54" y="3"/>
                  </a:lnTo>
                  <a:lnTo>
                    <a:pt x="69" y="6"/>
                  </a:lnTo>
                  <a:lnTo>
                    <a:pt x="108" y="34"/>
                  </a:lnTo>
                  <a:lnTo>
                    <a:pt x="117" y="39"/>
                  </a:lnTo>
                  <a:lnTo>
                    <a:pt x="145" y="45"/>
                  </a:lnTo>
                  <a:lnTo>
                    <a:pt x="162" y="69"/>
                  </a:lnTo>
                  <a:lnTo>
                    <a:pt x="154" y="87"/>
                  </a:lnTo>
                  <a:lnTo>
                    <a:pt x="165" y="111"/>
                  </a:lnTo>
                  <a:lnTo>
                    <a:pt x="192" y="129"/>
                  </a:lnTo>
                  <a:lnTo>
                    <a:pt x="202" y="144"/>
                  </a:lnTo>
                  <a:lnTo>
                    <a:pt x="219" y="150"/>
                  </a:lnTo>
                  <a:lnTo>
                    <a:pt x="225" y="151"/>
                  </a:lnTo>
                  <a:lnTo>
                    <a:pt x="214" y="159"/>
                  </a:lnTo>
                  <a:lnTo>
                    <a:pt x="186" y="159"/>
                  </a:lnTo>
                  <a:lnTo>
                    <a:pt x="162" y="157"/>
                  </a:lnTo>
                  <a:lnTo>
                    <a:pt x="151" y="162"/>
                  </a:lnTo>
                  <a:lnTo>
                    <a:pt x="154" y="189"/>
                  </a:lnTo>
                  <a:lnTo>
                    <a:pt x="150" y="210"/>
                  </a:lnTo>
                  <a:lnTo>
                    <a:pt x="126" y="235"/>
                  </a:lnTo>
                  <a:lnTo>
                    <a:pt x="121" y="249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006956">
                <a:defRPr/>
              </a:pPr>
              <a:endParaRPr lang="en-US" sz="1800" kern="0">
                <a:solidFill>
                  <a:srgbClr val="4B4B4B"/>
                </a:solidFill>
                <a:latin typeface="TeleNeo Office"/>
              </a:endParaRPr>
            </a:p>
          </p:txBody>
        </p:sp>
        <p:grpSp>
          <p:nvGrpSpPr>
            <p:cNvPr id="52" name="Group 129">
              <a:extLst>
                <a:ext uri="{FF2B5EF4-FFF2-40B4-BE49-F238E27FC236}">
                  <a16:creationId xmlns:a16="http://schemas.microsoft.com/office/drawing/2014/main" id="{CFE2F051-29F5-46A2-9E28-6F3A9616454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122508" y="4254927"/>
              <a:ext cx="827918" cy="1004860"/>
              <a:chOff x="2588" y="2608"/>
              <a:chExt cx="239" cy="280"/>
            </a:xfrm>
            <a:grpFill/>
          </p:grpSpPr>
          <p:sp>
            <p:nvSpPr>
              <p:cNvPr id="53" name="Freeform 130">
                <a:extLst>
                  <a:ext uri="{FF2B5EF4-FFF2-40B4-BE49-F238E27FC236}">
                    <a16:creationId xmlns:a16="http://schemas.microsoft.com/office/drawing/2014/main" id="{EE3EB513-BFD1-4606-9CF5-AA1AE37AEA4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627" y="2608"/>
                <a:ext cx="200" cy="280"/>
              </a:xfrm>
              <a:custGeom>
                <a:avLst/>
                <a:gdLst>
                  <a:gd name="T0" fmla="*/ 0 w 200"/>
                  <a:gd name="T1" fmla="*/ 19 h 280"/>
                  <a:gd name="T2" fmla="*/ 47 w 200"/>
                  <a:gd name="T3" fmla="*/ 2 h 280"/>
                  <a:gd name="T4" fmla="*/ 70 w 200"/>
                  <a:gd name="T5" fmla="*/ 0 h 280"/>
                  <a:gd name="T6" fmla="*/ 83 w 200"/>
                  <a:gd name="T7" fmla="*/ 1 h 280"/>
                  <a:gd name="T8" fmla="*/ 88 w 200"/>
                  <a:gd name="T9" fmla="*/ 4 h 280"/>
                  <a:gd name="T10" fmla="*/ 92 w 200"/>
                  <a:gd name="T11" fmla="*/ 9 h 280"/>
                  <a:gd name="T12" fmla="*/ 92 w 200"/>
                  <a:gd name="T13" fmla="*/ 14 h 280"/>
                  <a:gd name="T14" fmla="*/ 97 w 200"/>
                  <a:gd name="T15" fmla="*/ 15 h 280"/>
                  <a:gd name="T16" fmla="*/ 103 w 200"/>
                  <a:gd name="T17" fmla="*/ 26 h 280"/>
                  <a:gd name="T18" fmla="*/ 103 w 200"/>
                  <a:gd name="T19" fmla="*/ 42 h 280"/>
                  <a:gd name="T20" fmla="*/ 109 w 200"/>
                  <a:gd name="T21" fmla="*/ 48 h 280"/>
                  <a:gd name="T22" fmla="*/ 123 w 200"/>
                  <a:gd name="T23" fmla="*/ 48 h 280"/>
                  <a:gd name="T24" fmla="*/ 132 w 200"/>
                  <a:gd name="T25" fmla="*/ 70 h 280"/>
                  <a:gd name="T26" fmla="*/ 132 w 200"/>
                  <a:gd name="T27" fmla="*/ 85 h 280"/>
                  <a:gd name="T28" fmla="*/ 138 w 200"/>
                  <a:gd name="T29" fmla="*/ 95 h 280"/>
                  <a:gd name="T30" fmla="*/ 145 w 200"/>
                  <a:gd name="T31" fmla="*/ 95 h 280"/>
                  <a:gd name="T32" fmla="*/ 159 w 200"/>
                  <a:gd name="T33" fmla="*/ 85 h 280"/>
                  <a:gd name="T34" fmla="*/ 167 w 200"/>
                  <a:gd name="T35" fmla="*/ 92 h 280"/>
                  <a:gd name="T36" fmla="*/ 168 w 200"/>
                  <a:gd name="T37" fmla="*/ 105 h 280"/>
                  <a:gd name="T38" fmla="*/ 182 w 200"/>
                  <a:gd name="T39" fmla="*/ 113 h 280"/>
                  <a:gd name="T40" fmla="*/ 180 w 200"/>
                  <a:gd name="T41" fmla="*/ 126 h 280"/>
                  <a:gd name="T42" fmla="*/ 181 w 200"/>
                  <a:gd name="T43" fmla="*/ 130 h 280"/>
                  <a:gd name="T44" fmla="*/ 183 w 200"/>
                  <a:gd name="T45" fmla="*/ 132 h 280"/>
                  <a:gd name="T46" fmla="*/ 178 w 200"/>
                  <a:gd name="T47" fmla="*/ 139 h 280"/>
                  <a:gd name="T48" fmla="*/ 176 w 200"/>
                  <a:gd name="T49" fmla="*/ 148 h 280"/>
                  <a:gd name="T50" fmla="*/ 185 w 200"/>
                  <a:gd name="T51" fmla="*/ 165 h 280"/>
                  <a:gd name="T52" fmla="*/ 196 w 200"/>
                  <a:gd name="T53" fmla="*/ 167 h 280"/>
                  <a:gd name="T54" fmla="*/ 200 w 200"/>
                  <a:gd name="T55" fmla="*/ 176 h 280"/>
                  <a:gd name="T56" fmla="*/ 196 w 200"/>
                  <a:gd name="T57" fmla="*/ 193 h 280"/>
                  <a:gd name="T58" fmla="*/ 179 w 200"/>
                  <a:gd name="T59" fmla="*/ 209 h 280"/>
                  <a:gd name="T60" fmla="*/ 183 w 200"/>
                  <a:gd name="T61" fmla="*/ 237 h 280"/>
                  <a:gd name="T62" fmla="*/ 176 w 200"/>
                  <a:gd name="T63" fmla="*/ 248 h 280"/>
                  <a:gd name="T64" fmla="*/ 181 w 200"/>
                  <a:gd name="T65" fmla="*/ 261 h 280"/>
                  <a:gd name="T66" fmla="*/ 159 w 200"/>
                  <a:gd name="T67" fmla="*/ 257 h 280"/>
                  <a:gd name="T68" fmla="*/ 148 w 200"/>
                  <a:gd name="T69" fmla="*/ 261 h 280"/>
                  <a:gd name="T70" fmla="*/ 137 w 200"/>
                  <a:gd name="T71" fmla="*/ 261 h 280"/>
                  <a:gd name="T72" fmla="*/ 123 w 200"/>
                  <a:gd name="T73" fmla="*/ 265 h 280"/>
                  <a:gd name="T74" fmla="*/ 110 w 200"/>
                  <a:gd name="T75" fmla="*/ 267 h 280"/>
                  <a:gd name="T76" fmla="*/ 89 w 200"/>
                  <a:gd name="T77" fmla="*/ 280 h 280"/>
                  <a:gd name="T78" fmla="*/ 90 w 200"/>
                  <a:gd name="T79" fmla="*/ 255 h 280"/>
                  <a:gd name="T80" fmla="*/ 86 w 200"/>
                  <a:gd name="T81" fmla="*/ 248 h 280"/>
                  <a:gd name="T82" fmla="*/ 54 w 200"/>
                  <a:gd name="T83" fmla="*/ 238 h 280"/>
                  <a:gd name="T84" fmla="*/ 60 w 200"/>
                  <a:gd name="T85" fmla="*/ 203 h 280"/>
                  <a:gd name="T86" fmla="*/ 16 w 200"/>
                  <a:gd name="T87" fmla="*/ 173 h 280"/>
                  <a:gd name="T88" fmla="*/ 12 w 200"/>
                  <a:gd name="T89" fmla="*/ 157 h 280"/>
                  <a:gd name="T90" fmla="*/ 14 w 200"/>
                  <a:gd name="T91" fmla="*/ 146 h 280"/>
                  <a:gd name="T92" fmla="*/ 13 w 200"/>
                  <a:gd name="T93" fmla="*/ 134 h 280"/>
                  <a:gd name="T94" fmla="*/ 21 w 200"/>
                  <a:gd name="T95" fmla="*/ 128 h 280"/>
                  <a:gd name="T96" fmla="*/ 10 w 200"/>
                  <a:gd name="T97" fmla="*/ 111 h 280"/>
                  <a:gd name="T98" fmla="*/ 22 w 200"/>
                  <a:gd name="T99" fmla="*/ 89 h 280"/>
                  <a:gd name="T100" fmla="*/ 8 w 200"/>
                  <a:gd name="T101" fmla="*/ 74 h 280"/>
                  <a:gd name="T102" fmla="*/ 12 w 200"/>
                  <a:gd name="T103" fmla="*/ 57 h 280"/>
                  <a:gd name="T104" fmla="*/ 0 w 200"/>
                  <a:gd name="T105" fmla="*/ 42 h 280"/>
                  <a:gd name="T106" fmla="*/ 0 w 200"/>
                  <a:gd name="T107" fmla="*/ 19 h 28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0"/>
                  <a:gd name="T163" fmla="*/ 0 h 280"/>
                  <a:gd name="T164" fmla="*/ 200 w 200"/>
                  <a:gd name="T165" fmla="*/ 280 h 28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0" h="280">
                    <a:moveTo>
                      <a:pt x="0" y="19"/>
                    </a:moveTo>
                    <a:lnTo>
                      <a:pt x="47" y="2"/>
                    </a:lnTo>
                    <a:lnTo>
                      <a:pt x="70" y="0"/>
                    </a:lnTo>
                    <a:lnTo>
                      <a:pt x="83" y="1"/>
                    </a:lnTo>
                    <a:lnTo>
                      <a:pt x="88" y="4"/>
                    </a:lnTo>
                    <a:lnTo>
                      <a:pt x="92" y="9"/>
                    </a:lnTo>
                    <a:lnTo>
                      <a:pt x="92" y="14"/>
                    </a:lnTo>
                    <a:lnTo>
                      <a:pt x="97" y="15"/>
                    </a:lnTo>
                    <a:lnTo>
                      <a:pt x="103" y="26"/>
                    </a:lnTo>
                    <a:lnTo>
                      <a:pt x="103" y="42"/>
                    </a:lnTo>
                    <a:lnTo>
                      <a:pt x="109" y="48"/>
                    </a:lnTo>
                    <a:lnTo>
                      <a:pt x="123" y="48"/>
                    </a:lnTo>
                    <a:lnTo>
                      <a:pt x="132" y="70"/>
                    </a:lnTo>
                    <a:lnTo>
                      <a:pt x="132" y="85"/>
                    </a:lnTo>
                    <a:lnTo>
                      <a:pt x="138" y="95"/>
                    </a:lnTo>
                    <a:lnTo>
                      <a:pt x="145" y="95"/>
                    </a:lnTo>
                    <a:lnTo>
                      <a:pt x="159" y="85"/>
                    </a:lnTo>
                    <a:lnTo>
                      <a:pt x="167" y="92"/>
                    </a:lnTo>
                    <a:lnTo>
                      <a:pt x="168" y="105"/>
                    </a:lnTo>
                    <a:lnTo>
                      <a:pt x="182" y="113"/>
                    </a:lnTo>
                    <a:lnTo>
                      <a:pt x="180" y="126"/>
                    </a:lnTo>
                    <a:lnTo>
                      <a:pt x="181" y="130"/>
                    </a:lnTo>
                    <a:lnTo>
                      <a:pt x="183" y="132"/>
                    </a:lnTo>
                    <a:lnTo>
                      <a:pt x="178" y="139"/>
                    </a:lnTo>
                    <a:lnTo>
                      <a:pt x="176" y="148"/>
                    </a:lnTo>
                    <a:lnTo>
                      <a:pt x="185" y="165"/>
                    </a:lnTo>
                    <a:lnTo>
                      <a:pt x="196" y="167"/>
                    </a:lnTo>
                    <a:lnTo>
                      <a:pt x="200" y="176"/>
                    </a:lnTo>
                    <a:lnTo>
                      <a:pt x="196" y="193"/>
                    </a:lnTo>
                    <a:lnTo>
                      <a:pt x="179" y="209"/>
                    </a:lnTo>
                    <a:lnTo>
                      <a:pt x="183" y="237"/>
                    </a:lnTo>
                    <a:lnTo>
                      <a:pt x="176" y="248"/>
                    </a:lnTo>
                    <a:lnTo>
                      <a:pt x="181" y="261"/>
                    </a:lnTo>
                    <a:lnTo>
                      <a:pt x="159" y="257"/>
                    </a:lnTo>
                    <a:lnTo>
                      <a:pt x="148" y="261"/>
                    </a:lnTo>
                    <a:lnTo>
                      <a:pt x="137" y="261"/>
                    </a:lnTo>
                    <a:lnTo>
                      <a:pt x="123" y="265"/>
                    </a:lnTo>
                    <a:lnTo>
                      <a:pt x="110" y="267"/>
                    </a:lnTo>
                    <a:lnTo>
                      <a:pt x="89" y="280"/>
                    </a:lnTo>
                    <a:lnTo>
                      <a:pt x="90" y="255"/>
                    </a:lnTo>
                    <a:lnTo>
                      <a:pt x="86" y="248"/>
                    </a:lnTo>
                    <a:lnTo>
                      <a:pt x="54" y="238"/>
                    </a:lnTo>
                    <a:lnTo>
                      <a:pt x="60" y="203"/>
                    </a:lnTo>
                    <a:lnTo>
                      <a:pt x="16" y="173"/>
                    </a:lnTo>
                    <a:lnTo>
                      <a:pt x="12" y="157"/>
                    </a:lnTo>
                    <a:lnTo>
                      <a:pt x="14" y="146"/>
                    </a:lnTo>
                    <a:lnTo>
                      <a:pt x="13" y="134"/>
                    </a:lnTo>
                    <a:lnTo>
                      <a:pt x="21" y="128"/>
                    </a:lnTo>
                    <a:lnTo>
                      <a:pt x="10" y="111"/>
                    </a:lnTo>
                    <a:lnTo>
                      <a:pt x="22" y="89"/>
                    </a:lnTo>
                    <a:lnTo>
                      <a:pt x="8" y="74"/>
                    </a:lnTo>
                    <a:lnTo>
                      <a:pt x="12" y="57"/>
                    </a:lnTo>
                    <a:lnTo>
                      <a:pt x="0" y="42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006956">
                  <a:defRPr/>
                </a:pPr>
                <a:endParaRPr lang="en-US" sz="1800" kern="0">
                  <a:solidFill>
                    <a:srgbClr val="4B4B4B"/>
                  </a:solidFill>
                  <a:latin typeface="TeleNeo Office"/>
                </a:endParaRPr>
              </a:p>
            </p:txBody>
          </p:sp>
          <p:sp>
            <p:nvSpPr>
              <p:cNvPr id="54" name="Freeform 131">
                <a:extLst>
                  <a:ext uri="{FF2B5EF4-FFF2-40B4-BE49-F238E27FC236}">
                    <a16:creationId xmlns:a16="http://schemas.microsoft.com/office/drawing/2014/main" id="{732BC227-BF57-43A3-B2FD-2AC677C7B60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588" y="2766"/>
                <a:ext cx="109" cy="116"/>
              </a:xfrm>
              <a:custGeom>
                <a:avLst/>
                <a:gdLst>
                  <a:gd name="T0" fmla="*/ 52 w 109"/>
                  <a:gd name="T1" fmla="*/ 0 h 116"/>
                  <a:gd name="T2" fmla="*/ 64 w 109"/>
                  <a:gd name="T3" fmla="*/ 23 h 116"/>
                  <a:gd name="T4" fmla="*/ 85 w 109"/>
                  <a:gd name="T5" fmla="*/ 39 h 116"/>
                  <a:gd name="T6" fmla="*/ 109 w 109"/>
                  <a:gd name="T7" fmla="*/ 50 h 116"/>
                  <a:gd name="T8" fmla="*/ 97 w 109"/>
                  <a:gd name="T9" fmla="*/ 62 h 116"/>
                  <a:gd name="T10" fmla="*/ 96 w 109"/>
                  <a:gd name="T11" fmla="*/ 77 h 116"/>
                  <a:gd name="T12" fmla="*/ 73 w 109"/>
                  <a:gd name="T13" fmla="*/ 77 h 116"/>
                  <a:gd name="T14" fmla="*/ 67 w 109"/>
                  <a:gd name="T15" fmla="*/ 89 h 116"/>
                  <a:gd name="T16" fmla="*/ 60 w 109"/>
                  <a:gd name="T17" fmla="*/ 116 h 116"/>
                  <a:gd name="T18" fmla="*/ 3 w 109"/>
                  <a:gd name="T19" fmla="*/ 69 h 116"/>
                  <a:gd name="T20" fmla="*/ 0 w 109"/>
                  <a:gd name="T21" fmla="*/ 53 h 116"/>
                  <a:gd name="T22" fmla="*/ 22 w 109"/>
                  <a:gd name="T23" fmla="*/ 41 h 116"/>
                  <a:gd name="T24" fmla="*/ 24 w 109"/>
                  <a:gd name="T25" fmla="*/ 23 h 116"/>
                  <a:gd name="T26" fmla="*/ 34 w 109"/>
                  <a:gd name="T27" fmla="*/ 15 h 116"/>
                  <a:gd name="T28" fmla="*/ 40 w 109"/>
                  <a:gd name="T29" fmla="*/ 3 h 116"/>
                  <a:gd name="T30" fmla="*/ 52 w 109"/>
                  <a:gd name="T31" fmla="*/ 2 h 116"/>
                  <a:gd name="T32" fmla="*/ 52 w 109"/>
                  <a:gd name="T33" fmla="*/ 0 h 1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9"/>
                  <a:gd name="T52" fmla="*/ 0 h 116"/>
                  <a:gd name="T53" fmla="*/ 109 w 109"/>
                  <a:gd name="T54" fmla="*/ 116 h 1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9" h="116">
                    <a:moveTo>
                      <a:pt x="52" y="0"/>
                    </a:moveTo>
                    <a:lnTo>
                      <a:pt x="64" y="23"/>
                    </a:lnTo>
                    <a:lnTo>
                      <a:pt x="85" y="39"/>
                    </a:lnTo>
                    <a:lnTo>
                      <a:pt x="109" y="50"/>
                    </a:lnTo>
                    <a:lnTo>
                      <a:pt x="97" y="62"/>
                    </a:lnTo>
                    <a:lnTo>
                      <a:pt x="96" y="77"/>
                    </a:lnTo>
                    <a:lnTo>
                      <a:pt x="73" y="77"/>
                    </a:lnTo>
                    <a:lnTo>
                      <a:pt x="67" y="89"/>
                    </a:lnTo>
                    <a:lnTo>
                      <a:pt x="60" y="116"/>
                    </a:lnTo>
                    <a:lnTo>
                      <a:pt x="3" y="69"/>
                    </a:lnTo>
                    <a:lnTo>
                      <a:pt x="0" y="53"/>
                    </a:lnTo>
                    <a:lnTo>
                      <a:pt x="22" y="41"/>
                    </a:lnTo>
                    <a:lnTo>
                      <a:pt x="24" y="23"/>
                    </a:lnTo>
                    <a:lnTo>
                      <a:pt x="34" y="15"/>
                    </a:lnTo>
                    <a:lnTo>
                      <a:pt x="40" y="3"/>
                    </a:lnTo>
                    <a:lnTo>
                      <a:pt x="52" y="2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006956">
                  <a:defRPr/>
                </a:pPr>
                <a:endParaRPr lang="en-US" sz="1800" kern="0">
                  <a:solidFill>
                    <a:srgbClr val="4B4B4B"/>
                  </a:solidFill>
                  <a:latin typeface="TeleNeo Office"/>
                </a:endParaRPr>
              </a:p>
            </p:txBody>
          </p:sp>
        </p:grpSp>
      </p:grpSp>
      <p:grpSp>
        <p:nvGrpSpPr>
          <p:cNvPr id="109" name="Gruppieren 8">
            <a:extLst>
              <a:ext uri="{FF2B5EF4-FFF2-40B4-BE49-F238E27FC236}">
                <a16:creationId xmlns:a16="http://schemas.microsoft.com/office/drawing/2014/main" id="{E7A41BA2-7FE8-4DAF-AA36-36D42E1705A4}"/>
              </a:ext>
            </a:extLst>
          </p:cNvPr>
          <p:cNvGrpSpPr/>
          <p:nvPr/>
        </p:nvGrpSpPr>
        <p:grpSpPr>
          <a:xfrm>
            <a:off x="7420328" y="2321566"/>
            <a:ext cx="3562679" cy="2676832"/>
            <a:chOff x="7420837" y="2109250"/>
            <a:chExt cx="3563770" cy="2677652"/>
          </a:xfrm>
          <a:solidFill>
            <a:schemeClr val="tx2"/>
          </a:solidFill>
        </p:grpSpPr>
        <p:sp>
          <p:nvSpPr>
            <p:cNvPr id="110" name="Freeform 22">
              <a:extLst>
                <a:ext uri="{FF2B5EF4-FFF2-40B4-BE49-F238E27FC236}">
                  <a16:creationId xmlns:a16="http://schemas.microsoft.com/office/drawing/2014/main" id="{BED7359F-B4B0-42FB-9761-22FBC1CCF56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9578006" y="3746578"/>
              <a:ext cx="1406601" cy="1040324"/>
            </a:xfrm>
            <a:custGeom>
              <a:avLst/>
              <a:gdLst>
                <a:gd name="T0" fmla="*/ 122 w 550"/>
                <a:gd name="T1" fmla="*/ 46 h 402"/>
                <a:gd name="T2" fmla="*/ 102 w 550"/>
                <a:gd name="T3" fmla="*/ 57 h 402"/>
                <a:gd name="T4" fmla="*/ 95 w 550"/>
                <a:gd name="T5" fmla="*/ 130 h 402"/>
                <a:gd name="T6" fmla="*/ 62 w 550"/>
                <a:gd name="T7" fmla="*/ 169 h 402"/>
                <a:gd name="T8" fmla="*/ 19 w 550"/>
                <a:gd name="T9" fmla="*/ 189 h 402"/>
                <a:gd name="T10" fmla="*/ 0 w 550"/>
                <a:gd name="T11" fmla="*/ 215 h 402"/>
                <a:gd name="T12" fmla="*/ 17 w 550"/>
                <a:gd name="T13" fmla="*/ 237 h 402"/>
                <a:gd name="T14" fmla="*/ 17 w 550"/>
                <a:gd name="T15" fmla="*/ 258 h 402"/>
                <a:gd name="T16" fmla="*/ 41 w 550"/>
                <a:gd name="T17" fmla="*/ 263 h 402"/>
                <a:gd name="T18" fmla="*/ 52 w 550"/>
                <a:gd name="T19" fmla="*/ 295 h 402"/>
                <a:gd name="T20" fmla="*/ 59 w 550"/>
                <a:gd name="T21" fmla="*/ 324 h 402"/>
                <a:gd name="T22" fmla="*/ 76 w 550"/>
                <a:gd name="T23" fmla="*/ 324 h 402"/>
                <a:gd name="T24" fmla="*/ 104 w 550"/>
                <a:gd name="T25" fmla="*/ 326 h 402"/>
                <a:gd name="T26" fmla="*/ 104 w 550"/>
                <a:gd name="T27" fmla="*/ 343 h 402"/>
                <a:gd name="T28" fmla="*/ 122 w 550"/>
                <a:gd name="T29" fmla="*/ 358 h 402"/>
                <a:gd name="T30" fmla="*/ 122 w 550"/>
                <a:gd name="T31" fmla="*/ 378 h 402"/>
                <a:gd name="T32" fmla="*/ 160 w 550"/>
                <a:gd name="T33" fmla="*/ 387 h 402"/>
                <a:gd name="T34" fmla="*/ 213 w 550"/>
                <a:gd name="T35" fmla="*/ 402 h 402"/>
                <a:gd name="T36" fmla="*/ 253 w 550"/>
                <a:gd name="T37" fmla="*/ 391 h 402"/>
                <a:gd name="T38" fmla="*/ 298 w 550"/>
                <a:gd name="T39" fmla="*/ 395 h 402"/>
                <a:gd name="T40" fmla="*/ 324 w 550"/>
                <a:gd name="T41" fmla="*/ 380 h 402"/>
                <a:gd name="T42" fmla="*/ 398 w 550"/>
                <a:gd name="T43" fmla="*/ 346 h 402"/>
                <a:gd name="T44" fmla="*/ 441 w 550"/>
                <a:gd name="T45" fmla="*/ 350 h 402"/>
                <a:gd name="T46" fmla="*/ 474 w 550"/>
                <a:gd name="T47" fmla="*/ 356 h 402"/>
                <a:gd name="T48" fmla="*/ 494 w 550"/>
                <a:gd name="T49" fmla="*/ 339 h 402"/>
                <a:gd name="T50" fmla="*/ 496 w 550"/>
                <a:gd name="T51" fmla="*/ 282 h 402"/>
                <a:gd name="T52" fmla="*/ 515 w 550"/>
                <a:gd name="T53" fmla="*/ 263 h 402"/>
                <a:gd name="T54" fmla="*/ 533 w 550"/>
                <a:gd name="T55" fmla="*/ 263 h 402"/>
                <a:gd name="T56" fmla="*/ 537 w 550"/>
                <a:gd name="T57" fmla="*/ 248 h 402"/>
                <a:gd name="T58" fmla="*/ 550 w 550"/>
                <a:gd name="T59" fmla="*/ 235 h 402"/>
                <a:gd name="T60" fmla="*/ 522 w 550"/>
                <a:gd name="T61" fmla="*/ 226 h 402"/>
                <a:gd name="T62" fmla="*/ 489 w 550"/>
                <a:gd name="T63" fmla="*/ 233 h 402"/>
                <a:gd name="T64" fmla="*/ 457 w 550"/>
                <a:gd name="T65" fmla="*/ 226 h 402"/>
                <a:gd name="T66" fmla="*/ 452 w 550"/>
                <a:gd name="T67" fmla="*/ 200 h 402"/>
                <a:gd name="T68" fmla="*/ 441 w 550"/>
                <a:gd name="T69" fmla="*/ 174 h 402"/>
                <a:gd name="T70" fmla="*/ 435 w 550"/>
                <a:gd name="T71" fmla="*/ 148 h 402"/>
                <a:gd name="T72" fmla="*/ 437 w 550"/>
                <a:gd name="T73" fmla="*/ 124 h 402"/>
                <a:gd name="T74" fmla="*/ 413 w 550"/>
                <a:gd name="T75" fmla="*/ 87 h 402"/>
                <a:gd name="T76" fmla="*/ 405 w 550"/>
                <a:gd name="T77" fmla="*/ 61 h 402"/>
                <a:gd name="T78" fmla="*/ 381 w 550"/>
                <a:gd name="T79" fmla="*/ 41 h 402"/>
                <a:gd name="T80" fmla="*/ 365 w 550"/>
                <a:gd name="T81" fmla="*/ 9 h 402"/>
                <a:gd name="T82" fmla="*/ 348 w 550"/>
                <a:gd name="T83" fmla="*/ 0 h 402"/>
                <a:gd name="T84" fmla="*/ 329 w 550"/>
                <a:gd name="T85" fmla="*/ 13 h 402"/>
                <a:gd name="T86" fmla="*/ 307 w 550"/>
                <a:gd name="T87" fmla="*/ 15 h 402"/>
                <a:gd name="T88" fmla="*/ 288 w 550"/>
                <a:gd name="T89" fmla="*/ 26 h 402"/>
                <a:gd name="T90" fmla="*/ 259 w 550"/>
                <a:gd name="T91" fmla="*/ 30 h 402"/>
                <a:gd name="T92" fmla="*/ 235 w 550"/>
                <a:gd name="T93" fmla="*/ 13 h 402"/>
                <a:gd name="T94" fmla="*/ 204 w 550"/>
                <a:gd name="T95" fmla="*/ 24 h 402"/>
                <a:gd name="T96" fmla="*/ 180 w 550"/>
                <a:gd name="T97" fmla="*/ 22 h 402"/>
                <a:gd name="T98" fmla="*/ 150 w 550"/>
                <a:gd name="T99" fmla="*/ 20 h 402"/>
                <a:gd name="T100" fmla="*/ 135 w 550"/>
                <a:gd name="T101" fmla="*/ 28 h 402"/>
                <a:gd name="T102" fmla="*/ 128 w 550"/>
                <a:gd name="T103" fmla="*/ 31 h 4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50"/>
                <a:gd name="T157" fmla="*/ 0 h 402"/>
                <a:gd name="T158" fmla="*/ 550 w 550"/>
                <a:gd name="T159" fmla="*/ 402 h 4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50" h="402">
                  <a:moveTo>
                    <a:pt x="132" y="35"/>
                  </a:moveTo>
                  <a:lnTo>
                    <a:pt x="122" y="46"/>
                  </a:lnTo>
                  <a:lnTo>
                    <a:pt x="115" y="54"/>
                  </a:lnTo>
                  <a:lnTo>
                    <a:pt x="102" y="57"/>
                  </a:lnTo>
                  <a:lnTo>
                    <a:pt x="96" y="119"/>
                  </a:lnTo>
                  <a:lnTo>
                    <a:pt x="95" y="130"/>
                  </a:lnTo>
                  <a:lnTo>
                    <a:pt x="80" y="154"/>
                  </a:lnTo>
                  <a:lnTo>
                    <a:pt x="62" y="169"/>
                  </a:lnTo>
                  <a:lnTo>
                    <a:pt x="50" y="182"/>
                  </a:lnTo>
                  <a:lnTo>
                    <a:pt x="19" y="189"/>
                  </a:lnTo>
                  <a:lnTo>
                    <a:pt x="3" y="203"/>
                  </a:lnTo>
                  <a:lnTo>
                    <a:pt x="0" y="215"/>
                  </a:lnTo>
                  <a:lnTo>
                    <a:pt x="11" y="224"/>
                  </a:lnTo>
                  <a:lnTo>
                    <a:pt x="17" y="237"/>
                  </a:lnTo>
                  <a:lnTo>
                    <a:pt x="15" y="246"/>
                  </a:lnTo>
                  <a:lnTo>
                    <a:pt x="17" y="258"/>
                  </a:lnTo>
                  <a:lnTo>
                    <a:pt x="26" y="263"/>
                  </a:lnTo>
                  <a:lnTo>
                    <a:pt x="41" y="263"/>
                  </a:lnTo>
                  <a:lnTo>
                    <a:pt x="46" y="274"/>
                  </a:lnTo>
                  <a:lnTo>
                    <a:pt x="52" y="295"/>
                  </a:lnTo>
                  <a:lnTo>
                    <a:pt x="54" y="311"/>
                  </a:lnTo>
                  <a:lnTo>
                    <a:pt x="59" y="324"/>
                  </a:lnTo>
                  <a:lnTo>
                    <a:pt x="69" y="328"/>
                  </a:lnTo>
                  <a:lnTo>
                    <a:pt x="76" y="324"/>
                  </a:lnTo>
                  <a:lnTo>
                    <a:pt x="89" y="315"/>
                  </a:lnTo>
                  <a:lnTo>
                    <a:pt x="104" y="326"/>
                  </a:lnTo>
                  <a:lnTo>
                    <a:pt x="102" y="337"/>
                  </a:lnTo>
                  <a:lnTo>
                    <a:pt x="104" y="343"/>
                  </a:lnTo>
                  <a:lnTo>
                    <a:pt x="111" y="346"/>
                  </a:lnTo>
                  <a:lnTo>
                    <a:pt x="122" y="358"/>
                  </a:lnTo>
                  <a:lnTo>
                    <a:pt x="119" y="371"/>
                  </a:lnTo>
                  <a:lnTo>
                    <a:pt x="122" y="378"/>
                  </a:lnTo>
                  <a:lnTo>
                    <a:pt x="139" y="378"/>
                  </a:lnTo>
                  <a:lnTo>
                    <a:pt x="160" y="387"/>
                  </a:lnTo>
                  <a:lnTo>
                    <a:pt x="198" y="402"/>
                  </a:lnTo>
                  <a:lnTo>
                    <a:pt x="213" y="402"/>
                  </a:lnTo>
                  <a:lnTo>
                    <a:pt x="235" y="398"/>
                  </a:lnTo>
                  <a:lnTo>
                    <a:pt x="253" y="391"/>
                  </a:lnTo>
                  <a:lnTo>
                    <a:pt x="283" y="396"/>
                  </a:lnTo>
                  <a:lnTo>
                    <a:pt x="298" y="395"/>
                  </a:lnTo>
                  <a:lnTo>
                    <a:pt x="305" y="393"/>
                  </a:lnTo>
                  <a:lnTo>
                    <a:pt x="324" y="380"/>
                  </a:lnTo>
                  <a:lnTo>
                    <a:pt x="366" y="356"/>
                  </a:lnTo>
                  <a:lnTo>
                    <a:pt x="398" y="346"/>
                  </a:lnTo>
                  <a:lnTo>
                    <a:pt x="415" y="345"/>
                  </a:lnTo>
                  <a:lnTo>
                    <a:pt x="441" y="350"/>
                  </a:lnTo>
                  <a:lnTo>
                    <a:pt x="463" y="352"/>
                  </a:lnTo>
                  <a:lnTo>
                    <a:pt x="474" y="356"/>
                  </a:lnTo>
                  <a:lnTo>
                    <a:pt x="491" y="354"/>
                  </a:lnTo>
                  <a:lnTo>
                    <a:pt x="494" y="339"/>
                  </a:lnTo>
                  <a:lnTo>
                    <a:pt x="494" y="311"/>
                  </a:lnTo>
                  <a:lnTo>
                    <a:pt x="496" y="282"/>
                  </a:lnTo>
                  <a:lnTo>
                    <a:pt x="505" y="267"/>
                  </a:lnTo>
                  <a:lnTo>
                    <a:pt x="515" y="263"/>
                  </a:lnTo>
                  <a:lnTo>
                    <a:pt x="524" y="269"/>
                  </a:lnTo>
                  <a:lnTo>
                    <a:pt x="533" y="263"/>
                  </a:lnTo>
                  <a:lnTo>
                    <a:pt x="539" y="256"/>
                  </a:lnTo>
                  <a:lnTo>
                    <a:pt x="537" y="248"/>
                  </a:lnTo>
                  <a:lnTo>
                    <a:pt x="548" y="245"/>
                  </a:lnTo>
                  <a:lnTo>
                    <a:pt x="550" y="235"/>
                  </a:lnTo>
                  <a:lnTo>
                    <a:pt x="539" y="230"/>
                  </a:lnTo>
                  <a:lnTo>
                    <a:pt x="522" y="226"/>
                  </a:lnTo>
                  <a:lnTo>
                    <a:pt x="509" y="230"/>
                  </a:lnTo>
                  <a:lnTo>
                    <a:pt x="489" y="233"/>
                  </a:lnTo>
                  <a:lnTo>
                    <a:pt x="470" y="233"/>
                  </a:lnTo>
                  <a:lnTo>
                    <a:pt x="457" y="226"/>
                  </a:lnTo>
                  <a:lnTo>
                    <a:pt x="452" y="215"/>
                  </a:lnTo>
                  <a:lnTo>
                    <a:pt x="452" y="200"/>
                  </a:lnTo>
                  <a:lnTo>
                    <a:pt x="450" y="185"/>
                  </a:lnTo>
                  <a:lnTo>
                    <a:pt x="441" y="174"/>
                  </a:lnTo>
                  <a:lnTo>
                    <a:pt x="435" y="163"/>
                  </a:lnTo>
                  <a:lnTo>
                    <a:pt x="435" y="148"/>
                  </a:lnTo>
                  <a:lnTo>
                    <a:pt x="437" y="133"/>
                  </a:lnTo>
                  <a:lnTo>
                    <a:pt x="437" y="124"/>
                  </a:lnTo>
                  <a:lnTo>
                    <a:pt x="428" y="102"/>
                  </a:lnTo>
                  <a:lnTo>
                    <a:pt x="413" y="87"/>
                  </a:lnTo>
                  <a:lnTo>
                    <a:pt x="407" y="72"/>
                  </a:lnTo>
                  <a:lnTo>
                    <a:pt x="405" y="61"/>
                  </a:lnTo>
                  <a:lnTo>
                    <a:pt x="402" y="56"/>
                  </a:lnTo>
                  <a:lnTo>
                    <a:pt x="381" y="41"/>
                  </a:lnTo>
                  <a:lnTo>
                    <a:pt x="374" y="28"/>
                  </a:lnTo>
                  <a:lnTo>
                    <a:pt x="365" y="9"/>
                  </a:lnTo>
                  <a:lnTo>
                    <a:pt x="357" y="2"/>
                  </a:lnTo>
                  <a:lnTo>
                    <a:pt x="348" y="0"/>
                  </a:lnTo>
                  <a:lnTo>
                    <a:pt x="339" y="4"/>
                  </a:lnTo>
                  <a:lnTo>
                    <a:pt x="329" y="13"/>
                  </a:lnTo>
                  <a:lnTo>
                    <a:pt x="324" y="15"/>
                  </a:lnTo>
                  <a:lnTo>
                    <a:pt x="307" y="15"/>
                  </a:lnTo>
                  <a:lnTo>
                    <a:pt x="296" y="17"/>
                  </a:lnTo>
                  <a:lnTo>
                    <a:pt x="288" y="26"/>
                  </a:lnTo>
                  <a:lnTo>
                    <a:pt x="274" y="31"/>
                  </a:lnTo>
                  <a:lnTo>
                    <a:pt x="259" y="30"/>
                  </a:lnTo>
                  <a:lnTo>
                    <a:pt x="251" y="22"/>
                  </a:lnTo>
                  <a:lnTo>
                    <a:pt x="235" y="13"/>
                  </a:lnTo>
                  <a:lnTo>
                    <a:pt x="221" y="17"/>
                  </a:lnTo>
                  <a:lnTo>
                    <a:pt x="204" y="24"/>
                  </a:lnTo>
                  <a:lnTo>
                    <a:pt x="191" y="26"/>
                  </a:lnTo>
                  <a:lnTo>
                    <a:pt x="180" y="22"/>
                  </a:lnTo>
                  <a:lnTo>
                    <a:pt x="167" y="15"/>
                  </a:lnTo>
                  <a:lnTo>
                    <a:pt x="150" y="20"/>
                  </a:lnTo>
                  <a:lnTo>
                    <a:pt x="139" y="26"/>
                  </a:lnTo>
                  <a:lnTo>
                    <a:pt x="135" y="28"/>
                  </a:lnTo>
                  <a:lnTo>
                    <a:pt x="132" y="30"/>
                  </a:lnTo>
                  <a:lnTo>
                    <a:pt x="128" y="31"/>
                  </a:lnTo>
                  <a:lnTo>
                    <a:pt x="132" y="35"/>
                  </a:lnTo>
                  <a:close/>
                </a:path>
              </a:pathLst>
            </a:custGeom>
            <a:grpFill/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006956">
                <a:defRPr/>
              </a:pPr>
              <a:endParaRPr lang="en-US" sz="1800" kern="0">
                <a:solidFill>
                  <a:srgbClr val="4B4B4B"/>
                </a:solidFill>
                <a:latin typeface="TeleNeo Office"/>
              </a:endParaRPr>
            </a:p>
          </p:txBody>
        </p:sp>
        <p:sp>
          <p:nvSpPr>
            <p:cNvPr id="111" name="Freeform 36">
              <a:extLst>
                <a:ext uri="{FF2B5EF4-FFF2-40B4-BE49-F238E27FC236}">
                  <a16:creationId xmlns:a16="http://schemas.microsoft.com/office/drawing/2014/main" id="{1401BEAB-AF61-4779-9684-488B5CF05CE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420837" y="2109250"/>
              <a:ext cx="1306334" cy="1764413"/>
            </a:xfrm>
            <a:custGeom>
              <a:avLst/>
              <a:gdLst>
                <a:gd name="T0" fmla="*/ 201 w 512"/>
                <a:gd name="T1" fmla="*/ 15 h 684"/>
                <a:gd name="T2" fmla="*/ 207 w 512"/>
                <a:gd name="T3" fmla="*/ 48 h 684"/>
                <a:gd name="T4" fmla="*/ 203 w 512"/>
                <a:gd name="T5" fmla="*/ 72 h 684"/>
                <a:gd name="T6" fmla="*/ 231 w 512"/>
                <a:gd name="T7" fmla="*/ 107 h 684"/>
                <a:gd name="T8" fmla="*/ 190 w 512"/>
                <a:gd name="T9" fmla="*/ 96 h 684"/>
                <a:gd name="T10" fmla="*/ 158 w 512"/>
                <a:gd name="T11" fmla="*/ 122 h 684"/>
                <a:gd name="T12" fmla="*/ 136 w 512"/>
                <a:gd name="T13" fmla="*/ 100 h 684"/>
                <a:gd name="T14" fmla="*/ 95 w 512"/>
                <a:gd name="T15" fmla="*/ 122 h 684"/>
                <a:gd name="T16" fmla="*/ 103 w 512"/>
                <a:gd name="T17" fmla="*/ 157 h 684"/>
                <a:gd name="T18" fmla="*/ 82 w 512"/>
                <a:gd name="T19" fmla="*/ 176 h 684"/>
                <a:gd name="T20" fmla="*/ 86 w 512"/>
                <a:gd name="T21" fmla="*/ 209 h 684"/>
                <a:gd name="T22" fmla="*/ 58 w 512"/>
                <a:gd name="T23" fmla="*/ 244 h 684"/>
                <a:gd name="T24" fmla="*/ 28 w 512"/>
                <a:gd name="T25" fmla="*/ 272 h 684"/>
                <a:gd name="T26" fmla="*/ 19 w 512"/>
                <a:gd name="T27" fmla="*/ 326 h 684"/>
                <a:gd name="T28" fmla="*/ 15 w 512"/>
                <a:gd name="T29" fmla="*/ 350 h 684"/>
                <a:gd name="T30" fmla="*/ 2 w 512"/>
                <a:gd name="T31" fmla="*/ 400 h 684"/>
                <a:gd name="T32" fmla="*/ 19 w 512"/>
                <a:gd name="T33" fmla="*/ 424 h 684"/>
                <a:gd name="T34" fmla="*/ 0 w 512"/>
                <a:gd name="T35" fmla="*/ 455 h 684"/>
                <a:gd name="T36" fmla="*/ 28 w 512"/>
                <a:gd name="T37" fmla="*/ 489 h 684"/>
                <a:gd name="T38" fmla="*/ 81 w 512"/>
                <a:gd name="T39" fmla="*/ 496 h 684"/>
                <a:gd name="T40" fmla="*/ 90 w 512"/>
                <a:gd name="T41" fmla="*/ 520 h 684"/>
                <a:gd name="T42" fmla="*/ 66 w 512"/>
                <a:gd name="T43" fmla="*/ 553 h 684"/>
                <a:gd name="T44" fmla="*/ 45 w 512"/>
                <a:gd name="T45" fmla="*/ 608 h 684"/>
                <a:gd name="T46" fmla="*/ 73 w 512"/>
                <a:gd name="T47" fmla="*/ 641 h 684"/>
                <a:gd name="T48" fmla="*/ 99 w 512"/>
                <a:gd name="T49" fmla="*/ 628 h 684"/>
                <a:gd name="T50" fmla="*/ 125 w 512"/>
                <a:gd name="T51" fmla="*/ 638 h 684"/>
                <a:gd name="T52" fmla="*/ 149 w 512"/>
                <a:gd name="T53" fmla="*/ 660 h 684"/>
                <a:gd name="T54" fmla="*/ 197 w 512"/>
                <a:gd name="T55" fmla="*/ 667 h 684"/>
                <a:gd name="T56" fmla="*/ 229 w 512"/>
                <a:gd name="T57" fmla="*/ 673 h 684"/>
                <a:gd name="T58" fmla="*/ 277 w 512"/>
                <a:gd name="T59" fmla="*/ 673 h 684"/>
                <a:gd name="T60" fmla="*/ 308 w 512"/>
                <a:gd name="T61" fmla="*/ 669 h 684"/>
                <a:gd name="T62" fmla="*/ 342 w 512"/>
                <a:gd name="T63" fmla="*/ 669 h 684"/>
                <a:gd name="T64" fmla="*/ 382 w 512"/>
                <a:gd name="T65" fmla="*/ 678 h 684"/>
                <a:gd name="T66" fmla="*/ 373 w 512"/>
                <a:gd name="T67" fmla="*/ 649 h 684"/>
                <a:gd name="T68" fmla="*/ 432 w 512"/>
                <a:gd name="T69" fmla="*/ 593 h 684"/>
                <a:gd name="T70" fmla="*/ 403 w 512"/>
                <a:gd name="T71" fmla="*/ 567 h 684"/>
                <a:gd name="T72" fmla="*/ 347 w 512"/>
                <a:gd name="T73" fmla="*/ 511 h 684"/>
                <a:gd name="T74" fmla="*/ 333 w 512"/>
                <a:gd name="T75" fmla="*/ 461 h 684"/>
                <a:gd name="T76" fmla="*/ 352 w 512"/>
                <a:gd name="T77" fmla="*/ 449 h 684"/>
                <a:gd name="T78" fmla="*/ 463 w 512"/>
                <a:gd name="T79" fmla="*/ 400 h 684"/>
                <a:gd name="T80" fmla="*/ 503 w 512"/>
                <a:gd name="T81" fmla="*/ 397 h 684"/>
                <a:gd name="T82" fmla="*/ 512 w 512"/>
                <a:gd name="T83" fmla="*/ 363 h 684"/>
                <a:gd name="T84" fmla="*/ 501 w 512"/>
                <a:gd name="T85" fmla="*/ 300 h 684"/>
                <a:gd name="T86" fmla="*/ 492 w 512"/>
                <a:gd name="T87" fmla="*/ 256 h 684"/>
                <a:gd name="T88" fmla="*/ 479 w 512"/>
                <a:gd name="T89" fmla="*/ 207 h 684"/>
                <a:gd name="T90" fmla="*/ 458 w 512"/>
                <a:gd name="T91" fmla="*/ 130 h 684"/>
                <a:gd name="T92" fmla="*/ 414 w 512"/>
                <a:gd name="T93" fmla="*/ 85 h 684"/>
                <a:gd name="T94" fmla="*/ 379 w 512"/>
                <a:gd name="T95" fmla="*/ 83 h 684"/>
                <a:gd name="T96" fmla="*/ 319 w 512"/>
                <a:gd name="T97" fmla="*/ 106 h 684"/>
                <a:gd name="T98" fmla="*/ 314 w 512"/>
                <a:gd name="T99" fmla="*/ 87 h 684"/>
                <a:gd name="T100" fmla="*/ 284 w 512"/>
                <a:gd name="T101" fmla="*/ 59 h 684"/>
                <a:gd name="T102" fmla="*/ 260 w 512"/>
                <a:gd name="T103" fmla="*/ 15 h 684"/>
                <a:gd name="T104" fmla="*/ 225 w 512"/>
                <a:gd name="T105" fmla="*/ 2 h 6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2"/>
                <a:gd name="T160" fmla="*/ 0 h 684"/>
                <a:gd name="T161" fmla="*/ 512 w 512"/>
                <a:gd name="T162" fmla="*/ 684 h 6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2" h="684">
                  <a:moveTo>
                    <a:pt x="212" y="0"/>
                  </a:moveTo>
                  <a:lnTo>
                    <a:pt x="201" y="7"/>
                  </a:lnTo>
                  <a:lnTo>
                    <a:pt x="201" y="15"/>
                  </a:lnTo>
                  <a:lnTo>
                    <a:pt x="203" y="22"/>
                  </a:lnTo>
                  <a:lnTo>
                    <a:pt x="205" y="33"/>
                  </a:lnTo>
                  <a:lnTo>
                    <a:pt x="207" y="48"/>
                  </a:lnTo>
                  <a:lnTo>
                    <a:pt x="201" y="54"/>
                  </a:lnTo>
                  <a:lnTo>
                    <a:pt x="201" y="63"/>
                  </a:lnTo>
                  <a:lnTo>
                    <a:pt x="203" y="72"/>
                  </a:lnTo>
                  <a:lnTo>
                    <a:pt x="218" y="85"/>
                  </a:lnTo>
                  <a:lnTo>
                    <a:pt x="227" y="87"/>
                  </a:lnTo>
                  <a:lnTo>
                    <a:pt x="231" y="107"/>
                  </a:lnTo>
                  <a:lnTo>
                    <a:pt x="210" y="102"/>
                  </a:lnTo>
                  <a:lnTo>
                    <a:pt x="199" y="91"/>
                  </a:lnTo>
                  <a:lnTo>
                    <a:pt x="190" y="96"/>
                  </a:lnTo>
                  <a:lnTo>
                    <a:pt x="173" y="117"/>
                  </a:lnTo>
                  <a:lnTo>
                    <a:pt x="166" y="124"/>
                  </a:lnTo>
                  <a:lnTo>
                    <a:pt x="158" y="122"/>
                  </a:lnTo>
                  <a:lnTo>
                    <a:pt x="157" y="113"/>
                  </a:lnTo>
                  <a:lnTo>
                    <a:pt x="151" y="106"/>
                  </a:lnTo>
                  <a:lnTo>
                    <a:pt x="136" y="100"/>
                  </a:lnTo>
                  <a:lnTo>
                    <a:pt x="114" y="100"/>
                  </a:lnTo>
                  <a:lnTo>
                    <a:pt x="107" y="109"/>
                  </a:lnTo>
                  <a:lnTo>
                    <a:pt x="95" y="122"/>
                  </a:lnTo>
                  <a:lnTo>
                    <a:pt x="105" y="131"/>
                  </a:lnTo>
                  <a:lnTo>
                    <a:pt x="105" y="148"/>
                  </a:lnTo>
                  <a:lnTo>
                    <a:pt x="103" y="157"/>
                  </a:lnTo>
                  <a:lnTo>
                    <a:pt x="99" y="165"/>
                  </a:lnTo>
                  <a:lnTo>
                    <a:pt x="86" y="174"/>
                  </a:lnTo>
                  <a:lnTo>
                    <a:pt x="82" y="176"/>
                  </a:lnTo>
                  <a:lnTo>
                    <a:pt x="84" y="189"/>
                  </a:lnTo>
                  <a:lnTo>
                    <a:pt x="90" y="198"/>
                  </a:lnTo>
                  <a:lnTo>
                    <a:pt x="86" y="209"/>
                  </a:lnTo>
                  <a:lnTo>
                    <a:pt x="77" y="222"/>
                  </a:lnTo>
                  <a:lnTo>
                    <a:pt x="66" y="235"/>
                  </a:lnTo>
                  <a:lnTo>
                    <a:pt x="58" y="244"/>
                  </a:lnTo>
                  <a:lnTo>
                    <a:pt x="45" y="254"/>
                  </a:lnTo>
                  <a:lnTo>
                    <a:pt x="35" y="257"/>
                  </a:lnTo>
                  <a:lnTo>
                    <a:pt x="28" y="272"/>
                  </a:lnTo>
                  <a:lnTo>
                    <a:pt x="26" y="294"/>
                  </a:lnTo>
                  <a:lnTo>
                    <a:pt x="19" y="307"/>
                  </a:lnTo>
                  <a:lnTo>
                    <a:pt x="19" y="326"/>
                  </a:lnTo>
                  <a:lnTo>
                    <a:pt x="11" y="335"/>
                  </a:lnTo>
                  <a:lnTo>
                    <a:pt x="9" y="341"/>
                  </a:lnTo>
                  <a:lnTo>
                    <a:pt x="15" y="350"/>
                  </a:lnTo>
                  <a:lnTo>
                    <a:pt x="19" y="365"/>
                  </a:lnTo>
                  <a:lnTo>
                    <a:pt x="28" y="378"/>
                  </a:lnTo>
                  <a:lnTo>
                    <a:pt x="2" y="400"/>
                  </a:lnTo>
                  <a:lnTo>
                    <a:pt x="7" y="413"/>
                  </a:lnTo>
                  <a:lnTo>
                    <a:pt x="17" y="422"/>
                  </a:lnTo>
                  <a:lnTo>
                    <a:pt x="19" y="424"/>
                  </a:lnTo>
                  <a:lnTo>
                    <a:pt x="19" y="433"/>
                  </a:lnTo>
                  <a:lnTo>
                    <a:pt x="6" y="442"/>
                  </a:lnTo>
                  <a:lnTo>
                    <a:pt x="0" y="455"/>
                  </a:lnTo>
                  <a:lnTo>
                    <a:pt x="6" y="472"/>
                  </a:lnTo>
                  <a:lnTo>
                    <a:pt x="13" y="483"/>
                  </a:lnTo>
                  <a:lnTo>
                    <a:pt x="28" y="489"/>
                  </a:lnTo>
                  <a:lnTo>
                    <a:pt x="47" y="492"/>
                  </a:lnTo>
                  <a:lnTo>
                    <a:pt x="66" y="494"/>
                  </a:lnTo>
                  <a:lnTo>
                    <a:pt x="81" y="496"/>
                  </a:lnTo>
                  <a:lnTo>
                    <a:pt x="92" y="504"/>
                  </a:lnTo>
                  <a:lnTo>
                    <a:pt x="103" y="513"/>
                  </a:lnTo>
                  <a:lnTo>
                    <a:pt x="90" y="520"/>
                  </a:lnTo>
                  <a:lnTo>
                    <a:pt x="79" y="531"/>
                  </a:lnTo>
                  <a:lnTo>
                    <a:pt x="68" y="541"/>
                  </a:lnTo>
                  <a:lnTo>
                    <a:pt x="66" y="553"/>
                  </a:lnTo>
                  <a:lnTo>
                    <a:pt x="60" y="580"/>
                  </a:lnTo>
                  <a:lnTo>
                    <a:pt x="51" y="597"/>
                  </a:lnTo>
                  <a:lnTo>
                    <a:pt x="45" y="608"/>
                  </a:lnTo>
                  <a:lnTo>
                    <a:pt x="60" y="628"/>
                  </a:lnTo>
                  <a:lnTo>
                    <a:pt x="64" y="634"/>
                  </a:lnTo>
                  <a:lnTo>
                    <a:pt x="73" y="641"/>
                  </a:lnTo>
                  <a:lnTo>
                    <a:pt x="82" y="640"/>
                  </a:lnTo>
                  <a:lnTo>
                    <a:pt x="94" y="634"/>
                  </a:lnTo>
                  <a:lnTo>
                    <a:pt x="99" y="628"/>
                  </a:lnTo>
                  <a:lnTo>
                    <a:pt x="101" y="625"/>
                  </a:lnTo>
                  <a:lnTo>
                    <a:pt x="118" y="628"/>
                  </a:lnTo>
                  <a:lnTo>
                    <a:pt x="125" y="638"/>
                  </a:lnTo>
                  <a:lnTo>
                    <a:pt x="131" y="649"/>
                  </a:lnTo>
                  <a:lnTo>
                    <a:pt x="138" y="658"/>
                  </a:lnTo>
                  <a:lnTo>
                    <a:pt x="149" y="660"/>
                  </a:lnTo>
                  <a:lnTo>
                    <a:pt x="171" y="658"/>
                  </a:lnTo>
                  <a:lnTo>
                    <a:pt x="182" y="656"/>
                  </a:lnTo>
                  <a:lnTo>
                    <a:pt x="197" y="667"/>
                  </a:lnTo>
                  <a:lnTo>
                    <a:pt x="208" y="662"/>
                  </a:lnTo>
                  <a:lnTo>
                    <a:pt x="219" y="665"/>
                  </a:lnTo>
                  <a:lnTo>
                    <a:pt x="229" y="673"/>
                  </a:lnTo>
                  <a:lnTo>
                    <a:pt x="247" y="665"/>
                  </a:lnTo>
                  <a:lnTo>
                    <a:pt x="264" y="665"/>
                  </a:lnTo>
                  <a:lnTo>
                    <a:pt x="277" y="673"/>
                  </a:lnTo>
                  <a:lnTo>
                    <a:pt x="286" y="677"/>
                  </a:lnTo>
                  <a:lnTo>
                    <a:pt x="297" y="669"/>
                  </a:lnTo>
                  <a:lnTo>
                    <a:pt x="308" y="669"/>
                  </a:lnTo>
                  <a:lnTo>
                    <a:pt x="327" y="665"/>
                  </a:lnTo>
                  <a:lnTo>
                    <a:pt x="340" y="673"/>
                  </a:lnTo>
                  <a:lnTo>
                    <a:pt x="342" y="669"/>
                  </a:lnTo>
                  <a:lnTo>
                    <a:pt x="356" y="678"/>
                  </a:lnTo>
                  <a:lnTo>
                    <a:pt x="368" y="684"/>
                  </a:lnTo>
                  <a:lnTo>
                    <a:pt x="382" y="678"/>
                  </a:lnTo>
                  <a:lnTo>
                    <a:pt x="384" y="669"/>
                  </a:lnTo>
                  <a:lnTo>
                    <a:pt x="375" y="656"/>
                  </a:lnTo>
                  <a:lnTo>
                    <a:pt x="373" y="649"/>
                  </a:lnTo>
                  <a:lnTo>
                    <a:pt x="368" y="627"/>
                  </a:lnTo>
                  <a:lnTo>
                    <a:pt x="419" y="593"/>
                  </a:lnTo>
                  <a:lnTo>
                    <a:pt x="432" y="593"/>
                  </a:lnTo>
                  <a:lnTo>
                    <a:pt x="434" y="588"/>
                  </a:lnTo>
                  <a:lnTo>
                    <a:pt x="416" y="581"/>
                  </a:lnTo>
                  <a:lnTo>
                    <a:pt x="403" y="567"/>
                  </a:lnTo>
                  <a:lnTo>
                    <a:pt x="370" y="538"/>
                  </a:lnTo>
                  <a:lnTo>
                    <a:pt x="366" y="515"/>
                  </a:lnTo>
                  <a:lnTo>
                    <a:pt x="347" y="511"/>
                  </a:lnTo>
                  <a:lnTo>
                    <a:pt x="345" y="489"/>
                  </a:lnTo>
                  <a:lnTo>
                    <a:pt x="341" y="470"/>
                  </a:lnTo>
                  <a:lnTo>
                    <a:pt x="333" y="461"/>
                  </a:lnTo>
                  <a:lnTo>
                    <a:pt x="338" y="452"/>
                  </a:lnTo>
                  <a:lnTo>
                    <a:pt x="342" y="448"/>
                  </a:lnTo>
                  <a:lnTo>
                    <a:pt x="352" y="449"/>
                  </a:lnTo>
                  <a:lnTo>
                    <a:pt x="383" y="440"/>
                  </a:lnTo>
                  <a:lnTo>
                    <a:pt x="449" y="406"/>
                  </a:lnTo>
                  <a:lnTo>
                    <a:pt x="463" y="400"/>
                  </a:lnTo>
                  <a:lnTo>
                    <a:pt x="477" y="391"/>
                  </a:lnTo>
                  <a:lnTo>
                    <a:pt x="488" y="403"/>
                  </a:lnTo>
                  <a:lnTo>
                    <a:pt x="503" y="397"/>
                  </a:lnTo>
                  <a:lnTo>
                    <a:pt x="507" y="382"/>
                  </a:lnTo>
                  <a:lnTo>
                    <a:pt x="506" y="373"/>
                  </a:lnTo>
                  <a:lnTo>
                    <a:pt x="512" y="363"/>
                  </a:lnTo>
                  <a:lnTo>
                    <a:pt x="504" y="351"/>
                  </a:lnTo>
                  <a:lnTo>
                    <a:pt x="495" y="330"/>
                  </a:lnTo>
                  <a:lnTo>
                    <a:pt x="501" y="300"/>
                  </a:lnTo>
                  <a:lnTo>
                    <a:pt x="491" y="285"/>
                  </a:lnTo>
                  <a:lnTo>
                    <a:pt x="487" y="270"/>
                  </a:lnTo>
                  <a:lnTo>
                    <a:pt x="492" y="256"/>
                  </a:lnTo>
                  <a:lnTo>
                    <a:pt x="489" y="244"/>
                  </a:lnTo>
                  <a:lnTo>
                    <a:pt x="468" y="221"/>
                  </a:lnTo>
                  <a:lnTo>
                    <a:pt x="479" y="207"/>
                  </a:lnTo>
                  <a:lnTo>
                    <a:pt x="479" y="183"/>
                  </a:lnTo>
                  <a:lnTo>
                    <a:pt x="481" y="155"/>
                  </a:lnTo>
                  <a:lnTo>
                    <a:pt x="458" y="130"/>
                  </a:lnTo>
                  <a:lnTo>
                    <a:pt x="447" y="115"/>
                  </a:lnTo>
                  <a:lnTo>
                    <a:pt x="434" y="102"/>
                  </a:lnTo>
                  <a:lnTo>
                    <a:pt x="414" y="85"/>
                  </a:lnTo>
                  <a:lnTo>
                    <a:pt x="401" y="76"/>
                  </a:lnTo>
                  <a:lnTo>
                    <a:pt x="392" y="74"/>
                  </a:lnTo>
                  <a:lnTo>
                    <a:pt x="379" y="83"/>
                  </a:lnTo>
                  <a:lnTo>
                    <a:pt x="369" y="89"/>
                  </a:lnTo>
                  <a:lnTo>
                    <a:pt x="340" y="111"/>
                  </a:lnTo>
                  <a:lnTo>
                    <a:pt x="319" y="106"/>
                  </a:lnTo>
                  <a:lnTo>
                    <a:pt x="310" y="106"/>
                  </a:lnTo>
                  <a:lnTo>
                    <a:pt x="310" y="98"/>
                  </a:lnTo>
                  <a:lnTo>
                    <a:pt x="314" y="87"/>
                  </a:lnTo>
                  <a:lnTo>
                    <a:pt x="319" y="78"/>
                  </a:lnTo>
                  <a:lnTo>
                    <a:pt x="292" y="61"/>
                  </a:lnTo>
                  <a:lnTo>
                    <a:pt x="284" y="59"/>
                  </a:lnTo>
                  <a:lnTo>
                    <a:pt x="271" y="48"/>
                  </a:lnTo>
                  <a:lnTo>
                    <a:pt x="266" y="28"/>
                  </a:lnTo>
                  <a:lnTo>
                    <a:pt x="260" y="15"/>
                  </a:lnTo>
                  <a:lnTo>
                    <a:pt x="251" y="17"/>
                  </a:lnTo>
                  <a:lnTo>
                    <a:pt x="240" y="4"/>
                  </a:lnTo>
                  <a:lnTo>
                    <a:pt x="225" y="2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006956">
                <a:defRPr/>
              </a:pPr>
              <a:endParaRPr lang="en-US" sz="1800" kern="0">
                <a:solidFill>
                  <a:srgbClr val="4B4B4B"/>
                </a:solidFill>
                <a:latin typeface="TeleNeo Office"/>
              </a:endParaRPr>
            </a:p>
          </p:txBody>
        </p:sp>
        <p:sp>
          <p:nvSpPr>
            <p:cNvPr id="112" name="Freeform 60">
              <a:extLst>
                <a:ext uri="{FF2B5EF4-FFF2-40B4-BE49-F238E27FC236}">
                  <a16:creationId xmlns:a16="http://schemas.microsoft.com/office/drawing/2014/main" id="{9BD68461-4B38-4E6D-9F37-4606868A178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271673" y="3111153"/>
              <a:ext cx="1031316" cy="573360"/>
            </a:xfrm>
            <a:custGeom>
              <a:avLst/>
              <a:gdLst>
                <a:gd name="T0" fmla="*/ 99 w 403"/>
                <a:gd name="T1" fmla="*/ 211 h 220"/>
                <a:gd name="T2" fmla="*/ 96 w 403"/>
                <a:gd name="T3" fmla="*/ 199 h 220"/>
                <a:gd name="T4" fmla="*/ 83 w 403"/>
                <a:gd name="T5" fmla="*/ 192 h 220"/>
                <a:gd name="T6" fmla="*/ 36 w 403"/>
                <a:gd name="T7" fmla="*/ 149 h 220"/>
                <a:gd name="T8" fmla="*/ 33 w 403"/>
                <a:gd name="T9" fmla="*/ 126 h 220"/>
                <a:gd name="T10" fmla="*/ 12 w 403"/>
                <a:gd name="T11" fmla="*/ 123 h 220"/>
                <a:gd name="T12" fmla="*/ 13 w 403"/>
                <a:gd name="T13" fmla="*/ 102 h 220"/>
                <a:gd name="T14" fmla="*/ 6 w 403"/>
                <a:gd name="T15" fmla="*/ 82 h 220"/>
                <a:gd name="T16" fmla="*/ 0 w 403"/>
                <a:gd name="T17" fmla="*/ 71 h 220"/>
                <a:gd name="T18" fmla="*/ 4 w 403"/>
                <a:gd name="T19" fmla="*/ 59 h 220"/>
                <a:gd name="T20" fmla="*/ 19 w 403"/>
                <a:gd name="T21" fmla="*/ 59 h 220"/>
                <a:gd name="T22" fmla="*/ 45 w 403"/>
                <a:gd name="T23" fmla="*/ 53 h 220"/>
                <a:gd name="T24" fmla="*/ 126 w 403"/>
                <a:gd name="T25" fmla="*/ 11 h 220"/>
                <a:gd name="T26" fmla="*/ 143 w 403"/>
                <a:gd name="T27" fmla="*/ 0 h 220"/>
                <a:gd name="T28" fmla="*/ 154 w 403"/>
                <a:gd name="T29" fmla="*/ 13 h 220"/>
                <a:gd name="T30" fmla="*/ 171 w 403"/>
                <a:gd name="T31" fmla="*/ 6 h 220"/>
                <a:gd name="T32" fmla="*/ 187 w 403"/>
                <a:gd name="T33" fmla="*/ 7 h 220"/>
                <a:gd name="T34" fmla="*/ 197 w 403"/>
                <a:gd name="T35" fmla="*/ 14 h 220"/>
                <a:gd name="T36" fmla="*/ 197 w 403"/>
                <a:gd name="T37" fmla="*/ 33 h 220"/>
                <a:gd name="T38" fmla="*/ 227 w 403"/>
                <a:gd name="T39" fmla="*/ 52 h 220"/>
                <a:gd name="T40" fmla="*/ 229 w 403"/>
                <a:gd name="T41" fmla="*/ 65 h 220"/>
                <a:gd name="T42" fmla="*/ 240 w 403"/>
                <a:gd name="T43" fmla="*/ 80 h 220"/>
                <a:gd name="T44" fmla="*/ 248 w 403"/>
                <a:gd name="T45" fmla="*/ 86 h 220"/>
                <a:gd name="T46" fmla="*/ 253 w 403"/>
                <a:gd name="T47" fmla="*/ 80 h 220"/>
                <a:gd name="T48" fmla="*/ 274 w 403"/>
                <a:gd name="T49" fmla="*/ 69 h 220"/>
                <a:gd name="T50" fmla="*/ 283 w 403"/>
                <a:gd name="T51" fmla="*/ 71 h 220"/>
                <a:gd name="T52" fmla="*/ 309 w 403"/>
                <a:gd name="T53" fmla="*/ 100 h 220"/>
                <a:gd name="T54" fmla="*/ 315 w 403"/>
                <a:gd name="T55" fmla="*/ 99 h 220"/>
                <a:gd name="T56" fmla="*/ 342 w 403"/>
                <a:gd name="T57" fmla="*/ 115 h 220"/>
                <a:gd name="T58" fmla="*/ 382 w 403"/>
                <a:gd name="T59" fmla="*/ 113 h 220"/>
                <a:gd name="T60" fmla="*/ 403 w 403"/>
                <a:gd name="T61" fmla="*/ 126 h 220"/>
                <a:gd name="T62" fmla="*/ 359 w 403"/>
                <a:gd name="T63" fmla="*/ 151 h 220"/>
                <a:gd name="T64" fmla="*/ 357 w 403"/>
                <a:gd name="T65" fmla="*/ 181 h 220"/>
                <a:gd name="T66" fmla="*/ 330 w 403"/>
                <a:gd name="T67" fmla="*/ 206 h 220"/>
                <a:gd name="T68" fmla="*/ 301 w 403"/>
                <a:gd name="T69" fmla="*/ 205 h 220"/>
                <a:gd name="T70" fmla="*/ 285 w 403"/>
                <a:gd name="T71" fmla="*/ 212 h 220"/>
                <a:gd name="T72" fmla="*/ 265 w 403"/>
                <a:gd name="T73" fmla="*/ 220 h 220"/>
                <a:gd name="T74" fmla="*/ 240 w 403"/>
                <a:gd name="T75" fmla="*/ 204 h 220"/>
                <a:gd name="T76" fmla="*/ 224 w 403"/>
                <a:gd name="T77" fmla="*/ 212 h 220"/>
                <a:gd name="T78" fmla="*/ 209 w 403"/>
                <a:gd name="T79" fmla="*/ 215 h 220"/>
                <a:gd name="T80" fmla="*/ 197 w 403"/>
                <a:gd name="T81" fmla="*/ 196 h 220"/>
                <a:gd name="T82" fmla="*/ 162 w 403"/>
                <a:gd name="T83" fmla="*/ 197 h 220"/>
                <a:gd name="T84" fmla="*/ 151 w 403"/>
                <a:gd name="T85" fmla="*/ 205 h 220"/>
                <a:gd name="T86" fmla="*/ 143 w 403"/>
                <a:gd name="T87" fmla="*/ 213 h 220"/>
                <a:gd name="T88" fmla="*/ 128 w 403"/>
                <a:gd name="T89" fmla="*/ 213 h 220"/>
                <a:gd name="T90" fmla="*/ 112 w 403"/>
                <a:gd name="T91" fmla="*/ 216 h 220"/>
                <a:gd name="T92" fmla="*/ 99 w 403"/>
                <a:gd name="T93" fmla="*/ 211 h 2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3"/>
                <a:gd name="T142" fmla="*/ 0 h 220"/>
                <a:gd name="T143" fmla="*/ 403 w 403"/>
                <a:gd name="T144" fmla="*/ 220 h 2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3" h="220">
                  <a:moveTo>
                    <a:pt x="99" y="211"/>
                  </a:moveTo>
                  <a:lnTo>
                    <a:pt x="96" y="199"/>
                  </a:lnTo>
                  <a:lnTo>
                    <a:pt x="83" y="192"/>
                  </a:lnTo>
                  <a:lnTo>
                    <a:pt x="36" y="149"/>
                  </a:lnTo>
                  <a:lnTo>
                    <a:pt x="33" y="126"/>
                  </a:lnTo>
                  <a:lnTo>
                    <a:pt x="12" y="123"/>
                  </a:lnTo>
                  <a:lnTo>
                    <a:pt x="13" y="102"/>
                  </a:lnTo>
                  <a:lnTo>
                    <a:pt x="6" y="82"/>
                  </a:lnTo>
                  <a:lnTo>
                    <a:pt x="0" y="71"/>
                  </a:lnTo>
                  <a:lnTo>
                    <a:pt x="4" y="59"/>
                  </a:lnTo>
                  <a:lnTo>
                    <a:pt x="19" y="59"/>
                  </a:lnTo>
                  <a:lnTo>
                    <a:pt x="45" y="53"/>
                  </a:lnTo>
                  <a:lnTo>
                    <a:pt x="126" y="11"/>
                  </a:lnTo>
                  <a:lnTo>
                    <a:pt x="143" y="0"/>
                  </a:lnTo>
                  <a:lnTo>
                    <a:pt x="154" y="13"/>
                  </a:lnTo>
                  <a:lnTo>
                    <a:pt x="171" y="6"/>
                  </a:lnTo>
                  <a:lnTo>
                    <a:pt x="187" y="7"/>
                  </a:lnTo>
                  <a:lnTo>
                    <a:pt x="197" y="14"/>
                  </a:lnTo>
                  <a:lnTo>
                    <a:pt x="197" y="33"/>
                  </a:lnTo>
                  <a:lnTo>
                    <a:pt x="227" y="52"/>
                  </a:lnTo>
                  <a:lnTo>
                    <a:pt x="229" y="65"/>
                  </a:lnTo>
                  <a:lnTo>
                    <a:pt x="240" y="80"/>
                  </a:lnTo>
                  <a:lnTo>
                    <a:pt x="248" y="86"/>
                  </a:lnTo>
                  <a:lnTo>
                    <a:pt x="253" y="80"/>
                  </a:lnTo>
                  <a:lnTo>
                    <a:pt x="274" y="69"/>
                  </a:lnTo>
                  <a:lnTo>
                    <a:pt x="283" y="71"/>
                  </a:lnTo>
                  <a:lnTo>
                    <a:pt x="309" y="100"/>
                  </a:lnTo>
                  <a:lnTo>
                    <a:pt x="315" y="99"/>
                  </a:lnTo>
                  <a:lnTo>
                    <a:pt x="342" y="115"/>
                  </a:lnTo>
                  <a:lnTo>
                    <a:pt x="382" y="113"/>
                  </a:lnTo>
                  <a:lnTo>
                    <a:pt x="403" y="126"/>
                  </a:lnTo>
                  <a:lnTo>
                    <a:pt x="359" y="151"/>
                  </a:lnTo>
                  <a:lnTo>
                    <a:pt x="357" y="181"/>
                  </a:lnTo>
                  <a:lnTo>
                    <a:pt x="330" y="206"/>
                  </a:lnTo>
                  <a:lnTo>
                    <a:pt x="301" y="205"/>
                  </a:lnTo>
                  <a:lnTo>
                    <a:pt x="285" y="212"/>
                  </a:lnTo>
                  <a:lnTo>
                    <a:pt x="265" y="220"/>
                  </a:lnTo>
                  <a:lnTo>
                    <a:pt x="240" y="204"/>
                  </a:lnTo>
                  <a:lnTo>
                    <a:pt x="224" y="212"/>
                  </a:lnTo>
                  <a:lnTo>
                    <a:pt x="209" y="215"/>
                  </a:lnTo>
                  <a:lnTo>
                    <a:pt x="197" y="196"/>
                  </a:lnTo>
                  <a:lnTo>
                    <a:pt x="162" y="197"/>
                  </a:lnTo>
                  <a:lnTo>
                    <a:pt x="151" y="205"/>
                  </a:lnTo>
                  <a:lnTo>
                    <a:pt x="143" y="213"/>
                  </a:lnTo>
                  <a:lnTo>
                    <a:pt x="128" y="213"/>
                  </a:lnTo>
                  <a:lnTo>
                    <a:pt x="112" y="216"/>
                  </a:lnTo>
                  <a:lnTo>
                    <a:pt x="99" y="211"/>
                  </a:lnTo>
                  <a:close/>
                </a:path>
              </a:pathLst>
            </a:custGeom>
            <a:grpFill/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006956">
                <a:defRPr/>
              </a:pPr>
              <a:endParaRPr lang="en-US" sz="1800" kern="0">
                <a:solidFill>
                  <a:srgbClr val="4B4B4B"/>
                </a:solidFill>
                <a:latin typeface="TeleNeo Office"/>
              </a:endParaRPr>
            </a:p>
          </p:txBody>
        </p:sp>
        <p:sp>
          <p:nvSpPr>
            <p:cNvPr id="113" name="Freeform 118">
              <a:extLst>
                <a:ext uri="{FF2B5EF4-FFF2-40B4-BE49-F238E27FC236}">
                  <a16:creationId xmlns:a16="http://schemas.microsoft.com/office/drawing/2014/main" id="{806D997A-6EB4-49AE-9D79-20405CD7B82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8947758" y="3445121"/>
              <a:ext cx="899537" cy="407854"/>
            </a:xfrm>
            <a:custGeom>
              <a:avLst/>
              <a:gdLst>
                <a:gd name="T0" fmla="*/ 120 w 352"/>
                <a:gd name="T1" fmla="*/ 8 h 157"/>
                <a:gd name="T2" fmla="*/ 132 w 352"/>
                <a:gd name="T3" fmla="*/ 0 h 157"/>
                <a:gd name="T4" fmla="*/ 146 w 352"/>
                <a:gd name="T5" fmla="*/ 0 h 157"/>
                <a:gd name="T6" fmla="*/ 152 w 352"/>
                <a:gd name="T7" fmla="*/ 11 h 157"/>
                <a:gd name="T8" fmla="*/ 165 w 352"/>
                <a:gd name="T9" fmla="*/ 2 h 157"/>
                <a:gd name="T10" fmla="*/ 178 w 352"/>
                <a:gd name="T11" fmla="*/ 6 h 157"/>
                <a:gd name="T12" fmla="*/ 198 w 352"/>
                <a:gd name="T13" fmla="*/ 27 h 157"/>
                <a:gd name="T14" fmla="*/ 220 w 352"/>
                <a:gd name="T15" fmla="*/ 36 h 157"/>
                <a:gd name="T16" fmla="*/ 228 w 352"/>
                <a:gd name="T17" fmla="*/ 38 h 157"/>
                <a:gd name="T18" fmla="*/ 239 w 352"/>
                <a:gd name="T19" fmla="*/ 29 h 157"/>
                <a:gd name="T20" fmla="*/ 250 w 352"/>
                <a:gd name="T21" fmla="*/ 25 h 157"/>
                <a:gd name="T22" fmla="*/ 280 w 352"/>
                <a:gd name="T23" fmla="*/ 33 h 157"/>
                <a:gd name="T24" fmla="*/ 320 w 352"/>
                <a:gd name="T25" fmla="*/ 42 h 157"/>
                <a:gd name="T26" fmla="*/ 352 w 352"/>
                <a:gd name="T27" fmla="*/ 51 h 157"/>
                <a:gd name="T28" fmla="*/ 341 w 352"/>
                <a:gd name="T29" fmla="*/ 64 h 157"/>
                <a:gd name="T30" fmla="*/ 320 w 352"/>
                <a:gd name="T31" fmla="*/ 85 h 157"/>
                <a:gd name="T32" fmla="*/ 315 w 352"/>
                <a:gd name="T33" fmla="*/ 92 h 157"/>
                <a:gd name="T34" fmla="*/ 317 w 352"/>
                <a:gd name="T35" fmla="*/ 107 h 157"/>
                <a:gd name="T36" fmla="*/ 302 w 352"/>
                <a:gd name="T37" fmla="*/ 107 h 157"/>
                <a:gd name="T38" fmla="*/ 287 w 352"/>
                <a:gd name="T39" fmla="*/ 96 h 157"/>
                <a:gd name="T40" fmla="*/ 272 w 352"/>
                <a:gd name="T41" fmla="*/ 92 h 157"/>
                <a:gd name="T42" fmla="*/ 233 w 352"/>
                <a:gd name="T43" fmla="*/ 101 h 157"/>
                <a:gd name="T44" fmla="*/ 223 w 352"/>
                <a:gd name="T45" fmla="*/ 110 h 157"/>
                <a:gd name="T46" fmla="*/ 212 w 352"/>
                <a:gd name="T47" fmla="*/ 124 h 157"/>
                <a:gd name="T48" fmla="*/ 191 w 352"/>
                <a:gd name="T49" fmla="*/ 137 h 157"/>
                <a:gd name="T50" fmla="*/ 179 w 352"/>
                <a:gd name="T51" fmla="*/ 137 h 157"/>
                <a:gd name="T52" fmla="*/ 166 w 352"/>
                <a:gd name="T53" fmla="*/ 126 h 157"/>
                <a:gd name="T54" fmla="*/ 155 w 352"/>
                <a:gd name="T55" fmla="*/ 126 h 157"/>
                <a:gd name="T56" fmla="*/ 115 w 352"/>
                <a:gd name="T57" fmla="*/ 145 h 157"/>
                <a:gd name="T58" fmla="*/ 96 w 352"/>
                <a:gd name="T59" fmla="*/ 155 h 157"/>
                <a:gd name="T60" fmla="*/ 82 w 352"/>
                <a:gd name="T61" fmla="*/ 157 h 157"/>
                <a:gd name="T62" fmla="*/ 50 w 352"/>
                <a:gd name="T63" fmla="*/ 155 h 157"/>
                <a:gd name="T64" fmla="*/ 37 w 352"/>
                <a:gd name="T65" fmla="*/ 155 h 157"/>
                <a:gd name="T66" fmla="*/ 27 w 352"/>
                <a:gd name="T67" fmla="*/ 140 h 157"/>
                <a:gd name="T68" fmla="*/ 22 w 352"/>
                <a:gd name="T69" fmla="*/ 135 h 157"/>
                <a:gd name="T70" fmla="*/ 11 w 352"/>
                <a:gd name="T71" fmla="*/ 129 h 157"/>
                <a:gd name="T72" fmla="*/ 5 w 352"/>
                <a:gd name="T73" fmla="*/ 122 h 157"/>
                <a:gd name="T74" fmla="*/ 0 w 352"/>
                <a:gd name="T75" fmla="*/ 107 h 157"/>
                <a:gd name="T76" fmla="*/ 0 w 352"/>
                <a:gd name="T77" fmla="*/ 90 h 157"/>
                <a:gd name="T78" fmla="*/ 34 w 352"/>
                <a:gd name="T79" fmla="*/ 76 h 157"/>
                <a:gd name="T80" fmla="*/ 72 w 352"/>
                <a:gd name="T81" fmla="*/ 76 h 157"/>
                <a:gd name="T82" fmla="*/ 95 w 352"/>
                <a:gd name="T83" fmla="*/ 55 h 157"/>
                <a:gd name="T84" fmla="*/ 98 w 352"/>
                <a:gd name="T85" fmla="*/ 19 h 157"/>
                <a:gd name="T86" fmla="*/ 120 w 352"/>
                <a:gd name="T87" fmla="*/ 8 h 1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"/>
                <a:gd name="T133" fmla="*/ 0 h 157"/>
                <a:gd name="T134" fmla="*/ 352 w 352"/>
                <a:gd name="T135" fmla="*/ 157 h 1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" h="157">
                  <a:moveTo>
                    <a:pt x="120" y="8"/>
                  </a:moveTo>
                  <a:lnTo>
                    <a:pt x="132" y="0"/>
                  </a:lnTo>
                  <a:lnTo>
                    <a:pt x="146" y="0"/>
                  </a:lnTo>
                  <a:lnTo>
                    <a:pt x="152" y="11"/>
                  </a:lnTo>
                  <a:lnTo>
                    <a:pt x="165" y="2"/>
                  </a:lnTo>
                  <a:lnTo>
                    <a:pt x="178" y="6"/>
                  </a:lnTo>
                  <a:lnTo>
                    <a:pt x="198" y="27"/>
                  </a:lnTo>
                  <a:lnTo>
                    <a:pt x="220" y="36"/>
                  </a:lnTo>
                  <a:lnTo>
                    <a:pt x="228" y="38"/>
                  </a:lnTo>
                  <a:lnTo>
                    <a:pt x="239" y="29"/>
                  </a:lnTo>
                  <a:lnTo>
                    <a:pt x="250" y="25"/>
                  </a:lnTo>
                  <a:lnTo>
                    <a:pt x="280" y="33"/>
                  </a:lnTo>
                  <a:lnTo>
                    <a:pt x="320" y="42"/>
                  </a:lnTo>
                  <a:lnTo>
                    <a:pt x="352" y="51"/>
                  </a:lnTo>
                  <a:lnTo>
                    <a:pt x="341" y="64"/>
                  </a:lnTo>
                  <a:lnTo>
                    <a:pt x="320" y="85"/>
                  </a:lnTo>
                  <a:lnTo>
                    <a:pt x="315" y="92"/>
                  </a:lnTo>
                  <a:lnTo>
                    <a:pt x="317" y="107"/>
                  </a:lnTo>
                  <a:lnTo>
                    <a:pt x="302" y="107"/>
                  </a:lnTo>
                  <a:lnTo>
                    <a:pt x="287" y="96"/>
                  </a:lnTo>
                  <a:lnTo>
                    <a:pt x="272" y="92"/>
                  </a:lnTo>
                  <a:lnTo>
                    <a:pt x="233" y="101"/>
                  </a:lnTo>
                  <a:lnTo>
                    <a:pt x="223" y="110"/>
                  </a:lnTo>
                  <a:lnTo>
                    <a:pt x="212" y="124"/>
                  </a:lnTo>
                  <a:lnTo>
                    <a:pt x="191" y="137"/>
                  </a:lnTo>
                  <a:lnTo>
                    <a:pt x="179" y="137"/>
                  </a:lnTo>
                  <a:lnTo>
                    <a:pt x="166" y="126"/>
                  </a:lnTo>
                  <a:lnTo>
                    <a:pt x="155" y="126"/>
                  </a:lnTo>
                  <a:lnTo>
                    <a:pt x="115" y="145"/>
                  </a:lnTo>
                  <a:lnTo>
                    <a:pt x="96" y="155"/>
                  </a:lnTo>
                  <a:lnTo>
                    <a:pt x="82" y="157"/>
                  </a:lnTo>
                  <a:lnTo>
                    <a:pt x="50" y="155"/>
                  </a:lnTo>
                  <a:lnTo>
                    <a:pt x="37" y="155"/>
                  </a:lnTo>
                  <a:lnTo>
                    <a:pt x="27" y="140"/>
                  </a:lnTo>
                  <a:lnTo>
                    <a:pt x="22" y="135"/>
                  </a:lnTo>
                  <a:lnTo>
                    <a:pt x="11" y="129"/>
                  </a:lnTo>
                  <a:lnTo>
                    <a:pt x="5" y="122"/>
                  </a:lnTo>
                  <a:lnTo>
                    <a:pt x="0" y="107"/>
                  </a:lnTo>
                  <a:lnTo>
                    <a:pt x="0" y="90"/>
                  </a:lnTo>
                  <a:lnTo>
                    <a:pt x="34" y="76"/>
                  </a:lnTo>
                  <a:lnTo>
                    <a:pt x="72" y="76"/>
                  </a:lnTo>
                  <a:lnTo>
                    <a:pt x="95" y="55"/>
                  </a:lnTo>
                  <a:lnTo>
                    <a:pt x="98" y="19"/>
                  </a:lnTo>
                  <a:lnTo>
                    <a:pt x="120" y="8"/>
                  </a:lnTo>
                  <a:close/>
                </a:path>
              </a:pathLst>
            </a:custGeom>
            <a:grpFill/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006956">
                <a:defRPr/>
              </a:pPr>
              <a:endParaRPr lang="en-US" sz="1800" kern="0">
                <a:solidFill>
                  <a:srgbClr val="4B4B4B"/>
                </a:solidFill>
                <a:latin typeface="TeleNeo Office"/>
              </a:endParaRPr>
            </a:p>
          </p:txBody>
        </p:sp>
      </p:grpSp>
      <p:grpSp>
        <p:nvGrpSpPr>
          <p:cNvPr id="114" name="Gruppieren 130">
            <a:extLst>
              <a:ext uri="{FF2B5EF4-FFF2-40B4-BE49-F238E27FC236}">
                <a16:creationId xmlns:a16="http://schemas.microsoft.com/office/drawing/2014/main" id="{AA0B69AC-2B79-40AD-8D6D-7D799B2EB4FC}"/>
              </a:ext>
            </a:extLst>
          </p:cNvPr>
          <p:cNvGrpSpPr/>
          <p:nvPr/>
        </p:nvGrpSpPr>
        <p:grpSpPr>
          <a:xfrm>
            <a:off x="7583730" y="2575168"/>
            <a:ext cx="2934800" cy="2128904"/>
            <a:chOff x="6654819" y="2896783"/>
            <a:chExt cx="2060389" cy="1494610"/>
          </a:xfrm>
        </p:grpSpPr>
        <p:sp>
          <p:nvSpPr>
            <p:cNvPr id="115" name="Ellipse 241">
              <a:extLst>
                <a:ext uri="{FF2B5EF4-FFF2-40B4-BE49-F238E27FC236}">
                  <a16:creationId xmlns:a16="http://schemas.microsoft.com/office/drawing/2014/main" id="{2BAFC7B2-4C3C-4044-BA40-394F25BD139F}"/>
                </a:ext>
              </a:extLst>
            </p:cNvPr>
            <p:cNvSpPr/>
            <p:nvPr/>
          </p:nvSpPr>
          <p:spPr bwMode="gray">
            <a:xfrm>
              <a:off x="8164289" y="4273492"/>
              <a:ext cx="54000" cy="54000"/>
            </a:xfrm>
            <a:prstGeom prst="ellipse">
              <a:avLst/>
            </a:prstGeom>
            <a:solidFill>
              <a:srgbClr val="E20074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67956" tIns="0" rIns="67956" bIns="33980" rtlCol="0" anchor="ctr"/>
            <a:lstStyle/>
            <a:p>
              <a:pPr indent="2997" algn="ctr" defTabSz="431568" fontAlgn="base">
                <a:lnSpc>
                  <a:spcPct val="104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E20074"/>
                </a:buClr>
                <a:buSzPct val="75000"/>
                <a:defRPr/>
              </a:pPr>
              <a:endParaRPr lang="en-US" sz="1200" kern="0">
                <a:solidFill>
                  <a:prstClr val="white"/>
                </a:solidFill>
                <a:latin typeface="TeleNeo Office"/>
                <a:cs typeface="Arial" charset="0"/>
              </a:endParaRPr>
            </a:p>
          </p:txBody>
        </p:sp>
        <p:sp>
          <p:nvSpPr>
            <p:cNvPr id="116" name="Ellipse 242">
              <a:extLst>
                <a:ext uri="{FF2B5EF4-FFF2-40B4-BE49-F238E27FC236}">
                  <a16:creationId xmlns:a16="http://schemas.microsoft.com/office/drawing/2014/main" id="{043622F7-87ED-4893-A8BB-6CC9E8EB5E8A}"/>
                </a:ext>
              </a:extLst>
            </p:cNvPr>
            <p:cNvSpPr/>
            <p:nvPr/>
          </p:nvSpPr>
          <p:spPr bwMode="gray">
            <a:xfrm>
              <a:off x="8661208" y="4337393"/>
              <a:ext cx="54000" cy="54000"/>
            </a:xfrm>
            <a:prstGeom prst="ellipse">
              <a:avLst/>
            </a:prstGeom>
            <a:solidFill>
              <a:srgbClr val="E20074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67956" tIns="0" rIns="67956" bIns="33980" rtlCol="0" anchor="ctr"/>
            <a:lstStyle/>
            <a:p>
              <a:pPr indent="2997" algn="ctr" defTabSz="431568" fontAlgn="base">
                <a:lnSpc>
                  <a:spcPct val="104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E20074"/>
                </a:buClr>
                <a:buSzPct val="75000"/>
                <a:defRPr/>
              </a:pPr>
              <a:endParaRPr lang="en-US" sz="1200" kern="0">
                <a:solidFill>
                  <a:prstClr val="white"/>
                </a:solidFill>
                <a:latin typeface="TeleNeo Office"/>
                <a:cs typeface="Arial" charset="0"/>
              </a:endParaRPr>
            </a:p>
          </p:txBody>
        </p:sp>
        <p:sp>
          <p:nvSpPr>
            <p:cNvPr id="117" name="Ellipse 243">
              <a:extLst>
                <a:ext uri="{FF2B5EF4-FFF2-40B4-BE49-F238E27FC236}">
                  <a16:creationId xmlns:a16="http://schemas.microsoft.com/office/drawing/2014/main" id="{79F62590-ABD6-4FE3-A929-08E2437DD7ED}"/>
                </a:ext>
              </a:extLst>
            </p:cNvPr>
            <p:cNvSpPr/>
            <p:nvPr/>
          </p:nvSpPr>
          <p:spPr bwMode="gray">
            <a:xfrm>
              <a:off x="7724641" y="3798672"/>
              <a:ext cx="54000" cy="54000"/>
            </a:xfrm>
            <a:prstGeom prst="ellipse">
              <a:avLst/>
            </a:prstGeom>
            <a:solidFill>
              <a:srgbClr val="E20074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67956" tIns="0" rIns="67956" bIns="33980" rtlCol="0" anchor="ctr"/>
            <a:lstStyle/>
            <a:p>
              <a:pPr indent="2997" algn="ctr" defTabSz="431568" fontAlgn="base">
                <a:lnSpc>
                  <a:spcPct val="104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E20074"/>
                </a:buClr>
                <a:buSzPct val="75000"/>
                <a:defRPr/>
              </a:pPr>
              <a:endParaRPr lang="en-US" sz="1200" kern="0">
                <a:solidFill>
                  <a:prstClr val="white"/>
                </a:solidFill>
                <a:latin typeface="TeleNeo Office"/>
                <a:cs typeface="Arial" charset="0"/>
              </a:endParaRPr>
            </a:p>
          </p:txBody>
        </p:sp>
        <p:sp>
          <p:nvSpPr>
            <p:cNvPr id="118" name="Ellipse 244">
              <a:extLst>
                <a:ext uri="{FF2B5EF4-FFF2-40B4-BE49-F238E27FC236}">
                  <a16:creationId xmlns:a16="http://schemas.microsoft.com/office/drawing/2014/main" id="{EDEE579E-F1E9-49E7-B654-7C9FFA663D6C}"/>
                </a:ext>
              </a:extLst>
            </p:cNvPr>
            <p:cNvSpPr/>
            <p:nvPr/>
          </p:nvSpPr>
          <p:spPr bwMode="gray">
            <a:xfrm>
              <a:off x="7543136" y="3648331"/>
              <a:ext cx="54000" cy="54000"/>
            </a:xfrm>
            <a:prstGeom prst="ellipse">
              <a:avLst/>
            </a:prstGeom>
            <a:solidFill>
              <a:srgbClr val="E20074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67956" tIns="0" rIns="67956" bIns="33980" rtlCol="0" anchor="ctr"/>
            <a:lstStyle/>
            <a:p>
              <a:pPr indent="2997" algn="ctr" defTabSz="431568" fontAlgn="base">
                <a:lnSpc>
                  <a:spcPct val="104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E20074"/>
                </a:buClr>
                <a:buSzPct val="75000"/>
                <a:defRPr/>
              </a:pPr>
              <a:endParaRPr lang="en-US" sz="1200" kern="0">
                <a:solidFill>
                  <a:prstClr val="white"/>
                </a:solidFill>
                <a:latin typeface="TeleNeo Office"/>
                <a:cs typeface="Arial" charset="0"/>
              </a:endParaRPr>
            </a:p>
          </p:txBody>
        </p:sp>
        <p:sp>
          <p:nvSpPr>
            <p:cNvPr id="119" name="Ellipse 245">
              <a:extLst>
                <a:ext uri="{FF2B5EF4-FFF2-40B4-BE49-F238E27FC236}">
                  <a16:creationId xmlns:a16="http://schemas.microsoft.com/office/drawing/2014/main" id="{FADF2197-887F-4D80-838C-987408A2056D}"/>
                </a:ext>
              </a:extLst>
            </p:cNvPr>
            <p:cNvSpPr/>
            <p:nvPr/>
          </p:nvSpPr>
          <p:spPr bwMode="gray">
            <a:xfrm>
              <a:off x="7177030" y="3205615"/>
              <a:ext cx="54000" cy="54000"/>
            </a:xfrm>
            <a:prstGeom prst="ellipse">
              <a:avLst/>
            </a:prstGeom>
            <a:solidFill>
              <a:srgbClr val="E20074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67956" tIns="0" rIns="67956" bIns="33980" rtlCol="0" anchor="ctr"/>
            <a:lstStyle/>
            <a:p>
              <a:pPr indent="2997" algn="ctr" defTabSz="431568" fontAlgn="base">
                <a:lnSpc>
                  <a:spcPct val="104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E20074"/>
                </a:buClr>
                <a:buSzPct val="75000"/>
                <a:defRPr/>
              </a:pPr>
              <a:endParaRPr lang="en-US" sz="1200" kern="0">
                <a:solidFill>
                  <a:prstClr val="white"/>
                </a:solidFill>
                <a:latin typeface="TeleNeo Office"/>
                <a:cs typeface="Arial" charset="0"/>
              </a:endParaRPr>
            </a:p>
          </p:txBody>
        </p:sp>
        <p:sp>
          <p:nvSpPr>
            <p:cNvPr id="120" name="Ellipse 248">
              <a:extLst>
                <a:ext uri="{FF2B5EF4-FFF2-40B4-BE49-F238E27FC236}">
                  <a16:creationId xmlns:a16="http://schemas.microsoft.com/office/drawing/2014/main" id="{73F0BB17-D56E-47CE-B274-9B8624251523}"/>
                </a:ext>
              </a:extLst>
            </p:cNvPr>
            <p:cNvSpPr/>
            <p:nvPr/>
          </p:nvSpPr>
          <p:spPr bwMode="gray">
            <a:xfrm>
              <a:off x="6871616" y="3512407"/>
              <a:ext cx="54000" cy="54000"/>
            </a:xfrm>
            <a:prstGeom prst="ellipse">
              <a:avLst/>
            </a:prstGeom>
            <a:solidFill>
              <a:srgbClr val="E20074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67956" tIns="0" rIns="67956" bIns="33980" rtlCol="0" anchor="ctr"/>
            <a:lstStyle/>
            <a:p>
              <a:pPr indent="2997" algn="ctr" defTabSz="431568" fontAlgn="base">
                <a:lnSpc>
                  <a:spcPct val="104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E20074"/>
                </a:buClr>
                <a:buSzPct val="75000"/>
                <a:defRPr/>
              </a:pPr>
              <a:endParaRPr lang="en-US" sz="1200" kern="0">
                <a:solidFill>
                  <a:prstClr val="white"/>
                </a:solidFill>
                <a:latin typeface="TeleNeo Office"/>
                <a:cs typeface="Arial" charset="0"/>
              </a:endParaRPr>
            </a:p>
          </p:txBody>
        </p:sp>
        <p:sp>
          <p:nvSpPr>
            <p:cNvPr id="121" name="Ellipse 249">
              <a:extLst>
                <a:ext uri="{FF2B5EF4-FFF2-40B4-BE49-F238E27FC236}">
                  <a16:creationId xmlns:a16="http://schemas.microsoft.com/office/drawing/2014/main" id="{C8E719CF-764F-40D1-B58A-D6CA9015718D}"/>
                </a:ext>
              </a:extLst>
            </p:cNvPr>
            <p:cNvSpPr/>
            <p:nvPr/>
          </p:nvSpPr>
          <p:spPr bwMode="gray">
            <a:xfrm>
              <a:off x="7047513" y="3604965"/>
              <a:ext cx="54000" cy="54000"/>
            </a:xfrm>
            <a:prstGeom prst="ellipse">
              <a:avLst/>
            </a:prstGeom>
            <a:solidFill>
              <a:srgbClr val="E20074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67956" tIns="0" rIns="67956" bIns="33980" rtlCol="0" anchor="ctr"/>
            <a:lstStyle/>
            <a:p>
              <a:pPr indent="2997" algn="ctr" defTabSz="431568" fontAlgn="base">
                <a:lnSpc>
                  <a:spcPct val="104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E20074"/>
                </a:buClr>
                <a:buSzPct val="75000"/>
                <a:defRPr/>
              </a:pPr>
              <a:endParaRPr lang="en-US" sz="1200" kern="0">
                <a:solidFill>
                  <a:prstClr val="white"/>
                </a:solidFill>
                <a:latin typeface="TeleNeo Office"/>
                <a:cs typeface="Arial" charset="0"/>
              </a:endParaRPr>
            </a:p>
          </p:txBody>
        </p:sp>
        <p:sp>
          <p:nvSpPr>
            <p:cNvPr id="122" name="Ellipse 250">
              <a:extLst>
                <a:ext uri="{FF2B5EF4-FFF2-40B4-BE49-F238E27FC236}">
                  <a16:creationId xmlns:a16="http://schemas.microsoft.com/office/drawing/2014/main" id="{F31ED779-0EDE-45C0-B455-0674E68309A2}"/>
                </a:ext>
              </a:extLst>
            </p:cNvPr>
            <p:cNvSpPr/>
            <p:nvPr/>
          </p:nvSpPr>
          <p:spPr bwMode="gray">
            <a:xfrm>
              <a:off x="7952424" y="3742313"/>
              <a:ext cx="54000" cy="54000"/>
            </a:xfrm>
            <a:prstGeom prst="ellipse">
              <a:avLst/>
            </a:prstGeom>
            <a:solidFill>
              <a:srgbClr val="E20074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67956" tIns="0" rIns="67956" bIns="33980" rtlCol="0" anchor="ctr"/>
            <a:lstStyle/>
            <a:p>
              <a:pPr indent="2997" algn="ctr" defTabSz="431568" fontAlgn="base">
                <a:lnSpc>
                  <a:spcPct val="104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E20074"/>
                </a:buClr>
                <a:buSzPct val="75000"/>
                <a:defRPr/>
              </a:pPr>
              <a:endParaRPr lang="en-US" sz="1200" kern="0">
                <a:solidFill>
                  <a:prstClr val="white"/>
                </a:solidFill>
                <a:latin typeface="TeleNeo Office"/>
                <a:cs typeface="Arial" charset="0"/>
              </a:endParaRPr>
            </a:p>
          </p:txBody>
        </p:sp>
        <p:sp>
          <p:nvSpPr>
            <p:cNvPr id="123" name="Ellipse 246">
              <a:extLst>
                <a:ext uri="{FF2B5EF4-FFF2-40B4-BE49-F238E27FC236}">
                  <a16:creationId xmlns:a16="http://schemas.microsoft.com/office/drawing/2014/main" id="{425D3AFB-684A-4F2C-8D3F-51FB6F76F407}"/>
                </a:ext>
              </a:extLst>
            </p:cNvPr>
            <p:cNvSpPr/>
            <p:nvPr/>
          </p:nvSpPr>
          <p:spPr bwMode="gray">
            <a:xfrm>
              <a:off x="6936555" y="2896783"/>
              <a:ext cx="54000" cy="54000"/>
            </a:xfrm>
            <a:prstGeom prst="ellipse">
              <a:avLst/>
            </a:prstGeom>
            <a:solidFill>
              <a:srgbClr val="E20074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67956" tIns="0" rIns="67956" bIns="33980" rtlCol="0" anchor="ctr"/>
            <a:lstStyle/>
            <a:p>
              <a:pPr indent="2997" algn="ctr" defTabSz="431568" fontAlgn="base">
                <a:lnSpc>
                  <a:spcPct val="104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E20074"/>
                </a:buClr>
                <a:buSzPct val="75000"/>
                <a:defRPr/>
              </a:pPr>
              <a:endParaRPr lang="en-US" sz="1200" kern="0">
                <a:solidFill>
                  <a:prstClr val="white"/>
                </a:solidFill>
                <a:latin typeface="TeleNeo Office"/>
                <a:cs typeface="Arial" charset="0"/>
              </a:endParaRPr>
            </a:p>
          </p:txBody>
        </p:sp>
        <p:sp>
          <p:nvSpPr>
            <p:cNvPr id="124" name="Ellipse 247">
              <a:extLst>
                <a:ext uri="{FF2B5EF4-FFF2-40B4-BE49-F238E27FC236}">
                  <a16:creationId xmlns:a16="http://schemas.microsoft.com/office/drawing/2014/main" id="{A03D5410-410D-47D9-8604-90EFA5D11411}"/>
                </a:ext>
              </a:extLst>
            </p:cNvPr>
            <p:cNvSpPr/>
            <p:nvPr/>
          </p:nvSpPr>
          <p:spPr bwMode="gray">
            <a:xfrm>
              <a:off x="6654819" y="3315476"/>
              <a:ext cx="54000" cy="54000"/>
            </a:xfrm>
            <a:prstGeom prst="ellipse">
              <a:avLst/>
            </a:prstGeom>
            <a:solidFill>
              <a:srgbClr val="E20074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67956" tIns="0" rIns="67956" bIns="33980" rtlCol="0" anchor="ctr"/>
            <a:lstStyle/>
            <a:p>
              <a:pPr indent="2997" algn="ctr" defTabSz="431568" fontAlgn="base">
                <a:lnSpc>
                  <a:spcPct val="104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E20074"/>
                </a:buClr>
                <a:buSzPct val="75000"/>
                <a:defRPr/>
              </a:pPr>
              <a:endParaRPr lang="en-US" sz="1200" kern="0">
                <a:solidFill>
                  <a:prstClr val="white"/>
                </a:solidFill>
                <a:latin typeface="TeleNeo Office"/>
                <a:cs typeface="Arial" charset="0"/>
              </a:endParaRPr>
            </a:p>
          </p:txBody>
        </p:sp>
      </p:grpSp>
      <p:grpSp>
        <p:nvGrpSpPr>
          <p:cNvPr id="125" name="Gruppieren 2">
            <a:extLst>
              <a:ext uri="{FF2B5EF4-FFF2-40B4-BE49-F238E27FC236}">
                <a16:creationId xmlns:a16="http://schemas.microsoft.com/office/drawing/2014/main" id="{E09246B6-FDCC-47E2-8093-F57957F25678}"/>
              </a:ext>
            </a:extLst>
          </p:cNvPr>
          <p:cNvGrpSpPr/>
          <p:nvPr/>
        </p:nvGrpSpPr>
        <p:grpSpPr>
          <a:xfrm>
            <a:off x="7963360" y="3058665"/>
            <a:ext cx="2539584" cy="1327058"/>
            <a:chOff x="7854241" y="2851201"/>
            <a:chExt cx="2540360" cy="1327464"/>
          </a:xfrm>
        </p:grpSpPr>
        <p:sp>
          <p:nvSpPr>
            <p:cNvPr id="126" name="Textfeld 176">
              <a:extLst>
                <a:ext uri="{FF2B5EF4-FFF2-40B4-BE49-F238E27FC236}">
                  <a16:creationId xmlns:a16="http://schemas.microsoft.com/office/drawing/2014/main" id="{36DFA003-F8DF-413D-B2FE-E7F988B4F803}"/>
                </a:ext>
              </a:extLst>
            </p:cNvPr>
            <p:cNvSpPr txBox="1">
              <a:spLocks/>
            </p:cNvSpPr>
            <p:nvPr/>
          </p:nvSpPr>
          <p:spPr>
            <a:xfrm>
              <a:off x="9090302" y="3546061"/>
              <a:ext cx="524342" cy="157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31862" fontAlgn="base">
                <a:lnSpc>
                  <a:spcPct val="104000"/>
                </a:lnSpc>
                <a:spcBef>
                  <a:spcPts val="284"/>
                </a:spcBef>
                <a:spcAft>
                  <a:spcPct val="0"/>
                </a:spcAft>
                <a:buClr>
                  <a:prstClr val="black"/>
                </a:buClr>
                <a:buSzPct val="70000"/>
                <a:defRPr/>
              </a:pPr>
              <a:r>
                <a:rPr lang="en-US" sz="1000">
                  <a:solidFill>
                    <a:srgbClr val="86CBC4"/>
                  </a:solidFill>
                  <a:latin typeface="TeleNeo Office"/>
                </a:rPr>
                <a:t>SLOVAKIA</a:t>
              </a:r>
              <a:endParaRPr lang="en-US" sz="1000">
                <a:solidFill>
                  <a:srgbClr val="86CBC4"/>
                </a:solidFill>
                <a:latin typeface="TeleNeo Office"/>
                <a:ea typeface="Swagger" pitchFamily="2" charset="0"/>
              </a:endParaRPr>
            </a:p>
          </p:txBody>
        </p:sp>
        <p:sp>
          <p:nvSpPr>
            <p:cNvPr id="127" name="Textfeld 177">
              <a:extLst>
                <a:ext uri="{FF2B5EF4-FFF2-40B4-BE49-F238E27FC236}">
                  <a16:creationId xmlns:a16="http://schemas.microsoft.com/office/drawing/2014/main" id="{B254FFF0-CEA1-4877-8F60-4737567F42DB}"/>
                </a:ext>
              </a:extLst>
            </p:cNvPr>
            <p:cNvSpPr txBox="1">
              <a:spLocks/>
            </p:cNvSpPr>
            <p:nvPr/>
          </p:nvSpPr>
          <p:spPr>
            <a:xfrm>
              <a:off x="9883087" y="4020753"/>
              <a:ext cx="511514" cy="157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31862" fontAlgn="base">
                <a:lnSpc>
                  <a:spcPct val="104000"/>
                </a:lnSpc>
                <a:spcBef>
                  <a:spcPts val="284"/>
                </a:spcBef>
                <a:spcAft>
                  <a:spcPct val="0"/>
                </a:spcAft>
                <a:buClr>
                  <a:prstClr val="black"/>
                </a:buClr>
                <a:buSzPct val="70000"/>
                <a:defRPr/>
              </a:pPr>
              <a:r>
                <a:rPr lang="en-US" sz="1000">
                  <a:solidFill>
                    <a:srgbClr val="86CBC4"/>
                  </a:solidFill>
                  <a:latin typeface="TeleNeo Office"/>
                </a:rPr>
                <a:t>ROMANIA</a:t>
              </a:r>
              <a:endParaRPr lang="en-US" sz="1000">
                <a:solidFill>
                  <a:srgbClr val="86CBC4"/>
                </a:solidFill>
                <a:latin typeface="TeleNeo Office"/>
                <a:ea typeface="Swagger" pitchFamily="2" charset="0"/>
              </a:endParaRPr>
            </a:p>
          </p:txBody>
        </p:sp>
        <p:sp>
          <p:nvSpPr>
            <p:cNvPr id="128" name="Textfeld 178">
              <a:extLst>
                <a:ext uri="{FF2B5EF4-FFF2-40B4-BE49-F238E27FC236}">
                  <a16:creationId xmlns:a16="http://schemas.microsoft.com/office/drawing/2014/main" id="{E9A65050-D1E0-47CE-9D0F-36EC13CCBF27}"/>
                </a:ext>
              </a:extLst>
            </p:cNvPr>
            <p:cNvSpPr txBox="1">
              <a:spLocks/>
            </p:cNvSpPr>
            <p:nvPr/>
          </p:nvSpPr>
          <p:spPr>
            <a:xfrm>
              <a:off x="8269905" y="3245426"/>
              <a:ext cx="519533" cy="262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31862" fontAlgn="base">
                <a:lnSpc>
                  <a:spcPts val="1000"/>
                </a:lnSpc>
                <a:spcBef>
                  <a:spcPts val="284"/>
                </a:spcBef>
                <a:spcAft>
                  <a:spcPct val="0"/>
                </a:spcAft>
                <a:buClr>
                  <a:prstClr val="black"/>
                </a:buClr>
                <a:buSzPct val="70000"/>
                <a:defRPr/>
              </a:pPr>
              <a:r>
                <a:rPr lang="en-US" sz="1000">
                  <a:solidFill>
                    <a:srgbClr val="86CBC4"/>
                  </a:solidFill>
                  <a:latin typeface="TeleNeo Office"/>
                </a:rPr>
                <a:t>CZECH</a:t>
              </a:r>
              <a:br>
                <a:rPr lang="en-US" sz="1000">
                  <a:solidFill>
                    <a:srgbClr val="86CBC4"/>
                  </a:solidFill>
                  <a:latin typeface="TeleNeo Office"/>
                </a:rPr>
              </a:br>
              <a:r>
                <a:rPr lang="en-US" sz="1000">
                  <a:solidFill>
                    <a:srgbClr val="86CBC4"/>
                  </a:solidFill>
                  <a:latin typeface="TeleNeo Office"/>
                </a:rPr>
                <a:t>REPUBLIC</a:t>
              </a:r>
            </a:p>
          </p:txBody>
        </p:sp>
        <p:sp>
          <p:nvSpPr>
            <p:cNvPr id="129" name="Textfeld 179">
              <a:extLst>
                <a:ext uri="{FF2B5EF4-FFF2-40B4-BE49-F238E27FC236}">
                  <a16:creationId xmlns:a16="http://schemas.microsoft.com/office/drawing/2014/main" id="{E3E26219-1B3C-486D-8BD0-A94ED8408C89}"/>
                </a:ext>
              </a:extLst>
            </p:cNvPr>
            <p:cNvSpPr txBox="1">
              <a:spLocks/>
            </p:cNvSpPr>
            <p:nvPr/>
          </p:nvSpPr>
          <p:spPr>
            <a:xfrm>
              <a:off x="7854241" y="2851201"/>
              <a:ext cx="540377" cy="157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31862" fontAlgn="base">
                <a:lnSpc>
                  <a:spcPct val="104000"/>
                </a:lnSpc>
                <a:spcBef>
                  <a:spcPts val="284"/>
                </a:spcBef>
                <a:spcAft>
                  <a:spcPct val="0"/>
                </a:spcAft>
                <a:buClr>
                  <a:prstClr val="black"/>
                </a:buClr>
                <a:buSzPct val="70000"/>
                <a:defRPr/>
              </a:pPr>
              <a:r>
                <a:rPr lang="en-US" sz="1000">
                  <a:solidFill>
                    <a:srgbClr val="86CBC4"/>
                  </a:solidFill>
                  <a:latin typeface="TeleNeo Office"/>
                </a:rPr>
                <a:t>GERMANY</a:t>
              </a:r>
              <a:endParaRPr lang="en-US" sz="1000">
                <a:solidFill>
                  <a:srgbClr val="86CBC4"/>
                </a:solidFill>
                <a:latin typeface="TeleNeo Office"/>
                <a:ea typeface="Swagger" pitchFamily="2" charset="0"/>
              </a:endParaRPr>
            </a:p>
          </p:txBody>
        </p:sp>
      </p:grpSp>
      <p:sp>
        <p:nvSpPr>
          <p:cNvPr id="130" name="Textfeld 180">
            <a:extLst>
              <a:ext uri="{FF2B5EF4-FFF2-40B4-BE49-F238E27FC236}">
                <a16:creationId xmlns:a16="http://schemas.microsoft.com/office/drawing/2014/main" id="{FCFA0DF0-AF4D-4A61-B45C-9A3E7BE82BBD}"/>
              </a:ext>
            </a:extLst>
          </p:cNvPr>
          <p:cNvSpPr txBox="1"/>
          <p:nvPr/>
        </p:nvSpPr>
        <p:spPr bwMode="gray">
          <a:xfrm>
            <a:off x="9623726" y="5895276"/>
            <a:ext cx="1729066" cy="24781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1978" tIns="35989" rIns="71978" bIns="35989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63843">
              <a:defRPr/>
            </a:pPr>
            <a:r>
              <a:rPr lang="en-US" sz="798" baseline="30000">
                <a:solidFill>
                  <a:srgbClr val="A3A3A3">
                    <a:lumMod val="50000"/>
                  </a:srgbClr>
                </a:solidFill>
                <a:latin typeface="TeleNeo Office"/>
              </a:rPr>
              <a:t>1 </a:t>
            </a:r>
            <a:r>
              <a:rPr lang="en-US" sz="798">
                <a:solidFill>
                  <a:srgbClr val="A3A3A3">
                    <a:lumMod val="50000"/>
                  </a:srgbClr>
                </a:solidFill>
                <a:latin typeface="TeleNeo Office"/>
              </a:rPr>
              <a:t>Financial Report 12.2019</a:t>
            </a:r>
          </a:p>
        </p:txBody>
      </p:sp>
      <p:sp>
        <p:nvSpPr>
          <p:cNvPr id="131" name="Textfeld 144">
            <a:extLst>
              <a:ext uri="{FF2B5EF4-FFF2-40B4-BE49-F238E27FC236}">
                <a16:creationId xmlns:a16="http://schemas.microsoft.com/office/drawing/2014/main" id="{2ADEE3D3-45B2-496F-AF0D-59EB121241F3}"/>
              </a:ext>
            </a:extLst>
          </p:cNvPr>
          <p:cNvSpPr txBox="1">
            <a:spLocks/>
          </p:cNvSpPr>
          <p:nvPr/>
        </p:nvSpPr>
        <p:spPr>
          <a:xfrm>
            <a:off x="1293225" y="2677214"/>
            <a:ext cx="932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31862" fontAlgn="base">
              <a:spcBef>
                <a:spcPts val="284"/>
              </a:spcBef>
              <a:spcAft>
                <a:spcPct val="0"/>
              </a:spcAft>
              <a:buClr>
                <a:prstClr val="black"/>
              </a:buClr>
              <a:buSzPct val="70000"/>
              <a:defRPr/>
            </a:pPr>
            <a:r>
              <a:rPr lang="en-US" sz="1800">
                <a:solidFill>
                  <a:schemeClr val="bg1"/>
                </a:solidFill>
                <a:latin typeface="TeleNeo Office ExtraBold"/>
                <a:ea typeface="Swagger" pitchFamily="2" charset="0"/>
              </a:rPr>
              <a:t>Cologne</a:t>
            </a:r>
          </a:p>
        </p:txBody>
      </p:sp>
      <p:sp>
        <p:nvSpPr>
          <p:cNvPr id="132" name="Textfeld 147">
            <a:extLst>
              <a:ext uri="{FF2B5EF4-FFF2-40B4-BE49-F238E27FC236}">
                <a16:creationId xmlns:a16="http://schemas.microsoft.com/office/drawing/2014/main" id="{C66A530D-1CB8-4EE9-86D5-160C90FFF408}"/>
              </a:ext>
            </a:extLst>
          </p:cNvPr>
          <p:cNvSpPr txBox="1">
            <a:spLocks/>
          </p:cNvSpPr>
          <p:nvPr/>
        </p:nvSpPr>
        <p:spPr>
          <a:xfrm>
            <a:off x="1255190" y="3201765"/>
            <a:ext cx="12127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431862" fontAlgn="base">
              <a:spcBef>
                <a:spcPts val="284"/>
              </a:spcBef>
              <a:spcAft>
                <a:spcPct val="0"/>
              </a:spcAft>
              <a:buClr>
                <a:prstClr val="black"/>
              </a:buClr>
              <a:buSzPct val="70000"/>
              <a:defRPr/>
            </a:pPr>
            <a:r>
              <a:rPr lang="en-US" sz="1800">
                <a:solidFill>
                  <a:schemeClr val="bg1"/>
                </a:solidFill>
                <a:latin typeface="TeleNeo Office ExtraBold"/>
                <a:ea typeface="Swagger" pitchFamily="2" charset="0"/>
              </a:rPr>
              <a:t>Darmstadt</a:t>
            </a:r>
          </a:p>
        </p:txBody>
      </p:sp>
      <p:sp>
        <p:nvSpPr>
          <p:cNvPr id="133" name="Textfeld 146">
            <a:extLst>
              <a:ext uri="{FF2B5EF4-FFF2-40B4-BE49-F238E27FC236}">
                <a16:creationId xmlns:a16="http://schemas.microsoft.com/office/drawing/2014/main" id="{77799AB9-3CF0-4243-B26C-AC7D452172B5}"/>
              </a:ext>
            </a:extLst>
          </p:cNvPr>
          <p:cNvSpPr txBox="1">
            <a:spLocks/>
          </p:cNvSpPr>
          <p:nvPr/>
        </p:nvSpPr>
        <p:spPr>
          <a:xfrm>
            <a:off x="1247594" y="3721918"/>
            <a:ext cx="11116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31862" fontAlgn="base">
              <a:spcBef>
                <a:spcPts val="284"/>
              </a:spcBef>
              <a:spcAft>
                <a:spcPct val="0"/>
              </a:spcAft>
              <a:buClr>
                <a:prstClr val="black"/>
              </a:buClr>
              <a:buSzPct val="70000"/>
              <a:defRPr/>
            </a:pPr>
            <a:r>
              <a:rPr lang="en-US" sz="1800">
                <a:solidFill>
                  <a:schemeClr val="bg1"/>
                </a:solidFill>
                <a:latin typeface="TeleNeo Office ExtraBold"/>
                <a:ea typeface="Swagger" pitchFamily="2" charset="0"/>
              </a:rPr>
              <a:t>Hamburg</a:t>
            </a:r>
          </a:p>
        </p:txBody>
      </p:sp>
      <p:sp>
        <p:nvSpPr>
          <p:cNvPr id="134" name="Textfeld 148">
            <a:extLst>
              <a:ext uri="{FF2B5EF4-FFF2-40B4-BE49-F238E27FC236}">
                <a16:creationId xmlns:a16="http://schemas.microsoft.com/office/drawing/2014/main" id="{8AABB41C-A2CD-4644-85C3-9F50676F5DAA}"/>
              </a:ext>
            </a:extLst>
          </p:cNvPr>
          <p:cNvSpPr txBox="1">
            <a:spLocks/>
          </p:cNvSpPr>
          <p:nvPr/>
        </p:nvSpPr>
        <p:spPr>
          <a:xfrm>
            <a:off x="1321426" y="4242077"/>
            <a:ext cx="7720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31862" fontAlgn="base">
              <a:spcBef>
                <a:spcPts val="284"/>
              </a:spcBef>
              <a:spcAft>
                <a:spcPct val="0"/>
              </a:spcAft>
              <a:buClr>
                <a:prstClr val="black"/>
              </a:buClr>
              <a:buSzPct val="70000"/>
              <a:defRPr/>
            </a:pPr>
            <a:r>
              <a:rPr lang="en-US" sz="1800">
                <a:solidFill>
                  <a:schemeClr val="bg1"/>
                </a:solidFill>
                <a:latin typeface="TeleNeo Office ExtraBold"/>
                <a:ea typeface="Swagger" pitchFamily="2" charset="0"/>
              </a:rPr>
              <a:t>Leipzig</a:t>
            </a:r>
          </a:p>
        </p:txBody>
      </p:sp>
      <p:sp>
        <p:nvSpPr>
          <p:cNvPr id="135" name="Textfeld 149">
            <a:extLst>
              <a:ext uri="{FF2B5EF4-FFF2-40B4-BE49-F238E27FC236}">
                <a16:creationId xmlns:a16="http://schemas.microsoft.com/office/drawing/2014/main" id="{57C7D250-F3C5-4644-AFE6-569BC74B3CD1}"/>
              </a:ext>
            </a:extLst>
          </p:cNvPr>
          <p:cNvSpPr txBox="1">
            <a:spLocks/>
          </p:cNvSpPr>
          <p:nvPr/>
        </p:nvSpPr>
        <p:spPr>
          <a:xfrm>
            <a:off x="1058382" y="4764500"/>
            <a:ext cx="16717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31862" fontAlgn="base">
              <a:spcBef>
                <a:spcPts val="284"/>
              </a:spcBef>
              <a:spcAft>
                <a:spcPct val="0"/>
              </a:spcAft>
              <a:buClr>
                <a:prstClr val="black"/>
              </a:buClr>
              <a:buSzPct val="70000"/>
              <a:defRPr/>
            </a:pPr>
            <a:r>
              <a:rPr lang="en-US" sz="1800">
                <a:solidFill>
                  <a:schemeClr val="bg1"/>
                </a:solidFill>
                <a:latin typeface="TeleNeo Office ExtraBold"/>
                <a:ea typeface="Swagger" pitchFamily="2" charset="0"/>
              </a:rPr>
              <a:t>Nuremberg</a:t>
            </a:r>
          </a:p>
        </p:txBody>
      </p:sp>
      <p:sp>
        <p:nvSpPr>
          <p:cNvPr id="136" name="Textfeld 151">
            <a:extLst>
              <a:ext uri="{FF2B5EF4-FFF2-40B4-BE49-F238E27FC236}">
                <a16:creationId xmlns:a16="http://schemas.microsoft.com/office/drawing/2014/main" id="{57AC4F9C-D6E4-491C-891A-46AA003803F0}"/>
              </a:ext>
            </a:extLst>
          </p:cNvPr>
          <p:cNvSpPr txBox="1">
            <a:spLocks/>
          </p:cNvSpPr>
          <p:nvPr/>
        </p:nvSpPr>
        <p:spPr>
          <a:xfrm>
            <a:off x="2969705" y="2672233"/>
            <a:ext cx="11193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31862" fontAlgn="base">
              <a:spcBef>
                <a:spcPts val="284"/>
              </a:spcBef>
              <a:spcAft>
                <a:spcPct val="0"/>
              </a:spcAft>
              <a:buClr>
                <a:prstClr val="black"/>
              </a:buClr>
              <a:buSzPct val="70000"/>
              <a:defRPr/>
            </a:pPr>
            <a:r>
              <a:rPr lang="en-US" sz="1800">
                <a:solidFill>
                  <a:schemeClr val="bg1"/>
                </a:solidFill>
                <a:latin typeface="TeleNeo Office ExtraBold"/>
                <a:ea typeface="Swagger" pitchFamily="2" charset="0"/>
              </a:rPr>
              <a:t>Bratislava</a:t>
            </a:r>
          </a:p>
        </p:txBody>
      </p:sp>
      <p:sp>
        <p:nvSpPr>
          <p:cNvPr id="137" name="Textfeld 152">
            <a:extLst>
              <a:ext uri="{FF2B5EF4-FFF2-40B4-BE49-F238E27FC236}">
                <a16:creationId xmlns:a16="http://schemas.microsoft.com/office/drawing/2014/main" id="{E90D388E-D73F-47FA-899D-21D4B8A10017}"/>
              </a:ext>
            </a:extLst>
          </p:cNvPr>
          <p:cNvSpPr txBox="1">
            <a:spLocks/>
          </p:cNvSpPr>
          <p:nvPr/>
        </p:nvSpPr>
        <p:spPr>
          <a:xfrm>
            <a:off x="3024995" y="3207937"/>
            <a:ext cx="6996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31862" fontAlgn="base">
              <a:spcBef>
                <a:spcPts val="284"/>
              </a:spcBef>
              <a:spcAft>
                <a:spcPct val="0"/>
              </a:spcAft>
              <a:buClr>
                <a:prstClr val="black"/>
              </a:buClr>
              <a:buSzPct val="70000"/>
              <a:defRPr/>
            </a:pPr>
            <a:r>
              <a:rPr lang="en-US" sz="1800">
                <a:solidFill>
                  <a:schemeClr val="bg1"/>
                </a:solidFill>
                <a:latin typeface="TeleNeo Office ExtraBold"/>
                <a:ea typeface="Swagger" pitchFamily="2" charset="0"/>
              </a:rPr>
              <a:t>Kosice</a:t>
            </a:r>
          </a:p>
        </p:txBody>
      </p:sp>
      <p:sp>
        <p:nvSpPr>
          <p:cNvPr id="138" name="Textfeld 150">
            <a:extLst>
              <a:ext uri="{FF2B5EF4-FFF2-40B4-BE49-F238E27FC236}">
                <a16:creationId xmlns:a16="http://schemas.microsoft.com/office/drawing/2014/main" id="{A721A3A1-AA53-4A86-9EC5-3A3A1C914383}"/>
              </a:ext>
            </a:extLst>
          </p:cNvPr>
          <p:cNvSpPr txBox="1">
            <a:spLocks/>
          </p:cNvSpPr>
          <p:nvPr/>
        </p:nvSpPr>
        <p:spPr>
          <a:xfrm>
            <a:off x="3028313" y="4245108"/>
            <a:ext cx="5026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31862" fontAlgn="base">
              <a:spcBef>
                <a:spcPts val="284"/>
              </a:spcBef>
              <a:spcAft>
                <a:spcPct val="0"/>
              </a:spcAft>
              <a:buClr>
                <a:prstClr val="black"/>
              </a:buClr>
              <a:buSzPct val="70000"/>
              <a:defRPr/>
            </a:pPr>
            <a:r>
              <a:rPr lang="en-US" sz="1800">
                <a:solidFill>
                  <a:schemeClr val="bg1"/>
                </a:solidFill>
                <a:latin typeface="TeleNeo Office ExtraBold"/>
                <a:ea typeface="Swagger" pitchFamily="2" charset="0"/>
              </a:rPr>
              <a:t>Brno</a:t>
            </a:r>
          </a:p>
        </p:txBody>
      </p:sp>
      <p:sp>
        <p:nvSpPr>
          <p:cNvPr id="139" name="Textfeld 153">
            <a:extLst>
              <a:ext uri="{FF2B5EF4-FFF2-40B4-BE49-F238E27FC236}">
                <a16:creationId xmlns:a16="http://schemas.microsoft.com/office/drawing/2014/main" id="{CFD4442C-4F30-4265-A64D-B9B9186F7C23}"/>
              </a:ext>
            </a:extLst>
          </p:cNvPr>
          <p:cNvSpPr txBox="1">
            <a:spLocks/>
          </p:cNvSpPr>
          <p:nvPr/>
        </p:nvSpPr>
        <p:spPr>
          <a:xfrm>
            <a:off x="4248974" y="3197509"/>
            <a:ext cx="13828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31862" fontAlgn="base">
              <a:spcBef>
                <a:spcPts val="284"/>
              </a:spcBef>
              <a:spcAft>
                <a:spcPct val="0"/>
              </a:spcAft>
              <a:buClr>
                <a:prstClr val="black"/>
              </a:buClr>
              <a:buSzPct val="70000"/>
              <a:defRPr/>
            </a:pPr>
            <a:r>
              <a:rPr lang="en-US" sz="1800">
                <a:solidFill>
                  <a:schemeClr val="bg1"/>
                </a:solidFill>
                <a:latin typeface="TeleNeo Office ExtraBold"/>
                <a:ea typeface="Swagger" pitchFamily="2" charset="0"/>
              </a:rPr>
              <a:t>Timisoara</a:t>
            </a:r>
          </a:p>
        </p:txBody>
      </p:sp>
      <p:sp>
        <p:nvSpPr>
          <p:cNvPr id="140" name="Textfeld 128">
            <a:extLst>
              <a:ext uri="{FF2B5EF4-FFF2-40B4-BE49-F238E27FC236}">
                <a16:creationId xmlns:a16="http://schemas.microsoft.com/office/drawing/2014/main" id="{2B921458-AADA-4E11-B22E-DE2B66E4BF5F}"/>
              </a:ext>
            </a:extLst>
          </p:cNvPr>
          <p:cNvSpPr txBox="1">
            <a:spLocks/>
          </p:cNvSpPr>
          <p:nvPr/>
        </p:nvSpPr>
        <p:spPr>
          <a:xfrm>
            <a:off x="4338714" y="2679242"/>
            <a:ext cx="12240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431862" fontAlgn="base">
              <a:spcBef>
                <a:spcPts val="284"/>
              </a:spcBef>
              <a:spcAft>
                <a:spcPct val="0"/>
              </a:spcAft>
              <a:buClr>
                <a:prstClr val="black"/>
              </a:buClr>
              <a:buSzPct val="70000"/>
              <a:defRPr/>
            </a:pPr>
            <a:r>
              <a:rPr lang="en-US" sz="1800">
                <a:solidFill>
                  <a:schemeClr val="bg1"/>
                </a:solidFill>
                <a:latin typeface="TeleNeo Office ExtraBold"/>
                <a:ea typeface="Swagger" pitchFamily="2" charset="0"/>
              </a:rPr>
              <a:t>Bucharest</a:t>
            </a:r>
          </a:p>
        </p:txBody>
      </p:sp>
      <p:grpSp>
        <p:nvGrpSpPr>
          <p:cNvPr id="141" name="Gruppieren 7">
            <a:extLst>
              <a:ext uri="{FF2B5EF4-FFF2-40B4-BE49-F238E27FC236}">
                <a16:creationId xmlns:a16="http://schemas.microsoft.com/office/drawing/2014/main" id="{9BAF1943-3476-4280-9161-1AFE452863D8}"/>
              </a:ext>
            </a:extLst>
          </p:cNvPr>
          <p:cNvGrpSpPr/>
          <p:nvPr/>
        </p:nvGrpSpPr>
        <p:grpSpPr>
          <a:xfrm>
            <a:off x="7312861" y="2584636"/>
            <a:ext cx="3535545" cy="2371688"/>
            <a:chOff x="7313336" y="2584433"/>
            <a:chExt cx="3536628" cy="2372415"/>
          </a:xfrm>
        </p:grpSpPr>
        <p:sp>
          <p:nvSpPr>
            <p:cNvPr id="142" name="Textfeld 222">
              <a:extLst>
                <a:ext uri="{FF2B5EF4-FFF2-40B4-BE49-F238E27FC236}">
                  <a16:creationId xmlns:a16="http://schemas.microsoft.com/office/drawing/2014/main" id="{D9E7BFC7-7BE5-4DBE-87F0-500272FE373B}"/>
                </a:ext>
              </a:extLst>
            </p:cNvPr>
            <p:cNvSpPr txBox="1">
              <a:spLocks/>
            </p:cNvSpPr>
            <p:nvPr/>
          </p:nvSpPr>
          <p:spPr>
            <a:xfrm>
              <a:off x="7313336" y="2982415"/>
              <a:ext cx="611027" cy="369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31862" fontAlgn="base">
                <a:spcBef>
                  <a:spcPts val="284"/>
                </a:spcBef>
                <a:spcAft>
                  <a:spcPct val="0"/>
                </a:spcAft>
                <a:buClr>
                  <a:prstClr val="black"/>
                </a:buClr>
                <a:buSzPct val="70000"/>
                <a:defRPr/>
              </a:pPr>
              <a:r>
                <a:rPr lang="en-US" sz="1200">
                  <a:solidFill>
                    <a:prstClr val="black"/>
                  </a:solidFill>
                  <a:latin typeface="TeleNeo Office ExtraBold"/>
                  <a:ea typeface="Swagger" pitchFamily="2" charset="0"/>
                </a:rPr>
                <a:t>Cologne</a:t>
              </a:r>
              <a:br>
                <a:rPr lang="en-US" sz="1200">
                  <a:solidFill>
                    <a:prstClr val="black"/>
                  </a:solidFill>
                  <a:latin typeface="TeleNeo Office ExtraBold"/>
                  <a:ea typeface="Swagger" pitchFamily="2" charset="0"/>
                </a:rPr>
              </a:br>
              <a:endParaRPr lang="en-US" sz="1200">
                <a:solidFill>
                  <a:prstClr val="black"/>
                </a:solidFill>
                <a:latin typeface="TeleNeo Office ExtraBold"/>
                <a:ea typeface="Swagger" pitchFamily="2" charset="0"/>
              </a:endParaRPr>
            </a:p>
          </p:txBody>
        </p:sp>
        <p:sp>
          <p:nvSpPr>
            <p:cNvPr id="143" name="Textfeld 223">
              <a:extLst>
                <a:ext uri="{FF2B5EF4-FFF2-40B4-BE49-F238E27FC236}">
                  <a16:creationId xmlns:a16="http://schemas.microsoft.com/office/drawing/2014/main" id="{251C37E0-4186-4D9F-B35C-4EECA5C85B2E}"/>
                </a:ext>
              </a:extLst>
            </p:cNvPr>
            <p:cNvSpPr txBox="1">
              <a:spLocks/>
            </p:cNvSpPr>
            <p:nvPr/>
          </p:nvSpPr>
          <p:spPr>
            <a:xfrm>
              <a:off x="7627511" y="2584433"/>
              <a:ext cx="730123" cy="369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31862" fontAlgn="base">
                <a:spcBef>
                  <a:spcPts val="284"/>
                </a:spcBef>
                <a:spcAft>
                  <a:spcPct val="0"/>
                </a:spcAft>
                <a:buClr>
                  <a:prstClr val="black"/>
                </a:buClr>
                <a:buSzPct val="70000"/>
                <a:defRPr/>
              </a:pPr>
              <a:r>
                <a:rPr lang="en-US" sz="1200">
                  <a:solidFill>
                    <a:prstClr val="black"/>
                  </a:solidFill>
                  <a:latin typeface="TeleNeo Office ExtraBold"/>
                  <a:ea typeface="Swagger" pitchFamily="2" charset="0"/>
                </a:rPr>
                <a:t>Hamburg</a:t>
              </a:r>
              <a:br>
                <a:rPr lang="en-US" sz="1200">
                  <a:solidFill>
                    <a:prstClr val="black"/>
                  </a:solidFill>
                  <a:latin typeface="TeleNeo Office ExtraBold"/>
                  <a:ea typeface="Swagger" pitchFamily="2" charset="0"/>
                </a:rPr>
              </a:br>
              <a:endParaRPr lang="en-US" sz="1200">
                <a:solidFill>
                  <a:prstClr val="black"/>
                </a:solidFill>
                <a:latin typeface="TeleNeo Office ExtraBold"/>
                <a:ea typeface="Swagger" pitchFamily="2" charset="0"/>
              </a:endParaRPr>
            </a:p>
          </p:txBody>
        </p:sp>
        <p:sp>
          <p:nvSpPr>
            <p:cNvPr id="144" name="Textfeld 224">
              <a:extLst>
                <a:ext uri="{FF2B5EF4-FFF2-40B4-BE49-F238E27FC236}">
                  <a16:creationId xmlns:a16="http://schemas.microsoft.com/office/drawing/2014/main" id="{DC05B3C3-7AA3-437E-8F1F-4551E6CECC37}"/>
                </a:ext>
              </a:extLst>
            </p:cNvPr>
            <p:cNvSpPr txBox="1">
              <a:spLocks/>
            </p:cNvSpPr>
            <p:nvPr/>
          </p:nvSpPr>
          <p:spPr>
            <a:xfrm>
              <a:off x="7516761" y="3267224"/>
              <a:ext cx="824578" cy="18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31862" fontAlgn="base">
                <a:spcBef>
                  <a:spcPts val="284"/>
                </a:spcBef>
                <a:spcAft>
                  <a:spcPct val="0"/>
                </a:spcAft>
                <a:buClr>
                  <a:prstClr val="black"/>
                </a:buClr>
                <a:buSzPct val="70000"/>
                <a:defRPr/>
              </a:pPr>
              <a:r>
                <a:rPr lang="en-US" sz="1200">
                  <a:solidFill>
                    <a:prstClr val="black"/>
                  </a:solidFill>
                  <a:latin typeface="TeleNeo Office ExtraBold"/>
                  <a:ea typeface="Swagger" pitchFamily="2" charset="0"/>
                </a:rPr>
                <a:t>Darmstadt</a:t>
              </a:r>
            </a:p>
          </p:txBody>
        </p:sp>
        <p:sp>
          <p:nvSpPr>
            <p:cNvPr id="145" name="Textfeld 225">
              <a:extLst>
                <a:ext uri="{FF2B5EF4-FFF2-40B4-BE49-F238E27FC236}">
                  <a16:creationId xmlns:a16="http://schemas.microsoft.com/office/drawing/2014/main" id="{62FF3304-FEFE-4836-93EE-EC68F410528A}"/>
                </a:ext>
              </a:extLst>
            </p:cNvPr>
            <p:cNvSpPr txBox="1">
              <a:spLocks/>
            </p:cNvSpPr>
            <p:nvPr/>
          </p:nvSpPr>
          <p:spPr>
            <a:xfrm>
              <a:off x="7970127" y="2817505"/>
              <a:ext cx="772314" cy="369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31862" fontAlgn="base">
                <a:spcBef>
                  <a:spcPts val="284"/>
                </a:spcBef>
                <a:spcAft>
                  <a:spcPct val="0"/>
                </a:spcAft>
                <a:buClr>
                  <a:prstClr val="black"/>
                </a:buClr>
                <a:buSzPct val="70000"/>
                <a:defRPr/>
              </a:pPr>
              <a:r>
                <a:rPr lang="en-US" sz="1200">
                  <a:solidFill>
                    <a:prstClr val="black"/>
                  </a:solidFill>
                  <a:latin typeface="TeleNeo Office ExtraBold"/>
                  <a:ea typeface="Swagger" pitchFamily="2" charset="0"/>
                </a:rPr>
                <a:t>Leipzig</a:t>
              </a:r>
              <a:br>
                <a:rPr lang="en-US" sz="1200">
                  <a:solidFill>
                    <a:prstClr val="black"/>
                  </a:solidFill>
                  <a:latin typeface="TeleNeo Office ExtraBold"/>
                  <a:ea typeface="Swagger" pitchFamily="2" charset="0"/>
                </a:rPr>
              </a:br>
              <a:endParaRPr lang="en-US" sz="1200">
                <a:solidFill>
                  <a:prstClr val="black"/>
                </a:solidFill>
                <a:latin typeface="TeleNeo Office ExtraBold"/>
                <a:ea typeface="Swagger" pitchFamily="2" charset="0"/>
              </a:endParaRPr>
            </a:p>
          </p:txBody>
        </p:sp>
        <p:sp>
          <p:nvSpPr>
            <p:cNvPr id="146" name="Textfeld 226">
              <a:extLst>
                <a:ext uri="{FF2B5EF4-FFF2-40B4-BE49-F238E27FC236}">
                  <a16:creationId xmlns:a16="http://schemas.microsoft.com/office/drawing/2014/main" id="{8B0DCF20-3036-42E8-8F2F-DA4FB622AC2E}"/>
                </a:ext>
              </a:extLst>
            </p:cNvPr>
            <p:cNvSpPr txBox="1">
              <a:spLocks/>
            </p:cNvSpPr>
            <p:nvPr/>
          </p:nvSpPr>
          <p:spPr>
            <a:xfrm>
              <a:off x="7768826" y="3639880"/>
              <a:ext cx="834319" cy="369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31862" fontAlgn="base">
                <a:spcBef>
                  <a:spcPts val="284"/>
                </a:spcBef>
                <a:spcAft>
                  <a:spcPct val="0"/>
                </a:spcAft>
                <a:buClr>
                  <a:prstClr val="black"/>
                </a:buClr>
                <a:buSzPct val="70000"/>
                <a:defRPr/>
              </a:pPr>
              <a:r>
                <a:rPr lang="en-US" sz="1200">
                  <a:solidFill>
                    <a:prstClr val="black"/>
                  </a:solidFill>
                  <a:latin typeface="TeleNeo Office ExtraBold"/>
                  <a:ea typeface="Swagger" pitchFamily="2" charset="0"/>
                </a:rPr>
                <a:t>Nuremberg</a:t>
              </a:r>
              <a:br>
                <a:rPr lang="en-US" sz="1200">
                  <a:solidFill>
                    <a:prstClr val="black"/>
                  </a:solidFill>
                  <a:latin typeface="TeleNeo Office ExtraBold"/>
                  <a:ea typeface="Swagger" pitchFamily="2" charset="0"/>
                </a:rPr>
              </a:br>
              <a:endParaRPr lang="en-US" sz="1200">
                <a:solidFill>
                  <a:prstClr val="black"/>
                </a:solidFill>
                <a:latin typeface="TeleNeo Office ExtraBold"/>
                <a:ea typeface="Swagger" pitchFamily="2" charset="0"/>
              </a:endParaRPr>
            </a:p>
          </p:txBody>
        </p:sp>
        <p:sp>
          <p:nvSpPr>
            <p:cNvPr id="147" name="Textfeld 227">
              <a:extLst>
                <a:ext uri="{FF2B5EF4-FFF2-40B4-BE49-F238E27FC236}">
                  <a16:creationId xmlns:a16="http://schemas.microsoft.com/office/drawing/2014/main" id="{CDEB62F9-8F7C-41BE-9373-71C5450C3A17}"/>
                </a:ext>
              </a:extLst>
            </p:cNvPr>
            <p:cNvSpPr txBox="1">
              <a:spLocks/>
            </p:cNvSpPr>
            <p:nvPr/>
          </p:nvSpPr>
          <p:spPr>
            <a:xfrm>
              <a:off x="8632011" y="3697737"/>
              <a:ext cx="502805" cy="369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31862" fontAlgn="base">
                <a:spcBef>
                  <a:spcPts val="284"/>
                </a:spcBef>
                <a:spcAft>
                  <a:spcPct val="0"/>
                </a:spcAft>
                <a:buClr>
                  <a:prstClr val="black"/>
                </a:buClr>
                <a:buSzPct val="70000"/>
                <a:defRPr/>
              </a:pPr>
              <a:r>
                <a:rPr lang="en-US" sz="1200">
                  <a:solidFill>
                    <a:prstClr val="black"/>
                  </a:solidFill>
                  <a:latin typeface="TeleNeo Office ExtraBold"/>
                  <a:ea typeface="Swagger" pitchFamily="2" charset="0"/>
                </a:rPr>
                <a:t>Brno</a:t>
              </a:r>
              <a:br>
                <a:rPr lang="en-US" sz="1200">
                  <a:solidFill>
                    <a:prstClr val="black"/>
                  </a:solidFill>
                  <a:latin typeface="TeleNeo Office ExtraBold"/>
                  <a:ea typeface="Swagger" pitchFamily="2" charset="0"/>
                </a:rPr>
              </a:br>
              <a:endParaRPr lang="en-US" sz="1200">
                <a:solidFill>
                  <a:prstClr val="black"/>
                </a:solidFill>
                <a:latin typeface="TeleNeo Office ExtraBold"/>
                <a:ea typeface="Swagger" pitchFamily="2" charset="0"/>
              </a:endParaRPr>
            </a:p>
          </p:txBody>
        </p:sp>
        <p:sp>
          <p:nvSpPr>
            <p:cNvPr id="148" name="Textfeld 228">
              <a:extLst>
                <a:ext uri="{FF2B5EF4-FFF2-40B4-BE49-F238E27FC236}">
                  <a16:creationId xmlns:a16="http://schemas.microsoft.com/office/drawing/2014/main" id="{6AF3AE44-805E-4994-8484-BB78C11D30C3}"/>
                </a:ext>
              </a:extLst>
            </p:cNvPr>
            <p:cNvSpPr txBox="1">
              <a:spLocks/>
            </p:cNvSpPr>
            <p:nvPr/>
          </p:nvSpPr>
          <p:spPr>
            <a:xfrm>
              <a:off x="8727171" y="3916055"/>
              <a:ext cx="836389" cy="369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31862" fontAlgn="base">
                <a:spcBef>
                  <a:spcPts val="284"/>
                </a:spcBef>
                <a:spcAft>
                  <a:spcPct val="0"/>
                </a:spcAft>
                <a:buClr>
                  <a:prstClr val="black"/>
                </a:buClr>
                <a:buSzPct val="70000"/>
                <a:defRPr/>
              </a:pPr>
              <a:r>
                <a:rPr lang="en-US" sz="1200">
                  <a:solidFill>
                    <a:prstClr val="black"/>
                  </a:solidFill>
                  <a:latin typeface="TeleNeo Office ExtraBold"/>
                  <a:ea typeface="Swagger" pitchFamily="2" charset="0"/>
                </a:rPr>
                <a:t>Bratislava</a:t>
              </a:r>
              <a:br>
                <a:rPr lang="en-US" sz="1200">
                  <a:solidFill>
                    <a:prstClr val="black"/>
                  </a:solidFill>
                  <a:latin typeface="TeleNeo Office ExtraBold"/>
                  <a:ea typeface="Swagger" pitchFamily="2" charset="0"/>
                </a:rPr>
              </a:br>
              <a:endParaRPr lang="en-US" sz="1200">
                <a:solidFill>
                  <a:prstClr val="black"/>
                </a:solidFill>
                <a:latin typeface="TeleNeo Office ExtraBold"/>
                <a:ea typeface="Swagger" pitchFamily="2" charset="0"/>
              </a:endParaRPr>
            </a:p>
          </p:txBody>
        </p:sp>
        <p:sp>
          <p:nvSpPr>
            <p:cNvPr id="149" name="Textfeld 229">
              <a:extLst>
                <a:ext uri="{FF2B5EF4-FFF2-40B4-BE49-F238E27FC236}">
                  <a16:creationId xmlns:a16="http://schemas.microsoft.com/office/drawing/2014/main" id="{E4F460C8-08C8-4BB6-B623-1464F6883748}"/>
                </a:ext>
              </a:extLst>
            </p:cNvPr>
            <p:cNvSpPr txBox="1">
              <a:spLocks/>
            </p:cNvSpPr>
            <p:nvPr/>
          </p:nvSpPr>
          <p:spPr>
            <a:xfrm>
              <a:off x="9204276" y="3588200"/>
              <a:ext cx="522833" cy="369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31862" fontAlgn="base">
                <a:spcBef>
                  <a:spcPts val="284"/>
                </a:spcBef>
                <a:spcAft>
                  <a:spcPct val="0"/>
                </a:spcAft>
                <a:buClr>
                  <a:prstClr val="black"/>
                </a:buClr>
                <a:buSzPct val="70000"/>
                <a:defRPr/>
              </a:pPr>
              <a:r>
                <a:rPr lang="en-US" sz="1200">
                  <a:solidFill>
                    <a:prstClr val="black"/>
                  </a:solidFill>
                  <a:latin typeface="TeleNeo Office ExtraBold"/>
                  <a:ea typeface="Swagger" pitchFamily="2" charset="0"/>
                </a:rPr>
                <a:t>Kosice</a:t>
              </a:r>
              <a:br>
                <a:rPr lang="en-US" sz="1200">
                  <a:solidFill>
                    <a:prstClr val="black"/>
                  </a:solidFill>
                  <a:latin typeface="TeleNeo Office ExtraBold"/>
                  <a:ea typeface="Swagger" pitchFamily="2" charset="0"/>
                </a:rPr>
              </a:br>
              <a:endParaRPr lang="en-US" sz="1200">
                <a:solidFill>
                  <a:prstClr val="black"/>
                </a:solidFill>
                <a:latin typeface="TeleNeo Office ExtraBold"/>
                <a:ea typeface="Swagger" pitchFamily="2" charset="0"/>
              </a:endParaRPr>
            </a:p>
          </p:txBody>
        </p:sp>
        <p:sp>
          <p:nvSpPr>
            <p:cNvPr id="150" name="Textfeld 230">
              <a:extLst>
                <a:ext uri="{FF2B5EF4-FFF2-40B4-BE49-F238E27FC236}">
                  <a16:creationId xmlns:a16="http://schemas.microsoft.com/office/drawing/2014/main" id="{4A339085-1BFD-4C12-91D1-9222F7B63A04}"/>
                </a:ext>
              </a:extLst>
            </p:cNvPr>
            <p:cNvSpPr txBox="1">
              <a:spLocks/>
            </p:cNvSpPr>
            <p:nvPr/>
          </p:nvSpPr>
          <p:spPr>
            <a:xfrm>
              <a:off x="9359652" y="4587403"/>
              <a:ext cx="824780" cy="369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31862" fontAlgn="base">
                <a:spcBef>
                  <a:spcPts val="284"/>
                </a:spcBef>
                <a:spcAft>
                  <a:spcPct val="0"/>
                </a:spcAft>
                <a:buClr>
                  <a:prstClr val="black"/>
                </a:buClr>
                <a:buSzPct val="70000"/>
                <a:defRPr/>
              </a:pPr>
              <a:r>
                <a:rPr lang="en-US" sz="1200">
                  <a:solidFill>
                    <a:prstClr val="black"/>
                  </a:solidFill>
                  <a:latin typeface="TeleNeo Office ExtraBold"/>
                  <a:ea typeface="Swagger" pitchFamily="2" charset="0"/>
                </a:rPr>
                <a:t>Timisoara</a:t>
              </a:r>
              <a:br>
                <a:rPr lang="en-US" sz="1200">
                  <a:solidFill>
                    <a:prstClr val="black"/>
                  </a:solidFill>
                  <a:latin typeface="TeleNeo Office ExtraBold"/>
                  <a:ea typeface="Swagger" pitchFamily="2" charset="0"/>
                </a:rPr>
              </a:br>
              <a:endParaRPr lang="en-US" sz="1200">
                <a:solidFill>
                  <a:prstClr val="black"/>
                </a:solidFill>
                <a:latin typeface="TeleNeo Office ExtraBold"/>
                <a:ea typeface="Swagger" pitchFamily="2" charset="0"/>
              </a:endParaRPr>
            </a:p>
          </p:txBody>
        </p:sp>
        <p:sp>
          <p:nvSpPr>
            <p:cNvPr id="151" name="Textfeld 231">
              <a:extLst>
                <a:ext uri="{FF2B5EF4-FFF2-40B4-BE49-F238E27FC236}">
                  <a16:creationId xmlns:a16="http://schemas.microsoft.com/office/drawing/2014/main" id="{7FD7E3EC-AF13-404A-A5C4-94D66842CBED}"/>
                </a:ext>
              </a:extLst>
            </p:cNvPr>
            <p:cNvSpPr txBox="1">
              <a:spLocks/>
            </p:cNvSpPr>
            <p:nvPr/>
          </p:nvSpPr>
          <p:spPr>
            <a:xfrm>
              <a:off x="10119878" y="4675127"/>
              <a:ext cx="730086" cy="18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431862" fontAlgn="base">
                <a:spcBef>
                  <a:spcPts val="284"/>
                </a:spcBef>
                <a:spcAft>
                  <a:spcPct val="0"/>
                </a:spcAft>
                <a:buClr>
                  <a:prstClr val="black"/>
                </a:buClr>
                <a:buSzPct val="70000"/>
                <a:defRPr/>
              </a:pPr>
              <a:r>
                <a:rPr lang="en-US" sz="1200">
                  <a:solidFill>
                    <a:prstClr val="black"/>
                  </a:solidFill>
                  <a:latin typeface="TeleNeo Office ExtraBold"/>
                  <a:ea typeface="Swagger" pitchFamily="2" charset="0"/>
                </a:rPr>
                <a:t>Bucharest</a:t>
              </a:r>
            </a:p>
          </p:txBody>
        </p:sp>
      </p:grpSp>
      <p:sp>
        <p:nvSpPr>
          <p:cNvPr id="152" name="Titel 41">
            <a:extLst>
              <a:ext uri="{FF2B5EF4-FFF2-40B4-BE49-F238E27FC236}">
                <a16:creationId xmlns:a16="http://schemas.microsoft.com/office/drawing/2014/main" id="{D0E68ED1-900D-4A2D-9A7F-351405668933}"/>
              </a:ext>
            </a:extLst>
          </p:cNvPr>
          <p:cNvSpPr txBox="1">
            <a:spLocks/>
          </p:cNvSpPr>
          <p:nvPr/>
        </p:nvSpPr>
        <p:spPr>
          <a:xfrm>
            <a:off x="326702" y="527214"/>
            <a:ext cx="10868672" cy="50392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63843">
              <a:defRPr/>
            </a:pPr>
            <a:r>
              <a:rPr lang="sk-SK" sz="3750">
                <a:solidFill>
                  <a:srgbClr val="E20074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DTSE in Europe</a:t>
            </a:r>
            <a:endParaRPr lang="de-DE" sz="3750">
              <a:solidFill>
                <a:srgbClr val="E20074"/>
              </a:solidFill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29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EC5500F-C9DE-593E-42A9-0504B7FFFDEC}"/>
              </a:ext>
            </a:extLst>
          </p:cNvPr>
          <p:cNvSpPr/>
          <p:nvPr/>
        </p:nvSpPr>
        <p:spPr bwMode="gray">
          <a:xfrm>
            <a:off x="1657688" y="1652372"/>
            <a:ext cx="8323131" cy="4398277"/>
          </a:xfrm>
          <a:prstGeom prst="roundRect">
            <a:avLst/>
          </a:prstGeom>
          <a:solidFill>
            <a:srgbClr val="000000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en-US" sz="180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1F4B17-E9C3-486F-B954-38A022F9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Používané technologie</a:t>
            </a:r>
            <a:endParaRPr lang="en-US"/>
          </a:p>
        </p:txBody>
      </p:sp>
      <p:pic>
        <p:nvPicPr>
          <p:cNvPr id="4" name="Picture 3" descr="Getting Started With PostgreSQL. There are numerous different types of… |  by Alex Mitrani | Medium">
            <a:extLst>
              <a:ext uri="{FF2B5EF4-FFF2-40B4-BE49-F238E27FC236}">
                <a16:creationId xmlns:a16="http://schemas.microsoft.com/office/drawing/2014/main" id="{88625C55-2745-B908-0E1A-A1426D002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575" y="3149139"/>
            <a:ext cx="1972439" cy="902029"/>
          </a:xfrm>
          <a:prstGeom prst="rect">
            <a:avLst/>
          </a:prstGeom>
        </p:spPr>
      </p:pic>
      <p:pic>
        <p:nvPicPr>
          <p:cNvPr id="5" name="Picture 4" descr="Dagster Brand: How to use the Dagster brand assets">
            <a:extLst>
              <a:ext uri="{FF2B5EF4-FFF2-40B4-BE49-F238E27FC236}">
                <a16:creationId xmlns:a16="http://schemas.microsoft.com/office/drawing/2014/main" id="{3DCC5D93-3A1C-E5D6-3EDB-3F48598C8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895" y="4385484"/>
            <a:ext cx="1757445" cy="1224471"/>
          </a:xfrm>
          <a:prstGeom prst="rect">
            <a:avLst/>
          </a:prstGeom>
        </p:spPr>
      </p:pic>
      <p:pic>
        <p:nvPicPr>
          <p:cNvPr id="6" name="Picture 5" descr="What is Sklearn? | Domino Data Lab">
            <a:extLst>
              <a:ext uri="{FF2B5EF4-FFF2-40B4-BE49-F238E27FC236}">
                <a16:creationId xmlns:a16="http://schemas.microsoft.com/office/drawing/2014/main" id="{3F7F0574-5FB4-FA4B-85BD-018709255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362" y="3689769"/>
            <a:ext cx="2184718" cy="872829"/>
          </a:xfrm>
          <a:prstGeom prst="rect">
            <a:avLst/>
          </a:prstGeom>
        </p:spPr>
      </p:pic>
      <p:pic>
        <p:nvPicPr>
          <p:cNvPr id="7" name="Picture 6" descr="OpenShift - Wikipedia">
            <a:extLst>
              <a:ext uri="{FF2B5EF4-FFF2-40B4-BE49-F238E27FC236}">
                <a16:creationId xmlns:a16="http://schemas.microsoft.com/office/drawing/2014/main" id="{6A706DC1-B716-A0B6-11FD-E8EC40B9C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436" y="768716"/>
            <a:ext cx="1649357" cy="1761536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CF459778-1411-F897-C208-940E45A11E8C}"/>
              </a:ext>
            </a:extLst>
          </p:cNvPr>
          <p:cNvSpPr/>
          <p:nvPr/>
        </p:nvSpPr>
        <p:spPr bwMode="gray">
          <a:xfrm>
            <a:off x="5043863" y="3941023"/>
            <a:ext cx="978408" cy="484632"/>
          </a:xfrm>
          <a:prstGeom prst="rightArrow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en-US" sz="1800">
              <a:latin typeface="Tele-GroteskNor" pitchFamily="2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786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F4B17-E9C3-486F-B954-38A022F9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Tréninování Modelu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722C15D1-AB16-4EFF-932B-B0AAC38F42CD}"/>
              </a:ext>
            </a:extLst>
          </p:cNvPr>
          <p:cNvSpPr txBox="1">
            <a:spLocks/>
          </p:cNvSpPr>
          <p:nvPr/>
        </p:nvSpPr>
        <p:spPr>
          <a:xfrm>
            <a:off x="267469" y="870658"/>
            <a:ext cx="10698407" cy="402950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493840" rtl="0" eaLnBrk="1" fontAlgn="base" hangingPunct="1">
              <a:lnSpc>
                <a:spcPct val="104000"/>
              </a:lnSpc>
              <a:spcBef>
                <a:spcPts val="1028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361" algn="l" defTabSz="493840" rtl="0" eaLnBrk="1" fontAlgn="base" hangingPunct="1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85117" indent="-185117" algn="l" defTabSz="493840" rtl="0" eaLnBrk="1" fontAlgn="base" hangingPunct="1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70234" indent="-185020" algn="l" defTabSz="493840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55352" indent="-185117" algn="l" defTabSz="493840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154936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46741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8547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30355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err="1"/>
              <a:t>Každý</a:t>
            </a:r>
            <a:r>
              <a:rPr lang="en-US" sz="2000"/>
              <a:t> model </a:t>
            </a:r>
            <a:r>
              <a:rPr lang="en-US" sz="2000" err="1"/>
              <a:t>má</a:t>
            </a:r>
            <a:r>
              <a:rPr lang="en-US" sz="2000"/>
              <a:t> </a:t>
            </a:r>
            <a:r>
              <a:rPr lang="en-US" sz="2000" err="1"/>
              <a:t>hyperparametry</a:t>
            </a:r>
            <a:r>
              <a:rPr lang="en-US" sz="2000"/>
              <a:t>, </a:t>
            </a:r>
            <a:r>
              <a:rPr lang="en-US" sz="2000" err="1"/>
              <a:t>které</a:t>
            </a:r>
            <a:r>
              <a:rPr lang="en-US" sz="2000"/>
              <a:t> se </a:t>
            </a:r>
            <a:r>
              <a:rPr lang="en-US" sz="2000" err="1"/>
              <a:t>dají</a:t>
            </a:r>
            <a:r>
              <a:rPr lang="en-US" sz="2000"/>
              <a:t> </a:t>
            </a:r>
            <a:r>
              <a:rPr lang="en-US" sz="2000" err="1"/>
              <a:t>nastavit</a:t>
            </a:r>
            <a:r>
              <a:rPr lang="en-US" sz="2000"/>
              <a:t> (</a:t>
            </a:r>
            <a:r>
              <a:rPr lang="en-US" sz="2000" err="1"/>
              <a:t>např</a:t>
            </a:r>
            <a:r>
              <a:rPr lang="en-US" sz="2000"/>
              <a:t>. jak </a:t>
            </a:r>
            <a:r>
              <a:rPr lang="en-US" sz="2000" err="1"/>
              <a:t>hluboko</a:t>
            </a:r>
            <a:r>
              <a:rPr lang="en-US" sz="2000"/>
              <a:t> z </a:t>
            </a:r>
            <a:r>
              <a:rPr lang="en-US" sz="2000" err="1"/>
              <a:t>minulosti</a:t>
            </a:r>
            <a:r>
              <a:rPr lang="en-US" sz="2000"/>
              <a:t> </a:t>
            </a:r>
            <a:r>
              <a:rPr lang="en-US" sz="2000" err="1"/>
              <a:t>má</a:t>
            </a:r>
            <a:r>
              <a:rPr lang="en-US" sz="2000"/>
              <a:t> </a:t>
            </a:r>
            <a:r>
              <a:rPr lang="en-US" sz="2000" err="1"/>
              <a:t>brát</a:t>
            </a:r>
            <a:r>
              <a:rPr lang="en-US" sz="2000"/>
              <a:t> </a:t>
            </a:r>
            <a:r>
              <a:rPr lang="en-US" sz="2000" err="1"/>
              <a:t>vysvělující</a:t>
            </a:r>
            <a:r>
              <a:rPr lang="en-US" sz="2000"/>
              <a:t> </a:t>
            </a:r>
            <a:r>
              <a:rPr lang="en-US" sz="2000" err="1"/>
              <a:t>proměnné</a:t>
            </a:r>
            <a:r>
              <a:rPr lang="en-US" sz="2000"/>
              <a:t>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K </a:t>
            </a:r>
            <a:r>
              <a:rPr lang="en-US" sz="2000" err="1"/>
              <a:t>rychlejšímu</a:t>
            </a:r>
            <a:r>
              <a:rPr lang="en-US" sz="2000"/>
              <a:t> </a:t>
            </a:r>
            <a:r>
              <a:rPr lang="en-US" sz="2000" err="1"/>
              <a:t>výběru</a:t>
            </a:r>
            <a:r>
              <a:rPr lang="en-US" sz="2000"/>
              <a:t> </a:t>
            </a:r>
            <a:r>
              <a:rPr lang="en-US" sz="2000" err="1"/>
              <a:t>parametrů</a:t>
            </a:r>
            <a:r>
              <a:rPr lang="en-US" sz="2000"/>
              <a:t> </a:t>
            </a:r>
            <a:r>
              <a:rPr lang="en-US" sz="2000" err="1"/>
              <a:t>využíváme</a:t>
            </a:r>
            <a:r>
              <a:rPr lang="en-US" sz="2000"/>
              <a:t> framework </a:t>
            </a:r>
            <a:r>
              <a:rPr lang="en-US" sz="2000" err="1"/>
              <a:t>Optuna</a:t>
            </a:r>
            <a:r>
              <a:rPr lang="en-US" sz="2000"/>
              <a:t>, </a:t>
            </a:r>
            <a:r>
              <a:rPr lang="en-US" sz="2000" err="1"/>
              <a:t>který</a:t>
            </a:r>
            <a:r>
              <a:rPr lang="en-US" sz="2000"/>
              <a:t> "</a:t>
            </a:r>
            <a:r>
              <a:rPr lang="en-US" sz="2000" err="1"/>
              <a:t>zahazuje</a:t>
            </a:r>
            <a:r>
              <a:rPr lang="en-US" sz="2000"/>
              <a:t>" </a:t>
            </a:r>
            <a:r>
              <a:rPr lang="en-US" sz="2000" err="1"/>
              <a:t>takové</a:t>
            </a:r>
            <a:r>
              <a:rPr lang="en-US" sz="2000"/>
              <a:t> </a:t>
            </a:r>
            <a:r>
              <a:rPr lang="en-US" sz="2000" err="1"/>
              <a:t>hyperparamery</a:t>
            </a:r>
            <a:r>
              <a:rPr lang="en-US" sz="2000"/>
              <a:t>, </a:t>
            </a:r>
            <a:r>
              <a:rPr lang="en-US" sz="2000" err="1"/>
              <a:t>které</a:t>
            </a:r>
            <a:r>
              <a:rPr lang="en-US" sz="2000"/>
              <a:t> se </a:t>
            </a:r>
            <a:r>
              <a:rPr lang="en-US" sz="2000" err="1"/>
              <a:t>nezdají</a:t>
            </a:r>
            <a:r>
              <a:rPr lang="en-US" sz="2000"/>
              <a:t>, </a:t>
            </a:r>
            <a:r>
              <a:rPr lang="en-US" sz="2000" err="1"/>
              <a:t>že</a:t>
            </a:r>
            <a:r>
              <a:rPr lang="en-US" sz="2000"/>
              <a:t> by </a:t>
            </a:r>
            <a:r>
              <a:rPr lang="en-US" sz="2000" err="1"/>
              <a:t>měly</a:t>
            </a:r>
            <a:r>
              <a:rPr lang="en-US" sz="2000"/>
              <a:t> </a:t>
            </a:r>
            <a:r>
              <a:rPr lang="en-US" sz="2000" err="1"/>
              <a:t>dobře</a:t>
            </a:r>
            <a:r>
              <a:rPr lang="en-US" sz="2000"/>
              <a:t> </a:t>
            </a:r>
            <a:r>
              <a:rPr lang="en-US" sz="2000" err="1"/>
              <a:t>fungovat</a:t>
            </a:r>
            <a:r>
              <a:rPr lang="en-US" sz="2000"/>
              <a:t>, </a:t>
            </a:r>
            <a:r>
              <a:rPr lang="en-US" sz="2000" err="1"/>
              <a:t>ještě</a:t>
            </a:r>
            <a:r>
              <a:rPr lang="en-US" sz="2000"/>
              <a:t> </a:t>
            </a:r>
            <a:r>
              <a:rPr lang="en-US" sz="2000" err="1"/>
              <a:t>dříve</a:t>
            </a:r>
            <a:r>
              <a:rPr lang="en-US" sz="2000"/>
              <a:t>, </a:t>
            </a:r>
            <a:r>
              <a:rPr lang="en-US" sz="2000" err="1"/>
              <a:t>než</a:t>
            </a:r>
            <a:r>
              <a:rPr lang="en-US" sz="2000"/>
              <a:t> se </a:t>
            </a:r>
            <a:r>
              <a:rPr lang="en-US" sz="2000" err="1"/>
              <a:t>použijí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Model se </a:t>
            </a:r>
            <a:r>
              <a:rPr lang="en-US" sz="2000" err="1"/>
              <a:t>fituje</a:t>
            </a:r>
            <a:r>
              <a:rPr lang="en-US" sz="2000"/>
              <a:t> </a:t>
            </a:r>
            <a:r>
              <a:rPr lang="en-US" sz="2000" err="1"/>
              <a:t>na</a:t>
            </a:r>
            <a:r>
              <a:rPr lang="en-US" sz="2000"/>
              <a:t> </a:t>
            </a:r>
            <a:r>
              <a:rPr lang="en-US" sz="2000" err="1"/>
              <a:t>základě</a:t>
            </a:r>
            <a:r>
              <a:rPr lang="en-US" sz="2000"/>
              <a:t> </a:t>
            </a:r>
            <a:r>
              <a:rPr lang="en-US" sz="2000" err="1"/>
              <a:t>zvolené</a:t>
            </a:r>
            <a:r>
              <a:rPr lang="en-US" sz="2000"/>
              <a:t> </a:t>
            </a:r>
            <a:r>
              <a:rPr lang="en-US" sz="2000" err="1"/>
              <a:t>kombinace</a:t>
            </a:r>
            <a:r>
              <a:rPr lang="en-US" sz="2000"/>
              <a:t> </a:t>
            </a:r>
            <a:r>
              <a:rPr lang="en-US" sz="2000" err="1"/>
              <a:t>hyperparametrů</a:t>
            </a:r>
            <a:r>
              <a:rPr lang="en-US" sz="2000"/>
              <a:t> a </a:t>
            </a:r>
            <a:r>
              <a:rPr lang="en-US" sz="2000" err="1"/>
              <a:t>následně</a:t>
            </a:r>
            <a:r>
              <a:rPr lang="en-US" sz="2000"/>
              <a:t> se </a:t>
            </a:r>
            <a:r>
              <a:rPr lang="en-US" sz="2000" err="1"/>
              <a:t>spočítají</a:t>
            </a:r>
            <a:r>
              <a:rPr lang="en-US" sz="2000"/>
              <a:t> error </a:t>
            </a:r>
            <a:r>
              <a:rPr lang="en-US" sz="2000" err="1"/>
              <a:t>metriky</a:t>
            </a:r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endParaRPr lang="sk-SK" sz="2200"/>
          </a:p>
        </p:txBody>
      </p:sp>
      <p:pic>
        <p:nvPicPr>
          <p:cNvPr id="4" name="Picture 3" descr="Optuna | Preferred Networks, Inc.">
            <a:extLst>
              <a:ext uri="{FF2B5EF4-FFF2-40B4-BE49-F238E27FC236}">
                <a16:creationId xmlns:a16="http://schemas.microsoft.com/office/drawing/2014/main" id="{4138FE45-FA26-C5CF-D61B-C5BA7FE8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745" y="3200514"/>
            <a:ext cx="1412968" cy="938519"/>
          </a:xfrm>
          <a:prstGeom prst="rect">
            <a:avLst/>
          </a:prstGeom>
        </p:spPr>
      </p:pic>
      <p:pic>
        <p:nvPicPr>
          <p:cNvPr id="10" name="Picture 9" descr="A screenshot of a graph&#10;&#10;Description automatically generated">
            <a:extLst>
              <a:ext uri="{FF2B5EF4-FFF2-40B4-BE49-F238E27FC236}">
                <a16:creationId xmlns:a16="http://schemas.microsoft.com/office/drawing/2014/main" id="{CD769B74-B4B9-50C4-497D-8C347AB20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667" y="4168512"/>
            <a:ext cx="6438132" cy="1924050"/>
          </a:xfrm>
          <a:prstGeom prst="rect">
            <a:avLst/>
          </a:prstGeom>
        </p:spPr>
      </p:pic>
      <p:pic>
        <p:nvPicPr>
          <p:cNvPr id="5" name="Picture 4" descr="Forecasting with Python: Expanding and Rolling Window | by Philippe  Tousignant | Medium">
            <a:extLst>
              <a:ext uri="{FF2B5EF4-FFF2-40B4-BE49-F238E27FC236}">
                <a16:creationId xmlns:a16="http://schemas.microsoft.com/office/drawing/2014/main" id="{21880863-E8B4-E80E-795D-F57384D3E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3482" y="3316236"/>
            <a:ext cx="3010768" cy="13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8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DC1B-9981-39A9-6990-FA10E83FB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615" y="2983946"/>
            <a:ext cx="10698405" cy="503999"/>
          </a:xfrm>
        </p:spPr>
        <p:txBody>
          <a:bodyPr>
            <a:normAutofit fontScale="90000"/>
          </a:bodyPr>
          <a:lstStyle/>
          <a:p>
            <a:pPr algn="ctr"/>
            <a:r>
              <a:rPr lang="en-US" err="1"/>
              <a:t>DelPy</a:t>
            </a:r>
            <a:r>
              <a:rPr lang="en-US"/>
              <a:t> TDG Live demo</a:t>
            </a:r>
          </a:p>
        </p:txBody>
      </p:sp>
    </p:spTree>
    <p:extLst>
      <p:ext uri="{BB962C8B-B14F-4D97-AF65-F5344CB8AC3E}">
        <p14:creationId xmlns:p14="http://schemas.microsoft.com/office/powerpoint/2010/main" val="53868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34D124D-562E-41BA-BBB1-8D1004992E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7762" y="2790719"/>
            <a:ext cx="5771282" cy="2938051"/>
          </a:xfrm>
          <a:prstGeom prst="rect">
            <a:avLst/>
          </a:prstGeom>
          <a:effectLst>
            <a:outerShdw blurRad="63500" sx="102000" sy="102000" algn="ctr" rotWithShape="0">
              <a:schemeClr val="bg2">
                <a:alpha val="40000"/>
              </a:schemeClr>
            </a:outerShdw>
          </a:effectLst>
        </p:spPr>
      </p:pic>
      <p:sp>
        <p:nvSpPr>
          <p:cNvPr id="13" name="Rechteck 18">
            <a:extLst>
              <a:ext uri="{FF2B5EF4-FFF2-40B4-BE49-F238E27FC236}">
                <a16:creationId xmlns:a16="http://schemas.microsoft.com/office/drawing/2014/main" id="{DB924236-4A01-48C9-866D-1832910B39D9}"/>
              </a:ext>
            </a:extLst>
          </p:cNvPr>
          <p:cNvSpPr/>
          <p:nvPr/>
        </p:nvSpPr>
        <p:spPr>
          <a:xfrm>
            <a:off x="71636" y="2921080"/>
            <a:ext cx="2958969" cy="293157"/>
          </a:xfrm>
          <a:prstGeom prst="rect">
            <a:avLst/>
          </a:prstGeom>
          <a:ln w="38100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endParaRPr kumimoji="0" lang="en-US" sz="19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leNeo Thin" panose="020B0204040202090203" pitchFamily="34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1C6588-4583-4E4A-9C56-0A1A20ADE39B}"/>
              </a:ext>
            </a:extLst>
          </p:cNvPr>
          <p:cNvSpPr/>
          <p:nvPr/>
        </p:nvSpPr>
        <p:spPr>
          <a:xfrm>
            <a:off x="4213494" y="4756086"/>
            <a:ext cx="1773870" cy="972683"/>
          </a:xfrm>
          <a:prstGeom prst="rect">
            <a:avLst/>
          </a:prstGeom>
          <a:solidFill>
            <a:srgbClr val="E20074">
              <a:alpha val="20000"/>
            </a:srgbClr>
          </a:solidFill>
          <a:ln w="952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6186" tIns="76186" rIns="76186" bIns="7618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0A876A-0EE8-4510-BAE8-63F78ACEAEED}"/>
              </a:ext>
            </a:extLst>
          </p:cNvPr>
          <p:cNvGrpSpPr/>
          <p:nvPr/>
        </p:nvGrpSpPr>
        <p:grpSpPr>
          <a:xfrm>
            <a:off x="4213494" y="1548981"/>
            <a:ext cx="7127108" cy="4179790"/>
            <a:chOff x="4213494" y="1548981"/>
            <a:chExt cx="7127108" cy="417979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5B0DD46-9E9A-478D-A986-84BA1D508C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3494" y="1548981"/>
              <a:ext cx="1219609" cy="3207106"/>
            </a:xfrm>
            <a:prstGeom prst="line">
              <a:avLst/>
            </a:prstGeom>
            <a:ln w="127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91FC16C-7942-462D-B3F1-867342B613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9044" y="4393998"/>
              <a:ext cx="5351558" cy="1334773"/>
            </a:xfrm>
            <a:prstGeom prst="line">
              <a:avLst/>
            </a:prstGeom>
            <a:ln w="127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79F6233-5C72-405F-9542-FEB46BF90855}"/>
              </a:ext>
            </a:extLst>
          </p:cNvPr>
          <p:cNvGrpSpPr/>
          <p:nvPr/>
        </p:nvGrpSpPr>
        <p:grpSpPr>
          <a:xfrm>
            <a:off x="5433103" y="1529342"/>
            <a:ext cx="5907499" cy="2845017"/>
            <a:chOff x="5433103" y="1529342"/>
            <a:chExt cx="5907499" cy="284501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CFFD8E5-EBCF-4038-A25E-CC3160A60F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212" b="6119"/>
            <a:stretch/>
          </p:blipFill>
          <p:spPr>
            <a:xfrm>
              <a:off x="5433103" y="1548982"/>
              <a:ext cx="5907499" cy="2815298"/>
            </a:xfrm>
            <a:prstGeom prst="rect">
              <a:avLst/>
            </a:prstGeom>
            <a:ln w="12700">
              <a:noFill/>
            </a:ln>
            <a:effectLst>
              <a:outerShdw blurRad="63500" sx="102000" sy="102000" algn="ctr" rotWithShape="0">
                <a:schemeClr val="bg2">
                  <a:alpha val="40000"/>
                </a:schemeClr>
              </a:outerShdw>
            </a:effec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58D3B9-9190-4453-B8DD-E66C2035338C}"/>
                </a:ext>
              </a:extLst>
            </p:cNvPr>
            <p:cNvSpPr/>
            <p:nvPr/>
          </p:nvSpPr>
          <p:spPr>
            <a:xfrm>
              <a:off x="5435075" y="1529342"/>
              <a:ext cx="5905526" cy="2845017"/>
            </a:xfrm>
            <a:prstGeom prst="rect">
              <a:avLst/>
            </a:prstGeom>
            <a:ln w="1905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6186" tIns="76186" rIns="76186" bIns="76186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endParaRPr>
            </a:p>
          </p:txBody>
        </p:sp>
      </p:grpSp>
      <p:sp>
        <p:nvSpPr>
          <p:cNvPr id="19" name="Titel 2">
            <a:extLst>
              <a:ext uri="{FF2B5EF4-FFF2-40B4-BE49-F238E27FC236}">
                <a16:creationId xmlns:a16="http://schemas.microsoft.com/office/drawing/2014/main" id="{AEA48621-D348-4309-9D18-CBB2578680F6}"/>
              </a:ext>
            </a:extLst>
          </p:cNvPr>
          <p:cNvSpPr txBox="1">
            <a:spLocks/>
          </p:cNvSpPr>
          <p:nvPr/>
        </p:nvSpPr>
        <p:spPr>
          <a:xfrm>
            <a:off x="217762" y="248529"/>
            <a:ext cx="10944000" cy="746272"/>
          </a:xfrm>
          <a:prstGeom prst="rect">
            <a:avLst/>
          </a:prstGeom>
        </p:spPr>
        <p:txBody>
          <a:bodyPr vert="horz"/>
          <a:lstStyle>
            <a:lvl1pPr algn="l" defTabSz="91421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E20074"/>
                </a:solidFill>
              </a:rPr>
              <a:t>Delphi Studio tour (1/3): allows to visualize and compare historical, forecasted, and adjusted data</a:t>
            </a:r>
          </a:p>
        </p:txBody>
      </p:sp>
    </p:spTree>
    <p:extLst>
      <p:ext uri="{BB962C8B-B14F-4D97-AF65-F5344CB8AC3E}">
        <p14:creationId xmlns:p14="http://schemas.microsoft.com/office/powerpoint/2010/main" val="36272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1C419E-06A6-4D02-89FD-AA601A9155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157" y="2882431"/>
            <a:ext cx="5771282" cy="2938051"/>
          </a:xfrm>
          <a:prstGeom prst="rect">
            <a:avLst/>
          </a:prstGeom>
          <a:solidFill>
            <a:srgbClr val="E20074"/>
          </a:solidFill>
          <a:effectLst>
            <a:outerShdw blurRad="63500" sx="102000" sy="102000" algn="ctr" rotWithShape="0">
              <a:schemeClr val="bg2">
                <a:alpha val="40000"/>
              </a:schemeClr>
            </a:outerShdw>
          </a:effectLst>
        </p:spPr>
      </p:pic>
      <p:sp>
        <p:nvSpPr>
          <p:cNvPr id="5" name="Rechteck 18">
            <a:extLst>
              <a:ext uri="{FF2B5EF4-FFF2-40B4-BE49-F238E27FC236}">
                <a16:creationId xmlns:a16="http://schemas.microsoft.com/office/drawing/2014/main" id="{B645F664-53A8-40AB-8907-CA350E5B7588}"/>
              </a:ext>
            </a:extLst>
          </p:cNvPr>
          <p:cNvSpPr/>
          <p:nvPr/>
        </p:nvSpPr>
        <p:spPr>
          <a:xfrm>
            <a:off x="9994" y="2263780"/>
            <a:ext cx="2958969" cy="293157"/>
          </a:xfrm>
          <a:prstGeom prst="rect">
            <a:avLst/>
          </a:prstGeom>
          <a:ln w="38100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endParaRPr kumimoji="0" lang="en-US" sz="190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eleNeo Thin" panose="020B0204040202090203" pitchFamily="34" charset="77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F1C804-5B5F-4CB2-8DF1-B34C36E1B5EE}"/>
              </a:ext>
            </a:extLst>
          </p:cNvPr>
          <p:cNvSpPr/>
          <p:nvPr/>
        </p:nvSpPr>
        <p:spPr>
          <a:xfrm>
            <a:off x="3609101" y="3420045"/>
            <a:ext cx="715245" cy="625291"/>
          </a:xfrm>
          <a:prstGeom prst="rect">
            <a:avLst/>
          </a:prstGeom>
          <a:solidFill>
            <a:srgbClr val="E20074">
              <a:alpha val="20000"/>
            </a:srgbClr>
          </a:solidFill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6186" tIns="76186" rIns="76186" bIns="7618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DFC179-A62B-4A1D-A7FF-BCD56625341F}"/>
              </a:ext>
            </a:extLst>
          </p:cNvPr>
          <p:cNvGrpSpPr/>
          <p:nvPr/>
        </p:nvGrpSpPr>
        <p:grpSpPr>
          <a:xfrm>
            <a:off x="3630586" y="1313786"/>
            <a:ext cx="4678599" cy="2731551"/>
            <a:chOff x="3630586" y="1313786"/>
            <a:chExt cx="4678599" cy="273155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4ACF828-1F2F-4B44-92EF-86CB1EC556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0586" y="1313786"/>
              <a:ext cx="1527870" cy="2106261"/>
            </a:xfrm>
            <a:prstGeom prst="line">
              <a:avLst/>
            </a:prstGeom>
            <a:ln w="127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8303AF0-63E8-4BA6-9851-9E3461028B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5832" y="3073780"/>
              <a:ext cx="3963353" cy="971557"/>
            </a:xfrm>
            <a:prstGeom prst="line">
              <a:avLst/>
            </a:prstGeom>
            <a:ln w="127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08F9854-46A0-4C3D-B49A-5D6BC1C7663F}"/>
              </a:ext>
            </a:extLst>
          </p:cNvPr>
          <p:cNvGrpSpPr/>
          <p:nvPr/>
        </p:nvGrpSpPr>
        <p:grpSpPr>
          <a:xfrm>
            <a:off x="5158456" y="1313786"/>
            <a:ext cx="3271099" cy="1759994"/>
            <a:chOff x="5158456" y="1313786"/>
            <a:chExt cx="3271099" cy="175999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04C9741-C2A6-4E32-BF4B-BEF8676AE9EF}"/>
                </a:ext>
              </a:extLst>
            </p:cNvPr>
            <p:cNvGrpSpPr/>
            <p:nvPr/>
          </p:nvGrpSpPr>
          <p:grpSpPr>
            <a:xfrm>
              <a:off x="5204913" y="1345726"/>
              <a:ext cx="3178186" cy="1696113"/>
              <a:chOff x="1936749" y="1190596"/>
              <a:chExt cx="3003551" cy="160291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CC1E84E-A8E1-4171-8306-5D1FA2190D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8647" t="6410" r="55828" b="15692"/>
              <a:stretch/>
            </p:blipFill>
            <p:spPr>
              <a:xfrm>
                <a:off x="3771899" y="1190596"/>
                <a:ext cx="1168401" cy="160291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D098011-8358-494A-A6B0-AEB206F911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21211" r="89655" b="61039"/>
              <a:stretch/>
            </p:blipFill>
            <p:spPr>
              <a:xfrm>
                <a:off x="1936749" y="1190597"/>
                <a:ext cx="1835149" cy="1602914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B261019-9533-4B82-A4B1-13F3B38EEA9A}"/>
                </a:ext>
              </a:extLst>
            </p:cNvPr>
            <p:cNvSpPr/>
            <p:nvPr/>
          </p:nvSpPr>
          <p:spPr>
            <a:xfrm>
              <a:off x="5158456" y="1313786"/>
              <a:ext cx="3271099" cy="1759994"/>
            </a:xfrm>
            <a:prstGeom prst="rect">
              <a:avLst/>
            </a:prstGeom>
            <a:ln w="19050">
              <a:solidFill>
                <a:srgbClr val="E2007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6186" tIns="76186" rIns="76186" bIns="76186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1BBAD5B-DC4C-421F-BFD7-9C51A229AB98}"/>
              </a:ext>
            </a:extLst>
          </p:cNvPr>
          <p:cNvSpPr/>
          <p:nvPr/>
        </p:nvSpPr>
        <p:spPr>
          <a:xfrm>
            <a:off x="4187744" y="4925041"/>
            <a:ext cx="715245" cy="864053"/>
          </a:xfrm>
          <a:prstGeom prst="rect">
            <a:avLst/>
          </a:prstGeom>
          <a:solidFill>
            <a:srgbClr val="E20074">
              <a:alpha val="20000"/>
            </a:srgbClr>
          </a:solidFill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6186" tIns="76186" rIns="76186" bIns="7618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E5F2AF0-E5A7-4F9C-8D60-7EC16469AFD5}"/>
              </a:ext>
            </a:extLst>
          </p:cNvPr>
          <p:cNvGrpSpPr/>
          <p:nvPr/>
        </p:nvGrpSpPr>
        <p:grpSpPr>
          <a:xfrm>
            <a:off x="6755858" y="3442450"/>
            <a:ext cx="2870402" cy="2932935"/>
            <a:chOff x="6755858" y="3442450"/>
            <a:chExt cx="2870402" cy="2932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6E4C6ED-D6A9-4747-9A20-2E797B159E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848" t="11932" r="38385" b="693"/>
            <a:stretch/>
          </p:blipFill>
          <p:spPr>
            <a:xfrm>
              <a:off x="6783761" y="3442450"/>
              <a:ext cx="2832254" cy="293293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A6CCF18-B693-444A-8456-E2FD9B467EF4}"/>
                </a:ext>
              </a:extLst>
            </p:cNvPr>
            <p:cNvSpPr/>
            <p:nvPr/>
          </p:nvSpPr>
          <p:spPr>
            <a:xfrm>
              <a:off x="6755858" y="3446159"/>
              <a:ext cx="2870402" cy="2929226"/>
            </a:xfrm>
            <a:prstGeom prst="rect">
              <a:avLst/>
            </a:prstGeom>
            <a:ln w="19050">
              <a:solidFill>
                <a:srgbClr val="E2007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6186" tIns="76186" rIns="76186" bIns="76186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3C2B5B2-165E-4792-A08C-0E832EFA0FA0}"/>
              </a:ext>
            </a:extLst>
          </p:cNvPr>
          <p:cNvGrpSpPr/>
          <p:nvPr/>
        </p:nvGrpSpPr>
        <p:grpSpPr>
          <a:xfrm>
            <a:off x="4187745" y="3446157"/>
            <a:ext cx="2568113" cy="2812735"/>
            <a:chOff x="4187745" y="3446157"/>
            <a:chExt cx="2568113" cy="281273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5C43FE-089D-4095-ADC4-13F4F9A572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87745" y="3446157"/>
              <a:ext cx="2568113" cy="1478885"/>
            </a:xfrm>
            <a:prstGeom prst="line">
              <a:avLst/>
            </a:prstGeom>
            <a:ln w="127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5E5B356-FD90-49C7-A6E6-E6128144640F}"/>
                </a:ext>
              </a:extLst>
            </p:cNvPr>
            <p:cNvCxnSpPr>
              <a:cxnSpLocks/>
            </p:cNvCxnSpPr>
            <p:nvPr/>
          </p:nvCxnSpPr>
          <p:spPr>
            <a:xfrm>
              <a:off x="4187745" y="5820482"/>
              <a:ext cx="2568113" cy="438410"/>
            </a:xfrm>
            <a:prstGeom prst="line">
              <a:avLst/>
            </a:prstGeom>
            <a:ln w="127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54E94C5-AA14-42CC-9A96-FDD4A2C722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6830" y="3991511"/>
            <a:ext cx="1733994" cy="7198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9A46FD-C86A-465C-83A6-C41E0C5DA00D}"/>
              </a:ext>
            </a:extLst>
          </p:cNvPr>
          <p:cNvSpPr txBox="1"/>
          <p:nvPr/>
        </p:nvSpPr>
        <p:spPr>
          <a:xfrm>
            <a:off x="8645149" y="1824320"/>
            <a:ext cx="1830786" cy="967566"/>
          </a:xfrm>
          <a:prstGeom prst="rect">
            <a:avLst/>
          </a:prstGeom>
          <a:noFill/>
        </p:spPr>
        <p:txBody>
          <a:bodyPr wrap="square" lIns="76186" tIns="76186" rIns="76186" bIns="76186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t>New iPhone release or Marketing campaign expected?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2E45BC3-58BC-4E97-AAA1-7526E3837A70}"/>
              </a:ext>
            </a:extLst>
          </p:cNvPr>
          <p:cNvSpPr/>
          <p:nvPr/>
        </p:nvSpPr>
        <p:spPr>
          <a:xfrm rot="16200000">
            <a:off x="8245856" y="2193568"/>
            <a:ext cx="462623" cy="192194"/>
          </a:xfrm>
          <a:prstGeom prst="triangle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86" tIns="76186" rIns="76186" bIns="7618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21" name="Titel 2">
            <a:extLst>
              <a:ext uri="{FF2B5EF4-FFF2-40B4-BE49-F238E27FC236}">
                <a16:creationId xmlns:a16="http://schemas.microsoft.com/office/drawing/2014/main" id="{627E28CA-5800-4FC6-B6C5-D1D780AE2A58}"/>
              </a:ext>
            </a:extLst>
          </p:cNvPr>
          <p:cNvSpPr txBox="1">
            <a:spLocks/>
          </p:cNvSpPr>
          <p:nvPr/>
        </p:nvSpPr>
        <p:spPr>
          <a:xfrm>
            <a:off x="209725" y="154623"/>
            <a:ext cx="10944000" cy="746272"/>
          </a:xfrm>
          <a:prstGeom prst="rect">
            <a:avLst/>
          </a:prstGeom>
        </p:spPr>
        <p:txBody>
          <a:bodyPr vert="horz"/>
          <a:lstStyle>
            <a:lvl1pPr algn="l" defTabSz="91421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E20074"/>
                </a:solidFill>
              </a:rPr>
              <a:t>Delphi Studio tour (2/3): adjust forecast to arrive at ML-assisted expert projection</a:t>
            </a:r>
          </a:p>
          <a:p>
            <a:endParaRPr lang="en-US">
              <a:solidFill>
                <a:srgbClr val="E20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4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9" grpId="0"/>
      <p:bldP spid="20" grpId="0" animBg="1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>
            <a:extLst>
              <a:ext uri="{FF2B5EF4-FFF2-40B4-BE49-F238E27FC236}">
                <a16:creationId xmlns:a16="http://schemas.microsoft.com/office/drawing/2014/main" id="{25E6324E-30C8-49D1-8FF5-E1B2B717AC51}"/>
              </a:ext>
            </a:extLst>
          </p:cNvPr>
          <p:cNvSpPr/>
          <p:nvPr/>
        </p:nvSpPr>
        <p:spPr>
          <a:xfrm>
            <a:off x="574976" y="2946247"/>
            <a:ext cx="2958969" cy="293157"/>
          </a:xfrm>
          <a:prstGeom prst="rect">
            <a:avLst/>
          </a:prstGeom>
          <a:ln w="38100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endParaRPr kumimoji="0" lang="en-US" sz="19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leNeo Thin" panose="020B0204040202090203" pitchFamily="34" charset="77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93DF39-EE08-443D-9234-984484481F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1102" y="2815886"/>
            <a:ext cx="5769603" cy="3015364"/>
          </a:xfrm>
          <a:prstGeom prst="rect">
            <a:avLst/>
          </a:prstGeom>
          <a:solidFill>
            <a:srgbClr val="E20074"/>
          </a:solidFill>
          <a:effectLst>
            <a:outerShdw blurRad="63500" sx="102000" sy="102000" algn="ctr" rotWithShape="0">
              <a:schemeClr val="bg2">
                <a:alpha val="40000"/>
              </a:scheme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F89D79-339F-4C4B-BD0C-354E9C831659}"/>
              </a:ext>
            </a:extLst>
          </p:cNvPr>
          <p:cNvSpPr/>
          <p:nvPr/>
        </p:nvSpPr>
        <p:spPr>
          <a:xfrm>
            <a:off x="2165215" y="3159998"/>
            <a:ext cx="1423886" cy="904058"/>
          </a:xfrm>
          <a:prstGeom prst="rect">
            <a:avLst/>
          </a:prstGeom>
          <a:solidFill>
            <a:srgbClr val="E20074">
              <a:alpha val="20000"/>
            </a:srgbClr>
          </a:solidFill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6186" tIns="76186" rIns="76186" bIns="7618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606C52-BB18-4C25-B888-658E889FE108}"/>
              </a:ext>
            </a:extLst>
          </p:cNvPr>
          <p:cNvGrpSpPr/>
          <p:nvPr/>
        </p:nvGrpSpPr>
        <p:grpSpPr>
          <a:xfrm>
            <a:off x="6068599" y="1361814"/>
            <a:ext cx="4542219" cy="2753110"/>
            <a:chOff x="6127901" y="1378961"/>
            <a:chExt cx="4215447" cy="253263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E4A7196-2E53-4CEF-BD4F-37F0089BC4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18" r="2000" b="3538"/>
            <a:stretch/>
          </p:blipFill>
          <p:spPr>
            <a:xfrm>
              <a:off x="6146537" y="1402915"/>
              <a:ext cx="4163323" cy="250868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BFEF2B1-4FC1-428D-A8EC-2132C21E17DA}"/>
                </a:ext>
              </a:extLst>
            </p:cNvPr>
            <p:cNvSpPr/>
            <p:nvPr/>
          </p:nvSpPr>
          <p:spPr>
            <a:xfrm>
              <a:off x="6127901" y="1378961"/>
              <a:ext cx="4215447" cy="2532639"/>
            </a:xfrm>
            <a:prstGeom prst="rect">
              <a:avLst/>
            </a:prstGeom>
            <a:ln w="1905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6186" tIns="76186" rIns="76186" bIns="76186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73D4951-AC56-41A2-BADB-9C7C3CAF96B8}"/>
              </a:ext>
            </a:extLst>
          </p:cNvPr>
          <p:cNvGrpSpPr/>
          <p:nvPr/>
        </p:nvGrpSpPr>
        <p:grpSpPr>
          <a:xfrm>
            <a:off x="2165215" y="1412682"/>
            <a:ext cx="3867299" cy="2753110"/>
            <a:chOff x="2165215" y="1412682"/>
            <a:chExt cx="3867299" cy="275311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A6C9661-EE65-49D8-9E54-1BD2A67408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5215" y="1412682"/>
              <a:ext cx="3811135" cy="1747315"/>
            </a:xfrm>
            <a:prstGeom prst="line">
              <a:avLst/>
            </a:prstGeom>
            <a:ln w="127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C228155-0838-4A36-AF63-A538925AFDA5}"/>
                </a:ext>
              </a:extLst>
            </p:cNvPr>
            <p:cNvCxnSpPr>
              <a:cxnSpLocks/>
            </p:cNvCxnSpPr>
            <p:nvPr/>
          </p:nvCxnSpPr>
          <p:spPr>
            <a:xfrm>
              <a:off x="3589101" y="4064056"/>
              <a:ext cx="2443413" cy="101736"/>
            </a:xfrm>
            <a:prstGeom prst="line">
              <a:avLst/>
            </a:prstGeom>
            <a:ln w="127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C4EC96B-E325-4576-A323-1F5FE664B035}"/>
              </a:ext>
            </a:extLst>
          </p:cNvPr>
          <p:cNvSpPr txBox="1"/>
          <p:nvPr/>
        </p:nvSpPr>
        <p:spPr>
          <a:xfrm>
            <a:off x="8602101" y="4471581"/>
            <a:ext cx="1830786" cy="967566"/>
          </a:xfrm>
          <a:prstGeom prst="rect">
            <a:avLst/>
          </a:prstGeom>
          <a:noFill/>
        </p:spPr>
        <p:txBody>
          <a:bodyPr wrap="square" lIns="76186" tIns="76186" rIns="76186" bIns="76186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t>Level of detail can be tailored to customer’s needs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C7514D51-EED7-4365-B479-76002BF4B362}"/>
              </a:ext>
            </a:extLst>
          </p:cNvPr>
          <p:cNvSpPr/>
          <p:nvPr/>
        </p:nvSpPr>
        <p:spPr>
          <a:xfrm>
            <a:off x="9145351" y="4323569"/>
            <a:ext cx="462623" cy="192194"/>
          </a:xfrm>
          <a:prstGeom prst="triangle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86" tIns="76186" rIns="76186" bIns="7618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8FB174-EC4F-41AB-A640-BCC3BF5D54E5}"/>
              </a:ext>
            </a:extLst>
          </p:cNvPr>
          <p:cNvSpPr txBox="1"/>
          <p:nvPr/>
        </p:nvSpPr>
        <p:spPr bwMode="gray">
          <a:xfrm>
            <a:off x="533183" y="297616"/>
            <a:ext cx="9074791" cy="9787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216">
              <a:lnSpc>
                <a:spcPct val="90000"/>
              </a:lnSpc>
              <a:spcBef>
                <a:spcPct val="0"/>
              </a:spcBef>
            </a:pPr>
            <a:r>
              <a:rPr lang="en-US" sz="3200">
                <a:solidFill>
                  <a:srgbClr val="E20074"/>
                </a:solidFill>
                <a:latin typeface="+mj-lt"/>
                <a:ea typeface="+mj-ea"/>
                <a:cs typeface="+mj-cs"/>
              </a:rPr>
              <a:t>Delphi Studio tour (3/3): switch between various P&amp;L positions</a:t>
            </a:r>
          </a:p>
        </p:txBody>
      </p:sp>
    </p:spTree>
    <p:extLst>
      <p:ext uri="{BB962C8B-B14F-4D97-AF65-F5344CB8AC3E}">
        <p14:creationId xmlns:p14="http://schemas.microsoft.com/office/powerpoint/2010/main" val="34643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 animBg="1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F4AFC3-D2E7-5519-84E7-D4423466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78" y="3002774"/>
            <a:ext cx="10698405" cy="503999"/>
          </a:xfrm>
        </p:spPr>
        <p:txBody>
          <a:bodyPr/>
          <a:lstStyle/>
          <a:p>
            <a:pPr algn="ctr"/>
            <a:r>
              <a:rPr lang="en-US"/>
              <a:t>ČÁST III. - </a:t>
            </a:r>
            <a:r>
              <a:rPr lang="en-US" err="1"/>
              <a:t>Názory</a:t>
            </a:r>
            <a:r>
              <a:rPr lang="en-US"/>
              <a:t>. </a:t>
            </a:r>
            <a:r>
              <a:rPr lang="en-US" err="1"/>
              <a:t>Chcete</a:t>
            </a:r>
            <a:r>
              <a:rPr lang="en-US"/>
              <a:t> </a:t>
            </a:r>
            <a:r>
              <a:rPr lang="en-US" err="1"/>
              <a:t>někdo</a:t>
            </a:r>
            <a:r>
              <a:rPr lang="en-US"/>
              <a:t> názory?</a:t>
            </a:r>
          </a:p>
        </p:txBody>
      </p:sp>
    </p:spTree>
    <p:extLst>
      <p:ext uri="{BB962C8B-B14F-4D97-AF65-F5344CB8AC3E}">
        <p14:creationId xmlns:p14="http://schemas.microsoft.com/office/powerpoint/2010/main" val="380366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ata Analyst vs Data Engineer vs Data Scientist | by Aishwarya Sharma |  Medium">
            <a:extLst>
              <a:ext uri="{FF2B5EF4-FFF2-40B4-BE49-F238E27FC236}">
                <a16:creationId xmlns:a16="http://schemas.microsoft.com/office/drawing/2014/main" id="{466AEDE6-EE85-C1FE-2277-F33AAF0E8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8345" y="1336618"/>
            <a:ext cx="7978944" cy="416401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493EE60-491D-CD4C-65BA-49CBEDD38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Specializace</a:t>
            </a:r>
            <a:r>
              <a:rPr lang="en-US"/>
              <a:t> je </a:t>
            </a:r>
            <a:r>
              <a:rPr lang="en-US" err="1"/>
              <a:t>vždy</a:t>
            </a:r>
            <a:r>
              <a:rPr lang="en-US"/>
              <a:t> </a:t>
            </a:r>
            <a:r>
              <a:rPr lang="en-US" err="1"/>
              <a:t>relativní</a:t>
            </a:r>
          </a:p>
        </p:txBody>
      </p:sp>
    </p:spTree>
    <p:extLst>
      <p:ext uri="{BB962C8B-B14F-4D97-AF65-F5344CB8AC3E}">
        <p14:creationId xmlns:p14="http://schemas.microsoft.com/office/powerpoint/2010/main" val="34913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60A460-534A-CBD3-E86E-804193873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Calibri" pitchFamily="2" charset="2"/>
              <a:buChar char="-"/>
            </a:pPr>
            <a:r>
              <a:rPr lang="en-US" err="1"/>
              <a:t>Čistý</a:t>
            </a:r>
            <a:r>
              <a:rPr lang="en-US"/>
              <a:t> </a:t>
            </a:r>
            <a:r>
              <a:rPr lang="en-US" err="1"/>
              <a:t>kód</a:t>
            </a:r>
            <a:endParaRPr lang="en-US"/>
          </a:p>
          <a:p>
            <a:pPr marL="285750" indent="-285750">
              <a:buFont typeface="Calibri" pitchFamily="2" charset="2"/>
              <a:buChar char="-"/>
            </a:pPr>
            <a:r>
              <a:rPr lang="en-US" err="1"/>
              <a:t>Vhodné</a:t>
            </a:r>
            <a:r>
              <a:rPr lang="en-US"/>
              <a:t> </a:t>
            </a:r>
            <a:r>
              <a:rPr lang="en-US" err="1"/>
              <a:t>pojmenovávání</a:t>
            </a:r>
            <a:r>
              <a:rPr lang="en-US"/>
              <a:t> </a:t>
            </a:r>
            <a:r>
              <a:rPr lang="en-US" err="1"/>
              <a:t>proměnných</a:t>
            </a:r>
            <a:endParaRPr lang="en-US"/>
          </a:p>
          <a:p>
            <a:pPr marL="285750" indent="-285750">
              <a:buFont typeface="Calibri" pitchFamily="2" charset="2"/>
              <a:buChar char="-"/>
            </a:pPr>
            <a:r>
              <a:rPr lang="en-US" err="1"/>
              <a:t>Modularita</a:t>
            </a:r>
            <a:endParaRPr lang="en-US"/>
          </a:p>
          <a:p>
            <a:pPr marL="285750" indent="-285750">
              <a:buFont typeface="Calibri" pitchFamily="2" charset="2"/>
              <a:buChar char="-"/>
            </a:pPr>
            <a:r>
              <a:rPr lang="en-US" err="1"/>
              <a:t>Pouze</a:t>
            </a:r>
            <a:r>
              <a:rPr lang="en-US"/>
              <a:t> </a:t>
            </a:r>
            <a:r>
              <a:rPr lang="en-US" err="1"/>
              <a:t>relevantní</a:t>
            </a:r>
            <a:r>
              <a:rPr lang="en-US"/>
              <a:t>  </a:t>
            </a:r>
            <a:r>
              <a:rPr lang="en-US" err="1"/>
              <a:t>části</a:t>
            </a:r>
            <a:endParaRPr lang="en-US"/>
          </a:p>
          <a:p>
            <a:pPr marL="285750" indent="-285750">
              <a:buFont typeface="Calibri" pitchFamily="2" charset="2"/>
              <a:buChar char="-"/>
            </a:pPr>
            <a:r>
              <a:rPr lang="en-US" err="1"/>
              <a:t>Snadněji</a:t>
            </a:r>
            <a:r>
              <a:rPr lang="en-US"/>
              <a:t> se </a:t>
            </a:r>
            <a:r>
              <a:rPr lang="en-US" err="1"/>
              <a:t>tak</a:t>
            </a:r>
            <a:r>
              <a:rPr lang="en-US"/>
              <a:t> </a:t>
            </a:r>
            <a:r>
              <a:rPr lang="en-US" err="1"/>
              <a:t>buduje</a:t>
            </a:r>
            <a:r>
              <a:rPr lang="en-US"/>
              <a:t> portfolio </a:t>
            </a:r>
            <a:r>
              <a:rPr lang="en-US" err="1"/>
              <a:t>projektů</a:t>
            </a:r>
            <a:endParaRPr lang="en-US"/>
          </a:p>
          <a:p>
            <a:pPr marL="285750" indent="-285750">
              <a:buFont typeface="Calibri" pitchFamily="2" charset="2"/>
              <a:buChar char="-"/>
            </a:pPr>
            <a:r>
              <a:rPr lang="en-US"/>
              <a:t>Role </a:t>
            </a:r>
            <a:r>
              <a:rPr lang="en-US" err="1"/>
              <a:t>engineeringu</a:t>
            </a:r>
            <a:r>
              <a:rPr lang="en-US"/>
              <a:t>/</a:t>
            </a:r>
            <a:r>
              <a:rPr lang="en-US" err="1"/>
              <a:t>architektury</a:t>
            </a:r>
            <a:r>
              <a:rPr lang="en-US"/>
              <a:t> ML platform </a:t>
            </a:r>
            <a:r>
              <a:rPr lang="en-US" err="1"/>
              <a:t>postupně</a:t>
            </a:r>
            <a:r>
              <a:rPr lang="en-US"/>
              <a:t> </a:t>
            </a:r>
            <a:r>
              <a:rPr lang="en-US" err="1"/>
              <a:t>roste</a:t>
            </a:r>
            <a:r>
              <a:rPr lang="en-US"/>
              <a:t> – Junio Data Scientist </a:t>
            </a:r>
            <a:r>
              <a:rPr lang="en-US" err="1"/>
              <a:t>má</a:t>
            </a:r>
            <a:r>
              <a:rPr lang="en-US"/>
              <a:t> </a:t>
            </a:r>
            <a:r>
              <a:rPr lang="en-US" err="1"/>
              <a:t>velkou</a:t>
            </a:r>
            <a:r>
              <a:rPr lang="en-US"/>
              <a:t> </a:t>
            </a:r>
            <a:r>
              <a:rPr lang="en-US" err="1"/>
              <a:t>konkurenci</a:t>
            </a:r>
            <a:r>
              <a:rPr lang="en-US"/>
              <a:t> v </a:t>
            </a:r>
            <a:r>
              <a:rPr lang="en-US" err="1"/>
              <a:t>podobě</a:t>
            </a:r>
            <a:r>
              <a:rPr lang="en-US"/>
              <a:t> </a:t>
            </a:r>
            <a:r>
              <a:rPr lang="en-US" err="1"/>
              <a:t>AutoML</a:t>
            </a:r>
            <a:r>
              <a:rPr lang="en-US"/>
              <a:t> frameworks a </a:t>
            </a:r>
            <a:r>
              <a:rPr lang="en-US" err="1"/>
              <a:t>množství</a:t>
            </a:r>
            <a:r>
              <a:rPr lang="en-US"/>
              <a:t> </a:t>
            </a:r>
            <a:r>
              <a:rPr lang="en-US" err="1"/>
              <a:t>dotupných</a:t>
            </a:r>
            <a:r>
              <a:rPr lang="en-US"/>
              <a:t> </a:t>
            </a:r>
            <a:r>
              <a:rPr lang="en-US" err="1"/>
              <a:t>předkonfigurovanýc</a:t>
            </a:r>
            <a:r>
              <a:rPr lang="en-US"/>
              <a:t> řešení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E3B2D5-C4E1-A08A-23C7-231136550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Naučte</a:t>
            </a:r>
            <a:r>
              <a:rPr lang="en-US"/>
              <a:t> se </a:t>
            </a:r>
            <a:r>
              <a:rPr lang="en-US" err="1"/>
              <a:t>psát</a:t>
            </a:r>
            <a:r>
              <a:rPr lang="en-US"/>
              <a:t> </a:t>
            </a:r>
            <a:r>
              <a:rPr lang="en-US" err="1"/>
              <a:t>kód</a:t>
            </a:r>
            <a:r>
              <a:rPr lang="en-US"/>
              <a:t> </a:t>
            </a:r>
            <a:r>
              <a:rPr lang="en-US" err="1"/>
              <a:t>koncepčně</a:t>
            </a:r>
            <a:r>
              <a:rPr lang="en-US"/>
              <a:t> a </a:t>
            </a:r>
            <a:r>
              <a:rPr lang="en-US" err="1"/>
              <a:t>tvořit</a:t>
            </a:r>
            <a:r>
              <a:rPr lang="en-US"/>
              <a:t> </a:t>
            </a:r>
            <a:r>
              <a:rPr lang="en-US" err="1"/>
              <a:t>úhledné</a:t>
            </a:r>
            <a:r>
              <a:rPr lang="en-US"/>
              <a:t> </a:t>
            </a:r>
            <a:r>
              <a:rPr lang="en-US" err="1"/>
              <a:t>projekty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2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F82EAE-6A4D-1E63-FD78-FDB2EBEED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Calibri" pitchFamily="2" charset="2"/>
              <a:buChar char="-"/>
            </a:pPr>
            <a:r>
              <a:rPr lang="en-US" err="1"/>
              <a:t>Najděte</a:t>
            </a:r>
            <a:r>
              <a:rPr lang="en-US"/>
              <a:t> </a:t>
            </a:r>
            <a:r>
              <a:rPr lang="en-US" err="1"/>
              <a:t>balanc</a:t>
            </a:r>
            <a:r>
              <a:rPr lang="en-US"/>
              <a:t> </a:t>
            </a:r>
            <a:r>
              <a:rPr lang="en-US" err="1"/>
              <a:t>mezi</a:t>
            </a:r>
            <a:r>
              <a:rPr lang="en-US"/>
              <a:t> </a:t>
            </a:r>
            <a:r>
              <a:rPr lang="en-US" err="1"/>
              <a:t>užitečnými</a:t>
            </a:r>
            <a:r>
              <a:rPr lang="en-US"/>
              <a:t> </a:t>
            </a:r>
            <a:r>
              <a:rPr lang="en-US" err="1"/>
              <a:t>všeobecnými</a:t>
            </a:r>
            <a:r>
              <a:rPr lang="en-US"/>
              <a:t> </a:t>
            </a:r>
            <a:r>
              <a:rPr lang="en-US" err="1"/>
              <a:t>znalostmi</a:t>
            </a:r>
            <a:r>
              <a:rPr lang="en-US"/>
              <a:t>  a </a:t>
            </a:r>
            <a:r>
              <a:rPr lang="en-US" err="1"/>
              <a:t>specializací</a:t>
            </a:r>
            <a:endParaRPr lang="en-US"/>
          </a:p>
          <a:p>
            <a:pPr marL="285750" indent="-285750">
              <a:buFont typeface="Calibri" pitchFamily="2" charset="2"/>
              <a:buChar char="-"/>
            </a:pPr>
            <a:r>
              <a:rPr lang="en-US"/>
              <a:t>Don't skip the basics</a:t>
            </a:r>
          </a:p>
          <a:p>
            <a:pPr marL="285750" indent="-285750">
              <a:buFont typeface="Calibri" pitchFamily="2" charset="2"/>
              <a:buChar char="-"/>
            </a:pPr>
            <a:r>
              <a:rPr lang="en-US" err="1"/>
              <a:t>Nejtěžší</a:t>
            </a:r>
            <a:r>
              <a:rPr lang="en-US"/>
              <a:t> je </a:t>
            </a:r>
            <a:r>
              <a:rPr lang="en-US" err="1"/>
              <a:t>získat</a:t>
            </a:r>
            <a:r>
              <a:rPr lang="en-US"/>
              <a:t> </a:t>
            </a:r>
            <a:r>
              <a:rPr lang="en-US" err="1"/>
              <a:t>svou</a:t>
            </a:r>
            <a:r>
              <a:rPr lang="en-US"/>
              <a:t> </a:t>
            </a:r>
            <a:r>
              <a:rPr lang="en-US" err="1"/>
              <a:t>první</a:t>
            </a:r>
            <a:r>
              <a:rPr lang="en-US"/>
              <a:t> </a:t>
            </a:r>
            <a:r>
              <a:rPr lang="en-US" err="1"/>
              <a:t>práci</a:t>
            </a:r>
            <a:r>
              <a:rPr lang="en-US"/>
              <a:t> v </a:t>
            </a:r>
            <a:r>
              <a:rPr lang="en-US" err="1"/>
              <a:t>oboru</a:t>
            </a:r>
            <a:endParaRPr lang="en-US"/>
          </a:p>
          <a:p>
            <a:pPr marL="285750" indent="-285750">
              <a:buFont typeface="Calibri" pitchFamily="2" charset="2"/>
              <a:buChar char="-"/>
            </a:pPr>
            <a:r>
              <a:rPr lang="en-US" err="1"/>
              <a:t>Neztraťe</a:t>
            </a:r>
            <a:r>
              <a:rPr lang="en-US"/>
              <a:t> se v </a:t>
            </a:r>
            <a:r>
              <a:rPr lang="en-US" err="1"/>
              <a:t>záplavě</a:t>
            </a:r>
            <a:r>
              <a:rPr lang="en-US"/>
              <a:t> </a:t>
            </a:r>
            <a:r>
              <a:rPr lang="en-US" err="1"/>
              <a:t>kurzů</a:t>
            </a:r>
            <a:r>
              <a:rPr lang="en-US"/>
              <a:t> a </a:t>
            </a:r>
            <a:r>
              <a:rPr lang="en-US" err="1"/>
              <a:t>materiálů</a:t>
            </a:r>
            <a:r>
              <a:rPr lang="en-US"/>
              <a:t>, </a:t>
            </a:r>
            <a:r>
              <a:rPr lang="en-US" err="1"/>
              <a:t>opravdu</a:t>
            </a:r>
            <a:r>
              <a:rPr lang="en-US"/>
              <a:t> je z </a:t>
            </a:r>
            <a:r>
              <a:rPr lang="en-US" err="1"/>
              <a:t>čeho</a:t>
            </a:r>
            <a:r>
              <a:rPr lang="en-US"/>
              <a:t> </a:t>
            </a:r>
            <a:r>
              <a:rPr lang="en-US" err="1"/>
              <a:t>vybírat</a:t>
            </a:r>
          </a:p>
          <a:p>
            <a:pPr marL="285750" indent="-285750">
              <a:buFont typeface="Calibri" pitchFamily="2" charset="2"/>
              <a:buChar char="-"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8A38CA-8757-A3C3-E5E6-A720F6A0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Neztraťte</a:t>
            </a:r>
            <a:r>
              <a:rPr lang="en-US"/>
              <a:t> se v </a:t>
            </a:r>
            <a:r>
              <a:rPr lang="en-US" err="1"/>
              <a:t>záplavě</a:t>
            </a:r>
            <a:r>
              <a:rPr lang="en-US"/>
              <a:t> "cool data science"</a:t>
            </a:r>
          </a:p>
        </p:txBody>
      </p:sp>
      <p:pic>
        <p:nvPicPr>
          <p:cNvPr id="4" name="Picture 3" descr="Explain Programmer Humor">
            <a:extLst>
              <a:ext uri="{FF2B5EF4-FFF2-40B4-BE49-F238E27FC236}">
                <a16:creationId xmlns:a16="http://schemas.microsoft.com/office/drawing/2014/main" id="{8812FFC7-ED81-C0BF-F75C-F9F71B44C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962" y="2072751"/>
            <a:ext cx="2743200" cy="340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llipse 21">
            <a:extLst>
              <a:ext uri="{FF2B5EF4-FFF2-40B4-BE49-F238E27FC236}">
                <a16:creationId xmlns:a16="http://schemas.microsoft.com/office/drawing/2014/main" id="{8B808E63-DF05-470B-B37A-CD3E6F884749}"/>
              </a:ext>
            </a:extLst>
          </p:cNvPr>
          <p:cNvSpPr/>
          <p:nvPr/>
        </p:nvSpPr>
        <p:spPr>
          <a:xfrm>
            <a:off x="9951194" y="2667555"/>
            <a:ext cx="1146852" cy="114506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9" tIns="71989" rIns="71989" bIns="71989" rtlCol="0" anchor="ctr"/>
          <a:lstStyle/>
          <a:p>
            <a:pPr algn="ctr" defTabSz="1151912"/>
            <a:endParaRPr lang="en-US">
              <a:solidFill>
                <a:prstClr val="white"/>
              </a:solidFill>
              <a:latin typeface="TeleNeo Office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3FDFCEA-71B1-4833-82FD-398953A20E76}"/>
              </a:ext>
            </a:extLst>
          </p:cNvPr>
          <p:cNvSpPr txBox="1"/>
          <p:nvPr/>
        </p:nvSpPr>
        <p:spPr bwMode="gray">
          <a:xfrm>
            <a:off x="611381" y="2042793"/>
            <a:ext cx="1768706" cy="7693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151912"/>
            <a:r>
              <a:rPr lang="en-US" sz="4399">
                <a:solidFill>
                  <a:prstClr val="white"/>
                </a:solidFill>
                <a:latin typeface="TeleNeo Office ExtraBold" panose="020B0A04040202090203" pitchFamily="34" charset="0"/>
              </a:rPr>
              <a:t>&gt; 40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9898610E-DE85-4B67-A368-C4D0699372D3}"/>
              </a:ext>
            </a:extLst>
          </p:cNvPr>
          <p:cNvCxnSpPr>
            <a:cxnSpLocks/>
          </p:cNvCxnSpPr>
          <p:nvPr/>
        </p:nvCxnSpPr>
        <p:spPr>
          <a:xfrm>
            <a:off x="760335" y="2045552"/>
            <a:ext cx="1619752" cy="0"/>
          </a:xfrm>
          <a:prstGeom prst="line">
            <a:avLst/>
          </a:prstGeom>
          <a:ln w="28575">
            <a:solidFill>
              <a:schemeClr val="tx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11EC382A-BA32-454D-BD61-4885B4CDEDAC}"/>
              </a:ext>
            </a:extLst>
          </p:cNvPr>
          <p:cNvCxnSpPr>
            <a:cxnSpLocks/>
          </p:cNvCxnSpPr>
          <p:nvPr/>
        </p:nvCxnSpPr>
        <p:spPr>
          <a:xfrm>
            <a:off x="760335" y="3388237"/>
            <a:ext cx="1619752" cy="0"/>
          </a:xfrm>
          <a:prstGeom prst="line">
            <a:avLst/>
          </a:prstGeom>
          <a:ln w="28575">
            <a:solidFill>
              <a:schemeClr val="tx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B81BCE8D-BF88-4F8E-9177-99D196A52533}"/>
              </a:ext>
            </a:extLst>
          </p:cNvPr>
          <p:cNvSpPr txBox="1"/>
          <p:nvPr/>
        </p:nvSpPr>
        <p:spPr bwMode="gray">
          <a:xfrm>
            <a:off x="577493" y="2682286"/>
            <a:ext cx="1921924" cy="5229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151912"/>
            <a:r>
              <a:rPr lang="en-US" sz="1399">
                <a:solidFill>
                  <a:prstClr val="white"/>
                </a:solidFill>
                <a:latin typeface="TeleNeo Office ExtraBold" panose="020B0A04040202090203" pitchFamily="34" charset="0"/>
              </a:rPr>
              <a:t>INTERNATIONAL</a:t>
            </a:r>
            <a:br>
              <a:rPr lang="en-US" sz="1399">
                <a:solidFill>
                  <a:prstClr val="white"/>
                </a:solidFill>
                <a:latin typeface="TeleNeo Office ExtraBold" panose="020B0A04040202090203" pitchFamily="34" charset="0"/>
              </a:rPr>
            </a:br>
            <a:r>
              <a:rPr lang="en-US" sz="1399">
                <a:solidFill>
                  <a:prstClr val="white"/>
                </a:solidFill>
                <a:latin typeface="TeleNeo Office ExtraBold" panose="020B0A04040202090203" pitchFamily="34" charset="0"/>
              </a:rPr>
              <a:t>TECH TALENTS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5157563-9247-49B5-AF26-5B8F16DA3694}"/>
              </a:ext>
            </a:extLst>
          </p:cNvPr>
          <p:cNvSpPr txBox="1"/>
          <p:nvPr/>
        </p:nvSpPr>
        <p:spPr bwMode="gray">
          <a:xfrm>
            <a:off x="696824" y="3491709"/>
            <a:ext cx="1683264" cy="7693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151912"/>
            <a:r>
              <a:rPr lang="en-US" sz="4399">
                <a:solidFill>
                  <a:prstClr val="white"/>
                </a:solidFill>
                <a:latin typeface="TeleNeo Office ExtraBold" panose="020B0A04040202090203" pitchFamily="34" charset="0"/>
              </a:rPr>
              <a:t>&gt; 120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0767892-471A-4A27-A597-A43E4F419362}"/>
              </a:ext>
            </a:extLst>
          </p:cNvPr>
          <p:cNvSpPr txBox="1"/>
          <p:nvPr/>
        </p:nvSpPr>
        <p:spPr bwMode="gray">
          <a:xfrm>
            <a:off x="877895" y="4131202"/>
            <a:ext cx="1447753" cy="5229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151912"/>
            <a:r>
              <a:rPr lang="en-US" sz="1399">
                <a:solidFill>
                  <a:prstClr val="white"/>
                </a:solidFill>
                <a:latin typeface="TeleNeo Office ExtraBold" panose="020B0A04040202090203" pitchFamily="34" charset="0"/>
              </a:rPr>
              <a:t>AI COMMUNITY MEMBERS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5DF75F63-0851-4390-BC8A-E44E10DFDDE3}"/>
              </a:ext>
            </a:extLst>
          </p:cNvPr>
          <p:cNvCxnSpPr>
            <a:cxnSpLocks/>
          </p:cNvCxnSpPr>
          <p:nvPr/>
        </p:nvCxnSpPr>
        <p:spPr>
          <a:xfrm>
            <a:off x="760335" y="4837152"/>
            <a:ext cx="1619752" cy="0"/>
          </a:xfrm>
          <a:prstGeom prst="line">
            <a:avLst/>
          </a:prstGeom>
          <a:ln w="28575">
            <a:solidFill>
              <a:schemeClr val="tx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hteck 11">
            <a:extLst>
              <a:ext uri="{FF2B5EF4-FFF2-40B4-BE49-F238E27FC236}">
                <a16:creationId xmlns:a16="http://schemas.microsoft.com/office/drawing/2014/main" id="{ABD25E84-D185-4869-A79D-7E3F4B5A20FB}"/>
              </a:ext>
            </a:extLst>
          </p:cNvPr>
          <p:cNvSpPr/>
          <p:nvPr/>
        </p:nvSpPr>
        <p:spPr>
          <a:xfrm>
            <a:off x="882" y="497"/>
            <a:ext cx="11520311" cy="1523765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9" tIns="71989" rIns="71989" bIns="71989" rtlCol="0" anchor="ctr"/>
          <a:lstStyle/>
          <a:p>
            <a:pPr algn="ctr" defTabSz="1151912"/>
            <a:endParaRPr lang="en-US">
              <a:solidFill>
                <a:prstClr val="white"/>
              </a:solidFill>
              <a:latin typeface="TeleNeo Office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F4FCA85-5C83-4F7A-BCCA-DC66508BF51A}"/>
              </a:ext>
            </a:extLst>
          </p:cNvPr>
          <p:cNvSpPr/>
          <p:nvPr/>
        </p:nvSpPr>
        <p:spPr>
          <a:xfrm>
            <a:off x="883" y="89754"/>
            <a:ext cx="1307307" cy="1358077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9" tIns="71989" rIns="71989" bIns="71989" rtlCol="0" anchor="ctr"/>
          <a:lstStyle/>
          <a:p>
            <a:pPr algn="ctr" defTabSz="1151912"/>
            <a:endParaRPr lang="en-US">
              <a:solidFill>
                <a:prstClr val="white"/>
              </a:solidFill>
              <a:latin typeface="TeleNeo Office"/>
            </a:endParaRPr>
          </a:p>
        </p:txBody>
      </p:sp>
      <p:sp>
        <p:nvSpPr>
          <p:cNvPr id="14" name="Gleichschenkliges Dreieck 13">
            <a:extLst>
              <a:ext uri="{FF2B5EF4-FFF2-40B4-BE49-F238E27FC236}">
                <a16:creationId xmlns:a16="http://schemas.microsoft.com/office/drawing/2014/main" id="{BE951EE5-C395-47AA-8281-61203F68F9FD}"/>
              </a:ext>
            </a:extLst>
          </p:cNvPr>
          <p:cNvSpPr/>
          <p:nvPr/>
        </p:nvSpPr>
        <p:spPr>
          <a:xfrm rot="5400000">
            <a:off x="922735" y="475206"/>
            <a:ext cx="1358075" cy="587173"/>
          </a:xfrm>
          <a:prstGeom prst="triangl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9" tIns="71989" rIns="71989" bIns="71989" rtlCol="0" anchor="ctr"/>
          <a:lstStyle/>
          <a:p>
            <a:pPr algn="ctr" defTabSz="1151912"/>
            <a:endParaRPr lang="en-US">
              <a:solidFill>
                <a:prstClr val="white"/>
              </a:solidFill>
              <a:latin typeface="TeleNeo Office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A9F8960-CA37-4CB2-A356-9190D0F3A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3" y="113628"/>
            <a:ext cx="1307307" cy="1418384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DD92DEFA-C822-4166-83F8-743D383B9F77}"/>
              </a:ext>
            </a:extLst>
          </p:cNvPr>
          <p:cNvSpPr txBox="1"/>
          <p:nvPr/>
        </p:nvSpPr>
        <p:spPr>
          <a:xfrm>
            <a:off x="2018010" y="95280"/>
            <a:ext cx="9140396" cy="133420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defTabSz="1151912">
              <a:spcAft>
                <a:spcPts val="600"/>
              </a:spcAft>
              <a:buClr>
                <a:srgbClr val="E20074"/>
              </a:buClr>
              <a:buSzPct val="100000"/>
            </a:pPr>
            <a:r>
              <a:rPr lang="en-US" sz="2599">
                <a:solidFill>
                  <a:prstClr val="white"/>
                </a:solidFill>
                <a:latin typeface="TeleNeo Office ExtraBold"/>
              </a:rPr>
              <a:t>AI Shared Services:  your partner for the leading digital telco</a:t>
            </a:r>
            <a:endParaRPr lang="en-US" sz="2599">
              <a:solidFill>
                <a:prstClr val="white"/>
              </a:solidFill>
              <a:latin typeface="TeleNeo Office"/>
            </a:endParaRPr>
          </a:p>
          <a:p>
            <a:pPr defTabSz="1151912">
              <a:buClr>
                <a:srgbClr val="E20074"/>
              </a:buClr>
              <a:buSzPct val="100000"/>
            </a:pPr>
            <a:r>
              <a:rPr lang="en-US" sz="1899">
                <a:solidFill>
                  <a:prstClr val="white"/>
                </a:solidFill>
                <a:latin typeface="TeleNeo Office ExtraBold"/>
              </a:rPr>
              <a:t>We embrace AI and agile working to enable data-driven decision making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D31DFCB-BD4D-4829-A27D-B1ABA75B4167}"/>
              </a:ext>
            </a:extLst>
          </p:cNvPr>
          <p:cNvSpPr/>
          <p:nvPr/>
        </p:nvSpPr>
        <p:spPr>
          <a:xfrm>
            <a:off x="882" y="5627626"/>
            <a:ext cx="11520311" cy="71989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9" tIns="71989" rIns="71989" bIns="71989" rtlCol="0" anchor="ctr"/>
          <a:lstStyle/>
          <a:p>
            <a:pPr algn="ctr" defTabSz="1151912"/>
            <a:endParaRPr lang="en-US">
              <a:solidFill>
                <a:prstClr val="white"/>
              </a:solidFill>
              <a:latin typeface="TeleNeo Office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A9DD5D6-DB83-43C5-ADD8-DF172FCB00ED}"/>
              </a:ext>
            </a:extLst>
          </p:cNvPr>
          <p:cNvSpPr/>
          <p:nvPr/>
        </p:nvSpPr>
        <p:spPr>
          <a:xfrm>
            <a:off x="1499014" y="5199430"/>
            <a:ext cx="719890" cy="71989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9" tIns="71989" rIns="71989" bIns="71989" rtlCol="0" anchor="ctr"/>
          <a:lstStyle/>
          <a:p>
            <a:pPr algn="ctr" defTabSz="1151912"/>
            <a:endParaRPr lang="en-US">
              <a:solidFill>
                <a:prstClr val="white"/>
              </a:solidFill>
              <a:latin typeface="TeleNeo Office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496B58B-ABC8-4B7B-B916-77B0DBD443D8}"/>
              </a:ext>
            </a:extLst>
          </p:cNvPr>
          <p:cNvSpPr txBox="1"/>
          <p:nvPr/>
        </p:nvSpPr>
        <p:spPr bwMode="gray">
          <a:xfrm>
            <a:off x="3626550" y="6034366"/>
            <a:ext cx="1988216" cy="30764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151912"/>
            <a:r>
              <a:rPr lang="en-US" sz="1399">
                <a:solidFill>
                  <a:prstClr val="white"/>
                </a:solidFill>
                <a:latin typeface="TeleNeo Office ExtraBold" panose="020B0A04040202090203" pitchFamily="34" charset="0"/>
              </a:rPr>
              <a:t>PREDICTIVE ANALYTICS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3FA47C1D-9639-4AC9-9AAD-8D5A49D2360F}"/>
              </a:ext>
            </a:extLst>
          </p:cNvPr>
          <p:cNvSpPr/>
          <p:nvPr/>
        </p:nvSpPr>
        <p:spPr>
          <a:xfrm>
            <a:off x="4269529" y="5200657"/>
            <a:ext cx="719890" cy="71989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9" tIns="71989" rIns="71989" bIns="71989" rtlCol="0" anchor="ctr"/>
          <a:lstStyle/>
          <a:p>
            <a:pPr algn="ctr" defTabSz="1151912"/>
            <a:endParaRPr lang="en-US">
              <a:solidFill>
                <a:prstClr val="white"/>
              </a:solidFill>
              <a:latin typeface="TeleNeo Office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2B4E3D9-6F43-49C7-B790-BA0E4FCDFD21}"/>
              </a:ext>
            </a:extLst>
          </p:cNvPr>
          <p:cNvSpPr txBox="1"/>
          <p:nvPr/>
        </p:nvSpPr>
        <p:spPr bwMode="gray">
          <a:xfrm>
            <a:off x="872764" y="6034366"/>
            <a:ext cx="1988216" cy="30764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151912"/>
            <a:r>
              <a:rPr lang="en-US" sz="1399">
                <a:solidFill>
                  <a:prstClr val="white"/>
                </a:solidFill>
                <a:latin typeface="TeleNeo Office ExtraBold" panose="020B0A04040202090203" pitchFamily="34" charset="0"/>
              </a:rPr>
              <a:t>TEXT PROCESSING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03BBAA37-BA9D-40AC-BBCC-D27491E7E0CE}"/>
              </a:ext>
            </a:extLst>
          </p:cNvPr>
          <p:cNvSpPr/>
          <p:nvPr/>
        </p:nvSpPr>
        <p:spPr>
          <a:xfrm>
            <a:off x="9170942" y="5199430"/>
            <a:ext cx="719890" cy="71989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9" tIns="71989" rIns="71989" bIns="71989" rtlCol="0" anchor="ctr"/>
          <a:lstStyle/>
          <a:p>
            <a:pPr algn="ctr" defTabSz="1151912"/>
            <a:endParaRPr lang="en-US">
              <a:solidFill>
                <a:prstClr val="white"/>
              </a:solidFill>
              <a:latin typeface="TeleNeo Office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F87FCD9-CAEB-4277-9B34-67DBA9D7FC64}"/>
              </a:ext>
            </a:extLst>
          </p:cNvPr>
          <p:cNvSpPr txBox="1"/>
          <p:nvPr/>
        </p:nvSpPr>
        <p:spPr bwMode="gray">
          <a:xfrm>
            <a:off x="8536779" y="6034366"/>
            <a:ext cx="1988216" cy="30764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151912"/>
            <a:r>
              <a:rPr lang="en-US" sz="1399">
                <a:solidFill>
                  <a:prstClr val="white"/>
                </a:solidFill>
                <a:latin typeface="TeleNeo Office ExtraBold" panose="020B0A04040202090203" pitchFamily="34" charset="0"/>
              </a:rPr>
              <a:t>AND MUCH MORE…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2149EF00-0B1C-466A-8C6F-A03B81F0C5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867" y="5199430"/>
            <a:ext cx="636852" cy="761383"/>
          </a:xfrm>
          <a:prstGeom prst="rect">
            <a:avLst/>
          </a:prstGeom>
        </p:spPr>
      </p:pic>
      <p:pic>
        <p:nvPicPr>
          <p:cNvPr id="25" name="Graphic 120" descr="Artificial Intelligence with solid fill">
            <a:extLst>
              <a:ext uri="{FF2B5EF4-FFF2-40B4-BE49-F238E27FC236}">
                <a16:creationId xmlns:a16="http://schemas.microsoft.com/office/drawing/2014/main" id="{0B61E608-6EE7-4076-9975-25DA0313FFD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73439" y="5231403"/>
            <a:ext cx="601755" cy="655944"/>
          </a:xfrm>
          <a:prstGeom prst="rect">
            <a:avLst/>
          </a:prstGeom>
        </p:spPr>
      </p:pic>
      <p:pic>
        <p:nvPicPr>
          <p:cNvPr id="26" name="Grafik 25" descr="Glühbirne und Zahnrad mit einfarbiger Füllung">
            <a:extLst>
              <a:ext uri="{FF2B5EF4-FFF2-40B4-BE49-F238E27FC236}">
                <a16:creationId xmlns:a16="http://schemas.microsoft.com/office/drawing/2014/main" id="{8CEE2859-08E3-4C80-BC27-58AFFC59BA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63297" y="5268133"/>
            <a:ext cx="534363" cy="582483"/>
          </a:xfrm>
          <a:prstGeom prst="rect">
            <a:avLst/>
          </a:prstGeom>
        </p:spPr>
      </p:pic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EF9769E2-E76F-4B3A-8B80-5DE6602FE33F}"/>
              </a:ext>
            </a:extLst>
          </p:cNvPr>
          <p:cNvSpPr/>
          <p:nvPr/>
        </p:nvSpPr>
        <p:spPr>
          <a:xfrm>
            <a:off x="234304" y="5864359"/>
            <a:ext cx="357038" cy="425046"/>
          </a:xfrm>
          <a:custGeom>
            <a:avLst/>
            <a:gdLst>
              <a:gd name="connsiteX0" fmla="*/ 269702 w 1132749"/>
              <a:gd name="connsiteY0" fmla="*/ 890017 h 1348511"/>
              <a:gd name="connsiteX1" fmla="*/ 0 w 1132749"/>
              <a:gd name="connsiteY1" fmla="*/ 890017 h 1348511"/>
              <a:gd name="connsiteX2" fmla="*/ 0 w 1132749"/>
              <a:gd name="connsiteY2" fmla="*/ 620315 h 1348511"/>
              <a:gd name="connsiteX3" fmla="*/ 269702 w 1132749"/>
              <a:gd name="connsiteY3" fmla="*/ 620315 h 1348511"/>
              <a:gd name="connsiteX4" fmla="*/ 0 w 1132749"/>
              <a:gd name="connsiteY4" fmla="*/ 0 h 1348511"/>
              <a:gd name="connsiteX5" fmla="*/ 0 w 1132749"/>
              <a:gd name="connsiteY5" fmla="*/ 458494 h 1348511"/>
              <a:gd name="connsiteX6" fmla="*/ 80911 w 1132749"/>
              <a:gd name="connsiteY6" fmla="*/ 458494 h 1348511"/>
              <a:gd name="connsiteX7" fmla="*/ 80911 w 1132749"/>
              <a:gd name="connsiteY7" fmla="*/ 445009 h 1348511"/>
              <a:gd name="connsiteX8" fmla="*/ 431524 w 1132749"/>
              <a:gd name="connsiteY8" fmla="*/ 94396 h 1348511"/>
              <a:gd name="connsiteX9" fmla="*/ 445009 w 1132749"/>
              <a:gd name="connsiteY9" fmla="*/ 94396 h 1348511"/>
              <a:gd name="connsiteX10" fmla="*/ 445009 w 1132749"/>
              <a:gd name="connsiteY10" fmla="*/ 1065324 h 1348511"/>
              <a:gd name="connsiteX11" fmla="*/ 256217 w 1132749"/>
              <a:gd name="connsiteY11" fmla="*/ 1254115 h 1348511"/>
              <a:gd name="connsiteX12" fmla="*/ 215762 w 1132749"/>
              <a:gd name="connsiteY12" fmla="*/ 1254115 h 1348511"/>
              <a:gd name="connsiteX13" fmla="*/ 215762 w 1132749"/>
              <a:gd name="connsiteY13" fmla="*/ 1348511 h 1348511"/>
              <a:gd name="connsiteX14" fmla="*/ 916988 w 1132749"/>
              <a:gd name="connsiteY14" fmla="*/ 1348511 h 1348511"/>
              <a:gd name="connsiteX15" fmla="*/ 916988 w 1132749"/>
              <a:gd name="connsiteY15" fmla="*/ 1254115 h 1348511"/>
              <a:gd name="connsiteX16" fmla="*/ 876532 w 1132749"/>
              <a:gd name="connsiteY16" fmla="*/ 1254115 h 1348511"/>
              <a:gd name="connsiteX17" fmla="*/ 687741 w 1132749"/>
              <a:gd name="connsiteY17" fmla="*/ 1065324 h 1348511"/>
              <a:gd name="connsiteX18" fmla="*/ 687741 w 1132749"/>
              <a:gd name="connsiteY18" fmla="*/ 94396 h 1348511"/>
              <a:gd name="connsiteX19" fmla="*/ 701226 w 1132749"/>
              <a:gd name="connsiteY19" fmla="*/ 94396 h 1348511"/>
              <a:gd name="connsiteX20" fmla="*/ 1051839 w 1132749"/>
              <a:gd name="connsiteY20" fmla="*/ 445009 h 1348511"/>
              <a:gd name="connsiteX21" fmla="*/ 1051839 w 1132749"/>
              <a:gd name="connsiteY21" fmla="*/ 458494 h 1348511"/>
              <a:gd name="connsiteX22" fmla="*/ 1132749 w 1132749"/>
              <a:gd name="connsiteY22" fmla="*/ 458494 h 1348511"/>
              <a:gd name="connsiteX23" fmla="*/ 1132749 w 1132749"/>
              <a:gd name="connsiteY23" fmla="*/ 0 h 1348511"/>
              <a:gd name="connsiteX24" fmla="*/ 863047 w 1132749"/>
              <a:gd name="connsiteY24" fmla="*/ 890017 h 1348511"/>
              <a:gd name="connsiteX25" fmla="*/ 1132749 w 1132749"/>
              <a:gd name="connsiteY25" fmla="*/ 890017 h 1348511"/>
              <a:gd name="connsiteX26" fmla="*/ 1132749 w 1132749"/>
              <a:gd name="connsiteY26" fmla="*/ 620315 h 1348511"/>
              <a:gd name="connsiteX27" fmla="*/ 863047 w 1132749"/>
              <a:gd name="connsiteY27" fmla="*/ 620315 h 134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32749" h="1348511">
                <a:moveTo>
                  <a:pt x="269702" y="890017"/>
                </a:moveTo>
                <a:lnTo>
                  <a:pt x="0" y="890017"/>
                </a:lnTo>
                <a:lnTo>
                  <a:pt x="0" y="620315"/>
                </a:lnTo>
                <a:lnTo>
                  <a:pt x="269702" y="620315"/>
                </a:lnTo>
                <a:close/>
                <a:moveTo>
                  <a:pt x="0" y="0"/>
                </a:moveTo>
                <a:lnTo>
                  <a:pt x="0" y="458494"/>
                </a:lnTo>
                <a:lnTo>
                  <a:pt x="80911" y="458494"/>
                </a:lnTo>
                <a:lnTo>
                  <a:pt x="80911" y="445009"/>
                </a:lnTo>
                <a:cubicBezTo>
                  <a:pt x="80911" y="229247"/>
                  <a:pt x="202277" y="94396"/>
                  <a:pt x="431524" y="94396"/>
                </a:cubicBezTo>
                <a:lnTo>
                  <a:pt x="445009" y="94396"/>
                </a:lnTo>
                <a:lnTo>
                  <a:pt x="445009" y="1065324"/>
                </a:lnTo>
                <a:cubicBezTo>
                  <a:pt x="445009" y="1200175"/>
                  <a:pt x="391068" y="1254115"/>
                  <a:pt x="256217" y="1254115"/>
                </a:cubicBezTo>
                <a:lnTo>
                  <a:pt x="215762" y="1254115"/>
                </a:lnTo>
                <a:lnTo>
                  <a:pt x="215762" y="1348511"/>
                </a:lnTo>
                <a:lnTo>
                  <a:pt x="916988" y="1348511"/>
                </a:lnTo>
                <a:lnTo>
                  <a:pt x="916988" y="1254115"/>
                </a:lnTo>
                <a:lnTo>
                  <a:pt x="876532" y="1254115"/>
                </a:lnTo>
                <a:cubicBezTo>
                  <a:pt x="741681" y="1254115"/>
                  <a:pt x="687741" y="1200175"/>
                  <a:pt x="687741" y="1065324"/>
                </a:cubicBezTo>
                <a:lnTo>
                  <a:pt x="687741" y="94396"/>
                </a:lnTo>
                <a:lnTo>
                  <a:pt x="701226" y="94396"/>
                </a:lnTo>
                <a:cubicBezTo>
                  <a:pt x="930473" y="94396"/>
                  <a:pt x="1051839" y="229247"/>
                  <a:pt x="1051839" y="445009"/>
                </a:cubicBezTo>
                <a:lnTo>
                  <a:pt x="1051839" y="458494"/>
                </a:lnTo>
                <a:lnTo>
                  <a:pt x="1132749" y="458494"/>
                </a:lnTo>
                <a:lnTo>
                  <a:pt x="1132749" y="0"/>
                </a:lnTo>
                <a:close/>
                <a:moveTo>
                  <a:pt x="863047" y="890017"/>
                </a:moveTo>
                <a:lnTo>
                  <a:pt x="1132749" y="890017"/>
                </a:lnTo>
                <a:lnTo>
                  <a:pt x="1132749" y="620315"/>
                </a:lnTo>
                <a:lnTo>
                  <a:pt x="863047" y="620315"/>
                </a:lnTo>
                <a:close/>
              </a:path>
            </a:pathLst>
          </a:custGeom>
          <a:solidFill>
            <a:srgbClr val="FFFFFF"/>
          </a:solidFill>
          <a:ln w="1348" cap="flat">
            <a:noFill/>
            <a:prstDash val="solid"/>
            <a:miter/>
          </a:ln>
        </p:spPr>
        <p:txBody>
          <a:bodyPr rtlCol="0" anchor="ctr"/>
          <a:lstStyle/>
          <a:p>
            <a:pPr defTabSz="1151912"/>
            <a:endParaRPr lang="en-US">
              <a:solidFill>
                <a:prstClr val="black"/>
              </a:solidFill>
              <a:latin typeface="TeleNeo Office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F45C2E07-8CC6-4D89-BDD3-634389D5D6AA}"/>
              </a:ext>
            </a:extLst>
          </p:cNvPr>
          <p:cNvSpPr txBox="1"/>
          <p:nvPr/>
        </p:nvSpPr>
        <p:spPr bwMode="gray">
          <a:xfrm>
            <a:off x="9951194" y="2978518"/>
            <a:ext cx="1146852" cy="5229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151912"/>
            <a:r>
              <a:rPr lang="sk-SK" sz="1399" err="1">
                <a:solidFill>
                  <a:prstClr val="white"/>
                </a:solidFill>
                <a:latin typeface="TeleNeo Office ExtraBold" panose="020B0A04040202090203" pitchFamily="34" charset="0"/>
              </a:rPr>
              <a:t>Follow</a:t>
            </a:r>
            <a:r>
              <a:rPr lang="sk-SK" sz="1399">
                <a:solidFill>
                  <a:prstClr val="white"/>
                </a:solidFill>
                <a:latin typeface="TeleNeo Office ExtraBold" panose="020B0A04040202090203" pitchFamily="34" charset="0"/>
              </a:rPr>
              <a:t> </a:t>
            </a:r>
            <a:r>
              <a:rPr lang="sk-SK" sz="1399" err="1">
                <a:solidFill>
                  <a:prstClr val="white"/>
                </a:solidFill>
                <a:latin typeface="TeleNeo Office ExtraBold" panose="020B0A04040202090203" pitchFamily="34" charset="0"/>
              </a:rPr>
              <a:t>us</a:t>
            </a:r>
            <a:r>
              <a:rPr lang="sk-SK" sz="1399">
                <a:solidFill>
                  <a:prstClr val="white"/>
                </a:solidFill>
                <a:latin typeface="TeleNeo Office ExtraBold" panose="020B0A04040202090203" pitchFamily="34" charset="0"/>
              </a:rPr>
              <a:t> on </a:t>
            </a:r>
            <a:r>
              <a:rPr lang="sk-SK" sz="1399">
                <a:solidFill>
                  <a:srgbClr val="E20074"/>
                </a:solidFill>
                <a:latin typeface="TeleNeo Office ExtraBold" panose="020B0A0404020209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</a:t>
            </a:r>
            <a:endParaRPr lang="en-US" sz="1399">
              <a:solidFill>
                <a:srgbClr val="E20074"/>
              </a:solidFill>
              <a:latin typeface="TeleNeo Office ExtraBold" panose="020B0A04040202090203" pitchFamily="34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4896DBF9-558C-46EA-A356-0277D6563F89}"/>
              </a:ext>
            </a:extLst>
          </p:cNvPr>
          <p:cNvSpPr txBox="1"/>
          <p:nvPr/>
        </p:nvSpPr>
        <p:spPr bwMode="gray">
          <a:xfrm>
            <a:off x="3653998" y="1693591"/>
            <a:ext cx="4196448" cy="4615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151912"/>
            <a:r>
              <a:rPr lang="en-US" sz="2399">
                <a:solidFill>
                  <a:prstClr val="white"/>
                </a:solidFill>
                <a:latin typeface="TeleNeo Office ExtraBold" panose="020B0A04040202090203" pitchFamily="34" charset="0"/>
              </a:rPr>
              <a:t>Our recipe for great AI projects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8C9F023E-10A4-42FA-A7D7-C71062645F4C}"/>
              </a:ext>
            </a:extLst>
          </p:cNvPr>
          <p:cNvSpPr txBox="1"/>
          <p:nvPr/>
        </p:nvSpPr>
        <p:spPr bwMode="gray">
          <a:xfrm>
            <a:off x="6244913" y="6034366"/>
            <a:ext cx="1988216" cy="30763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1426" tIns="45713" rIns="91426" bIns="45713" anchor="t">
            <a:spAutoFit/>
          </a:bodyPr>
          <a:lstStyle/>
          <a:p>
            <a:pPr algn="ctr" defTabSz="1151912"/>
            <a:r>
              <a:rPr lang="en-US" sz="1399">
                <a:solidFill>
                  <a:prstClr val="white"/>
                </a:solidFill>
                <a:latin typeface="TeleNeo Office ExtraBold"/>
              </a:rPr>
              <a:t>ESG ACCELERATION</a:t>
            </a:r>
            <a:endParaRPr lang="en-US" sz="1399">
              <a:solidFill>
                <a:prstClr val="white"/>
              </a:solidFill>
              <a:latin typeface="TeleNeo Office ExtraBold" panose="020B0A04040202090203" pitchFamily="34" charset="0"/>
            </a:endParaRP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1314CFE8-D4DA-4D6F-B8D2-AA462F736238}"/>
              </a:ext>
            </a:extLst>
          </p:cNvPr>
          <p:cNvSpPr/>
          <p:nvPr/>
        </p:nvSpPr>
        <p:spPr>
          <a:xfrm>
            <a:off x="6887892" y="5200657"/>
            <a:ext cx="719890" cy="71989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9" tIns="71989" rIns="71989" bIns="71989" rtlCol="0" anchor="ctr"/>
          <a:lstStyle/>
          <a:p>
            <a:pPr algn="ctr" defTabSz="1151912"/>
            <a:endParaRPr lang="en-US">
              <a:solidFill>
                <a:prstClr val="white"/>
              </a:solidFill>
              <a:latin typeface="TeleNeo Office"/>
            </a:endParaRPr>
          </a:p>
        </p:txBody>
      </p:sp>
      <p:pic>
        <p:nvPicPr>
          <p:cNvPr id="65" name="Grafik 64" descr="Baum mit Wurzeln mit einfarbiger Füllung">
            <a:extLst>
              <a:ext uri="{FF2B5EF4-FFF2-40B4-BE49-F238E27FC236}">
                <a16:creationId xmlns:a16="http://schemas.microsoft.com/office/drawing/2014/main" id="{64214B26-3E6C-434C-AFEE-B4668541AA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84919" y="5326019"/>
            <a:ext cx="508204" cy="508204"/>
          </a:xfrm>
          <a:prstGeom prst="rect">
            <a:avLst/>
          </a:prstGeom>
        </p:spPr>
      </p:pic>
      <p:sp>
        <p:nvSpPr>
          <p:cNvPr id="66" name="Freeform 6">
            <a:extLst>
              <a:ext uri="{FF2B5EF4-FFF2-40B4-BE49-F238E27FC236}">
                <a16:creationId xmlns:a16="http://schemas.microsoft.com/office/drawing/2014/main" id="{390E4CA7-6AF3-456C-A2A8-9143DA58BD66}"/>
              </a:ext>
            </a:extLst>
          </p:cNvPr>
          <p:cNvSpPr>
            <a:spLocks/>
          </p:cNvSpPr>
          <p:nvPr/>
        </p:nvSpPr>
        <p:spPr bwMode="auto">
          <a:xfrm>
            <a:off x="6019887" y="3296970"/>
            <a:ext cx="912195" cy="1352756"/>
          </a:xfrm>
          <a:custGeom>
            <a:avLst/>
            <a:gdLst>
              <a:gd name="T0" fmla="*/ 973 w 1642"/>
              <a:gd name="T1" fmla="*/ 2274 h 2440"/>
              <a:gd name="T2" fmla="*/ 640 w 1642"/>
              <a:gd name="T3" fmla="*/ 2398 h 2440"/>
              <a:gd name="T4" fmla="*/ 571 w 1642"/>
              <a:gd name="T5" fmla="*/ 2324 h 2440"/>
              <a:gd name="T6" fmla="*/ 451 w 1642"/>
              <a:gd name="T7" fmla="*/ 2175 h 2440"/>
              <a:gd name="T8" fmla="*/ 417 w 1642"/>
              <a:gd name="T9" fmla="*/ 2119 h 2440"/>
              <a:gd name="T10" fmla="*/ 422 w 1642"/>
              <a:gd name="T11" fmla="*/ 2080 h 2440"/>
              <a:gd name="T12" fmla="*/ 465 w 1642"/>
              <a:gd name="T13" fmla="*/ 2049 h 2440"/>
              <a:gd name="T14" fmla="*/ 488 w 1642"/>
              <a:gd name="T15" fmla="*/ 2042 h 2440"/>
              <a:gd name="T16" fmla="*/ 571 w 1642"/>
              <a:gd name="T17" fmla="*/ 2013 h 2440"/>
              <a:gd name="T18" fmla="*/ 637 w 1642"/>
              <a:gd name="T19" fmla="*/ 1967 h 2440"/>
              <a:gd name="T20" fmla="*/ 679 w 1642"/>
              <a:gd name="T21" fmla="*/ 1888 h 2440"/>
              <a:gd name="T22" fmla="*/ 682 w 1642"/>
              <a:gd name="T23" fmla="*/ 1798 h 2440"/>
              <a:gd name="T24" fmla="*/ 650 w 1642"/>
              <a:gd name="T25" fmla="*/ 1729 h 2440"/>
              <a:gd name="T26" fmla="*/ 580 w 1642"/>
              <a:gd name="T27" fmla="*/ 1670 h 2440"/>
              <a:gd name="T28" fmla="*/ 493 w 1642"/>
              <a:gd name="T29" fmla="*/ 1652 h 2440"/>
              <a:gd name="T30" fmla="*/ 404 w 1642"/>
              <a:gd name="T31" fmla="*/ 1677 h 2440"/>
              <a:gd name="T32" fmla="*/ 329 w 1642"/>
              <a:gd name="T33" fmla="*/ 1735 h 2440"/>
              <a:gd name="T34" fmla="*/ 286 w 1642"/>
              <a:gd name="T35" fmla="*/ 1769 h 2440"/>
              <a:gd name="T36" fmla="*/ 250 w 1642"/>
              <a:gd name="T37" fmla="*/ 1773 h 2440"/>
              <a:gd name="T38" fmla="*/ 221 w 1642"/>
              <a:gd name="T39" fmla="*/ 1753 h 2440"/>
              <a:gd name="T40" fmla="*/ 0 w 1642"/>
              <a:gd name="T41" fmla="*/ 1248 h 2440"/>
              <a:gd name="T42" fmla="*/ 81 w 1642"/>
              <a:gd name="T43" fmla="*/ 1186 h 2440"/>
              <a:gd name="T44" fmla="*/ 164 w 1642"/>
              <a:gd name="T45" fmla="*/ 1093 h 2440"/>
              <a:gd name="T46" fmla="*/ 224 w 1642"/>
              <a:gd name="T47" fmla="*/ 986 h 2440"/>
              <a:gd name="T48" fmla="*/ 258 w 1642"/>
              <a:gd name="T49" fmla="*/ 868 h 2440"/>
              <a:gd name="T50" fmla="*/ 267 w 1642"/>
              <a:gd name="T51" fmla="*/ 746 h 2440"/>
              <a:gd name="T52" fmla="*/ 247 w 1642"/>
              <a:gd name="T53" fmla="*/ 624 h 2440"/>
              <a:gd name="T54" fmla="*/ 344 w 1642"/>
              <a:gd name="T55" fmla="*/ 513 h 2440"/>
              <a:gd name="T56" fmla="*/ 457 w 1642"/>
              <a:gd name="T57" fmla="*/ 467 h 2440"/>
              <a:gd name="T58" fmla="*/ 497 w 1642"/>
              <a:gd name="T59" fmla="*/ 419 h 2440"/>
              <a:gd name="T60" fmla="*/ 498 w 1642"/>
              <a:gd name="T61" fmla="*/ 369 h 2440"/>
              <a:gd name="T62" fmla="*/ 467 w 1642"/>
              <a:gd name="T63" fmla="*/ 320 h 2440"/>
              <a:gd name="T64" fmla="*/ 405 w 1642"/>
              <a:gd name="T65" fmla="*/ 246 h 2440"/>
              <a:gd name="T66" fmla="*/ 390 w 1642"/>
              <a:gd name="T67" fmla="*/ 217 h 2440"/>
              <a:gd name="T68" fmla="*/ 379 w 1642"/>
              <a:gd name="T69" fmla="*/ 156 h 2440"/>
              <a:gd name="T70" fmla="*/ 395 w 1642"/>
              <a:gd name="T71" fmla="*/ 89 h 2440"/>
              <a:gd name="T72" fmla="*/ 406 w 1642"/>
              <a:gd name="T73" fmla="*/ 70 h 2440"/>
              <a:gd name="T74" fmla="*/ 420 w 1642"/>
              <a:gd name="T75" fmla="*/ 51 h 2440"/>
              <a:gd name="T76" fmla="*/ 455 w 1642"/>
              <a:gd name="T77" fmla="*/ 22 h 2440"/>
              <a:gd name="T78" fmla="*/ 494 w 1642"/>
              <a:gd name="T79" fmla="*/ 6 h 2440"/>
              <a:gd name="T80" fmla="*/ 511 w 1642"/>
              <a:gd name="T81" fmla="*/ 3 h 2440"/>
              <a:gd name="T82" fmla="*/ 555 w 1642"/>
              <a:gd name="T83" fmla="*/ 2 h 2440"/>
              <a:gd name="T84" fmla="*/ 591 w 1642"/>
              <a:gd name="T85" fmla="*/ 10 h 2440"/>
              <a:gd name="T86" fmla="*/ 644 w 1642"/>
              <a:gd name="T87" fmla="*/ 43 h 2440"/>
              <a:gd name="T88" fmla="*/ 662 w 1642"/>
              <a:gd name="T89" fmla="*/ 63 h 2440"/>
              <a:gd name="T90" fmla="*/ 702 w 1642"/>
              <a:gd name="T91" fmla="*/ 147 h 2440"/>
              <a:gd name="T92" fmla="*/ 724 w 1642"/>
              <a:gd name="T93" fmla="*/ 217 h 2440"/>
              <a:gd name="T94" fmla="*/ 768 w 1642"/>
              <a:gd name="T95" fmla="*/ 262 h 2440"/>
              <a:gd name="T96" fmla="*/ 799 w 1642"/>
              <a:gd name="T97" fmla="*/ 271 h 2440"/>
              <a:gd name="T98" fmla="*/ 818 w 1642"/>
              <a:gd name="T99" fmla="*/ 271 h 2440"/>
              <a:gd name="T100" fmla="*/ 892 w 1642"/>
              <a:gd name="T101" fmla="*/ 229 h 2440"/>
              <a:gd name="T102" fmla="*/ 1058 w 1642"/>
              <a:gd name="T103" fmla="*/ 63 h 2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42" h="2440">
                <a:moveTo>
                  <a:pt x="1641" y="426"/>
                </a:moveTo>
                <a:lnTo>
                  <a:pt x="1642" y="1109"/>
                </a:lnTo>
                <a:lnTo>
                  <a:pt x="1144" y="1329"/>
                </a:lnTo>
                <a:lnTo>
                  <a:pt x="913" y="1731"/>
                </a:lnTo>
                <a:lnTo>
                  <a:pt x="973" y="2274"/>
                </a:lnTo>
                <a:lnTo>
                  <a:pt x="685" y="2440"/>
                </a:lnTo>
                <a:lnTo>
                  <a:pt x="685" y="2440"/>
                </a:lnTo>
                <a:lnTo>
                  <a:pt x="663" y="2419"/>
                </a:lnTo>
                <a:lnTo>
                  <a:pt x="640" y="2398"/>
                </a:lnTo>
                <a:lnTo>
                  <a:pt x="640" y="2398"/>
                </a:lnTo>
                <a:lnTo>
                  <a:pt x="640" y="2398"/>
                </a:lnTo>
                <a:lnTo>
                  <a:pt x="640" y="2398"/>
                </a:lnTo>
                <a:lnTo>
                  <a:pt x="611" y="2368"/>
                </a:lnTo>
                <a:lnTo>
                  <a:pt x="593" y="2349"/>
                </a:lnTo>
                <a:lnTo>
                  <a:pt x="571" y="2324"/>
                </a:lnTo>
                <a:lnTo>
                  <a:pt x="546" y="2296"/>
                </a:lnTo>
                <a:lnTo>
                  <a:pt x="518" y="2262"/>
                </a:lnTo>
                <a:lnTo>
                  <a:pt x="486" y="2222"/>
                </a:lnTo>
                <a:lnTo>
                  <a:pt x="451" y="2175"/>
                </a:lnTo>
                <a:lnTo>
                  <a:pt x="451" y="2175"/>
                </a:lnTo>
                <a:lnTo>
                  <a:pt x="442" y="2163"/>
                </a:lnTo>
                <a:lnTo>
                  <a:pt x="432" y="2149"/>
                </a:lnTo>
                <a:lnTo>
                  <a:pt x="422" y="2135"/>
                </a:lnTo>
                <a:lnTo>
                  <a:pt x="419" y="2127"/>
                </a:lnTo>
                <a:lnTo>
                  <a:pt x="417" y="2119"/>
                </a:lnTo>
                <a:lnTo>
                  <a:pt x="414" y="2111"/>
                </a:lnTo>
                <a:lnTo>
                  <a:pt x="414" y="2104"/>
                </a:lnTo>
                <a:lnTo>
                  <a:pt x="415" y="2096"/>
                </a:lnTo>
                <a:lnTo>
                  <a:pt x="418" y="2088"/>
                </a:lnTo>
                <a:lnTo>
                  <a:pt x="422" y="2080"/>
                </a:lnTo>
                <a:lnTo>
                  <a:pt x="429" y="2072"/>
                </a:lnTo>
                <a:lnTo>
                  <a:pt x="439" y="2064"/>
                </a:lnTo>
                <a:lnTo>
                  <a:pt x="450" y="2057"/>
                </a:lnTo>
                <a:lnTo>
                  <a:pt x="450" y="2057"/>
                </a:lnTo>
                <a:lnTo>
                  <a:pt x="465" y="2049"/>
                </a:lnTo>
                <a:lnTo>
                  <a:pt x="474" y="2046"/>
                </a:lnTo>
                <a:lnTo>
                  <a:pt x="488" y="2042"/>
                </a:lnTo>
                <a:lnTo>
                  <a:pt x="488" y="2042"/>
                </a:lnTo>
                <a:lnTo>
                  <a:pt x="488" y="2042"/>
                </a:lnTo>
                <a:lnTo>
                  <a:pt x="488" y="2042"/>
                </a:lnTo>
                <a:lnTo>
                  <a:pt x="503" y="2039"/>
                </a:lnTo>
                <a:lnTo>
                  <a:pt x="524" y="2033"/>
                </a:lnTo>
                <a:lnTo>
                  <a:pt x="538" y="2028"/>
                </a:lnTo>
                <a:lnTo>
                  <a:pt x="554" y="2023"/>
                </a:lnTo>
                <a:lnTo>
                  <a:pt x="571" y="2013"/>
                </a:lnTo>
                <a:lnTo>
                  <a:pt x="592" y="2002"/>
                </a:lnTo>
                <a:lnTo>
                  <a:pt x="592" y="2002"/>
                </a:lnTo>
                <a:lnTo>
                  <a:pt x="608" y="1991"/>
                </a:lnTo>
                <a:lnTo>
                  <a:pt x="623" y="1980"/>
                </a:lnTo>
                <a:lnTo>
                  <a:pt x="637" y="1967"/>
                </a:lnTo>
                <a:lnTo>
                  <a:pt x="648" y="1952"/>
                </a:lnTo>
                <a:lnTo>
                  <a:pt x="659" y="1937"/>
                </a:lnTo>
                <a:lnTo>
                  <a:pt x="667" y="1921"/>
                </a:lnTo>
                <a:lnTo>
                  <a:pt x="675" y="1905"/>
                </a:lnTo>
                <a:lnTo>
                  <a:pt x="679" y="1888"/>
                </a:lnTo>
                <a:lnTo>
                  <a:pt x="684" y="1870"/>
                </a:lnTo>
                <a:lnTo>
                  <a:pt x="685" y="1852"/>
                </a:lnTo>
                <a:lnTo>
                  <a:pt x="686" y="1834"/>
                </a:lnTo>
                <a:lnTo>
                  <a:pt x="685" y="1816"/>
                </a:lnTo>
                <a:lnTo>
                  <a:pt x="682" y="1798"/>
                </a:lnTo>
                <a:lnTo>
                  <a:pt x="677" y="1779"/>
                </a:lnTo>
                <a:lnTo>
                  <a:pt x="670" y="1762"/>
                </a:lnTo>
                <a:lnTo>
                  <a:pt x="661" y="1745"/>
                </a:lnTo>
                <a:lnTo>
                  <a:pt x="661" y="1745"/>
                </a:lnTo>
                <a:lnTo>
                  <a:pt x="650" y="1729"/>
                </a:lnTo>
                <a:lnTo>
                  <a:pt x="639" y="1715"/>
                </a:lnTo>
                <a:lnTo>
                  <a:pt x="625" y="1701"/>
                </a:lnTo>
                <a:lnTo>
                  <a:pt x="611" y="1690"/>
                </a:lnTo>
                <a:lnTo>
                  <a:pt x="596" y="1679"/>
                </a:lnTo>
                <a:lnTo>
                  <a:pt x="580" y="1670"/>
                </a:lnTo>
                <a:lnTo>
                  <a:pt x="564" y="1663"/>
                </a:lnTo>
                <a:lnTo>
                  <a:pt x="547" y="1657"/>
                </a:lnTo>
                <a:lnTo>
                  <a:pt x="528" y="1654"/>
                </a:lnTo>
                <a:lnTo>
                  <a:pt x="511" y="1652"/>
                </a:lnTo>
                <a:lnTo>
                  <a:pt x="493" y="1652"/>
                </a:lnTo>
                <a:lnTo>
                  <a:pt x="474" y="1653"/>
                </a:lnTo>
                <a:lnTo>
                  <a:pt x="457" y="1656"/>
                </a:lnTo>
                <a:lnTo>
                  <a:pt x="439" y="1661"/>
                </a:lnTo>
                <a:lnTo>
                  <a:pt x="421" y="1668"/>
                </a:lnTo>
                <a:lnTo>
                  <a:pt x="404" y="1677"/>
                </a:lnTo>
                <a:lnTo>
                  <a:pt x="404" y="1677"/>
                </a:lnTo>
                <a:lnTo>
                  <a:pt x="376" y="1694"/>
                </a:lnTo>
                <a:lnTo>
                  <a:pt x="356" y="1709"/>
                </a:lnTo>
                <a:lnTo>
                  <a:pt x="341" y="1723"/>
                </a:lnTo>
                <a:lnTo>
                  <a:pt x="329" y="1735"/>
                </a:lnTo>
                <a:lnTo>
                  <a:pt x="320" y="1745"/>
                </a:lnTo>
                <a:lnTo>
                  <a:pt x="311" y="1754"/>
                </a:lnTo>
                <a:lnTo>
                  <a:pt x="300" y="1762"/>
                </a:lnTo>
                <a:lnTo>
                  <a:pt x="286" y="1769"/>
                </a:lnTo>
                <a:lnTo>
                  <a:pt x="286" y="1769"/>
                </a:lnTo>
                <a:lnTo>
                  <a:pt x="278" y="1773"/>
                </a:lnTo>
                <a:lnTo>
                  <a:pt x="271" y="1774"/>
                </a:lnTo>
                <a:lnTo>
                  <a:pt x="263" y="1775"/>
                </a:lnTo>
                <a:lnTo>
                  <a:pt x="257" y="1774"/>
                </a:lnTo>
                <a:lnTo>
                  <a:pt x="250" y="1773"/>
                </a:lnTo>
                <a:lnTo>
                  <a:pt x="243" y="1770"/>
                </a:lnTo>
                <a:lnTo>
                  <a:pt x="237" y="1767"/>
                </a:lnTo>
                <a:lnTo>
                  <a:pt x="231" y="1763"/>
                </a:lnTo>
                <a:lnTo>
                  <a:pt x="225" y="1759"/>
                </a:lnTo>
                <a:lnTo>
                  <a:pt x="221" y="1753"/>
                </a:lnTo>
                <a:lnTo>
                  <a:pt x="210" y="1740"/>
                </a:lnTo>
                <a:lnTo>
                  <a:pt x="204" y="1725"/>
                </a:lnTo>
                <a:lnTo>
                  <a:pt x="197" y="1709"/>
                </a:lnTo>
                <a:lnTo>
                  <a:pt x="197" y="1709"/>
                </a:lnTo>
                <a:lnTo>
                  <a:pt x="0" y="1248"/>
                </a:lnTo>
                <a:lnTo>
                  <a:pt x="0" y="1248"/>
                </a:lnTo>
                <a:lnTo>
                  <a:pt x="21" y="1234"/>
                </a:lnTo>
                <a:lnTo>
                  <a:pt x="42" y="1219"/>
                </a:lnTo>
                <a:lnTo>
                  <a:pt x="63" y="1203"/>
                </a:lnTo>
                <a:lnTo>
                  <a:pt x="81" y="1186"/>
                </a:lnTo>
                <a:lnTo>
                  <a:pt x="100" y="1169"/>
                </a:lnTo>
                <a:lnTo>
                  <a:pt x="118" y="1152"/>
                </a:lnTo>
                <a:lnTo>
                  <a:pt x="134" y="1132"/>
                </a:lnTo>
                <a:lnTo>
                  <a:pt x="151" y="1113"/>
                </a:lnTo>
                <a:lnTo>
                  <a:pt x="164" y="1093"/>
                </a:lnTo>
                <a:lnTo>
                  <a:pt x="178" y="1072"/>
                </a:lnTo>
                <a:lnTo>
                  <a:pt x="192" y="1051"/>
                </a:lnTo>
                <a:lnTo>
                  <a:pt x="204" y="1029"/>
                </a:lnTo>
                <a:lnTo>
                  <a:pt x="214" y="1007"/>
                </a:lnTo>
                <a:lnTo>
                  <a:pt x="224" y="986"/>
                </a:lnTo>
                <a:lnTo>
                  <a:pt x="232" y="963"/>
                </a:lnTo>
                <a:lnTo>
                  <a:pt x="240" y="939"/>
                </a:lnTo>
                <a:lnTo>
                  <a:pt x="247" y="915"/>
                </a:lnTo>
                <a:lnTo>
                  <a:pt x="253" y="892"/>
                </a:lnTo>
                <a:lnTo>
                  <a:pt x="258" y="868"/>
                </a:lnTo>
                <a:lnTo>
                  <a:pt x="262" y="844"/>
                </a:lnTo>
                <a:lnTo>
                  <a:pt x="265" y="820"/>
                </a:lnTo>
                <a:lnTo>
                  <a:pt x="267" y="795"/>
                </a:lnTo>
                <a:lnTo>
                  <a:pt x="267" y="770"/>
                </a:lnTo>
                <a:lnTo>
                  <a:pt x="267" y="746"/>
                </a:lnTo>
                <a:lnTo>
                  <a:pt x="265" y="722"/>
                </a:lnTo>
                <a:lnTo>
                  <a:pt x="262" y="696"/>
                </a:lnTo>
                <a:lnTo>
                  <a:pt x="259" y="672"/>
                </a:lnTo>
                <a:lnTo>
                  <a:pt x="253" y="648"/>
                </a:lnTo>
                <a:lnTo>
                  <a:pt x="247" y="624"/>
                </a:lnTo>
                <a:lnTo>
                  <a:pt x="240" y="600"/>
                </a:lnTo>
                <a:lnTo>
                  <a:pt x="232" y="575"/>
                </a:lnTo>
                <a:lnTo>
                  <a:pt x="222" y="552"/>
                </a:lnTo>
                <a:lnTo>
                  <a:pt x="222" y="552"/>
                </a:lnTo>
                <a:lnTo>
                  <a:pt x="344" y="513"/>
                </a:lnTo>
                <a:lnTo>
                  <a:pt x="390" y="497"/>
                </a:lnTo>
                <a:lnTo>
                  <a:pt x="410" y="490"/>
                </a:lnTo>
                <a:lnTo>
                  <a:pt x="428" y="482"/>
                </a:lnTo>
                <a:lnTo>
                  <a:pt x="443" y="475"/>
                </a:lnTo>
                <a:lnTo>
                  <a:pt x="457" y="467"/>
                </a:lnTo>
                <a:lnTo>
                  <a:pt x="468" y="459"/>
                </a:lnTo>
                <a:lnTo>
                  <a:pt x="479" y="451"/>
                </a:lnTo>
                <a:lnTo>
                  <a:pt x="487" y="441"/>
                </a:lnTo>
                <a:lnTo>
                  <a:pt x="493" y="430"/>
                </a:lnTo>
                <a:lnTo>
                  <a:pt x="497" y="419"/>
                </a:lnTo>
                <a:lnTo>
                  <a:pt x="501" y="406"/>
                </a:lnTo>
                <a:lnTo>
                  <a:pt x="501" y="406"/>
                </a:lnTo>
                <a:lnTo>
                  <a:pt x="502" y="393"/>
                </a:lnTo>
                <a:lnTo>
                  <a:pt x="501" y="381"/>
                </a:lnTo>
                <a:lnTo>
                  <a:pt x="498" y="369"/>
                </a:lnTo>
                <a:lnTo>
                  <a:pt x="495" y="359"/>
                </a:lnTo>
                <a:lnTo>
                  <a:pt x="489" y="348"/>
                </a:lnTo>
                <a:lnTo>
                  <a:pt x="483" y="339"/>
                </a:lnTo>
                <a:lnTo>
                  <a:pt x="475" y="329"/>
                </a:lnTo>
                <a:lnTo>
                  <a:pt x="467" y="320"/>
                </a:lnTo>
                <a:lnTo>
                  <a:pt x="449" y="301"/>
                </a:lnTo>
                <a:lnTo>
                  <a:pt x="430" y="282"/>
                </a:lnTo>
                <a:lnTo>
                  <a:pt x="421" y="271"/>
                </a:lnTo>
                <a:lnTo>
                  <a:pt x="413" y="259"/>
                </a:lnTo>
                <a:lnTo>
                  <a:pt x="405" y="246"/>
                </a:lnTo>
                <a:lnTo>
                  <a:pt x="397" y="233"/>
                </a:lnTo>
                <a:lnTo>
                  <a:pt x="397" y="233"/>
                </a:lnTo>
                <a:lnTo>
                  <a:pt x="392" y="223"/>
                </a:lnTo>
                <a:lnTo>
                  <a:pt x="390" y="217"/>
                </a:lnTo>
                <a:lnTo>
                  <a:pt x="390" y="217"/>
                </a:lnTo>
                <a:lnTo>
                  <a:pt x="387" y="210"/>
                </a:lnTo>
                <a:lnTo>
                  <a:pt x="383" y="200"/>
                </a:lnTo>
                <a:lnTo>
                  <a:pt x="381" y="187"/>
                </a:lnTo>
                <a:lnTo>
                  <a:pt x="379" y="172"/>
                </a:lnTo>
                <a:lnTo>
                  <a:pt x="379" y="156"/>
                </a:lnTo>
                <a:lnTo>
                  <a:pt x="380" y="138"/>
                </a:lnTo>
                <a:lnTo>
                  <a:pt x="383" y="119"/>
                </a:lnTo>
                <a:lnTo>
                  <a:pt x="389" y="101"/>
                </a:lnTo>
                <a:lnTo>
                  <a:pt x="389" y="101"/>
                </a:lnTo>
                <a:lnTo>
                  <a:pt x="395" y="89"/>
                </a:lnTo>
                <a:lnTo>
                  <a:pt x="395" y="89"/>
                </a:lnTo>
                <a:lnTo>
                  <a:pt x="402" y="75"/>
                </a:lnTo>
                <a:lnTo>
                  <a:pt x="402" y="75"/>
                </a:lnTo>
                <a:lnTo>
                  <a:pt x="402" y="75"/>
                </a:lnTo>
                <a:lnTo>
                  <a:pt x="406" y="70"/>
                </a:lnTo>
                <a:lnTo>
                  <a:pt x="406" y="70"/>
                </a:lnTo>
                <a:lnTo>
                  <a:pt x="406" y="68"/>
                </a:lnTo>
                <a:lnTo>
                  <a:pt x="406" y="68"/>
                </a:lnTo>
                <a:lnTo>
                  <a:pt x="414" y="58"/>
                </a:lnTo>
                <a:lnTo>
                  <a:pt x="420" y="51"/>
                </a:lnTo>
                <a:lnTo>
                  <a:pt x="420" y="51"/>
                </a:lnTo>
                <a:lnTo>
                  <a:pt x="428" y="43"/>
                </a:lnTo>
                <a:lnTo>
                  <a:pt x="436" y="36"/>
                </a:lnTo>
                <a:lnTo>
                  <a:pt x="445" y="29"/>
                </a:lnTo>
                <a:lnTo>
                  <a:pt x="455" y="22"/>
                </a:lnTo>
                <a:lnTo>
                  <a:pt x="465" y="18"/>
                </a:lnTo>
                <a:lnTo>
                  <a:pt x="474" y="13"/>
                </a:lnTo>
                <a:lnTo>
                  <a:pt x="485" y="9"/>
                </a:lnTo>
                <a:lnTo>
                  <a:pt x="494" y="6"/>
                </a:lnTo>
                <a:lnTo>
                  <a:pt x="494" y="6"/>
                </a:lnTo>
                <a:lnTo>
                  <a:pt x="494" y="6"/>
                </a:lnTo>
                <a:lnTo>
                  <a:pt x="494" y="6"/>
                </a:lnTo>
                <a:lnTo>
                  <a:pt x="511" y="2"/>
                </a:lnTo>
                <a:lnTo>
                  <a:pt x="511" y="3"/>
                </a:lnTo>
                <a:lnTo>
                  <a:pt x="511" y="3"/>
                </a:lnTo>
                <a:lnTo>
                  <a:pt x="521" y="0"/>
                </a:lnTo>
                <a:lnTo>
                  <a:pt x="533" y="0"/>
                </a:lnTo>
                <a:lnTo>
                  <a:pt x="545" y="0"/>
                </a:lnTo>
                <a:lnTo>
                  <a:pt x="555" y="2"/>
                </a:lnTo>
                <a:lnTo>
                  <a:pt x="555" y="2"/>
                </a:lnTo>
                <a:lnTo>
                  <a:pt x="555" y="2"/>
                </a:lnTo>
                <a:lnTo>
                  <a:pt x="555" y="2"/>
                </a:lnTo>
                <a:lnTo>
                  <a:pt x="566" y="3"/>
                </a:lnTo>
                <a:lnTo>
                  <a:pt x="579" y="6"/>
                </a:lnTo>
                <a:lnTo>
                  <a:pt x="591" y="10"/>
                </a:lnTo>
                <a:lnTo>
                  <a:pt x="602" y="14"/>
                </a:lnTo>
                <a:lnTo>
                  <a:pt x="614" y="20"/>
                </a:lnTo>
                <a:lnTo>
                  <a:pt x="624" y="27"/>
                </a:lnTo>
                <a:lnTo>
                  <a:pt x="634" y="35"/>
                </a:lnTo>
                <a:lnTo>
                  <a:pt x="644" y="43"/>
                </a:lnTo>
                <a:lnTo>
                  <a:pt x="644" y="43"/>
                </a:lnTo>
                <a:lnTo>
                  <a:pt x="645" y="43"/>
                </a:lnTo>
                <a:lnTo>
                  <a:pt x="645" y="43"/>
                </a:lnTo>
                <a:lnTo>
                  <a:pt x="654" y="53"/>
                </a:lnTo>
                <a:lnTo>
                  <a:pt x="662" y="63"/>
                </a:lnTo>
                <a:lnTo>
                  <a:pt x="670" y="74"/>
                </a:lnTo>
                <a:lnTo>
                  <a:pt x="677" y="85"/>
                </a:lnTo>
                <a:lnTo>
                  <a:pt x="687" y="106"/>
                </a:lnTo>
                <a:lnTo>
                  <a:pt x="697" y="127"/>
                </a:lnTo>
                <a:lnTo>
                  <a:pt x="702" y="147"/>
                </a:lnTo>
                <a:lnTo>
                  <a:pt x="707" y="164"/>
                </a:lnTo>
                <a:lnTo>
                  <a:pt x="712" y="185"/>
                </a:lnTo>
                <a:lnTo>
                  <a:pt x="712" y="185"/>
                </a:lnTo>
                <a:lnTo>
                  <a:pt x="717" y="201"/>
                </a:lnTo>
                <a:lnTo>
                  <a:pt x="724" y="217"/>
                </a:lnTo>
                <a:lnTo>
                  <a:pt x="733" y="231"/>
                </a:lnTo>
                <a:lnTo>
                  <a:pt x="743" y="244"/>
                </a:lnTo>
                <a:lnTo>
                  <a:pt x="754" y="254"/>
                </a:lnTo>
                <a:lnTo>
                  <a:pt x="761" y="259"/>
                </a:lnTo>
                <a:lnTo>
                  <a:pt x="768" y="262"/>
                </a:lnTo>
                <a:lnTo>
                  <a:pt x="775" y="265"/>
                </a:lnTo>
                <a:lnTo>
                  <a:pt x="782" y="269"/>
                </a:lnTo>
                <a:lnTo>
                  <a:pt x="790" y="270"/>
                </a:lnTo>
                <a:lnTo>
                  <a:pt x="799" y="271"/>
                </a:lnTo>
                <a:lnTo>
                  <a:pt x="799" y="271"/>
                </a:lnTo>
                <a:lnTo>
                  <a:pt x="799" y="271"/>
                </a:lnTo>
                <a:lnTo>
                  <a:pt x="807" y="272"/>
                </a:lnTo>
                <a:lnTo>
                  <a:pt x="816" y="271"/>
                </a:lnTo>
                <a:lnTo>
                  <a:pt x="818" y="271"/>
                </a:lnTo>
                <a:lnTo>
                  <a:pt x="818" y="271"/>
                </a:lnTo>
                <a:lnTo>
                  <a:pt x="830" y="268"/>
                </a:lnTo>
                <a:lnTo>
                  <a:pt x="844" y="261"/>
                </a:lnTo>
                <a:lnTo>
                  <a:pt x="859" y="253"/>
                </a:lnTo>
                <a:lnTo>
                  <a:pt x="875" y="241"/>
                </a:lnTo>
                <a:lnTo>
                  <a:pt x="892" y="229"/>
                </a:lnTo>
                <a:lnTo>
                  <a:pt x="911" y="214"/>
                </a:lnTo>
                <a:lnTo>
                  <a:pt x="945" y="181"/>
                </a:lnTo>
                <a:lnTo>
                  <a:pt x="980" y="147"/>
                </a:lnTo>
                <a:lnTo>
                  <a:pt x="1012" y="115"/>
                </a:lnTo>
                <a:lnTo>
                  <a:pt x="1058" y="63"/>
                </a:lnTo>
                <a:lnTo>
                  <a:pt x="1142" y="207"/>
                </a:lnTo>
                <a:lnTo>
                  <a:pt x="1641" y="42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defTabSz="1151912"/>
            <a:endParaRPr lang="en-US">
              <a:solidFill>
                <a:prstClr val="black"/>
              </a:solidFill>
              <a:latin typeface="TeleNeo Office"/>
            </a:endParaRPr>
          </a:p>
        </p:txBody>
      </p:sp>
      <p:sp>
        <p:nvSpPr>
          <p:cNvPr id="67" name="Freeform 7">
            <a:extLst>
              <a:ext uri="{FF2B5EF4-FFF2-40B4-BE49-F238E27FC236}">
                <a16:creationId xmlns:a16="http://schemas.microsoft.com/office/drawing/2014/main" id="{9A5BD1B0-ABEF-4D0B-92F0-4B3CCB5500AB}"/>
              </a:ext>
            </a:extLst>
          </p:cNvPr>
          <p:cNvSpPr>
            <a:spLocks/>
          </p:cNvSpPr>
          <p:nvPr/>
        </p:nvSpPr>
        <p:spPr bwMode="auto">
          <a:xfrm>
            <a:off x="5266956" y="2582428"/>
            <a:ext cx="1269527" cy="888890"/>
          </a:xfrm>
          <a:custGeom>
            <a:avLst/>
            <a:gdLst>
              <a:gd name="T0" fmla="*/ 2231 w 2287"/>
              <a:gd name="T1" fmla="*/ 1177 h 1602"/>
              <a:gd name="T2" fmla="*/ 2113 w 2287"/>
              <a:gd name="T3" fmla="*/ 1284 h 1602"/>
              <a:gd name="T4" fmla="*/ 2064 w 2287"/>
              <a:gd name="T5" fmla="*/ 1317 h 1602"/>
              <a:gd name="T6" fmla="*/ 2026 w 2287"/>
              <a:gd name="T7" fmla="*/ 1313 h 1602"/>
              <a:gd name="T8" fmla="*/ 1998 w 2287"/>
              <a:gd name="T9" fmla="*/ 1281 h 1602"/>
              <a:gd name="T10" fmla="*/ 1982 w 2287"/>
              <a:gd name="T11" fmla="*/ 1236 h 1602"/>
              <a:gd name="T12" fmla="*/ 1947 w 2287"/>
              <a:gd name="T13" fmla="*/ 1147 h 1602"/>
              <a:gd name="T14" fmla="*/ 1924 w 2287"/>
              <a:gd name="T15" fmla="*/ 1112 h 1602"/>
              <a:gd name="T16" fmla="*/ 1881 w 2287"/>
              <a:gd name="T17" fmla="*/ 1076 h 1602"/>
              <a:gd name="T18" fmla="*/ 1834 w 2287"/>
              <a:gd name="T19" fmla="*/ 1054 h 1602"/>
              <a:gd name="T20" fmla="*/ 1785 w 2287"/>
              <a:gd name="T21" fmla="*/ 1046 h 1602"/>
              <a:gd name="T22" fmla="*/ 1780 w 2287"/>
              <a:gd name="T23" fmla="*/ 1046 h 1602"/>
              <a:gd name="T24" fmla="*/ 1776 w 2287"/>
              <a:gd name="T25" fmla="*/ 1046 h 1602"/>
              <a:gd name="T26" fmla="*/ 1751 w 2287"/>
              <a:gd name="T27" fmla="*/ 1049 h 1602"/>
              <a:gd name="T28" fmla="*/ 1718 w 2287"/>
              <a:gd name="T29" fmla="*/ 1057 h 1602"/>
              <a:gd name="T30" fmla="*/ 1656 w 2287"/>
              <a:gd name="T31" fmla="*/ 1095 h 1602"/>
              <a:gd name="T32" fmla="*/ 1643 w 2287"/>
              <a:gd name="T33" fmla="*/ 1107 h 1602"/>
              <a:gd name="T34" fmla="*/ 1635 w 2287"/>
              <a:gd name="T35" fmla="*/ 1117 h 1602"/>
              <a:gd name="T36" fmla="*/ 1603 w 2287"/>
              <a:gd name="T37" fmla="*/ 1175 h 1602"/>
              <a:gd name="T38" fmla="*/ 1593 w 2287"/>
              <a:gd name="T39" fmla="*/ 1236 h 1602"/>
              <a:gd name="T40" fmla="*/ 1601 w 2287"/>
              <a:gd name="T41" fmla="*/ 1289 h 1602"/>
              <a:gd name="T42" fmla="*/ 1620 w 2287"/>
              <a:gd name="T43" fmla="*/ 1333 h 1602"/>
              <a:gd name="T44" fmla="*/ 1681 w 2287"/>
              <a:gd name="T45" fmla="*/ 1409 h 1602"/>
              <a:gd name="T46" fmla="*/ 1709 w 2287"/>
              <a:gd name="T47" fmla="*/ 1443 h 1602"/>
              <a:gd name="T48" fmla="*/ 1716 w 2287"/>
              <a:gd name="T49" fmla="*/ 1477 h 1602"/>
              <a:gd name="T50" fmla="*/ 1700 w 2287"/>
              <a:gd name="T51" fmla="*/ 1508 h 1602"/>
              <a:gd name="T52" fmla="*/ 1666 w 2287"/>
              <a:gd name="T53" fmla="*/ 1530 h 1602"/>
              <a:gd name="T54" fmla="*/ 1425 w 2287"/>
              <a:gd name="T55" fmla="*/ 1550 h 1602"/>
              <a:gd name="T56" fmla="*/ 1336 w 2287"/>
              <a:gd name="T57" fmla="*/ 1440 h 1602"/>
              <a:gd name="T58" fmla="*/ 1224 w 2287"/>
              <a:gd name="T59" fmla="*/ 1359 h 1602"/>
              <a:gd name="T60" fmla="*/ 1097 w 2287"/>
              <a:gd name="T61" fmla="*/ 1307 h 1602"/>
              <a:gd name="T62" fmla="*/ 961 w 2287"/>
              <a:gd name="T63" fmla="*/ 1287 h 1602"/>
              <a:gd name="T64" fmla="*/ 822 w 2287"/>
              <a:gd name="T65" fmla="*/ 1303 h 1602"/>
              <a:gd name="T66" fmla="*/ 686 w 2287"/>
              <a:gd name="T67" fmla="*/ 1355 h 1602"/>
              <a:gd name="T68" fmla="*/ 518 w 2287"/>
              <a:gd name="T69" fmla="*/ 974 h 1602"/>
              <a:gd name="T70" fmla="*/ 469 w 2287"/>
              <a:gd name="T71" fmla="*/ 935 h 1602"/>
              <a:gd name="T72" fmla="*/ 412 w 2287"/>
              <a:gd name="T73" fmla="*/ 937 h 1602"/>
              <a:gd name="T74" fmla="*/ 367 w 2287"/>
              <a:gd name="T75" fmla="*/ 967 h 1602"/>
              <a:gd name="T76" fmla="*/ 308 w 2287"/>
              <a:gd name="T77" fmla="*/ 1019 h 1602"/>
              <a:gd name="T78" fmla="*/ 233 w 2287"/>
              <a:gd name="T79" fmla="*/ 1052 h 1602"/>
              <a:gd name="T80" fmla="*/ 150 w 2287"/>
              <a:gd name="T81" fmla="*/ 1044 h 1602"/>
              <a:gd name="T82" fmla="*/ 87 w 2287"/>
              <a:gd name="T83" fmla="*/ 994 h 1602"/>
              <a:gd name="T84" fmla="*/ 53 w 2287"/>
              <a:gd name="T85" fmla="*/ 922 h 1602"/>
              <a:gd name="T86" fmla="*/ 60 w 2287"/>
              <a:gd name="T87" fmla="*/ 841 h 1602"/>
              <a:gd name="T88" fmla="*/ 117 w 2287"/>
              <a:gd name="T89" fmla="*/ 768 h 1602"/>
              <a:gd name="T90" fmla="*/ 204 w 2287"/>
              <a:gd name="T91" fmla="*/ 727 h 1602"/>
              <a:gd name="T92" fmla="*/ 285 w 2287"/>
              <a:gd name="T93" fmla="*/ 696 h 1602"/>
              <a:gd name="T94" fmla="*/ 321 w 2287"/>
              <a:gd name="T95" fmla="*/ 643 h 1602"/>
              <a:gd name="T96" fmla="*/ 309 w 2287"/>
              <a:gd name="T97" fmla="*/ 582 h 1602"/>
              <a:gd name="T98" fmla="*/ 218 w 2287"/>
              <a:gd name="T99" fmla="*/ 445 h 1602"/>
              <a:gd name="T100" fmla="*/ 68 w 2287"/>
              <a:gd name="T101" fmla="*/ 235 h 1602"/>
              <a:gd name="T102" fmla="*/ 277 w 2287"/>
              <a:gd name="T103" fmla="*/ 2 h 1602"/>
              <a:gd name="T104" fmla="*/ 2155 w 2287"/>
              <a:gd name="T105" fmla="*/ 883 h 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287" h="1602">
                <a:moveTo>
                  <a:pt x="2155" y="883"/>
                </a:moveTo>
                <a:lnTo>
                  <a:pt x="2287" y="1112"/>
                </a:lnTo>
                <a:lnTo>
                  <a:pt x="2287" y="1112"/>
                </a:lnTo>
                <a:lnTo>
                  <a:pt x="2257" y="1147"/>
                </a:lnTo>
                <a:lnTo>
                  <a:pt x="2231" y="1177"/>
                </a:lnTo>
                <a:lnTo>
                  <a:pt x="2205" y="1203"/>
                </a:lnTo>
                <a:lnTo>
                  <a:pt x="2182" y="1226"/>
                </a:lnTo>
                <a:lnTo>
                  <a:pt x="2159" y="1247"/>
                </a:lnTo>
                <a:lnTo>
                  <a:pt x="2137" y="1265"/>
                </a:lnTo>
                <a:lnTo>
                  <a:pt x="2113" y="1284"/>
                </a:lnTo>
                <a:lnTo>
                  <a:pt x="2089" y="1303"/>
                </a:lnTo>
                <a:lnTo>
                  <a:pt x="2089" y="1303"/>
                </a:lnTo>
                <a:lnTo>
                  <a:pt x="2080" y="1309"/>
                </a:lnTo>
                <a:lnTo>
                  <a:pt x="2072" y="1314"/>
                </a:lnTo>
                <a:lnTo>
                  <a:pt x="2064" y="1317"/>
                </a:lnTo>
                <a:lnTo>
                  <a:pt x="2056" y="1318"/>
                </a:lnTo>
                <a:lnTo>
                  <a:pt x="2048" y="1318"/>
                </a:lnTo>
                <a:lnTo>
                  <a:pt x="2039" y="1317"/>
                </a:lnTo>
                <a:lnTo>
                  <a:pt x="2033" y="1316"/>
                </a:lnTo>
                <a:lnTo>
                  <a:pt x="2026" y="1313"/>
                </a:lnTo>
                <a:lnTo>
                  <a:pt x="2020" y="1308"/>
                </a:lnTo>
                <a:lnTo>
                  <a:pt x="2013" y="1303"/>
                </a:lnTo>
                <a:lnTo>
                  <a:pt x="2007" y="1296"/>
                </a:lnTo>
                <a:lnTo>
                  <a:pt x="2003" y="1289"/>
                </a:lnTo>
                <a:lnTo>
                  <a:pt x="1998" y="1281"/>
                </a:lnTo>
                <a:lnTo>
                  <a:pt x="1993" y="1273"/>
                </a:lnTo>
                <a:lnTo>
                  <a:pt x="1989" y="1263"/>
                </a:lnTo>
                <a:lnTo>
                  <a:pt x="1985" y="1254"/>
                </a:lnTo>
                <a:lnTo>
                  <a:pt x="1985" y="1254"/>
                </a:lnTo>
                <a:lnTo>
                  <a:pt x="1982" y="1236"/>
                </a:lnTo>
                <a:lnTo>
                  <a:pt x="1978" y="1220"/>
                </a:lnTo>
                <a:lnTo>
                  <a:pt x="1973" y="1202"/>
                </a:lnTo>
                <a:lnTo>
                  <a:pt x="1965" y="1180"/>
                </a:lnTo>
                <a:lnTo>
                  <a:pt x="1954" y="1158"/>
                </a:lnTo>
                <a:lnTo>
                  <a:pt x="1947" y="1147"/>
                </a:lnTo>
                <a:lnTo>
                  <a:pt x="1940" y="1135"/>
                </a:lnTo>
                <a:lnTo>
                  <a:pt x="1934" y="1125"/>
                </a:lnTo>
                <a:lnTo>
                  <a:pt x="1924" y="1113"/>
                </a:lnTo>
                <a:lnTo>
                  <a:pt x="1924" y="1113"/>
                </a:lnTo>
                <a:lnTo>
                  <a:pt x="1924" y="1112"/>
                </a:lnTo>
                <a:lnTo>
                  <a:pt x="1920" y="1107"/>
                </a:lnTo>
                <a:lnTo>
                  <a:pt x="1914" y="1100"/>
                </a:lnTo>
                <a:lnTo>
                  <a:pt x="1905" y="1092"/>
                </a:lnTo>
                <a:lnTo>
                  <a:pt x="1893" y="1084"/>
                </a:lnTo>
                <a:lnTo>
                  <a:pt x="1881" y="1076"/>
                </a:lnTo>
                <a:lnTo>
                  <a:pt x="1867" y="1067"/>
                </a:lnTo>
                <a:lnTo>
                  <a:pt x="1851" y="1060"/>
                </a:lnTo>
                <a:lnTo>
                  <a:pt x="1851" y="1060"/>
                </a:lnTo>
                <a:lnTo>
                  <a:pt x="1851" y="1060"/>
                </a:lnTo>
                <a:lnTo>
                  <a:pt x="1834" y="1054"/>
                </a:lnTo>
                <a:lnTo>
                  <a:pt x="1818" y="1051"/>
                </a:lnTo>
                <a:lnTo>
                  <a:pt x="1802" y="1049"/>
                </a:lnTo>
                <a:lnTo>
                  <a:pt x="1785" y="1047"/>
                </a:lnTo>
                <a:lnTo>
                  <a:pt x="1785" y="1047"/>
                </a:lnTo>
                <a:lnTo>
                  <a:pt x="1785" y="1046"/>
                </a:lnTo>
                <a:lnTo>
                  <a:pt x="1785" y="1046"/>
                </a:lnTo>
                <a:lnTo>
                  <a:pt x="1780" y="1046"/>
                </a:lnTo>
                <a:lnTo>
                  <a:pt x="1780" y="1046"/>
                </a:lnTo>
                <a:lnTo>
                  <a:pt x="1780" y="1046"/>
                </a:lnTo>
                <a:lnTo>
                  <a:pt x="1780" y="1046"/>
                </a:lnTo>
                <a:lnTo>
                  <a:pt x="1778" y="1046"/>
                </a:lnTo>
                <a:lnTo>
                  <a:pt x="1778" y="1046"/>
                </a:lnTo>
                <a:lnTo>
                  <a:pt x="1777" y="1046"/>
                </a:lnTo>
                <a:lnTo>
                  <a:pt x="1777" y="1046"/>
                </a:lnTo>
                <a:lnTo>
                  <a:pt x="1776" y="1046"/>
                </a:lnTo>
                <a:lnTo>
                  <a:pt x="1776" y="1046"/>
                </a:lnTo>
                <a:lnTo>
                  <a:pt x="1776" y="1047"/>
                </a:lnTo>
                <a:lnTo>
                  <a:pt x="1776" y="1047"/>
                </a:lnTo>
                <a:lnTo>
                  <a:pt x="1764" y="1047"/>
                </a:lnTo>
                <a:lnTo>
                  <a:pt x="1751" y="1049"/>
                </a:lnTo>
                <a:lnTo>
                  <a:pt x="1740" y="1051"/>
                </a:lnTo>
                <a:lnTo>
                  <a:pt x="1731" y="1053"/>
                </a:lnTo>
                <a:lnTo>
                  <a:pt x="1731" y="1053"/>
                </a:lnTo>
                <a:lnTo>
                  <a:pt x="1726" y="1054"/>
                </a:lnTo>
                <a:lnTo>
                  <a:pt x="1718" y="1057"/>
                </a:lnTo>
                <a:lnTo>
                  <a:pt x="1708" y="1061"/>
                </a:lnTo>
                <a:lnTo>
                  <a:pt x="1696" y="1067"/>
                </a:lnTo>
                <a:lnTo>
                  <a:pt x="1682" y="1075"/>
                </a:lnTo>
                <a:lnTo>
                  <a:pt x="1669" y="1084"/>
                </a:lnTo>
                <a:lnTo>
                  <a:pt x="1656" y="1095"/>
                </a:lnTo>
                <a:lnTo>
                  <a:pt x="1643" y="1107"/>
                </a:lnTo>
                <a:lnTo>
                  <a:pt x="1643" y="1107"/>
                </a:lnTo>
                <a:lnTo>
                  <a:pt x="1643" y="1107"/>
                </a:lnTo>
                <a:lnTo>
                  <a:pt x="1643" y="1107"/>
                </a:lnTo>
                <a:lnTo>
                  <a:pt x="1643" y="1107"/>
                </a:lnTo>
                <a:lnTo>
                  <a:pt x="1643" y="1107"/>
                </a:lnTo>
                <a:lnTo>
                  <a:pt x="1635" y="1117"/>
                </a:lnTo>
                <a:lnTo>
                  <a:pt x="1635" y="1117"/>
                </a:lnTo>
                <a:lnTo>
                  <a:pt x="1635" y="1117"/>
                </a:lnTo>
                <a:lnTo>
                  <a:pt x="1635" y="1117"/>
                </a:lnTo>
                <a:lnTo>
                  <a:pt x="1626" y="1128"/>
                </a:lnTo>
                <a:lnTo>
                  <a:pt x="1619" y="1140"/>
                </a:lnTo>
                <a:lnTo>
                  <a:pt x="1612" y="1151"/>
                </a:lnTo>
                <a:lnTo>
                  <a:pt x="1607" y="1164"/>
                </a:lnTo>
                <a:lnTo>
                  <a:pt x="1603" y="1175"/>
                </a:lnTo>
                <a:lnTo>
                  <a:pt x="1599" y="1188"/>
                </a:lnTo>
                <a:lnTo>
                  <a:pt x="1596" y="1200"/>
                </a:lnTo>
                <a:lnTo>
                  <a:pt x="1595" y="1212"/>
                </a:lnTo>
                <a:lnTo>
                  <a:pt x="1594" y="1225"/>
                </a:lnTo>
                <a:lnTo>
                  <a:pt x="1593" y="1236"/>
                </a:lnTo>
                <a:lnTo>
                  <a:pt x="1594" y="1248"/>
                </a:lnTo>
                <a:lnTo>
                  <a:pt x="1594" y="1259"/>
                </a:lnTo>
                <a:lnTo>
                  <a:pt x="1596" y="1270"/>
                </a:lnTo>
                <a:lnTo>
                  <a:pt x="1598" y="1280"/>
                </a:lnTo>
                <a:lnTo>
                  <a:pt x="1601" y="1289"/>
                </a:lnTo>
                <a:lnTo>
                  <a:pt x="1604" y="1299"/>
                </a:lnTo>
                <a:lnTo>
                  <a:pt x="1604" y="1299"/>
                </a:lnTo>
                <a:lnTo>
                  <a:pt x="1609" y="1311"/>
                </a:lnTo>
                <a:lnTo>
                  <a:pt x="1614" y="1323"/>
                </a:lnTo>
                <a:lnTo>
                  <a:pt x="1620" y="1333"/>
                </a:lnTo>
                <a:lnTo>
                  <a:pt x="1627" y="1345"/>
                </a:lnTo>
                <a:lnTo>
                  <a:pt x="1641" y="1364"/>
                </a:lnTo>
                <a:lnTo>
                  <a:pt x="1656" y="1383"/>
                </a:lnTo>
                <a:lnTo>
                  <a:pt x="1670" y="1398"/>
                </a:lnTo>
                <a:lnTo>
                  <a:pt x="1681" y="1409"/>
                </a:lnTo>
                <a:lnTo>
                  <a:pt x="1695" y="1421"/>
                </a:lnTo>
                <a:lnTo>
                  <a:pt x="1695" y="1421"/>
                </a:lnTo>
                <a:lnTo>
                  <a:pt x="1701" y="1429"/>
                </a:lnTo>
                <a:lnTo>
                  <a:pt x="1705" y="1436"/>
                </a:lnTo>
                <a:lnTo>
                  <a:pt x="1709" y="1443"/>
                </a:lnTo>
                <a:lnTo>
                  <a:pt x="1712" y="1451"/>
                </a:lnTo>
                <a:lnTo>
                  <a:pt x="1715" y="1458"/>
                </a:lnTo>
                <a:lnTo>
                  <a:pt x="1716" y="1465"/>
                </a:lnTo>
                <a:lnTo>
                  <a:pt x="1716" y="1472"/>
                </a:lnTo>
                <a:lnTo>
                  <a:pt x="1716" y="1477"/>
                </a:lnTo>
                <a:lnTo>
                  <a:pt x="1713" y="1484"/>
                </a:lnTo>
                <a:lnTo>
                  <a:pt x="1711" y="1491"/>
                </a:lnTo>
                <a:lnTo>
                  <a:pt x="1709" y="1497"/>
                </a:lnTo>
                <a:lnTo>
                  <a:pt x="1704" y="1503"/>
                </a:lnTo>
                <a:lnTo>
                  <a:pt x="1700" y="1508"/>
                </a:lnTo>
                <a:lnTo>
                  <a:pt x="1693" y="1514"/>
                </a:lnTo>
                <a:lnTo>
                  <a:pt x="1687" y="1519"/>
                </a:lnTo>
                <a:lnTo>
                  <a:pt x="1679" y="1523"/>
                </a:lnTo>
                <a:lnTo>
                  <a:pt x="1679" y="1523"/>
                </a:lnTo>
                <a:lnTo>
                  <a:pt x="1666" y="1530"/>
                </a:lnTo>
                <a:lnTo>
                  <a:pt x="1640" y="1539"/>
                </a:lnTo>
                <a:lnTo>
                  <a:pt x="1454" y="1602"/>
                </a:lnTo>
                <a:lnTo>
                  <a:pt x="1454" y="1602"/>
                </a:lnTo>
                <a:lnTo>
                  <a:pt x="1440" y="1575"/>
                </a:lnTo>
                <a:lnTo>
                  <a:pt x="1425" y="1550"/>
                </a:lnTo>
                <a:lnTo>
                  <a:pt x="1410" y="1526"/>
                </a:lnTo>
                <a:lnTo>
                  <a:pt x="1393" y="1503"/>
                </a:lnTo>
                <a:lnTo>
                  <a:pt x="1375" y="1481"/>
                </a:lnTo>
                <a:lnTo>
                  <a:pt x="1356" y="1460"/>
                </a:lnTo>
                <a:lnTo>
                  <a:pt x="1336" y="1440"/>
                </a:lnTo>
                <a:lnTo>
                  <a:pt x="1315" y="1422"/>
                </a:lnTo>
                <a:lnTo>
                  <a:pt x="1294" y="1404"/>
                </a:lnTo>
                <a:lnTo>
                  <a:pt x="1271" y="1387"/>
                </a:lnTo>
                <a:lnTo>
                  <a:pt x="1248" y="1372"/>
                </a:lnTo>
                <a:lnTo>
                  <a:pt x="1224" y="1359"/>
                </a:lnTo>
                <a:lnTo>
                  <a:pt x="1200" y="1346"/>
                </a:lnTo>
                <a:lnTo>
                  <a:pt x="1175" y="1334"/>
                </a:lnTo>
                <a:lnTo>
                  <a:pt x="1150" y="1324"/>
                </a:lnTo>
                <a:lnTo>
                  <a:pt x="1124" y="1315"/>
                </a:lnTo>
                <a:lnTo>
                  <a:pt x="1097" y="1307"/>
                </a:lnTo>
                <a:lnTo>
                  <a:pt x="1071" y="1300"/>
                </a:lnTo>
                <a:lnTo>
                  <a:pt x="1044" y="1295"/>
                </a:lnTo>
                <a:lnTo>
                  <a:pt x="1017" y="1291"/>
                </a:lnTo>
                <a:lnTo>
                  <a:pt x="989" y="1288"/>
                </a:lnTo>
                <a:lnTo>
                  <a:pt x="961" y="1287"/>
                </a:lnTo>
                <a:lnTo>
                  <a:pt x="934" y="1287"/>
                </a:lnTo>
                <a:lnTo>
                  <a:pt x="906" y="1289"/>
                </a:lnTo>
                <a:lnTo>
                  <a:pt x="877" y="1292"/>
                </a:lnTo>
                <a:lnTo>
                  <a:pt x="849" y="1296"/>
                </a:lnTo>
                <a:lnTo>
                  <a:pt x="822" y="1303"/>
                </a:lnTo>
                <a:lnTo>
                  <a:pt x="794" y="1310"/>
                </a:lnTo>
                <a:lnTo>
                  <a:pt x="767" y="1319"/>
                </a:lnTo>
                <a:lnTo>
                  <a:pt x="740" y="1330"/>
                </a:lnTo>
                <a:lnTo>
                  <a:pt x="712" y="1341"/>
                </a:lnTo>
                <a:lnTo>
                  <a:pt x="686" y="1355"/>
                </a:lnTo>
                <a:lnTo>
                  <a:pt x="538" y="1015"/>
                </a:lnTo>
                <a:lnTo>
                  <a:pt x="538" y="1015"/>
                </a:lnTo>
                <a:lnTo>
                  <a:pt x="533" y="1000"/>
                </a:lnTo>
                <a:lnTo>
                  <a:pt x="526" y="986"/>
                </a:lnTo>
                <a:lnTo>
                  <a:pt x="518" y="974"/>
                </a:lnTo>
                <a:lnTo>
                  <a:pt x="510" y="962"/>
                </a:lnTo>
                <a:lnTo>
                  <a:pt x="500" y="953"/>
                </a:lnTo>
                <a:lnTo>
                  <a:pt x="491" y="945"/>
                </a:lnTo>
                <a:lnTo>
                  <a:pt x="481" y="939"/>
                </a:lnTo>
                <a:lnTo>
                  <a:pt x="469" y="935"/>
                </a:lnTo>
                <a:lnTo>
                  <a:pt x="459" y="931"/>
                </a:lnTo>
                <a:lnTo>
                  <a:pt x="447" y="930"/>
                </a:lnTo>
                <a:lnTo>
                  <a:pt x="435" y="930"/>
                </a:lnTo>
                <a:lnTo>
                  <a:pt x="423" y="932"/>
                </a:lnTo>
                <a:lnTo>
                  <a:pt x="412" y="937"/>
                </a:lnTo>
                <a:lnTo>
                  <a:pt x="399" y="943"/>
                </a:lnTo>
                <a:lnTo>
                  <a:pt x="388" y="950"/>
                </a:lnTo>
                <a:lnTo>
                  <a:pt x="375" y="959"/>
                </a:lnTo>
                <a:lnTo>
                  <a:pt x="375" y="959"/>
                </a:lnTo>
                <a:lnTo>
                  <a:pt x="367" y="967"/>
                </a:lnTo>
                <a:lnTo>
                  <a:pt x="360" y="974"/>
                </a:lnTo>
                <a:lnTo>
                  <a:pt x="346" y="990"/>
                </a:lnTo>
                <a:lnTo>
                  <a:pt x="336" y="998"/>
                </a:lnTo>
                <a:lnTo>
                  <a:pt x="324" y="1008"/>
                </a:lnTo>
                <a:lnTo>
                  <a:pt x="308" y="1019"/>
                </a:lnTo>
                <a:lnTo>
                  <a:pt x="287" y="1031"/>
                </a:lnTo>
                <a:lnTo>
                  <a:pt x="287" y="1031"/>
                </a:lnTo>
                <a:lnTo>
                  <a:pt x="269" y="1041"/>
                </a:lnTo>
                <a:lnTo>
                  <a:pt x="250" y="1049"/>
                </a:lnTo>
                <a:lnTo>
                  <a:pt x="233" y="1052"/>
                </a:lnTo>
                <a:lnTo>
                  <a:pt x="216" y="1054"/>
                </a:lnTo>
                <a:lnTo>
                  <a:pt x="199" y="1056"/>
                </a:lnTo>
                <a:lnTo>
                  <a:pt x="181" y="1053"/>
                </a:lnTo>
                <a:lnTo>
                  <a:pt x="165" y="1050"/>
                </a:lnTo>
                <a:lnTo>
                  <a:pt x="150" y="1044"/>
                </a:lnTo>
                <a:lnTo>
                  <a:pt x="135" y="1037"/>
                </a:lnTo>
                <a:lnTo>
                  <a:pt x="123" y="1028"/>
                </a:lnTo>
                <a:lnTo>
                  <a:pt x="110" y="1019"/>
                </a:lnTo>
                <a:lnTo>
                  <a:pt x="97" y="1007"/>
                </a:lnTo>
                <a:lnTo>
                  <a:pt x="87" y="994"/>
                </a:lnTo>
                <a:lnTo>
                  <a:pt x="78" y="982"/>
                </a:lnTo>
                <a:lnTo>
                  <a:pt x="70" y="968"/>
                </a:lnTo>
                <a:lnTo>
                  <a:pt x="63" y="953"/>
                </a:lnTo>
                <a:lnTo>
                  <a:pt x="58" y="938"/>
                </a:lnTo>
                <a:lnTo>
                  <a:pt x="53" y="922"/>
                </a:lnTo>
                <a:lnTo>
                  <a:pt x="51" y="906"/>
                </a:lnTo>
                <a:lnTo>
                  <a:pt x="51" y="890"/>
                </a:lnTo>
                <a:lnTo>
                  <a:pt x="52" y="874"/>
                </a:lnTo>
                <a:lnTo>
                  <a:pt x="56" y="857"/>
                </a:lnTo>
                <a:lnTo>
                  <a:pt x="60" y="841"/>
                </a:lnTo>
                <a:lnTo>
                  <a:pt x="67" y="825"/>
                </a:lnTo>
                <a:lnTo>
                  <a:pt x="76" y="810"/>
                </a:lnTo>
                <a:lnTo>
                  <a:pt x="88" y="795"/>
                </a:lnTo>
                <a:lnTo>
                  <a:pt x="101" y="781"/>
                </a:lnTo>
                <a:lnTo>
                  <a:pt x="117" y="768"/>
                </a:lnTo>
                <a:lnTo>
                  <a:pt x="135" y="756"/>
                </a:lnTo>
                <a:lnTo>
                  <a:pt x="156" y="744"/>
                </a:lnTo>
                <a:lnTo>
                  <a:pt x="179" y="735"/>
                </a:lnTo>
                <a:lnTo>
                  <a:pt x="204" y="727"/>
                </a:lnTo>
                <a:lnTo>
                  <a:pt x="204" y="727"/>
                </a:lnTo>
                <a:lnTo>
                  <a:pt x="224" y="723"/>
                </a:lnTo>
                <a:lnTo>
                  <a:pt x="242" y="718"/>
                </a:lnTo>
                <a:lnTo>
                  <a:pt x="258" y="711"/>
                </a:lnTo>
                <a:lnTo>
                  <a:pt x="272" y="704"/>
                </a:lnTo>
                <a:lnTo>
                  <a:pt x="285" y="696"/>
                </a:lnTo>
                <a:lnTo>
                  <a:pt x="297" y="687"/>
                </a:lnTo>
                <a:lnTo>
                  <a:pt x="305" y="676"/>
                </a:lnTo>
                <a:lnTo>
                  <a:pt x="313" y="666"/>
                </a:lnTo>
                <a:lnTo>
                  <a:pt x="317" y="655"/>
                </a:lnTo>
                <a:lnTo>
                  <a:pt x="321" y="643"/>
                </a:lnTo>
                <a:lnTo>
                  <a:pt x="323" y="630"/>
                </a:lnTo>
                <a:lnTo>
                  <a:pt x="322" y="619"/>
                </a:lnTo>
                <a:lnTo>
                  <a:pt x="320" y="606"/>
                </a:lnTo>
                <a:lnTo>
                  <a:pt x="316" y="594"/>
                </a:lnTo>
                <a:lnTo>
                  <a:pt x="309" y="582"/>
                </a:lnTo>
                <a:lnTo>
                  <a:pt x="301" y="569"/>
                </a:lnTo>
                <a:lnTo>
                  <a:pt x="301" y="569"/>
                </a:lnTo>
                <a:lnTo>
                  <a:pt x="282" y="541"/>
                </a:lnTo>
                <a:lnTo>
                  <a:pt x="253" y="498"/>
                </a:lnTo>
                <a:lnTo>
                  <a:pt x="218" y="445"/>
                </a:lnTo>
                <a:lnTo>
                  <a:pt x="179" y="385"/>
                </a:lnTo>
                <a:lnTo>
                  <a:pt x="135" y="324"/>
                </a:lnTo>
                <a:lnTo>
                  <a:pt x="113" y="293"/>
                </a:lnTo>
                <a:lnTo>
                  <a:pt x="90" y="263"/>
                </a:lnTo>
                <a:lnTo>
                  <a:pt x="68" y="235"/>
                </a:lnTo>
                <a:lnTo>
                  <a:pt x="45" y="209"/>
                </a:lnTo>
                <a:lnTo>
                  <a:pt x="22" y="184"/>
                </a:lnTo>
                <a:lnTo>
                  <a:pt x="0" y="163"/>
                </a:lnTo>
                <a:lnTo>
                  <a:pt x="277" y="2"/>
                </a:lnTo>
                <a:lnTo>
                  <a:pt x="277" y="2"/>
                </a:lnTo>
                <a:lnTo>
                  <a:pt x="717" y="324"/>
                </a:lnTo>
                <a:lnTo>
                  <a:pt x="1181" y="323"/>
                </a:lnTo>
                <a:lnTo>
                  <a:pt x="1620" y="0"/>
                </a:lnTo>
                <a:lnTo>
                  <a:pt x="2212" y="340"/>
                </a:lnTo>
                <a:lnTo>
                  <a:pt x="2155" y="88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defTabSz="1151912"/>
            <a:endParaRPr lang="en-US">
              <a:solidFill>
                <a:prstClr val="black"/>
              </a:solidFill>
              <a:latin typeface="TeleNeo Office"/>
            </a:endParaRPr>
          </a:p>
        </p:txBody>
      </p:sp>
      <p:sp>
        <p:nvSpPr>
          <p:cNvPr id="68" name="Freeform 8">
            <a:extLst>
              <a:ext uri="{FF2B5EF4-FFF2-40B4-BE49-F238E27FC236}">
                <a16:creationId xmlns:a16="http://schemas.microsoft.com/office/drawing/2014/main" id="{A359B514-AB53-41EF-A899-3CA0AA06A76E}"/>
              </a:ext>
            </a:extLst>
          </p:cNvPr>
          <p:cNvSpPr>
            <a:spLocks/>
          </p:cNvSpPr>
          <p:nvPr/>
        </p:nvSpPr>
        <p:spPr bwMode="auto">
          <a:xfrm>
            <a:off x="4606592" y="2726752"/>
            <a:ext cx="912195" cy="1378279"/>
          </a:xfrm>
          <a:custGeom>
            <a:avLst/>
            <a:gdLst>
              <a:gd name="T0" fmla="*/ 1051 w 1642"/>
              <a:gd name="T1" fmla="*/ 841 h 2484"/>
              <a:gd name="T2" fmla="*/ 1109 w 1642"/>
              <a:gd name="T3" fmla="*/ 886 h 2484"/>
              <a:gd name="T4" fmla="*/ 1179 w 1642"/>
              <a:gd name="T5" fmla="*/ 904 h 2484"/>
              <a:gd name="T6" fmla="*/ 1252 w 1642"/>
              <a:gd name="T7" fmla="*/ 895 h 2484"/>
              <a:gd name="T8" fmla="*/ 1307 w 1642"/>
              <a:gd name="T9" fmla="*/ 865 h 2484"/>
              <a:gd name="T10" fmla="*/ 1365 w 1642"/>
              <a:gd name="T11" fmla="*/ 817 h 2484"/>
              <a:gd name="T12" fmla="*/ 1388 w 1642"/>
              <a:gd name="T13" fmla="*/ 796 h 2484"/>
              <a:gd name="T14" fmla="*/ 1422 w 1642"/>
              <a:gd name="T15" fmla="*/ 781 h 2484"/>
              <a:gd name="T16" fmla="*/ 1455 w 1642"/>
              <a:gd name="T17" fmla="*/ 789 h 2484"/>
              <a:gd name="T18" fmla="*/ 1479 w 1642"/>
              <a:gd name="T19" fmla="*/ 817 h 2484"/>
              <a:gd name="T20" fmla="*/ 1642 w 1642"/>
              <a:gd name="T21" fmla="*/ 1191 h 2484"/>
              <a:gd name="T22" fmla="*/ 1577 w 1642"/>
              <a:gd name="T23" fmla="*/ 1238 h 2484"/>
              <a:gd name="T24" fmla="*/ 1502 w 1642"/>
              <a:gd name="T25" fmla="*/ 1314 h 2484"/>
              <a:gd name="T26" fmla="*/ 1443 w 1642"/>
              <a:gd name="T27" fmla="*/ 1401 h 2484"/>
              <a:gd name="T28" fmla="*/ 1403 w 1642"/>
              <a:gd name="T29" fmla="*/ 1495 h 2484"/>
              <a:gd name="T30" fmla="*/ 1380 w 1642"/>
              <a:gd name="T31" fmla="*/ 1597 h 2484"/>
              <a:gd name="T32" fmla="*/ 1376 w 1642"/>
              <a:gd name="T33" fmla="*/ 1700 h 2484"/>
              <a:gd name="T34" fmla="*/ 1391 w 1642"/>
              <a:gd name="T35" fmla="*/ 1805 h 2484"/>
              <a:gd name="T36" fmla="*/ 1429 w 1642"/>
              <a:gd name="T37" fmla="*/ 1908 h 2484"/>
              <a:gd name="T38" fmla="*/ 1231 w 1642"/>
              <a:gd name="T39" fmla="*/ 2003 h 2484"/>
              <a:gd name="T40" fmla="*/ 1195 w 1642"/>
              <a:gd name="T41" fmla="*/ 2025 h 2484"/>
              <a:gd name="T42" fmla="*/ 1170 w 1642"/>
              <a:gd name="T43" fmla="*/ 2060 h 2484"/>
              <a:gd name="T44" fmla="*/ 1164 w 1642"/>
              <a:gd name="T45" fmla="*/ 2099 h 2484"/>
              <a:gd name="T46" fmla="*/ 1178 w 1642"/>
              <a:gd name="T47" fmla="*/ 2141 h 2484"/>
              <a:gd name="T48" fmla="*/ 1200 w 1642"/>
              <a:gd name="T49" fmla="*/ 2168 h 2484"/>
              <a:gd name="T50" fmla="*/ 1243 w 1642"/>
              <a:gd name="T51" fmla="*/ 2212 h 2484"/>
              <a:gd name="T52" fmla="*/ 1273 w 1642"/>
              <a:gd name="T53" fmla="*/ 2262 h 2484"/>
              <a:gd name="T54" fmla="*/ 1286 w 1642"/>
              <a:gd name="T55" fmla="*/ 2323 h 2484"/>
              <a:gd name="T56" fmla="*/ 1277 w 1642"/>
              <a:gd name="T57" fmla="*/ 2381 h 2484"/>
              <a:gd name="T58" fmla="*/ 1245 w 1642"/>
              <a:gd name="T59" fmla="*/ 2433 h 2484"/>
              <a:gd name="T60" fmla="*/ 1208 w 1642"/>
              <a:gd name="T61" fmla="*/ 2463 h 2484"/>
              <a:gd name="T62" fmla="*/ 1149 w 1642"/>
              <a:gd name="T63" fmla="*/ 2483 h 2484"/>
              <a:gd name="T64" fmla="*/ 1088 w 1642"/>
              <a:gd name="T65" fmla="*/ 2479 h 2484"/>
              <a:gd name="T66" fmla="*/ 1034 w 1642"/>
              <a:gd name="T67" fmla="*/ 2453 h 2484"/>
              <a:gd name="T68" fmla="*/ 993 w 1642"/>
              <a:gd name="T69" fmla="*/ 2406 h 2484"/>
              <a:gd name="T70" fmla="*/ 966 w 1642"/>
              <a:gd name="T71" fmla="*/ 2351 h 2484"/>
              <a:gd name="T72" fmla="*/ 957 w 1642"/>
              <a:gd name="T73" fmla="*/ 2312 h 2484"/>
              <a:gd name="T74" fmla="*/ 932 w 1642"/>
              <a:gd name="T75" fmla="*/ 2253 h 2484"/>
              <a:gd name="T76" fmla="*/ 891 w 1642"/>
              <a:gd name="T77" fmla="*/ 2219 h 2484"/>
              <a:gd name="T78" fmla="*/ 843 w 1642"/>
              <a:gd name="T79" fmla="*/ 2214 h 2484"/>
              <a:gd name="T80" fmla="*/ 804 w 1642"/>
              <a:gd name="T81" fmla="*/ 2234 h 2484"/>
              <a:gd name="T82" fmla="*/ 694 w 1642"/>
              <a:gd name="T83" fmla="*/ 2320 h 2484"/>
              <a:gd name="T84" fmla="*/ 500 w 1642"/>
              <a:gd name="T85" fmla="*/ 2233 h 2484"/>
              <a:gd name="T86" fmla="*/ 729 w 1642"/>
              <a:gd name="T87" fmla="*/ 708 h 2484"/>
              <a:gd name="T88" fmla="*/ 957 w 1642"/>
              <a:gd name="T89" fmla="*/ 0 h 2484"/>
              <a:gd name="T90" fmla="*/ 1025 w 1642"/>
              <a:gd name="T91" fmla="*/ 72 h 2484"/>
              <a:gd name="T92" fmla="*/ 1136 w 1642"/>
              <a:gd name="T93" fmla="*/ 222 h 2484"/>
              <a:gd name="T94" fmla="*/ 1260 w 1642"/>
              <a:gd name="T95" fmla="*/ 409 h 2484"/>
              <a:gd name="T96" fmla="*/ 1275 w 1642"/>
              <a:gd name="T97" fmla="*/ 438 h 2484"/>
              <a:gd name="T98" fmla="*/ 1269 w 1642"/>
              <a:gd name="T99" fmla="*/ 472 h 2484"/>
              <a:gd name="T100" fmla="*/ 1240 w 1642"/>
              <a:gd name="T101" fmla="*/ 499 h 2484"/>
              <a:gd name="T102" fmla="*/ 1195 w 1642"/>
              <a:gd name="T103" fmla="*/ 516 h 2484"/>
              <a:gd name="T104" fmla="*/ 1160 w 1642"/>
              <a:gd name="T105" fmla="*/ 524 h 2484"/>
              <a:gd name="T106" fmla="*/ 1097 w 1642"/>
              <a:gd name="T107" fmla="*/ 554 h 2484"/>
              <a:gd name="T108" fmla="*/ 1054 w 1642"/>
              <a:gd name="T109" fmla="*/ 589 h 2484"/>
              <a:gd name="T110" fmla="*/ 1016 w 1642"/>
              <a:gd name="T111" fmla="*/ 651 h 2484"/>
              <a:gd name="T112" fmla="*/ 1004 w 1642"/>
              <a:gd name="T113" fmla="*/ 721 h 2484"/>
              <a:gd name="T114" fmla="*/ 1020 w 1642"/>
              <a:gd name="T115" fmla="*/ 794 h 2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42" h="2484">
                <a:moveTo>
                  <a:pt x="1030" y="811"/>
                </a:moveTo>
                <a:lnTo>
                  <a:pt x="1030" y="811"/>
                </a:lnTo>
                <a:lnTo>
                  <a:pt x="1040" y="827"/>
                </a:lnTo>
                <a:lnTo>
                  <a:pt x="1051" y="841"/>
                </a:lnTo>
                <a:lnTo>
                  <a:pt x="1064" y="855"/>
                </a:lnTo>
                <a:lnTo>
                  <a:pt x="1079" y="866"/>
                </a:lnTo>
                <a:lnTo>
                  <a:pt x="1094" y="877"/>
                </a:lnTo>
                <a:lnTo>
                  <a:pt x="1109" y="886"/>
                </a:lnTo>
                <a:lnTo>
                  <a:pt x="1126" y="893"/>
                </a:lnTo>
                <a:lnTo>
                  <a:pt x="1144" y="897"/>
                </a:lnTo>
                <a:lnTo>
                  <a:pt x="1161" y="902"/>
                </a:lnTo>
                <a:lnTo>
                  <a:pt x="1179" y="904"/>
                </a:lnTo>
                <a:lnTo>
                  <a:pt x="1197" y="904"/>
                </a:lnTo>
                <a:lnTo>
                  <a:pt x="1215" y="903"/>
                </a:lnTo>
                <a:lnTo>
                  <a:pt x="1233" y="900"/>
                </a:lnTo>
                <a:lnTo>
                  <a:pt x="1252" y="895"/>
                </a:lnTo>
                <a:lnTo>
                  <a:pt x="1269" y="888"/>
                </a:lnTo>
                <a:lnTo>
                  <a:pt x="1286" y="879"/>
                </a:lnTo>
                <a:lnTo>
                  <a:pt x="1286" y="879"/>
                </a:lnTo>
                <a:lnTo>
                  <a:pt x="1307" y="865"/>
                </a:lnTo>
                <a:lnTo>
                  <a:pt x="1324" y="854"/>
                </a:lnTo>
                <a:lnTo>
                  <a:pt x="1338" y="843"/>
                </a:lnTo>
                <a:lnTo>
                  <a:pt x="1349" y="833"/>
                </a:lnTo>
                <a:lnTo>
                  <a:pt x="1365" y="817"/>
                </a:lnTo>
                <a:lnTo>
                  <a:pt x="1372" y="810"/>
                </a:lnTo>
                <a:lnTo>
                  <a:pt x="1379" y="803"/>
                </a:lnTo>
                <a:lnTo>
                  <a:pt x="1379" y="803"/>
                </a:lnTo>
                <a:lnTo>
                  <a:pt x="1388" y="796"/>
                </a:lnTo>
                <a:lnTo>
                  <a:pt x="1397" y="790"/>
                </a:lnTo>
                <a:lnTo>
                  <a:pt x="1405" y="786"/>
                </a:lnTo>
                <a:lnTo>
                  <a:pt x="1414" y="783"/>
                </a:lnTo>
                <a:lnTo>
                  <a:pt x="1422" y="781"/>
                </a:lnTo>
                <a:lnTo>
                  <a:pt x="1432" y="781"/>
                </a:lnTo>
                <a:lnTo>
                  <a:pt x="1440" y="783"/>
                </a:lnTo>
                <a:lnTo>
                  <a:pt x="1447" y="786"/>
                </a:lnTo>
                <a:lnTo>
                  <a:pt x="1455" y="789"/>
                </a:lnTo>
                <a:lnTo>
                  <a:pt x="1462" y="795"/>
                </a:lnTo>
                <a:lnTo>
                  <a:pt x="1467" y="801"/>
                </a:lnTo>
                <a:lnTo>
                  <a:pt x="1474" y="807"/>
                </a:lnTo>
                <a:lnTo>
                  <a:pt x="1479" y="817"/>
                </a:lnTo>
                <a:lnTo>
                  <a:pt x="1485" y="826"/>
                </a:lnTo>
                <a:lnTo>
                  <a:pt x="1489" y="836"/>
                </a:lnTo>
                <a:lnTo>
                  <a:pt x="1494" y="847"/>
                </a:lnTo>
                <a:lnTo>
                  <a:pt x="1642" y="1191"/>
                </a:lnTo>
                <a:lnTo>
                  <a:pt x="1642" y="1191"/>
                </a:lnTo>
                <a:lnTo>
                  <a:pt x="1619" y="1206"/>
                </a:lnTo>
                <a:lnTo>
                  <a:pt x="1597" y="1222"/>
                </a:lnTo>
                <a:lnTo>
                  <a:pt x="1577" y="1238"/>
                </a:lnTo>
                <a:lnTo>
                  <a:pt x="1556" y="1257"/>
                </a:lnTo>
                <a:lnTo>
                  <a:pt x="1538" y="1275"/>
                </a:lnTo>
                <a:lnTo>
                  <a:pt x="1519" y="1294"/>
                </a:lnTo>
                <a:lnTo>
                  <a:pt x="1502" y="1314"/>
                </a:lnTo>
                <a:lnTo>
                  <a:pt x="1486" y="1334"/>
                </a:lnTo>
                <a:lnTo>
                  <a:pt x="1471" y="1356"/>
                </a:lnTo>
                <a:lnTo>
                  <a:pt x="1457" y="1378"/>
                </a:lnTo>
                <a:lnTo>
                  <a:pt x="1443" y="1401"/>
                </a:lnTo>
                <a:lnTo>
                  <a:pt x="1432" y="1424"/>
                </a:lnTo>
                <a:lnTo>
                  <a:pt x="1421" y="1447"/>
                </a:lnTo>
                <a:lnTo>
                  <a:pt x="1411" y="1471"/>
                </a:lnTo>
                <a:lnTo>
                  <a:pt x="1403" y="1495"/>
                </a:lnTo>
                <a:lnTo>
                  <a:pt x="1395" y="1521"/>
                </a:lnTo>
                <a:lnTo>
                  <a:pt x="1389" y="1545"/>
                </a:lnTo>
                <a:lnTo>
                  <a:pt x="1383" y="1571"/>
                </a:lnTo>
                <a:lnTo>
                  <a:pt x="1380" y="1597"/>
                </a:lnTo>
                <a:lnTo>
                  <a:pt x="1376" y="1622"/>
                </a:lnTo>
                <a:lnTo>
                  <a:pt x="1375" y="1649"/>
                </a:lnTo>
                <a:lnTo>
                  <a:pt x="1375" y="1675"/>
                </a:lnTo>
                <a:lnTo>
                  <a:pt x="1376" y="1700"/>
                </a:lnTo>
                <a:lnTo>
                  <a:pt x="1377" y="1727"/>
                </a:lnTo>
                <a:lnTo>
                  <a:pt x="1381" y="1753"/>
                </a:lnTo>
                <a:lnTo>
                  <a:pt x="1385" y="1780"/>
                </a:lnTo>
                <a:lnTo>
                  <a:pt x="1391" y="1805"/>
                </a:lnTo>
                <a:lnTo>
                  <a:pt x="1399" y="1832"/>
                </a:lnTo>
                <a:lnTo>
                  <a:pt x="1407" y="1857"/>
                </a:lnTo>
                <a:lnTo>
                  <a:pt x="1418" y="1882"/>
                </a:lnTo>
                <a:lnTo>
                  <a:pt x="1429" y="1908"/>
                </a:lnTo>
                <a:lnTo>
                  <a:pt x="1442" y="1933"/>
                </a:lnTo>
                <a:lnTo>
                  <a:pt x="1442" y="1933"/>
                </a:lnTo>
                <a:lnTo>
                  <a:pt x="1259" y="1994"/>
                </a:lnTo>
                <a:lnTo>
                  <a:pt x="1231" y="2003"/>
                </a:lnTo>
                <a:lnTo>
                  <a:pt x="1216" y="2011"/>
                </a:lnTo>
                <a:lnTo>
                  <a:pt x="1216" y="2011"/>
                </a:lnTo>
                <a:lnTo>
                  <a:pt x="1206" y="2018"/>
                </a:lnTo>
                <a:lnTo>
                  <a:pt x="1195" y="2025"/>
                </a:lnTo>
                <a:lnTo>
                  <a:pt x="1187" y="2033"/>
                </a:lnTo>
                <a:lnTo>
                  <a:pt x="1180" y="2043"/>
                </a:lnTo>
                <a:lnTo>
                  <a:pt x="1175" y="2051"/>
                </a:lnTo>
                <a:lnTo>
                  <a:pt x="1170" y="2060"/>
                </a:lnTo>
                <a:lnTo>
                  <a:pt x="1167" y="2070"/>
                </a:lnTo>
                <a:lnTo>
                  <a:pt x="1164" y="2079"/>
                </a:lnTo>
                <a:lnTo>
                  <a:pt x="1164" y="2090"/>
                </a:lnTo>
                <a:lnTo>
                  <a:pt x="1164" y="2099"/>
                </a:lnTo>
                <a:lnTo>
                  <a:pt x="1165" y="2109"/>
                </a:lnTo>
                <a:lnTo>
                  <a:pt x="1169" y="2120"/>
                </a:lnTo>
                <a:lnTo>
                  <a:pt x="1174" y="2130"/>
                </a:lnTo>
                <a:lnTo>
                  <a:pt x="1178" y="2141"/>
                </a:lnTo>
                <a:lnTo>
                  <a:pt x="1185" y="2150"/>
                </a:lnTo>
                <a:lnTo>
                  <a:pt x="1193" y="2160"/>
                </a:lnTo>
                <a:lnTo>
                  <a:pt x="1193" y="2160"/>
                </a:lnTo>
                <a:lnTo>
                  <a:pt x="1200" y="2168"/>
                </a:lnTo>
                <a:lnTo>
                  <a:pt x="1208" y="2175"/>
                </a:lnTo>
                <a:lnTo>
                  <a:pt x="1224" y="2190"/>
                </a:lnTo>
                <a:lnTo>
                  <a:pt x="1232" y="2199"/>
                </a:lnTo>
                <a:lnTo>
                  <a:pt x="1243" y="2212"/>
                </a:lnTo>
                <a:lnTo>
                  <a:pt x="1253" y="2227"/>
                </a:lnTo>
                <a:lnTo>
                  <a:pt x="1266" y="2248"/>
                </a:lnTo>
                <a:lnTo>
                  <a:pt x="1266" y="2248"/>
                </a:lnTo>
                <a:lnTo>
                  <a:pt x="1273" y="2262"/>
                </a:lnTo>
                <a:lnTo>
                  <a:pt x="1278" y="2276"/>
                </a:lnTo>
                <a:lnTo>
                  <a:pt x="1283" y="2291"/>
                </a:lnTo>
                <a:lnTo>
                  <a:pt x="1285" y="2306"/>
                </a:lnTo>
                <a:lnTo>
                  <a:pt x="1286" y="2323"/>
                </a:lnTo>
                <a:lnTo>
                  <a:pt x="1286" y="2338"/>
                </a:lnTo>
                <a:lnTo>
                  <a:pt x="1284" y="2353"/>
                </a:lnTo>
                <a:lnTo>
                  <a:pt x="1282" y="2368"/>
                </a:lnTo>
                <a:lnTo>
                  <a:pt x="1277" y="2381"/>
                </a:lnTo>
                <a:lnTo>
                  <a:pt x="1271" y="2395"/>
                </a:lnTo>
                <a:lnTo>
                  <a:pt x="1263" y="2409"/>
                </a:lnTo>
                <a:lnTo>
                  <a:pt x="1255" y="2422"/>
                </a:lnTo>
                <a:lnTo>
                  <a:pt x="1245" y="2433"/>
                </a:lnTo>
                <a:lnTo>
                  <a:pt x="1233" y="2445"/>
                </a:lnTo>
                <a:lnTo>
                  <a:pt x="1222" y="2454"/>
                </a:lnTo>
                <a:lnTo>
                  <a:pt x="1208" y="2463"/>
                </a:lnTo>
                <a:lnTo>
                  <a:pt x="1208" y="2463"/>
                </a:lnTo>
                <a:lnTo>
                  <a:pt x="1194" y="2470"/>
                </a:lnTo>
                <a:lnTo>
                  <a:pt x="1179" y="2476"/>
                </a:lnTo>
                <a:lnTo>
                  <a:pt x="1164" y="2480"/>
                </a:lnTo>
                <a:lnTo>
                  <a:pt x="1149" y="2483"/>
                </a:lnTo>
                <a:lnTo>
                  <a:pt x="1133" y="2484"/>
                </a:lnTo>
                <a:lnTo>
                  <a:pt x="1118" y="2484"/>
                </a:lnTo>
                <a:lnTo>
                  <a:pt x="1103" y="2482"/>
                </a:lnTo>
                <a:lnTo>
                  <a:pt x="1088" y="2479"/>
                </a:lnTo>
                <a:lnTo>
                  <a:pt x="1074" y="2475"/>
                </a:lnTo>
                <a:lnTo>
                  <a:pt x="1061" y="2469"/>
                </a:lnTo>
                <a:lnTo>
                  <a:pt x="1047" y="2461"/>
                </a:lnTo>
                <a:lnTo>
                  <a:pt x="1034" y="2453"/>
                </a:lnTo>
                <a:lnTo>
                  <a:pt x="1023" y="2442"/>
                </a:lnTo>
                <a:lnTo>
                  <a:pt x="1011" y="2432"/>
                </a:lnTo>
                <a:lnTo>
                  <a:pt x="1002" y="2419"/>
                </a:lnTo>
                <a:lnTo>
                  <a:pt x="993" y="2406"/>
                </a:lnTo>
                <a:lnTo>
                  <a:pt x="993" y="2406"/>
                </a:lnTo>
                <a:lnTo>
                  <a:pt x="983" y="2389"/>
                </a:lnTo>
                <a:lnTo>
                  <a:pt x="977" y="2374"/>
                </a:lnTo>
                <a:lnTo>
                  <a:pt x="966" y="2351"/>
                </a:lnTo>
                <a:lnTo>
                  <a:pt x="962" y="2336"/>
                </a:lnTo>
                <a:lnTo>
                  <a:pt x="960" y="2331"/>
                </a:lnTo>
                <a:lnTo>
                  <a:pt x="960" y="2331"/>
                </a:lnTo>
                <a:lnTo>
                  <a:pt x="957" y="2312"/>
                </a:lnTo>
                <a:lnTo>
                  <a:pt x="952" y="2296"/>
                </a:lnTo>
                <a:lnTo>
                  <a:pt x="947" y="2280"/>
                </a:lnTo>
                <a:lnTo>
                  <a:pt x="940" y="2266"/>
                </a:lnTo>
                <a:lnTo>
                  <a:pt x="932" y="2253"/>
                </a:lnTo>
                <a:lnTo>
                  <a:pt x="922" y="2242"/>
                </a:lnTo>
                <a:lnTo>
                  <a:pt x="913" y="2233"/>
                </a:lnTo>
                <a:lnTo>
                  <a:pt x="903" y="2225"/>
                </a:lnTo>
                <a:lnTo>
                  <a:pt x="891" y="2219"/>
                </a:lnTo>
                <a:lnTo>
                  <a:pt x="880" y="2215"/>
                </a:lnTo>
                <a:lnTo>
                  <a:pt x="868" y="2213"/>
                </a:lnTo>
                <a:lnTo>
                  <a:pt x="856" y="2213"/>
                </a:lnTo>
                <a:lnTo>
                  <a:pt x="843" y="2214"/>
                </a:lnTo>
                <a:lnTo>
                  <a:pt x="830" y="2219"/>
                </a:lnTo>
                <a:lnTo>
                  <a:pt x="816" y="2226"/>
                </a:lnTo>
                <a:lnTo>
                  <a:pt x="804" y="2234"/>
                </a:lnTo>
                <a:lnTo>
                  <a:pt x="804" y="2234"/>
                </a:lnTo>
                <a:lnTo>
                  <a:pt x="763" y="2264"/>
                </a:lnTo>
                <a:lnTo>
                  <a:pt x="742" y="2280"/>
                </a:lnTo>
                <a:lnTo>
                  <a:pt x="720" y="2298"/>
                </a:lnTo>
                <a:lnTo>
                  <a:pt x="694" y="2320"/>
                </a:lnTo>
                <a:lnTo>
                  <a:pt x="668" y="2346"/>
                </a:lnTo>
                <a:lnTo>
                  <a:pt x="638" y="2377"/>
                </a:lnTo>
                <a:lnTo>
                  <a:pt x="606" y="2414"/>
                </a:lnTo>
                <a:lnTo>
                  <a:pt x="500" y="2233"/>
                </a:lnTo>
                <a:lnTo>
                  <a:pt x="1" y="2014"/>
                </a:lnTo>
                <a:lnTo>
                  <a:pt x="0" y="1331"/>
                </a:lnTo>
                <a:lnTo>
                  <a:pt x="498" y="1110"/>
                </a:lnTo>
                <a:lnTo>
                  <a:pt x="729" y="708"/>
                </a:lnTo>
                <a:lnTo>
                  <a:pt x="669" y="166"/>
                </a:lnTo>
                <a:lnTo>
                  <a:pt x="957" y="0"/>
                </a:lnTo>
                <a:lnTo>
                  <a:pt x="957" y="0"/>
                </a:lnTo>
                <a:lnTo>
                  <a:pt x="957" y="0"/>
                </a:lnTo>
                <a:lnTo>
                  <a:pt x="957" y="0"/>
                </a:lnTo>
                <a:lnTo>
                  <a:pt x="979" y="22"/>
                </a:lnTo>
                <a:lnTo>
                  <a:pt x="1002" y="46"/>
                </a:lnTo>
                <a:lnTo>
                  <a:pt x="1025" y="72"/>
                </a:lnTo>
                <a:lnTo>
                  <a:pt x="1048" y="100"/>
                </a:lnTo>
                <a:lnTo>
                  <a:pt x="1070" y="130"/>
                </a:lnTo>
                <a:lnTo>
                  <a:pt x="1093" y="160"/>
                </a:lnTo>
                <a:lnTo>
                  <a:pt x="1136" y="222"/>
                </a:lnTo>
                <a:lnTo>
                  <a:pt x="1176" y="282"/>
                </a:lnTo>
                <a:lnTo>
                  <a:pt x="1210" y="335"/>
                </a:lnTo>
                <a:lnTo>
                  <a:pt x="1239" y="379"/>
                </a:lnTo>
                <a:lnTo>
                  <a:pt x="1260" y="409"/>
                </a:lnTo>
                <a:lnTo>
                  <a:pt x="1260" y="409"/>
                </a:lnTo>
                <a:lnTo>
                  <a:pt x="1267" y="419"/>
                </a:lnTo>
                <a:lnTo>
                  <a:pt x="1271" y="428"/>
                </a:lnTo>
                <a:lnTo>
                  <a:pt x="1275" y="438"/>
                </a:lnTo>
                <a:lnTo>
                  <a:pt x="1276" y="447"/>
                </a:lnTo>
                <a:lnTo>
                  <a:pt x="1275" y="456"/>
                </a:lnTo>
                <a:lnTo>
                  <a:pt x="1273" y="464"/>
                </a:lnTo>
                <a:lnTo>
                  <a:pt x="1269" y="472"/>
                </a:lnTo>
                <a:lnTo>
                  <a:pt x="1263" y="479"/>
                </a:lnTo>
                <a:lnTo>
                  <a:pt x="1258" y="486"/>
                </a:lnTo>
                <a:lnTo>
                  <a:pt x="1250" y="493"/>
                </a:lnTo>
                <a:lnTo>
                  <a:pt x="1240" y="499"/>
                </a:lnTo>
                <a:lnTo>
                  <a:pt x="1231" y="503"/>
                </a:lnTo>
                <a:lnTo>
                  <a:pt x="1220" y="508"/>
                </a:lnTo>
                <a:lnTo>
                  <a:pt x="1208" y="512"/>
                </a:lnTo>
                <a:lnTo>
                  <a:pt x="1195" y="516"/>
                </a:lnTo>
                <a:lnTo>
                  <a:pt x="1183" y="518"/>
                </a:lnTo>
                <a:lnTo>
                  <a:pt x="1183" y="518"/>
                </a:lnTo>
                <a:lnTo>
                  <a:pt x="1176" y="519"/>
                </a:lnTo>
                <a:lnTo>
                  <a:pt x="1160" y="524"/>
                </a:lnTo>
                <a:lnTo>
                  <a:pt x="1147" y="529"/>
                </a:lnTo>
                <a:lnTo>
                  <a:pt x="1133" y="536"/>
                </a:lnTo>
                <a:lnTo>
                  <a:pt x="1116" y="544"/>
                </a:lnTo>
                <a:lnTo>
                  <a:pt x="1097" y="554"/>
                </a:lnTo>
                <a:lnTo>
                  <a:pt x="1097" y="554"/>
                </a:lnTo>
                <a:lnTo>
                  <a:pt x="1081" y="564"/>
                </a:lnTo>
                <a:lnTo>
                  <a:pt x="1066" y="576"/>
                </a:lnTo>
                <a:lnTo>
                  <a:pt x="1054" y="589"/>
                </a:lnTo>
                <a:lnTo>
                  <a:pt x="1042" y="603"/>
                </a:lnTo>
                <a:lnTo>
                  <a:pt x="1032" y="618"/>
                </a:lnTo>
                <a:lnTo>
                  <a:pt x="1023" y="633"/>
                </a:lnTo>
                <a:lnTo>
                  <a:pt x="1016" y="651"/>
                </a:lnTo>
                <a:lnTo>
                  <a:pt x="1010" y="668"/>
                </a:lnTo>
                <a:lnTo>
                  <a:pt x="1006" y="685"/>
                </a:lnTo>
                <a:lnTo>
                  <a:pt x="1004" y="704"/>
                </a:lnTo>
                <a:lnTo>
                  <a:pt x="1004" y="721"/>
                </a:lnTo>
                <a:lnTo>
                  <a:pt x="1005" y="739"/>
                </a:lnTo>
                <a:lnTo>
                  <a:pt x="1009" y="758"/>
                </a:lnTo>
                <a:lnTo>
                  <a:pt x="1013" y="775"/>
                </a:lnTo>
                <a:lnTo>
                  <a:pt x="1020" y="794"/>
                </a:lnTo>
                <a:lnTo>
                  <a:pt x="1030" y="811"/>
                </a:lnTo>
                <a:lnTo>
                  <a:pt x="1030" y="8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defTabSz="1151912"/>
            <a:endParaRPr lang="en-US">
              <a:solidFill>
                <a:prstClr val="black"/>
              </a:solidFill>
              <a:latin typeface="TeleNeo Office"/>
            </a:endParaRPr>
          </a:p>
        </p:txBody>
      </p:sp>
      <p:sp>
        <p:nvSpPr>
          <p:cNvPr id="69" name="Freeform 9">
            <a:extLst>
              <a:ext uri="{FF2B5EF4-FFF2-40B4-BE49-F238E27FC236}">
                <a16:creationId xmlns:a16="http://schemas.microsoft.com/office/drawing/2014/main" id="{595F5DC8-4A4A-425B-9295-A3582CC9C485}"/>
              </a:ext>
            </a:extLst>
          </p:cNvPr>
          <p:cNvSpPr>
            <a:spLocks/>
          </p:cNvSpPr>
          <p:nvPr/>
        </p:nvSpPr>
        <p:spPr bwMode="auto">
          <a:xfrm>
            <a:off x="5013375" y="3920228"/>
            <a:ext cx="1256210" cy="864477"/>
          </a:xfrm>
          <a:custGeom>
            <a:avLst/>
            <a:gdLst>
              <a:gd name="T0" fmla="*/ 2254 w 2263"/>
              <a:gd name="T1" fmla="*/ 728 h 1556"/>
              <a:gd name="T2" fmla="*/ 2261 w 2263"/>
              <a:gd name="T3" fmla="*/ 788 h 1556"/>
              <a:gd name="T4" fmla="*/ 2246 w 2263"/>
              <a:gd name="T5" fmla="*/ 847 h 1556"/>
              <a:gd name="T6" fmla="*/ 2209 w 2263"/>
              <a:gd name="T7" fmla="*/ 895 h 1556"/>
              <a:gd name="T8" fmla="*/ 2156 w 2263"/>
              <a:gd name="T9" fmla="*/ 928 h 1556"/>
              <a:gd name="T10" fmla="*/ 2088 w 2263"/>
              <a:gd name="T11" fmla="*/ 950 h 1556"/>
              <a:gd name="T12" fmla="*/ 2042 w 2263"/>
              <a:gd name="T13" fmla="*/ 967 h 1556"/>
              <a:gd name="T14" fmla="*/ 2010 w 2263"/>
              <a:gd name="T15" fmla="*/ 993 h 1556"/>
              <a:gd name="T16" fmla="*/ 1992 w 2263"/>
              <a:gd name="T17" fmla="*/ 1031 h 1556"/>
              <a:gd name="T18" fmla="*/ 1990 w 2263"/>
              <a:gd name="T19" fmla="*/ 1057 h 1556"/>
              <a:gd name="T20" fmla="*/ 2013 w 2263"/>
              <a:gd name="T21" fmla="*/ 1106 h 1556"/>
              <a:gd name="T22" fmla="*/ 2077 w 2263"/>
              <a:gd name="T23" fmla="*/ 1189 h 1556"/>
              <a:gd name="T24" fmla="*/ 2212 w 2263"/>
              <a:gd name="T25" fmla="*/ 1344 h 1556"/>
              <a:gd name="T26" fmla="*/ 1988 w 2263"/>
              <a:gd name="T27" fmla="*/ 1554 h 1556"/>
              <a:gd name="T28" fmla="*/ 53 w 2263"/>
              <a:gd name="T29" fmla="*/ 1216 h 1556"/>
              <a:gd name="T30" fmla="*/ 31 w 2263"/>
              <a:gd name="T31" fmla="*/ 446 h 1556"/>
              <a:gd name="T32" fmla="*/ 131 w 2263"/>
              <a:gd name="T33" fmla="*/ 350 h 1556"/>
              <a:gd name="T34" fmla="*/ 209 w 2263"/>
              <a:gd name="T35" fmla="*/ 291 h 1556"/>
              <a:gd name="T36" fmla="*/ 246 w 2263"/>
              <a:gd name="T37" fmla="*/ 283 h 1556"/>
              <a:gd name="T38" fmla="*/ 277 w 2263"/>
              <a:gd name="T39" fmla="*/ 302 h 1556"/>
              <a:gd name="T40" fmla="*/ 299 w 2263"/>
              <a:gd name="T41" fmla="*/ 338 h 1556"/>
              <a:gd name="T42" fmla="*/ 308 w 2263"/>
              <a:gd name="T43" fmla="*/ 375 h 1556"/>
              <a:gd name="T44" fmla="*/ 326 w 2263"/>
              <a:gd name="T45" fmla="*/ 426 h 1556"/>
              <a:gd name="T46" fmla="*/ 355 w 2263"/>
              <a:gd name="T47" fmla="*/ 477 h 1556"/>
              <a:gd name="T48" fmla="*/ 409 w 2263"/>
              <a:gd name="T49" fmla="*/ 527 h 1556"/>
              <a:gd name="T50" fmla="*/ 477 w 2263"/>
              <a:gd name="T51" fmla="*/ 552 h 1556"/>
              <a:gd name="T52" fmla="*/ 549 w 2263"/>
              <a:gd name="T53" fmla="*/ 550 h 1556"/>
              <a:gd name="T54" fmla="*/ 601 w 2263"/>
              <a:gd name="T55" fmla="*/ 530 h 1556"/>
              <a:gd name="T56" fmla="*/ 658 w 2263"/>
              <a:gd name="T57" fmla="*/ 480 h 1556"/>
              <a:gd name="T58" fmla="*/ 689 w 2263"/>
              <a:gd name="T59" fmla="*/ 416 h 1556"/>
              <a:gd name="T60" fmla="*/ 693 w 2263"/>
              <a:gd name="T61" fmla="*/ 343 h 1556"/>
              <a:gd name="T62" fmla="*/ 670 w 2263"/>
              <a:gd name="T63" fmla="*/ 273 h 1556"/>
              <a:gd name="T64" fmla="*/ 639 w 2263"/>
              <a:gd name="T65" fmla="*/ 227 h 1556"/>
              <a:gd name="T66" fmla="*/ 614 w 2263"/>
              <a:gd name="T67" fmla="*/ 199 h 1556"/>
              <a:gd name="T68" fmla="*/ 580 w 2263"/>
              <a:gd name="T69" fmla="*/ 161 h 1556"/>
              <a:gd name="T70" fmla="*/ 573 w 2263"/>
              <a:gd name="T71" fmla="*/ 123 h 1556"/>
              <a:gd name="T72" fmla="*/ 592 w 2263"/>
              <a:gd name="T73" fmla="*/ 91 h 1556"/>
              <a:gd name="T74" fmla="*/ 638 w 2263"/>
              <a:gd name="T75" fmla="*/ 65 h 1556"/>
              <a:gd name="T76" fmla="*/ 866 w 2263"/>
              <a:gd name="T77" fmla="*/ 46 h 1556"/>
              <a:gd name="T78" fmla="*/ 939 w 2263"/>
              <a:gd name="T79" fmla="*/ 125 h 1556"/>
              <a:gd name="T80" fmla="*/ 1023 w 2263"/>
              <a:gd name="T81" fmla="*/ 187 h 1556"/>
              <a:gd name="T82" fmla="*/ 1117 w 2263"/>
              <a:gd name="T83" fmla="*/ 232 h 1556"/>
              <a:gd name="T84" fmla="*/ 1217 w 2263"/>
              <a:gd name="T85" fmla="*/ 260 h 1556"/>
              <a:gd name="T86" fmla="*/ 1321 w 2263"/>
              <a:gd name="T87" fmla="*/ 268 h 1556"/>
              <a:gd name="T88" fmla="*/ 1426 w 2263"/>
              <a:gd name="T89" fmla="*/ 257 h 1556"/>
              <a:gd name="T90" fmla="*/ 1528 w 2263"/>
              <a:gd name="T91" fmla="*/ 225 h 1556"/>
              <a:gd name="T92" fmla="*/ 1705 w 2263"/>
              <a:gd name="T93" fmla="*/ 499 h 1556"/>
              <a:gd name="T94" fmla="*/ 1792 w 2263"/>
              <a:gd name="T95" fmla="*/ 693 h 1556"/>
              <a:gd name="T96" fmla="*/ 1821 w 2263"/>
              <a:gd name="T97" fmla="*/ 728 h 1556"/>
              <a:gd name="T98" fmla="*/ 1845 w 2263"/>
              <a:gd name="T99" fmla="*/ 739 h 1556"/>
              <a:gd name="T100" fmla="*/ 1879 w 2263"/>
              <a:gd name="T101" fmla="*/ 742 h 1556"/>
              <a:gd name="T102" fmla="*/ 1919 w 2263"/>
              <a:gd name="T103" fmla="*/ 728 h 1556"/>
              <a:gd name="T104" fmla="*/ 1960 w 2263"/>
              <a:gd name="T105" fmla="*/ 690 h 1556"/>
              <a:gd name="T106" fmla="*/ 2003 w 2263"/>
              <a:gd name="T107" fmla="*/ 654 h 1556"/>
              <a:gd name="T108" fmla="*/ 2068 w 2263"/>
              <a:gd name="T109" fmla="*/ 625 h 1556"/>
              <a:gd name="T110" fmla="*/ 2145 w 2263"/>
              <a:gd name="T111" fmla="*/ 625 h 1556"/>
              <a:gd name="T112" fmla="*/ 2208 w 2263"/>
              <a:gd name="T113" fmla="*/ 659 h 1556"/>
              <a:gd name="T114" fmla="*/ 2240 w 2263"/>
              <a:gd name="T115" fmla="*/ 699 h 1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263" h="1556">
                <a:moveTo>
                  <a:pt x="2240" y="699"/>
                </a:moveTo>
                <a:lnTo>
                  <a:pt x="2240" y="699"/>
                </a:lnTo>
                <a:lnTo>
                  <a:pt x="2248" y="713"/>
                </a:lnTo>
                <a:lnTo>
                  <a:pt x="2254" y="728"/>
                </a:lnTo>
                <a:lnTo>
                  <a:pt x="2258" y="743"/>
                </a:lnTo>
                <a:lnTo>
                  <a:pt x="2261" y="758"/>
                </a:lnTo>
                <a:lnTo>
                  <a:pt x="2262" y="773"/>
                </a:lnTo>
                <a:lnTo>
                  <a:pt x="2261" y="788"/>
                </a:lnTo>
                <a:lnTo>
                  <a:pt x="2260" y="803"/>
                </a:lnTo>
                <a:lnTo>
                  <a:pt x="2256" y="818"/>
                </a:lnTo>
                <a:lnTo>
                  <a:pt x="2252" y="833"/>
                </a:lnTo>
                <a:lnTo>
                  <a:pt x="2246" y="847"/>
                </a:lnTo>
                <a:lnTo>
                  <a:pt x="2238" y="860"/>
                </a:lnTo>
                <a:lnTo>
                  <a:pt x="2230" y="873"/>
                </a:lnTo>
                <a:lnTo>
                  <a:pt x="2220" y="885"/>
                </a:lnTo>
                <a:lnTo>
                  <a:pt x="2209" y="895"/>
                </a:lnTo>
                <a:lnTo>
                  <a:pt x="2197" y="905"/>
                </a:lnTo>
                <a:lnTo>
                  <a:pt x="2183" y="914"/>
                </a:lnTo>
                <a:lnTo>
                  <a:pt x="2183" y="914"/>
                </a:lnTo>
                <a:lnTo>
                  <a:pt x="2156" y="928"/>
                </a:lnTo>
                <a:lnTo>
                  <a:pt x="2136" y="938"/>
                </a:lnTo>
                <a:lnTo>
                  <a:pt x="2117" y="943"/>
                </a:lnTo>
                <a:lnTo>
                  <a:pt x="2102" y="947"/>
                </a:lnTo>
                <a:lnTo>
                  <a:pt x="2088" y="950"/>
                </a:lnTo>
                <a:lnTo>
                  <a:pt x="2074" y="954"/>
                </a:lnTo>
                <a:lnTo>
                  <a:pt x="2059" y="959"/>
                </a:lnTo>
                <a:lnTo>
                  <a:pt x="2042" y="967"/>
                </a:lnTo>
                <a:lnTo>
                  <a:pt x="2042" y="967"/>
                </a:lnTo>
                <a:lnTo>
                  <a:pt x="2033" y="973"/>
                </a:lnTo>
                <a:lnTo>
                  <a:pt x="2025" y="979"/>
                </a:lnTo>
                <a:lnTo>
                  <a:pt x="2017" y="986"/>
                </a:lnTo>
                <a:lnTo>
                  <a:pt x="2010" y="993"/>
                </a:lnTo>
                <a:lnTo>
                  <a:pt x="2004" y="1002"/>
                </a:lnTo>
                <a:lnTo>
                  <a:pt x="1998" y="1010"/>
                </a:lnTo>
                <a:lnTo>
                  <a:pt x="1994" y="1020"/>
                </a:lnTo>
                <a:lnTo>
                  <a:pt x="1992" y="1031"/>
                </a:lnTo>
                <a:lnTo>
                  <a:pt x="1992" y="1031"/>
                </a:lnTo>
                <a:lnTo>
                  <a:pt x="1990" y="1044"/>
                </a:lnTo>
                <a:lnTo>
                  <a:pt x="1990" y="1050"/>
                </a:lnTo>
                <a:lnTo>
                  <a:pt x="1990" y="1057"/>
                </a:lnTo>
                <a:lnTo>
                  <a:pt x="1993" y="1064"/>
                </a:lnTo>
                <a:lnTo>
                  <a:pt x="1995" y="1071"/>
                </a:lnTo>
                <a:lnTo>
                  <a:pt x="2002" y="1087"/>
                </a:lnTo>
                <a:lnTo>
                  <a:pt x="2013" y="1106"/>
                </a:lnTo>
                <a:lnTo>
                  <a:pt x="2030" y="1129"/>
                </a:lnTo>
                <a:lnTo>
                  <a:pt x="2050" y="1156"/>
                </a:lnTo>
                <a:lnTo>
                  <a:pt x="2077" y="1189"/>
                </a:lnTo>
                <a:lnTo>
                  <a:pt x="2077" y="1189"/>
                </a:lnTo>
                <a:lnTo>
                  <a:pt x="2118" y="1241"/>
                </a:lnTo>
                <a:lnTo>
                  <a:pt x="2155" y="1283"/>
                </a:lnTo>
                <a:lnTo>
                  <a:pt x="2186" y="1318"/>
                </a:lnTo>
                <a:lnTo>
                  <a:pt x="2212" y="1344"/>
                </a:lnTo>
                <a:lnTo>
                  <a:pt x="2231" y="1365"/>
                </a:lnTo>
                <a:lnTo>
                  <a:pt x="2247" y="1379"/>
                </a:lnTo>
                <a:lnTo>
                  <a:pt x="2263" y="1394"/>
                </a:lnTo>
                <a:lnTo>
                  <a:pt x="1988" y="1554"/>
                </a:lnTo>
                <a:lnTo>
                  <a:pt x="1548" y="1232"/>
                </a:lnTo>
                <a:lnTo>
                  <a:pt x="1084" y="1234"/>
                </a:lnTo>
                <a:lnTo>
                  <a:pt x="645" y="1556"/>
                </a:lnTo>
                <a:lnTo>
                  <a:pt x="53" y="1216"/>
                </a:lnTo>
                <a:lnTo>
                  <a:pt x="110" y="674"/>
                </a:lnTo>
                <a:lnTo>
                  <a:pt x="0" y="481"/>
                </a:lnTo>
                <a:lnTo>
                  <a:pt x="0" y="481"/>
                </a:lnTo>
                <a:lnTo>
                  <a:pt x="31" y="446"/>
                </a:lnTo>
                <a:lnTo>
                  <a:pt x="60" y="416"/>
                </a:lnTo>
                <a:lnTo>
                  <a:pt x="85" y="390"/>
                </a:lnTo>
                <a:lnTo>
                  <a:pt x="108" y="368"/>
                </a:lnTo>
                <a:lnTo>
                  <a:pt x="131" y="350"/>
                </a:lnTo>
                <a:lnTo>
                  <a:pt x="153" y="333"/>
                </a:lnTo>
                <a:lnTo>
                  <a:pt x="199" y="298"/>
                </a:lnTo>
                <a:lnTo>
                  <a:pt x="199" y="298"/>
                </a:lnTo>
                <a:lnTo>
                  <a:pt x="209" y="291"/>
                </a:lnTo>
                <a:lnTo>
                  <a:pt x="220" y="287"/>
                </a:lnTo>
                <a:lnTo>
                  <a:pt x="229" y="284"/>
                </a:lnTo>
                <a:lnTo>
                  <a:pt x="238" y="283"/>
                </a:lnTo>
                <a:lnTo>
                  <a:pt x="246" y="283"/>
                </a:lnTo>
                <a:lnTo>
                  <a:pt x="255" y="285"/>
                </a:lnTo>
                <a:lnTo>
                  <a:pt x="264" y="290"/>
                </a:lnTo>
                <a:lnTo>
                  <a:pt x="270" y="295"/>
                </a:lnTo>
                <a:lnTo>
                  <a:pt x="277" y="302"/>
                </a:lnTo>
                <a:lnTo>
                  <a:pt x="284" y="310"/>
                </a:lnTo>
                <a:lnTo>
                  <a:pt x="290" y="318"/>
                </a:lnTo>
                <a:lnTo>
                  <a:pt x="295" y="328"/>
                </a:lnTo>
                <a:lnTo>
                  <a:pt x="299" y="338"/>
                </a:lnTo>
                <a:lnTo>
                  <a:pt x="303" y="350"/>
                </a:lnTo>
                <a:lnTo>
                  <a:pt x="306" y="363"/>
                </a:lnTo>
                <a:lnTo>
                  <a:pt x="308" y="375"/>
                </a:lnTo>
                <a:lnTo>
                  <a:pt x="308" y="375"/>
                </a:lnTo>
                <a:lnTo>
                  <a:pt x="311" y="382"/>
                </a:lnTo>
                <a:lnTo>
                  <a:pt x="315" y="399"/>
                </a:lnTo>
                <a:lnTo>
                  <a:pt x="320" y="411"/>
                </a:lnTo>
                <a:lnTo>
                  <a:pt x="326" y="426"/>
                </a:lnTo>
                <a:lnTo>
                  <a:pt x="334" y="442"/>
                </a:lnTo>
                <a:lnTo>
                  <a:pt x="344" y="461"/>
                </a:lnTo>
                <a:lnTo>
                  <a:pt x="344" y="461"/>
                </a:lnTo>
                <a:lnTo>
                  <a:pt x="355" y="477"/>
                </a:lnTo>
                <a:lnTo>
                  <a:pt x="367" y="492"/>
                </a:lnTo>
                <a:lnTo>
                  <a:pt x="380" y="505"/>
                </a:lnTo>
                <a:lnTo>
                  <a:pt x="394" y="517"/>
                </a:lnTo>
                <a:lnTo>
                  <a:pt x="409" y="527"/>
                </a:lnTo>
                <a:lnTo>
                  <a:pt x="425" y="535"/>
                </a:lnTo>
                <a:lnTo>
                  <a:pt x="442" y="542"/>
                </a:lnTo>
                <a:lnTo>
                  <a:pt x="458" y="548"/>
                </a:lnTo>
                <a:lnTo>
                  <a:pt x="477" y="552"/>
                </a:lnTo>
                <a:lnTo>
                  <a:pt x="494" y="554"/>
                </a:lnTo>
                <a:lnTo>
                  <a:pt x="512" y="555"/>
                </a:lnTo>
                <a:lnTo>
                  <a:pt x="531" y="553"/>
                </a:lnTo>
                <a:lnTo>
                  <a:pt x="549" y="550"/>
                </a:lnTo>
                <a:lnTo>
                  <a:pt x="567" y="545"/>
                </a:lnTo>
                <a:lnTo>
                  <a:pt x="584" y="538"/>
                </a:lnTo>
                <a:lnTo>
                  <a:pt x="601" y="530"/>
                </a:lnTo>
                <a:lnTo>
                  <a:pt x="601" y="530"/>
                </a:lnTo>
                <a:lnTo>
                  <a:pt x="617" y="519"/>
                </a:lnTo>
                <a:lnTo>
                  <a:pt x="632" y="507"/>
                </a:lnTo>
                <a:lnTo>
                  <a:pt x="646" y="494"/>
                </a:lnTo>
                <a:lnTo>
                  <a:pt x="658" y="480"/>
                </a:lnTo>
                <a:lnTo>
                  <a:pt x="668" y="465"/>
                </a:lnTo>
                <a:lnTo>
                  <a:pt x="676" y="449"/>
                </a:lnTo>
                <a:lnTo>
                  <a:pt x="683" y="433"/>
                </a:lnTo>
                <a:lnTo>
                  <a:pt x="689" y="416"/>
                </a:lnTo>
                <a:lnTo>
                  <a:pt x="692" y="397"/>
                </a:lnTo>
                <a:lnTo>
                  <a:pt x="694" y="380"/>
                </a:lnTo>
                <a:lnTo>
                  <a:pt x="696" y="361"/>
                </a:lnTo>
                <a:lnTo>
                  <a:pt x="693" y="343"/>
                </a:lnTo>
                <a:lnTo>
                  <a:pt x="691" y="325"/>
                </a:lnTo>
                <a:lnTo>
                  <a:pt x="685" y="307"/>
                </a:lnTo>
                <a:lnTo>
                  <a:pt x="678" y="290"/>
                </a:lnTo>
                <a:lnTo>
                  <a:pt x="670" y="273"/>
                </a:lnTo>
                <a:lnTo>
                  <a:pt x="670" y="273"/>
                </a:lnTo>
                <a:lnTo>
                  <a:pt x="659" y="254"/>
                </a:lnTo>
                <a:lnTo>
                  <a:pt x="648" y="239"/>
                </a:lnTo>
                <a:lnTo>
                  <a:pt x="639" y="227"/>
                </a:lnTo>
                <a:lnTo>
                  <a:pt x="631" y="216"/>
                </a:lnTo>
                <a:lnTo>
                  <a:pt x="618" y="204"/>
                </a:lnTo>
                <a:lnTo>
                  <a:pt x="614" y="199"/>
                </a:lnTo>
                <a:lnTo>
                  <a:pt x="614" y="199"/>
                </a:lnTo>
                <a:lnTo>
                  <a:pt x="603" y="190"/>
                </a:lnTo>
                <a:lnTo>
                  <a:pt x="594" y="181"/>
                </a:lnTo>
                <a:lnTo>
                  <a:pt x="586" y="170"/>
                </a:lnTo>
                <a:lnTo>
                  <a:pt x="580" y="161"/>
                </a:lnTo>
                <a:lnTo>
                  <a:pt x="576" y="152"/>
                </a:lnTo>
                <a:lnTo>
                  <a:pt x="573" y="141"/>
                </a:lnTo>
                <a:lnTo>
                  <a:pt x="572" y="132"/>
                </a:lnTo>
                <a:lnTo>
                  <a:pt x="573" y="123"/>
                </a:lnTo>
                <a:lnTo>
                  <a:pt x="575" y="115"/>
                </a:lnTo>
                <a:lnTo>
                  <a:pt x="579" y="106"/>
                </a:lnTo>
                <a:lnTo>
                  <a:pt x="585" y="98"/>
                </a:lnTo>
                <a:lnTo>
                  <a:pt x="592" y="91"/>
                </a:lnTo>
                <a:lnTo>
                  <a:pt x="601" y="83"/>
                </a:lnTo>
                <a:lnTo>
                  <a:pt x="611" y="77"/>
                </a:lnTo>
                <a:lnTo>
                  <a:pt x="624" y="70"/>
                </a:lnTo>
                <a:lnTo>
                  <a:pt x="638" y="65"/>
                </a:lnTo>
                <a:lnTo>
                  <a:pt x="835" y="0"/>
                </a:lnTo>
                <a:lnTo>
                  <a:pt x="835" y="0"/>
                </a:lnTo>
                <a:lnTo>
                  <a:pt x="850" y="23"/>
                </a:lnTo>
                <a:lnTo>
                  <a:pt x="866" y="46"/>
                </a:lnTo>
                <a:lnTo>
                  <a:pt x="882" y="66"/>
                </a:lnTo>
                <a:lnTo>
                  <a:pt x="901" y="87"/>
                </a:lnTo>
                <a:lnTo>
                  <a:pt x="919" y="107"/>
                </a:lnTo>
                <a:lnTo>
                  <a:pt x="939" y="125"/>
                </a:lnTo>
                <a:lnTo>
                  <a:pt x="958" y="143"/>
                </a:lnTo>
                <a:lnTo>
                  <a:pt x="980" y="159"/>
                </a:lnTo>
                <a:lnTo>
                  <a:pt x="1001" y="174"/>
                </a:lnTo>
                <a:lnTo>
                  <a:pt x="1023" y="187"/>
                </a:lnTo>
                <a:lnTo>
                  <a:pt x="1046" y="200"/>
                </a:lnTo>
                <a:lnTo>
                  <a:pt x="1069" y="213"/>
                </a:lnTo>
                <a:lnTo>
                  <a:pt x="1093" y="223"/>
                </a:lnTo>
                <a:lnTo>
                  <a:pt x="1117" y="232"/>
                </a:lnTo>
                <a:lnTo>
                  <a:pt x="1141" y="242"/>
                </a:lnTo>
                <a:lnTo>
                  <a:pt x="1167" y="249"/>
                </a:lnTo>
                <a:lnTo>
                  <a:pt x="1192" y="255"/>
                </a:lnTo>
                <a:lnTo>
                  <a:pt x="1217" y="260"/>
                </a:lnTo>
                <a:lnTo>
                  <a:pt x="1243" y="263"/>
                </a:lnTo>
                <a:lnTo>
                  <a:pt x="1269" y="267"/>
                </a:lnTo>
                <a:lnTo>
                  <a:pt x="1296" y="268"/>
                </a:lnTo>
                <a:lnTo>
                  <a:pt x="1321" y="268"/>
                </a:lnTo>
                <a:lnTo>
                  <a:pt x="1348" y="267"/>
                </a:lnTo>
                <a:lnTo>
                  <a:pt x="1374" y="265"/>
                </a:lnTo>
                <a:lnTo>
                  <a:pt x="1401" y="261"/>
                </a:lnTo>
                <a:lnTo>
                  <a:pt x="1426" y="257"/>
                </a:lnTo>
                <a:lnTo>
                  <a:pt x="1452" y="251"/>
                </a:lnTo>
                <a:lnTo>
                  <a:pt x="1478" y="244"/>
                </a:lnTo>
                <a:lnTo>
                  <a:pt x="1503" y="235"/>
                </a:lnTo>
                <a:lnTo>
                  <a:pt x="1528" y="225"/>
                </a:lnTo>
                <a:lnTo>
                  <a:pt x="1554" y="214"/>
                </a:lnTo>
                <a:lnTo>
                  <a:pt x="1579" y="201"/>
                </a:lnTo>
                <a:lnTo>
                  <a:pt x="1579" y="201"/>
                </a:lnTo>
                <a:lnTo>
                  <a:pt x="1705" y="499"/>
                </a:lnTo>
                <a:lnTo>
                  <a:pt x="1745" y="591"/>
                </a:lnTo>
                <a:lnTo>
                  <a:pt x="1773" y="653"/>
                </a:lnTo>
                <a:lnTo>
                  <a:pt x="1783" y="676"/>
                </a:lnTo>
                <a:lnTo>
                  <a:pt x="1792" y="693"/>
                </a:lnTo>
                <a:lnTo>
                  <a:pt x="1800" y="706"/>
                </a:lnTo>
                <a:lnTo>
                  <a:pt x="1807" y="715"/>
                </a:lnTo>
                <a:lnTo>
                  <a:pt x="1814" y="723"/>
                </a:lnTo>
                <a:lnTo>
                  <a:pt x="1821" y="728"/>
                </a:lnTo>
                <a:lnTo>
                  <a:pt x="1828" y="732"/>
                </a:lnTo>
                <a:lnTo>
                  <a:pt x="1836" y="736"/>
                </a:lnTo>
                <a:lnTo>
                  <a:pt x="1836" y="736"/>
                </a:lnTo>
                <a:lnTo>
                  <a:pt x="1845" y="739"/>
                </a:lnTo>
                <a:lnTo>
                  <a:pt x="1853" y="742"/>
                </a:lnTo>
                <a:lnTo>
                  <a:pt x="1863" y="743"/>
                </a:lnTo>
                <a:lnTo>
                  <a:pt x="1871" y="743"/>
                </a:lnTo>
                <a:lnTo>
                  <a:pt x="1879" y="742"/>
                </a:lnTo>
                <a:lnTo>
                  <a:pt x="1888" y="740"/>
                </a:lnTo>
                <a:lnTo>
                  <a:pt x="1896" y="738"/>
                </a:lnTo>
                <a:lnTo>
                  <a:pt x="1904" y="736"/>
                </a:lnTo>
                <a:lnTo>
                  <a:pt x="1919" y="728"/>
                </a:lnTo>
                <a:lnTo>
                  <a:pt x="1934" y="716"/>
                </a:lnTo>
                <a:lnTo>
                  <a:pt x="1948" y="704"/>
                </a:lnTo>
                <a:lnTo>
                  <a:pt x="1960" y="690"/>
                </a:lnTo>
                <a:lnTo>
                  <a:pt x="1960" y="690"/>
                </a:lnTo>
                <a:lnTo>
                  <a:pt x="1971" y="679"/>
                </a:lnTo>
                <a:lnTo>
                  <a:pt x="1982" y="670"/>
                </a:lnTo>
                <a:lnTo>
                  <a:pt x="1993" y="662"/>
                </a:lnTo>
                <a:lnTo>
                  <a:pt x="2003" y="654"/>
                </a:lnTo>
                <a:lnTo>
                  <a:pt x="2015" y="647"/>
                </a:lnTo>
                <a:lnTo>
                  <a:pt x="2025" y="641"/>
                </a:lnTo>
                <a:lnTo>
                  <a:pt x="2046" y="631"/>
                </a:lnTo>
                <a:lnTo>
                  <a:pt x="2068" y="625"/>
                </a:lnTo>
                <a:lnTo>
                  <a:pt x="2087" y="621"/>
                </a:lnTo>
                <a:lnTo>
                  <a:pt x="2108" y="620"/>
                </a:lnTo>
                <a:lnTo>
                  <a:pt x="2126" y="622"/>
                </a:lnTo>
                <a:lnTo>
                  <a:pt x="2145" y="625"/>
                </a:lnTo>
                <a:lnTo>
                  <a:pt x="2162" y="631"/>
                </a:lnTo>
                <a:lnTo>
                  <a:pt x="2178" y="638"/>
                </a:lnTo>
                <a:lnTo>
                  <a:pt x="2194" y="647"/>
                </a:lnTo>
                <a:lnTo>
                  <a:pt x="2208" y="659"/>
                </a:lnTo>
                <a:lnTo>
                  <a:pt x="2220" y="670"/>
                </a:lnTo>
                <a:lnTo>
                  <a:pt x="2231" y="684"/>
                </a:lnTo>
                <a:lnTo>
                  <a:pt x="2240" y="699"/>
                </a:lnTo>
                <a:lnTo>
                  <a:pt x="2240" y="69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defTabSz="1151912"/>
            <a:endParaRPr lang="en-US">
              <a:solidFill>
                <a:prstClr val="black"/>
              </a:solidFill>
              <a:latin typeface="TeleNeo Office"/>
            </a:endParaRPr>
          </a:p>
        </p:txBody>
      </p:sp>
      <p:sp>
        <p:nvSpPr>
          <p:cNvPr id="70" name="Freeform 10">
            <a:extLst>
              <a:ext uri="{FF2B5EF4-FFF2-40B4-BE49-F238E27FC236}">
                <a16:creationId xmlns:a16="http://schemas.microsoft.com/office/drawing/2014/main" id="{7279EF8A-BA93-4B5C-BE05-75E92B8CCFA2}"/>
              </a:ext>
            </a:extLst>
          </p:cNvPr>
          <p:cNvSpPr>
            <a:spLocks noEditPoints="1"/>
          </p:cNvSpPr>
          <p:nvPr/>
        </p:nvSpPr>
        <p:spPr bwMode="auto">
          <a:xfrm>
            <a:off x="2871162" y="2912699"/>
            <a:ext cx="577058" cy="577058"/>
          </a:xfrm>
          <a:custGeom>
            <a:avLst/>
            <a:gdLst>
              <a:gd name="T0" fmla="*/ 216 w 1042"/>
              <a:gd name="T1" fmla="*/ 101 h 1041"/>
              <a:gd name="T2" fmla="*/ 139 w 1042"/>
              <a:gd name="T3" fmla="*/ 169 h 1041"/>
              <a:gd name="T4" fmla="*/ 77 w 1042"/>
              <a:gd name="T5" fmla="*/ 249 h 1041"/>
              <a:gd name="T6" fmla="*/ 34 w 1042"/>
              <a:gd name="T7" fmla="*/ 339 h 1041"/>
              <a:gd name="T8" fmla="*/ 8 w 1042"/>
              <a:gd name="T9" fmla="*/ 435 h 1041"/>
              <a:gd name="T10" fmla="*/ 0 w 1042"/>
              <a:gd name="T11" fmla="*/ 535 h 1041"/>
              <a:gd name="T12" fmla="*/ 13 w 1042"/>
              <a:gd name="T13" fmla="*/ 636 h 1041"/>
              <a:gd name="T14" fmla="*/ 46 w 1042"/>
              <a:gd name="T15" fmla="*/ 734 h 1041"/>
              <a:gd name="T16" fmla="*/ 82 w 1042"/>
              <a:gd name="T17" fmla="*/ 801 h 1041"/>
              <a:gd name="T18" fmla="*/ 132 w 1042"/>
              <a:gd name="T19" fmla="*/ 867 h 1041"/>
              <a:gd name="T20" fmla="*/ 188 w 1042"/>
              <a:gd name="T21" fmla="*/ 922 h 1041"/>
              <a:gd name="T22" fmla="*/ 250 w 1042"/>
              <a:gd name="T23" fmla="*/ 967 h 1041"/>
              <a:gd name="T24" fmla="*/ 334 w 1042"/>
              <a:gd name="T25" fmla="*/ 1007 h 1041"/>
              <a:gd name="T26" fmla="*/ 478 w 1042"/>
              <a:gd name="T27" fmla="*/ 1040 h 1041"/>
              <a:gd name="T28" fmla="*/ 626 w 1042"/>
              <a:gd name="T29" fmla="*/ 1030 h 1041"/>
              <a:gd name="T30" fmla="*/ 764 w 1042"/>
              <a:gd name="T31" fmla="*/ 982 h 1041"/>
              <a:gd name="T32" fmla="*/ 857 w 1042"/>
              <a:gd name="T33" fmla="*/ 921 h 1041"/>
              <a:gd name="T34" fmla="*/ 912 w 1042"/>
              <a:gd name="T35" fmla="*/ 868 h 1041"/>
              <a:gd name="T36" fmla="*/ 958 w 1042"/>
              <a:gd name="T37" fmla="*/ 806 h 1041"/>
              <a:gd name="T38" fmla="*/ 996 w 1042"/>
              <a:gd name="T39" fmla="*/ 735 h 1041"/>
              <a:gd name="T40" fmla="*/ 1023 w 1042"/>
              <a:gd name="T41" fmla="*/ 655 h 1041"/>
              <a:gd name="T42" fmla="*/ 1036 w 1042"/>
              <a:gd name="T43" fmla="*/ 594 h 1041"/>
              <a:gd name="T44" fmla="*/ 1042 w 1042"/>
              <a:gd name="T45" fmla="*/ 513 h 1041"/>
              <a:gd name="T46" fmla="*/ 1035 w 1042"/>
              <a:gd name="T47" fmla="*/ 436 h 1041"/>
              <a:gd name="T48" fmla="*/ 1016 w 1042"/>
              <a:gd name="T49" fmla="*/ 362 h 1041"/>
              <a:gd name="T50" fmla="*/ 961 w 1042"/>
              <a:gd name="T51" fmla="*/ 245 h 1041"/>
              <a:gd name="T52" fmla="*/ 865 w 1042"/>
              <a:gd name="T53" fmla="*/ 134 h 1041"/>
              <a:gd name="T54" fmla="*/ 744 w 1042"/>
              <a:gd name="T55" fmla="*/ 52 h 1041"/>
              <a:gd name="T56" fmla="*/ 604 w 1042"/>
              <a:gd name="T57" fmla="*/ 7 h 1041"/>
              <a:gd name="T58" fmla="*/ 529 w 1042"/>
              <a:gd name="T59" fmla="*/ 0 h 1041"/>
              <a:gd name="T60" fmla="*/ 453 w 1042"/>
              <a:gd name="T61" fmla="*/ 5 h 1041"/>
              <a:gd name="T62" fmla="*/ 376 w 1042"/>
              <a:gd name="T63" fmla="*/ 21 h 1041"/>
              <a:gd name="T64" fmla="*/ 299 w 1042"/>
              <a:gd name="T65" fmla="*/ 51 h 1041"/>
              <a:gd name="T66" fmla="*/ 746 w 1042"/>
              <a:gd name="T67" fmla="*/ 908 h 1041"/>
              <a:gd name="T68" fmla="*/ 693 w 1042"/>
              <a:gd name="T69" fmla="*/ 935 h 1041"/>
              <a:gd name="T70" fmla="*/ 622 w 1042"/>
              <a:gd name="T71" fmla="*/ 958 h 1041"/>
              <a:gd name="T72" fmla="*/ 553 w 1042"/>
              <a:gd name="T73" fmla="*/ 969 h 1041"/>
              <a:gd name="T74" fmla="*/ 467 w 1042"/>
              <a:gd name="T75" fmla="*/ 967 h 1041"/>
              <a:gd name="T76" fmla="*/ 339 w 1042"/>
              <a:gd name="T77" fmla="*/ 930 h 1041"/>
              <a:gd name="T78" fmla="*/ 227 w 1042"/>
              <a:gd name="T79" fmla="*/ 858 h 1041"/>
              <a:gd name="T80" fmla="*/ 141 w 1042"/>
              <a:gd name="T81" fmla="*/ 757 h 1041"/>
              <a:gd name="T82" fmla="*/ 87 w 1042"/>
              <a:gd name="T83" fmla="*/ 635 h 1041"/>
              <a:gd name="T84" fmla="*/ 73 w 1042"/>
              <a:gd name="T85" fmla="*/ 550 h 1041"/>
              <a:gd name="T86" fmla="*/ 75 w 1042"/>
              <a:gd name="T87" fmla="*/ 480 h 1041"/>
              <a:gd name="T88" fmla="*/ 89 w 1042"/>
              <a:gd name="T89" fmla="*/ 407 h 1041"/>
              <a:gd name="T90" fmla="*/ 107 w 1042"/>
              <a:gd name="T91" fmla="*/ 352 h 1041"/>
              <a:gd name="T92" fmla="*/ 156 w 1042"/>
              <a:gd name="T93" fmla="*/ 263 h 1041"/>
              <a:gd name="T94" fmla="*/ 221 w 1042"/>
              <a:gd name="T95" fmla="*/ 189 h 1041"/>
              <a:gd name="T96" fmla="*/ 300 w 1042"/>
              <a:gd name="T97" fmla="*/ 133 h 1041"/>
              <a:gd name="T98" fmla="*/ 387 w 1042"/>
              <a:gd name="T99" fmla="*/ 95 h 1041"/>
              <a:gd name="T100" fmla="*/ 482 w 1042"/>
              <a:gd name="T101" fmla="*/ 75 h 1041"/>
              <a:gd name="T102" fmla="*/ 580 w 1042"/>
              <a:gd name="T103" fmla="*/ 78 h 1041"/>
              <a:gd name="T104" fmla="*/ 677 w 1042"/>
              <a:gd name="T105" fmla="*/ 102 h 1041"/>
              <a:gd name="T106" fmla="*/ 769 w 1042"/>
              <a:gd name="T107" fmla="*/ 149 h 1041"/>
              <a:gd name="T108" fmla="*/ 838 w 1042"/>
              <a:gd name="T109" fmla="*/ 205 h 1041"/>
              <a:gd name="T110" fmla="*/ 908 w 1042"/>
              <a:gd name="T111" fmla="*/ 295 h 1041"/>
              <a:gd name="T112" fmla="*/ 951 w 1042"/>
              <a:gd name="T113" fmla="*/ 398 h 1041"/>
              <a:gd name="T114" fmla="*/ 968 w 1042"/>
              <a:gd name="T115" fmla="*/ 506 h 1041"/>
              <a:gd name="T116" fmla="*/ 959 w 1042"/>
              <a:gd name="T117" fmla="*/ 616 h 1041"/>
              <a:gd name="T118" fmla="*/ 922 w 1042"/>
              <a:gd name="T119" fmla="*/ 720 h 1041"/>
              <a:gd name="T120" fmla="*/ 860 w 1042"/>
              <a:gd name="T121" fmla="*/ 814 h 1041"/>
              <a:gd name="T122" fmla="*/ 771 w 1042"/>
              <a:gd name="T123" fmla="*/ 892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42" h="1041">
                <a:moveTo>
                  <a:pt x="261" y="72"/>
                </a:moveTo>
                <a:lnTo>
                  <a:pt x="261" y="72"/>
                </a:lnTo>
                <a:lnTo>
                  <a:pt x="238" y="86"/>
                </a:lnTo>
                <a:lnTo>
                  <a:pt x="216" y="101"/>
                </a:lnTo>
                <a:lnTo>
                  <a:pt x="195" y="116"/>
                </a:lnTo>
                <a:lnTo>
                  <a:pt x="175" y="133"/>
                </a:lnTo>
                <a:lnTo>
                  <a:pt x="157" y="150"/>
                </a:lnTo>
                <a:lnTo>
                  <a:pt x="139" y="169"/>
                </a:lnTo>
                <a:lnTo>
                  <a:pt x="122" y="188"/>
                </a:lnTo>
                <a:lnTo>
                  <a:pt x="106" y="208"/>
                </a:lnTo>
                <a:lnTo>
                  <a:pt x="91" y="228"/>
                </a:lnTo>
                <a:lnTo>
                  <a:pt x="77" y="249"/>
                </a:lnTo>
                <a:lnTo>
                  <a:pt x="65" y="271"/>
                </a:lnTo>
                <a:lnTo>
                  <a:pt x="53" y="293"/>
                </a:lnTo>
                <a:lnTo>
                  <a:pt x="43" y="316"/>
                </a:lnTo>
                <a:lnTo>
                  <a:pt x="34" y="339"/>
                </a:lnTo>
                <a:lnTo>
                  <a:pt x="26" y="362"/>
                </a:lnTo>
                <a:lnTo>
                  <a:pt x="19" y="386"/>
                </a:lnTo>
                <a:lnTo>
                  <a:pt x="13" y="411"/>
                </a:lnTo>
                <a:lnTo>
                  <a:pt x="8" y="435"/>
                </a:lnTo>
                <a:lnTo>
                  <a:pt x="5" y="460"/>
                </a:lnTo>
                <a:lnTo>
                  <a:pt x="3" y="484"/>
                </a:lnTo>
                <a:lnTo>
                  <a:pt x="0" y="510"/>
                </a:lnTo>
                <a:lnTo>
                  <a:pt x="0" y="535"/>
                </a:lnTo>
                <a:lnTo>
                  <a:pt x="3" y="560"/>
                </a:lnTo>
                <a:lnTo>
                  <a:pt x="5" y="586"/>
                </a:lnTo>
                <a:lnTo>
                  <a:pt x="8" y="611"/>
                </a:lnTo>
                <a:lnTo>
                  <a:pt x="13" y="636"/>
                </a:lnTo>
                <a:lnTo>
                  <a:pt x="20" y="661"/>
                </a:lnTo>
                <a:lnTo>
                  <a:pt x="27" y="686"/>
                </a:lnTo>
                <a:lnTo>
                  <a:pt x="36" y="710"/>
                </a:lnTo>
                <a:lnTo>
                  <a:pt x="46" y="734"/>
                </a:lnTo>
                <a:lnTo>
                  <a:pt x="58" y="758"/>
                </a:lnTo>
                <a:lnTo>
                  <a:pt x="71" y="783"/>
                </a:lnTo>
                <a:lnTo>
                  <a:pt x="71" y="783"/>
                </a:lnTo>
                <a:lnTo>
                  <a:pt x="82" y="801"/>
                </a:lnTo>
                <a:lnTo>
                  <a:pt x="94" y="818"/>
                </a:lnTo>
                <a:lnTo>
                  <a:pt x="106" y="836"/>
                </a:lnTo>
                <a:lnTo>
                  <a:pt x="118" y="852"/>
                </a:lnTo>
                <a:lnTo>
                  <a:pt x="132" y="867"/>
                </a:lnTo>
                <a:lnTo>
                  <a:pt x="145" y="882"/>
                </a:lnTo>
                <a:lnTo>
                  <a:pt x="159" y="896"/>
                </a:lnTo>
                <a:lnTo>
                  <a:pt x="173" y="909"/>
                </a:lnTo>
                <a:lnTo>
                  <a:pt x="188" y="922"/>
                </a:lnTo>
                <a:lnTo>
                  <a:pt x="203" y="935"/>
                </a:lnTo>
                <a:lnTo>
                  <a:pt x="218" y="946"/>
                </a:lnTo>
                <a:lnTo>
                  <a:pt x="234" y="957"/>
                </a:lnTo>
                <a:lnTo>
                  <a:pt x="250" y="967"/>
                </a:lnTo>
                <a:lnTo>
                  <a:pt x="266" y="976"/>
                </a:lnTo>
                <a:lnTo>
                  <a:pt x="284" y="985"/>
                </a:lnTo>
                <a:lnTo>
                  <a:pt x="300" y="994"/>
                </a:lnTo>
                <a:lnTo>
                  <a:pt x="334" y="1007"/>
                </a:lnTo>
                <a:lnTo>
                  <a:pt x="370" y="1020"/>
                </a:lnTo>
                <a:lnTo>
                  <a:pt x="406" y="1029"/>
                </a:lnTo>
                <a:lnTo>
                  <a:pt x="443" y="1035"/>
                </a:lnTo>
                <a:lnTo>
                  <a:pt x="478" y="1040"/>
                </a:lnTo>
                <a:lnTo>
                  <a:pt x="515" y="1041"/>
                </a:lnTo>
                <a:lnTo>
                  <a:pt x="552" y="1040"/>
                </a:lnTo>
                <a:lnTo>
                  <a:pt x="589" y="1036"/>
                </a:lnTo>
                <a:lnTo>
                  <a:pt x="626" y="1030"/>
                </a:lnTo>
                <a:lnTo>
                  <a:pt x="662" y="1022"/>
                </a:lnTo>
                <a:lnTo>
                  <a:pt x="696" y="1011"/>
                </a:lnTo>
                <a:lnTo>
                  <a:pt x="731" y="998"/>
                </a:lnTo>
                <a:lnTo>
                  <a:pt x="764" y="982"/>
                </a:lnTo>
                <a:lnTo>
                  <a:pt x="796" y="964"/>
                </a:lnTo>
                <a:lnTo>
                  <a:pt x="827" y="943"/>
                </a:lnTo>
                <a:lnTo>
                  <a:pt x="842" y="932"/>
                </a:lnTo>
                <a:lnTo>
                  <a:pt x="857" y="921"/>
                </a:lnTo>
                <a:lnTo>
                  <a:pt x="871" y="908"/>
                </a:lnTo>
                <a:lnTo>
                  <a:pt x="885" y="896"/>
                </a:lnTo>
                <a:lnTo>
                  <a:pt x="899" y="882"/>
                </a:lnTo>
                <a:lnTo>
                  <a:pt x="912" y="868"/>
                </a:lnTo>
                <a:lnTo>
                  <a:pt x="924" y="853"/>
                </a:lnTo>
                <a:lnTo>
                  <a:pt x="936" y="838"/>
                </a:lnTo>
                <a:lnTo>
                  <a:pt x="947" y="822"/>
                </a:lnTo>
                <a:lnTo>
                  <a:pt x="958" y="806"/>
                </a:lnTo>
                <a:lnTo>
                  <a:pt x="968" y="788"/>
                </a:lnTo>
                <a:lnTo>
                  <a:pt x="978" y="771"/>
                </a:lnTo>
                <a:lnTo>
                  <a:pt x="988" y="754"/>
                </a:lnTo>
                <a:lnTo>
                  <a:pt x="996" y="735"/>
                </a:lnTo>
                <a:lnTo>
                  <a:pt x="1004" y="716"/>
                </a:lnTo>
                <a:lnTo>
                  <a:pt x="1011" y="696"/>
                </a:lnTo>
                <a:lnTo>
                  <a:pt x="1018" y="676"/>
                </a:lnTo>
                <a:lnTo>
                  <a:pt x="1023" y="655"/>
                </a:lnTo>
                <a:lnTo>
                  <a:pt x="1023" y="655"/>
                </a:lnTo>
                <a:lnTo>
                  <a:pt x="1029" y="634"/>
                </a:lnTo>
                <a:lnTo>
                  <a:pt x="1032" y="613"/>
                </a:lnTo>
                <a:lnTo>
                  <a:pt x="1036" y="594"/>
                </a:lnTo>
                <a:lnTo>
                  <a:pt x="1038" y="573"/>
                </a:lnTo>
                <a:lnTo>
                  <a:pt x="1041" y="553"/>
                </a:lnTo>
                <a:lnTo>
                  <a:pt x="1042" y="533"/>
                </a:lnTo>
                <a:lnTo>
                  <a:pt x="1042" y="513"/>
                </a:lnTo>
                <a:lnTo>
                  <a:pt x="1041" y="493"/>
                </a:lnTo>
                <a:lnTo>
                  <a:pt x="1039" y="474"/>
                </a:lnTo>
                <a:lnTo>
                  <a:pt x="1037" y="455"/>
                </a:lnTo>
                <a:lnTo>
                  <a:pt x="1035" y="436"/>
                </a:lnTo>
                <a:lnTo>
                  <a:pt x="1031" y="417"/>
                </a:lnTo>
                <a:lnTo>
                  <a:pt x="1027" y="399"/>
                </a:lnTo>
                <a:lnTo>
                  <a:pt x="1022" y="381"/>
                </a:lnTo>
                <a:lnTo>
                  <a:pt x="1016" y="362"/>
                </a:lnTo>
                <a:lnTo>
                  <a:pt x="1011" y="345"/>
                </a:lnTo>
                <a:lnTo>
                  <a:pt x="997" y="310"/>
                </a:lnTo>
                <a:lnTo>
                  <a:pt x="979" y="277"/>
                </a:lnTo>
                <a:lnTo>
                  <a:pt x="961" y="245"/>
                </a:lnTo>
                <a:lnTo>
                  <a:pt x="940" y="215"/>
                </a:lnTo>
                <a:lnTo>
                  <a:pt x="917" y="186"/>
                </a:lnTo>
                <a:lnTo>
                  <a:pt x="892" y="159"/>
                </a:lnTo>
                <a:lnTo>
                  <a:pt x="865" y="134"/>
                </a:lnTo>
                <a:lnTo>
                  <a:pt x="838" y="110"/>
                </a:lnTo>
                <a:lnTo>
                  <a:pt x="808" y="89"/>
                </a:lnTo>
                <a:lnTo>
                  <a:pt x="777" y="69"/>
                </a:lnTo>
                <a:lnTo>
                  <a:pt x="744" y="52"/>
                </a:lnTo>
                <a:lnTo>
                  <a:pt x="711" y="37"/>
                </a:lnTo>
                <a:lnTo>
                  <a:pt x="675" y="25"/>
                </a:lnTo>
                <a:lnTo>
                  <a:pt x="641" y="14"/>
                </a:lnTo>
                <a:lnTo>
                  <a:pt x="604" y="7"/>
                </a:lnTo>
                <a:lnTo>
                  <a:pt x="586" y="4"/>
                </a:lnTo>
                <a:lnTo>
                  <a:pt x="567" y="1"/>
                </a:lnTo>
                <a:lnTo>
                  <a:pt x="547" y="0"/>
                </a:lnTo>
                <a:lnTo>
                  <a:pt x="529" y="0"/>
                </a:lnTo>
                <a:lnTo>
                  <a:pt x="511" y="0"/>
                </a:lnTo>
                <a:lnTo>
                  <a:pt x="491" y="0"/>
                </a:lnTo>
                <a:lnTo>
                  <a:pt x="471" y="3"/>
                </a:lnTo>
                <a:lnTo>
                  <a:pt x="453" y="5"/>
                </a:lnTo>
                <a:lnTo>
                  <a:pt x="433" y="7"/>
                </a:lnTo>
                <a:lnTo>
                  <a:pt x="414" y="12"/>
                </a:lnTo>
                <a:lnTo>
                  <a:pt x="395" y="16"/>
                </a:lnTo>
                <a:lnTo>
                  <a:pt x="376" y="21"/>
                </a:lnTo>
                <a:lnTo>
                  <a:pt x="356" y="28"/>
                </a:lnTo>
                <a:lnTo>
                  <a:pt x="337" y="35"/>
                </a:lnTo>
                <a:lnTo>
                  <a:pt x="318" y="43"/>
                </a:lnTo>
                <a:lnTo>
                  <a:pt x="299" y="51"/>
                </a:lnTo>
                <a:lnTo>
                  <a:pt x="279" y="61"/>
                </a:lnTo>
                <a:lnTo>
                  <a:pt x="261" y="72"/>
                </a:lnTo>
                <a:lnTo>
                  <a:pt x="261" y="72"/>
                </a:lnTo>
                <a:close/>
                <a:moveTo>
                  <a:pt x="746" y="908"/>
                </a:moveTo>
                <a:lnTo>
                  <a:pt x="746" y="908"/>
                </a:lnTo>
                <a:lnTo>
                  <a:pt x="727" y="919"/>
                </a:lnTo>
                <a:lnTo>
                  <a:pt x="710" y="927"/>
                </a:lnTo>
                <a:lnTo>
                  <a:pt x="693" y="935"/>
                </a:lnTo>
                <a:lnTo>
                  <a:pt x="675" y="942"/>
                </a:lnTo>
                <a:lnTo>
                  <a:pt x="658" y="949"/>
                </a:lnTo>
                <a:lnTo>
                  <a:pt x="641" y="953"/>
                </a:lnTo>
                <a:lnTo>
                  <a:pt x="622" y="958"/>
                </a:lnTo>
                <a:lnTo>
                  <a:pt x="605" y="962"/>
                </a:lnTo>
                <a:lnTo>
                  <a:pt x="588" y="966"/>
                </a:lnTo>
                <a:lnTo>
                  <a:pt x="571" y="968"/>
                </a:lnTo>
                <a:lnTo>
                  <a:pt x="553" y="969"/>
                </a:lnTo>
                <a:lnTo>
                  <a:pt x="536" y="970"/>
                </a:lnTo>
                <a:lnTo>
                  <a:pt x="519" y="970"/>
                </a:lnTo>
                <a:lnTo>
                  <a:pt x="501" y="970"/>
                </a:lnTo>
                <a:lnTo>
                  <a:pt x="467" y="967"/>
                </a:lnTo>
                <a:lnTo>
                  <a:pt x="433" y="961"/>
                </a:lnTo>
                <a:lnTo>
                  <a:pt x="401" y="953"/>
                </a:lnTo>
                <a:lnTo>
                  <a:pt x="370" y="943"/>
                </a:lnTo>
                <a:lnTo>
                  <a:pt x="339" y="930"/>
                </a:lnTo>
                <a:lnTo>
                  <a:pt x="309" y="915"/>
                </a:lnTo>
                <a:lnTo>
                  <a:pt x="280" y="898"/>
                </a:lnTo>
                <a:lnTo>
                  <a:pt x="254" y="878"/>
                </a:lnTo>
                <a:lnTo>
                  <a:pt x="227" y="858"/>
                </a:lnTo>
                <a:lnTo>
                  <a:pt x="203" y="835"/>
                </a:lnTo>
                <a:lnTo>
                  <a:pt x="181" y="810"/>
                </a:lnTo>
                <a:lnTo>
                  <a:pt x="160" y="785"/>
                </a:lnTo>
                <a:lnTo>
                  <a:pt x="141" y="757"/>
                </a:lnTo>
                <a:lnTo>
                  <a:pt x="125" y="729"/>
                </a:lnTo>
                <a:lnTo>
                  <a:pt x="110" y="699"/>
                </a:lnTo>
                <a:lnTo>
                  <a:pt x="97" y="666"/>
                </a:lnTo>
                <a:lnTo>
                  <a:pt x="87" y="635"/>
                </a:lnTo>
                <a:lnTo>
                  <a:pt x="80" y="602"/>
                </a:lnTo>
                <a:lnTo>
                  <a:pt x="76" y="584"/>
                </a:lnTo>
                <a:lnTo>
                  <a:pt x="75" y="567"/>
                </a:lnTo>
                <a:lnTo>
                  <a:pt x="73" y="550"/>
                </a:lnTo>
                <a:lnTo>
                  <a:pt x="73" y="533"/>
                </a:lnTo>
                <a:lnTo>
                  <a:pt x="73" y="515"/>
                </a:lnTo>
                <a:lnTo>
                  <a:pt x="73" y="497"/>
                </a:lnTo>
                <a:lnTo>
                  <a:pt x="75" y="480"/>
                </a:lnTo>
                <a:lnTo>
                  <a:pt x="77" y="461"/>
                </a:lnTo>
                <a:lnTo>
                  <a:pt x="80" y="444"/>
                </a:lnTo>
                <a:lnTo>
                  <a:pt x="84" y="425"/>
                </a:lnTo>
                <a:lnTo>
                  <a:pt x="89" y="407"/>
                </a:lnTo>
                <a:lnTo>
                  <a:pt x="94" y="389"/>
                </a:lnTo>
                <a:lnTo>
                  <a:pt x="101" y="370"/>
                </a:lnTo>
                <a:lnTo>
                  <a:pt x="107" y="352"/>
                </a:lnTo>
                <a:lnTo>
                  <a:pt x="107" y="352"/>
                </a:lnTo>
                <a:lnTo>
                  <a:pt x="118" y="329"/>
                </a:lnTo>
                <a:lnTo>
                  <a:pt x="129" y="306"/>
                </a:lnTo>
                <a:lnTo>
                  <a:pt x="142" y="284"/>
                </a:lnTo>
                <a:lnTo>
                  <a:pt x="156" y="263"/>
                </a:lnTo>
                <a:lnTo>
                  <a:pt x="171" y="243"/>
                </a:lnTo>
                <a:lnTo>
                  <a:pt x="187" y="224"/>
                </a:lnTo>
                <a:lnTo>
                  <a:pt x="204" y="207"/>
                </a:lnTo>
                <a:lnTo>
                  <a:pt x="221" y="189"/>
                </a:lnTo>
                <a:lnTo>
                  <a:pt x="240" y="173"/>
                </a:lnTo>
                <a:lnTo>
                  <a:pt x="259" y="159"/>
                </a:lnTo>
                <a:lnTo>
                  <a:pt x="279" y="146"/>
                </a:lnTo>
                <a:lnTo>
                  <a:pt x="300" y="133"/>
                </a:lnTo>
                <a:lnTo>
                  <a:pt x="321" y="121"/>
                </a:lnTo>
                <a:lnTo>
                  <a:pt x="342" y="111"/>
                </a:lnTo>
                <a:lnTo>
                  <a:pt x="365" y="102"/>
                </a:lnTo>
                <a:lnTo>
                  <a:pt x="387" y="95"/>
                </a:lnTo>
                <a:lnTo>
                  <a:pt x="412" y="88"/>
                </a:lnTo>
                <a:lnTo>
                  <a:pt x="435" y="82"/>
                </a:lnTo>
                <a:lnTo>
                  <a:pt x="459" y="79"/>
                </a:lnTo>
                <a:lnTo>
                  <a:pt x="482" y="75"/>
                </a:lnTo>
                <a:lnTo>
                  <a:pt x="506" y="74"/>
                </a:lnTo>
                <a:lnTo>
                  <a:pt x="530" y="74"/>
                </a:lnTo>
                <a:lnTo>
                  <a:pt x="556" y="75"/>
                </a:lnTo>
                <a:lnTo>
                  <a:pt x="580" y="78"/>
                </a:lnTo>
                <a:lnTo>
                  <a:pt x="604" y="82"/>
                </a:lnTo>
                <a:lnTo>
                  <a:pt x="628" y="87"/>
                </a:lnTo>
                <a:lnTo>
                  <a:pt x="652" y="94"/>
                </a:lnTo>
                <a:lnTo>
                  <a:pt x="677" y="102"/>
                </a:lnTo>
                <a:lnTo>
                  <a:pt x="700" y="111"/>
                </a:lnTo>
                <a:lnTo>
                  <a:pt x="724" y="122"/>
                </a:lnTo>
                <a:lnTo>
                  <a:pt x="747" y="135"/>
                </a:lnTo>
                <a:lnTo>
                  <a:pt x="769" y="149"/>
                </a:lnTo>
                <a:lnTo>
                  <a:pt x="769" y="149"/>
                </a:lnTo>
                <a:lnTo>
                  <a:pt x="794" y="166"/>
                </a:lnTo>
                <a:lnTo>
                  <a:pt x="817" y="186"/>
                </a:lnTo>
                <a:lnTo>
                  <a:pt x="838" y="205"/>
                </a:lnTo>
                <a:lnTo>
                  <a:pt x="857" y="226"/>
                </a:lnTo>
                <a:lnTo>
                  <a:pt x="876" y="249"/>
                </a:lnTo>
                <a:lnTo>
                  <a:pt x="893" y="272"/>
                </a:lnTo>
                <a:lnTo>
                  <a:pt x="908" y="295"/>
                </a:lnTo>
                <a:lnTo>
                  <a:pt x="921" y="321"/>
                </a:lnTo>
                <a:lnTo>
                  <a:pt x="932" y="346"/>
                </a:lnTo>
                <a:lnTo>
                  <a:pt x="943" y="371"/>
                </a:lnTo>
                <a:lnTo>
                  <a:pt x="951" y="398"/>
                </a:lnTo>
                <a:lnTo>
                  <a:pt x="958" y="424"/>
                </a:lnTo>
                <a:lnTo>
                  <a:pt x="962" y="452"/>
                </a:lnTo>
                <a:lnTo>
                  <a:pt x="966" y="478"/>
                </a:lnTo>
                <a:lnTo>
                  <a:pt x="968" y="506"/>
                </a:lnTo>
                <a:lnTo>
                  <a:pt x="968" y="534"/>
                </a:lnTo>
                <a:lnTo>
                  <a:pt x="966" y="561"/>
                </a:lnTo>
                <a:lnTo>
                  <a:pt x="963" y="588"/>
                </a:lnTo>
                <a:lnTo>
                  <a:pt x="959" y="616"/>
                </a:lnTo>
                <a:lnTo>
                  <a:pt x="952" y="642"/>
                </a:lnTo>
                <a:lnTo>
                  <a:pt x="944" y="669"/>
                </a:lnTo>
                <a:lnTo>
                  <a:pt x="933" y="695"/>
                </a:lnTo>
                <a:lnTo>
                  <a:pt x="922" y="720"/>
                </a:lnTo>
                <a:lnTo>
                  <a:pt x="909" y="745"/>
                </a:lnTo>
                <a:lnTo>
                  <a:pt x="894" y="769"/>
                </a:lnTo>
                <a:lnTo>
                  <a:pt x="878" y="792"/>
                </a:lnTo>
                <a:lnTo>
                  <a:pt x="860" y="814"/>
                </a:lnTo>
                <a:lnTo>
                  <a:pt x="840" y="836"/>
                </a:lnTo>
                <a:lnTo>
                  <a:pt x="819" y="855"/>
                </a:lnTo>
                <a:lnTo>
                  <a:pt x="796" y="875"/>
                </a:lnTo>
                <a:lnTo>
                  <a:pt x="771" y="892"/>
                </a:lnTo>
                <a:lnTo>
                  <a:pt x="746" y="908"/>
                </a:lnTo>
                <a:lnTo>
                  <a:pt x="746" y="908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defTabSz="1151912"/>
            <a:endParaRPr lang="en-US">
              <a:solidFill>
                <a:prstClr val="black"/>
              </a:solidFill>
              <a:latin typeface="TeleNeo Office"/>
            </a:endParaRP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FAB2BC79-6DEA-4F31-ACCB-6DCCA5EF688B}"/>
              </a:ext>
            </a:extLst>
          </p:cNvPr>
          <p:cNvSpPr txBox="1"/>
          <p:nvPr/>
        </p:nvSpPr>
        <p:spPr bwMode="gray">
          <a:xfrm>
            <a:off x="3102650" y="2238559"/>
            <a:ext cx="1921924" cy="5229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151912"/>
            <a:r>
              <a:rPr lang="en-US" sz="1399">
                <a:solidFill>
                  <a:prstClr val="white"/>
                </a:solidFill>
                <a:latin typeface="TeleNeo Office ExtraBold" panose="020B0A04040202090203" pitchFamily="34" charset="0"/>
              </a:rPr>
              <a:t>AGILE WORKING &amp; RAPID DEPLOYMENT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82E970B5-9770-4249-8E16-944E3C11D1CB}"/>
              </a:ext>
            </a:extLst>
          </p:cNvPr>
          <p:cNvSpPr txBox="1"/>
          <p:nvPr/>
        </p:nvSpPr>
        <p:spPr bwMode="gray">
          <a:xfrm>
            <a:off x="6808870" y="4298037"/>
            <a:ext cx="2259451" cy="5229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151912"/>
            <a:r>
              <a:rPr lang="en-US" sz="1399">
                <a:solidFill>
                  <a:prstClr val="white"/>
                </a:solidFill>
                <a:latin typeface="TeleNeo Office ExtraBold" panose="020B0A04040202090203" pitchFamily="34" charset="0"/>
              </a:rPr>
              <a:t>BEST TECHNOLOGY &amp; CONTINOUS IMPROVEMENT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400A53C5-DA66-4530-BCA9-341CCA3AE35C}"/>
              </a:ext>
            </a:extLst>
          </p:cNvPr>
          <p:cNvSpPr txBox="1"/>
          <p:nvPr/>
        </p:nvSpPr>
        <p:spPr bwMode="gray">
          <a:xfrm>
            <a:off x="6658797" y="2261846"/>
            <a:ext cx="1921924" cy="5229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1426" tIns="45713" rIns="91426" bIns="45713" anchor="t">
            <a:spAutoFit/>
          </a:bodyPr>
          <a:lstStyle/>
          <a:p>
            <a:pPr defTabSz="1151912"/>
            <a:r>
              <a:rPr lang="en-US" sz="1399">
                <a:solidFill>
                  <a:prstClr val="white"/>
                </a:solidFill>
                <a:latin typeface="TeleNeo Office ExtraBold"/>
              </a:rPr>
              <a:t>EUROPEAN CROSS-</a:t>
            </a:r>
            <a:br>
              <a:rPr lang="en-US" sz="1399">
                <a:solidFill>
                  <a:prstClr val="black"/>
                </a:solidFill>
                <a:latin typeface="TeleNeo Office ExtraBold" panose="020B0A04040202090203" pitchFamily="34" charset="0"/>
              </a:rPr>
            </a:br>
            <a:r>
              <a:rPr lang="en-US" sz="1399">
                <a:solidFill>
                  <a:prstClr val="white"/>
                </a:solidFill>
                <a:latin typeface="TeleNeo Office ExtraBold"/>
              </a:rPr>
              <a:t>FUNCTIONAL TEAMS</a:t>
            </a:r>
          </a:p>
        </p:txBody>
      </p: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2C5F0491-3525-44CC-A6CC-0A99ACD8EBAC}"/>
              </a:ext>
            </a:extLst>
          </p:cNvPr>
          <p:cNvCxnSpPr>
            <a:cxnSpLocks/>
          </p:cNvCxnSpPr>
          <p:nvPr/>
        </p:nvCxnSpPr>
        <p:spPr>
          <a:xfrm>
            <a:off x="6693996" y="2773720"/>
            <a:ext cx="193663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D7030EB7-7F62-46D9-A9F2-6616D8624957}"/>
              </a:ext>
            </a:extLst>
          </p:cNvPr>
          <p:cNvCxnSpPr>
            <a:cxnSpLocks/>
            <a:stCxn id="67" idx="52"/>
          </p:cNvCxnSpPr>
          <p:nvPr/>
        </p:nvCxnSpPr>
        <p:spPr>
          <a:xfrm flipV="1">
            <a:off x="6463209" y="2773056"/>
            <a:ext cx="230788" cy="29931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r Verbinder 75">
            <a:extLst>
              <a:ext uri="{FF2B5EF4-FFF2-40B4-BE49-F238E27FC236}">
                <a16:creationId xmlns:a16="http://schemas.microsoft.com/office/drawing/2014/main" id="{99EDD663-7025-46D1-85B4-E9135D998C5F}"/>
              </a:ext>
            </a:extLst>
          </p:cNvPr>
          <p:cNvCxnSpPr>
            <a:cxnSpLocks/>
          </p:cNvCxnSpPr>
          <p:nvPr/>
        </p:nvCxnSpPr>
        <p:spPr>
          <a:xfrm>
            <a:off x="3249417" y="2775281"/>
            <a:ext cx="128567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r Verbinder 76">
            <a:extLst>
              <a:ext uri="{FF2B5EF4-FFF2-40B4-BE49-F238E27FC236}">
                <a16:creationId xmlns:a16="http://schemas.microsoft.com/office/drawing/2014/main" id="{37D856BF-73CF-4663-9DE3-2993CBCBCDC5}"/>
              </a:ext>
            </a:extLst>
          </p:cNvPr>
          <p:cNvCxnSpPr>
            <a:endCxn id="68" idx="43"/>
          </p:cNvCxnSpPr>
          <p:nvPr/>
        </p:nvCxnSpPr>
        <p:spPr>
          <a:xfrm>
            <a:off x="4529741" y="2777681"/>
            <a:ext cx="481839" cy="3419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r Verbinder 77">
            <a:extLst>
              <a:ext uri="{FF2B5EF4-FFF2-40B4-BE49-F238E27FC236}">
                <a16:creationId xmlns:a16="http://schemas.microsoft.com/office/drawing/2014/main" id="{9B7B690D-B3B2-4610-A8BA-59B4FE781D36}"/>
              </a:ext>
            </a:extLst>
          </p:cNvPr>
          <p:cNvCxnSpPr>
            <a:cxnSpLocks/>
          </p:cNvCxnSpPr>
          <p:nvPr/>
        </p:nvCxnSpPr>
        <p:spPr>
          <a:xfrm>
            <a:off x="6864712" y="4848679"/>
            <a:ext cx="195920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78">
            <a:extLst>
              <a:ext uri="{FF2B5EF4-FFF2-40B4-BE49-F238E27FC236}">
                <a16:creationId xmlns:a16="http://schemas.microsoft.com/office/drawing/2014/main" id="{657BE15C-DD2F-44DF-B6B2-7BD2AE5B19BA}"/>
              </a:ext>
            </a:extLst>
          </p:cNvPr>
          <p:cNvCxnSpPr>
            <a:cxnSpLocks/>
            <a:stCxn id="66" idx="0"/>
          </p:cNvCxnSpPr>
          <p:nvPr/>
        </p:nvCxnSpPr>
        <p:spPr>
          <a:xfrm>
            <a:off x="6560427" y="4557696"/>
            <a:ext cx="304285" cy="29426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r Verbinder 79">
            <a:extLst>
              <a:ext uri="{FF2B5EF4-FFF2-40B4-BE49-F238E27FC236}">
                <a16:creationId xmlns:a16="http://schemas.microsoft.com/office/drawing/2014/main" id="{74B75B31-DC02-471F-A8AF-CFD3A088F8C9}"/>
              </a:ext>
            </a:extLst>
          </p:cNvPr>
          <p:cNvCxnSpPr>
            <a:cxnSpLocks/>
            <a:endCxn id="69" idx="15"/>
          </p:cNvCxnSpPr>
          <p:nvPr/>
        </p:nvCxnSpPr>
        <p:spPr>
          <a:xfrm flipV="1">
            <a:off x="4864149" y="4168016"/>
            <a:ext cx="166434" cy="7153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r Verbinder 80">
            <a:extLst>
              <a:ext uri="{FF2B5EF4-FFF2-40B4-BE49-F238E27FC236}">
                <a16:creationId xmlns:a16="http://schemas.microsoft.com/office/drawing/2014/main" id="{5D6A1B6C-C2D5-4736-9DAE-E3FD9F94B8B9}"/>
              </a:ext>
            </a:extLst>
          </p:cNvPr>
          <p:cNvCxnSpPr>
            <a:cxnSpLocks/>
          </p:cNvCxnSpPr>
          <p:nvPr/>
        </p:nvCxnSpPr>
        <p:spPr>
          <a:xfrm>
            <a:off x="3140311" y="4891075"/>
            <a:ext cx="17463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feld 81">
            <a:extLst>
              <a:ext uri="{FF2B5EF4-FFF2-40B4-BE49-F238E27FC236}">
                <a16:creationId xmlns:a16="http://schemas.microsoft.com/office/drawing/2014/main" id="{62749B50-592A-45BE-83B1-1F3F532D5E40}"/>
              </a:ext>
            </a:extLst>
          </p:cNvPr>
          <p:cNvSpPr txBox="1"/>
          <p:nvPr/>
        </p:nvSpPr>
        <p:spPr bwMode="gray">
          <a:xfrm>
            <a:off x="3102651" y="4367935"/>
            <a:ext cx="2200748" cy="5229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151912"/>
            <a:r>
              <a:rPr lang="en-US" sz="1399">
                <a:solidFill>
                  <a:prstClr val="white"/>
                </a:solidFill>
                <a:latin typeface="TeleNeo Office ExtraBold" panose="020B0A04040202090203" pitchFamily="34" charset="0"/>
              </a:rPr>
              <a:t>SMALL INVESTMENT &amp; END-TO-END SERVICE </a:t>
            </a:r>
          </a:p>
        </p:txBody>
      </p:sp>
      <p:pic>
        <p:nvPicPr>
          <p:cNvPr id="83" name="Grafik 82">
            <a:extLst>
              <a:ext uri="{FF2B5EF4-FFF2-40B4-BE49-F238E27FC236}">
                <a16:creationId xmlns:a16="http://schemas.microsoft.com/office/drawing/2014/main" id="{1CC8F827-3A83-49CD-9DFF-4C89769511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88205" y="3417896"/>
            <a:ext cx="581304" cy="58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82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A876C2-A22F-D10E-9D1A-3178BAEC2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Calibri" pitchFamily="2" charset="2"/>
              <a:buChar char="-"/>
            </a:pPr>
            <a:r>
              <a:rPr lang="en-US">
                <a:hlinkClick r:id="rId2"/>
              </a:rPr>
              <a:t>Science as Amateur Software Development</a:t>
            </a:r>
            <a:endParaRPr lang="en-US"/>
          </a:p>
          <a:p>
            <a:pPr marL="285750" indent="-285750">
              <a:buFont typeface="Arial" pitchFamily="2" charset="2"/>
              <a:buChar char="•"/>
            </a:pPr>
            <a:r>
              <a:rPr lang="en-US">
                <a:hlinkClick r:id="" action="ppaction://noaction"/>
              </a:rPr>
              <a:t>Value in Data Science Beyond Models in Production | RStudio (2020)</a:t>
            </a:r>
            <a:endParaRPr lang="en-US"/>
          </a:p>
          <a:p>
            <a:pPr marL="285750" indent="-285750">
              <a:buFont typeface="Arial" pitchFamily="2" charset="2"/>
              <a:buChar char="•"/>
            </a:pPr>
            <a:r>
              <a:rPr lang="en-US">
                <a:ea typeface="+mn-lt"/>
                <a:cs typeface="+mn-lt"/>
                <a:hlinkClick r:id="rId3"/>
              </a:rPr>
              <a:t>Forecasting – Principles and Practice</a:t>
            </a:r>
            <a:endParaRPr lang="en-US"/>
          </a:p>
          <a:p>
            <a:pPr marL="285750" indent="-285750">
              <a:buFont typeface="Arial" pitchFamily="2" charset="2"/>
              <a:buChar char="•"/>
            </a:pPr>
            <a:r>
              <a:rPr lang="en-US">
                <a:hlinkClick r:id="rId4"/>
              </a:rPr>
              <a:t>Hands on ML</a:t>
            </a:r>
            <a:endParaRPr lang="en-US"/>
          </a:p>
          <a:p>
            <a:pPr marL="285750" indent="-285750">
              <a:buFont typeface="Arial" pitchFamily="2" charset="2"/>
              <a:buChar char="•"/>
            </a:pPr>
            <a:r>
              <a:rPr lang="en-US">
                <a:hlinkClick r:id="rId5"/>
              </a:rPr>
              <a:t>Andrew Ng Courses</a:t>
            </a:r>
            <a:endParaRPr lang="en-US"/>
          </a:p>
          <a:p>
            <a:pPr marL="285750" indent="-285750">
              <a:buFont typeface="Arial" pitchFamily="2" charset="2"/>
              <a:buChar char="•"/>
            </a:pPr>
            <a:r>
              <a:rPr lang="en-US">
                <a:hlinkClick r:id="rId6"/>
              </a:rPr>
              <a:t>R for DS + tidyverse tutoriály</a:t>
            </a:r>
            <a:endParaRPr lang="en-US"/>
          </a:p>
          <a:p>
            <a:pPr marL="285750" indent="-285750">
              <a:buFont typeface="Arial" pitchFamily="2" charset="2"/>
              <a:buChar char="•"/>
            </a:pPr>
            <a:endParaRPr lang="en-US"/>
          </a:p>
          <a:p>
            <a:pPr marL="285750" indent="-285750">
              <a:buFont typeface="Arial" pitchFamily="2" charset="2"/>
              <a:buChar char="•"/>
            </a:pPr>
            <a:r>
              <a:rPr lang="en-US"/>
              <a:t>LinkedIn</a:t>
            </a:r>
          </a:p>
          <a:p>
            <a:pPr marL="285750" indent="-285750">
              <a:buFont typeface="Arial" pitchFamily="2" charset="2"/>
              <a:buChar char="•"/>
            </a:pPr>
            <a:endParaRPr lang="en-US"/>
          </a:p>
          <a:p>
            <a:pPr marL="285750" indent="-285750">
              <a:buFont typeface="Arial" pitchFamily="2" charset="2"/>
              <a:buChar char="•"/>
            </a:pPr>
            <a:endParaRPr lang="en-US"/>
          </a:p>
          <a:p>
            <a:pPr marL="285750" indent="-285750">
              <a:buFont typeface="Arial" pitchFamily="2" charset="2"/>
              <a:buChar char="•"/>
            </a:pPr>
            <a:endParaRPr lang="en-US"/>
          </a:p>
          <a:p>
            <a:pPr marL="285750" indent="-285750">
              <a:buFont typeface="Calibri" pitchFamily="2" charset="2"/>
              <a:buChar char="-"/>
            </a:pPr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117833-96F9-B119-8792-9560D3CC8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Zdroje</a:t>
            </a:r>
            <a:r>
              <a:rPr lang="en-US"/>
              <a:t> </a:t>
            </a:r>
            <a:r>
              <a:rPr lang="en-US" err="1"/>
              <a:t>ke</a:t>
            </a:r>
            <a:r>
              <a:rPr lang="en-US"/>
              <a:t> </a:t>
            </a:r>
            <a:r>
              <a:rPr lang="en-US" err="1"/>
              <a:t>studiu</a:t>
            </a:r>
          </a:p>
        </p:txBody>
      </p:sp>
      <p:pic>
        <p:nvPicPr>
          <p:cNvPr id="4" name="Picture 3" descr="Hands-On Machine Learning with Scikit-Learn, Keras, and TensorFlow:  Concepts, Tools, and Techniques to Build Intelligent Systems: Géron,  Aurélien: 9781492032649: Amazon.com: Books">
            <a:extLst>
              <a:ext uri="{FF2B5EF4-FFF2-40B4-BE49-F238E27FC236}">
                <a16:creationId xmlns:a16="http://schemas.microsoft.com/office/drawing/2014/main" id="{D1DB780B-2EBA-D89E-F962-3E7BA4679F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9968" y="525330"/>
            <a:ext cx="1866241" cy="2447925"/>
          </a:xfrm>
          <a:prstGeom prst="rect">
            <a:avLst/>
          </a:prstGeom>
        </p:spPr>
      </p:pic>
      <p:pic>
        <p:nvPicPr>
          <p:cNvPr id="5" name="Picture 4" descr="Arnold Schwarzenegger - Stay Hungry Motivation 🔥">
            <a:extLst>
              <a:ext uri="{FF2B5EF4-FFF2-40B4-BE49-F238E27FC236}">
                <a16:creationId xmlns:a16="http://schemas.microsoft.com/office/drawing/2014/main" id="{B539036F-CD52-C910-0CF9-4C6638AE04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8593" y="3438992"/>
            <a:ext cx="4371233" cy="2463171"/>
          </a:xfrm>
          <a:prstGeom prst="rect">
            <a:avLst/>
          </a:prstGeom>
        </p:spPr>
      </p:pic>
      <p:pic>
        <p:nvPicPr>
          <p:cNvPr id="6" name="Picture 5" descr="Welcome | R for Data Science">
            <a:extLst>
              <a:ext uri="{FF2B5EF4-FFF2-40B4-BE49-F238E27FC236}">
                <a16:creationId xmlns:a16="http://schemas.microsoft.com/office/drawing/2014/main" id="{A697D4B7-3D18-8DF4-C141-C4ADDCDFDC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7274" y="527279"/>
            <a:ext cx="1641697" cy="246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2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6FCFAF-A4B2-D912-93E4-D1F69A5F9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Calibri" pitchFamily="2" charset="2"/>
              <a:buChar char="-"/>
            </a:pPr>
            <a:r>
              <a:rPr lang="en-US"/>
              <a:t>Data </a:t>
            </a:r>
            <a:r>
              <a:rPr lang="en-US" err="1"/>
              <a:t>jsou</a:t>
            </a:r>
            <a:r>
              <a:rPr lang="en-US"/>
              <a:t> a </a:t>
            </a:r>
            <a:r>
              <a:rPr lang="en-US" err="1"/>
              <a:t>budou</a:t>
            </a:r>
            <a:r>
              <a:rPr lang="en-US"/>
              <a:t> </a:t>
            </a:r>
            <a:r>
              <a:rPr lang="en-US" err="1"/>
              <a:t>relevantní</a:t>
            </a:r>
            <a:r>
              <a:rPr lang="en-US"/>
              <a:t> </a:t>
            </a:r>
            <a:r>
              <a:rPr lang="en-US" err="1"/>
              <a:t>obor</a:t>
            </a:r>
            <a:endParaRPr lang="en-US"/>
          </a:p>
          <a:p>
            <a:pPr marL="285750" indent="-285750">
              <a:buFont typeface="Calibri" pitchFamily="2" charset="2"/>
              <a:buChar char="-"/>
            </a:pPr>
            <a:r>
              <a:rPr lang="en-US" err="1"/>
              <a:t>Nezapomínejte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základy</a:t>
            </a:r>
            <a:r>
              <a:rPr lang="en-US"/>
              <a:t> - </a:t>
            </a:r>
            <a:r>
              <a:rPr lang="en-US" err="1"/>
              <a:t>matematika</a:t>
            </a:r>
            <a:r>
              <a:rPr lang="en-US"/>
              <a:t>, </a:t>
            </a:r>
            <a:r>
              <a:rPr lang="en-US" err="1"/>
              <a:t>statistika</a:t>
            </a:r>
            <a:r>
              <a:rPr lang="en-US"/>
              <a:t>, </a:t>
            </a:r>
            <a:r>
              <a:rPr lang="en-US" err="1"/>
              <a:t>programování</a:t>
            </a:r>
            <a:r>
              <a:rPr lang="en-US"/>
              <a:t>, </a:t>
            </a:r>
            <a:r>
              <a:rPr lang="en-US" err="1"/>
              <a:t>algoritmizace</a:t>
            </a:r>
            <a:endParaRPr lang="en-US"/>
          </a:p>
          <a:p>
            <a:pPr marL="285750" indent="-285750">
              <a:buFont typeface="Calibri" pitchFamily="2" charset="2"/>
              <a:buChar char="-"/>
            </a:pPr>
            <a:r>
              <a:rPr lang="en-US" err="1"/>
              <a:t>Buďte</a:t>
            </a:r>
            <a:r>
              <a:rPr lang="en-US"/>
              <a:t> </a:t>
            </a:r>
            <a:r>
              <a:rPr lang="en-US" err="1"/>
              <a:t>trpěliví</a:t>
            </a:r>
            <a:r>
              <a:rPr lang="en-US"/>
              <a:t> (</a:t>
            </a:r>
            <a:r>
              <a:rPr lang="en-US" err="1"/>
              <a:t>při</a:t>
            </a:r>
            <a:r>
              <a:rPr lang="en-US"/>
              <a:t> </a:t>
            </a:r>
            <a:r>
              <a:rPr lang="en-US" err="1"/>
              <a:t>studiu</a:t>
            </a:r>
            <a:r>
              <a:rPr lang="en-US"/>
              <a:t>, </a:t>
            </a:r>
            <a:r>
              <a:rPr lang="en-US" err="1"/>
              <a:t>hledání</a:t>
            </a:r>
            <a:r>
              <a:rPr lang="en-US"/>
              <a:t> </a:t>
            </a:r>
            <a:r>
              <a:rPr lang="en-US" err="1"/>
              <a:t>práce</a:t>
            </a:r>
            <a:r>
              <a:rPr lang="en-US"/>
              <a:t>, </a:t>
            </a:r>
            <a:r>
              <a:rPr lang="en-US" err="1"/>
              <a:t>při</a:t>
            </a:r>
            <a:r>
              <a:rPr lang="en-US"/>
              <a:t> </a:t>
            </a:r>
            <a:r>
              <a:rPr lang="en-US" err="1"/>
              <a:t>práci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projektech</a:t>
            </a:r>
            <a:r>
              <a:rPr lang="en-US"/>
              <a:t>)</a:t>
            </a:r>
          </a:p>
          <a:p>
            <a:pPr marL="285750" indent="-285750">
              <a:buFont typeface="Calibri" pitchFamily="2" charset="2"/>
              <a:buChar char="-"/>
            </a:pPr>
            <a:r>
              <a:rPr lang="en-US"/>
              <a:t>Soft skills </a:t>
            </a:r>
            <a:r>
              <a:rPr lang="en-US" err="1"/>
              <a:t>jsou</a:t>
            </a:r>
            <a:r>
              <a:rPr lang="en-US"/>
              <a:t> v IT </a:t>
            </a:r>
            <a:r>
              <a:rPr lang="en-US" err="1"/>
              <a:t>někdy</a:t>
            </a:r>
            <a:r>
              <a:rPr lang="en-US"/>
              <a:t> trochu </a:t>
            </a:r>
            <a:r>
              <a:rPr lang="en-US" err="1"/>
              <a:t>opomíjená</a:t>
            </a:r>
            <a:r>
              <a:rPr lang="en-US"/>
              <a:t> </a:t>
            </a:r>
            <a:r>
              <a:rPr lang="en-US" err="1"/>
              <a:t>dovednost</a:t>
            </a:r>
            <a:r>
              <a:rPr lang="en-US"/>
              <a:t> (</a:t>
            </a:r>
            <a:r>
              <a:rPr lang="en-US" err="1"/>
              <a:t>buďte</a:t>
            </a:r>
            <a:r>
              <a:rPr lang="en-US"/>
              <a:t> </a:t>
            </a:r>
            <a:r>
              <a:rPr lang="en-US" err="1"/>
              <a:t>dobrým</a:t>
            </a:r>
            <a:r>
              <a:rPr lang="en-US"/>
              <a:t> </a:t>
            </a:r>
            <a:r>
              <a:rPr lang="en-US" err="1"/>
              <a:t>kolegou</a:t>
            </a:r>
            <a:r>
              <a:rPr lang="en-US"/>
              <a:t>/</a:t>
            </a:r>
            <a:r>
              <a:rPr lang="en-US" err="1"/>
              <a:t>yní</a:t>
            </a:r>
            <a:r>
              <a:rPr lang="en-US"/>
              <a:t>, </a:t>
            </a:r>
            <a:r>
              <a:rPr lang="en-US" err="1"/>
              <a:t>koncepční</a:t>
            </a:r>
            <a:r>
              <a:rPr lang="en-US"/>
              <a:t>, </a:t>
            </a:r>
            <a:r>
              <a:rPr lang="en-US" err="1"/>
              <a:t>transparentní</a:t>
            </a:r>
            <a:r>
              <a:rPr lang="en-US"/>
              <a:t>)</a:t>
            </a:r>
          </a:p>
          <a:p>
            <a:pPr marL="285750" indent="-285750">
              <a:buFont typeface="Calibri" pitchFamily="2" charset="2"/>
              <a:buChar char="-"/>
            </a:pPr>
            <a:endParaRPr lang="en-US"/>
          </a:p>
          <a:p>
            <a:pPr marL="285750" indent="-285750">
              <a:buFont typeface="Calibri" pitchFamily="2" charset="2"/>
              <a:buChar char="-"/>
            </a:pPr>
            <a:endParaRPr lang="en-US"/>
          </a:p>
          <a:p>
            <a:pPr algn="ctr"/>
            <a:r>
              <a:rPr lang="en-US" sz="5400">
                <a:solidFill>
                  <a:srgbClr val="E20074"/>
                </a:solidFill>
              </a:rPr>
              <a:t>OTÁZKY?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A9D25B-3985-20E6-90D1-F7A6162A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Závěr</a:t>
            </a:r>
          </a:p>
        </p:txBody>
      </p:sp>
    </p:spTree>
    <p:extLst>
      <p:ext uri="{BB962C8B-B14F-4D97-AF65-F5344CB8AC3E}">
        <p14:creationId xmlns:p14="http://schemas.microsoft.com/office/powerpoint/2010/main" val="39424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56FAEB2-FE3A-47AC-8C35-0A5A176676D9}"/>
              </a:ext>
            </a:extLst>
          </p:cNvPr>
          <p:cNvSpPr/>
          <p:nvPr/>
        </p:nvSpPr>
        <p:spPr bwMode="gray">
          <a:xfrm>
            <a:off x="6162984" y="369165"/>
            <a:ext cx="2951684" cy="2870922"/>
          </a:xfrm>
          <a:prstGeom prst="ellipse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en-US" sz="180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6121E3-8985-4E88-831C-626F8FBCE30A}"/>
              </a:ext>
            </a:extLst>
          </p:cNvPr>
          <p:cNvSpPr txBox="1"/>
          <p:nvPr/>
        </p:nvSpPr>
        <p:spPr bwMode="gray">
          <a:xfrm>
            <a:off x="5528345" y="3573702"/>
            <a:ext cx="4212544" cy="244060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 defTabSz="493840" fontAlgn="base">
              <a:lnSpc>
                <a:spcPct val="104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</a:pPr>
            <a:r>
              <a:rPr lang="sk-SK" sz="2000" b="1">
                <a:solidFill>
                  <a:schemeClr val="bg1"/>
                </a:solidFill>
              </a:rPr>
              <a:t>Ing. </a:t>
            </a:r>
            <a:r>
              <a:rPr lang="sk-SK" sz="2000" b="1" err="1">
                <a:solidFill>
                  <a:schemeClr val="bg1"/>
                </a:solidFill>
              </a:rPr>
              <a:t>Štěpán</a:t>
            </a:r>
            <a:r>
              <a:rPr lang="sk-SK" sz="2000" b="1">
                <a:solidFill>
                  <a:schemeClr val="bg1"/>
                </a:solidFill>
              </a:rPr>
              <a:t> </a:t>
            </a:r>
            <a:r>
              <a:rPr lang="sk-SK" sz="2000" b="1" err="1">
                <a:solidFill>
                  <a:schemeClr val="bg1"/>
                </a:solidFill>
              </a:rPr>
              <a:t>Vondráček</a:t>
            </a:r>
            <a:endParaRPr lang="sk-SK" sz="2000" b="1">
              <a:solidFill>
                <a:schemeClr val="bg1"/>
              </a:solidFill>
            </a:endParaRPr>
          </a:p>
          <a:p>
            <a:pPr algn="ctr" defTabSz="493840">
              <a:lnSpc>
                <a:spcPct val="104000"/>
              </a:lnSpc>
              <a:spcBef>
                <a:spcPts val="600"/>
              </a:spcBef>
              <a:spcAft>
                <a:spcPct val="0"/>
              </a:spcAft>
            </a:pPr>
            <a:r>
              <a:rPr lang="sk-SK" sz="2000" b="1">
                <a:solidFill>
                  <a:schemeClr val="bg1"/>
                </a:solidFill>
                <a:hlinkClick r:id="rId3"/>
              </a:rPr>
              <a:t>stepan.vondracek</a:t>
            </a:r>
            <a:r>
              <a:rPr lang="en-US" sz="2000" b="1">
                <a:solidFill>
                  <a:schemeClr val="bg1"/>
                </a:solidFill>
                <a:hlinkClick r:id="rId3"/>
              </a:rPr>
              <a:t>@telekom.com</a:t>
            </a:r>
            <a:endParaRPr lang="en-US" sz="2000" b="1">
              <a:solidFill>
                <a:schemeClr val="bg1"/>
              </a:solidFill>
            </a:endParaRPr>
          </a:p>
          <a:p>
            <a:pPr algn="ctr" defTabSz="493840">
              <a:lnSpc>
                <a:spcPct val="104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000">
                <a:solidFill>
                  <a:schemeClr val="bg1"/>
                </a:solidFill>
              </a:rPr>
              <a:t>Data Scientist</a:t>
            </a:r>
          </a:p>
          <a:p>
            <a:pPr algn="ctr" defTabSz="493840">
              <a:lnSpc>
                <a:spcPct val="104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000" b="1">
                <a:solidFill>
                  <a:schemeClr val="bg1"/>
                </a:solidFill>
              </a:rPr>
              <a:t> 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Cyklista</a:t>
            </a:r>
            <a:endParaRPr lang="en-US" sz="2000">
              <a:solidFill>
                <a:schemeClr val="bg1"/>
              </a:solidFill>
            </a:endParaRPr>
          </a:p>
          <a:p>
            <a:pPr algn="ctr" defTabSz="493840">
              <a:lnSpc>
                <a:spcPct val="104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000">
                <a:solidFill>
                  <a:schemeClr val="bg1"/>
                </a:solidFill>
              </a:rPr>
              <a:t>Jazz enthusiast</a:t>
            </a:r>
          </a:p>
          <a:p>
            <a:pPr algn="ctr" defTabSz="493840">
              <a:lnSpc>
                <a:spcPct val="104000"/>
              </a:lnSpc>
              <a:spcBef>
                <a:spcPts val="600"/>
              </a:spcBef>
              <a:spcAft>
                <a:spcPct val="0"/>
              </a:spcAft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2" descr="A person in a scarf&#10;&#10;Description automatically generated">
            <a:extLst>
              <a:ext uri="{FF2B5EF4-FFF2-40B4-BE49-F238E27FC236}">
                <a16:creationId xmlns:a16="http://schemas.microsoft.com/office/drawing/2014/main" id="{F8913D28-B65D-3A21-DBC8-B5BBE0D1D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374" y="892956"/>
            <a:ext cx="1802904" cy="18027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C18E5F6-1B39-6D66-E641-7A39ABA8D8CF}"/>
              </a:ext>
            </a:extLst>
          </p:cNvPr>
          <p:cNvSpPr/>
          <p:nvPr/>
        </p:nvSpPr>
        <p:spPr bwMode="gray">
          <a:xfrm>
            <a:off x="2407407" y="401815"/>
            <a:ext cx="2951684" cy="2870922"/>
          </a:xfrm>
          <a:prstGeom prst="ellipse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en-US" sz="180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C9F5B3-C2A5-EB24-B824-73BA547C35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1772"/>
          <a:stretch/>
        </p:blipFill>
        <p:spPr>
          <a:xfrm>
            <a:off x="2915188" y="904666"/>
            <a:ext cx="1802904" cy="18027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0B114B-B897-2FE8-5F16-2D2999010DE9}"/>
              </a:ext>
            </a:extLst>
          </p:cNvPr>
          <p:cNvSpPr txBox="1"/>
          <p:nvPr/>
        </p:nvSpPr>
        <p:spPr bwMode="gray">
          <a:xfrm>
            <a:off x="1710368" y="3573702"/>
            <a:ext cx="4212544" cy="244060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 defTabSz="493840" fontAlgn="base">
              <a:lnSpc>
                <a:spcPct val="104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</a:pPr>
            <a:r>
              <a:rPr lang="sk-SK" sz="2000" b="1">
                <a:solidFill>
                  <a:schemeClr val="bg1"/>
                </a:solidFill>
              </a:rPr>
              <a:t>Jakub </a:t>
            </a:r>
            <a:r>
              <a:rPr lang="sk-SK" sz="2000" b="1" err="1">
                <a:solidFill>
                  <a:schemeClr val="bg1"/>
                </a:solidFill>
              </a:rPr>
              <a:t>Kondek</a:t>
            </a:r>
            <a:r>
              <a:rPr lang="sk-SK" sz="2000" b="1">
                <a:solidFill>
                  <a:schemeClr val="bg1"/>
                </a:solidFill>
              </a:rPr>
              <a:t>, </a:t>
            </a:r>
            <a:r>
              <a:rPr lang="sk-SK" sz="2000" b="1" err="1">
                <a:solidFill>
                  <a:schemeClr val="bg1"/>
                </a:solidFill>
              </a:rPr>
              <a:t>M.Sc</a:t>
            </a:r>
            <a:r>
              <a:rPr lang="sk-SK" sz="2000" b="1">
                <a:solidFill>
                  <a:schemeClr val="bg1"/>
                </a:solidFill>
              </a:rPr>
              <a:t>.</a:t>
            </a:r>
          </a:p>
          <a:p>
            <a:pPr algn="ctr" defTabSz="493840">
              <a:lnSpc>
                <a:spcPct val="104000"/>
              </a:lnSpc>
              <a:spcBef>
                <a:spcPts val="600"/>
              </a:spcBef>
              <a:spcAft>
                <a:spcPct val="0"/>
              </a:spcAft>
            </a:pPr>
            <a:r>
              <a:rPr lang="sk-SK" sz="2000" b="1">
                <a:solidFill>
                  <a:schemeClr val="bg1"/>
                </a:solidFill>
                <a:hlinkClick r:id="rId6"/>
              </a:rPr>
              <a:t>j.kondek@tele</a:t>
            </a:r>
            <a:r>
              <a:rPr lang="en-US" sz="2000" b="1">
                <a:solidFill>
                  <a:schemeClr val="bg1"/>
                </a:solidFill>
                <a:hlinkClick r:id="rId6"/>
              </a:rPr>
              <a:t>kom.com</a:t>
            </a:r>
            <a:endParaRPr lang="en-US" sz="2000" b="1">
              <a:solidFill>
                <a:schemeClr val="bg1"/>
              </a:solidFill>
            </a:endParaRPr>
          </a:p>
          <a:p>
            <a:pPr algn="ctr" defTabSz="493840">
              <a:lnSpc>
                <a:spcPct val="104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000">
                <a:solidFill>
                  <a:schemeClr val="bg1"/>
                </a:solidFill>
              </a:rPr>
              <a:t>Senior Data Scientist</a:t>
            </a:r>
          </a:p>
          <a:p>
            <a:pPr algn="ctr" defTabSz="493840">
              <a:lnSpc>
                <a:spcPct val="104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000">
                <a:solidFill>
                  <a:schemeClr val="bg1"/>
                </a:solidFill>
              </a:rPr>
              <a:t>Turista</a:t>
            </a:r>
          </a:p>
          <a:p>
            <a:pPr algn="ctr" defTabSz="493840">
              <a:lnSpc>
                <a:spcPct val="104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000" b="1">
                <a:solidFill>
                  <a:schemeClr val="bg1"/>
                </a:solidFill>
              </a:rPr>
              <a:t> </a:t>
            </a:r>
            <a:r>
              <a:rPr lang="en-US" sz="2000">
                <a:solidFill>
                  <a:schemeClr val="bg1"/>
                </a:solidFill>
              </a:rPr>
              <a:t> Blues enthusiast</a:t>
            </a:r>
          </a:p>
          <a:p>
            <a:pPr algn="ctr" defTabSz="493840">
              <a:lnSpc>
                <a:spcPct val="104000"/>
              </a:lnSpc>
              <a:spcBef>
                <a:spcPts val="600"/>
              </a:spcBef>
              <a:spcAft>
                <a:spcPct val="0"/>
              </a:spcAft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1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24AD197-EE5C-07FC-CA68-3047409F01B3}"/>
              </a:ext>
            </a:extLst>
          </p:cNvPr>
          <p:cNvSpPr txBox="1"/>
          <p:nvPr/>
        </p:nvSpPr>
        <p:spPr>
          <a:xfrm>
            <a:off x="3842728" y="4477571"/>
            <a:ext cx="3097740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cs-CZ" sz="1200">
                <a:solidFill>
                  <a:schemeClr val="bg1"/>
                </a:solidFill>
              </a:rPr>
              <a:t>https://www.instagram.com/sandserifcomics/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09200CBD-C72F-E645-61B8-F40A4F726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170" y="1486787"/>
            <a:ext cx="2890857" cy="288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CA4078-2EC3-4E1E-B05D-55596D5A0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E20074"/>
                </a:solidFill>
                <a:latin typeface="TeleGrotesk Headline Ultra"/>
              </a:rPr>
              <a:t>DAILY Challenges of Data Scientist</a:t>
            </a:r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D56E7-7545-4B24-B179-951F2668CE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151912"/>
            <a:fld id="{12C068DA-D53D-462E-BFC0-FE45A468E8EF}" type="slidenum">
              <a:rPr lang="de-DE">
                <a:solidFill>
                  <a:srgbClr val="FFFFFF"/>
                </a:solidFill>
              </a:rPr>
              <a:pPr defTabSz="1151912"/>
              <a:t>7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EDD8E-9610-481F-B697-FEF4EF5F9AE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1151912"/>
            <a:r>
              <a:rPr lang="en-US">
                <a:solidFill>
                  <a:srgbClr val="FFFFFF"/>
                </a:solidFill>
              </a:rPr>
              <a:t>DTSE - AI Incubator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11AE4DE-42D3-44F2-85A2-8BBA1B081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8" y="1334077"/>
            <a:ext cx="6011262" cy="2416392"/>
          </a:xfrm>
        </p:spPr>
        <p:txBody>
          <a:bodyPr/>
          <a:lstStyle/>
          <a:p>
            <a:pPr marL="287053" lvl="1" indent="-285692">
              <a:buFont typeface="Wingdings" panose="05000000000000000000" pitchFamily="2" charset="2"/>
              <a:buChar char="§"/>
            </a:pPr>
            <a:r>
              <a:rPr lang="en-US" sz="1800">
                <a:latin typeface="Tele-GroteskNCNor" pitchFamily="2" charset="0"/>
              </a:rPr>
              <a:t>A customers do not understand what ML does (can do)</a:t>
            </a:r>
          </a:p>
          <a:p>
            <a:pPr marL="287053" lvl="1" indent="-285692">
              <a:buFont typeface="Wingdings" panose="05000000000000000000" pitchFamily="2" charset="2"/>
              <a:buChar char="§"/>
            </a:pPr>
            <a:r>
              <a:rPr lang="en-US" sz="1800">
                <a:latin typeface="Tele-GroteskNCNor" pitchFamily="2" charset="0"/>
              </a:rPr>
              <a:t>Communication of technological topics</a:t>
            </a:r>
          </a:p>
          <a:p>
            <a:pPr marL="287053" lvl="1" indent="-285692">
              <a:buFont typeface="Wingdings" panose="05000000000000000000" pitchFamily="2" charset="2"/>
              <a:buChar char="§"/>
            </a:pPr>
            <a:r>
              <a:rPr lang="en-US" sz="1800">
                <a:cs typeface="Calibri"/>
              </a:rPr>
              <a:t>Unclear requirements </a:t>
            </a:r>
            <a:r>
              <a:rPr lang="en-US" sz="1800" i="1">
                <a:cs typeface="Calibri"/>
              </a:rPr>
              <a:t>("we would like to implement some AI...")</a:t>
            </a:r>
          </a:p>
          <a:p>
            <a:pPr marL="287053" lvl="1" indent="-285692">
              <a:buFont typeface="Wingdings" panose="05000000000000000000" pitchFamily="2" charset="2"/>
              <a:buChar char="§"/>
            </a:pPr>
            <a:r>
              <a:rPr lang="en-US" sz="1800">
                <a:cs typeface="Calibri"/>
              </a:rPr>
              <a:t>Stated problems are much simpler </a:t>
            </a:r>
            <a:endParaRPr lang="en-US" sz="1800" i="1">
              <a:cs typeface="Calibri"/>
            </a:endParaRPr>
          </a:p>
          <a:p>
            <a:pPr marL="287053" lvl="1" indent="-285692">
              <a:buFont typeface="Wingdings" panose="05000000000000000000" pitchFamily="2" charset="2"/>
              <a:buChar char="§"/>
            </a:pPr>
            <a:r>
              <a:rPr lang="en-US" sz="1800">
                <a:cs typeface="Calibri"/>
              </a:rPr>
              <a:t>System integration</a:t>
            </a:r>
          </a:p>
          <a:p>
            <a:pPr lvl="3"/>
            <a:r>
              <a:rPr lang="en-US" sz="1800">
                <a:cs typeface="Calibri"/>
              </a:rPr>
              <a:t>Is data which was used for training available when predicting</a:t>
            </a:r>
          </a:p>
          <a:p>
            <a:pPr lvl="3"/>
            <a:r>
              <a:rPr lang="en-US" sz="1800">
                <a:cs typeface="Calibri"/>
              </a:rPr>
              <a:t>Do I have access/rights to data</a:t>
            </a:r>
          </a:p>
          <a:p>
            <a:pPr lvl="2"/>
            <a:r>
              <a:rPr lang="en-US" sz="1800">
                <a:cs typeface="Calibri"/>
              </a:rPr>
              <a:t>Can I send prediction somewhere reasonably?</a:t>
            </a:r>
          </a:p>
          <a:p>
            <a:pPr lvl="2"/>
            <a:endParaRPr lang="en-US" sz="1800" i="1">
              <a:solidFill>
                <a:schemeClr val="bg1"/>
              </a:solidFill>
              <a:cs typeface="Calibri"/>
            </a:endParaRPr>
          </a:p>
          <a:p>
            <a:pPr marL="864017" lvl="2" indent="0">
              <a:buNone/>
            </a:pPr>
            <a:r>
              <a:rPr lang="en-US" sz="1800" i="1">
                <a:solidFill>
                  <a:schemeClr val="bg1"/>
                </a:solidFill>
                <a:cs typeface="Calibri"/>
              </a:rPr>
              <a:t>***</a:t>
            </a:r>
          </a:p>
          <a:p>
            <a:pPr marL="864017" lvl="2" indent="0">
              <a:buNone/>
            </a:pPr>
            <a:r>
              <a:rPr lang="en-US" sz="1800">
                <a:solidFill>
                  <a:schemeClr val="bg1"/>
                </a:solidFill>
                <a:cs typeface="Calibri"/>
              </a:rPr>
              <a:t>Possible challenge for statistics/economics graduate -&gt; mostly IT terminology</a:t>
            </a:r>
          </a:p>
          <a:p>
            <a:pPr lvl="1"/>
            <a:endParaRPr lang="en-US" sz="1800">
              <a:latin typeface="Tele-GroteskNCNor" pitchFamily="2" charset="0"/>
            </a:endParaRPr>
          </a:p>
          <a:p>
            <a:endParaRPr lang="cs-CZ" sz="1800">
              <a:latin typeface="Tele-GroteskNCNo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6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DB472-FC32-4B69-BCE9-4163CA02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E20074"/>
                </a:solidFill>
                <a:latin typeface="TeleGrotesk Headline Ultra"/>
              </a:rPr>
              <a:t>What We Use in AIS</a:t>
            </a:r>
            <a:endParaRPr lang="cs-CZ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817D542-CAE1-B4DD-A4CB-7AECAE43F715}"/>
              </a:ext>
            </a:extLst>
          </p:cNvPr>
          <p:cNvSpPr txBox="1">
            <a:spLocks/>
          </p:cNvSpPr>
          <p:nvPr/>
        </p:nvSpPr>
        <p:spPr bwMode="gray">
          <a:xfrm>
            <a:off x="792143" y="1725046"/>
            <a:ext cx="6011262" cy="241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93840" rtl="0" eaLnBrk="1" fontAlgn="base" hangingPunct="1">
              <a:lnSpc>
                <a:spcPct val="104000"/>
              </a:lnSpc>
              <a:spcBef>
                <a:spcPts val="1028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361" algn="l" defTabSz="493840" rtl="0" eaLnBrk="1" fontAlgn="base" hangingPunct="1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85117" indent="-185117" algn="l" defTabSz="493840" rtl="0" eaLnBrk="1" fontAlgn="base" hangingPunct="1">
              <a:lnSpc>
                <a:spcPct val="104000"/>
              </a:lnSpc>
              <a:spcBef>
                <a:spcPts val="257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70234" indent="-185020" algn="l" defTabSz="493840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55352" indent="-185117" algn="l" defTabSz="493840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154936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46741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8547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30355" indent="-195903" algn="l" defTabSz="391807" rtl="0" eaLnBrk="1" latinLnBrk="0" hangingPunct="1">
              <a:spcBef>
                <a:spcPct val="20000"/>
              </a:spcBef>
              <a:buFont typeface="Arial"/>
              <a:buChar char="•"/>
              <a:defRPr sz="1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053" lvl="1" indent="-285692">
              <a:buFont typeface="Wingdings" panose="05000000000000000000" pitchFamily="2" charset="2"/>
              <a:buChar char="§"/>
            </a:pPr>
            <a:r>
              <a:rPr lang="en-US" sz="1800">
                <a:latin typeface="Tele-GroteskNCNor" pitchFamily="2" charset="0"/>
              </a:rPr>
              <a:t>Python, SQL </a:t>
            </a:r>
          </a:p>
          <a:p>
            <a:pPr marL="287053" lvl="1" indent="-285692">
              <a:buFont typeface="Wingdings" panose="05000000000000000000" pitchFamily="2" charset="2"/>
              <a:buChar char="§"/>
            </a:pPr>
            <a:r>
              <a:rPr lang="en-US" sz="1800">
                <a:latin typeface="Tele-GroteskNCNor" pitchFamily="2" charset="0"/>
              </a:rPr>
              <a:t>Python IDEs (</a:t>
            </a:r>
            <a:r>
              <a:rPr lang="en-US" sz="1800" err="1">
                <a:latin typeface="Tele-GroteskNCNor" pitchFamily="2" charset="0"/>
              </a:rPr>
              <a:t>Pycharm</a:t>
            </a:r>
            <a:r>
              <a:rPr lang="en-US" sz="1800">
                <a:latin typeface="Tele-GroteskNCNor" pitchFamily="2" charset="0"/>
              </a:rPr>
              <a:t>, Visual Code)</a:t>
            </a:r>
          </a:p>
          <a:p>
            <a:pPr marL="287053" lvl="1" indent="-285692">
              <a:buFont typeface="Wingdings" panose="05000000000000000000" pitchFamily="2" charset="2"/>
              <a:buChar char="§"/>
            </a:pPr>
            <a:r>
              <a:rPr lang="en-US" sz="1800"/>
              <a:t>Dedicated ML server + Cloud (</a:t>
            </a:r>
            <a:r>
              <a:rPr lang="en-US" sz="1800" err="1"/>
              <a:t>Openshift</a:t>
            </a:r>
            <a:r>
              <a:rPr lang="en-US" sz="1800"/>
              <a:t>, Azure, GCP)</a:t>
            </a:r>
          </a:p>
          <a:p>
            <a:pPr marL="287053" lvl="1" indent="-285692">
              <a:buFont typeface="Wingdings" panose="05000000000000000000" pitchFamily="2" charset="2"/>
              <a:buChar char="§"/>
            </a:pPr>
            <a:r>
              <a:rPr lang="en-US" sz="1800"/>
              <a:t>containerization (Docker, Kubernetes)</a:t>
            </a:r>
          </a:p>
          <a:p>
            <a:pPr marL="287053" lvl="1" indent="-285692">
              <a:buFont typeface="Wingdings" panose="05000000000000000000" pitchFamily="2" charset="2"/>
              <a:buChar char="§"/>
            </a:pPr>
            <a:r>
              <a:rPr lang="en-US" sz="1800"/>
              <a:t>REST API for communication between the systems</a:t>
            </a:r>
          </a:p>
          <a:p>
            <a:pPr marL="287053" lvl="1" indent="-285692">
              <a:buFont typeface="Wingdings" panose="05000000000000000000" pitchFamily="2" charset="2"/>
              <a:buChar char="§"/>
            </a:pPr>
            <a:r>
              <a:rPr lang="en-US" sz="1800"/>
              <a:t>Webservice Frameworks (</a:t>
            </a:r>
            <a:r>
              <a:rPr lang="en-US" sz="1800" err="1"/>
              <a:t>fastapi</a:t>
            </a:r>
            <a:r>
              <a:rPr lang="en-US" sz="1800"/>
              <a:t>)</a:t>
            </a:r>
          </a:p>
          <a:p>
            <a:pPr lvl="2"/>
            <a:endParaRPr lang="en-US" sz="1800" i="1">
              <a:cs typeface="Calibri"/>
            </a:endParaRPr>
          </a:p>
          <a:p>
            <a:endParaRPr lang="cs-CZ" sz="1800">
              <a:latin typeface="Tele-GroteskNCNo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404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12A5-5FE6-11AD-BCE3-0337097EE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633" y="2988087"/>
            <a:ext cx="8429897" cy="503999"/>
          </a:xfrm>
        </p:spPr>
        <p:txBody>
          <a:bodyPr/>
          <a:lstStyle/>
          <a:p>
            <a:r>
              <a:rPr lang="en-CZ"/>
              <a:t>Part I. - Natural Language Processing</a:t>
            </a:r>
          </a:p>
        </p:txBody>
      </p:sp>
    </p:spTree>
    <p:extLst>
      <p:ext uri="{BB962C8B-B14F-4D97-AF65-F5344CB8AC3E}">
        <p14:creationId xmlns:p14="http://schemas.microsoft.com/office/powerpoint/2010/main" val="17264286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27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.%m.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/&gt;&lt;m_precDefaultWeek/&gt;&lt;m_precDefaultDay&gt;&lt;m_bNumberIsYear val=&quot;0&quot;/&gt;&lt;m_strFormatTime&gt;%#d&lt;/m_strFormatTime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5_DTSE_MASTER_4-3_DE_20161213">
  <a:themeElements>
    <a:clrScheme name="Telekom Screenfarben">
      <a:dk1>
        <a:srgbClr val="4B4B4B"/>
      </a:dk1>
      <a:lt1>
        <a:srgbClr val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DT Standard">
      <a:majorFont>
        <a:latin typeface="TeleNeo Office ExtraBold"/>
        <a:ea typeface=""/>
        <a:cs typeface=""/>
      </a:majorFont>
      <a:minorFont>
        <a:latin typeface="TeleNeo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19050" algn="ctr">
          <a:solidFill>
            <a:schemeClr val="tx2"/>
          </a:solidFill>
          <a:miter lim="800000"/>
          <a:headEnd/>
          <a:tailEnd/>
        </a:ln>
        <a:effectLst/>
      </a:spPr>
      <a:bodyPr wrap="square" lIns="108000" tIns="108000" rIns="108000" bIns="108000" rtlCol="0" anchor="ctr" anchorCtr="0">
        <a:noAutofit/>
      </a:bodyPr>
      <a:lstStyle>
        <a:defPPr algn="ctr" defTabSz="457293" fontAlgn="base">
          <a:lnSpc>
            <a:spcPct val="90000"/>
          </a:lnSpc>
          <a:buClr>
            <a:srgbClr val="E20074"/>
          </a:buClr>
          <a:buSzPct val="75000"/>
          <a:defRPr sz="1800" dirty="0" smtClean="0">
            <a:latin typeface="Tele-GroteskNor" pitchFamily="2" charset="0"/>
            <a:cs typeface="Arial Unicode MS" panose="020B0604020202020204" pitchFamily="34" charset="-128"/>
          </a:defRPr>
        </a:defPPr>
      </a:lstStyle>
    </a:spDef>
    <a:lnDef>
      <a:spPr>
        <a:ln w="19050">
          <a:solidFill>
            <a:schemeClr val="tx2"/>
          </a:solidFill>
          <a:miter lim="800000"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gray">
        <a:noFill/>
        <a:ln w="19050">
          <a:noFill/>
          <a:miter lim="800000"/>
          <a:headEnd/>
          <a:tailEnd/>
        </a:ln>
      </a:spPr>
      <a:bodyPr vert="horz" wrap="square" lIns="72000" tIns="36000" rIns="72000" bIns="36000" numCol="1" rtlCol="0" anchor="t" anchorCtr="0" compatLnSpc="1">
        <a:prstTxWarp prst="textNoShape">
          <a:avLst/>
        </a:prstTxWarp>
        <a:noAutofit/>
      </a:bodyPr>
      <a:lstStyle>
        <a:defPPr marL="0" indent="0">
          <a:buNone/>
          <a:defRPr sz="1800" dirty="0" err="1" smtClean="0"/>
        </a:defPPr>
      </a:lstStyle>
    </a:txDef>
  </a:objectDefaults>
  <a:extraClrSchemeLst>
    <a:extraClrScheme>
      <a:clrScheme name="Telekom Screenfarben">
        <a:dk1>
          <a:srgbClr val="4B4B4B"/>
        </a:dk1>
        <a:lt1>
          <a:srgbClr val="FFFFFF"/>
        </a:lt1>
        <a:dk2>
          <a:srgbClr val="E20074"/>
        </a:dk2>
        <a:lt2>
          <a:srgbClr val="A4A4A4"/>
        </a:lt2>
        <a:accent1>
          <a:srgbClr val="1063AD"/>
        </a:accent1>
        <a:accent2>
          <a:srgbClr val="53BAF2"/>
        </a:accent2>
        <a:accent3>
          <a:srgbClr val="1BADA2"/>
        </a:accent3>
        <a:accent4>
          <a:srgbClr val="BFCB44"/>
        </a:accent4>
        <a:accent5>
          <a:srgbClr val="FFD329"/>
        </a:accent5>
        <a:accent6>
          <a:srgbClr val="FF9A1E"/>
        </a:accent6>
        <a:hlink>
          <a:srgbClr val="E20074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IS Template.pptx" id="{4A440D25-AA58-4D7E-A33C-C0E79ABD6351}" vid="{472C2B09-0171-41AE-ABF6-DFDE062A21B8}"/>
    </a:ext>
  </a:extLst>
</a:theme>
</file>

<file path=ppt/theme/theme2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992C99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733A76DD1E2446AB55320AB4D9A861" ma:contentTypeVersion="16" ma:contentTypeDescription="Create a new document." ma:contentTypeScope="" ma:versionID="fc8107eaf361ddc08d8985add468dd95">
  <xsd:schema xmlns:xsd="http://www.w3.org/2001/XMLSchema" xmlns:xs="http://www.w3.org/2001/XMLSchema" xmlns:p="http://schemas.microsoft.com/office/2006/metadata/properties" xmlns:ns2="d3941db7-e847-4eec-93a0-2a73614400cd" xmlns:ns3="cca428f8-9d0f-452b-a6c3-d925fc6099da" targetNamespace="http://schemas.microsoft.com/office/2006/metadata/properties" ma:root="true" ma:fieldsID="39df4ed19127e9c1927a688fa8161c76" ns2:_="" ns3:_="">
    <xsd:import namespace="d3941db7-e847-4eec-93a0-2a73614400cd"/>
    <xsd:import namespace="cca428f8-9d0f-452b-a6c3-d925fc6099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941db7-e847-4eec-93a0-2a73614400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5a6c181-b3a6-4e6d-958a-84db063416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a428f8-9d0f-452b-a6c3-d925fc6099d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b6b857a-230c-4587-8182-cd9e1949013c}" ma:internalName="TaxCatchAll" ma:showField="CatchAllData" ma:web="cca428f8-9d0f-452b-a6c3-d925fc6099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941db7-e847-4eec-93a0-2a73614400cd">
      <Terms xmlns="http://schemas.microsoft.com/office/infopath/2007/PartnerControls"/>
    </lcf76f155ced4ddcb4097134ff3c332f>
    <TaxCatchAll xmlns="cca428f8-9d0f-452b-a6c3-d925fc6099da" xsi:nil="true"/>
  </documentManagement>
</p:properties>
</file>

<file path=customXml/itemProps1.xml><?xml version="1.0" encoding="utf-8"?>
<ds:datastoreItem xmlns:ds="http://schemas.openxmlformats.org/officeDocument/2006/customXml" ds:itemID="{467CACED-44FF-49AA-A879-1D37F8FB85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B50B90-FB5E-4C6B-B53F-58DDD8A95987}">
  <ds:schemaRefs>
    <ds:schemaRef ds:uri="cca428f8-9d0f-452b-a6c3-d925fc6099da"/>
    <ds:schemaRef ds:uri="d3941db7-e847-4eec-93a0-2a73614400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4B2DECD-4BBE-4C18-8387-A6BE446CC22E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cca428f8-9d0f-452b-a6c3-d925fc6099da"/>
    <ds:schemaRef ds:uri="d3941db7-e847-4eec-93a0-2a73614400cd"/>
  </ds:schemaRefs>
</ds:datastoreItem>
</file>

<file path=docMetadata/LabelInfo.xml><?xml version="1.0" encoding="utf-8"?>
<clbl:labelList xmlns:clbl="http://schemas.microsoft.com/office/2020/mipLabelMetadata">
  <clbl:label id="{bde4dffc-4b60-4cf6-8b04-a5eeb25f5c4f}" enabled="0" method="" siteId="{bde4dffc-4b60-4cf6-8b04-a5eeb25f5c4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AIS Template_new</Template>
  <TotalTime>0</TotalTime>
  <Words>2296</Words>
  <Application>Microsoft Macintosh PowerPoint</Application>
  <PresentationFormat>Custom</PresentationFormat>
  <Paragraphs>394</Paragraphs>
  <Slides>41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8" baseType="lpstr">
      <vt:lpstr>Arial</vt:lpstr>
      <vt:lpstr>Calibri</vt:lpstr>
      <vt:lpstr>Cambria Math</vt:lpstr>
      <vt:lpstr>Courier New</vt:lpstr>
      <vt:lpstr>Segoe UI Emoji</vt:lpstr>
      <vt:lpstr>Tele-GroteskFet</vt:lpstr>
      <vt:lpstr>Tele-GroteskNCNor</vt:lpstr>
      <vt:lpstr>Tele-GroteskNor</vt:lpstr>
      <vt:lpstr>Tele-GroteskUlt</vt:lpstr>
      <vt:lpstr>TeleGrotesk Headline Ultra</vt:lpstr>
      <vt:lpstr>TeleNeo Office</vt:lpstr>
      <vt:lpstr>TeleNeo Office ExtraBold</vt:lpstr>
      <vt:lpstr>TeleNeo Thin</vt:lpstr>
      <vt:lpstr>Wingdings</vt:lpstr>
      <vt:lpstr>Wingdings 2</vt:lpstr>
      <vt:lpstr>5_DTSE_MASTER_4-3_DE_20161213</vt:lpstr>
      <vt:lpstr>think-cell Folie</vt:lpstr>
      <vt:lpstr>Machine Learning in Deutsche Telekom</vt:lpstr>
      <vt:lpstr>Who we are...</vt:lpstr>
      <vt:lpstr>PowerPoint Presentation</vt:lpstr>
      <vt:lpstr>PowerPoint Presentation</vt:lpstr>
      <vt:lpstr>PowerPoint Presentation</vt:lpstr>
      <vt:lpstr>PowerPoint Presentation</vt:lpstr>
      <vt:lpstr>DAILY Challenges of Data Scientist</vt:lpstr>
      <vt:lpstr>What We Use in AIS</vt:lpstr>
      <vt:lpstr>Part I. - Natural Language Processing</vt:lpstr>
      <vt:lpstr>NATURAL Language Processing (NLP)</vt:lpstr>
      <vt:lpstr>NLP Model Types (eras)</vt:lpstr>
      <vt:lpstr>Rule-Based Modeling</vt:lpstr>
      <vt:lpstr>Statistical Modeling</vt:lpstr>
      <vt:lpstr>Deep Learning</vt:lpstr>
      <vt:lpstr>Selected ”methods” of working with text</vt:lpstr>
      <vt:lpstr>BAG-of-words (BOW)</vt:lpstr>
      <vt:lpstr>WORD EMBEDDINGS</vt:lpstr>
      <vt:lpstr>LLMs @AI Shared Services – Product Athena</vt:lpstr>
      <vt:lpstr>Athena Overview</vt:lpstr>
      <vt:lpstr>Part II. - Time Series Forecasting in DTSE</vt:lpstr>
      <vt:lpstr>Jak odhadnete počet lidí, kteří přijdou na naši přednášku?</vt:lpstr>
      <vt:lpstr>Predikce časových řad</vt:lpstr>
      <vt:lpstr>Proč? </vt:lpstr>
      <vt:lpstr>Predikce časových řad</vt:lpstr>
      <vt:lpstr>Komponenty časových řad</vt:lpstr>
      <vt:lpstr>Komponenty časových radov</vt:lpstr>
      <vt:lpstr>PowerPoint Presentation</vt:lpstr>
      <vt:lpstr>Chyba predikce</vt:lpstr>
      <vt:lpstr>Auto ML řešení - Delphi Forecasting</vt:lpstr>
      <vt:lpstr>Používané technologie</vt:lpstr>
      <vt:lpstr>Tréninování Modelu</vt:lpstr>
      <vt:lpstr>DelPy TDG Live demo</vt:lpstr>
      <vt:lpstr>PowerPoint Presentation</vt:lpstr>
      <vt:lpstr>PowerPoint Presentation</vt:lpstr>
      <vt:lpstr>PowerPoint Presentation</vt:lpstr>
      <vt:lpstr>ČÁST III. - Názory. Chcete někdo názory?</vt:lpstr>
      <vt:lpstr>Specializace je vždy relativní</vt:lpstr>
      <vt:lpstr>Naučte se psát kód koncepčně a tvořit úhledné projekty</vt:lpstr>
      <vt:lpstr>Neztraťte se v záplavě "cool data science"</vt:lpstr>
      <vt:lpstr>Zdroje ke studiu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Shared Services</dc:title>
  <dc:creator>Stadler, Fabian</dc:creator>
  <cp:lastModifiedBy>Kondek, Jakub</cp:lastModifiedBy>
  <cp:revision>3</cp:revision>
  <dcterms:created xsi:type="dcterms:W3CDTF">2022-04-13T07:10:07Z</dcterms:created>
  <dcterms:modified xsi:type="dcterms:W3CDTF">2024-02-27T10:17:33Z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0x010100C7733A76DD1E2446AB55320AB4D9A861</vt:lpwstr>
  </property>
</Properties>
</file>