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51"/>
  </p:notesMasterIdLst>
  <p:handoutMasterIdLst>
    <p:handoutMasterId r:id="rId152"/>
  </p:handoutMasterIdLst>
  <p:sldIdLst>
    <p:sldId id="315" r:id="rId2"/>
    <p:sldId id="409" r:id="rId3"/>
    <p:sldId id="274" r:id="rId4"/>
    <p:sldId id="312" r:id="rId5"/>
    <p:sldId id="410" r:id="rId6"/>
    <p:sldId id="377" r:id="rId7"/>
    <p:sldId id="314" r:id="rId8"/>
    <p:sldId id="378" r:id="rId9"/>
    <p:sldId id="260" r:id="rId10"/>
    <p:sldId id="411" r:id="rId11"/>
    <p:sldId id="317" r:id="rId12"/>
    <p:sldId id="412" r:id="rId13"/>
    <p:sldId id="318" r:id="rId14"/>
    <p:sldId id="277" r:id="rId15"/>
    <p:sldId id="279" r:id="rId16"/>
    <p:sldId id="280" r:id="rId17"/>
    <p:sldId id="282" r:id="rId18"/>
    <p:sldId id="413" r:id="rId19"/>
    <p:sldId id="293" r:id="rId20"/>
    <p:sldId id="297" r:id="rId21"/>
    <p:sldId id="298" r:id="rId22"/>
    <p:sldId id="414" r:id="rId23"/>
    <p:sldId id="288" r:id="rId24"/>
    <p:sldId id="294" r:id="rId25"/>
    <p:sldId id="289" r:id="rId26"/>
    <p:sldId id="415" r:id="rId27"/>
    <p:sldId id="291" r:id="rId28"/>
    <p:sldId id="300" r:id="rId29"/>
    <p:sldId id="295" r:id="rId30"/>
    <p:sldId id="292" r:id="rId31"/>
    <p:sldId id="284" r:id="rId32"/>
    <p:sldId id="285" r:id="rId33"/>
    <p:sldId id="319" r:id="rId34"/>
    <p:sldId id="302" r:id="rId35"/>
    <p:sldId id="301" r:id="rId36"/>
    <p:sldId id="303" r:id="rId37"/>
    <p:sldId id="304" r:id="rId38"/>
    <p:sldId id="296" r:id="rId39"/>
    <p:sldId id="286" r:id="rId40"/>
    <p:sldId id="305" r:id="rId41"/>
    <p:sldId id="306" r:id="rId42"/>
    <p:sldId id="309" r:id="rId43"/>
    <p:sldId id="310" r:id="rId44"/>
    <p:sldId id="307" r:id="rId45"/>
    <p:sldId id="321" r:id="rId46"/>
    <p:sldId id="379" r:id="rId47"/>
    <p:sldId id="328" r:id="rId48"/>
    <p:sldId id="329" r:id="rId49"/>
    <p:sldId id="330" r:id="rId50"/>
    <p:sldId id="331" r:id="rId51"/>
    <p:sldId id="332" r:id="rId52"/>
    <p:sldId id="333" r:id="rId53"/>
    <p:sldId id="334" r:id="rId54"/>
    <p:sldId id="335" r:id="rId55"/>
    <p:sldId id="336" r:id="rId56"/>
    <p:sldId id="337" r:id="rId57"/>
    <p:sldId id="338" r:id="rId58"/>
    <p:sldId id="339" r:id="rId59"/>
    <p:sldId id="416" r:id="rId60"/>
    <p:sldId id="341" r:id="rId61"/>
    <p:sldId id="343" r:id="rId62"/>
    <p:sldId id="342" r:id="rId63"/>
    <p:sldId id="344" r:id="rId64"/>
    <p:sldId id="345" r:id="rId65"/>
    <p:sldId id="347" r:id="rId66"/>
    <p:sldId id="349" r:id="rId67"/>
    <p:sldId id="346" r:id="rId68"/>
    <p:sldId id="392" r:id="rId69"/>
    <p:sldId id="417" r:id="rId70"/>
    <p:sldId id="325" r:id="rId71"/>
    <p:sldId id="380" r:id="rId72"/>
    <p:sldId id="352" r:id="rId73"/>
    <p:sldId id="353" r:id="rId74"/>
    <p:sldId id="418" r:id="rId75"/>
    <p:sldId id="419" r:id="rId76"/>
    <p:sldId id="420" r:id="rId77"/>
    <p:sldId id="421" r:id="rId78"/>
    <p:sldId id="422" r:id="rId79"/>
    <p:sldId id="355" r:id="rId80"/>
    <p:sldId id="354" r:id="rId81"/>
    <p:sldId id="423" r:id="rId82"/>
    <p:sldId id="358" r:id="rId83"/>
    <p:sldId id="359" r:id="rId84"/>
    <p:sldId id="360" r:id="rId85"/>
    <p:sldId id="357" r:id="rId86"/>
    <p:sldId id="362" r:id="rId87"/>
    <p:sldId id="364" r:id="rId88"/>
    <p:sldId id="363" r:id="rId89"/>
    <p:sldId id="424" r:id="rId90"/>
    <p:sldId id="425" r:id="rId91"/>
    <p:sldId id="426" r:id="rId92"/>
    <p:sldId id="326" r:id="rId93"/>
    <p:sldId id="399" r:id="rId94"/>
    <p:sldId id="381" r:id="rId95"/>
    <p:sldId id="428" r:id="rId96"/>
    <p:sldId id="429" r:id="rId97"/>
    <p:sldId id="430" r:id="rId98"/>
    <p:sldId id="431" r:id="rId99"/>
    <p:sldId id="432" r:id="rId100"/>
    <p:sldId id="433" r:id="rId101"/>
    <p:sldId id="383" r:id="rId102"/>
    <p:sldId id="434" r:id="rId103"/>
    <p:sldId id="435" r:id="rId104"/>
    <p:sldId id="436" r:id="rId105"/>
    <p:sldId id="437" r:id="rId106"/>
    <p:sldId id="438" r:id="rId107"/>
    <p:sldId id="439" r:id="rId108"/>
    <p:sldId id="393" r:id="rId109"/>
    <p:sldId id="440" r:id="rId110"/>
    <p:sldId id="441" r:id="rId111"/>
    <p:sldId id="427" r:id="rId112"/>
    <p:sldId id="408" r:id="rId113"/>
    <p:sldId id="442" r:id="rId114"/>
    <p:sldId id="443" r:id="rId115"/>
    <p:sldId id="444" r:id="rId116"/>
    <p:sldId id="445" r:id="rId117"/>
    <p:sldId id="259" r:id="rId118"/>
    <p:sldId id="372" r:id="rId119"/>
    <p:sldId id="446" r:id="rId120"/>
    <p:sldId id="373" r:id="rId121"/>
    <p:sldId id="374" r:id="rId122"/>
    <p:sldId id="375" r:id="rId123"/>
    <p:sldId id="376" r:id="rId124"/>
    <p:sldId id="455" r:id="rId125"/>
    <p:sldId id="403" r:id="rId126"/>
    <p:sldId id="404" r:id="rId127"/>
    <p:sldId id="384" r:id="rId128"/>
    <p:sldId id="405" r:id="rId129"/>
    <p:sldId id="407" r:id="rId130"/>
    <p:sldId id="406" r:id="rId131"/>
    <p:sldId id="456" r:id="rId132"/>
    <p:sldId id="448" r:id="rId133"/>
    <p:sldId id="449" r:id="rId134"/>
    <p:sldId id="450" r:id="rId135"/>
    <p:sldId id="451" r:id="rId136"/>
    <p:sldId id="452" r:id="rId137"/>
    <p:sldId id="453" r:id="rId138"/>
    <p:sldId id="327" r:id="rId139"/>
    <p:sldId id="382" r:id="rId140"/>
    <p:sldId id="365" r:id="rId141"/>
    <p:sldId id="387" r:id="rId142"/>
    <p:sldId id="366" r:id="rId143"/>
    <p:sldId id="390" r:id="rId144"/>
    <p:sldId id="388" r:id="rId145"/>
    <p:sldId id="389" r:id="rId146"/>
    <p:sldId id="391" r:id="rId147"/>
    <p:sldId id="385" r:id="rId148"/>
    <p:sldId id="369" r:id="rId149"/>
    <p:sldId id="370" r:id="rId15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06E"/>
    <a:srgbClr val="4B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33" autoAdjust="0"/>
    <p:restoredTop sz="96754" autoAdjust="0"/>
  </p:normalViewPr>
  <p:slideViewPr>
    <p:cSldViewPr snapToGrid="0">
      <p:cViewPr varScale="1">
        <p:scale>
          <a:sx n="112" d="100"/>
          <a:sy n="112" d="100"/>
        </p:scale>
        <p:origin x="618" y="9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notesMaster" Target="notesMasters/notesMaster1.xml"/><Relationship Id="rId156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presProps" Target="pres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viewProps" Target="viewProps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ZUZANA\Desktop\zaloha%2020111001\SUNI,%20VH,%20PHD\rozbory,aris\celkove%20finance%20do%20zaveru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ownloads\fa&#269;r_r_outpu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ownloads\fa&#269;r_r_outpu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ownloads\KVALITATIVNI_zavislost.csv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ownloads\KVALITATIVNI_zavislost.csv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8238641506018646E-2"/>
          <c:y val="2.4647544056992875E-3"/>
          <c:w val="0.65196874640092617"/>
          <c:h val="0.99753521975830761"/>
        </c:manualLayout>
      </c:layout>
      <c:pie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0.18175389175490994"/>
                  <c:y val="-0.1252915846456692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D03-4ED6-A937-DB8374AFBB59}"/>
                </c:ext>
              </c:extLst>
            </c:dLbl>
            <c:dLbl>
              <c:idx val="1"/>
              <c:layout>
                <c:manualLayout>
                  <c:x val="-0.15792458593537878"/>
                  <c:y val="-0.1189737200571447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03-4ED6-A937-DB8374AFBB59}"/>
                </c:ext>
              </c:extLst>
            </c:dLbl>
            <c:dLbl>
              <c:idx val="2"/>
              <c:layout>
                <c:manualLayout>
                  <c:x val="-3.1609195402298854E-2"/>
                  <c:y val="-0.1327793282168842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D03-4ED6-A937-DB8374AFBB59}"/>
                </c:ext>
              </c:extLst>
            </c:dLbl>
            <c:dLbl>
              <c:idx val="3"/>
              <c:layout>
                <c:manualLayout>
                  <c:x val="4.7960341667479055E-2"/>
                  <c:y val="0.10686427900302632"/>
                </c:manualLayout>
              </c:layout>
              <c:tx>
                <c:rich>
                  <a:bodyPr/>
                  <a:lstStyle/>
                  <a:p>
                    <a:r>
                      <a:rPr lang="en-US" sz="1050" baseline="0"/>
                      <a:t>Nedotační</a:t>
                    </a:r>
                    <a:r>
                      <a:rPr lang="en-US" sz="1050" b="0" i="1" u="none" strike="noStrike" baseline="0"/>
                      <a:t> </a:t>
                    </a:r>
                    <a:r>
                      <a:rPr lang="en-US" sz="1050" baseline="0"/>
                      <a:t> transfery 
0,1%</a:t>
                    </a:r>
                    <a:endParaRPr lang="en-US" sz="105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D03-4ED6-A937-DB8374AFBB59}"/>
                </c:ext>
              </c:extLst>
            </c:dLbl>
            <c:dLbl>
              <c:idx val="4"/>
              <c:layout>
                <c:manualLayout>
                  <c:x val="-9.4775885070979643E-2"/>
                  <c:y val="0.18906868307972338"/>
                </c:manualLayout>
              </c:layout>
              <c:tx>
                <c:rich>
                  <a:bodyPr/>
                  <a:lstStyle/>
                  <a:p>
                    <a:r>
                      <a:rPr lang="en-US" sz="1050" baseline="0" dirty="0" err="1"/>
                      <a:t>Dary</a:t>
                    </a:r>
                    <a:r>
                      <a:rPr lang="en-US" sz="1050" baseline="0" dirty="0"/>
                      <a:t> 
2,5%</a:t>
                    </a:r>
                    <a:endParaRPr lang="en-US" sz="105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AD03-4ED6-A937-DB8374AFBB5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D03-4ED6-A937-DB8374AFBB59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aseline="0"/>
                </a:pPr>
                <a:endParaRPr lang="cs-CZ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'[celkove finance do zaveru.xlsx]List2'!$A$4:$A$8,'[celkove finance do zaveru.xlsx]List2'!$A$10</c:f>
              <c:strCache>
                <c:ptCount val="6"/>
                <c:pt idx="0">
                  <c:v>    Dotační transfery</c:v>
                </c:pt>
                <c:pt idx="1">
                  <c:v>    Veřejné zakázky</c:v>
                </c:pt>
                <c:pt idx="2">
                  <c:v>    Půjčky</c:v>
                </c:pt>
                <c:pt idx="3">
                  <c:v>    Nedotační transfery *</c:v>
                </c:pt>
                <c:pt idx="4">
                  <c:v>    Dary **</c:v>
                </c:pt>
                <c:pt idx="5">
                  <c:v>     Daňové zvýhodnění podle </c:v>
                </c:pt>
              </c:strCache>
            </c:strRef>
          </c:cat>
          <c:val>
            <c:numRef>
              <c:f>'[celkove finance do zaveru.xlsx]List2'!$H$4:$H$8,'[celkove finance do zaveru.xlsx]List2'!$H$10</c:f>
              <c:numCache>
                <c:formatCode>#,##0</c:formatCode>
                <c:ptCount val="6"/>
                <c:pt idx="0">
                  <c:v>10335589.054770041</c:v>
                </c:pt>
                <c:pt idx="1">
                  <c:v>586762</c:v>
                </c:pt>
                <c:pt idx="2">
                  <c:v>100845.01000000001</c:v>
                </c:pt>
                <c:pt idx="3">
                  <c:v>13195.310000000001</c:v>
                </c:pt>
                <c:pt idx="4">
                  <c:v>281535</c:v>
                </c:pt>
                <c:pt idx="5">
                  <c:v>70695.768000000011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D03-4ED6-A937-DB8374AFBB5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91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800" baseline="0">
          <a:latin typeface="Cambria" pitchFamily="18" charset="0"/>
        </a:defRPr>
      </a:pPr>
      <a:endParaRPr lang="cs-CZ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zv_vyvoj_roky!$J$4</c:f>
              <c:strCache>
                <c:ptCount val="1"/>
                <c:pt idx="0">
                  <c:v>ano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zv_vyvoj_roky!$K$3:$P$3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zv_vyvoj_roky!$K$4:$P$4</c:f>
              <c:numCache>
                <c:formatCode>0.0%</c:formatCode>
                <c:ptCount val="6"/>
                <c:pt idx="0">
                  <c:v>0.4731182795698925</c:v>
                </c:pt>
                <c:pt idx="1">
                  <c:v>0.46236559139784944</c:v>
                </c:pt>
                <c:pt idx="2">
                  <c:v>0.4731182795698925</c:v>
                </c:pt>
                <c:pt idx="3">
                  <c:v>0.4838709677419355</c:v>
                </c:pt>
                <c:pt idx="4">
                  <c:v>0.5053763440860215</c:v>
                </c:pt>
                <c:pt idx="5">
                  <c:v>0.4731182795698925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C4-4057-8B39-8E89DC7C918E}"/>
            </c:ext>
          </c:extLst>
        </c:ser>
        <c:ser>
          <c:idx val="1"/>
          <c:order val="1"/>
          <c:tx>
            <c:strRef>
              <c:f>zv_vyvoj_roky!$J$5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zv_vyvoj_roky!$K$3:$P$3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zv_vyvoj_roky!$K$5:$P$5</c:f>
              <c:numCache>
                <c:formatCode>0.0%</c:formatCode>
                <c:ptCount val="6"/>
                <c:pt idx="0">
                  <c:v>0.5268817204301075</c:v>
                </c:pt>
                <c:pt idx="1">
                  <c:v>0.5376344086021505</c:v>
                </c:pt>
                <c:pt idx="2">
                  <c:v>0.5268817204301075</c:v>
                </c:pt>
                <c:pt idx="3">
                  <c:v>0.5161290322580645</c:v>
                </c:pt>
                <c:pt idx="4">
                  <c:v>0.4946236559139785</c:v>
                </c:pt>
                <c:pt idx="5">
                  <c:v>0.5268817204301075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C4-4057-8B39-8E89DC7C918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081676352"/>
        <c:axId val="2081684672"/>
      </c:barChart>
      <c:catAx>
        <c:axId val="2081676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81684672"/>
        <c:crosses val="autoZero"/>
        <c:auto val="1"/>
        <c:lblAlgn val="ctr"/>
        <c:lblOffset val="100"/>
        <c:noMultiLvlLbl val="0"/>
      </c:catAx>
      <c:valAx>
        <c:axId val="208168467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81676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zv_vyvoj_roky!$J$9</c:f>
              <c:strCache>
                <c:ptCount val="1"/>
                <c:pt idx="0">
                  <c:v>ano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zv_vyvoj_roky!$K$8:$P$8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zv_vyvoj_roky!$K$9:$P$9</c:f>
              <c:numCache>
                <c:formatCode>0.0%</c:formatCode>
                <c:ptCount val="6"/>
                <c:pt idx="0">
                  <c:v>0.44086021505376344</c:v>
                </c:pt>
                <c:pt idx="1">
                  <c:v>0.44086021505376344</c:v>
                </c:pt>
                <c:pt idx="2">
                  <c:v>0.44086021505376344</c:v>
                </c:pt>
                <c:pt idx="3">
                  <c:v>0.4731182795698925</c:v>
                </c:pt>
                <c:pt idx="4">
                  <c:v>0.4731182795698925</c:v>
                </c:pt>
                <c:pt idx="5">
                  <c:v>0.45161290322580644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63-4741-A8C3-7FECC2A9C21D}"/>
            </c:ext>
          </c:extLst>
        </c:ser>
        <c:ser>
          <c:idx val="1"/>
          <c:order val="1"/>
          <c:tx>
            <c:strRef>
              <c:f>zv_vyvoj_roky!$J$10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zv_vyvoj_roky!$K$8:$P$8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zv_vyvoj_roky!$K$10:$P$10</c:f>
              <c:numCache>
                <c:formatCode>0.0%</c:formatCode>
                <c:ptCount val="6"/>
                <c:pt idx="0">
                  <c:v>0.55913978494623651</c:v>
                </c:pt>
                <c:pt idx="1">
                  <c:v>0.55913978494623651</c:v>
                </c:pt>
                <c:pt idx="2">
                  <c:v>0.55913978494623651</c:v>
                </c:pt>
                <c:pt idx="3">
                  <c:v>0.5268817204301075</c:v>
                </c:pt>
                <c:pt idx="4">
                  <c:v>0.5268817204301075</c:v>
                </c:pt>
                <c:pt idx="5">
                  <c:v>0.54838709677419351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63-4741-A8C3-7FECC2A9C2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794029120"/>
        <c:axId val="1794034944"/>
      </c:barChart>
      <c:catAx>
        <c:axId val="1794029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94034944"/>
        <c:crosses val="autoZero"/>
        <c:auto val="1"/>
        <c:lblAlgn val="ctr"/>
        <c:lblOffset val="100"/>
        <c:noMultiLvlLbl val="0"/>
      </c:catAx>
      <c:valAx>
        <c:axId val="17940349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94029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List1!$F$3</c:f>
              <c:strCache>
                <c:ptCount val="1"/>
                <c:pt idx="0">
                  <c:v>ano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List1!$G$2:$M$2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List1!$G$3:$M$3</c:f>
              <c:numCache>
                <c:formatCode>General</c:formatCode>
                <c:ptCount val="7"/>
                <c:pt idx="0">
                  <c:v>68</c:v>
                </c:pt>
                <c:pt idx="1">
                  <c:v>22</c:v>
                </c:pt>
                <c:pt idx="2">
                  <c:v>24</c:v>
                </c:pt>
                <c:pt idx="3">
                  <c:v>23</c:v>
                </c:pt>
                <c:pt idx="4">
                  <c:v>24</c:v>
                </c:pt>
                <c:pt idx="5">
                  <c:v>16</c:v>
                </c:pt>
                <c:pt idx="6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27-41FB-9823-4ADAC627A8F9}"/>
            </c:ext>
          </c:extLst>
        </c:ser>
        <c:ser>
          <c:idx val="1"/>
          <c:order val="1"/>
          <c:tx>
            <c:strRef>
              <c:f>List1!$F$4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List1!$G$2:$M$2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List1!$G$4:$M$4</c:f>
              <c:numCache>
                <c:formatCode>General</c:formatCode>
                <c:ptCount val="7"/>
                <c:pt idx="0">
                  <c:v>3</c:v>
                </c:pt>
                <c:pt idx="1">
                  <c:v>49</c:v>
                </c:pt>
                <c:pt idx="2">
                  <c:v>47</c:v>
                </c:pt>
                <c:pt idx="3">
                  <c:v>48</c:v>
                </c:pt>
                <c:pt idx="4">
                  <c:v>47</c:v>
                </c:pt>
                <c:pt idx="5">
                  <c:v>55</c:v>
                </c:pt>
                <c:pt idx="6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27-41FB-9823-4ADAC627A8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94331168"/>
        <c:axId val="2084150944"/>
      </c:barChart>
      <c:catAx>
        <c:axId val="2094331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84150944"/>
        <c:crosses val="autoZero"/>
        <c:auto val="1"/>
        <c:lblAlgn val="ctr"/>
        <c:lblOffset val="100"/>
        <c:noMultiLvlLbl val="0"/>
      </c:catAx>
      <c:valAx>
        <c:axId val="2084150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94331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List1!$F$7</c:f>
              <c:strCache>
                <c:ptCount val="1"/>
                <c:pt idx="0">
                  <c:v>ano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List1!$G$6:$M$6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List1!$G$7:$M$7</c:f>
              <c:numCache>
                <c:formatCode>General</c:formatCode>
                <c:ptCount val="7"/>
                <c:pt idx="0">
                  <c:v>68</c:v>
                </c:pt>
                <c:pt idx="1">
                  <c:v>21</c:v>
                </c:pt>
                <c:pt idx="2">
                  <c:v>23</c:v>
                </c:pt>
                <c:pt idx="3">
                  <c:v>22</c:v>
                </c:pt>
                <c:pt idx="4">
                  <c:v>23</c:v>
                </c:pt>
                <c:pt idx="5">
                  <c:v>17</c:v>
                </c:pt>
                <c:pt idx="6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D0-450D-9963-FF34F4513797}"/>
            </c:ext>
          </c:extLst>
        </c:ser>
        <c:ser>
          <c:idx val="1"/>
          <c:order val="1"/>
          <c:tx>
            <c:strRef>
              <c:f>List1!$F$8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List1!$G$6:$M$6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List1!$G$8:$M$8</c:f>
              <c:numCache>
                <c:formatCode>General</c:formatCode>
                <c:ptCount val="7"/>
                <c:pt idx="0">
                  <c:v>3</c:v>
                </c:pt>
                <c:pt idx="1">
                  <c:v>50</c:v>
                </c:pt>
                <c:pt idx="2">
                  <c:v>48</c:v>
                </c:pt>
                <c:pt idx="3">
                  <c:v>49</c:v>
                </c:pt>
                <c:pt idx="4">
                  <c:v>48</c:v>
                </c:pt>
                <c:pt idx="5">
                  <c:v>54</c:v>
                </c:pt>
                <c:pt idx="6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D0-450D-9963-FF34F45137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4721856"/>
        <c:axId val="144709376"/>
      </c:barChart>
      <c:catAx>
        <c:axId val="144721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44709376"/>
        <c:crosses val="autoZero"/>
        <c:auto val="1"/>
        <c:lblAlgn val="ctr"/>
        <c:lblOffset val="100"/>
        <c:noMultiLvlLbl val="0"/>
      </c:catAx>
      <c:valAx>
        <c:axId val="144709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44721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0.05987</cdr:x>
      <cdr:y>0.10127</cdr:y>
    </cdr:from>
    <cdr:to>
      <cdr:x>0.16332</cdr:x>
      <cdr:y>0.25316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529244" y="6096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cs-CZ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4T22:08:42.51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1,'11204'0,"-10554"0,-639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4T22:08:20.33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1,'19624'0,"-18486"0,-1118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2960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2432" userDrawn="1">
          <p15:clr>
            <a:srgbClr val="FBAE40"/>
          </p15:clr>
        </p15:guide>
        <p15:guide id="4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46555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23711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710432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51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76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7410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3997" userDrawn="1">
          <p15:clr>
            <a:srgbClr val="FBAE40"/>
          </p15:clr>
        </p15:guide>
        <p15:guide id="4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73832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63541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275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2886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587794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3657" userDrawn="1">
          <p15:clr>
            <a:srgbClr val="FBAE40"/>
          </p15:clr>
        </p15:guide>
        <p15:guide id="4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966542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1049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8656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3158" userDrawn="1">
          <p15:clr>
            <a:srgbClr val="FBAE40"/>
          </p15:clr>
        </p15:guide>
        <p15:guide id="4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6028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436" userDrawn="1">
          <p15:clr>
            <a:srgbClr val="FBAE40"/>
          </p15:clr>
        </p15:guide>
        <p15:guide id="4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3843883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678" r:id="rId15"/>
    <p:sldLayoutId id="2147483684" r:id="rId16"/>
    <p:sldLayoutId id="2147483690" r:id="rId17"/>
    <p:sldLayoutId id="2147483685" r:id="rId18"/>
    <p:sldLayoutId id="2147483688" r:id="rId19"/>
    <p:sldLayoutId id="2147483674" r:id="rId20"/>
    <p:sldLayoutId id="2147483673" r:id="rId21"/>
    <p:sldLayoutId id="2147483676" r:id="rId22"/>
    <p:sldLayoutId id="2147483675" r:id="rId23"/>
    <p:sldLayoutId id="2147483677" r:id="rId24"/>
    <p:sldLayoutId id="2147483686" r:id="rId25"/>
    <p:sldLayoutId id="2147483691" r:id="rId26"/>
    <p:sldLayoutId id="2147483692" r:id="rId27"/>
    <p:sldLayoutId id="2147483693" r:id="rId28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30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049" userDrawn="1">
          <p15:clr>
            <a:srgbClr val="F26B43"/>
          </p15:clr>
        </p15:guide>
        <p15:guide id="4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iIkOi3srLo" TargetMode="External"/><Relationship Id="rId7" Type="http://schemas.openxmlformats.org/officeDocument/2006/relationships/hyperlink" Target="https://www.youtube.com/watch?v=sDV4zuMLVos" TargetMode="External"/><Relationship Id="rId2" Type="http://schemas.openxmlformats.org/officeDocument/2006/relationships/hyperlink" Target="https://video.idnes.cz/?c=A150515_101501_tv-zpravy_nov&amp;idVideo=V150514_173823_webtv_he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TtOQda0aKIc" TargetMode="External"/><Relationship Id="rId5" Type="http://schemas.openxmlformats.org/officeDocument/2006/relationships/hyperlink" Target="https://www.youtube.com/watch?v=s2nuE-c_Lvg" TargetMode="External"/><Relationship Id="rId4" Type="http://schemas.openxmlformats.org/officeDocument/2006/relationships/hyperlink" Target="https://www.youtube.com/watch?v=mMivqgLcfs8" TargetMode="Externa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hyperlink" Target="https://cvvmapp.soc.cas.cz/#question24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s://www.dh.cz/images/Dokumenty/vyrocni-zprava/2021/web_vz-2021_SH-CMS_2stranky.pdf" TargetMode="External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s://forms.office.com/Pages/ResponsePage.aspx?id=I0-QEdvw3EyW9zkL1V_O6MJpC97to7lBoSas2n3Im9BUN0ZUMUc4Qk1WS1NZR1pFQVNCVUJHS1VRSy4u" TargetMode="Externa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hyperlink" Target="mailto:hyanek@econ.muni.cz" TargetMode="External"/><Relationship Id="rId2" Type="http://schemas.openxmlformats.org/officeDocument/2006/relationships/hyperlink" Target="mailto:jakub.pejcal@econ.muni.cz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apl.czso.cz/pll/rocenka/rocenka.indexnu_sat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s.cz/poradna/kategorie/obcanska-sdruzeni-zalozeni-fungovani-cinnost/rada/jak-spravne-zalozit-obcanske-sdr" TargetMode="External"/><Relationship Id="rId2" Type="http://schemas.openxmlformats.org/officeDocument/2006/relationships/hyperlink" Target="http://frankbold.org/poradna/vzor/stanovy-spolk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r.justice.cz/ias/ui/rejstrik-$firma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stream.cz/blanik/10007448-chranena-dilna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rchivum.cz/jak-dlouho-ukladat-a-archivovat-dokumenty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kane.cz/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ctpsr.econ.muni.cz/media/3295799/a5_sbornik_2015_bez_znacek.pdf" TargetMode="External"/><Relationship Id="rId2" Type="http://schemas.openxmlformats.org/officeDocument/2006/relationships/hyperlink" Target="http://www.fikane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s.muni.cz/th/fzve9/?id=305239" TargetMode="External"/><Relationship Id="rId4" Type="http://schemas.openxmlformats.org/officeDocument/2006/relationships/hyperlink" Target="http://ctpsr.econ.muni.cz/media/3295767/proceedings_ctpsr_2018.pdf" TargetMode="Externa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apl.czso.cz/pll/rocenka/rocenkavyber.satelit" TargetMode="Externa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munispace.muni.cz/library/catalog/view/869/2739/595-1/#preview" TargetMode="Externa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ccss.jhu.edu/wp-content/uploads/downloads/2021/11/Comparative-Data-Tables-2017_11.4.2021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customXml" Target="../ink/ink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ccss.jhu.edu/wp-content/uploads/downloads/2013/04/JHU_Global-Civil-Society-Volunteering_FINAL_3.2013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openxmlformats.org/officeDocument/2006/relationships/customXml" Target="../ink/ink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rozhlas.cz/zpravy-domov/neziskove-organizace-sektor-financovani-skrty-vlada-andrej-babis-vydaje_1808280600_pek" TargetMode="Externa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lada.cz/cz/ppov/rnno/aktuality/hlavni-oblasti-statni-dotacni-politiky-vuci-nestatnim-neziskovym-organizacim-na-podporu-verejne-prospesnych-cinnosti-pro-rok-2022-188986/" TargetMode="External"/><Relationship Id="rId3" Type="http://schemas.openxmlformats.org/officeDocument/2006/relationships/hyperlink" Target="https://www.vlada.cz/assets/ppov/rnno/dokumenty/rozbor_2016_prilohy_pro_web.pdf" TargetMode="External"/><Relationship Id="rId7" Type="http://schemas.openxmlformats.org/officeDocument/2006/relationships/hyperlink" Target="https://www.vlada.cz/cz/ppov/rnno/aktuality/hlavni-oblasti-statni-dotacni-politiky-vuci-nestatnim-neziskovym-organizacim-na-podporu-verejne-prospesnych-cinnosti-pro-rok-2021--182471/" TargetMode="External"/><Relationship Id="rId2" Type="http://schemas.openxmlformats.org/officeDocument/2006/relationships/hyperlink" Target="https://www.vlada.cz/assets/ppov/rnno/dokumenty/rozbor_2016_material_pro_web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vlada.cz/cz/ppov/rnno/dokumenty/hlavni-oblasti-statni-dotacni-politiky-vuci-nestatnim-neziskovym-organizacim-pro-rok-2020-180877/" TargetMode="External"/><Relationship Id="rId5" Type="http://schemas.openxmlformats.org/officeDocument/2006/relationships/hyperlink" Target="https://www.vlada.cz/cz/ppov/rnno/dokumenty/souhrnna-informace-o-poskytnutych-dotacich-v-ramci-materialu-hlavni-oblasti-statni-dotacni-politiky-vuci-nestatnim-neziskovym-organizacim-pro-rok-2020-197073/" TargetMode="External"/><Relationship Id="rId4" Type="http://schemas.openxmlformats.org/officeDocument/2006/relationships/hyperlink" Target="https://www.vlada.cz/assets/ppov/rnno/aktuality/Souhrnna_informace_dotace_2019.pdf" TargetMode="External"/><Relationship Id="rId9" Type="http://schemas.openxmlformats.org/officeDocument/2006/relationships/hyperlink" Target="https://www.vlada.cz/cz/ppov/rnno/dokumenty/hlavni-oblasti-statni-dotacni-politiky-vuci-nestatnim-neziskovym-organizacim-pro-rok-2023-197439/" TargetMode="Externa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youtube.com/watch?v=j6eTWEMsNYs&amp;ab_channel=%C4%8Cesk%C3%BDrozhlas" TargetMode="Externa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donorsforum.cz/o-dacovstvi/mapa-darcovstvi-2022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BKV_ERNO / BKV_ENNO: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804834" y="3536689"/>
            <a:ext cx="6539980" cy="1278214"/>
          </a:xfrm>
        </p:spPr>
        <p:txBody>
          <a:bodyPr/>
          <a:lstStyle/>
          <a:p>
            <a:r>
              <a:rPr lang="cs-CZ" sz="2000" b="1" dirty="0"/>
              <a:t>O kom je řeč? </a:t>
            </a:r>
          </a:p>
          <a:p>
            <a:r>
              <a:rPr lang="cs-CZ" sz="2000" dirty="0"/>
              <a:t>Legislativa</a:t>
            </a:r>
          </a:p>
          <a:p>
            <a:r>
              <a:rPr lang="cs-CZ" sz="2000" dirty="0"/>
              <a:t>Účetnictví a ekonomické řízení</a:t>
            </a:r>
          </a:p>
          <a:p>
            <a:r>
              <a:rPr lang="cs-CZ" sz="2000" dirty="0"/>
              <a:t>Financování</a:t>
            </a:r>
          </a:p>
          <a:p>
            <a:r>
              <a:rPr lang="cs-CZ" sz="2000" dirty="0"/>
              <a:t>(Fundraising)</a:t>
            </a:r>
          </a:p>
          <a:p>
            <a:r>
              <a:rPr lang="cs-CZ" sz="2000" dirty="0"/>
              <a:t>Transparentnost </a:t>
            </a:r>
          </a:p>
          <a:p>
            <a:r>
              <a:rPr lang="cs-CZ" sz="2000" dirty="0"/>
              <a:t>=&gt;</a:t>
            </a:r>
          </a:p>
          <a:p>
            <a:r>
              <a:rPr lang="cs-CZ" sz="2000" dirty="0"/>
              <a:t>„Semestrální projekt“</a:t>
            </a:r>
          </a:p>
        </p:txBody>
      </p:sp>
      <p:sp>
        <p:nvSpPr>
          <p:cNvPr id="6" name="Zástupný symbol pro zápatí 1">
            <a:extLst>
              <a:ext uri="{FF2B5EF4-FFF2-40B4-BE49-F238E27FC236}">
                <a16:creationId xmlns:a16="http://schemas.microsoft.com/office/drawing/2014/main" id="{7A0A73DE-CBD6-4295-8962-253BC5F8F3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804834" y="6228000"/>
            <a:ext cx="4835166" cy="252000"/>
          </a:xfrm>
        </p:spPr>
        <p:txBody>
          <a:bodyPr/>
          <a:lstStyle/>
          <a:p>
            <a:r>
              <a:rPr lang="cs-CZ" dirty="0"/>
              <a:t>Jakub Pejcal: jakub.pejcal@econ.muni.cz, CVNS, ESF MU</a:t>
            </a:r>
          </a:p>
          <a:p>
            <a:r>
              <a:rPr lang="cs-CZ" dirty="0"/>
              <a:t>18. 3. 2023</a:t>
            </a:r>
          </a:p>
        </p:txBody>
      </p:sp>
    </p:spTree>
    <p:extLst>
      <p:ext uri="{BB962C8B-B14F-4D97-AF65-F5344CB8AC3E}">
        <p14:creationId xmlns:p14="http://schemas.microsoft.com/office/powerpoint/2010/main" val="2540603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Kdo jsou to NNO?</a:t>
            </a:r>
            <a:r>
              <a:rPr lang="cs-CZ" sz="1100" dirty="0"/>
              <a:t> (před a po 1. 1. 2014)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právní neuchopitelnost pojmu „nestátní nezisková organizace“</a:t>
            </a:r>
          </a:p>
          <a:p>
            <a:pPr>
              <a:defRPr/>
            </a:pPr>
            <a:r>
              <a:rPr lang="cs-CZ" altLang="cs-CZ" sz="1400" dirty="0"/>
              <a:t>dříve:</a:t>
            </a:r>
          </a:p>
          <a:p>
            <a:pPr lvl="1">
              <a:defRPr/>
            </a:pPr>
            <a:r>
              <a:rPr lang="cs-CZ" altLang="cs-CZ" sz="1400" dirty="0"/>
              <a:t>zákon č. 586/1992 Sb., o daních z příjmů</a:t>
            </a:r>
          </a:p>
          <a:p>
            <a:pPr marL="324000" lvl="1" indent="0">
              <a:buNone/>
              <a:defRPr/>
            </a:pPr>
            <a:r>
              <a:rPr lang="cs-CZ" altLang="cs-CZ" sz="1400" i="1" dirty="0"/>
              <a:t>„…nejsou založeni nebo zřízeni za účelem podnikání…“</a:t>
            </a:r>
          </a:p>
          <a:p>
            <a:pPr marL="324000" lvl="1" indent="0">
              <a:buNone/>
              <a:defRPr/>
            </a:pPr>
            <a:r>
              <a:rPr lang="cs-CZ" altLang="cs-CZ" sz="1400" i="1" dirty="0"/>
              <a:t>(výčet právních forem, jež splňují výše uvedené, zahrnuje typické formy zařaditelné do NNS a veřejné subjekty)</a:t>
            </a:r>
          </a:p>
          <a:p>
            <a:pPr lvl="1">
              <a:defRPr/>
            </a:pPr>
            <a:endParaRPr lang="cs-CZ" sz="1400" dirty="0"/>
          </a:p>
          <a:p>
            <a:pPr lvl="1" algn="just">
              <a:defRPr/>
            </a:pPr>
            <a:r>
              <a:rPr lang="cs-CZ" altLang="cs-CZ" sz="1400" dirty="0"/>
              <a:t>vyhláška č. 504/2002 Sb., </a:t>
            </a:r>
            <a:r>
              <a:rPr lang="cs-CZ" sz="1400" dirty="0"/>
              <a:t>kterou se provádějí některá ustanovení zákona č. 563/1991 Sb., o účetnictví, ve znění pozdějších předpisů, pro účetní jednotky, u kterých hlavním předmětem činnosti není podnikání, pokud účtují v soustavě podvojného účetnictví	          				</a:t>
            </a:r>
            <a:endParaRPr lang="cs-CZ" altLang="cs-CZ" sz="1400" dirty="0"/>
          </a:p>
          <a:p>
            <a:pPr marL="324000" lvl="1" indent="0">
              <a:buNone/>
              <a:defRPr/>
            </a:pPr>
            <a:r>
              <a:rPr lang="cs-CZ" altLang="cs-CZ" sz="1400" i="1" dirty="0"/>
              <a:t>„…hlavním předmětem činnosti není podnikání…“</a:t>
            </a:r>
          </a:p>
          <a:p>
            <a:pPr marL="324000" lvl="1" indent="0">
              <a:buNone/>
              <a:defRPr/>
            </a:pPr>
            <a:r>
              <a:rPr lang="cs-CZ" altLang="cs-CZ" sz="1400" i="1" dirty="0"/>
              <a:t>(výčet právních forem, jež splňují výše uvedené, již jen typické právní formy zařaditelné do NNS)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dnes:</a:t>
            </a:r>
          </a:p>
          <a:p>
            <a:pPr lvl="1">
              <a:defRPr/>
            </a:pPr>
            <a:r>
              <a:rPr lang="cs-CZ" altLang="cs-CZ" sz="1400" dirty="0"/>
              <a:t>zákon č. 586/1992 Sb., o daních z příjmů</a:t>
            </a:r>
          </a:p>
          <a:p>
            <a:pPr marL="324000" lvl="1" indent="0">
              <a:buNone/>
              <a:defRPr/>
            </a:pPr>
            <a:r>
              <a:rPr lang="cs-CZ" altLang="cs-CZ" sz="1400" i="1" dirty="0"/>
              <a:t>„veřejně prospěšným poplatníkem je poplatník, který (…) jako svou hlavní činnost vykonává činnost, která není podnikáním“</a:t>
            </a:r>
          </a:p>
          <a:p>
            <a:pPr marL="324000" lvl="1" indent="0">
              <a:buNone/>
              <a:defRPr/>
            </a:pPr>
            <a:r>
              <a:rPr lang="cs-CZ" altLang="cs-CZ" sz="1400" dirty="0"/>
              <a:t>(tzv. negativní výčet právních forem)</a:t>
            </a:r>
          </a:p>
          <a:p>
            <a:pPr lvl="1">
              <a:defRPr/>
            </a:pPr>
            <a:endParaRPr lang="cs-CZ" altLang="cs-CZ" sz="1400" dirty="0"/>
          </a:p>
          <a:p>
            <a:pPr lvl="1">
              <a:defRPr/>
            </a:pPr>
            <a:r>
              <a:rPr lang="cs-CZ" altLang="cs-CZ" sz="1400" dirty="0"/>
              <a:t>vyhláška viz výše.</a:t>
            </a:r>
          </a:p>
          <a:p>
            <a:pPr marL="324000" lvl="1" indent="0">
              <a:buNone/>
              <a:defRPr/>
            </a:pPr>
            <a:endParaRPr lang="cs-CZ" altLang="cs-CZ" sz="1400" i="1" dirty="0"/>
          </a:p>
          <a:p>
            <a:pPr marL="324000" lvl="1" indent="0">
              <a:buNone/>
              <a:defRPr/>
            </a:pPr>
            <a:endParaRPr lang="cs-CZ" altLang="cs-CZ" sz="1400" i="1" dirty="0"/>
          </a:p>
          <a:p>
            <a:pPr lvl="1">
              <a:defRPr/>
            </a:pPr>
            <a:endParaRPr lang="cs-CZ" sz="1400" dirty="0"/>
          </a:p>
          <a:p>
            <a:pPr lvl="1">
              <a:defRPr/>
            </a:pPr>
            <a:endParaRPr lang="cs-CZ" sz="1400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7642884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D41DC48-6938-4FAC-BD7B-25096B614D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BCEDAF2-FCB2-4E55-BA85-DF78E37E8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víme obecně o individuálních dárcích?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F352073-55CD-455F-97ED-11655D62A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dirty="0"/>
              <a:t>průměrný roční dar se pohybuje okolo 2 % ročního příjmu dárce</a:t>
            </a:r>
          </a:p>
          <a:p>
            <a:endParaRPr lang="cs-CZ" sz="1600" dirty="0"/>
          </a:p>
          <a:p>
            <a:r>
              <a:rPr lang="cs-CZ" sz="1600" dirty="0"/>
              <a:t>procento se snižuje s narůstajícím příjmem dárce!</a:t>
            </a:r>
          </a:p>
          <a:p>
            <a:endParaRPr lang="cs-CZ" sz="1600" dirty="0"/>
          </a:p>
          <a:p>
            <a:r>
              <a:rPr lang="cs-CZ" sz="1600" dirty="0"/>
              <a:t>relativní roční výše daru se zvyšuje s věkem dárce</a:t>
            </a:r>
          </a:p>
          <a:p>
            <a:endParaRPr lang="cs-CZ" sz="1600" dirty="0"/>
          </a:p>
          <a:p>
            <a:r>
              <a:rPr lang="cs-CZ" sz="1600" dirty="0"/>
              <a:t>lidé žijící v manželství mají tendence dávat více nežli svobodní</a:t>
            </a:r>
          </a:p>
          <a:p>
            <a:endParaRPr lang="cs-CZ" sz="1600" dirty="0"/>
          </a:p>
          <a:p>
            <a:r>
              <a:rPr lang="cs-CZ" sz="1600" dirty="0"/>
              <a:t>členové různých NNO a věřící dávají v průměru více nežli lidé, kteří do těchto skupin nepatří</a:t>
            </a:r>
          </a:p>
          <a:p>
            <a:endParaRPr lang="cs-CZ" sz="1600" dirty="0"/>
          </a:p>
          <a:p>
            <a:r>
              <a:rPr lang="cs-CZ" sz="1600" dirty="0"/>
              <a:t>lidé, kteří někdy dobrovolně vypomáhali v NNO dávají více než ti, kteří se dobrovolných prací neúčastní</a:t>
            </a: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70835756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D41DC48-6938-4FAC-BD7B-25096B614D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BCEDAF2-FCB2-4E55-BA85-DF78E37E8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víme obecně o firemních dárcích?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F352073-55CD-455F-97ED-11655D62A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1600" dirty="0"/>
              <a:t>opět, lze znalosti zobecnit:</a:t>
            </a:r>
          </a:p>
          <a:p>
            <a:pPr marL="72000" indent="0">
              <a:buNone/>
            </a:pPr>
            <a:endParaRPr lang="cs-CZ" sz="1600" dirty="0"/>
          </a:p>
        </p:txBody>
      </p:sp>
      <p:pic>
        <p:nvPicPr>
          <p:cNvPr id="6" name="Picture 14">
            <a:extLst>
              <a:ext uri="{FF2B5EF4-FFF2-40B4-BE49-F238E27FC236}">
                <a16:creationId xmlns:a16="http://schemas.microsoft.com/office/drawing/2014/main" id="{4FB9031A-F429-4745-811A-F8E51CBB8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157" y="2065610"/>
            <a:ext cx="4994275" cy="310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>
            <a:extLst>
              <a:ext uri="{FF2B5EF4-FFF2-40B4-BE49-F238E27FC236}">
                <a16:creationId xmlns:a16="http://schemas.microsoft.com/office/drawing/2014/main" id="{06257B01-73A4-420B-9DD8-7B853BECF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082" y="3464198"/>
            <a:ext cx="5045075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47079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D41DC48-6938-4FAC-BD7B-25096B614D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BCEDAF2-FCB2-4E55-BA85-DF78E37E8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Jak se hledá dárce?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F352073-55CD-455F-97ED-11655D62A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je třeba hledat všude!</a:t>
            </a:r>
          </a:p>
          <a:p>
            <a:r>
              <a:rPr lang="cs-CZ" sz="1800" dirty="0"/>
              <a:t>je třeba správně odhadovat potřeby</a:t>
            </a:r>
          </a:p>
          <a:p>
            <a:r>
              <a:rPr lang="cs-CZ" sz="1800" dirty="0"/>
              <a:t>je třeba vhodně oslovit</a:t>
            </a:r>
          </a:p>
          <a:p>
            <a:r>
              <a:rPr lang="cs-CZ" sz="1800" dirty="0"/>
              <a:t>je třeba komunikovat</a:t>
            </a:r>
          </a:p>
          <a:p>
            <a:r>
              <a:rPr lang="cs-CZ" sz="1800" dirty="0"/>
              <a:t>je třeba nabídnout vhodnou protihodnotu</a:t>
            </a:r>
          </a:p>
          <a:p>
            <a:endParaRPr lang="cs-CZ" sz="1800" dirty="0"/>
          </a:p>
          <a:p>
            <a:endParaRPr lang="cs-CZ" sz="1800" dirty="0"/>
          </a:p>
          <a:p>
            <a:r>
              <a:rPr lang="cs-CZ" sz="1800" dirty="0"/>
              <a:t>tři stupně žádosti organizace k dárci:</a:t>
            </a:r>
          </a:p>
          <a:p>
            <a:pPr lvl="1"/>
            <a:r>
              <a:rPr lang="cs-CZ" sz="1800" dirty="0"/>
              <a:t>nemáme, co nabídnout – prosíme</a:t>
            </a:r>
          </a:p>
          <a:p>
            <a:pPr lvl="1"/>
            <a:r>
              <a:rPr lang="cs-CZ" sz="1800" dirty="0"/>
              <a:t>nabízíme protihodnotu – nižší (</a:t>
            </a:r>
            <a:r>
              <a:rPr lang="cs-CZ" sz="1800" dirty="0" err="1"/>
              <a:t>kvazipartnerství</a:t>
            </a:r>
            <a:r>
              <a:rPr lang="cs-CZ" sz="1800" dirty="0"/>
              <a:t>)</a:t>
            </a:r>
          </a:p>
          <a:p>
            <a:pPr lvl="1"/>
            <a:r>
              <a:rPr lang="cs-CZ" sz="1800" dirty="0"/>
              <a:t>nabízíme protihodnotu – srovnatelnou (obchodní jednání)</a:t>
            </a:r>
          </a:p>
          <a:p>
            <a:endParaRPr lang="cs-CZ" sz="1800" dirty="0"/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90493057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D41DC48-6938-4FAC-BD7B-25096B614D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BCEDAF2-FCB2-4E55-BA85-DF78E37E8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Co následuje?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F352073-55CD-455F-97ED-11655D62A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b="1" dirty="0"/>
              <a:t>otázky oslovených:</a:t>
            </a:r>
          </a:p>
          <a:p>
            <a:r>
              <a:rPr lang="cs-CZ" sz="1600" dirty="0"/>
              <a:t>Proč je Vaše činnost důležitá a proč je důležitější než jiná?</a:t>
            </a:r>
          </a:p>
          <a:p>
            <a:r>
              <a:rPr lang="cs-CZ" sz="1600" dirty="0"/>
              <a:t>Proč na svou činnost potřebuje organizace peníze?</a:t>
            </a:r>
          </a:p>
          <a:p>
            <a:r>
              <a:rPr lang="cs-CZ" sz="1600" dirty="0"/>
              <a:t>Proč Vám mám dát zrovna já? </a:t>
            </a:r>
          </a:p>
          <a:p>
            <a:r>
              <a:rPr lang="cs-CZ" sz="1600" dirty="0"/>
              <a:t>Čeho chcete konkrétně za částku, kterou po mě žádáte, dosáhnout?</a:t>
            </a:r>
          </a:p>
          <a:p>
            <a:r>
              <a:rPr lang="cs-CZ" sz="1600" dirty="0"/>
              <a:t>Proč nepřijdete za měsíc? Proč jste nepřišli před rokem?</a:t>
            </a:r>
          </a:p>
          <a:p>
            <a:r>
              <a:rPr lang="cs-CZ" sz="1600" dirty="0"/>
              <a:t>Proč to neděláte jinak? </a:t>
            </a:r>
          </a:p>
          <a:p>
            <a:r>
              <a:rPr lang="cs-CZ" sz="1600" dirty="0"/>
              <a:t>Kolika lidem jste už pomohli?</a:t>
            </a:r>
          </a:p>
          <a:p>
            <a:r>
              <a:rPr lang="cs-CZ" sz="1600" dirty="0"/>
              <a:t>V čem jste lepší, než druzí?</a:t>
            </a:r>
          </a:p>
          <a:p>
            <a:r>
              <a:rPr lang="cs-CZ" sz="1600" dirty="0"/>
              <a:t>…</a:t>
            </a:r>
          </a:p>
          <a:p>
            <a:endParaRPr lang="cs-CZ" sz="1600" dirty="0"/>
          </a:p>
          <a:p>
            <a:endParaRPr lang="cs-CZ" sz="1600" dirty="0"/>
          </a:p>
          <a:p>
            <a:endParaRPr lang="cs-CZ" sz="1600" dirty="0"/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65279603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D41DC48-6938-4FAC-BD7B-25096B614D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BCEDAF2-FCB2-4E55-BA85-DF78E37E8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Metody fundraisingu I.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F352073-55CD-455F-97ED-11655D62A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dirty="0"/>
              <a:t>Inzerce</a:t>
            </a:r>
          </a:p>
          <a:p>
            <a:pPr lvl="1"/>
            <a:r>
              <a:rPr lang="cs-CZ" sz="1600" dirty="0"/>
              <a:t>nejméně účinná metoda (anonymní kontakt)</a:t>
            </a:r>
          </a:p>
          <a:p>
            <a:pPr lvl="1"/>
            <a:r>
              <a:rPr lang="cs-CZ" sz="1600" dirty="0"/>
              <a:t>široké spektrum oslovených (tedy i možné zachycení dárců)</a:t>
            </a:r>
          </a:p>
          <a:p>
            <a:endParaRPr lang="cs-CZ" sz="1600" dirty="0"/>
          </a:p>
          <a:p>
            <a:r>
              <a:rPr lang="cs-CZ" sz="1600" dirty="0"/>
              <a:t>Direct mail (tj. přímý poštovní styk)</a:t>
            </a:r>
          </a:p>
          <a:p>
            <a:pPr lvl="1"/>
            <a:r>
              <a:rPr lang="cs-CZ" sz="1600" dirty="0"/>
              <a:t>hromadné adresné nebo neadresné oslovení</a:t>
            </a:r>
          </a:p>
          <a:p>
            <a:pPr lvl="1"/>
            <a:r>
              <a:rPr lang="cs-CZ" sz="1600" dirty="0"/>
              <a:t>možná forma vyžádání odpovědi (poštovní poukázka?)</a:t>
            </a:r>
          </a:p>
          <a:p>
            <a:endParaRPr lang="cs-CZ" sz="1600" dirty="0"/>
          </a:p>
          <a:p>
            <a:r>
              <a:rPr lang="cs-CZ" sz="1600" dirty="0"/>
              <a:t>Veřejná sbírka (výzva neurčitému okruhu dárců)</a:t>
            </a:r>
          </a:p>
          <a:p>
            <a:pPr lvl="1"/>
            <a:r>
              <a:rPr lang="cs-CZ" sz="1600" dirty="0"/>
              <a:t>široké spektrum oslovených</a:t>
            </a:r>
          </a:p>
          <a:p>
            <a:pPr lvl="1"/>
            <a:r>
              <a:rPr lang="cs-CZ" sz="1600" dirty="0"/>
              <a:t>nezbytná organizační příprava a následná propagace</a:t>
            </a:r>
          </a:p>
          <a:p>
            <a:pPr lvl="1"/>
            <a:r>
              <a:rPr lang="cs-CZ" sz="1600" dirty="0"/>
              <a:t>zákon č. 117/2001 Sb., o veřejných sbírkách</a:t>
            </a:r>
          </a:p>
          <a:p>
            <a:endParaRPr lang="cs-CZ" sz="1600" dirty="0"/>
          </a:p>
          <a:p>
            <a:r>
              <a:rPr lang="cs-CZ" sz="1600" dirty="0"/>
              <a:t>Kampaň </a:t>
            </a:r>
          </a:p>
          <a:p>
            <a:pPr lvl="1"/>
            <a:r>
              <a:rPr lang="cs-CZ" sz="1600" dirty="0"/>
              <a:t>podobné veřejné sbírce pouze více agresivní</a:t>
            </a: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7656301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D41DC48-6938-4FAC-BD7B-25096B614D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BCEDAF2-FCB2-4E55-BA85-DF78E37E8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 fundraisingu II.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F352073-55CD-455F-97ED-11655D62A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dirty="0"/>
              <a:t>Benefiční akce </a:t>
            </a:r>
          </a:p>
          <a:p>
            <a:pPr lvl="1"/>
            <a:r>
              <a:rPr lang="cs-CZ" sz="1600" dirty="0"/>
              <a:t>široký předem neznámý okruh oslovených</a:t>
            </a:r>
          </a:p>
          <a:p>
            <a:pPr lvl="1"/>
            <a:r>
              <a:rPr lang="cs-CZ" sz="1600" dirty="0"/>
              <a:t>vyžaduje zajímavý program s přesným naplánováním</a:t>
            </a:r>
          </a:p>
          <a:p>
            <a:pPr lvl="1"/>
            <a:r>
              <a:rPr lang="cs-CZ" sz="1600" dirty="0"/>
              <a:t>nezbytná dostatečná prezentace účelu celé akce</a:t>
            </a:r>
          </a:p>
          <a:p>
            <a:endParaRPr lang="cs-CZ" sz="1600" dirty="0"/>
          </a:p>
          <a:p>
            <a:r>
              <a:rPr lang="cs-CZ" sz="1600" dirty="0"/>
              <a:t>„Od dveří ke dveřím“</a:t>
            </a:r>
          </a:p>
          <a:p>
            <a:pPr lvl="1"/>
            <a:r>
              <a:rPr lang="cs-CZ" sz="1600" dirty="0"/>
              <a:t>vstupování do soukromý jiných – „vtíravým způsobem“ (podobné direct mailu)</a:t>
            </a:r>
          </a:p>
          <a:p>
            <a:endParaRPr lang="cs-CZ" sz="1600" dirty="0"/>
          </a:p>
          <a:p>
            <a:r>
              <a:rPr lang="cs-CZ" sz="1600" dirty="0"/>
              <a:t>Osobní dopis / telefonický rozhovor</a:t>
            </a:r>
          </a:p>
          <a:p>
            <a:pPr lvl="1"/>
            <a:r>
              <a:rPr lang="cs-CZ" sz="1600" dirty="0"/>
              <a:t>nezbytná předchozí znalost dárce (již poskytnul dar v minulosti?)</a:t>
            </a:r>
          </a:p>
          <a:p>
            <a:pPr lvl="1"/>
            <a:r>
              <a:rPr lang="cs-CZ" sz="1600" dirty="0"/>
              <a:t>(žádost o obnovení předchozího daru?)</a:t>
            </a:r>
          </a:p>
          <a:p>
            <a:endParaRPr lang="cs-CZ" sz="1600" dirty="0"/>
          </a:p>
          <a:p>
            <a:r>
              <a:rPr lang="cs-CZ" sz="1600" dirty="0"/>
              <a:t>Grantový fundraising </a:t>
            </a:r>
          </a:p>
          <a:p>
            <a:pPr lvl="1"/>
            <a:r>
              <a:rPr lang="cs-CZ" sz="1600" dirty="0"/>
              <a:t>byrokratický přístup</a:t>
            </a:r>
          </a:p>
          <a:p>
            <a:pPr lvl="1"/>
            <a:r>
              <a:rPr lang="cs-CZ" sz="1600" dirty="0"/>
              <a:t>možná vysoká návratnost s dlouhodobou spoluprací</a:t>
            </a: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53540131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5CBCF62-4611-4D56-9EEE-62238FADE4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1C9C62E-B244-43F0-9E5D-DD4ABF420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Metody fundraisingu III.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37FFD66-FFF0-40F1-8607-CF036D8BB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dirty="0"/>
              <a:t>Členství</a:t>
            </a:r>
          </a:p>
          <a:p>
            <a:pPr lvl="1"/>
            <a:r>
              <a:rPr lang="cs-CZ" sz="1600" dirty="0"/>
              <a:t>dlouhodobý vztah s dárcem</a:t>
            </a:r>
          </a:p>
          <a:p>
            <a:pPr lvl="1"/>
            <a:r>
              <a:rPr lang="cs-CZ" sz="1600" dirty="0"/>
              <a:t>nezbytné udržovat pravidelný kontakt (dopis / telefonáty / výroční zprávy)</a:t>
            </a:r>
          </a:p>
          <a:p>
            <a:endParaRPr lang="cs-CZ" sz="1100" dirty="0"/>
          </a:p>
          <a:p>
            <a:r>
              <a:rPr lang="cs-CZ" sz="1600" dirty="0"/>
              <a:t>Osobní setkání</a:t>
            </a:r>
          </a:p>
          <a:p>
            <a:pPr lvl="1"/>
            <a:r>
              <a:rPr lang="cs-CZ" sz="1600" dirty="0"/>
              <a:t>nezbytná předchozí znalost dárce (?)</a:t>
            </a:r>
          </a:p>
          <a:p>
            <a:pPr lvl="1"/>
            <a:r>
              <a:rPr lang="cs-CZ" sz="1600" dirty="0"/>
              <a:t>vhodné vytipování nového dárce</a:t>
            </a:r>
          </a:p>
          <a:p>
            <a:pPr lvl="1"/>
            <a:r>
              <a:rPr lang="cs-CZ" sz="1600" dirty="0"/>
              <a:t>velmi účinný způsob (spolu s grantovým fundraisingem nejvýznamnější)</a:t>
            </a:r>
          </a:p>
          <a:p>
            <a:endParaRPr lang="cs-CZ" sz="1100" dirty="0"/>
          </a:p>
          <a:p>
            <a:r>
              <a:rPr lang="cs-CZ" sz="1600" dirty="0"/>
              <a:t>Vlastní příjmy (samofinancování)</a:t>
            </a:r>
          </a:p>
          <a:p>
            <a:pPr lvl="1"/>
            <a:r>
              <a:rPr lang="cs-CZ" sz="1600" dirty="0"/>
              <a:t>možná cesta k dlouhodobé stabilitě</a:t>
            </a:r>
          </a:p>
          <a:p>
            <a:endParaRPr lang="cs-CZ" sz="1100" dirty="0"/>
          </a:p>
          <a:p>
            <a:r>
              <a:rPr lang="cs-CZ" sz="1600" dirty="0"/>
              <a:t>Ze závěti – testament fundraising</a:t>
            </a:r>
          </a:p>
          <a:p>
            <a:pPr lvl="1"/>
            <a:r>
              <a:rPr lang="cs-CZ" sz="1600" dirty="0"/>
              <a:t>velmi citlivá avšak účinná metoda, v našem prostředí spíše nevyužívána </a:t>
            </a:r>
          </a:p>
          <a:p>
            <a:pPr lvl="1"/>
            <a:r>
              <a:rPr lang="cs-CZ" sz="1600" dirty="0"/>
              <a:t>(150 mil. Kč vs. 2 mld. GBP, resp. 20 mld. USD v roce 2012)</a:t>
            </a:r>
          </a:p>
          <a:p>
            <a:endParaRPr lang="cs-CZ" sz="1100" dirty="0"/>
          </a:p>
          <a:p>
            <a:r>
              <a:rPr lang="cs-CZ" sz="1600" dirty="0"/>
              <a:t>online fundraising, DMS, vlastní činnost…</a:t>
            </a: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58366872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E8A9EC4-71D7-462A-9B7C-9428EA1541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AFC9786-A317-4EB2-B959-9C0016DB1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Fundraisingový koloběh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3C04FF5-2526-4479-B649-073AE4A5D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dirty="0"/>
              <a:t>identifikace poslání organizace (stručnost, jasnost, výstižnost – znalost členů organizace)</a:t>
            </a:r>
          </a:p>
          <a:p>
            <a:r>
              <a:rPr lang="cs-CZ" sz="1600" dirty="0"/>
              <a:t>stanovení konkrétních a měřitelných cílů (jasných a dosažitelných)</a:t>
            </a:r>
          </a:p>
          <a:p>
            <a:r>
              <a:rPr lang="cs-CZ" sz="1600" dirty="0"/>
              <a:t>vypracování realizačního časového plánu aktivit (podklad pro roční rozpočet)</a:t>
            </a:r>
          </a:p>
          <a:p>
            <a:r>
              <a:rPr lang="cs-CZ" sz="1600" dirty="0"/>
              <a:t>ověřit potřebnost naší organizace (skutečně reagujeme na potřeby?)</a:t>
            </a:r>
          </a:p>
          <a:p>
            <a:r>
              <a:rPr lang="cs-CZ" sz="1600" dirty="0"/>
              <a:t>zvážit personální možnosti organizace v rámci fundraisingové akce (dobrovolníci?)</a:t>
            </a:r>
          </a:p>
          <a:p>
            <a:r>
              <a:rPr lang="cs-CZ" sz="1600" dirty="0"/>
              <a:t>volba nejvhodnější fundraisingové metody</a:t>
            </a:r>
          </a:p>
          <a:p>
            <a:r>
              <a:rPr lang="cs-CZ" sz="1600" dirty="0"/>
              <a:t>ujasnění si skladby možných zdrojů</a:t>
            </a:r>
          </a:p>
          <a:p>
            <a:r>
              <a:rPr lang="cs-CZ" sz="1600" dirty="0"/>
              <a:t>ujasnění si možného okruhu dárců</a:t>
            </a:r>
          </a:p>
          <a:p>
            <a:r>
              <a:rPr lang="cs-CZ" sz="1600" dirty="0"/>
              <a:t>žádost</a:t>
            </a:r>
          </a:p>
          <a:p>
            <a:r>
              <a:rPr lang="cs-CZ" sz="1600" dirty="0"/>
              <a:t>udržování kontaktu (informovat o užití daru)</a:t>
            </a:r>
          </a:p>
          <a:p>
            <a:endParaRPr lang="cs-CZ" sz="1600" dirty="0"/>
          </a:p>
          <a:p>
            <a:r>
              <a:rPr lang="cs-CZ" sz="1600" dirty="0"/>
              <a:t>nová žádost</a:t>
            </a: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406683138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1930F44-D292-4544-A188-6C37D143B1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F1A10EA-47FD-48DF-A5E3-9EBD2C3F8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z="4000" dirty="0" err="1"/>
              <a:t>Ověření</a:t>
            </a:r>
            <a:r>
              <a:rPr lang="en-US" altLang="cs-CZ" sz="4000" dirty="0"/>
              <a:t> </a:t>
            </a:r>
            <a:r>
              <a:rPr lang="en-US" altLang="cs-CZ" sz="4000" dirty="0" err="1"/>
              <a:t>úspěšnosti</a:t>
            </a:r>
            <a:r>
              <a:rPr lang="en-US" altLang="cs-CZ" sz="4000" dirty="0"/>
              <a:t>?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BF085F7-1558-464F-A4D5-709C1CE0B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dirty="0"/>
              <a:t>čistý příjem (absolutně)</a:t>
            </a:r>
          </a:p>
          <a:p>
            <a:r>
              <a:rPr lang="cs-CZ" sz="1600" dirty="0"/>
              <a:t>návratnost investic (poměr mezi získaným a vynaloženým)</a:t>
            </a:r>
          </a:p>
          <a:p>
            <a:r>
              <a:rPr lang="cs-CZ" sz="1600" dirty="0"/>
              <a:t>návratnost (procento odpovědí)</a:t>
            </a:r>
          </a:p>
          <a:p>
            <a:r>
              <a:rPr lang="cs-CZ" sz="1600" dirty="0"/>
              <a:t>průměrný příspěvek</a:t>
            </a:r>
          </a:p>
          <a:p>
            <a:r>
              <a:rPr lang="cs-CZ" sz="1600" dirty="0"/>
              <a:t>náklady na získání dárce</a:t>
            </a:r>
          </a:p>
          <a:p>
            <a:r>
              <a:rPr lang="cs-CZ" sz="1600" dirty="0"/>
              <a:t>…</a:t>
            </a:r>
          </a:p>
          <a:p>
            <a:endParaRPr lang="cs-CZ" sz="1600" dirty="0"/>
          </a:p>
          <a:p>
            <a:endParaRPr lang="cs-CZ" sz="1600" dirty="0"/>
          </a:p>
          <a:p>
            <a:r>
              <a:rPr lang="cs-CZ" sz="1600" dirty="0"/>
              <a:t>a co zajímá dárce?</a:t>
            </a:r>
          </a:p>
        </p:txBody>
      </p:sp>
    </p:spTree>
    <p:extLst>
      <p:ext uri="{BB962C8B-B14F-4D97-AF65-F5344CB8AC3E}">
        <p14:creationId xmlns:p14="http://schemas.microsoft.com/office/powerpoint/2010/main" val="2904418280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1930F44-D292-4544-A188-6C37D143B1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F1A10EA-47FD-48DF-A5E3-9EBD2C3F8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BF085F7-1558-464F-A4D5-709C1CE0B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dirty="0"/>
              <a:t>co je to fundraising a k čemu slouží?</a:t>
            </a:r>
          </a:p>
          <a:p>
            <a:r>
              <a:rPr lang="cs-CZ" sz="1600" dirty="0"/>
              <a:t>kdy a proč dávají lidé / firmy peníze?</a:t>
            </a:r>
          </a:p>
          <a:p>
            <a:r>
              <a:rPr lang="cs-CZ" sz="1600" dirty="0"/>
              <a:t>jaké jsou základní metody fundraisingu?</a:t>
            </a:r>
          </a:p>
        </p:txBody>
      </p:sp>
    </p:spTree>
    <p:extLst>
      <p:ext uri="{BB962C8B-B14F-4D97-AF65-F5344CB8AC3E}">
        <p14:creationId xmlns:p14="http://schemas.microsoft.com/office/powerpoint/2010/main" val="3836859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Zákon… </a:t>
            </a:r>
            <a:r>
              <a:rPr lang="cs-CZ" sz="1100" dirty="0"/>
              <a:t>(před a před 1. 1. 2014)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324000" lvl="1" indent="0">
              <a:buNone/>
              <a:defRPr/>
            </a:pPr>
            <a:r>
              <a:rPr lang="cs-CZ" sz="1400" b="1" dirty="0"/>
              <a:t>Dříve:</a:t>
            </a:r>
          </a:p>
          <a:p>
            <a:pPr lvl="1">
              <a:defRPr/>
            </a:pPr>
            <a:r>
              <a:rPr lang="cs-CZ" sz="1400" dirty="0"/>
              <a:t>zájmová sdružení právnických osob, pokud mají tato sdružení právní subjektivitu a nejsou zřízena za účelem výdělečné činnosti </a:t>
            </a:r>
          </a:p>
          <a:p>
            <a:pPr lvl="1">
              <a:defRPr/>
            </a:pPr>
            <a:r>
              <a:rPr lang="cs-CZ" sz="1400" dirty="0"/>
              <a:t>občanská sdružení včetně odborových organizací</a:t>
            </a:r>
          </a:p>
          <a:p>
            <a:pPr lvl="1">
              <a:defRPr/>
            </a:pPr>
            <a:r>
              <a:rPr lang="cs-CZ" sz="1400" dirty="0"/>
              <a:t>politické strany a politická hnutí</a:t>
            </a:r>
          </a:p>
          <a:p>
            <a:pPr lvl="1">
              <a:defRPr/>
            </a:pPr>
            <a:r>
              <a:rPr lang="cs-CZ" sz="1400" dirty="0"/>
              <a:t>registrované církve a náboženské společnosti</a:t>
            </a:r>
          </a:p>
          <a:p>
            <a:pPr lvl="1">
              <a:defRPr/>
            </a:pPr>
            <a:r>
              <a:rPr lang="cs-CZ" sz="1400" dirty="0"/>
              <a:t>nadace a nadační fondy</a:t>
            </a:r>
          </a:p>
          <a:p>
            <a:pPr lvl="1">
              <a:defRPr/>
            </a:pPr>
            <a:r>
              <a:rPr lang="cs-CZ" sz="1400" dirty="0"/>
              <a:t>obecně prospěšné společnosti</a:t>
            </a:r>
          </a:p>
          <a:p>
            <a:pPr lvl="1">
              <a:defRPr/>
            </a:pPr>
            <a:r>
              <a:rPr lang="cs-CZ" sz="1400" dirty="0"/>
              <a:t>veřejné vysoké školy</a:t>
            </a:r>
          </a:p>
          <a:p>
            <a:pPr lvl="1">
              <a:defRPr/>
            </a:pPr>
            <a:r>
              <a:rPr lang="cs-CZ" sz="1400" dirty="0"/>
              <a:t>obce</a:t>
            </a:r>
          </a:p>
          <a:p>
            <a:pPr lvl="1">
              <a:defRPr/>
            </a:pPr>
            <a:r>
              <a:rPr lang="cs-CZ" sz="1400" dirty="0"/>
              <a:t>organizační složky státu</a:t>
            </a:r>
          </a:p>
          <a:p>
            <a:pPr lvl="1">
              <a:defRPr/>
            </a:pPr>
            <a:r>
              <a:rPr lang="cs-CZ" sz="1400" dirty="0"/>
              <a:t>kraje</a:t>
            </a:r>
          </a:p>
          <a:p>
            <a:pPr lvl="1">
              <a:defRPr/>
            </a:pPr>
            <a:r>
              <a:rPr lang="cs-CZ" sz="1400" dirty="0"/>
              <a:t>příspěvkové organizace</a:t>
            </a:r>
          </a:p>
          <a:p>
            <a:pPr lvl="1">
              <a:defRPr/>
            </a:pPr>
            <a:r>
              <a:rPr lang="cs-CZ" sz="1400" dirty="0"/>
              <a:t>státní fondy</a:t>
            </a:r>
          </a:p>
          <a:p>
            <a:pPr lvl="1">
              <a:defRPr/>
            </a:pPr>
            <a:r>
              <a:rPr lang="pl-PL" sz="1400" dirty="0"/>
              <a:t>subjekty, o nichž tak stanoví zvláštní </a:t>
            </a:r>
            <a:r>
              <a:rPr lang="cs-CZ" sz="1400" dirty="0"/>
              <a:t>zákon</a:t>
            </a:r>
          </a:p>
          <a:p>
            <a:pPr marL="324000" lvl="1" indent="0">
              <a:buNone/>
              <a:defRPr/>
            </a:pPr>
            <a:endParaRPr lang="cs-CZ" sz="1400" b="1" dirty="0"/>
          </a:p>
          <a:p>
            <a:pPr marL="324000" lvl="1" indent="0">
              <a:buNone/>
              <a:defRPr/>
            </a:pPr>
            <a:endParaRPr lang="cs-CZ" sz="1400" b="1" dirty="0"/>
          </a:p>
          <a:p>
            <a:pPr marL="324000" lvl="1" indent="0">
              <a:buNone/>
              <a:defRPr/>
            </a:pPr>
            <a:endParaRPr lang="cs-CZ" sz="1400" b="1" dirty="0"/>
          </a:p>
          <a:p>
            <a:pPr marL="324000" lvl="1" indent="0">
              <a:buNone/>
              <a:defRPr/>
            </a:pPr>
            <a:r>
              <a:rPr lang="cs-CZ" sz="1400" b="1" dirty="0"/>
              <a:t>Dnes (veřejně prospěšným poplatníkem není):</a:t>
            </a:r>
          </a:p>
          <a:p>
            <a:pPr lvl="1">
              <a:defRPr/>
            </a:pPr>
            <a:r>
              <a:rPr lang="cs-CZ" sz="1400" dirty="0"/>
              <a:t>obchodní korporace</a:t>
            </a:r>
          </a:p>
          <a:p>
            <a:pPr lvl="1">
              <a:defRPr/>
            </a:pPr>
            <a:r>
              <a:rPr lang="cs-CZ" sz="1400" dirty="0"/>
              <a:t>Česká televize, Český rozhlas, Česká tisková kancelář</a:t>
            </a:r>
          </a:p>
          <a:p>
            <a:pPr lvl="1">
              <a:defRPr/>
            </a:pPr>
            <a:r>
              <a:rPr lang="cs-CZ" sz="1400" dirty="0"/>
              <a:t>profesní komora nebo poplatník založený za účelem ochrany a hájení podnikatelských zájmů svých členů, u nichž nejsou členské příspěvky osvobozeny od daně, s výjimkou organizace zaměstnavatelů</a:t>
            </a:r>
          </a:p>
          <a:p>
            <a:pPr lvl="1">
              <a:defRPr/>
            </a:pPr>
            <a:r>
              <a:rPr lang="cs-CZ" sz="1400" dirty="0"/>
              <a:t>zdravotní pojišťovna</a:t>
            </a:r>
          </a:p>
          <a:p>
            <a:pPr lvl="1">
              <a:defRPr/>
            </a:pPr>
            <a:r>
              <a:rPr lang="cs-CZ" sz="1400" dirty="0"/>
              <a:t>společenství vlastníků jednotek</a:t>
            </a:r>
          </a:p>
          <a:p>
            <a:pPr lvl="1">
              <a:defRPr/>
            </a:pPr>
            <a:r>
              <a:rPr lang="cs-CZ" sz="1400" dirty="0"/>
              <a:t>rodinná fundace, kterou se pro účely tohoto zákona rozumí nadace nebo nadační fond, 1) který podle svého zakladatelského jednání slouží k podpoře zakladatele nebo osob blízkých zakladateli, nebo 2) jejichž činnost směřuje k podpoře zakladatele nebo osob blízkých zakladateli</a:t>
            </a:r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6041776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1930F44-D292-4544-A188-6C37D143B1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F1A10EA-47FD-48DF-A5E3-9EBD2C3F8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Pár příkladů?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BF085F7-1558-464F-A4D5-709C1CE0B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cs-CZ" sz="1600" dirty="0" err="1">
                <a:hlinkClick r:id="rId2"/>
              </a:rPr>
              <a:t>Tričko</a:t>
            </a:r>
            <a:r>
              <a:rPr lang="en-US" altLang="cs-CZ" sz="1600" dirty="0">
                <a:hlinkClick r:id="rId2"/>
              </a:rPr>
              <a:t> v </a:t>
            </a:r>
            <a:r>
              <a:rPr lang="en-US" altLang="cs-CZ" sz="1600" dirty="0" err="1">
                <a:hlinkClick r:id="rId2"/>
              </a:rPr>
              <a:t>akci</a:t>
            </a:r>
            <a:r>
              <a:rPr lang="en-US" altLang="cs-CZ" sz="1600" dirty="0">
                <a:hlinkClick r:id="rId2"/>
              </a:rPr>
              <a:t> za 50 </a:t>
            </a:r>
            <a:r>
              <a:rPr lang="en-US" altLang="cs-CZ" sz="1600" dirty="0" err="1">
                <a:hlinkClick r:id="rId2"/>
              </a:rPr>
              <a:t>korun</a:t>
            </a:r>
            <a:r>
              <a:rPr lang="en-US" altLang="cs-CZ" sz="1600" dirty="0">
                <a:hlinkClick r:id="rId2"/>
              </a:rPr>
              <a:t>? </a:t>
            </a:r>
            <a:r>
              <a:rPr lang="en-US" altLang="cs-CZ" sz="1600" dirty="0" err="1">
                <a:hlinkClick r:id="rId2"/>
              </a:rPr>
              <a:t>Nikdo</a:t>
            </a:r>
            <a:r>
              <a:rPr lang="en-US" altLang="cs-CZ" sz="1600" dirty="0">
                <a:hlinkClick r:id="rId2"/>
              </a:rPr>
              <a:t> </a:t>
            </a:r>
            <a:r>
              <a:rPr lang="en-US" altLang="cs-CZ" sz="1600" dirty="0" err="1">
                <a:hlinkClick r:id="rId2"/>
              </a:rPr>
              <a:t>si</a:t>
            </a:r>
            <a:r>
              <a:rPr lang="en-US" altLang="cs-CZ" sz="1600" dirty="0">
                <a:hlinkClick r:id="rId2"/>
              </a:rPr>
              <a:t> ho </a:t>
            </a:r>
            <a:r>
              <a:rPr lang="en-US" altLang="cs-CZ" sz="1600" dirty="0" err="1">
                <a:hlinkClick r:id="rId2"/>
              </a:rPr>
              <a:t>nekoupil</a:t>
            </a:r>
            <a:r>
              <a:rPr lang="en-US" altLang="cs-CZ" sz="1600" dirty="0">
                <a:hlinkClick r:id="rId2"/>
              </a:rPr>
              <a:t>…</a:t>
            </a:r>
            <a:r>
              <a:rPr lang="en-US" altLang="cs-CZ" sz="1600" dirty="0"/>
              <a:t> </a:t>
            </a:r>
          </a:p>
          <a:p>
            <a:pPr marL="0" indent="0">
              <a:buNone/>
            </a:pPr>
            <a:r>
              <a:rPr lang="en-US" altLang="cs-CZ" sz="1600" dirty="0">
                <a:hlinkClick r:id="rId3"/>
              </a:rPr>
              <a:t>Follow the Frog</a:t>
            </a:r>
            <a:endParaRPr lang="cs-CZ" altLang="cs-CZ" sz="1600" dirty="0"/>
          </a:p>
          <a:p>
            <a:pPr marL="0" indent="0">
              <a:buNone/>
            </a:pPr>
            <a:r>
              <a:rPr lang="en-US" altLang="cs-CZ" sz="1600" dirty="0" err="1">
                <a:hlinkClick r:id="rId4"/>
              </a:rPr>
              <a:t>Obuj</a:t>
            </a:r>
            <a:r>
              <a:rPr lang="en-US" altLang="cs-CZ" sz="1600" dirty="0">
                <a:hlinkClick r:id="rId4"/>
              </a:rPr>
              <a:t> se do toho</a:t>
            </a:r>
            <a:endParaRPr lang="en-US" altLang="cs-CZ" sz="1600" dirty="0"/>
          </a:p>
          <a:p>
            <a:pPr marL="0" indent="0">
              <a:buNone/>
            </a:pPr>
            <a:r>
              <a:rPr lang="en-US" altLang="cs-CZ" sz="1600" dirty="0" err="1">
                <a:hlinkClick r:id="rId5"/>
              </a:rPr>
              <a:t>Kühnův</a:t>
            </a:r>
            <a:r>
              <a:rPr lang="en-US" altLang="cs-CZ" sz="1600" dirty="0">
                <a:hlinkClick r:id="rId5"/>
              </a:rPr>
              <a:t> </a:t>
            </a:r>
            <a:r>
              <a:rPr lang="en-US" altLang="cs-CZ" sz="1600" dirty="0" err="1">
                <a:hlinkClick r:id="rId5"/>
              </a:rPr>
              <a:t>dětský</a:t>
            </a:r>
            <a:r>
              <a:rPr lang="en-US" altLang="cs-CZ" sz="1600" dirty="0">
                <a:hlinkClick r:id="rId5"/>
              </a:rPr>
              <a:t> </a:t>
            </a:r>
            <a:r>
              <a:rPr lang="en-US" altLang="cs-CZ" sz="1600" dirty="0" err="1">
                <a:hlinkClick r:id="rId5"/>
              </a:rPr>
              <a:t>sbor</a:t>
            </a:r>
            <a:endParaRPr lang="en-US" altLang="cs-CZ" sz="1600" dirty="0"/>
          </a:p>
          <a:p>
            <a:pPr marL="0" indent="0">
              <a:buNone/>
            </a:pPr>
            <a:r>
              <a:rPr lang="en-US" altLang="cs-CZ" sz="1600" dirty="0">
                <a:hlinkClick r:id="rId6"/>
              </a:rPr>
              <a:t>Cholera for Sale in New York! (Dirty Water Vending Machine)</a:t>
            </a:r>
            <a:endParaRPr lang="cs-CZ" altLang="cs-CZ" sz="1600" dirty="0"/>
          </a:p>
          <a:p>
            <a:pPr marL="0" indent="0">
              <a:buNone/>
            </a:pPr>
            <a:r>
              <a:rPr lang="cs-CZ" sz="1600" dirty="0">
                <a:hlinkClick r:id="rId7"/>
              </a:rPr>
              <a:t>Ruce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511604145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BKV_ERNO / BKV_ENNO: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804834" y="3536689"/>
            <a:ext cx="6539980" cy="1278214"/>
          </a:xfrm>
        </p:spPr>
        <p:txBody>
          <a:bodyPr/>
          <a:lstStyle/>
          <a:p>
            <a:r>
              <a:rPr lang="cs-CZ" sz="2000" dirty="0"/>
              <a:t>O kom je řeč? </a:t>
            </a:r>
          </a:p>
          <a:p>
            <a:r>
              <a:rPr lang="cs-CZ" sz="2000" dirty="0"/>
              <a:t>Legislativa</a:t>
            </a:r>
          </a:p>
          <a:p>
            <a:r>
              <a:rPr lang="cs-CZ" sz="2000" dirty="0"/>
              <a:t>Účetnictví a ekonomické řízení</a:t>
            </a:r>
          </a:p>
          <a:p>
            <a:r>
              <a:rPr lang="cs-CZ" sz="2000" dirty="0"/>
              <a:t>Financování </a:t>
            </a:r>
          </a:p>
          <a:p>
            <a:r>
              <a:rPr lang="cs-CZ" sz="2000" dirty="0"/>
              <a:t>(Fundraising)</a:t>
            </a:r>
          </a:p>
          <a:p>
            <a:r>
              <a:rPr lang="cs-CZ" sz="2000" b="1" dirty="0"/>
              <a:t>Transparentnost </a:t>
            </a:r>
          </a:p>
          <a:p>
            <a:r>
              <a:rPr lang="cs-CZ" sz="2000" dirty="0"/>
              <a:t>=&gt;</a:t>
            </a:r>
          </a:p>
          <a:p>
            <a:r>
              <a:rPr lang="cs-CZ" sz="2000" dirty="0"/>
              <a:t>„Semestrální projekt“</a:t>
            </a:r>
          </a:p>
        </p:txBody>
      </p:sp>
      <p:sp>
        <p:nvSpPr>
          <p:cNvPr id="6" name="Zástupný symbol pro zápatí 1">
            <a:extLst>
              <a:ext uri="{FF2B5EF4-FFF2-40B4-BE49-F238E27FC236}">
                <a16:creationId xmlns:a16="http://schemas.microsoft.com/office/drawing/2014/main" id="{7A0A73DE-CBD6-4295-8962-253BC5F8F3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804834" y="6228000"/>
            <a:ext cx="4835166" cy="252000"/>
          </a:xfrm>
        </p:spPr>
        <p:txBody>
          <a:bodyPr/>
          <a:lstStyle/>
          <a:p>
            <a:r>
              <a:rPr lang="cs-CZ" dirty="0"/>
              <a:t>Jakub Pejcal: jakub.pejcal@econ.muni.cz, CVNS, ESF MU</a:t>
            </a:r>
          </a:p>
          <a:p>
            <a:r>
              <a:rPr lang="cs-CZ" dirty="0"/>
              <a:t>18. 3. 2023</a:t>
            </a:r>
          </a:p>
        </p:txBody>
      </p:sp>
    </p:spTree>
    <p:extLst>
      <p:ext uri="{BB962C8B-B14F-4D97-AF65-F5344CB8AC3E}">
        <p14:creationId xmlns:p14="http://schemas.microsoft.com/office/powerpoint/2010/main" val="1807225391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112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Obsah bloku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nastínění problematiky transparentnosti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dosavadní poznání v ČR</a:t>
            </a:r>
          </a:p>
          <a:p>
            <a:pPr lvl="1">
              <a:defRPr/>
            </a:pPr>
            <a:r>
              <a:rPr lang="cs-CZ" altLang="cs-CZ" sz="1400" dirty="0"/>
              <a:t>Transparentnost nadací?	</a:t>
            </a:r>
          </a:p>
          <a:p>
            <a:pPr lvl="1">
              <a:defRPr/>
            </a:pPr>
            <a:r>
              <a:rPr lang="cs-CZ" altLang="cs-CZ" sz="1400" dirty="0"/>
              <a:t>Transparentnost vybrané struktury – FAČR?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semestrální projekt</a:t>
            </a:r>
          </a:p>
          <a:p>
            <a:pPr lvl="1">
              <a:defRPr/>
            </a:pPr>
            <a:r>
              <a:rPr lang="cs-CZ" altLang="cs-CZ" sz="1400" dirty="0"/>
              <a:t>zvolená organizace ČČK</a:t>
            </a:r>
          </a:p>
          <a:p>
            <a:pPr lvl="1">
              <a:defRPr/>
            </a:pPr>
            <a:r>
              <a:rPr lang="cs-CZ" altLang="cs-CZ" sz="1400" dirty="0"/>
              <a:t>konkrétní zadání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A506287-4DD6-4240-952C-00569639C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585" y="720000"/>
            <a:ext cx="4438650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42464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9A4708F-9191-BCA2-BE1E-BC58111B5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291" y="2102315"/>
            <a:ext cx="8691418" cy="3885984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113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Transparentnost NNO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9999" y="1692002"/>
            <a:ext cx="11000946" cy="4139998"/>
          </a:xfrm>
        </p:spPr>
        <p:txBody>
          <a:bodyPr/>
          <a:lstStyle/>
          <a:p>
            <a:pPr>
              <a:defRPr/>
            </a:pPr>
            <a:r>
              <a:rPr lang="cs-CZ" altLang="cs-CZ" sz="1400" dirty="0"/>
              <a:t>podle výsledků CVVM ze březen 2022 důvěřuje NNO v České republice jen 37,9 % respondentů, nedůvěřuje potom 50,8 % respondentů</a:t>
            </a:r>
          </a:p>
          <a:p>
            <a:pPr marL="72000" indent="0">
              <a:buNone/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r>
              <a:rPr lang="cs-CZ" altLang="cs-CZ" sz="1400" dirty="0"/>
              <a:t>Zdroj: </a:t>
            </a:r>
            <a:r>
              <a:rPr lang="cs-CZ" altLang="cs-CZ" sz="1400" dirty="0">
                <a:hlinkClick r:id="rId3"/>
              </a:rPr>
              <a:t>CVVM</a:t>
            </a: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159707370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114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Transparentnost NNO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9999" y="1692002"/>
            <a:ext cx="11113861" cy="4139998"/>
          </a:xfrm>
        </p:spPr>
        <p:txBody>
          <a:bodyPr/>
          <a:lstStyle/>
          <a:p>
            <a:pPr>
              <a:defRPr/>
            </a:pPr>
            <a:r>
              <a:rPr lang="cs-CZ" altLang="cs-CZ" sz="1400" dirty="0"/>
              <a:t>NNO jsou soukromoprávní právnické osoby – nepodléhají stejné veřejné kontrole jako orgány veřejné správy a veřejnoprávní instituce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b="1" dirty="0"/>
              <a:t>je potřeba důvěru posilovat?</a:t>
            </a:r>
            <a:r>
              <a:rPr lang="cs-CZ" altLang="cs-CZ" sz="1400" dirty="0"/>
              <a:t> (Jordan &amp; </a:t>
            </a:r>
            <a:r>
              <a:rPr lang="cs-CZ" altLang="cs-CZ" sz="1400" dirty="0" err="1"/>
              <a:t>Tuijl</a:t>
            </a:r>
            <a:r>
              <a:rPr lang="cs-CZ" altLang="cs-CZ" sz="1400" dirty="0"/>
              <a:t>, 2006)		</a:t>
            </a:r>
            <a:r>
              <a:rPr lang="cs-CZ" altLang="cs-CZ" sz="1400" b="1" dirty="0"/>
              <a:t>jinými slovy totéž </a:t>
            </a:r>
            <a:r>
              <a:rPr lang="cs-CZ" altLang="cs-CZ" sz="1400" dirty="0"/>
              <a:t>(Aleš Mrázek, 2021)</a:t>
            </a:r>
          </a:p>
          <a:p>
            <a:pPr lvl="1">
              <a:defRPr/>
            </a:pPr>
            <a:r>
              <a:rPr lang="cs-CZ" altLang="cs-CZ" sz="1400" dirty="0"/>
              <a:t>růst počtu a velikosti NNO				často získávají prostředky z veřejných zdrojů</a:t>
            </a:r>
          </a:p>
          <a:p>
            <a:pPr lvl="1">
              <a:defRPr/>
            </a:pPr>
            <a:r>
              <a:rPr lang="cs-CZ" altLang="cs-CZ" sz="1400" dirty="0"/>
              <a:t>větší tok finančních prostředků směrem k NNO		mohou využívat daňové a další benefity</a:t>
            </a:r>
          </a:p>
          <a:p>
            <a:pPr lvl="1">
              <a:defRPr/>
            </a:pPr>
            <a:r>
              <a:rPr lang="cs-CZ" altLang="cs-CZ" sz="1400" dirty="0"/>
              <a:t>vyšší hlasitost NNO při formulování veřejné politiky		oproti obchodním společnostem podléhají odlišným pravidlům 								nakládání s prostředky a případným ziskem</a:t>
            </a:r>
            <a:endParaRPr lang="cs-CZ" altLang="cs-CZ" sz="900" dirty="0"/>
          </a:p>
          <a:p>
            <a:pPr marL="72000" indent="0">
              <a:buNone/>
              <a:defRPr/>
            </a:pPr>
            <a:r>
              <a:rPr lang="cs-CZ" altLang="cs-CZ" sz="1400" dirty="0"/>
              <a:t>						oslovují veřejnost s žádostmi o podporu (prostředky od dárců)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						často poukazují na problematické jevy ve společnosti (jít příkladem)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						základem práce NNO by mělo být naplňování určitého etického kodexu</a:t>
            </a:r>
          </a:p>
          <a:p>
            <a:pPr>
              <a:defRPr/>
            </a:pPr>
            <a:endParaRPr lang="cs-CZ" altLang="cs-CZ" sz="1400" b="1" dirty="0"/>
          </a:p>
          <a:p>
            <a:pPr>
              <a:defRPr/>
            </a:pPr>
            <a:r>
              <a:rPr lang="cs-CZ" altLang="cs-CZ" sz="1400" b="1" dirty="0"/>
              <a:t>Transparentnost</a:t>
            </a:r>
            <a:r>
              <a:rPr lang="cs-CZ" altLang="cs-CZ" sz="1400" dirty="0"/>
              <a:t> (+ důvěra a profesionalita) = plnění předem daných povinností (tj. včetně legislativních požadavků) vůči stakeholderům, jedná se tedy o základní nástroj pro získání důvěryhodnosti veřejnosti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jak zvyšovat důvěru? využít veškeré komunikační aktivity k otevřenému vystupování (</a:t>
            </a:r>
            <a:r>
              <a:rPr lang="cs-CZ" altLang="cs-CZ" sz="1400" dirty="0" err="1"/>
              <a:t>Ball</a:t>
            </a:r>
            <a:r>
              <a:rPr lang="cs-CZ" altLang="cs-CZ" sz="1400" dirty="0"/>
              <a:t>, 2009; </a:t>
            </a:r>
            <a:r>
              <a:rPr lang="cs-CZ" altLang="cs-CZ" sz="1400" dirty="0" err="1"/>
              <a:t>Gazolla</a:t>
            </a:r>
            <a:r>
              <a:rPr lang="cs-CZ" altLang="cs-CZ" sz="1400" dirty="0"/>
              <a:t> &amp; </a:t>
            </a:r>
            <a:r>
              <a:rPr lang="cs-CZ" altLang="cs-CZ" sz="1400" dirty="0" err="1"/>
              <a:t>Ratti</a:t>
            </a:r>
            <a:r>
              <a:rPr lang="cs-CZ" altLang="cs-CZ" sz="1400" dirty="0"/>
              <a:t>, 2014) 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							… což může vést k získání dodatečných zdrojů</a:t>
            </a:r>
          </a:p>
          <a:p>
            <a:pPr>
              <a:defRPr/>
            </a:pPr>
            <a:endParaRPr lang="cs-CZ" altLang="cs-CZ" sz="1400" dirty="0"/>
          </a:p>
        </p:txBody>
      </p:sp>
      <p:pic>
        <p:nvPicPr>
          <p:cNvPr id="6" name="Picture 4" descr="AVPO ČR | Adam Gratz">
            <a:extLst>
              <a:ext uri="{FF2B5EF4-FFF2-40B4-BE49-F238E27FC236}">
                <a16:creationId xmlns:a16="http://schemas.microsoft.com/office/drawing/2014/main" id="{7B02F1AB-80CF-4A3F-9617-9A2DC7358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35564" y="2211323"/>
            <a:ext cx="1698296" cy="8717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3041938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115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Transparentnost a její součásti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9999" y="1692002"/>
            <a:ext cx="11190061" cy="4139998"/>
          </a:xfrm>
        </p:spPr>
        <p:txBody>
          <a:bodyPr/>
          <a:lstStyle/>
          <a:p>
            <a:pPr>
              <a:defRPr/>
            </a:pPr>
            <a:r>
              <a:rPr lang="cs-CZ" sz="1400" dirty="0"/>
              <a:t>Plnění zákonných povinností.</a:t>
            </a:r>
          </a:p>
          <a:p>
            <a:pPr>
              <a:defRPr/>
            </a:pPr>
            <a:r>
              <a:rPr lang="cs-CZ" sz="1400" dirty="0"/>
              <a:t>Dodržování pravidel stanovených poskytovateli dotací nebo dárci.</a:t>
            </a:r>
          </a:p>
          <a:p>
            <a:pPr>
              <a:defRPr/>
            </a:pPr>
            <a:r>
              <a:rPr lang="cs-CZ" sz="1400" dirty="0"/>
              <a:t>Zveřejňování srozumitelných informací pro další zájemce a podporovatele.</a:t>
            </a:r>
          </a:p>
          <a:p>
            <a:pPr marL="72000" indent="0">
              <a:buNone/>
              <a:defRPr/>
            </a:pPr>
            <a:endParaRPr lang="cs-CZ" sz="1400" dirty="0"/>
          </a:p>
          <a:p>
            <a:pPr marL="72000" indent="0">
              <a:buNone/>
              <a:defRPr/>
            </a:pPr>
            <a:r>
              <a:rPr lang="cs-CZ" sz="1400" dirty="0"/>
              <a:t>Lze do jisté míry ověřovat / hodnotit (přítomnost statutu; výročních zpráv; účetních výkazů; existence webu... nebo taky transparentního účtu)</a:t>
            </a:r>
          </a:p>
          <a:p>
            <a:pPr marL="72000" indent="0">
              <a:buNone/>
              <a:defRPr/>
            </a:pPr>
            <a:endParaRPr lang="cs-CZ" sz="1400" dirty="0"/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Srozumitelnost interních vztahů a procesů.</a:t>
            </a:r>
          </a:p>
          <a:p>
            <a:pPr>
              <a:defRPr/>
            </a:pPr>
            <a:r>
              <a:rPr lang="cs-CZ" sz="1400" dirty="0"/>
              <a:t>Jasné rozdělení pravomocí a odpovědnosti.</a:t>
            </a:r>
          </a:p>
          <a:p>
            <a:pPr>
              <a:defRPr/>
            </a:pPr>
            <a:endParaRPr lang="cs-CZ" altLang="cs-CZ" sz="1400" dirty="0"/>
          </a:p>
        </p:txBody>
      </p:sp>
      <p:pic>
        <p:nvPicPr>
          <p:cNvPr id="6" name="Picture 4" descr="AVPO ČR | Adam Gratz">
            <a:extLst>
              <a:ext uri="{FF2B5EF4-FFF2-40B4-BE49-F238E27FC236}">
                <a16:creationId xmlns:a16="http://schemas.microsoft.com/office/drawing/2014/main" id="{DFEB2774-1E67-4CE2-AE0B-B4A6F35A6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11764" y="560032"/>
            <a:ext cx="1698296" cy="8717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181770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116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Přínosy transparentnosti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9999" y="1692002"/>
            <a:ext cx="11190061" cy="4139998"/>
          </a:xfrm>
        </p:spPr>
        <p:txBody>
          <a:bodyPr/>
          <a:lstStyle/>
          <a:p>
            <a:r>
              <a:rPr lang="cs-CZ" sz="1400" dirty="0"/>
              <a:t>Předcházení problémům s úřady a sankcím.</a:t>
            </a:r>
          </a:p>
          <a:p>
            <a:r>
              <a:rPr lang="cs-CZ" sz="1400" dirty="0"/>
              <a:t>Nezbytnost při oslovování dárců a podporovatelů.</a:t>
            </a:r>
          </a:p>
          <a:p>
            <a:r>
              <a:rPr lang="cs-CZ" sz="1400" dirty="0"/>
              <a:t>Výhoda při získávání zaměstnanců nebo dobrovolníků.</a:t>
            </a:r>
          </a:p>
          <a:p>
            <a:r>
              <a:rPr lang="cs-CZ" sz="1400" dirty="0"/>
              <a:t>Prostředek pro posilování loajality. </a:t>
            </a:r>
          </a:p>
          <a:p>
            <a:r>
              <a:rPr lang="cs-CZ" sz="1400" dirty="0"/>
              <a:t>Argument proti prudičům.</a:t>
            </a:r>
          </a:p>
          <a:p>
            <a:pPr>
              <a:defRPr/>
            </a:pPr>
            <a:endParaRPr lang="cs-CZ" altLang="cs-CZ" sz="1400" dirty="0"/>
          </a:p>
        </p:txBody>
      </p:sp>
      <p:pic>
        <p:nvPicPr>
          <p:cNvPr id="6" name="Picture 4" descr="AVPO ČR | Adam Gratz">
            <a:extLst>
              <a:ext uri="{FF2B5EF4-FFF2-40B4-BE49-F238E27FC236}">
                <a16:creationId xmlns:a16="http://schemas.microsoft.com/office/drawing/2014/main" id="{EBC1D0B8-AC1C-4318-9E91-70A583476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11764" y="560032"/>
            <a:ext cx="1698296" cy="8717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3250314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sz="4267" dirty="0"/>
              <a:t>Aktuální stav a jeho důvody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1800" dirty="0"/>
              <a:t>Většina organizací neplní ani povinnosti vyplývající z platné legislativy. (viz dále)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b="1" dirty="0"/>
              <a:t>Důvody?</a:t>
            </a:r>
          </a:p>
          <a:p>
            <a:pPr marL="359824" indent="-359824"/>
            <a:r>
              <a:rPr lang="cs-CZ" sz="1800" dirty="0"/>
              <a:t>složitost pravidel a roztříštěnost různých povinností dle jednotlivých právních forem;</a:t>
            </a:r>
          </a:p>
          <a:p>
            <a:pPr marL="359824" indent="-359824"/>
            <a:r>
              <a:rPr lang="cs-CZ" sz="1800" dirty="0"/>
              <a:t>rezignace na kontrolu a vymáhání povinností ze strany veřejné správy;</a:t>
            </a:r>
          </a:p>
          <a:p>
            <a:pPr marL="359824" indent="-359824"/>
            <a:r>
              <a:rPr lang="cs-CZ" sz="1800" dirty="0"/>
              <a:t>neznalost a nízká úroveň profesionality na straně NNO...</a:t>
            </a:r>
          </a:p>
          <a:p>
            <a:pPr marL="359824" indent="-359824"/>
            <a:endParaRPr lang="cs-CZ" sz="1800" dirty="0"/>
          </a:p>
          <a:p>
            <a:pPr marL="0" indent="0">
              <a:buNone/>
            </a:pPr>
            <a:r>
              <a:rPr lang="cs-CZ" sz="1800" dirty="0"/>
              <a:t>Jen zlomek organizací využívá další „samoregulační nástroje“:</a:t>
            </a:r>
          </a:p>
          <a:p>
            <a:pPr marL="359824" indent="-359824"/>
            <a:r>
              <a:rPr lang="cs-CZ" sz="1800" dirty="0"/>
              <a:t>etické kodexy;</a:t>
            </a:r>
          </a:p>
          <a:p>
            <a:pPr marL="359824" indent="-359824"/>
            <a:r>
              <a:rPr lang="cs-CZ" sz="1800" dirty="0"/>
              <a:t>akreditační a certifikační programy;</a:t>
            </a:r>
          </a:p>
          <a:p>
            <a:pPr marL="359824" indent="-359824"/>
            <a:r>
              <a:rPr lang="cs-CZ" sz="1800" dirty="0"/>
              <a:t>darovací portály;</a:t>
            </a:r>
          </a:p>
          <a:p>
            <a:pPr marL="359824" indent="-359824"/>
            <a:r>
              <a:rPr lang="cs-CZ" sz="1800" dirty="0"/>
              <a:t>...</a:t>
            </a:r>
          </a:p>
        </p:txBody>
      </p:sp>
      <p:pic>
        <p:nvPicPr>
          <p:cNvPr id="5" name="Picture 4" descr="AVPO ČR | Adam Gratz">
            <a:extLst>
              <a:ext uri="{FF2B5EF4-FFF2-40B4-BE49-F238E27FC236}">
                <a16:creationId xmlns:a16="http://schemas.microsoft.com/office/drawing/2014/main" id="{FCB3BC76-FDCD-4ACB-BF20-80E395742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11764" y="560032"/>
            <a:ext cx="1698296" cy="8717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118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Aktuální stav konkrétněji?</a:t>
            </a:r>
            <a:br>
              <a:rPr lang="cs-CZ" sz="4000" dirty="0"/>
            </a:br>
            <a:r>
              <a:rPr lang="cs-CZ" sz="4000" dirty="0"/>
              <a:t>					Dosavadní poznání v ČR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0000" y="5176006"/>
            <a:ext cx="10753200" cy="655993"/>
          </a:xfrm>
        </p:spPr>
        <p:txBody>
          <a:bodyPr/>
          <a:lstStyle/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NĚJAKÁ AKTUÁLNĚJŠÍ DATA BY NEBYLA? </a:t>
            </a:r>
          </a:p>
        </p:txBody>
      </p:sp>
      <p:pic>
        <p:nvPicPr>
          <p:cNvPr id="6" name="image8.png">
            <a:extLst>
              <a:ext uri="{FF2B5EF4-FFF2-40B4-BE49-F238E27FC236}">
                <a16:creationId xmlns:a16="http://schemas.microsoft.com/office/drawing/2014/main" id="{8F91E919-7587-4114-9645-58256EF9961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13002" y="1897265"/>
            <a:ext cx="10365996" cy="391765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573660483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4BB1570-3E21-4D2C-8A3F-7C43CC9832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B532256-EC11-43BB-9619-597EA1EDE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Aktuální stav konkrétněji?</a:t>
            </a:r>
            <a:br>
              <a:rPr lang="cs-CZ" dirty="0"/>
            </a:br>
            <a:r>
              <a:rPr lang="cs-CZ" dirty="0"/>
              <a:t>			  	     Dosavadní poznání CVNS!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0CA0F9E-D103-41FD-A3B0-63D6ED1CA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954764" cy="4139998"/>
          </a:xfrm>
        </p:spPr>
        <p:txBody>
          <a:bodyPr/>
          <a:lstStyle/>
          <a:p>
            <a:r>
              <a:rPr lang="cs-CZ" sz="2000" b="1" dirty="0"/>
              <a:t>Transparentnost českých nadací:</a:t>
            </a:r>
          </a:p>
          <a:p>
            <a:pPr lvl="1"/>
            <a:r>
              <a:rPr lang="cs-CZ" altLang="cs-CZ" sz="1200" dirty="0"/>
              <a:t>velcí zástupci NNO (zejména majetkově), jež i přes nízký počet (543, resp. 528) mají významný společenský dopad</a:t>
            </a:r>
          </a:p>
          <a:p>
            <a:pPr lvl="1"/>
            <a:r>
              <a:rPr lang="cs-CZ" altLang="cs-CZ" sz="1200" dirty="0"/>
              <a:t>právní forma s dlouhodobou povinností zveřejňovat účetní závěrky (již od roku 1997)</a:t>
            </a:r>
          </a:p>
          <a:p>
            <a:endParaRPr lang="cs-CZ" sz="2000" dirty="0"/>
          </a:p>
          <a:p>
            <a:r>
              <a:rPr lang="cs-CZ" sz="2000" b="1" dirty="0"/>
              <a:t>Transparentnost vybrané struktury – Fotbalové asociace České republiky:</a:t>
            </a:r>
          </a:p>
          <a:p>
            <a:pPr lvl="1"/>
            <a:r>
              <a:rPr lang="cs-CZ" sz="1200" dirty="0"/>
              <a:t>velká NNO (členská základna, rozsáhlá organizační struktura) a zároveň příjemce největšího objemu veřejné podpory (státní rozpočet)</a:t>
            </a:r>
          </a:p>
          <a:p>
            <a:pPr lvl="1"/>
            <a:r>
              <a:rPr lang="cs-CZ" sz="1200" dirty="0"/>
              <a:t>povinnost zveřejňovat údaje se váže k „novému“ občanskému zákoníku (tj. data od roku 2014)</a:t>
            </a:r>
          </a:p>
          <a:p>
            <a:endParaRPr lang="cs-CZ" sz="2000" b="1" dirty="0"/>
          </a:p>
          <a:p>
            <a:r>
              <a:rPr lang="cs-CZ" sz="2000" b="1" dirty="0"/>
              <a:t>Transparentnost vybrané struktury – Český červený kříž:</a:t>
            </a:r>
          </a:p>
          <a:p>
            <a:pPr lvl="1"/>
            <a:r>
              <a:rPr lang="cs-CZ" sz="1200" dirty="0"/>
              <a:t>velká NNO (členská základna, rozsáhlá organizační struktura) a společensky bezesporu důležitá organizace (první pomoc / humanitární a sociální aktivity)</a:t>
            </a:r>
          </a:p>
          <a:p>
            <a:pPr lvl="1"/>
            <a:r>
              <a:rPr lang="cs-CZ" sz="1200" dirty="0"/>
              <a:t>povinnost zveřejňovat údaje se váže k „novému“ občanskému zákoníku (tj. data od roku 2014)</a:t>
            </a:r>
          </a:p>
          <a:p>
            <a:pPr lvl="1"/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483914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Vyhláška… </a:t>
            </a:r>
            <a:r>
              <a:rPr lang="cs-CZ" sz="1100" dirty="0"/>
              <a:t>(před a před 1. 1. 2014)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324000" lvl="1" indent="0">
              <a:buNone/>
              <a:defRPr/>
            </a:pPr>
            <a:r>
              <a:rPr lang="cs-CZ" sz="1400" b="1" dirty="0"/>
              <a:t>Dříve:</a:t>
            </a:r>
            <a:endParaRPr lang="cs-CZ" sz="1400" dirty="0"/>
          </a:p>
          <a:p>
            <a:pPr lvl="1">
              <a:defRPr/>
            </a:pPr>
            <a:r>
              <a:rPr lang="cs-CZ" sz="1400" dirty="0"/>
              <a:t>politické strany a politická hnutí</a:t>
            </a:r>
          </a:p>
          <a:p>
            <a:pPr lvl="1">
              <a:defRPr/>
            </a:pPr>
            <a:r>
              <a:rPr lang="cs-CZ" sz="1400" dirty="0"/>
              <a:t>občanská sdružení včetně odborových organizací</a:t>
            </a:r>
          </a:p>
          <a:p>
            <a:pPr lvl="1">
              <a:defRPr/>
            </a:pPr>
            <a:r>
              <a:rPr lang="cs-CZ" sz="1400" dirty="0"/>
              <a:t>církve a náboženské společnosti</a:t>
            </a:r>
          </a:p>
          <a:p>
            <a:pPr lvl="1">
              <a:defRPr/>
            </a:pPr>
            <a:r>
              <a:rPr lang="cs-CZ" sz="1400" dirty="0"/>
              <a:t>obecně prospěšné společnosti</a:t>
            </a:r>
          </a:p>
          <a:p>
            <a:pPr lvl="1">
              <a:defRPr/>
            </a:pPr>
            <a:r>
              <a:rPr lang="cs-CZ" sz="1400" dirty="0"/>
              <a:t>zájmová sdružení právnických osob</a:t>
            </a:r>
          </a:p>
          <a:p>
            <a:pPr lvl="1">
              <a:defRPr/>
            </a:pPr>
            <a:r>
              <a:rPr lang="cs-CZ" sz="1400" dirty="0"/>
              <a:t>organizace s mezinárodním prvkem</a:t>
            </a:r>
          </a:p>
          <a:p>
            <a:pPr lvl="1">
              <a:defRPr/>
            </a:pPr>
            <a:r>
              <a:rPr lang="cs-CZ" sz="1400" dirty="0"/>
              <a:t>nadace a nadační fondy</a:t>
            </a:r>
          </a:p>
          <a:p>
            <a:pPr lvl="1">
              <a:defRPr/>
            </a:pPr>
            <a:r>
              <a:rPr lang="cs-CZ" sz="1400" dirty="0"/>
              <a:t>společenství vlastníků jednotek</a:t>
            </a:r>
          </a:p>
          <a:p>
            <a:pPr lvl="1">
              <a:defRPr/>
            </a:pPr>
            <a:r>
              <a:rPr lang="cs-CZ" sz="1400" dirty="0"/>
              <a:t>veřejné vysoké školy</a:t>
            </a:r>
          </a:p>
          <a:p>
            <a:pPr lvl="1">
              <a:defRPr/>
            </a:pPr>
            <a:r>
              <a:rPr lang="pl-PL" sz="1400" dirty="0"/>
              <a:t>jiné účetní jednotky... </a:t>
            </a:r>
            <a:endParaRPr lang="cs-CZ" sz="1400" dirty="0"/>
          </a:p>
          <a:p>
            <a:pPr lvl="1">
              <a:defRPr/>
            </a:pPr>
            <a:endParaRPr lang="cs-CZ" sz="1400" dirty="0"/>
          </a:p>
          <a:p>
            <a:pPr lvl="1">
              <a:defRPr/>
            </a:pPr>
            <a:endParaRPr lang="cs-CZ" sz="1400" dirty="0"/>
          </a:p>
          <a:p>
            <a:pPr lvl="1">
              <a:defRPr/>
            </a:pPr>
            <a:endParaRPr lang="cs-CZ" sz="1400" dirty="0"/>
          </a:p>
          <a:p>
            <a:pPr lvl="1">
              <a:defRPr/>
            </a:pPr>
            <a:endParaRPr lang="cs-CZ" sz="1400" dirty="0"/>
          </a:p>
          <a:p>
            <a:pPr lvl="1">
              <a:defRPr/>
            </a:pPr>
            <a:endParaRPr lang="cs-CZ" sz="1400" dirty="0"/>
          </a:p>
          <a:p>
            <a:pPr lvl="1">
              <a:defRPr/>
            </a:pPr>
            <a:endParaRPr lang="cs-CZ" sz="1400" dirty="0"/>
          </a:p>
          <a:p>
            <a:pPr lvl="1">
              <a:defRPr/>
            </a:pPr>
            <a:endParaRPr lang="cs-CZ" sz="1400" dirty="0"/>
          </a:p>
          <a:p>
            <a:pPr lvl="1">
              <a:defRPr/>
            </a:pPr>
            <a:endParaRPr lang="cs-CZ" sz="1400" dirty="0"/>
          </a:p>
          <a:p>
            <a:pPr marL="324000" lvl="1" indent="0">
              <a:buNone/>
              <a:defRPr/>
            </a:pPr>
            <a:r>
              <a:rPr lang="cs-CZ" sz="1400" b="1" dirty="0"/>
              <a:t>Dnes:</a:t>
            </a:r>
          </a:p>
          <a:p>
            <a:pPr lvl="1">
              <a:defRPr/>
            </a:pPr>
            <a:r>
              <a:rPr lang="cs-CZ" sz="1400" dirty="0"/>
              <a:t>politické strany a politická hnutí</a:t>
            </a:r>
          </a:p>
          <a:p>
            <a:pPr lvl="1">
              <a:defRPr/>
            </a:pPr>
            <a:r>
              <a:rPr lang="cs-CZ" sz="1400" dirty="0"/>
              <a:t>spolky</a:t>
            </a:r>
          </a:p>
          <a:p>
            <a:pPr lvl="1">
              <a:defRPr/>
            </a:pPr>
            <a:r>
              <a:rPr lang="cs-CZ" sz="1400" dirty="0"/>
              <a:t>církve a náboženské společnosti</a:t>
            </a:r>
          </a:p>
          <a:p>
            <a:pPr lvl="1">
              <a:defRPr/>
            </a:pPr>
            <a:r>
              <a:rPr lang="cs-CZ" sz="1400" dirty="0"/>
              <a:t>obecně prospěšné společnosti</a:t>
            </a:r>
          </a:p>
          <a:p>
            <a:pPr lvl="1">
              <a:defRPr/>
            </a:pPr>
            <a:r>
              <a:rPr lang="cs-CZ" sz="1400" dirty="0"/>
              <a:t>zájmová sdružení právnických osob</a:t>
            </a:r>
          </a:p>
          <a:p>
            <a:pPr lvl="1">
              <a:defRPr/>
            </a:pPr>
            <a:endParaRPr lang="cs-CZ" sz="1400" dirty="0"/>
          </a:p>
          <a:p>
            <a:pPr lvl="1">
              <a:defRPr/>
            </a:pPr>
            <a:r>
              <a:rPr lang="cs-CZ" sz="1400" dirty="0"/>
              <a:t>nadace, nadační fondy a ústavy</a:t>
            </a:r>
          </a:p>
          <a:p>
            <a:pPr lvl="1">
              <a:defRPr/>
            </a:pPr>
            <a:r>
              <a:rPr lang="cs-CZ" sz="1400" dirty="0"/>
              <a:t>společenství vlastníků jednotek</a:t>
            </a:r>
          </a:p>
          <a:p>
            <a:pPr lvl="1">
              <a:defRPr/>
            </a:pPr>
            <a:r>
              <a:rPr lang="cs-CZ" sz="1400" dirty="0"/>
              <a:t>veřejné vysoké školy</a:t>
            </a:r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60236761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120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Transparentnost českých nadací I.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z celkových 528 nadací má web jen 53,41 % subjektů</a:t>
            </a:r>
          </a:p>
          <a:p>
            <a:pPr>
              <a:defRPr/>
            </a:pPr>
            <a:r>
              <a:rPr lang="cs-CZ" altLang="cs-CZ" sz="1400" dirty="0"/>
              <a:t>Základní požadavek na zveřejnění naplňuje jen 90 subjektů (tj. 17,05 %) – povětšinou známé či firemní nadace </a:t>
            </a:r>
          </a:p>
          <a:p>
            <a:pPr marL="72000" indent="0">
              <a:buNone/>
              <a:defRPr/>
            </a:pPr>
            <a:r>
              <a:rPr lang="cs-CZ" altLang="cs-CZ" sz="1400" i="1" dirty="0"/>
              <a:t>(příkladem za všechny může být Nadace Charty 77, Vzdělávací nadace Jana Husa, Nadace Open Society </a:t>
            </a:r>
            <a:r>
              <a:rPr lang="cs-CZ" altLang="cs-CZ" sz="1400" i="1" dirty="0" err="1"/>
              <a:t>Fund</a:t>
            </a:r>
            <a:r>
              <a:rPr lang="cs-CZ" altLang="cs-CZ" sz="1400" i="1" dirty="0"/>
              <a:t> Praha, Nadace České spořitelny, Nadace ČEZ, Nadace O2 a podobně)</a:t>
            </a:r>
          </a:p>
          <a:p>
            <a:pPr>
              <a:defRPr/>
            </a:pPr>
            <a:r>
              <a:rPr lang="cs-CZ" altLang="cs-CZ" sz="1400" dirty="0"/>
              <a:t>průběžně neplní svou povinnost (v průměru) 51,32 % subjektů (resp. 35,58 % organizací, které mají webovou stránku)</a:t>
            </a:r>
          </a:p>
          <a:p>
            <a:pPr>
              <a:defRPr/>
            </a:pPr>
            <a:endParaRPr lang="cs-CZ" altLang="cs-CZ" sz="1400" dirty="0"/>
          </a:p>
        </p:txBody>
      </p:sp>
      <p:pic>
        <p:nvPicPr>
          <p:cNvPr id="6" name="image6.png">
            <a:extLst>
              <a:ext uri="{FF2B5EF4-FFF2-40B4-BE49-F238E27FC236}">
                <a16:creationId xmlns:a16="http://schemas.microsoft.com/office/drawing/2014/main" id="{4146524A-1041-4067-85B8-68007A2FD993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114359" y="3429000"/>
            <a:ext cx="7963281" cy="255117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110130062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121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Transparentnost českých nadací II.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co přispívá k dlouhodobému plnění zákonných povinností?</a:t>
            </a:r>
          </a:p>
          <a:p>
            <a:pPr marL="72000" indent="0">
              <a:buNone/>
              <a:defRPr/>
            </a:pPr>
            <a:r>
              <a:rPr lang="cs-CZ" altLang="cs-CZ" sz="1000" i="1" dirty="0"/>
              <a:t>„organizace s méně jak pěti zaměstnanci 3 krát častěji neplní své zákonné povinnosti. Subjekt s počtem zaměstnanců v rozmezí od 6 do 9 zaměstnanců jen 1,4 krát účetní výkazy zveřejní, subjekt se zaměstnanci v rozmezí od 10 do 19 dokonce 1 ku 1. Při 8% chybě 1. stupně (zamítáme nezávislost, ačkoli nezávislé jsou) jde říci, že tendence zveřejnit je závislá na počtu zaměstnanců. S více zaměstnanci je vyšší pravděpodobnost zveřejnění než nezveřejnění, což je do určité míry propojeno s předpokládanou profesionalizací větších subjektů.“</a:t>
            </a:r>
          </a:p>
          <a:p>
            <a:pPr marL="72000" indent="0">
              <a:buNone/>
              <a:defRPr/>
            </a:pPr>
            <a:endParaRPr lang="cs-CZ" altLang="cs-CZ" sz="1000" i="1" dirty="0"/>
          </a:p>
          <a:p>
            <a:pPr marL="72000" indent="0">
              <a:buNone/>
              <a:defRPr/>
            </a:pPr>
            <a:r>
              <a:rPr lang="cs-CZ" altLang="cs-CZ" sz="1000" i="1" dirty="0"/>
              <a:t>„stáří organizace se negativně odráží v chuti plnit zákonné povinnosti. Pokud organizace zveřejňuje účetní výkazy, bývá spíše mladší. ⅔ organizací plnících své povinnosti jsou mladší 14 let, zatímco 71 % neplnících představuje subjekty starší 15 let. U mladších organizací tak lze předpokládat, že si zakladatelé těchto subjektů uvědomují potřebnost transparentnosti a měnící se kulturu  neziskového sektoru, která k transparentnosti do určité míry také vede.“</a:t>
            </a:r>
          </a:p>
          <a:p>
            <a:pPr marL="72000" indent="0">
              <a:buNone/>
              <a:defRPr/>
            </a:pPr>
            <a:endParaRPr lang="cs-CZ" altLang="cs-CZ" sz="1000" i="1" dirty="0"/>
          </a:p>
          <a:p>
            <a:pPr marL="72000" indent="0">
              <a:buNone/>
              <a:defRPr/>
            </a:pPr>
            <a:r>
              <a:rPr lang="cs-CZ" altLang="cs-CZ" sz="1000" i="1" dirty="0"/>
              <a:t>„Organizace plnící zákonný požadavek mají statisticky významněji dostupnou webovou prezentaci, než organizace neplnící. Tři čtvrtiny organizací, které odevzdávají účetní výkazy, má zprovozněný web a lze tak předpokládat jejich větší snahu o dosažení transparentnosti, resp. o využívání webu coby komunikačního kanálu s širší veřejností“</a:t>
            </a:r>
          </a:p>
          <a:p>
            <a:pPr marL="72000" indent="0">
              <a:buNone/>
              <a:defRPr/>
            </a:pPr>
            <a:r>
              <a:rPr lang="cs-CZ" altLang="cs-CZ" sz="1000" i="1" dirty="0"/>
              <a:t>„…více překvapující je, že se podařil prokázat statisticky signifikantní vztah odevzdávání účetních závěrek k počtu a osobě zakladatele. 88 % subjektů plnících zákonné povinnosti založila fyzická či právnická osoba. U subjektů nezveřejňujících účetní výkazy je však nejčastějším zakladatelem také fyzická osoba. Na větším významu nabývají ale i další formy osob. Každá devátá organizace, která neplní své povinnosti, je založená jinou NNO, každá desátá veřejným sektorem.“</a:t>
            </a:r>
          </a:p>
          <a:p>
            <a:pPr>
              <a:defRPr/>
            </a:pPr>
            <a:endParaRPr lang="cs-CZ" altLang="cs-CZ" sz="1000" i="1" dirty="0"/>
          </a:p>
          <a:p>
            <a:pPr marL="72000" indent="0">
              <a:buNone/>
              <a:defRPr/>
            </a:pPr>
            <a:r>
              <a:rPr lang="cs-CZ" altLang="cs-CZ" sz="1000" i="1" dirty="0"/>
              <a:t>„NNO s jedním zakladatelem 3,7 krát častěji neplní své zákonné povinnosti. NNO s více zakladateli dokonce 6,5 krát. 71 % organizací dlouhodobě zveřejňujících účetní závěrky má právě jednoho zakladatele.“</a:t>
            </a:r>
          </a:p>
          <a:p>
            <a:pPr marL="72000" indent="0">
              <a:buNone/>
              <a:defRPr/>
            </a:pPr>
            <a:endParaRPr lang="cs-CZ" altLang="cs-CZ" sz="1000" i="1" dirty="0"/>
          </a:p>
          <a:p>
            <a:pPr marL="72000" indent="0">
              <a:buNone/>
              <a:defRPr/>
            </a:pPr>
            <a:r>
              <a:rPr lang="cs-CZ" altLang="cs-CZ" sz="1000" i="1" dirty="0"/>
              <a:t>„Statisticky nejčastěji plní své zákonné povinnosti organizace z Prahy (61 %). Důvodem může být i skutečnost, že v Praze je zaregistrováno nejvíce nadací.“</a:t>
            </a:r>
          </a:p>
          <a:p>
            <a:pPr>
              <a:defRPr/>
            </a:pPr>
            <a:endParaRPr lang="cs-CZ" altLang="cs-CZ" sz="1400" i="1" dirty="0"/>
          </a:p>
          <a:p>
            <a:pPr marL="72000" indent="0">
              <a:buNone/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178115802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122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Transparentnost českých nadací III.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a dá se to nějak srozumitelně shrnout? Jasně, do… </a:t>
            </a:r>
          </a:p>
          <a:p>
            <a:pPr marL="72000" indent="0">
              <a:buNone/>
              <a:defRPr/>
            </a:pPr>
            <a:r>
              <a:rPr lang="cs-CZ" altLang="cs-CZ" sz="1000" i="1" dirty="0"/>
              <a:t>„…prototypu NNO, která naplňuje své základní požadavky na transparentnost. Jedná se o NNO mladší 14 let, s funkční webovou stránkou, sídlící v Praze a s jedním zakladatelem, kterým je fyzická, či právnická osoba. Mezi takovéto organizace patří např. Nadace </a:t>
            </a:r>
            <a:r>
              <a:rPr lang="cs-CZ" altLang="cs-CZ" sz="1000" i="1" dirty="0" err="1"/>
              <a:t>Leontinka</a:t>
            </a:r>
            <a:r>
              <a:rPr lang="cs-CZ" altLang="cs-CZ" sz="1000" i="1" dirty="0"/>
              <a:t>, Nadace Světového fondu dětí apod. Takovýchto organizací je ve vzorku 33 (6,25 %), z toho plní povinnosti absolutně 19 (nadpoloviční většina). Zúžením na prototypové organizace se zvýší míra kontinuálního plnění zákonných povinností (tj. odevzdávání účetních závěrek) z původních 17,05 % (90 z 528 subjektů) na 57,58 % (19 z 33).“</a:t>
            </a: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858029998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123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Transparentnost českých nadací IV.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co na to říkají autority?</a:t>
            </a:r>
          </a:p>
          <a:p>
            <a:pPr marL="72000" indent="0">
              <a:buNone/>
              <a:defRPr/>
            </a:pPr>
            <a:r>
              <a:rPr lang="cs-CZ" altLang="cs-CZ" sz="1000" i="1" dirty="0"/>
              <a:t>„nadace se řadí mezi zodpovědnější organizace českého nestátního neziskového sektoru (Šplíchalová), které do určité míry v plnění povinností překonávají organizace sektoru ziskového (</a:t>
            </a:r>
            <a:r>
              <a:rPr lang="cs-CZ" altLang="cs-CZ" sz="1000" i="1" dirty="0" err="1"/>
              <a:t>Bachmann</a:t>
            </a:r>
            <a:r>
              <a:rPr lang="cs-CZ" altLang="cs-CZ" sz="1000" i="1" dirty="0"/>
              <a:t>, Jošt).“</a:t>
            </a:r>
          </a:p>
          <a:p>
            <a:pPr marL="72000" indent="0">
              <a:buNone/>
              <a:defRPr/>
            </a:pPr>
            <a:endParaRPr lang="cs-CZ" altLang="cs-CZ" sz="1000" i="1" dirty="0"/>
          </a:p>
          <a:p>
            <a:pPr marL="72000" indent="0">
              <a:buNone/>
              <a:defRPr/>
            </a:pPr>
            <a:r>
              <a:rPr lang="cs-CZ" altLang="cs-CZ" sz="1000" i="1" dirty="0"/>
              <a:t>„neochota zveřejňovat požadované dokumenty pramení jednak z nedostatku kvalifikovaných odborníků mezi zaměstnanci i v řadách členů správní rady (z toho pramenící neznalosti požadavků a termínů plnění), ale i z důvodu neexistence postihů, či z dlouhodobě zanedbávané veřejné kontroly (</a:t>
            </a:r>
            <a:r>
              <a:rPr lang="cs-CZ" altLang="cs-CZ" sz="1000" i="1" dirty="0" err="1"/>
              <a:t>Bachmann</a:t>
            </a:r>
            <a:r>
              <a:rPr lang="cs-CZ" altLang="cs-CZ" sz="1000" i="1" dirty="0"/>
              <a:t>, </a:t>
            </a:r>
            <a:r>
              <a:rPr lang="cs-CZ" altLang="cs-CZ" sz="1000" i="1" dirty="0" err="1"/>
              <a:t>Hyánek</a:t>
            </a:r>
            <a:r>
              <a:rPr lang="cs-CZ" altLang="cs-CZ" sz="1000" i="1" dirty="0"/>
              <a:t>, Jošt, Stránský, Šedivý, Šplíchalová). Svou úlohu však může hrát i nízká priorita zveřejňování (</a:t>
            </a:r>
            <a:r>
              <a:rPr lang="cs-CZ" altLang="cs-CZ" sz="1000" i="1" dirty="0" err="1"/>
              <a:t>Bachmann</a:t>
            </a:r>
            <a:r>
              <a:rPr lang="cs-CZ" altLang="cs-CZ" sz="1000" i="1" dirty="0"/>
              <a:t>, </a:t>
            </a:r>
            <a:r>
              <a:rPr lang="cs-CZ" altLang="cs-CZ" sz="1000" i="1" dirty="0" err="1"/>
              <a:t>Strásnký</a:t>
            </a:r>
            <a:r>
              <a:rPr lang="cs-CZ" altLang="cs-CZ" sz="1000" i="1" dirty="0"/>
              <a:t>) či přetížení managementu organizace (Šedivý). Takovéto chování je nicméně nebezpečné pro jednotlivé organizace, ale i pro celý sektor a může vyústit v nízkou důvěru veřejnosti (</a:t>
            </a:r>
            <a:r>
              <a:rPr lang="cs-CZ" altLang="cs-CZ" sz="1000" i="1" dirty="0" err="1"/>
              <a:t>Hyánek</a:t>
            </a:r>
            <a:r>
              <a:rPr lang="cs-CZ" altLang="cs-CZ" sz="1000" i="1" dirty="0"/>
              <a:t>).“</a:t>
            </a:r>
          </a:p>
          <a:p>
            <a:pPr marL="72000" indent="0">
              <a:buNone/>
              <a:defRPr/>
            </a:pPr>
            <a:endParaRPr lang="cs-CZ" altLang="cs-CZ" sz="1000" i="1" dirty="0"/>
          </a:p>
          <a:p>
            <a:pPr marL="72000" indent="0">
              <a:buNone/>
              <a:defRPr/>
            </a:pPr>
            <a:r>
              <a:rPr lang="cs-CZ" altLang="cs-CZ" sz="1000" i="1" dirty="0"/>
              <a:t>„Chyba leží na obou stranách, tj. na straně veřejného sektoru i na straně samotných NNO (</a:t>
            </a:r>
            <a:r>
              <a:rPr lang="cs-CZ" altLang="cs-CZ" sz="1000" i="1" dirty="0" err="1"/>
              <a:t>Bachmann</a:t>
            </a:r>
            <a:r>
              <a:rPr lang="cs-CZ" altLang="cs-CZ" sz="1000" i="1" dirty="0"/>
              <a:t>, </a:t>
            </a:r>
            <a:r>
              <a:rPr lang="cs-CZ" altLang="cs-CZ" sz="1000" i="1" dirty="0" err="1"/>
              <a:t>Hyánek</a:t>
            </a:r>
            <a:r>
              <a:rPr lang="cs-CZ" altLang="cs-CZ" sz="1000" i="1" dirty="0"/>
              <a:t>, Jošt, Šedivý, Šplíchalová). Ze strany NNO by přirozeně měla být na místě ochota komunikovat a to i bez tlaku širší veřejnosti, která transparentnost (či efektivnost vynakládaných prostředků) do určité míry po NNO stejně nevyžaduje (Stránský) a bez jakékoliv konkrétnosti NNO označuje za „ty špatné a nedůvěryhodné“(Šedivý).“</a:t>
            </a:r>
          </a:p>
          <a:p>
            <a:pPr marL="72000" indent="0">
              <a:buNone/>
              <a:defRPr/>
            </a:pPr>
            <a:endParaRPr lang="cs-CZ" altLang="cs-CZ" sz="1000" i="1" dirty="0"/>
          </a:p>
          <a:p>
            <a:pPr marL="72000" indent="0">
              <a:buNone/>
              <a:defRPr/>
            </a:pPr>
            <a:r>
              <a:rPr lang="cs-CZ" altLang="cs-CZ" sz="1000" i="1" dirty="0"/>
              <a:t>„Změna by mohla přijít v situaci, kdy by veřejný sektor začal prostřednictvím kontrol či následných sankcí zveřejňování finančních výkazů vymáhat (Jošt). Na změnu v přístupu veřejného sektoru však nelze spoléhat a do určité míry je ani nelze považovat za smysluplné – např. z důvodu nákladnosti (</a:t>
            </a:r>
            <a:r>
              <a:rPr lang="cs-CZ" altLang="cs-CZ" sz="1000" i="1" dirty="0" err="1"/>
              <a:t>Bachmann</a:t>
            </a:r>
            <a:r>
              <a:rPr lang="cs-CZ" altLang="cs-CZ" sz="1000" i="1" dirty="0"/>
              <a:t>). Nápomocné by tedy mohly být spíše jiné nástroje ze strany veřejného sektoru – větší osvěta (Jošt), identifikace neaktivních organizací (Šedivý), nebo např. zveřejnění podmíněné pořádání veřejných sbírek atd. (</a:t>
            </a:r>
            <a:r>
              <a:rPr lang="cs-CZ" altLang="cs-CZ" sz="1000" i="1" dirty="0" err="1"/>
              <a:t>Hyánek</a:t>
            </a:r>
            <a:r>
              <a:rPr lang="cs-CZ" altLang="cs-CZ" sz="1000" i="1" dirty="0"/>
              <a:t>). Dílčí další nástroje, které větší transparentnosti mohou napomoci, vznikají přímo v rámci nestátního neziskového sektoru. Takovými nástroji je kupříkladu rating „TOP100 nadací a fondů“ realizovaný Fórem Dárců (</a:t>
            </a:r>
            <a:r>
              <a:rPr lang="cs-CZ" altLang="cs-CZ" sz="1000" i="1" dirty="0" err="1"/>
              <a:t>Hyánek</a:t>
            </a:r>
            <a:r>
              <a:rPr lang="cs-CZ" altLang="cs-CZ" sz="1000" i="1" dirty="0"/>
              <a:t>) či certifikace „značka spolehlivosti“ realizovaná Asociací veřejně prospěšných organizací (</a:t>
            </a:r>
            <a:r>
              <a:rPr lang="cs-CZ" altLang="cs-CZ" sz="1000" i="1" dirty="0" err="1"/>
              <a:t>Bachmann</a:t>
            </a:r>
            <a:r>
              <a:rPr lang="cs-CZ" altLang="cs-CZ" sz="1000" i="1" dirty="0"/>
              <a:t>, Šedivý). Oba ze zmiňovaných nástrojů však zatím naráží na kriticky nízký počet (dobrovolně) zapojených subjektů, mezi kterými lze stěží najít klíčové hráče nestátního neziskového sektoru (Šedivý).“</a:t>
            </a:r>
          </a:p>
          <a:p>
            <a:pPr>
              <a:defRPr/>
            </a:pPr>
            <a:endParaRPr lang="cs-CZ" altLang="cs-CZ" sz="1000" i="1" dirty="0"/>
          </a:p>
          <a:p>
            <a:pPr>
              <a:defRPr/>
            </a:pPr>
            <a:endParaRPr lang="cs-CZ" altLang="cs-CZ" sz="1000" i="1" dirty="0"/>
          </a:p>
          <a:p>
            <a:pPr>
              <a:defRPr/>
            </a:pP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1916273730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42F71B0-6E4F-4D40-BE05-B8FB2C55B6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91A9048-DFBA-4516-AF7F-CD66A87F5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Transparentnost </a:t>
            </a:r>
            <a:r>
              <a:rPr lang="cs-CZ" dirty="0" err="1"/>
              <a:t>FAČRu</a:t>
            </a:r>
            <a:r>
              <a:rPr lang="cs-CZ" dirty="0"/>
              <a:t> – I. </a:t>
            </a:r>
            <a:r>
              <a:rPr lang="cs-CZ" sz="1600" dirty="0"/>
              <a:t>(obecné výsledky)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D8345B3-C2B6-4B6A-BE57-508163117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400" dirty="0"/>
              <a:t>93 pobočných spolků</a:t>
            </a:r>
          </a:p>
          <a:p>
            <a:r>
              <a:rPr lang="cs-CZ" sz="1400" dirty="0"/>
              <a:t>obec: maloměsto (3,2 %) / střední město (59,1 %) / větší město (18,3 %) / velkoměsto (15,1 %) / hl. m. Praha (4,3 %)</a:t>
            </a:r>
          </a:p>
          <a:p>
            <a:r>
              <a:rPr lang="cs-CZ" sz="1400" dirty="0"/>
              <a:t>zaměstnanci: „1 až 5“ (19,4 %), jinak nenalezeno (80,6 %)</a:t>
            </a:r>
          </a:p>
          <a:p>
            <a:r>
              <a:rPr lang="cs-CZ" sz="1400" dirty="0"/>
              <a:t>web: ano (45,2 %) / ne (54,8 %)</a:t>
            </a:r>
          </a:p>
          <a:p>
            <a:r>
              <a:rPr lang="cs-CZ" sz="1400" dirty="0"/>
              <a:t>transparentní účet: ano (0,0 %) / ne (100,0 %)</a:t>
            </a:r>
          </a:p>
          <a:p>
            <a:r>
              <a:rPr lang="cs-CZ" sz="1400" dirty="0"/>
              <a:t>podřízené kluby: ano (26,9 %) / ne (73,1 %)</a:t>
            </a:r>
          </a:p>
          <a:p>
            <a:r>
              <a:rPr lang="cs-CZ" sz="1400" dirty="0"/>
              <a:t>vznik: 1993 (1,1 %) / 1995 (1,1 %) / 1997 (1,1 %) / 2001 (14,0 %) / 2002 (1,1 %) / 2004 (1,1 %) / 2011 (71,0 %) / 2013 (9,7 %)</a:t>
            </a:r>
          </a:p>
          <a:p>
            <a:r>
              <a:rPr lang="cs-CZ" sz="1400" dirty="0"/>
              <a:t>veřejný rejstřík – účel: ano (96,8 %) / ne (3,2 %)</a:t>
            </a:r>
          </a:p>
          <a:p>
            <a:r>
              <a:rPr lang="cs-CZ" sz="1400" dirty="0"/>
              <a:t>veřejný rejstřík – vedlejší činnost: ano (2,2 %) / ne (97,8 %)</a:t>
            </a:r>
          </a:p>
          <a:p>
            <a:r>
              <a:rPr lang="cs-CZ" sz="1400" dirty="0"/>
              <a:t>veřejný rejstřík – obsazení funkcí: ano (72,0 %) / ne (28,0 %)</a:t>
            </a:r>
          </a:p>
          <a:p>
            <a:r>
              <a:rPr lang="cs-CZ" sz="1400" dirty="0"/>
              <a:t>veřejný rejstřík – stanovy: ano (95,7 %) / ne (4,3 %)</a:t>
            </a:r>
          </a:p>
          <a:p>
            <a:r>
              <a:rPr lang="cs-CZ" sz="1400" dirty="0"/>
              <a:t>účetnictví: nenalezeno (41,9 %) / p. </a:t>
            </a:r>
            <a:r>
              <a:rPr lang="cs-CZ" sz="1400" dirty="0" err="1"/>
              <a:t>ú.</a:t>
            </a:r>
            <a:r>
              <a:rPr lang="cs-CZ" sz="1400" dirty="0"/>
              <a:t> ve zjednodušeném rozsahu (10,8 %) / p. </a:t>
            </a:r>
            <a:r>
              <a:rPr lang="cs-CZ" sz="1400" dirty="0" err="1"/>
              <a:t>ú.</a:t>
            </a:r>
            <a:r>
              <a:rPr lang="cs-CZ" sz="1400" dirty="0"/>
              <a:t> v plném rozsahu (47,3 %)</a:t>
            </a:r>
          </a:p>
          <a:p>
            <a:r>
              <a:rPr lang="cs-CZ" sz="1400" dirty="0"/>
              <a:t>a účetní výkazy: …</a:t>
            </a:r>
          </a:p>
        </p:txBody>
      </p:sp>
    </p:spTree>
    <p:extLst>
      <p:ext uri="{BB962C8B-B14F-4D97-AF65-F5344CB8AC3E}">
        <p14:creationId xmlns:p14="http://schemas.microsoft.com/office/powerpoint/2010/main" val="3242317820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4EF9F61-4922-4660-BEE9-CB931B22F7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125</a:t>
            </a:fld>
            <a:endParaRPr lang="cs-CZ" altLang="cs-CZ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64166EF-7219-41C7-9560-3C7023EE85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/>
          <a:lstStyle/>
          <a:p>
            <a:r>
              <a:rPr lang="cs-CZ" dirty="0"/>
              <a:t>	(rozvaha)					(výkaz zisku a ztráty)</a:t>
            </a:r>
            <a:endParaRPr lang="en-US" dirty="0"/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8BD9B7B4-BAF4-43C1-B13D-46AE946FB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Transparentnost </a:t>
            </a:r>
            <a:r>
              <a:rPr lang="cs-CZ" dirty="0" err="1"/>
              <a:t>FAČRu</a:t>
            </a:r>
            <a:r>
              <a:rPr lang="cs-CZ" dirty="0"/>
              <a:t> – II. </a:t>
            </a:r>
            <a:r>
              <a:rPr lang="cs-CZ" sz="1600" dirty="0"/>
              <a:t>(zveřejnění účetních výkazů)</a:t>
            </a:r>
            <a:endParaRPr lang="en-US" sz="1600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725BAD44-9B7D-42DF-89CC-73BA4DEA0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pPr marL="72000" indent="0">
              <a:buNone/>
            </a:pPr>
            <a:endParaRPr lang="cs-CZ" sz="1200" i="1" dirty="0"/>
          </a:p>
          <a:p>
            <a:pPr marL="72000" indent="0">
              <a:buNone/>
            </a:pPr>
            <a:r>
              <a:rPr lang="cs-CZ" sz="1200" i="1" dirty="0"/>
              <a:t>(průměrně mezi roky je rozvaha odevzdávána o 5,5 % více než výkaz zisku a ztráty)</a:t>
            </a:r>
          </a:p>
        </p:txBody>
      </p:sp>
      <p:graphicFrame>
        <p:nvGraphicFramePr>
          <p:cNvPr id="15" name="Zástupný obsah 5">
            <a:extLst>
              <a:ext uri="{FF2B5EF4-FFF2-40B4-BE49-F238E27FC236}">
                <a16:creationId xmlns:a16="http://schemas.microsoft.com/office/drawing/2014/main" id="{32C5CA1F-ECB5-4FB5-A3CD-07F22365F33B}"/>
              </a:ext>
            </a:extLst>
          </p:cNvPr>
          <p:cNvGraphicFramePr>
            <a:graphicFrameLocks/>
          </p:cNvGraphicFramePr>
          <p:nvPr/>
        </p:nvGraphicFramePr>
        <p:xfrm>
          <a:off x="414000" y="1692002"/>
          <a:ext cx="5682001" cy="4139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Graf 15">
            <a:extLst>
              <a:ext uri="{FF2B5EF4-FFF2-40B4-BE49-F238E27FC236}">
                <a16:creationId xmlns:a16="http://schemas.microsoft.com/office/drawing/2014/main" id="{1D6B5DE5-CEEE-4600-B2F7-E03084BED8A2}"/>
              </a:ext>
            </a:extLst>
          </p:cNvPr>
          <p:cNvGraphicFramePr>
            <a:graphicFrameLocks/>
          </p:cNvGraphicFramePr>
          <p:nvPr/>
        </p:nvGraphicFramePr>
        <p:xfrm>
          <a:off x="6096000" y="1692002"/>
          <a:ext cx="5682000" cy="4139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05518004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2966D07-4606-4E0B-8312-9FC6E13AC9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DC65939-35BE-4497-BAA0-EE5B69F73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Transparentnost </a:t>
            </a:r>
            <a:r>
              <a:rPr lang="cs-CZ" dirty="0" err="1"/>
              <a:t>FAČRu</a:t>
            </a:r>
            <a:r>
              <a:rPr lang="cs-CZ" dirty="0"/>
              <a:t> – III. </a:t>
            </a:r>
            <a:r>
              <a:rPr lang="cs-CZ" sz="1800" dirty="0"/>
              <a:t>(Jak si stojí ekonomicky?)</a:t>
            </a:r>
            <a:endParaRPr lang="cs-CZ" dirty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7D57A2EA-DAD8-4479-92EA-B2EDBEB03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r>
              <a:rPr lang="cs-CZ" sz="1200" i="1" dirty="0"/>
              <a:t>Majetková struktura: 		Rozvaha: Krátkodobý finanční majetek celkem / Rozvaha: Aktiva celkem</a:t>
            </a:r>
          </a:p>
          <a:p>
            <a:r>
              <a:rPr lang="cs-CZ" sz="1200" i="1" dirty="0"/>
              <a:t>Zadluženost: 		Rozvaha: Cizí zdroje celkem / Rozvaha: Aktiva celkem</a:t>
            </a:r>
          </a:p>
          <a:p>
            <a:r>
              <a:rPr lang="cs-CZ" sz="1200" i="1" dirty="0"/>
              <a:t>HHI (</a:t>
            </a:r>
            <a:r>
              <a:rPr lang="cs-CZ" sz="1200" i="1" dirty="0" err="1"/>
              <a:t>Hirschman-Herfindahl</a:t>
            </a:r>
            <a:r>
              <a:rPr lang="cs-CZ" sz="1200" i="1" dirty="0"/>
              <a:t> Index): 	∑(dílčí kategorie výnosů / Výnosy celkem)²</a:t>
            </a:r>
          </a:p>
        </p:txBody>
      </p:sp>
      <p:pic>
        <p:nvPicPr>
          <p:cNvPr id="10" name="Zástupný obsah 6">
            <a:extLst>
              <a:ext uri="{FF2B5EF4-FFF2-40B4-BE49-F238E27FC236}">
                <a16:creationId xmlns:a16="http://schemas.microsoft.com/office/drawing/2014/main" id="{7BADDA36-55BD-47AF-9A7C-20E3D2379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917" y="1310884"/>
            <a:ext cx="6604165" cy="355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321722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B7937BD-1365-47F9-8103-FCC8CCDDC2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BDE600C-D451-4BA6-AD3B-2E7AB1716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Transparentnost </a:t>
            </a:r>
            <a:r>
              <a:rPr lang="cs-CZ" dirty="0" err="1"/>
              <a:t>FAČRu</a:t>
            </a:r>
            <a:r>
              <a:rPr lang="cs-CZ" dirty="0"/>
              <a:t> – IV. </a:t>
            </a:r>
            <a:r>
              <a:rPr lang="cs-CZ" sz="1600" dirty="0"/>
              <a:t>(z pohledu transparentnosti?)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F1222CA-B597-4BB2-B0CA-631647794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Zveřejněno vše podle zákonných požadavků: </a:t>
            </a:r>
            <a:r>
              <a:rPr lang="cs-CZ" sz="1800" b="1" dirty="0"/>
              <a:t>ano</a:t>
            </a:r>
            <a:r>
              <a:rPr lang="cs-CZ" sz="1800" dirty="0"/>
              <a:t> (30,1 %) / </a:t>
            </a:r>
            <a:r>
              <a:rPr lang="cs-CZ" sz="1800" b="1" dirty="0"/>
              <a:t>ne</a:t>
            </a:r>
            <a:r>
              <a:rPr lang="cs-CZ" sz="1800" dirty="0"/>
              <a:t> (69,9 %)</a:t>
            </a:r>
          </a:p>
          <a:p>
            <a:pPr marL="72000" indent="0">
              <a:buNone/>
            </a:pPr>
            <a:r>
              <a:rPr lang="cs-CZ" sz="1050" i="1" dirty="0"/>
              <a:t>(veřejný rejstřík – účel / obsazení funkcí / stanovy / kontinuální účetní závěrky)</a:t>
            </a:r>
          </a:p>
          <a:p>
            <a:endParaRPr lang="cs-CZ" sz="1100" dirty="0"/>
          </a:p>
          <a:p>
            <a:endParaRPr lang="cs-CZ" sz="1100" dirty="0"/>
          </a:p>
          <a:p>
            <a:endParaRPr lang="cs-CZ" sz="1600" dirty="0"/>
          </a:p>
          <a:p>
            <a:endParaRPr lang="cs-CZ" sz="1600" dirty="0"/>
          </a:p>
          <a:p>
            <a:endParaRPr lang="cs-CZ" sz="1800" dirty="0"/>
          </a:p>
          <a:p>
            <a:r>
              <a:rPr lang="cs-CZ" sz="1800" dirty="0"/>
              <a:t>Kontinuálně zveřejněné účetní závěrky: </a:t>
            </a:r>
            <a:r>
              <a:rPr lang="cs-CZ" sz="1800" b="1" dirty="0"/>
              <a:t>ano</a:t>
            </a:r>
            <a:r>
              <a:rPr lang="cs-CZ" sz="1800" dirty="0"/>
              <a:t> (35,5 %) / </a:t>
            </a:r>
            <a:r>
              <a:rPr lang="cs-CZ" sz="1800" b="1" dirty="0"/>
              <a:t>ne </a:t>
            </a:r>
            <a:r>
              <a:rPr lang="cs-CZ" sz="1800" dirty="0"/>
              <a:t>(64,5 %)</a:t>
            </a:r>
          </a:p>
          <a:p>
            <a:pPr marL="72000" indent="0">
              <a:buNone/>
            </a:pPr>
            <a:r>
              <a:rPr lang="cs-CZ" sz="1000" i="1" dirty="0"/>
              <a:t>(všechny požadované účetní výkazy)</a:t>
            </a:r>
          </a:p>
          <a:p>
            <a:pPr marL="72000" indent="0">
              <a:buNone/>
            </a:pP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1237709867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B7937BD-1365-47F9-8103-FCC8CCDDC2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BDE600C-D451-4BA6-AD3B-2E7AB1716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Transparentnost </a:t>
            </a:r>
            <a:r>
              <a:rPr lang="cs-CZ" dirty="0" err="1"/>
              <a:t>FAČRu</a:t>
            </a:r>
            <a:r>
              <a:rPr lang="cs-CZ" dirty="0"/>
              <a:t> – V. </a:t>
            </a:r>
            <a:r>
              <a:rPr lang="cs-CZ" sz="1600" dirty="0"/>
              <a:t>(typická transparentní organizace? I.)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F1222CA-B597-4BB2-B0CA-631647794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10865359" cy="4139998"/>
          </a:xfrm>
        </p:spPr>
        <p:txBody>
          <a:bodyPr/>
          <a:lstStyle/>
          <a:p>
            <a:r>
              <a:rPr lang="cs-CZ" sz="1800" dirty="0"/>
              <a:t>Zveřejněno vše podle zákonných požadavků: </a:t>
            </a:r>
            <a:r>
              <a:rPr lang="cs-CZ" sz="1800" b="1" dirty="0"/>
              <a:t>ano</a:t>
            </a:r>
            <a:r>
              <a:rPr lang="cs-CZ" sz="1800" dirty="0"/>
              <a:t> (30,1 %) / </a:t>
            </a:r>
            <a:r>
              <a:rPr lang="cs-CZ" sz="1800" b="1" dirty="0"/>
              <a:t>ne</a:t>
            </a:r>
            <a:r>
              <a:rPr lang="cs-CZ" sz="1800" dirty="0"/>
              <a:t> (69,9 %)</a:t>
            </a:r>
          </a:p>
          <a:p>
            <a:pPr marL="72000" indent="0">
              <a:buNone/>
            </a:pPr>
            <a:r>
              <a:rPr lang="cs-CZ" sz="1050" i="1" dirty="0"/>
              <a:t>(veřejný rejstřík – účel / obsazení funkcí / stanovy / kontinuální účetní závěrky)</a:t>
            </a:r>
          </a:p>
          <a:p>
            <a:pPr>
              <a:buFontTx/>
              <a:buChar char="-"/>
            </a:pPr>
            <a:r>
              <a:rPr lang="cs-CZ" sz="1050" i="1" dirty="0">
                <a:highlight>
                  <a:srgbClr val="FFFF00"/>
                </a:highlight>
              </a:rPr>
              <a:t>obec: 166.406,9 (resp. 48.614,5) 				                      /	99.930,95 (resp. 31.973)</a:t>
            </a:r>
          </a:p>
          <a:p>
            <a:pPr>
              <a:buFontTx/>
              <a:buChar char="-"/>
            </a:pPr>
            <a:r>
              <a:rPr lang="cs-CZ" sz="1050" i="1" dirty="0">
                <a:highlight>
                  <a:srgbClr val="FFFF00"/>
                </a:highlight>
              </a:rPr>
              <a:t>vznik: 2011 (75,0 %), 2001 (14,3 %), 2013 (7,1 %), 2002 (3,6 %)		                      /	2011 (69,2 %), 2001 (13,8 %), 2013 (10,8 %) … (1,5 %)</a:t>
            </a:r>
          </a:p>
          <a:p>
            <a:pPr>
              <a:buFontTx/>
              <a:buChar char="-"/>
            </a:pPr>
            <a:r>
              <a:rPr lang="cs-CZ" sz="1050" i="1" dirty="0"/>
              <a:t>web: ano (50,0 %) / ne (50,0 %)				                      /	ano (43,1 %) / ne (56,9 %)</a:t>
            </a:r>
          </a:p>
          <a:p>
            <a:pPr>
              <a:buFontTx/>
              <a:buChar char="-"/>
            </a:pPr>
            <a:r>
              <a:rPr lang="cs-CZ" sz="1050" i="1" dirty="0"/>
              <a:t>účetnictví:  úplný rozsah (78,6 %), zjednodušený rozsah (21,4 %)		                      /	…</a:t>
            </a:r>
          </a:p>
          <a:p>
            <a:pPr>
              <a:buFontTx/>
              <a:buChar char="-"/>
            </a:pPr>
            <a:r>
              <a:rPr lang="cs-CZ" sz="1050" i="1" dirty="0"/>
              <a:t>veřejný rejstřík – účel: …					                      /	ano (95,4 %) / ne (4,6 %)</a:t>
            </a:r>
          </a:p>
          <a:p>
            <a:pPr>
              <a:buFontTx/>
              <a:buChar char="-"/>
            </a:pPr>
            <a:r>
              <a:rPr lang="cs-CZ" sz="1050" i="1" dirty="0">
                <a:highlight>
                  <a:srgbClr val="FFFF00"/>
                </a:highlight>
              </a:rPr>
              <a:t>veřejný rejstřík – obsazení funkcí: …				                      /	ano (60,0 %) / ne (40,0 %)</a:t>
            </a:r>
          </a:p>
          <a:p>
            <a:pPr>
              <a:buFontTx/>
              <a:buChar char="-"/>
            </a:pPr>
            <a:r>
              <a:rPr lang="cs-CZ" sz="1050" i="1" dirty="0"/>
              <a:t>veřejný rejstřík – stanovy: …				                      /	ano (93,8 %) / ne (6,2%)		+ účetní charakteristiky</a:t>
            </a:r>
          </a:p>
          <a:p>
            <a:r>
              <a:rPr lang="cs-CZ" sz="1800" dirty="0"/>
              <a:t>Kontinuálně zveřejněné účetní závěrky:	    </a:t>
            </a:r>
            <a:r>
              <a:rPr lang="cs-CZ" sz="1800" b="1" dirty="0"/>
              <a:t>ano</a:t>
            </a:r>
            <a:r>
              <a:rPr lang="cs-CZ" sz="1800" dirty="0"/>
              <a:t> (35,5 %) / </a:t>
            </a:r>
            <a:r>
              <a:rPr lang="cs-CZ" sz="1800" b="1" dirty="0"/>
              <a:t>ne </a:t>
            </a:r>
            <a:r>
              <a:rPr lang="cs-CZ" sz="1800" dirty="0"/>
              <a:t>(64,5 %)</a:t>
            </a:r>
          </a:p>
          <a:p>
            <a:pPr marL="72000" indent="0">
              <a:buNone/>
            </a:pPr>
            <a:r>
              <a:rPr lang="cs-CZ" sz="1100" i="1" dirty="0"/>
              <a:t>(všechny požadované účetní výkazy)</a:t>
            </a:r>
          </a:p>
          <a:p>
            <a:pPr>
              <a:buFontTx/>
              <a:buChar char="-"/>
            </a:pPr>
            <a:r>
              <a:rPr lang="cs-CZ" sz="1100" i="1" dirty="0">
                <a:highlight>
                  <a:srgbClr val="FFFF00"/>
                </a:highlight>
              </a:rPr>
              <a:t>obec: 164.266,7 (resp. 48.635)				                      /	95.568,4 (resp. 31.194)</a:t>
            </a:r>
          </a:p>
          <a:p>
            <a:pPr>
              <a:buFontTx/>
              <a:buChar char="-"/>
            </a:pPr>
            <a:r>
              <a:rPr lang="cs-CZ" sz="1100" i="1" dirty="0">
                <a:highlight>
                  <a:srgbClr val="FFFF00"/>
                </a:highlight>
              </a:rPr>
              <a:t>vznik: 2011 (75,8 %), 2001 (15,2 %), 2013 (6,1 %), 2002 (3,0 %)		                      /	2011 (68,3 %), 2001 (13,3 %), 2013 (11,7 %) … (1,7 %)</a:t>
            </a:r>
          </a:p>
          <a:p>
            <a:pPr>
              <a:buFontTx/>
              <a:buChar char="-"/>
            </a:pPr>
            <a:r>
              <a:rPr lang="cs-CZ" sz="1100" i="1" dirty="0"/>
              <a:t>web: ano (45,5 %) / ne (54,5 %)				                      /	ano (45,0 %) / ne (55,0 %)</a:t>
            </a:r>
          </a:p>
          <a:p>
            <a:pPr>
              <a:buFontTx/>
              <a:buChar char="-"/>
            </a:pPr>
            <a:r>
              <a:rPr lang="cs-CZ" sz="1100" i="1" dirty="0"/>
              <a:t>účetnictví: úplný rozsah (75,8 %), zjednodušený rozsah (24,2 %)		                      /	…</a:t>
            </a:r>
          </a:p>
          <a:p>
            <a:pPr>
              <a:buFontTx/>
              <a:buChar char="-"/>
            </a:pPr>
            <a:r>
              <a:rPr lang="cs-CZ" sz="1100" i="1" dirty="0"/>
              <a:t>veřejný rejstřík – účel: ano (97,0 %) / ne (3,0 %)			                      /	ano (96,7 %) / ne (3,3 %)</a:t>
            </a:r>
          </a:p>
          <a:p>
            <a:pPr>
              <a:buFontTx/>
              <a:buChar char="-"/>
            </a:pPr>
            <a:r>
              <a:rPr lang="cs-CZ" sz="1100" i="1" dirty="0">
                <a:highlight>
                  <a:srgbClr val="FFFF00"/>
                </a:highlight>
              </a:rPr>
              <a:t>veřejný rejstřík – obsazení funkcí: ano (87,9 %) / ne (12,1 %)		                      /	ano (63,3 %) / ne (36,7 %)</a:t>
            </a:r>
          </a:p>
          <a:p>
            <a:pPr>
              <a:buFontTx/>
              <a:buChar char="-"/>
            </a:pPr>
            <a:r>
              <a:rPr lang="cs-CZ" sz="1100" i="1" dirty="0"/>
              <a:t>veřejný rejstřík – stanovy: ano (100,0 %) / ne (0,0 %) 			                      /	ano (93,3 %) / ne (6,7%)</a:t>
            </a:r>
          </a:p>
          <a:p>
            <a:pPr>
              <a:buFontTx/>
              <a:buChar char="-"/>
            </a:pPr>
            <a:endParaRPr lang="cs-CZ" sz="1100" i="1" dirty="0"/>
          </a:p>
        </p:txBody>
      </p:sp>
    </p:spTree>
    <p:extLst>
      <p:ext uri="{BB962C8B-B14F-4D97-AF65-F5344CB8AC3E}">
        <p14:creationId xmlns:p14="http://schemas.microsoft.com/office/powerpoint/2010/main" val="149520270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6D449D-A23A-4D42-BAB2-F30B495676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8F89CC7-1657-427D-9B03-E5B5A1189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Transparentnost </a:t>
            </a:r>
            <a:r>
              <a:rPr lang="cs-CZ" dirty="0" err="1"/>
              <a:t>FAČRu</a:t>
            </a:r>
            <a:r>
              <a:rPr lang="cs-CZ" dirty="0"/>
              <a:t> – VI. </a:t>
            </a:r>
            <a:r>
              <a:rPr lang="cs-CZ" sz="1600" dirty="0"/>
              <a:t>(výsledky statistického testování)</a:t>
            </a:r>
            <a:br>
              <a:rPr lang="cs-CZ" dirty="0"/>
            </a:br>
            <a:r>
              <a:rPr lang="cs-CZ" sz="1400" i="1" dirty="0"/>
              <a:t>(Zveřejněno vše podle zákonných požadavků i Kontinuálně zveřejněné účetní závěrky)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F51F2FD-38B5-4404-89C1-1DDA5C0A3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Prokázaná závislost:</a:t>
            </a:r>
          </a:p>
          <a:p>
            <a:pPr lvl="1"/>
            <a:r>
              <a:rPr lang="cs-CZ" sz="1600" i="1" dirty="0"/>
              <a:t>střední závislost - typ účetnictví 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(protože nevyplněno)</a:t>
            </a:r>
            <a:r>
              <a:rPr lang="cs-CZ" sz="1600" i="1" dirty="0"/>
              <a:t>,</a:t>
            </a:r>
          </a:p>
          <a:p>
            <a:pPr lvl="1"/>
            <a:r>
              <a:rPr lang="cs-CZ" sz="1600" i="1" dirty="0"/>
              <a:t>střední závislost - zveřejnění funkce, </a:t>
            </a:r>
          </a:p>
          <a:p>
            <a:pPr lvl="1"/>
            <a:r>
              <a:rPr lang="cs-CZ" sz="1600" i="1" dirty="0" err="1"/>
              <a:t>střední-slabá</a:t>
            </a:r>
            <a:r>
              <a:rPr lang="cs-CZ" sz="1600" i="1" dirty="0"/>
              <a:t> závislost - velikost obce (</a:t>
            </a:r>
            <a:r>
              <a:rPr lang="cs-CZ" sz="1600" i="1" dirty="0" err="1"/>
              <a:t>neodevzdávající</a:t>
            </a:r>
            <a:r>
              <a:rPr lang="cs-CZ" sz="1600" i="1" dirty="0"/>
              <a:t> spíše z menších obcí).</a:t>
            </a:r>
          </a:p>
          <a:p>
            <a:pPr lvl="1"/>
            <a:endParaRPr lang="cs-CZ" dirty="0"/>
          </a:p>
          <a:p>
            <a:r>
              <a:rPr lang="cs-CZ" dirty="0"/>
              <a:t>Neprokázaná závislost:</a:t>
            </a:r>
          </a:p>
          <a:p>
            <a:pPr lvl="1"/>
            <a:r>
              <a:rPr lang="cs-CZ" sz="1600" i="1" dirty="0"/>
              <a:t>slabý vztah – web, zveřejnění účelu,</a:t>
            </a:r>
          </a:p>
          <a:p>
            <a:pPr lvl="1"/>
            <a:r>
              <a:rPr lang="cs-CZ" sz="1600" i="1" dirty="0"/>
              <a:t>zanedbatelný vztah – rok vzniku, zveřejnění stanov.</a:t>
            </a:r>
          </a:p>
          <a:p>
            <a:pPr marL="324000" lvl="1" indent="0">
              <a:buNone/>
            </a:pPr>
            <a:endParaRPr lang="cs-CZ" sz="1600" i="1" dirty="0"/>
          </a:p>
          <a:p>
            <a:endParaRPr lang="cs-CZ" sz="1600" i="1" dirty="0">
              <a:solidFill>
                <a:schemeClr val="bg1">
                  <a:lumMod val="50000"/>
                </a:schemeClr>
              </a:solidFill>
            </a:endParaRPr>
          </a:p>
          <a:p>
            <a:endParaRPr lang="cs-CZ" sz="1600" i="1" dirty="0">
              <a:solidFill>
                <a:schemeClr val="bg1">
                  <a:lumMod val="50000"/>
                </a:schemeClr>
              </a:solidFill>
            </a:endParaRPr>
          </a:p>
          <a:p>
            <a:endParaRPr lang="cs-CZ" sz="1600" i="1" dirty="0">
              <a:solidFill>
                <a:schemeClr val="bg1">
                  <a:lumMod val="50000"/>
                </a:schemeClr>
              </a:solidFill>
            </a:endParaRPr>
          </a:p>
          <a:p>
            <a:pPr marL="72000" indent="0" algn="ctr">
              <a:buNone/>
            </a:pP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(POZOR – PROBLEMATICKÁ DATA.)</a:t>
            </a:r>
          </a:p>
          <a:p>
            <a:pPr marL="324000" lvl="1" indent="0">
              <a:buNone/>
            </a:pPr>
            <a:endParaRPr lang="cs-CZ" sz="1600" i="1" dirty="0"/>
          </a:p>
        </p:txBody>
      </p:sp>
    </p:spTree>
    <p:extLst>
      <p:ext uri="{BB962C8B-B14F-4D97-AF65-F5344CB8AC3E}">
        <p14:creationId xmlns:p14="http://schemas.microsoft.com/office/powerpoint/2010/main" val="2213671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8BCC5EA-DECE-40E4-9338-989FB6DA69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3BB40A5-2D4B-4809-BD26-0529D70B3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Pohled autority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3224798-4B6A-4959-BA78-CF86326BA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cs-CZ" sz="1600" b="1" dirty="0">
                <a:latin typeface="+mj-lt"/>
              </a:rPr>
              <a:t>ČSÚ / SÚNI – NI (tzv. širší vymezení - 17): </a:t>
            </a:r>
          </a:p>
          <a:p>
            <a:pPr marL="72000" indent="0">
              <a:buNone/>
            </a:pPr>
            <a:r>
              <a:rPr lang="cs-CZ" sz="1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nadace, nadační fondy, obecně prospěšné společnosti, ústavy, veřejné vysoké školy, školské právnické osoby, odbory, spolky, politické strany a politická hnutí, církve a náboženské společnosti, evidované církevní právnické osoby, organizační jednotky odborů, pobočné spolky, stavovské organizace – profesní komory, komory, zájmová sdružení právnických osob, honební společenstva.</a:t>
            </a:r>
            <a:endParaRPr lang="cs-CZ" sz="1400" dirty="0">
              <a:latin typeface="+mj-lt"/>
            </a:endParaRPr>
          </a:p>
          <a:p>
            <a:endParaRPr lang="cs-CZ" sz="1600" dirty="0">
              <a:latin typeface="+mj-lt"/>
            </a:endParaRPr>
          </a:p>
          <a:p>
            <a:endParaRPr lang="cs-CZ" sz="1600" dirty="0">
              <a:latin typeface="+mj-lt"/>
            </a:endParaRPr>
          </a:p>
          <a:p>
            <a:endParaRPr lang="cs-CZ" sz="1600" dirty="0">
              <a:latin typeface="+mj-lt"/>
            </a:endParaRPr>
          </a:p>
          <a:p>
            <a:endParaRPr lang="cs-CZ" sz="1600" dirty="0">
              <a:latin typeface="+mj-lt"/>
            </a:endParaRPr>
          </a:p>
          <a:p>
            <a:endParaRPr lang="cs-CZ" sz="1600" dirty="0">
              <a:latin typeface="+mj-lt"/>
            </a:endParaRPr>
          </a:p>
          <a:p>
            <a:r>
              <a:rPr lang="cs-CZ" sz="1600" b="1" dirty="0">
                <a:latin typeface="+mj-lt"/>
              </a:rPr>
              <a:t>RVNNO – NNO (tzv. užší vymezení - 7): </a:t>
            </a:r>
          </a:p>
          <a:p>
            <a:pPr marL="72000" indent="0">
              <a:buNone/>
            </a:pPr>
            <a:r>
              <a:rPr lang="cs-CZ" sz="1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nadace, nadační fondy, obecně prospěšné společnosti, ústavy, církevní organizace (přesněji evidované církevní právnické osoby, resp. účelová zařízení církví a náboženských společnosti), spolky a pobočné spolky.</a:t>
            </a:r>
            <a:endParaRPr lang="cs-CZ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58760388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6D449D-A23A-4D42-BAB2-F30B495676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8F89CC7-1657-427D-9B03-E5B5A1189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021922" cy="451576"/>
          </a:xfrm>
        </p:spPr>
        <p:txBody>
          <a:bodyPr/>
          <a:lstStyle/>
          <a:p>
            <a:r>
              <a:rPr lang="cs-CZ" dirty="0"/>
              <a:t>Transparentnost </a:t>
            </a:r>
            <a:r>
              <a:rPr lang="cs-CZ" dirty="0" err="1"/>
              <a:t>FAČRu</a:t>
            </a:r>
            <a:r>
              <a:rPr lang="cs-CZ" dirty="0"/>
              <a:t> – VII. </a:t>
            </a:r>
            <a:r>
              <a:rPr lang="cs-CZ" sz="1600" dirty="0"/>
              <a:t>(typická transparentní organizace? II.)</a:t>
            </a:r>
            <a:br>
              <a:rPr lang="cs-CZ" dirty="0"/>
            </a:br>
            <a:r>
              <a:rPr lang="cs-CZ" sz="1400" i="1" dirty="0"/>
              <a:t>(Zveřejněno vše podle zákonných požadavků)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F51F2FD-38B5-4404-89C1-1DDA5C0A3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i="1" dirty="0"/>
              <a:t>„Průměr </a:t>
            </a:r>
            <a:r>
              <a:rPr lang="cs-CZ" sz="1600" b="1" i="1" dirty="0"/>
              <a:t>celkových nákladů vedlejší činnosti </a:t>
            </a:r>
            <a:r>
              <a:rPr lang="cs-CZ" sz="1600" i="1" dirty="0"/>
              <a:t>těch, co odevzdali je o 91,0 % nižší než těch, co neodevzdali.“</a:t>
            </a:r>
          </a:p>
          <a:p>
            <a:endParaRPr lang="cs-CZ" sz="1600" i="1" dirty="0"/>
          </a:p>
          <a:p>
            <a:r>
              <a:rPr lang="cs-CZ" sz="1600" i="1" dirty="0"/>
              <a:t>„Průměr </a:t>
            </a:r>
            <a:r>
              <a:rPr lang="cs-CZ" sz="1600" b="1" i="1" dirty="0"/>
              <a:t>zadluženosti </a:t>
            </a:r>
            <a:r>
              <a:rPr lang="cs-CZ" sz="1600" i="1" dirty="0"/>
              <a:t>těch, co odevzdali je o 57,0 % nižší než těch, co neodevzdali.“</a:t>
            </a:r>
          </a:p>
          <a:p>
            <a:r>
              <a:rPr lang="cs-CZ" sz="1600" i="1" dirty="0"/>
              <a:t>„Medián </a:t>
            </a:r>
            <a:r>
              <a:rPr lang="cs-CZ" sz="1600" b="1" i="1" dirty="0"/>
              <a:t>zadluženosti </a:t>
            </a:r>
            <a:r>
              <a:rPr lang="cs-CZ" sz="1600" i="1" dirty="0"/>
              <a:t>těch, co odevzdali je o 86,2 % vyšší než těch, co neodevzdali.“</a:t>
            </a:r>
            <a:r>
              <a:rPr lang="cs-CZ" sz="1600" dirty="0"/>
              <a:t> 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(vliv odlehlých hodnot)</a:t>
            </a:r>
          </a:p>
          <a:p>
            <a:endParaRPr lang="cs-CZ" sz="1600" i="1" dirty="0">
              <a:solidFill>
                <a:schemeClr val="bg1">
                  <a:lumMod val="50000"/>
                </a:schemeClr>
              </a:solidFill>
            </a:endParaRPr>
          </a:p>
          <a:p>
            <a:endParaRPr lang="cs-CZ" sz="1600" i="1" dirty="0">
              <a:solidFill>
                <a:schemeClr val="bg1">
                  <a:lumMod val="50000"/>
                </a:schemeClr>
              </a:solidFill>
            </a:endParaRPr>
          </a:p>
          <a:p>
            <a:endParaRPr lang="cs-CZ" sz="1600" i="1" dirty="0">
              <a:solidFill>
                <a:schemeClr val="bg1">
                  <a:lumMod val="50000"/>
                </a:schemeClr>
              </a:solidFill>
            </a:endParaRPr>
          </a:p>
          <a:p>
            <a:endParaRPr lang="cs-CZ" sz="1600" i="1" dirty="0">
              <a:solidFill>
                <a:schemeClr val="bg1">
                  <a:lumMod val="50000"/>
                </a:schemeClr>
              </a:solidFill>
            </a:endParaRPr>
          </a:p>
          <a:p>
            <a:endParaRPr lang="cs-CZ" sz="1600" i="1" dirty="0">
              <a:solidFill>
                <a:schemeClr val="bg1">
                  <a:lumMod val="50000"/>
                </a:schemeClr>
              </a:solidFill>
            </a:endParaRPr>
          </a:p>
          <a:p>
            <a:endParaRPr lang="cs-CZ" sz="1600" i="1" dirty="0">
              <a:solidFill>
                <a:schemeClr val="bg1">
                  <a:lumMod val="50000"/>
                </a:schemeClr>
              </a:solidFill>
            </a:endParaRPr>
          </a:p>
          <a:p>
            <a:endParaRPr lang="cs-CZ" sz="700" i="1" dirty="0">
              <a:solidFill>
                <a:schemeClr val="bg1">
                  <a:lumMod val="50000"/>
                </a:schemeClr>
              </a:solidFill>
            </a:endParaRPr>
          </a:p>
          <a:p>
            <a:endParaRPr lang="cs-CZ" sz="1400" i="1" dirty="0">
              <a:solidFill>
                <a:schemeClr val="bg1">
                  <a:lumMod val="50000"/>
                </a:schemeClr>
              </a:solidFill>
            </a:endParaRPr>
          </a:p>
          <a:p>
            <a:pPr marL="72000" indent="0" algn="ctr">
              <a:buNone/>
            </a:pP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(POZOR – PROBLEMATICKÁ DATA.)</a:t>
            </a:r>
          </a:p>
        </p:txBody>
      </p:sp>
    </p:spTree>
    <p:extLst>
      <p:ext uri="{BB962C8B-B14F-4D97-AF65-F5344CB8AC3E}">
        <p14:creationId xmlns:p14="http://schemas.microsoft.com/office/powerpoint/2010/main" val="4090575307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42F71B0-6E4F-4D40-BE05-B8FB2C55B6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91A9048-DFBA-4516-AF7F-CD66A87F5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Transparentnost ČČK – I. </a:t>
            </a:r>
            <a:r>
              <a:rPr lang="cs-CZ" sz="1600" dirty="0"/>
              <a:t>(obecné výsledky)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D8345B3-C2B6-4B6A-BE57-508163117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400" dirty="0"/>
              <a:t>71 pobočných spolků</a:t>
            </a:r>
          </a:p>
          <a:p>
            <a:r>
              <a:rPr lang="cs-CZ" sz="1400" dirty="0"/>
              <a:t>obec: maloměsto (2,8 %) / střední město (69,0 %) / větší město (14,1 %) / velkoměsto (8,5 %) / hl. m. Praha (5,6 %)</a:t>
            </a:r>
            <a:endParaRPr lang="cs-CZ" sz="14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cs-CZ" sz="1400" dirty="0"/>
              <a:t>zaměstnanci: 1 až 5 (64,1 %), 6 až 20 (18,8 %), více jak 20 (17,1 %)</a:t>
            </a:r>
            <a:endParaRPr lang="cs-CZ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cs-CZ" sz="1400" dirty="0"/>
              <a:t>web: ano (85,9 %) / ne (14,1 %)</a:t>
            </a:r>
            <a:endParaRPr lang="cs-CZ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cs-CZ" sz="1400" dirty="0"/>
              <a:t>ředitel/</a:t>
            </a:r>
            <a:r>
              <a:rPr lang="cs-CZ" sz="1400" dirty="0" err="1"/>
              <a:t>ka</a:t>
            </a:r>
            <a:r>
              <a:rPr lang="cs-CZ" sz="1400" dirty="0"/>
              <a:t> – jméno: ano (91,5 %) / ne (8,5 %)</a:t>
            </a:r>
            <a:endParaRPr lang="cs-CZ" sz="1000" dirty="0"/>
          </a:p>
          <a:p>
            <a:r>
              <a:rPr lang="cs-CZ" sz="1400" dirty="0"/>
              <a:t>ředitel/</a:t>
            </a:r>
            <a:r>
              <a:rPr lang="cs-CZ" sz="1400" dirty="0" err="1"/>
              <a:t>ka</a:t>
            </a:r>
            <a:r>
              <a:rPr lang="cs-CZ" sz="1400" dirty="0"/>
              <a:t> – e-mail: ano (39,4 %) / ne (60,6 %)</a:t>
            </a:r>
            <a:endParaRPr lang="cs-CZ" sz="10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cs-CZ" sz="1400" dirty="0"/>
              <a:t>ředitel/</a:t>
            </a:r>
            <a:r>
              <a:rPr lang="cs-CZ" sz="1400" dirty="0" err="1"/>
              <a:t>ka</a:t>
            </a:r>
            <a:r>
              <a:rPr lang="cs-CZ" sz="1400" dirty="0"/>
              <a:t> – telefon: ano (54,9 %) / ne (45,1 %)</a:t>
            </a:r>
          </a:p>
          <a:p>
            <a:r>
              <a:rPr lang="cs-CZ" sz="1400" dirty="0"/>
              <a:t>transparentní účet: ano (2,8 %) / ne (31,0 %) / nenalezeno (66,2 %)</a:t>
            </a:r>
          </a:p>
          <a:p>
            <a:r>
              <a:rPr lang="cs-CZ" sz="1400" dirty="0"/>
              <a:t>vznik: 70. léta (67,6 %) / 80. léta (11,3 %) / 90. léta (14,1 %) / 2. milénium (7,0 %)</a:t>
            </a:r>
          </a:p>
          <a:p>
            <a:r>
              <a:rPr lang="cs-CZ" sz="1400" dirty="0"/>
              <a:t>veřejný rejstřík – účel: ano (90,1 %) / ne (9,9 %)</a:t>
            </a:r>
            <a:endParaRPr lang="cs-CZ" sz="1000" dirty="0"/>
          </a:p>
          <a:p>
            <a:r>
              <a:rPr lang="cs-CZ" sz="1400" dirty="0"/>
              <a:t>veřejný rejstřík – vedlejší činnost: </a:t>
            </a:r>
            <a:r>
              <a:rPr lang="cs-CZ" sz="1400" i="1" dirty="0"/>
              <a:t>legislativně</a:t>
            </a:r>
            <a:r>
              <a:rPr lang="cs-CZ" sz="1400" dirty="0"/>
              <a:t> ano (8,5 %) / ne (91,5 %) </a:t>
            </a:r>
            <a:r>
              <a:rPr lang="cs-CZ" sz="1400" i="1" dirty="0"/>
              <a:t>vs. účetně </a:t>
            </a:r>
            <a:r>
              <a:rPr lang="cs-CZ" sz="1400" dirty="0"/>
              <a:t>ano (16,9 %) / ne (83,1 %)</a:t>
            </a:r>
          </a:p>
          <a:p>
            <a:r>
              <a:rPr lang="cs-CZ" sz="1400" dirty="0"/>
              <a:t>veřejný rejstřík – obsazení funkcí: ano (91,5 %) / ne (8,5 %)</a:t>
            </a:r>
            <a:r>
              <a:rPr lang="cs-CZ" sz="10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cs-CZ" sz="1000" dirty="0"/>
          </a:p>
          <a:p>
            <a:r>
              <a:rPr lang="cs-CZ" sz="1400" dirty="0"/>
              <a:t>veřejný rejstřík – stanovy: ano (4,2 %) / ne (95,8 %)</a:t>
            </a:r>
            <a:r>
              <a:rPr lang="cs-CZ" sz="14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r>
              <a:rPr lang="cs-CZ" sz="1400" dirty="0"/>
              <a:t>účetnictví: p. </a:t>
            </a:r>
            <a:r>
              <a:rPr lang="cs-CZ" sz="1400" dirty="0" err="1"/>
              <a:t>ú.</a:t>
            </a:r>
            <a:r>
              <a:rPr lang="cs-CZ" sz="1400" dirty="0"/>
              <a:t> ve zjednodušeném rozsahu (26,8 %) / p. </a:t>
            </a:r>
            <a:r>
              <a:rPr lang="cs-CZ" sz="1400" dirty="0" err="1"/>
              <a:t>ú.</a:t>
            </a:r>
            <a:r>
              <a:rPr lang="cs-CZ" sz="1400" dirty="0"/>
              <a:t> v plném rozsahu (69,0 %) / nenalezeno (4,2 %)</a:t>
            </a:r>
          </a:p>
          <a:p>
            <a:r>
              <a:rPr lang="cs-CZ" sz="1400" dirty="0"/>
              <a:t>a účetní výkazy: …</a:t>
            </a:r>
          </a:p>
        </p:txBody>
      </p:sp>
    </p:spTree>
    <p:extLst>
      <p:ext uri="{BB962C8B-B14F-4D97-AF65-F5344CB8AC3E}">
        <p14:creationId xmlns:p14="http://schemas.microsoft.com/office/powerpoint/2010/main" val="1382192684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4EF9F61-4922-4660-BEE9-CB931B22F7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132</a:t>
            </a:fld>
            <a:endParaRPr lang="cs-CZ" altLang="cs-CZ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64166EF-7219-41C7-9560-3C7023EE85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/>
          <a:lstStyle/>
          <a:p>
            <a:r>
              <a:rPr lang="cs-CZ" dirty="0"/>
              <a:t>	(rozvaha)					(výkaz zisku a ztráty)</a:t>
            </a:r>
            <a:endParaRPr lang="en-US" dirty="0"/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8BD9B7B4-BAF4-43C1-B13D-46AE946FB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Transparentnost ČČK – II. </a:t>
            </a:r>
            <a:r>
              <a:rPr lang="cs-CZ" sz="1600" dirty="0"/>
              <a:t>(zveřejnění účetních výkazů)</a:t>
            </a:r>
            <a:endParaRPr lang="en-US" sz="1600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725BAD44-9B7D-42DF-89CC-73BA4DEA0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pPr marL="72000" indent="0">
              <a:buNone/>
            </a:pPr>
            <a:endParaRPr lang="cs-CZ" sz="1200" i="1" dirty="0"/>
          </a:p>
          <a:p>
            <a:pPr marL="72000" indent="0">
              <a:buNone/>
            </a:pPr>
            <a:r>
              <a:rPr lang="cs-CZ" sz="1200" i="1" dirty="0"/>
              <a:t>(rozvaha je napříč lety o jednotky případů odevzdávána častěji než výkaz zisku a ztráty)</a:t>
            </a:r>
          </a:p>
        </p:txBody>
      </p:sp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B9BC6546-79A8-4973-3B66-E7B22DD1F3B7}"/>
              </a:ext>
            </a:extLst>
          </p:cNvPr>
          <p:cNvGraphicFramePr>
            <a:graphicFrameLocks/>
          </p:cNvGraphicFramePr>
          <p:nvPr/>
        </p:nvGraphicFramePr>
        <p:xfrm>
          <a:off x="737214" y="1567577"/>
          <a:ext cx="5358786" cy="4366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66B30EAF-B99D-0FC2-58E9-7BE8DE1DD202}"/>
              </a:ext>
            </a:extLst>
          </p:cNvPr>
          <p:cNvGraphicFramePr>
            <a:graphicFrameLocks/>
          </p:cNvGraphicFramePr>
          <p:nvPr/>
        </p:nvGraphicFramePr>
        <p:xfrm>
          <a:off x="6096000" y="1567920"/>
          <a:ext cx="5358786" cy="436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0701858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2966D07-4606-4E0B-8312-9FC6E13AC9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DC65939-35BE-4497-BAA0-EE5B69F73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Transparentnost ČČK – III. </a:t>
            </a:r>
            <a:r>
              <a:rPr lang="cs-CZ" sz="1800" dirty="0"/>
              <a:t>(Jak si stojí ekonomicky?)</a:t>
            </a:r>
            <a:endParaRPr lang="cs-CZ" dirty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7D57A2EA-DAD8-4479-92EA-B2EDBEB03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r>
              <a:rPr lang="cs-CZ" sz="1200" i="1" dirty="0"/>
              <a:t>Majetková struktura: 		Rozvaha: Krátkodobý finanční majetek celkem / Rozvaha: Aktiva celkem  </a:t>
            </a:r>
            <a:r>
              <a:rPr lang="cs-CZ" sz="1200" dirty="0"/>
              <a:t> do 0,5 (46,3 %) / nad 0,5 (53,7 %)</a:t>
            </a:r>
            <a:endParaRPr lang="cs-CZ" sz="1200" i="1" dirty="0"/>
          </a:p>
          <a:p>
            <a:r>
              <a:rPr lang="cs-CZ" sz="1200" i="1" dirty="0"/>
              <a:t>Zadluženost: 		Rozvaha: Cizí zdroje celkem / Rozvaha: Aktiva celkem	          </a:t>
            </a:r>
            <a:r>
              <a:rPr lang="cs-CZ" sz="1200" dirty="0"/>
              <a:t>do 0,2 (46,5 %) / nad 0,2 (53,5 %)</a:t>
            </a:r>
            <a:endParaRPr lang="cs-CZ" sz="1200" i="1" dirty="0"/>
          </a:p>
          <a:p>
            <a:r>
              <a:rPr lang="cs-CZ" sz="1200" i="1" dirty="0"/>
              <a:t>HHI (</a:t>
            </a:r>
            <a:r>
              <a:rPr lang="cs-CZ" sz="1200" i="1" dirty="0" err="1"/>
              <a:t>Hirschman-Herfindahl</a:t>
            </a:r>
            <a:r>
              <a:rPr lang="cs-CZ" sz="1200" i="1" dirty="0"/>
              <a:t> Index): 	∑(dílčí kategorie výnosů / Výnosy celkem)²		          </a:t>
            </a:r>
            <a:r>
              <a:rPr lang="cs-CZ" sz="1200" dirty="0"/>
              <a:t>do 0,5 (52,2 %) / nad 0,5 (47,8 %)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E4DCA57-28ED-D13E-45D7-43934939E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127" y="1171576"/>
            <a:ext cx="6906498" cy="411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608993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B7937BD-1365-47F9-8103-FCC8CCDDC2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BDE600C-D451-4BA6-AD3B-2E7AB1716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Transparentnost ČČK – IV. </a:t>
            </a:r>
            <a:r>
              <a:rPr lang="cs-CZ" sz="1600" dirty="0"/>
              <a:t>(z pohledu transparentnosti?)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F1222CA-B597-4BB2-B0CA-631647794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Zveřejněno vše podle zákonných požadavků: </a:t>
            </a:r>
            <a:r>
              <a:rPr lang="cs-CZ" sz="1800" b="1" dirty="0"/>
              <a:t>ano</a:t>
            </a:r>
            <a:r>
              <a:rPr lang="cs-CZ" sz="1800" dirty="0"/>
              <a:t> (15,5 %) / </a:t>
            </a:r>
            <a:r>
              <a:rPr lang="cs-CZ" sz="1800" b="1" dirty="0"/>
              <a:t>ne</a:t>
            </a:r>
            <a:r>
              <a:rPr lang="cs-CZ" sz="1800" dirty="0"/>
              <a:t> (84,5 %)</a:t>
            </a:r>
          </a:p>
          <a:p>
            <a:pPr marL="72000" indent="0">
              <a:buNone/>
            </a:pPr>
            <a:r>
              <a:rPr lang="cs-CZ" sz="1050" i="1" dirty="0"/>
              <a:t>(veřejný rejstřík – účel / obsazení funkcí / </a:t>
            </a:r>
            <a:r>
              <a:rPr lang="cs-CZ" sz="1050" i="1" strike="sngStrike" dirty="0"/>
              <a:t>stanovy</a:t>
            </a:r>
            <a:r>
              <a:rPr lang="cs-CZ" sz="1050" i="1" dirty="0"/>
              <a:t> / kontinuální účetní závěrky)</a:t>
            </a:r>
          </a:p>
          <a:p>
            <a:endParaRPr lang="cs-CZ" sz="1100" dirty="0"/>
          </a:p>
          <a:p>
            <a:endParaRPr lang="cs-CZ" sz="1100" dirty="0"/>
          </a:p>
          <a:p>
            <a:endParaRPr lang="cs-CZ" sz="1100" dirty="0"/>
          </a:p>
          <a:p>
            <a:endParaRPr lang="cs-CZ" sz="1100" dirty="0"/>
          </a:p>
          <a:p>
            <a:endParaRPr lang="cs-CZ" sz="1100" dirty="0"/>
          </a:p>
          <a:p>
            <a:endParaRPr lang="cs-CZ" sz="1100" dirty="0"/>
          </a:p>
          <a:p>
            <a:pPr marL="72000" indent="0">
              <a:buNone/>
            </a:pPr>
            <a:endParaRPr lang="cs-CZ" sz="1100" dirty="0"/>
          </a:p>
          <a:p>
            <a:r>
              <a:rPr lang="cs-CZ" sz="1800" dirty="0"/>
              <a:t>Kontinuálně zveřejněné účetní závěrky: </a:t>
            </a:r>
            <a:r>
              <a:rPr lang="cs-CZ" sz="1800" b="1" dirty="0"/>
              <a:t>ano</a:t>
            </a:r>
            <a:r>
              <a:rPr lang="cs-CZ" sz="1800" dirty="0"/>
              <a:t> (15,5 %) / </a:t>
            </a:r>
            <a:r>
              <a:rPr lang="cs-CZ" sz="1800" b="1" dirty="0"/>
              <a:t>ne </a:t>
            </a:r>
            <a:r>
              <a:rPr lang="cs-CZ" sz="1800" dirty="0"/>
              <a:t>(84,5 %)</a:t>
            </a:r>
          </a:p>
          <a:p>
            <a:pPr marL="72000" indent="0">
              <a:buNone/>
            </a:pPr>
            <a:r>
              <a:rPr lang="cs-CZ" sz="1000" i="1" dirty="0"/>
              <a:t>(všechny požadované účetní výkazy)</a:t>
            </a:r>
          </a:p>
          <a:p>
            <a:pPr marL="72000" indent="0">
              <a:buNone/>
            </a:pP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3374742140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B7937BD-1365-47F9-8103-FCC8CCDDC2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135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F1222CA-B597-4BB2-B0CA-631647794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10865359" cy="4139998"/>
          </a:xfrm>
        </p:spPr>
        <p:txBody>
          <a:bodyPr/>
          <a:lstStyle/>
          <a:p>
            <a:pPr>
              <a:tabLst>
                <a:tab pos="6278563" algn="l"/>
              </a:tabLst>
            </a:pPr>
            <a:r>
              <a:rPr lang="cs-CZ" sz="1800" dirty="0"/>
              <a:t>Zveřejněno vše podle zákonných požadavků: </a:t>
            </a:r>
            <a:r>
              <a:rPr lang="cs-CZ" sz="1800" b="1" dirty="0"/>
              <a:t>ano</a:t>
            </a:r>
            <a:r>
              <a:rPr lang="cs-CZ" sz="1800" dirty="0"/>
              <a:t> (15,5 %) </a:t>
            </a:r>
            <a:r>
              <a:rPr lang="cs-CZ" sz="1800" i="1" dirty="0"/>
              <a:t>/</a:t>
            </a:r>
            <a:r>
              <a:rPr lang="cs-CZ" sz="1800" dirty="0"/>
              <a:t> </a:t>
            </a:r>
            <a:r>
              <a:rPr lang="cs-CZ" sz="1800" b="1" dirty="0"/>
              <a:t>ne</a:t>
            </a:r>
            <a:r>
              <a:rPr lang="cs-CZ" sz="1800" dirty="0"/>
              <a:t> (84,5 %)</a:t>
            </a:r>
          </a:p>
          <a:p>
            <a:pPr>
              <a:buFontTx/>
              <a:buChar char="-"/>
              <a:tabLst>
                <a:tab pos="6278563" algn="l"/>
              </a:tabLst>
            </a:pPr>
            <a:r>
              <a:rPr lang="cs-CZ" sz="1050" i="1" dirty="0"/>
              <a:t>obec: průměr 158.987,8; medián 44.740,0 	/	průměr 111.776.6; medián 25.610,5</a:t>
            </a:r>
          </a:p>
          <a:p>
            <a:pPr>
              <a:buFontTx/>
              <a:buChar char="-"/>
              <a:tabLst>
                <a:tab pos="6278563" algn="l"/>
              </a:tabLst>
            </a:pPr>
            <a:r>
              <a:rPr lang="cs-CZ" sz="1050" i="1" dirty="0"/>
              <a:t>vznik: </a:t>
            </a:r>
            <a:r>
              <a:rPr lang="fr-FR" sz="1050" i="1" dirty="0"/>
              <a:t>70. léta (</a:t>
            </a:r>
            <a:r>
              <a:rPr lang="cs-CZ" sz="1050" i="1" dirty="0"/>
              <a:t>54,5</a:t>
            </a:r>
            <a:r>
              <a:rPr lang="fr-FR" sz="1050" i="1" dirty="0"/>
              <a:t> %) / 80. léta (</a:t>
            </a:r>
            <a:r>
              <a:rPr lang="cs-CZ" sz="1050" i="1" dirty="0"/>
              <a:t>27</a:t>
            </a:r>
            <a:r>
              <a:rPr lang="fr-FR" sz="1050" i="1" dirty="0"/>
              <a:t>,</a:t>
            </a:r>
            <a:r>
              <a:rPr lang="cs-CZ" sz="1050" i="1" dirty="0"/>
              <a:t>3</a:t>
            </a:r>
            <a:r>
              <a:rPr lang="fr-FR" sz="1050" i="1" dirty="0"/>
              <a:t> %) / 90. léta (</a:t>
            </a:r>
            <a:r>
              <a:rPr lang="cs-CZ" sz="1050" i="1" dirty="0"/>
              <a:t>9,1</a:t>
            </a:r>
            <a:r>
              <a:rPr lang="fr-FR" sz="1050" i="1" dirty="0"/>
              <a:t> %) / 2. milénium (</a:t>
            </a:r>
            <a:r>
              <a:rPr lang="cs-CZ" sz="1050" i="1" dirty="0"/>
              <a:t>9,1</a:t>
            </a:r>
            <a:r>
              <a:rPr lang="fr-FR" sz="1050" i="1" dirty="0"/>
              <a:t> %)</a:t>
            </a:r>
            <a:r>
              <a:rPr lang="cs-CZ" sz="1050" i="1" dirty="0"/>
              <a:t>	/	</a:t>
            </a:r>
            <a:r>
              <a:rPr lang="fr-FR" sz="1050" i="1" dirty="0"/>
              <a:t> 70. léta (70,0 %) / 80. léta (8,3 %) / 90. léta (15 %) / 2. milénium (6,7 %)</a:t>
            </a:r>
            <a:endParaRPr lang="cs-CZ" sz="1050" i="1" dirty="0"/>
          </a:p>
          <a:p>
            <a:pPr>
              <a:buFontTx/>
              <a:buChar char="-"/>
              <a:tabLst>
                <a:tab pos="6278563" algn="l"/>
              </a:tabLst>
            </a:pPr>
            <a:r>
              <a:rPr lang="cs-CZ" sz="1050" i="1" dirty="0"/>
              <a:t>web: ...	/	ano (83,3 %) / ne (16,7 %)</a:t>
            </a:r>
          </a:p>
          <a:p>
            <a:pPr>
              <a:buFontTx/>
              <a:buChar char="-"/>
              <a:tabLst>
                <a:tab pos="6278563" algn="l"/>
              </a:tabLst>
            </a:pPr>
            <a:r>
              <a:rPr lang="cs-CZ" sz="1050" i="1" dirty="0"/>
              <a:t>účetnictví:  úplný rozsah (63,6 %), zjednodušený rozsah (36,4 %)	/	 úplný rozsah (73,7 %) / zjednodušený rozsah (26,3 %)</a:t>
            </a:r>
          </a:p>
          <a:p>
            <a:pPr>
              <a:buFontTx/>
              <a:buChar char="-"/>
              <a:tabLst>
                <a:tab pos="6278563" algn="l"/>
              </a:tabLst>
            </a:pPr>
            <a:r>
              <a:rPr lang="cs-CZ" sz="1050" i="1" dirty="0"/>
              <a:t>veřejný rejstřík – účel: ...	/	ano (88,3 %) / ne (11,7 %)</a:t>
            </a:r>
          </a:p>
          <a:p>
            <a:pPr>
              <a:buFontTx/>
              <a:buChar char="-"/>
              <a:tabLst>
                <a:tab pos="6278563" algn="l"/>
              </a:tabLst>
            </a:pPr>
            <a:r>
              <a:rPr lang="cs-CZ" sz="1050" i="1" dirty="0"/>
              <a:t>veřejný rejstřík – obsazení funkcí: ...	/	ano (90,0 %) / ne (10,0 %)</a:t>
            </a:r>
          </a:p>
          <a:p>
            <a:pPr>
              <a:buFontTx/>
              <a:buChar char="-"/>
              <a:tabLst>
                <a:tab pos="6278563" algn="l"/>
              </a:tabLst>
            </a:pPr>
            <a:r>
              <a:rPr lang="cs-CZ" sz="1050" i="1" dirty="0"/>
              <a:t>veřejný rejstřík – stanovy: ...	/	ano (5,0 %) / ne (95,0%)		</a:t>
            </a:r>
          </a:p>
          <a:p>
            <a:pPr marL="72000" indent="0">
              <a:buNone/>
              <a:tabLst>
                <a:tab pos="6278563" algn="l"/>
              </a:tabLst>
            </a:pPr>
            <a:endParaRPr lang="cs-CZ" sz="1050" i="1" dirty="0"/>
          </a:p>
          <a:p>
            <a:pPr marL="72000" indent="0">
              <a:buNone/>
              <a:tabLst>
                <a:tab pos="6278563" algn="l"/>
              </a:tabLst>
            </a:pPr>
            <a:r>
              <a:rPr lang="cs-CZ" sz="1050" i="1" dirty="0"/>
              <a:t>+ </a:t>
            </a:r>
            <a:r>
              <a:rPr lang="cs-CZ" sz="1050" b="1" i="1" dirty="0"/>
              <a:t>účetní charakteristiky:</a:t>
            </a:r>
            <a:endParaRPr lang="cs-CZ" sz="1100" i="1" dirty="0"/>
          </a:p>
          <a:p>
            <a:pPr>
              <a:buFontTx/>
              <a:buChar char="-"/>
              <a:tabLst>
                <a:tab pos="6278563" algn="l"/>
              </a:tabLst>
            </a:pPr>
            <a:r>
              <a:rPr lang="cs-CZ" sz="1050" i="1" dirty="0"/>
              <a:t>majetek: průměr 6.222,0; medián 4.899,4 	/	 průměr 2.775,2; medián 702,20</a:t>
            </a:r>
          </a:p>
          <a:p>
            <a:pPr>
              <a:buFontTx/>
              <a:buChar char="-"/>
              <a:tabLst>
                <a:tab pos="6278563" algn="l"/>
              </a:tabLst>
            </a:pPr>
            <a:endParaRPr lang="cs-CZ" sz="1050" i="1" dirty="0"/>
          </a:p>
          <a:p>
            <a:pPr>
              <a:buFontTx/>
              <a:buChar char="-"/>
              <a:tabLst>
                <a:tab pos="6278563" algn="l"/>
              </a:tabLst>
            </a:pPr>
            <a:r>
              <a:rPr lang="cs-CZ" sz="1050" i="1" dirty="0"/>
              <a:t>náklady: průměr 6.837,6; medián 5.994,7 	/	 průměr 3.825,5; medián 1.197,0</a:t>
            </a:r>
          </a:p>
          <a:p>
            <a:pPr>
              <a:buFontTx/>
              <a:buChar char="-"/>
              <a:tabLst>
                <a:tab pos="6278563" algn="l"/>
              </a:tabLst>
            </a:pPr>
            <a:r>
              <a:rPr lang="cs-CZ" sz="1050" i="1" dirty="0"/>
              <a:t>výnosy: průměr 7.033,0; medián 6.200,7 	/	 průměr 3.853,8; medián 1.135,0</a:t>
            </a:r>
          </a:p>
          <a:p>
            <a:pPr>
              <a:buFontTx/>
              <a:buChar char="-"/>
              <a:tabLst>
                <a:tab pos="6278563" algn="l"/>
              </a:tabLst>
            </a:pPr>
            <a:r>
              <a:rPr lang="cs-CZ" sz="1050" i="1" dirty="0"/>
              <a:t>výsledek hospodaření: průměr 227,4; medián 282,5 	/	 průměr 36,5; medián 3,0</a:t>
            </a:r>
          </a:p>
          <a:p>
            <a:pPr>
              <a:buFontTx/>
              <a:buChar char="-"/>
              <a:tabLst>
                <a:tab pos="6278563" algn="l"/>
              </a:tabLst>
            </a:pPr>
            <a:endParaRPr lang="cs-CZ" sz="1050" i="1" dirty="0"/>
          </a:p>
          <a:p>
            <a:pPr>
              <a:buFontTx/>
              <a:buChar char="-"/>
              <a:tabLst>
                <a:tab pos="6278563" algn="l"/>
              </a:tabLst>
            </a:pPr>
            <a:r>
              <a:rPr lang="cs-CZ" sz="1050" i="1" dirty="0"/>
              <a:t>poměrové ukazatele – zadluženost: průměr 22 %; medián 18 % 	/	 průměr 59 %; medián 28 %</a:t>
            </a:r>
          </a:p>
          <a:p>
            <a:pPr>
              <a:buFontTx/>
              <a:buChar char="-"/>
              <a:tabLst>
                <a:tab pos="6278563" algn="l"/>
              </a:tabLst>
            </a:pPr>
            <a:r>
              <a:rPr lang="cs-CZ" sz="1050" i="1" dirty="0"/>
              <a:t>poměrové ukazatele – majetková struktura: průměr 53 %; medián 45 % 	/	 průměr 64 %; medián 58 %</a:t>
            </a:r>
          </a:p>
          <a:p>
            <a:pPr>
              <a:buFontTx/>
              <a:buChar char="-"/>
              <a:tabLst>
                <a:tab pos="6278563" algn="l"/>
              </a:tabLst>
            </a:pPr>
            <a:r>
              <a:rPr lang="cs-CZ" sz="1050" i="1" dirty="0"/>
              <a:t>poměrové ukazatele – HC_HHI: průměr 0,47; medián 0,47	/	 průměr 0,53; medián 0,50</a:t>
            </a:r>
          </a:p>
          <a:p>
            <a:pPr>
              <a:buFontTx/>
              <a:buChar char="-"/>
              <a:tabLst>
                <a:tab pos="6278563" algn="l"/>
              </a:tabLst>
            </a:pPr>
            <a:r>
              <a:rPr lang="cs-CZ" sz="1050" i="1" dirty="0"/>
              <a:t>poměrové ukazatele – VC_HHI: průměr 0,69; medián 0,68 	/	 průměr 0,55; medián 0,67</a:t>
            </a:r>
          </a:p>
        </p:txBody>
      </p:sp>
      <p:sp>
        <p:nvSpPr>
          <p:cNvPr id="8" name="Nadpis 3">
            <a:extLst>
              <a:ext uri="{FF2B5EF4-FFF2-40B4-BE49-F238E27FC236}">
                <a16:creationId xmlns:a16="http://schemas.microsoft.com/office/drawing/2014/main" id="{4CAAF1D5-6528-0702-F242-1EC8651B0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Transparentnost ČČK – V. </a:t>
            </a:r>
            <a:r>
              <a:rPr lang="cs-CZ" sz="1600" dirty="0"/>
              <a:t>(typická transparentní organizace? I.)</a:t>
            </a:r>
          </a:p>
        </p:txBody>
      </p:sp>
    </p:spTree>
    <p:extLst>
      <p:ext uri="{BB962C8B-B14F-4D97-AF65-F5344CB8AC3E}">
        <p14:creationId xmlns:p14="http://schemas.microsoft.com/office/powerpoint/2010/main" val="3364368638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6D449D-A23A-4D42-BAB2-F30B495676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8F89CC7-1657-427D-9B03-E5B5A1189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Transparentnost ČČK – VI. </a:t>
            </a:r>
            <a:r>
              <a:rPr lang="cs-CZ" sz="1600" dirty="0"/>
              <a:t>(výsledky statistického testování)</a:t>
            </a:r>
            <a:br>
              <a:rPr lang="cs-CZ" dirty="0"/>
            </a:br>
            <a:r>
              <a:rPr lang="cs-CZ" sz="1400" i="1" dirty="0"/>
              <a:t>(Zveřejněno vše podle zákonných požadavků i Kontinuálně zveřejněné účetní závěrky)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F51F2FD-38B5-4404-89C1-1DDA5C0A3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Prokázaná závislost:</a:t>
            </a:r>
          </a:p>
          <a:p>
            <a:pPr lvl="1"/>
            <a:r>
              <a:rPr lang="cs-CZ" sz="1600" i="1" dirty="0"/>
              <a:t>statisticky významné rozdíly - výše výsledku hospodaření a majetku</a:t>
            </a:r>
            <a:endParaRPr lang="cs-CZ" sz="1600" dirty="0"/>
          </a:p>
          <a:p>
            <a:pPr lvl="1"/>
            <a:endParaRPr lang="cs-CZ" sz="1600" i="1" dirty="0"/>
          </a:p>
          <a:p>
            <a:pPr lvl="1"/>
            <a:r>
              <a:rPr lang="cs-CZ" sz="1600" i="1" dirty="0"/>
              <a:t>95% silná závislost - vedlejší činnost</a:t>
            </a:r>
          </a:p>
          <a:p>
            <a:pPr lvl="1"/>
            <a:r>
              <a:rPr lang="cs-CZ" sz="1600" i="1" dirty="0"/>
              <a:t>střední závislost nad 20 % - 20% zadluženost, desetiletí vzniku</a:t>
            </a:r>
          </a:p>
          <a:p>
            <a:pPr lvl="1"/>
            <a:r>
              <a:rPr lang="cs-CZ" sz="1600" i="1" dirty="0"/>
              <a:t>slabší závislost nad 15 % - web</a:t>
            </a:r>
          </a:p>
          <a:p>
            <a:pPr lvl="1"/>
            <a:endParaRPr lang="cs-CZ" dirty="0"/>
          </a:p>
          <a:p>
            <a:r>
              <a:rPr lang="cs-CZ" dirty="0"/>
              <a:t>Neprokázaná závislost:</a:t>
            </a:r>
          </a:p>
          <a:p>
            <a:pPr lvl="1"/>
            <a:r>
              <a:rPr lang="cs-CZ" sz="1600" i="1" dirty="0"/>
              <a:t>slabý vztah - zveřejnění funkce a účelu</a:t>
            </a:r>
          </a:p>
          <a:p>
            <a:pPr lvl="1"/>
            <a:r>
              <a:rPr lang="cs-CZ" sz="1600" i="1" dirty="0"/>
              <a:t>zanedbatelný vztah - zveřejnění stanov, typ účetnictví, zaměstnanci, typ města sídla</a:t>
            </a:r>
          </a:p>
          <a:p>
            <a:pPr lvl="1"/>
            <a:r>
              <a:rPr lang="cs-CZ" sz="1600" i="1" dirty="0"/>
              <a:t>nedostatečná data - transparentní účet</a:t>
            </a:r>
          </a:p>
          <a:p>
            <a:endParaRPr lang="cs-CZ" sz="1600" i="1" dirty="0">
              <a:solidFill>
                <a:schemeClr val="bg1">
                  <a:lumMod val="50000"/>
                </a:schemeClr>
              </a:solidFill>
            </a:endParaRPr>
          </a:p>
          <a:p>
            <a:endParaRPr lang="cs-CZ" sz="1600" i="1" dirty="0">
              <a:solidFill>
                <a:schemeClr val="bg1">
                  <a:lumMod val="50000"/>
                </a:schemeClr>
              </a:solidFill>
            </a:endParaRPr>
          </a:p>
          <a:p>
            <a:endParaRPr lang="cs-CZ" sz="1600" i="1" dirty="0">
              <a:solidFill>
                <a:schemeClr val="bg1">
                  <a:lumMod val="50000"/>
                </a:schemeClr>
              </a:solidFill>
            </a:endParaRPr>
          </a:p>
          <a:p>
            <a:pPr marL="72000" indent="0" algn="ctr">
              <a:buNone/>
            </a:pP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(POZOR – PROBLEMATICKÁ DATA.)</a:t>
            </a:r>
          </a:p>
          <a:p>
            <a:pPr marL="324000" lvl="1" indent="0">
              <a:buNone/>
            </a:pPr>
            <a:endParaRPr lang="cs-CZ" sz="1600" i="1" dirty="0"/>
          </a:p>
        </p:txBody>
      </p:sp>
    </p:spTree>
    <p:extLst>
      <p:ext uri="{BB962C8B-B14F-4D97-AF65-F5344CB8AC3E}">
        <p14:creationId xmlns:p14="http://schemas.microsoft.com/office/powerpoint/2010/main" val="2026830943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6D449D-A23A-4D42-BAB2-F30B495676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8F89CC7-1657-427D-9B03-E5B5A1189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021922" cy="451576"/>
          </a:xfrm>
        </p:spPr>
        <p:txBody>
          <a:bodyPr/>
          <a:lstStyle/>
          <a:p>
            <a:r>
              <a:rPr lang="cs-CZ" dirty="0"/>
              <a:t>Transparentnost ČČK – VII. </a:t>
            </a:r>
            <a:r>
              <a:rPr lang="cs-CZ" sz="1600" dirty="0"/>
              <a:t>(typická transparentní organizace? II.)</a:t>
            </a:r>
            <a:br>
              <a:rPr lang="cs-CZ" dirty="0"/>
            </a:br>
            <a:r>
              <a:rPr lang="cs-CZ" sz="1400" i="1" dirty="0"/>
              <a:t>(Zveřejněno vše podle zákonných požadavků)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F51F2FD-38B5-4404-89C1-1DDA5C0A3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 odevzdávající organizace je:</a:t>
            </a:r>
          </a:p>
          <a:p>
            <a:pPr lvl="1"/>
            <a:r>
              <a:rPr lang="cs-CZ" sz="1600" i="1" dirty="0"/>
              <a:t>průměrný </a:t>
            </a:r>
            <a:r>
              <a:rPr lang="cs-CZ" sz="1600" b="1" i="1" dirty="0"/>
              <a:t>hospodářský výsledek (celkem za HČ i VČ) </a:t>
            </a:r>
            <a:r>
              <a:rPr lang="cs-CZ" sz="1600" i="1" dirty="0"/>
              <a:t>až 6,2 krát vyšší,</a:t>
            </a:r>
          </a:p>
          <a:p>
            <a:pPr lvl="1"/>
            <a:r>
              <a:rPr lang="cs-CZ" sz="1600" i="1" dirty="0"/>
              <a:t>průměrný </a:t>
            </a:r>
            <a:r>
              <a:rPr lang="cs-CZ" sz="1600" b="1" i="1" dirty="0"/>
              <a:t>majetek</a:t>
            </a:r>
            <a:r>
              <a:rPr lang="cs-CZ" sz="1600" i="1" dirty="0"/>
              <a:t> je 2,2 krát vyšší,</a:t>
            </a:r>
          </a:p>
          <a:p>
            <a:pPr lvl="1"/>
            <a:r>
              <a:rPr lang="cs-CZ" sz="1600" i="1" dirty="0"/>
              <a:t>průměrná </a:t>
            </a:r>
            <a:r>
              <a:rPr lang="cs-CZ" sz="1600" b="1" i="1" dirty="0"/>
              <a:t>zadluženost</a:t>
            </a:r>
            <a:r>
              <a:rPr lang="cs-CZ" sz="1600" i="1" dirty="0"/>
              <a:t> o 63,3 % vyšší.</a:t>
            </a:r>
          </a:p>
          <a:p>
            <a:pPr lvl="1"/>
            <a:endParaRPr lang="cs-CZ" sz="1600" b="1" i="1" dirty="0"/>
          </a:p>
          <a:p>
            <a:pPr lvl="1"/>
            <a:r>
              <a:rPr lang="cs-CZ" sz="1600" b="1" i="1" dirty="0"/>
              <a:t>vedlejší činnost </a:t>
            </a:r>
            <a:r>
              <a:rPr lang="cs-CZ" sz="1600" i="1" dirty="0"/>
              <a:t>– s „účetní“ vedlejší činností spíš budou odevzdávat a naopak</a:t>
            </a:r>
          </a:p>
          <a:p>
            <a:pPr lvl="1"/>
            <a:r>
              <a:rPr lang="cs-CZ" sz="1600" b="1" i="1" dirty="0"/>
              <a:t>rok vzniku</a:t>
            </a:r>
            <a:r>
              <a:rPr lang="cs-CZ" sz="1600" i="1" dirty="0"/>
              <a:t> – novější organizace nepatrně méně často odevzdávají</a:t>
            </a:r>
          </a:p>
          <a:p>
            <a:pPr lvl="1"/>
            <a:r>
              <a:rPr lang="cs-CZ" sz="1600" b="1" i="1" dirty="0"/>
              <a:t>web</a:t>
            </a:r>
            <a:r>
              <a:rPr lang="cs-CZ" sz="1600" i="1" dirty="0"/>
              <a:t> – organizace s webem spíš odevzdávají, než ty bez webu</a:t>
            </a:r>
          </a:p>
        </p:txBody>
      </p:sp>
    </p:spTree>
    <p:extLst>
      <p:ext uri="{BB962C8B-B14F-4D97-AF65-F5344CB8AC3E}">
        <p14:creationId xmlns:p14="http://schemas.microsoft.com/office/powerpoint/2010/main" val="2810745421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Chcete vědět víc? / Zdroje?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 algn="just">
              <a:buNone/>
            </a:pPr>
            <a:r>
              <a:rPr lang="cs-CZ" altLang="cs-CZ" sz="1000" dirty="0"/>
              <a:t>BACHMANN, P. (2012). Transparentnost organizací občanské společnosti. Hradec Králové: Gaudeamus. ISBN: 978-80-7435-235-5.</a:t>
            </a:r>
          </a:p>
          <a:p>
            <a:pPr marL="72000" indent="0" algn="just">
              <a:buNone/>
            </a:pPr>
            <a:r>
              <a:rPr lang="cs-CZ" altLang="cs-CZ" sz="1000" dirty="0"/>
              <a:t>BACHMANN, P. (2017). </a:t>
            </a:r>
            <a:r>
              <a:rPr lang="cs-CZ" altLang="cs-CZ" sz="1000" dirty="0" err="1"/>
              <a:t>Governmental</a:t>
            </a:r>
            <a:r>
              <a:rPr lang="cs-CZ" altLang="cs-CZ" sz="1000" dirty="0"/>
              <a:t> </a:t>
            </a:r>
            <a:r>
              <a:rPr lang="cs-CZ" altLang="cs-CZ" sz="1000" dirty="0" err="1"/>
              <a:t>Subsidies</a:t>
            </a:r>
            <a:r>
              <a:rPr lang="cs-CZ" altLang="cs-CZ" sz="1000" dirty="0"/>
              <a:t> and </a:t>
            </a:r>
            <a:r>
              <a:rPr lang="cs-CZ" altLang="cs-CZ" sz="1000" dirty="0" err="1"/>
              <a:t>Transparency</a:t>
            </a:r>
            <a:r>
              <a:rPr lang="cs-CZ" altLang="cs-CZ" sz="1000" dirty="0"/>
              <a:t> </a:t>
            </a:r>
            <a:r>
              <a:rPr lang="cs-CZ" altLang="cs-CZ" sz="1000" dirty="0" err="1"/>
              <a:t>of</a:t>
            </a:r>
            <a:r>
              <a:rPr lang="cs-CZ" altLang="cs-CZ" sz="1000" dirty="0"/>
              <a:t> </a:t>
            </a:r>
            <a:r>
              <a:rPr lang="cs-CZ" altLang="cs-CZ" sz="1000" dirty="0" err="1"/>
              <a:t>Nonprofits</a:t>
            </a:r>
            <a:r>
              <a:rPr lang="cs-CZ" altLang="cs-CZ" sz="1000" dirty="0"/>
              <a:t>: </a:t>
            </a:r>
            <a:r>
              <a:rPr lang="cs-CZ" altLang="cs-CZ" sz="1000" dirty="0" err="1"/>
              <a:t>Friends</a:t>
            </a:r>
            <a:r>
              <a:rPr lang="cs-CZ" altLang="cs-CZ" sz="1000" dirty="0"/>
              <a:t> </a:t>
            </a:r>
            <a:r>
              <a:rPr lang="cs-CZ" altLang="cs-CZ" sz="1000" dirty="0" err="1"/>
              <a:t>or</a:t>
            </a:r>
            <a:r>
              <a:rPr lang="cs-CZ" altLang="cs-CZ" sz="1000" dirty="0"/>
              <a:t> </a:t>
            </a:r>
            <a:r>
              <a:rPr lang="cs-CZ" altLang="cs-CZ" sz="1000" dirty="0" err="1"/>
              <a:t>Enemies</a:t>
            </a:r>
            <a:r>
              <a:rPr lang="cs-CZ" altLang="cs-CZ" sz="1000" dirty="0"/>
              <a:t>?. In: </a:t>
            </a:r>
            <a:r>
              <a:rPr lang="cs-CZ" altLang="cs-CZ" sz="1000" dirty="0" err="1"/>
              <a:t>Proceedings</a:t>
            </a:r>
            <a:r>
              <a:rPr lang="cs-CZ" altLang="cs-CZ" sz="1000" dirty="0"/>
              <a:t> </a:t>
            </a:r>
            <a:r>
              <a:rPr lang="cs-CZ" altLang="cs-CZ" sz="1000" dirty="0" err="1"/>
              <a:t>of</a:t>
            </a:r>
            <a:r>
              <a:rPr lang="cs-CZ" altLang="cs-CZ" sz="1000" dirty="0"/>
              <a:t> </a:t>
            </a:r>
            <a:r>
              <a:rPr lang="cs-CZ" altLang="cs-CZ" sz="1000" dirty="0" err="1"/>
              <a:t>the</a:t>
            </a:r>
            <a:r>
              <a:rPr lang="cs-CZ" altLang="cs-CZ" sz="1000" dirty="0"/>
              <a:t> 21st </a:t>
            </a:r>
            <a:r>
              <a:rPr lang="cs-CZ" altLang="cs-CZ" sz="1000" dirty="0" err="1"/>
              <a:t>international</a:t>
            </a:r>
            <a:r>
              <a:rPr lang="cs-CZ" altLang="cs-CZ" sz="1000" dirty="0"/>
              <a:t> </a:t>
            </a:r>
            <a:r>
              <a:rPr lang="cs-CZ" altLang="cs-CZ" sz="1000" dirty="0" err="1"/>
              <a:t>conference</a:t>
            </a:r>
            <a:r>
              <a:rPr lang="cs-CZ" altLang="cs-CZ" sz="1000" dirty="0"/>
              <a:t> </a:t>
            </a:r>
            <a:r>
              <a:rPr lang="cs-CZ" altLang="cs-CZ" sz="1000" dirty="0" err="1"/>
              <a:t>Current</a:t>
            </a:r>
            <a:r>
              <a:rPr lang="cs-CZ" altLang="cs-CZ" sz="1000" dirty="0"/>
              <a:t> </a:t>
            </a:r>
            <a:r>
              <a:rPr lang="cs-CZ" altLang="cs-CZ" sz="1000" dirty="0" err="1"/>
              <a:t>trends</a:t>
            </a:r>
            <a:r>
              <a:rPr lang="cs-CZ" altLang="cs-CZ" sz="1000" dirty="0"/>
              <a:t> in public </a:t>
            </a:r>
            <a:r>
              <a:rPr lang="cs-CZ" altLang="cs-CZ" sz="1000" dirty="0" err="1"/>
              <a:t>sector</a:t>
            </a:r>
            <a:r>
              <a:rPr lang="cs-CZ" altLang="cs-CZ" sz="1000" dirty="0"/>
              <a:t> </a:t>
            </a:r>
            <a:r>
              <a:rPr lang="cs-CZ" altLang="cs-CZ" sz="1000" dirty="0" err="1"/>
              <a:t>research</a:t>
            </a:r>
            <a:r>
              <a:rPr lang="cs-CZ" altLang="cs-CZ" sz="1000" dirty="0"/>
              <a:t>. Brno: Masaryk University. p. 240-247. ISBN 978-80-210-8448-3.</a:t>
            </a:r>
          </a:p>
          <a:p>
            <a:pPr marL="72000" indent="0" algn="just">
              <a:buNone/>
            </a:pPr>
            <a:r>
              <a:rPr lang="cs-CZ" altLang="cs-CZ" sz="1000" dirty="0"/>
              <a:t>BACHMANN, P. (2018). To </a:t>
            </a:r>
            <a:r>
              <a:rPr lang="cs-CZ" altLang="cs-CZ" sz="1000" dirty="0" err="1"/>
              <a:t>Generous</a:t>
            </a:r>
            <a:r>
              <a:rPr lang="cs-CZ" altLang="cs-CZ" sz="1000" dirty="0"/>
              <a:t> </a:t>
            </a:r>
            <a:r>
              <a:rPr lang="cs-CZ" altLang="cs-CZ" sz="1000" dirty="0" err="1"/>
              <a:t>Subsidies</a:t>
            </a:r>
            <a:r>
              <a:rPr lang="cs-CZ" altLang="cs-CZ" sz="1000" dirty="0"/>
              <a:t>? </a:t>
            </a:r>
            <a:r>
              <a:rPr lang="cs-CZ" altLang="cs-CZ" sz="1000" dirty="0" err="1"/>
              <a:t>Transparency</a:t>
            </a:r>
            <a:r>
              <a:rPr lang="cs-CZ" altLang="cs-CZ" sz="1000" dirty="0"/>
              <a:t> </a:t>
            </a:r>
            <a:r>
              <a:rPr lang="cs-CZ" altLang="cs-CZ" sz="1000" dirty="0" err="1"/>
              <a:t>of</a:t>
            </a:r>
            <a:r>
              <a:rPr lang="cs-CZ" altLang="cs-CZ" sz="1000" dirty="0"/>
              <a:t> </a:t>
            </a:r>
            <a:r>
              <a:rPr lang="cs-CZ" altLang="cs-CZ" sz="1000" dirty="0" err="1"/>
              <a:t>Nonprofit</a:t>
            </a:r>
            <a:r>
              <a:rPr lang="cs-CZ" altLang="cs-CZ" sz="1000" dirty="0"/>
              <a:t> </a:t>
            </a:r>
            <a:r>
              <a:rPr lang="cs-CZ" altLang="cs-CZ" sz="1000" dirty="0" err="1"/>
              <a:t>Organizations</a:t>
            </a:r>
            <a:r>
              <a:rPr lang="cs-CZ" altLang="cs-CZ" sz="1000" dirty="0"/>
              <a:t> </a:t>
            </a:r>
            <a:r>
              <a:rPr lang="cs-CZ" altLang="cs-CZ" sz="1000" dirty="0" err="1"/>
              <a:t>with</a:t>
            </a:r>
            <a:r>
              <a:rPr lang="cs-CZ" altLang="cs-CZ" sz="1000" dirty="0"/>
              <a:t> </a:t>
            </a:r>
            <a:r>
              <a:rPr lang="cs-CZ" altLang="cs-CZ" sz="1000" dirty="0" err="1"/>
              <a:t>Generous</a:t>
            </a:r>
            <a:r>
              <a:rPr lang="cs-CZ" altLang="cs-CZ" sz="1000" dirty="0"/>
              <a:t> Public </a:t>
            </a:r>
            <a:r>
              <a:rPr lang="cs-CZ" altLang="cs-CZ" sz="1000" dirty="0" err="1"/>
              <a:t>Funding</a:t>
            </a:r>
            <a:r>
              <a:rPr lang="cs-CZ" altLang="cs-CZ" sz="1000" dirty="0"/>
              <a:t>. In: </a:t>
            </a:r>
            <a:r>
              <a:rPr lang="cs-CZ" altLang="cs-CZ" sz="1000" dirty="0" err="1"/>
              <a:t>Proceedings</a:t>
            </a:r>
            <a:r>
              <a:rPr lang="cs-CZ" altLang="cs-CZ" sz="1000" dirty="0"/>
              <a:t> </a:t>
            </a:r>
            <a:r>
              <a:rPr lang="cs-CZ" altLang="cs-CZ" sz="1000" dirty="0" err="1"/>
              <a:t>of</a:t>
            </a:r>
            <a:r>
              <a:rPr lang="cs-CZ" altLang="cs-CZ" sz="1000" dirty="0"/>
              <a:t> </a:t>
            </a:r>
            <a:r>
              <a:rPr lang="cs-CZ" altLang="cs-CZ" sz="1000" dirty="0" err="1"/>
              <a:t>the</a:t>
            </a:r>
            <a:r>
              <a:rPr lang="cs-CZ" altLang="cs-CZ" sz="1000" dirty="0"/>
              <a:t> 22st </a:t>
            </a:r>
            <a:r>
              <a:rPr lang="cs-CZ" altLang="cs-CZ" sz="1000" dirty="0" err="1"/>
              <a:t>international</a:t>
            </a:r>
            <a:r>
              <a:rPr lang="cs-CZ" altLang="cs-CZ" sz="1000" dirty="0"/>
              <a:t> </a:t>
            </a:r>
            <a:r>
              <a:rPr lang="cs-CZ" altLang="cs-CZ" sz="1000" dirty="0" err="1"/>
              <a:t>conference</a:t>
            </a:r>
            <a:r>
              <a:rPr lang="cs-CZ" altLang="cs-CZ" sz="1000" dirty="0"/>
              <a:t> </a:t>
            </a:r>
            <a:r>
              <a:rPr lang="cs-CZ" altLang="cs-CZ" sz="1000" dirty="0" err="1"/>
              <a:t>Current</a:t>
            </a:r>
            <a:r>
              <a:rPr lang="cs-CZ" altLang="cs-CZ" sz="1000" dirty="0"/>
              <a:t> </a:t>
            </a:r>
            <a:r>
              <a:rPr lang="cs-CZ" altLang="cs-CZ" sz="1000" dirty="0" err="1"/>
              <a:t>trends</a:t>
            </a:r>
            <a:r>
              <a:rPr lang="cs-CZ" altLang="cs-CZ" sz="1000" dirty="0"/>
              <a:t> in public </a:t>
            </a:r>
            <a:r>
              <a:rPr lang="cs-CZ" altLang="cs-CZ" sz="1000" dirty="0" err="1"/>
              <a:t>sector</a:t>
            </a:r>
            <a:r>
              <a:rPr lang="cs-CZ" altLang="cs-CZ" sz="1000" dirty="0"/>
              <a:t> </a:t>
            </a:r>
            <a:r>
              <a:rPr lang="cs-CZ" altLang="cs-CZ" sz="1000" dirty="0" err="1"/>
              <a:t>research</a:t>
            </a:r>
            <a:r>
              <a:rPr lang="cs-CZ" altLang="cs-CZ" sz="1000" dirty="0"/>
              <a:t>. Brno: Masaryk University. p. 236-243. ISBN 978-80-210-8923-5.</a:t>
            </a:r>
          </a:p>
          <a:p>
            <a:pPr marL="72000" indent="0" algn="just">
              <a:buNone/>
            </a:pPr>
            <a:r>
              <a:rPr lang="cs-CZ" altLang="cs-CZ" sz="1000" dirty="0"/>
              <a:t>HYÁNEK, V., ŠKARABELOVÁ, S., PEKÁRKOVÁ, P, TŮMOVÁ, Z., ROSENMAYER, T. &amp; POSPÍŠIL, M. (2004). Ekonomické výsledky nadačních subjektů v roce 2002. Brno: Centre </a:t>
            </a:r>
            <a:r>
              <a:rPr lang="cs-CZ" altLang="cs-CZ" sz="1000" dirty="0" err="1"/>
              <a:t>for</a:t>
            </a:r>
            <a:r>
              <a:rPr lang="cs-CZ" altLang="cs-CZ" sz="1000" dirty="0"/>
              <a:t> </a:t>
            </a:r>
            <a:r>
              <a:rPr lang="cs-CZ" altLang="cs-CZ" sz="1000" dirty="0" err="1"/>
              <a:t>Nonprofit</a:t>
            </a:r>
            <a:r>
              <a:rPr lang="cs-CZ" altLang="cs-CZ" sz="1000" dirty="0"/>
              <a:t> </a:t>
            </a:r>
            <a:r>
              <a:rPr lang="cs-CZ" altLang="cs-CZ" sz="1000" dirty="0" err="1"/>
              <a:t>Sector</a:t>
            </a:r>
            <a:r>
              <a:rPr lang="cs-CZ" altLang="cs-CZ" sz="1000" dirty="0"/>
              <a:t> </a:t>
            </a:r>
            <a:r>
              <a:rPr lang="cs-CZ" altLang="cs-CZ" sz="1000" dirty="0" err="1"/>
              <a:t>Research</a:t>
            </a:r>
            <a:r>
              <a:rPr lang="cs-CZ" altLang="cs-CZ" sz="1000" dirty="0"/>
              <a:t>. 32 p. ISBN: 80-239-3404-X.</a:t>
            </a:r>
          </a:p>
          <a:p>
            <a:pPr marL="72000" indent="0" algn="just">
              <a:buNone/>
            </a:pPr>
            <a:r>
              <a:rPr lang="cs-CZ" altLang="cs-CZ" sz="1000" dirty="0"/>
              <a:t>JOŠT, M. (2016). Transparentnost hospodaření příjemců příspěvků z Nadačního investičního fondu. Český finanční a účetní časopis. 2016(2), 93-108. ISSN: 1802-2200.</a:t>
            </a:r>
          </a:p>
          <a:p>
            <a:pPr marL="72000" indent="0" algn="just">
              <a:buNone/>
            </a:pPr>
            <a:r>
              <a:rPr lang="cs-CZ" altLang="cs-CZ" sz="1000" dirty="0"/>
              <a:t>JOŠT, M. (2017). </a:t>
            </a:r>
            <a:r>
              <a:rPr lang="cs-CZ" altLang="cs-CZ" sz="1000" dirty="0" err="1"/>
              <a:t>Transparency</a:t>
            </a:r>
            <a:r>
              <a:rPr lang="cs-CZ" altLang="cs-CZ" sz="1000" dirty="0"/>
              <a:t> in </a:t>
            </a:r>
            <a:r>
              <a:rPr lang="cs-CZ" altLang="cs-CZ" sz="1000" dirty="0" err="1"/>
              <a:t>Conditions</a:t>
            </a:r>
            <a:r>
              <a:rPr lang="cs-CZ" altLang="cs-CZ" sz="1000" dirty="0"/>
              <a:t> </a:t>
            </a:r>
            <a:r>
              <a:rPr lang="cs-CZ" altLang="cs-CZ" sz="1000" dirty="0" err="1"/>
              <a:t>of</a:t>
            </a:r>
            <a:r>
              <a:rPr lang="cs-CZ" altLang="cs-CZ" sz="1000" dirty="0"/>
              <a:t> Czech </a:t>
            </a:r>
            <a:r>
              <a:rPr lang="cs-CZ" altLang="cs-CZ" sz="1000" dirty="0" err="1"/>
              <a:t>foundations</a:t>
            </a:r>
            <a:r>
              <a:rPr lang="cs-CZ" altLang="cs-CZ" sz="1000" dirty="0"/>
              <a:t> management. Acta </a:t>
            </a:r>
            <a:r>
              <a:rPr lang="cs-CZ" altLang="cs-CZ" sz="1000" dirty="0" err="1"/>
              <a:t>academica</a:t>
            </a:r>
            <a:r>
              <a:rPr lang="cs-CZ" altLang="cs-CZ" sz="1000" dirty="0"/>
              <a:t> </a:t>
            </a:r>
            <a:r>
              <a:rPr lang="cs-CZ" altLang="cs-CZ" sz="1000" dirty="0" err="1"/>
              <a:t>karviniensia</a:t>
            </a:r>
            <a:r>
              <a:rPr lang="cs-CZ" altLang="cs-CZ" sz="1000" dirty="0"/>
              <a:t>, 46-58.</a:t>
            </a:r>
          </a:p>
          <a:p>
            <a:pPr marL="72000" indent="0" algn="just">
              <a:buNone/>
            </a:pPr>
            <a:r>
              <a:rPr lang="en-US" altLang="cs-CZ" sz="1000" b="1" dirty="0"/>
              <a:t>PEJCAL, J.</a:t>
            </a:r>
            <a:r>
              <a:rPr lang="cs-CZ" altLang="cs-CZ" sz="1000" b="1" dirty="0"/>
              <a:t> (2020)</a:t>
            </a:r>
            <a:r>
              <a:rPr lang="cs-CZ" altLang="cs-CZ" sz="1000" dirty="0"/>
              <a:t>.</a:t>
            </a:r>
            <a:r>
              <a:rPr lang="en-US" altLang="cs-CZ" sz="1000" dirty="0"/>
              <a:t> The Transparency of Czech Foundations. The </a:t>
            </a:r>
            <a:r>
              <a:rPr lang="en-US" altLang="cs-CZ" sz="1000" dirty="0" err="1"/>
              <a:t>NISPAcee</a:t>
            </a:r>
            <a:r>
              <a:rPr lang="en-US" altLang="cs-CZ" sz="1000" dirty="0"/>
              <a:t> Journal of Public Administration and Policy. </a:t>
            </a:r>
            <a:r>
              <a:rPr lang="en-US" altLang="cs-CZ" sz="1000" dirty="0" err="1"/>
              <a:t>Slovensko</a:t>
            </a:r>
            <a:r>
              <a:rPr lang="en-US" altLang="cs-CZ" sz="1000" dirty="0"/>
              <a:t>, Bratislava: </a:t>
            </a:r>
            <a:r>
              <a:rPr lang="en-US" altLang="cs-CZ" sz="1000" dirty="0" err="1"/>
              <a:t>NISPAcee</a:t>
            </a:r>
            <a:r>
              <a:rPr lang="en-US" altLang="cs-CZ" sz="1000" dirty="0"/>
              <a:t> Press, XIII, č. 1, s. 157-188. ISSN 1337-9038.</a:t>
            </a:r>
            <a:endParaRPr lang="cs-CZ" altLang="cs-CZ" sz="1000" dirty="0"/>
          </a:p>
          <a:p>
            <a:pPr marL="72000" indent="0" algn="just">
              <a:buNone/>
            </a:pPr>
            <a:r>
              <a:rPr lang="cs-CZ" altLang="cs-CZ" sz="1000" dirty="0"/>
              <a:t>STRÁNSKÝ, J. (2007). Transparentnost a výkaznictví v českých nadacích. Prague: Ministry </a:t>
            </a:r>
            <a:r>
              <a:rPr lang="cs-CZ" altLang="cs-CZ" sz="1000" dirty="0" err="1"/>
              <a:t>of</a:t>
            </a:r>
            <a:r>
              <a:rPr lang="cs-CZ" altLang="cs-CZ" sz="1000" dirty="0"/>
              <a:t> </a:t>
            </a:r>
            <a:r>
              <a:rPr lang="cs-CZ" altLang="cs-CZ" sz="1000" dirty="0" err="1"/>
              <a:t>Interior</a:t>
            </a:r>
            <a:r>
              <a:rPr lang="cs-CZ" altLang="cs-CZ" sz="1000" dirty="0"/>
              <a:t> </a:t>
            </a:r>
            <a:r>
              <a:rPr lang="cs-CZ" altLang="cs-CZ" sz="1000" dirty="0" err="1"/>
              <a:t>of</a:t>
            </a:r>
            <a:r>
              <a:rPr lang="cs-CZ" altLang="cs-CZ" sz="1000" dirty="0"/>
              <a:t> </a:t>
            </a:r>
            <a:r>
              <a:rPr lang="cs-CZ" altLang="cs-CZ" sz="1000" dirty="0" err="1"/>
              <a:t>the</a:t>
            </a:r>
            <a:r>
              <a:rPr lang="cs-CZ" altLang="cs-CZ" sz="1000" dirty="0"/>
              <a:t> Czech Republic. [online]. [cit. 15-12-2019]. </a:t>
            </a:r>
            <a:r>
              <a:rPr lang="cs-CZ" altLang="cs-CZ" sz="1000" dirty="0" err="1"/>
              <a:t>Available</a:t>
            </a:r>
            <a:r>
              <a:rPr lang="cs-CZ" altLang="cs-CZ" sz="1000" dirty="0"/>
              <a:t> </a:t>
            </a:r>
            <a:r>
              <a:rPr lang="cs-CZ" altLang="cs-CZ" sz="1000" dirty="0" err="1"/>
              <a:t>at</a:t>
            </a:r>
            <a:r>
              <a:rPr lang="cs-CZ" altLang="cs-CZ" sz="1000" dirty="0"/>
              <a:t>:</a:t>
            </a:r>
          </a:p>
          <a:p>
            <a:pPr marL="72000" indent="0" algn="just">
              <a:buNone/>
            </a:pPr>
            <a:r>
              <a:rPr lang="cs-CZ" altLang="cs-CZ" sz="1000" dirty="0"/>
              <a:t>http://www.mvcr.cz/soubor/studie-stransky-pdf.aspx</a:t>
            </a:r>
          </a:p>
          <a:p>
            <a:pPr marL="72000" indent="0" algn="just">
              <a:buNone/>
            </a:pPr>
            <a:r>
              <a:rPr lang="cs-CZ" altLang="cs-CZ" sz="1000" dirty="0"/>
              <a:t>STRÁNSKÝ, J. (2009). Měření výkonnosti nestátních neziskových organizací. Disertační práce. Prague: University </a:t>
            </a:r>
            <a:r>
              <a:rPr lang="cs-CZ" altLang="cs-CZ" sz="1000" dirty="0" err="1"/>
              <a:t>of</a:t>
            </a:r>
            <a:r>
              <a:rPr lang="cs-CZ" altLang="cs-CZ" sz="1000" dirty="0"/>
              <a:t> </a:t>
            </a:r>
            <a:r>
              <a:rPr lang="cs-CZ" altLang="cs-CZ" sz="1000" dirty="0" err="1"/>
              <a:t>Economics</a:t>
            </a:r>
            <a:r>
              <a:rPr lang="cs-CZ" altLang="cs-CZ" sz="1000" dirty="0"/>
              <a:t>, Prague.  [online]. [cit. 15-12-2019]. </a:t>
            </a:r>
            <a:r>
              <a:rPr lang="cs-CZ" altLang="cs-CZ" sz="1000" dirty="0" err="1"/>
              <a:t>Available</a:t>
            </a:r>
            <a:r>
              <a:rPr lang="cs-CZ" altLang="cs-CZ" sz="1000" dirty="0"/>
              <a:t> </a:t>
            </a:r>
            <a:r>
              <a:rPr lang="cs-CZ" altLang="cs-CZ" sz="1000" dirty="0" err="1"/>
              <a:t>at</a:t>
            </a:r>
            <a:r>
              <a:rPr lang="cs-CZ" altLang="cs-CZ" sz="1000" dirty="0"/>
              <a:t>:</a:t>
            </a:r>
          </a:p>
          <a:p>
            <a:pPr marL="72000" indent="0" algn="just">
              <a:buNone/>
            </a:pPr>
            <a:r>
              <a:rPr lang="cs-CZ" altLang="cs-CZ" sz="1000" dirty="0"/>
              <a:t>https://vskp.vse.cz/id/1168374</a:t>
            </a:r>
          </a:p>
          <a:p>
            <a:pPr marL="72000" indent="0" algn="just">
              <a:buNone/>
            </a:pPr>
            <a:r>
              <a:rPr lang="cs-CZ" altLang="cs-CZ" sz="1000" dirty="0"/>
              <a:t>VAJDOVÁ, T. (2005). An </a:t>
            </a:r>
            <a:r>
              <a:rPr lang="cs-CZ" altLang="cs-CZ" sz="1000" dirty="0" err="1"/>
              <a:t>Assessment</a:t>
            </a:r>
            <a:r>
              <a:rPr lang="cs-CZ" altLang="cs-CZ" sz="1000" dirty="0"/>
              <a:t> </a:t>
            </a:r>
            <a:r>
              <a:rPr lang="cs-CZ" altLang="cs-CZ" sz="1000" dirty="0" err="1"/>
              <a:t>of</a:t>
            </a:r>
            <a:r>
              <a:rPr lang="cs-CZ" altLang="cs-CZ" sz="1000" dirty="0"/>
              <a:t> Czech Civil Society in 2004: </a:t>
            </a:r>
            <a:r>
              <a:rPr lang="cs-CZ" altLang="cs-CZ" sz="1000" dirty="0" err="1"/>
              <a:t>after</a:t>
            </a:r>
            <a:r>
              <a:rPr lang="cs-CZ" altLang="cs-CZ" sz="1000" dirty="0"/>
              <a:t> </a:t>
            </a:r>
            <a:r>
              <a:rPr lang="cs-CZ" altLang="cs-CZ" sz="1000" dirty="0" err="1"/>
              <a:t>fifteen</a:t>
            </a:r>
            <a:r>
              <a:rPr lang="cs-CZ" altLang="cs-CZ" sz="1000" dirty="0"/>
              <a:t> </a:t>
            </a:r>
            <a:r>
              <a:rPr lang="cs-CZ" altLang="cs-CZ" sz="1000" dirty="0" err="1"/>
              <a:t>years</a:t>
            </a:r>
            <a:r>
              <a:rPr lang="cs-CZ" altLang="cs-CZ" sz="1000" dirty="0"/>
              <a:t> </a:t>
            </a:r>
            <a:r>
              <a:rPr lang="cs-CZ" altLang="cs-CZ" sz="1000" dirty="0" err="1"/>
              <a:t>of</a:t>
            </a:r>
            <a:r>
              <a:rPr lang="cs-CZ" altLang="cs-CZ" sz="1000" dirty="0"/>
              <a:t> development: CIVICUS Civil Society Index Report </a:t>
            </a:r>
            <a:r>
              <a:rPr lang="cs-CZ" altLang="cs-CZ" sz="1000" dirty="0" err="1"/>
              <a:t>for</a:t>
            </a:r>
            <a:r>
              <a:rPr lang="cs-CZ" altLang="cs-CZ" sz="1000" dirty="0"/>
              <a:t> </a:t>
            </a:r>
            <a:r>
              <a:rPr lang="cs-CZ" altLang="cs-CZ" sz="1000" dirty="0" err="1"/>
              <a:t>the</a:t>
            </a:r>
            <a:r>
              <a:rPr lang="cs-CZ" altLang="cs-CZ" sz="1000" dirty="0"/>
              <a:t> Czech Republic. Brno: CERM. ISBN: 80-7204-379-X.</a:t>
            </a:r>
          </a:p>
        </p:txBody>
      </p:sp>
    </p:spTree>
    <p:extLst>
      <p:ext uri="{BB962C8B-B14F-4D97-AF65-F5344CB8AC3E}">
        <p14:creationId xmlns:p14="http://schemas.microsoft.com/office/powerpoint/2010/main" val="1632881354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139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BKV_ERNO / BKV_ENNO: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804834" y="3536689"/>
            <a:ext cx="6539980" cy="1278214"/>
          </a:xfrm>
        </p:spPr>
        <p:txBody>
          <a:bodyPr/>
          <a:lstStyle/>
          <a:p>
            <a:r>
              <a:rPr lang="cs-CZ" sz="2000" dirty="0"/>
              <a:t>O kom je řeč? </a:t>
            </a:r>
          </a:p>
          <a:p>
            <a:r>
              <a:rPr lang="cs-CZ" sz="2000" dirty="0"/>
              <a:t>Legislativa</a:t>
            </a:r>
          </a:p>
          <a:p>
            <a:r>
              <a:rPr lang="cs-CZ" sz="2000" dirty="0"/>
              <a:t>Účetnictví a ekonomické řízení</a:t>
            </a:r>
          </a:p>
          <a:p>
            <a:r>
              <a:rPr lang="cs-CZ" sz="2000" dirty="0"/>
              <a:t>Financování</a:t>
            </a:r>
          </a:p>
          <a:p>
            <a:r>
              <a:rPr lang="cs-CZ" sz="2000" dirty="0"/>
              <a:t>(Fundraising)</a:t>
            </a:r>
          </a:p>
          <a:p>
            <a:r>
              <a:rPr lang="cs-CZ" sz="2000" dirty="0"/>
              <a:t>Transparentnost </a:t>
            </a:r>
          </a:p>
          <a:p>
            <a:r>
              <a:rPr lang="cs-CZ" sz="2000" dirty="0"/>
              <a:t>=&gt;</a:t>
            </a:r>
          </a:p>
          <a:p>
            <a:r>
              <a:rPr lang="cs-CZ" sz="2000" b="1" dirty="0"/>
              <a:t>„Semestrální projekt“</a:t>
            </a:r>
          </a:p>
        </p:txBody>
      </p:sp>
      <p:sp>
        <p:nvSpPr>
          <p:cNvPr id="6" name="Zástupný symbol pro zápatí 1">
            <a:extLst>
              <a:ext uri="{FF2B5EF4-FFF2-40B4-BE49-F238E27FC236}">
                <a16:creationId xmlns:a16="http://schemas.microsoft.com/office/drawing/2014/main" id="{7A0A73DE-CBD6-4295-8962-253BC5F8F3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804834" y="6228000"/>
            <a:ext cx="4835166" cy="252000"/>
          </a:xfrm>
        </p:spPr>
        <p:txBody>
          <a:bodyPr/>
          <a:lstStyle/>
          <a:p>
            <a:r>
              <a:rPr lang="cs-CZ" dirty="0"/>
              <a:t>Jakub Pejcal: jakub.pejcal@econ.muni.cz, CVNS, ESF MU</a:t>
            </a:r>
          </a:p>
          <a:p>
            <a:r>
              <a:rPr lang="cs-CZ" dirty="0"/>
              <a:t>18. 3. 2023</a:t>
            </a:r>
          </a:p>
        </p:txBody>
      </p:sp>
    </p:spTree>
    <p:extLst>
      <p:ext uri="{BB962C8B-B14F-4D97-AF65-F5344CB8AC3E}">
        <p14:creationId xmlns:p14="http://schemas.microsoft.com/office/powerpoint/2010/main" val="698235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Původní neziskový sektor </a:t>
            </a:r>
            <a:r>
              <a:rPr lang="cs-CZ" sz="1100" dirty="0"/>
              <a:t>(před 1. 1. 2014)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918706"/>
          </a:xfrm>
        </p:spPr>
        <p:txBody>
          <a:bodyPr/>
          <a:lstStyle/>
          <a:p>
            <a:pPr algn="just">
              <a:defRPr/>
            </a:pPr>
            <a:r>
              <a:rPr lang="cs-CZ" altLang="cs-CZ" sz="1400" dirty="0"/>
              <a:t>nestátní neziskový sektor = velmi pestré prostředí: velikost / stáří / činnost a dříve také legislativa:</a:t>
            </a:r>
          </a:p>
          <a:p>
            <a:pPr lvl="1"/>
            <a:r>
              <a:rPr lang="cs-CZ" altLang="cs-CZ" sz="1400" dirty="0"/>
              <a:t>občanská sdružení včetně odborových organizací </a:t>
            </a:r>
            <a:r>
              <a:rPr lang="cs-CZ" altLang="cs-CZ" sz="1400" i="1" dirty="0"/>
              <a:t>(zákon č. 83/1990 Sb., o sdružování občanů)</a:t>
            </a:r>
          </a:p>
          <a:p>
            <a:pPr lvl="1"/>
            <a:r>
              <a:rPr lang="cs-CZ" altLang="cs-CZ" sz="1400" dirty="0"/>
              <a:t>registrované církve a náboženské společnosti </a:t>
            </a:r>
            <a:r>
              <a:rPr lang="cs-CZ" altLang="cs-CZ" sz="1400" i="1" dirty="0"/>
              <a:t>(zákon č. 3/2002 Sb., o svobodě náboženského vyznání…)</a:t>
            </a:r>
          </a:p>
          <a:p>
            <a:pPr lvl="1"/>
            <a:r>
              <a:rPr lang="cs-CZ" altLang="cs-CZ" sz="1400" dirty="0"/>
              <a:t>nadace a nadační fondy </a:t>
            </a:r>
            <a:r>
              <a:rPr lang="cs-CZ" altLang="cs-CZ" sz="1400" i="1" dirty="0"/>
              <a:t>(zákon č. 227/1997 Sb., o nadacích a nadačních fondech)</a:t>
            </a:r>
          </a:p>
          <a:p>
            <a:pPr lvl="1"/>
            <a:r>
              <a:rPr lang="cs-CZ" altLang="cs-CZ" sz="1400" dirty="0"/>
              <a:t>obecně prospěšné společnosti </a:t>
            </a:r>
            <a:r>
              <a:rPr lang="cs-CZ" altLang="cs-CZ" sz="1400" i="1" dirty="0"/>
              <a:t>(zákon č. 248/1995 Sb., o obecně prospěšných společnostech)</a:t>
            </a:r>
          </a:p>
          <a:p>
            <a:pPr lvl="1" algn="just">
              <a:defRPr/>
            </a:pPr>
            <a:endParaRPr lang="cs-CZ" altLang="cs-CZ" sz="1400" dirty="0"/>
          </a:p>
          <a:p>
            <a:pPr lvl="1" algn="just">
              <a:defRPr/>
            </a:pPr>
            <a:endParaRPr lang="cs-CZ" altLang="cs-CZ" sz="1400" dirty="0"/>
          </a:p>
          <a:p>
            <a:pPr lvl="1" algn="just">
              <a:defRPr/>
            </a:pPr>
            <a:endParaRPr lang="cs-CZ" altLang="cs-CZ" sz="1400" dirty="0"/>
          </a:p>
          <a:p>
            <a:pPr lvl="1" algn="just">
              <a:defRPr/>
            </a:pPr>
            <a:r>
              <a:rPr lang="cs-CZ" altLang="cs-CZ" sz="1400" dirty="0"/>
              <a:t>rozdíly v legislativním vymezení – legislativní „aviváž“</a:t>
            </a:r>
          </a:p>
          <a:p>
            <a:pPr lvl="1" algn="just">
              <a:buFont typeface="Symbol" panose="05050102010706020507" pitchFamily="18" charset="2"/>
              <a:buChar char="Þ"/>
              <a:defRPr/>
            </a:pPr>
            <a:r>
              <a:rPr lang="cs-CZ" altLang="cs-CZ" sz="1400" dirty="0"/>
              <a:t> nerovnoměrnost možností</a:t>
            </a:r>
          </a:p>
          <a:p>
            <a:pPr lvl="1" algn="just">
              <a:buFont typeface="Symbol" panose="05050102010706020507" pitchFamily="18" charset="2"/>
              <a:buChar char="Þ"/>
              <a:defRPr/>
            </a:pPr>
            <a:r>
              <a:rPr lang="cs-CZ" altLang="cs-CZ" sz="1400" dirty="0"/>
              <a:t> horší transparentnost (rejstříky)</a:t>
            </a:r>
          </a:p>
          <a:p>
            <a:pPr lvl="1" algn="just">
              <a:buFont typeface="Symbol" panose="05050102010706020507" pitchFamily="18" charset="2"/>
              <a:buChar char="Þ"/>
              <a:defRPr/>
            </a:pP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4238254245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Sdružení hasičů Čech, Moravy a Slezska (SH ČMS)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EB89390-C406-416D-8230-377F8B151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200" i="1" dirty="0"/>
              <a:t>navazuje na Československý svaz požární ochrany (ČSPO), jedna z organizací, jež na českém území sdružuje dobrovolné hasiče</a:t>
            </a:r>
          </a:p>
          <a:p>
            <a:r>
              <a:rPr lang="cs-CZ" sz="1200" i="1" dirty="0"/>
              <a:t>na našem území má dlouhou tradici (první sbor vytvořen 1850)</a:t>
            </a:r>
          </a:p>
          <a:p>
            <a:endParaRPr lang="cs-CZ" sz="1400" dirty="0"/>
          </a:p>
          <a:p>
            <a:r>
              <a:rPr lang="cs-CZ" sz="1400" dirty="0"/>
              <a:t>posláním je:</a:t>
            </a:r>
            <a:r>
              <a:rPr lang="cs-CZ" sz="1800" dirty="0"/>
              <a:t> </a:t>
            </a:r>
          </a:p>
          <a:p>
            <a:pPr marL="72000" indent="0">
              <a:buNone/>
            </a:pPr>
            <a:r>
              <a:rPr lang="cs-CZ" sz="1200" i="1" dirty="0"/>
              <a:t>„…podílet se na vytváření podmínek k účinné ochraně života a zdraví občanů a majetku před požáry, stejně jako součinnost při poskytování pomoci při živelných pohromách a jiných událostech, při nichž je v nebezpečí život, zdraví nebo majetek.“</a:t>
            </a:r>
          </a:p>
          <a:p>
            <a:endParaRPr lang="cs-CZ" sz="1400" dirty="0"/>
          </a:p>
          <a:p>
            <a:r>
              <a:rPr lang="cs-CZ" sz="1400" dirty="0"/>
              <a:t>dalšími cíli jsou: </a:t>
            </a:r>
            <a:endParaRPr lang="cs-CZ" sz="1100" i="1" dirty="0"/>
          </a:p>
          <a:p>
            <a:r>
              <a:rPr lang="cs-CZ" sz="1200" i="1" dirty="0"/>
              <a:t>„...vytváření podmínek pro činnost s dětmi a mládeží, podporovat zdravý rozvoj jejich osobnosti, zejména pak jejich psychických, intelektuálních, mravních, sociálních a fyzických schopností vést mladé členy k odpovědnosti za rozvoj své osobnosti, úctě k vlasti, přírodě a celému lidskému společenství, jako         i k dodržování preventivně výchovných zásad v oblasti požární ochrany, ochrany obyvatelstva a dalších mimořádných událostí.“</a:t>
            </a:r>
          </a:p>
          <a:p>
            <a:r>
              <a:rPr lang="cs-CZ" sz="1200" i="1" dirty="0"/>
              <a:t>„... rovněž podpora všeobecné sportovní činnosti svých členů s ohledem na zdravý rozvoj jejich osobnosti, intelektuálních a tělesných schopností                        a zvyšování fyzické kondice v duchu zásad sportu pro všechny a zdravého životního stylu, sportovní reprezentaci a přípravu na ni.“</a:t>
            </a:r>
          </a:p>
          <a:p>
            <a:r>
              <a:rPr lang="cs-CZ" sz="1200" i="1" dirty="0"/>
              <a:t>„... snaží o organizaci a podporu ve vykonávání dobrovolnické činnosti.“</a:t>
            </a:r>
            <a:endParaRPr lang="cs-CZ" sz="1400" dirty="0"/>
          </a:p>
          <a:p>
            <a:endParaRPr lang="cs-CZ" sz="1400" dirty="0"/>
          </a:p>
          <a:p>
            <a:r>
              <a:rPr lang="cs-CZ" sz="1400" dirty="0"/>
              <a:t>víc uchopitelně:</a:t>
            </a:r>
          </a:p>
          <a:p>
            <a:pPr marL="72000" indent="0">
              <a:buNone/>
            </a:pPr>
            <a:r>
              <a:rPr lang="cs-CZ" sz="1200" i="1" dirty="0"/>
              <a:t>mládež / represe / prevence / ochrana obyvatelstva / historie a muzejnictví / vzdělávání / hasičský sport</a:t>
            </a:r>
          </a:p>
        </p:txBody>
      </p:sp>
      <p:pic>
        <p:nvPicPr>
          <p:cNvPr id="1026" name="Picture 2" descr="Není k dispozici žádný popis fotky.">
            <a:extLst>
              <a:ext uri="{FF2B5EF4-FFF2-40B4-BE49-F238E27FC236}">
                <a16:creationId xmlns:a16="http://schemas.microsoft.com/office/drawing/2014/main" id="{EC634B2B-23B2-6E65-5B16-BEC41387D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488" y="1318988"/>
            <a:ext cx="1707512" cy="161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347161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 ČMS: formálně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EB89390-C406-416D-8230-377F8B151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400" dirty="0"/>
              <a:t>vznik: 1991 (organizace v „aktuální podobě“)</a:t>
            </a:r>
            <a:endParaRPr lang="cs-CZ" sz="1200" i="1" dirty="0"/>
          </a:p>
          <a:p>
            <a:r>
              <a:rPr lang="cs-CZ" sz="1400" dirty="0"/>
              <a:t>IČ: 004 42 739</a:t>
            </a:r>
          </a:p>
          <a:p>
            <a:r>
              <a:rPr lang="cs-CZ" sz="1400" dirty="0"/>
              <a:t>právní forma: spolek</a:t>
            </a:r>
            <a:endParaRPr lang="cs-CZ" sz="1200" i="1" dirty="0"/>
          </a:p>
          <a:p>
            <a:r>
              <a:rPr lang="cs-CZ" sz="1400" dirty="0"/>
              <a:t>organizační struktura:</a:t>
            </a:r>
          </a:p>
          <a:p>
            <a:pPr marL="72000" indent="0">
              <a:buNone/>
            </a:pPr>
            <a:r>
              <a:rPr lang="cs-CZ" sz="1400" dirty="0"/>
              <a:t>	SH ČMS a jeho orgány (Sjezd SH ČMS, Výkonný výbor SH ČMS, Ústřední kontrolní a revizní rada)</a:t>
            </a:r>
          </a:p>
          <a:p>
            <a:pPr marL="72000" indent="0">
              <a:buNone/>
            </a:pPr>
            <a:r>
              <a:rPr lang="cs-CZ" sz="1400" dirty="0"/>
              <a:t>	pobočné spolky (8.076 „záznamů“) – krajská úroveň (14), okresní úroveň (77), okrsková úroveň, jednotlivé sbory</a:t>
            </a:r>
          </a:p>
          <a:p>
            <a:endParaRPr lang="cs-CZ" sz="1400" dirty="0"/>
          </a:p>
          <a:p>
            <a:r>
              <a:rPr lang="cs-CZ" sz="1400" dirty="0"/>
              <a:t>statutární orgány SH ČMS</a:t>
            </a:r>
            <a:endParaRPr lang="cs-CZ" sz="600" dirty="0"/>
          </a:p>
          <a:p>
            <a:pPr marL="72000" indent="0">
              <a:buNone/>
            </a:pPr>
            <a:r>
              <a:rPr lang="cs-CZ" sz="1400" dirty="0"/>
              <a:t>	starosta SH ČMS (Monika Němečková) jedná za Výkonný výbor SH ČMS</a:t>
            </a:r>
          </a:p>
          <a:p>
            <a:pPr marL="72000" indent="0">
              <a:buNone/>
            </a:pPr>
            <a:r>
              <a:rPr lang="cs-CZ" sz="1400" dirty="0"/>
              <a:t>	</a:t>
            </a:r>
          </a:p>
          <a:p>
            <a:r>
              <a:rPr lang="cs-CZ" sz="1400" dirty="0"/>
              <a:t>„sakumprásk“ (2021) více jak 358.897 členů organizovaných v 7.637 sborech (z toho jde o 61.691 dětí a mládeže do 18 let)</a:t>
            </a:r>
          </a:p>
          <a:p>
            <a:endParaRPr lang="cs-CZ" sz="1400" dirty="0"/>
          </a:p>
          <a:p>
            <a:r>
              <a:rPr lang="cs-CZ" sz="1400" dirty="0"/>
              <a:t>web: dh.cz</a:t>
            </a:r>
          </a:p>
        </p:txBody>
      </p:sp>
      <p:pic>
        <p:nvPicPr>
          <p:cNvPr id="5" name="Picture 2" descr="Není k dispozici žádný popis fotky.">
            <a:extLst>
              <a:ext uri="{FF2B5EF4-FFF2-40B4-BE49-F238E27FC236}">
                <a16:creationId xmlns:a16="http://schemas.microsoft.com/office/drawing/2014/main" id="{573FB2A1-547C-0AD4-22CD-FA1A7C1B7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488" y="720000"/>
            <a:ext cx="1707512" cy="161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702686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 ČMS: ekonomika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EB89390-C406-416D-8230-377F8B151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/>
          <a:lstStyle/>
          <a:p>
            <a:r>
              <a:rPr lang="cs-CZ" sz="1400" dirty="0"/>
              <a:t>ze stanov… </a:t>
            </a:r>
          </a:p>
          <a:p>
            <a:pPr marL="72000" indent="0">
              <a:buNone/>
            </a:pPr>
            <a:r>
              <a:rPr lang="cs-CZ" sz="1400" i="1" dirty="0"/>
              <a:t>„hlavním zdrojem jsou členské příspěvky, podpora obcí, dotace ÚSC i ze státního rozpočtu, sponzorské dary.“</a:t>
            </a:r>
          </a:p>
          <a:p>
            <a:pPr marL="72000" indent="0">
              <a:buNone/>
            </a:pPr>
            <a:r>
              <a:rPr lang="cs-CZ" sz="1400" i="1" dirty="0"/>
              <a:t>„... dodatečné zdroje potřebné na zajištění (...) z poskytování služeb pro podnikatelské subjekty a z pronájmu vlastních nemovitostí.“ </a:t>
            </a:r>
          </a:p>
          <a:p>
            <a:pPr marL="72000" indent="0">
              <a:buNone/>
            </a:pPr>
            <a:endParaRPr lang="cs-CZ" sz="1400" i="1" dirty="0"/>
          </a:p>
          <a:p>
            <a:r>
              <a:rPr lang="cs-CZ" sz="1400" dirty="0"/>
              <a:t>z účetních výkazů (2014 - 2019):</a:t>
            </a:r>
          </a:p>
          <a:p>
            <a:pPr lvl="2"/>
            <a:r>
              <a:rPr lang="cs-CZ" sz="1400" b="1" dirty="0"/>
              <a:t>					</a:t>
            </a:r>
            <a:endParaRPr lang="cs-CZ" sz="1350" i="1" dirty="0"/>
          </a:p>
        </p:txBody>
      </p:sp>
      <p:pic>
        <p:nvPicPr>
          <p:cNvPr id="2" name="Picture 2" descr="Není k dispozici žádný popis fotky.">
            <a:extLst>
              <a:ext uri="{FF2B5EF4-FFF2-40B4-BE49-F238E27FC236}">
                <a16:creationId xmlns:a16="http://schemas.microsoft.com/office/drawing/2014/main" id="{39B9E9DA-53C3-5B0E-4E25-E25B56E15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488" y="720000"/>
            <a:ext cx="1707512" cy="161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842E6E79-AC3D-33A9-5934-90AA75077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557" y="3429000"/>
            <a:ext cx="9350886" cy="266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956125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4AFA2C0-1A13-4C07-99AC-CDBC2AD74A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3D67D31-5E5B-40D2-B1D8-2A7C8FBD1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 ČMS: ekonomika podrobněji I.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03167BC-7E1E-4478-BBF2-FFB4A724A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938600" cy="4257905"/>
          </a:xfrm>
        </p:spPr>
        <p:txBody>
          <a:bodyPr/>
          <a:lstStyle/>
          <a:p>
            <a:r>
              <a:rPr lang="cs-CZ" sz="1400" dirty="0"/>
              <a:t>z výroční zprávy (2021):				</a:t>
            </a:r>
            <a:endParaRPr lang="cs-CZ" sz="1400" b="1" dirty="0"/>
          </a:p>
          <a:p>
            <a:pPr lvl="1"/>
            <a:r>
              <a:rPr lang="cs-CZ" sz="1400" dirty="0"/>
              <a:t>Náklady: 			28 183 tis. Kč   //   14 409 tis. Kč</a:t>
            </a:r>
          </a:p>
          <a:p>
            <a:pPr lvl="1"/>
            <a:r>
              <a:rPr lang="cs-CZ" sz="1400" dirty="0"/>
              <a:t>Výnosy: 			23 194 tis. Kč   //   24 407 tis. Kč</a:t>
            </a:r>
          </a:p>
          <a:p>
            <a:pPr lvl="1"/>
            <a:r>
              <a:rPr lang="cs-CZ" sz="1400" dirty="0"/>
              <a:t>Hospodářský výsledek: 		- 4 989 tis. Kč   //   12 109 tis. Kč</a:t>
            </a:r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marL="324000" lvl="1" indent="0">
              <a:buNone/>
            </a:pPr>
            <a:endParaRPr lang="cs-CZ" sz="1400" dirty="0"/>
          </a:p>
          <a:p>
            <a:pPr marL="324000" lvl="1" indent="0">
              <a:buNone/>
            </a:pPr>
            <a:r>
              <a:rPr lang="cs-CZ" sz="1050" i="1" dirty="0"/>
              <a:t>(HČ: provozní dotace: MV 22 136 tis. Kč / MŠMT 22 200 tis. Kč / Národní sportovní agentura 7 822 tis. Kč)</a:t>
            </a:r>
          </a:p>
          <a:p>
            <a:endParaRPr lang="cs-CZ" dirty="0"/>
          </a:p>
        </p:txBody>
      </p:sp>
      <p:pic>
        <p:nvPicPr>
          <p:cNvPr id="2" name="Picture 2" descr="Není k dispozici žádný popis fotky.">
            <a:extLst>
              <a:ext uri="{FF2B5EF4-FFF2-40B4-BE49-F238E27FC236}">
                <a16:creationId xmlns:a16="http://schemas.microsoft.com/office/drawing/2014/main" id="{7B11401A-66BF-63F9-05C3-D58EABE49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488" y="720000"/>
            <a:ext cx="1707512" cy="161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3F93FDC-32AE-FE71-647C-C8899F6F3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999" y="2866115"/>
            <a:ext cx="5091639" cy="300821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A05F638F-B6BE-D3DE-FE32-961998D0AE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0256" y="2816561"/>
            <a:ext cx="5128462" cy="305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172095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 ČMS: ekonomika podrobněji II.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99157CE-605D-D926-8B5C-14FED71CF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000" y="1809000"/>
            <a:ext cx="9342000" cy="3240000"/>
          </a:xfrm>
          <a:prstGeom prst="rect">
            <a:avLst/>
          </a:prstGeom>
        </p:spPr>
      </p:pic>
      <p:pic>
        <p:nvPicPr>
          <p:cNvPr id="2" name="Picture 2" descr="Není k dispozici žádný popis fotky.">
            <a:extLst>
              <a:ext uri="{FF2B5EF4-FFF2-40B4-BE49-F238E27FC236}">
                <a16:creationId xmlns:a16="http://schemas.microsoft.com/office/drawing/2014/main" id="{5751F4DD-4392-75FC-30C9-B86082E0B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488" y="720000"/>
            <a:ext cx="1707512" cy="161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440365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 ČMS: ekonomika podrobněji III.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02E06F9-870A-5079-727E-B3F8F2ED8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174" y="1809000"/>
            <a:ext cx="9093651" cy="3240000"/>
          </a:xfrm>
          <a:prstGeom prst="rect">
            <a:avLst/>
          </a:prstGeom>
        </p:spPr>
      </p:pic>
      <p:pic>
        <p:nvPicPr>
          <p:cNvPr id="2" name="Picture 2" descr="Není k dispozici žádný popis fotky.">
            <a:extLst>
              <a:ext uri="{FF2B5EF4-FFF2-40B4-BE49-F238E27FC236}">
                <a16:creationId xmlns:a16="http://schemas.microsoft.com/office/drawing/2014/main" id="{F5D30279-B890-A519-BF24-17A52F930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488" y="720000"/>
            <a:ext cx="1707512" cy="161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627309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4AFA2C0-1A13-4C07-99AC-CDBC2AD74A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3D67D31-5E5B-40D2-B1D8-2A7C8FBD1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 ČMS: ekonomika podrobněji IV.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03167BC-7E1E-4478-BBF2-FFB4A724A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938600" cy="4257905"/>
          </a:xfrm>
        </p:spPr>
        <p:txBody>
          <a:bodyPr/>
          <a:lstStyle/>
          <a:p>
            <a:r>
              <a:rPr lang="cs-CZ" sz="1400" dirty="0"/>
              <a:t>z výroční zprávy (2021):				</a:t>
            </a:r>
            <a:endParaRPr lang="cs-CZ" sz="1400" b="1" dirty="0"/>
          </a:p>
          <a:p>
            <a:pPr lvl="1"/>
            <a:r>
              <a:rPr lang="cs-CZ" sz="1400" dirty="0"/>
              <a:t>Náklady: 			28 183 tis. Kč   //   14 409 tis. Kč</a:t>
            </a:r>
          </a:p>
          <a:p>
            <a:pPr lvl="1"/>
            <a:r>
              <a:rPr lang="cs-CZ" sz="1400" dirty="0"/>
              <a:t>Výnosy: 			23 194 tis. Kč   //   24 407 tis. Kč</a:t>
            </a:r>
          </a:p>
          <a:p>
            <a:pPr lvl="1"/>
            <a:r>
              <a:rPr lang="cs-CZ" sz="1400" dirty="0"/>
              <a:t>Hospodářský výsledek: 		- 4 989 tis. Kč   //   12 109 tis. Kč</a:t>
            </a:r>
          </a:p>
          <a:p>
            <a:endParaRPr lang="cs-CZ" dirty="0"/>
          </a:p>
        </p:txBody>
      </p:sp>
      <p:pic>
        <p:nvPicPr>
          <p:cNvPr id="2" name="Picture 2" descr="Není k dispozici žádný popis fotky.">
            <a:extLst>
              <a:ext uri="{FF2B5EF4-FFF2-40B4-BE49-F238E27FC236}">
                <a16:creationId xmlns:a16="http://schemas.microsoft.com/office/drawing/2014/main" id="{323AA711-669C-9345-9A32-4E43D1C50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488" y="720000"/>
            <a:ext cx="1707512" cy="161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F9DF309-03D4-5E4C-0A8D-A7204D261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847" y="2788718"/>
            <a:ext cx="4874846" cy="300533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4ED4683C-C590-62DA-57BA-9BC3674F5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7347" y="2854881"/>
            <a:ext cx="4809937" cy="300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076914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5B42721-E738-4467-BF28-38DC134C4F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ADECD26-8F01-4388-A12A-3687F2D85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informace a mé zdroje?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C1CDC4A-CA5C-4CAD-A9CB-E194FF9C7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Výroční zpráva 2021: </a:t>
            </a:r>
            <a:r>
              <a:rPr lang="cs-CZ" sz="1800" dirty="0">
                <a:hlinkClick r:id="rId2"/>
              </a:rPr>
              <a:t>zde</a:t>
            </a:r>
            <a:endParaRPr lang="cs-CZ" sz="1800" dirty="0"/>
          </a:p>
          <a:p>
            <a:r>
              <a:rPr lang="cs-CZ" sz="1800" dirty="0"/>
              <a:t>Veřejný rejstřík (resp. sbírka listin) data SH ČMS za období 2014 až 2021</a:t>
            </a:r>
          </a:p>
        </p:txBody>
      </p:sp>
      <p:pic>
        <p:nvPicPr>
          <p:cNvPr id="2" name="Picture 2" descr="Není k dispozici žádný popis fotky.">
            <a:extLst>
              <a:ext uri="{FF2B5EF4-FFF2-40B4-BE49-F238E27FC236}">
                <a16:creationId xmlns:a16="http://schemas.microsoft.com/office/drawing/2014/main" id="{DBC1B867-1977-1B02-BAEA-F572FD57A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488" y="720000"/>
            <a:ext cx="1707512" cy="161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502700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úkolu: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EB89390-C406-416D-8230-377F8B151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400" dirty="0"/>
              <a:t>naplňuje SH ČMS zákonné a „základní“ požadavky na transparentnost? </a:t>
            </a:r>
          </a:p>
          <a:p>
            <a:endParaRPr lang="cs-CZ" sz="1400" dirty="0"/>
          </a:p>
          <a:p>
            <a:r>
              <a:rPr lang="cs-CZ" sz="1400" dirty="0"/>
              <a:t>vyplňte dotazník za 5 Vám přiřazené pobočné spolky SH ČMS</a:t>
            </a:r>
          </a:p>
          <a:p>
            <a:pPr marL="72000" indent="0">
              <a:buNone/>
            </a:pPr>
            <a:r>
              <a:rPr lang="cs-CZ" sz="1000" dirty="0"/>
              <a:t>(co dotazník sleduje? především existenci webových stránek a jejich obsah, resp. plnění zákonných požadavků – obecného i účetního rázu)</a:t>
            </a:r>
          </a:p>
          <a:p>
            <a:pPr marL="72000" indent="0">
              <a:buNone/>
            </a:pPr>
            <a:r>
              <a:rPr lang="cs-CZ" sz="1000" dirty="0"/>
              <a:t>(dotazník je k dispozici zde: </a:t>
            </a:r>
            <a:r>
              <a:rPr lang="cs-CZ" sz="1000" b="1" dirty="0">
                <a:hlinkClick r:id="rId2"/>
              </a:rPr>
              <a:t>https://forms.office.com/Pages/ResponsePage.aspx?id=I0-QEdvw3EyW9zkL1V_O6MJpC97to7lBoSas2n3Im9BUN0ZUMUc4Qk1WS1NZR1pFQVNCVUJHS1VRSy4u</a:t>
            </a:r>
            <a:r>
              <a:rPr lang="cs-CZ" sz="1000" b="1" dirty="0"/>
              <a:t> </a:t>
            </a:r>
            <a:r>
              <a:rPr lang="cs-CZ" sz="1000" dirty="0"/>
              <a:t>)</a:t>
            </a:r>
          </a:p>
          <a:p>
            <a:pPr marL="72000" indent="0">
              <a:buNone/>
            </a:pPr>
            <a:r>
              <a:rPr lang="cs-CZ" sz="1000" dirty="0"/>
              <a:t>(informace čerpejte především z webu SH ČMS / z webů jednotlivých pobočných spolků, z Veřejného rejstříku – „Platné“ a z Veřejného rejstříku – „Sbírka listin“)</a:t>
            </a:r>
          </a:p>
          <a:p>
            <a:pPr marL="72000" indent="0">
              <a:buNone/>
            </a:pPr>
            <a:r>
              <a:rPr lang="cs-CZ" sz="1000" dirty="0"/>
              <a:t>(přiřazení viz dokument </a:t>
            </a:r>
            <a:r>
              <a:rPr lang="cs-CZ" sz="1000" b="1" dirty="0" err="1"/>
              <a:t>zadani-soupis_organizaci</a:t>
            </a:r>
            <a:r>
              <a:rPr lang="cs-CZ" sz="1000" b="1" dirty="0"/>
              <a:t> </a:t>
            </a:r>
            <a:r>
              <a:rPr lang="cs-CZ" sz="1000" dirty="0"/>
              <a:t>v organizačních pokynech předmětu)</a:t>
            </a:r>
          </a:p>
          <a:p>
            <a:pPr marL="72000" indent="0">
              <a:buNone/>
            </a:pPr>
            <a:endParaRPr lang="cs-CZ" sz="1400" dirty="0"/>
          </a:p>
          <a:p>
            <a:r>
              <a:rPr lang="cs-CZ" sz="1400" dirty="0"/>
              <a:t>doložte své zdroje </a:t>
            </a:r>
          </a:p>
          <a:p>
            <a:pPr marL="72000" indent="0">
              <a:buNone/>
            </a:pPr>
            <a:r>
              <a:rPr lang="cs-CZ" sz="1000" dirty="0"/>
              <a:t>(vložte do příslušné odevzdávárny </a:t>
            </a:r>
            <a:r>
              <a:rPr lang="cs-CZ" sz="1000" b="1" dirty="0"/>
              <a:t>podklady</a:t>
            </a:r>
            <a:r>
              <a:rPr lang="cs-CZ" sz="1000" dirty="0"/>
              <a:t> předmětu v podobě „IČ-ROK-</a:t>
            </a:r>
            <a:r>
              <a:rPr lang="cs-CZ" sz="1000" dirty="0" err="1"/>
              <a:t>Vašejméno</a:t>
            </a:r>
            <a:r>
              <a:rPr lang="cs-CZ" sz="1000" dirty="0"/>
              <a:t>“)</a:t>
            </a:r>
          </a:p>
          <a:p>
            <a:pPr marL="72000" indent="0">
              <a:buNone/>
            </a:pPr>
            <a:r>
              <a:rPr lang="cs-CZ" sz="1000" dirty="0"/>
              <a:t>(např. Účetní závěrku za rok 2020 SH ČMS – Okresní sdružení hasičů Hradec Králové (IČ 64806944) vložte do odevzdávárny v podobě  64806944-2020-Pejcal, příp. 64806944-2020-rozvaha-Pejcal)</a:t>
            </a:r>
          </a:p>
          <a:p>
            <a:pPr marL="72000" indent="0">
              <a:buNone/>
            </a:pPr>
            <a:endParaRPr lang="cs-CZ" sz="1400" dirty="0"/>
          </a:p>
          <a:p>
            <a:r>
              <a:rPr lang="cs-CZ" sz="1400" dirty="0"/>
              <a:t>zpracujte reflexi (max. 2A4) zjištění a „pocitů“ z úkolu</a:t>
            </a:r>
          </a:p>
          <a:p>
            <a:pPr marL="72000" indent="0">
              <a:buNone/>
            </a:pPr>
            <a:r>
              <a:rPr lang="cs-CZ" sz="1000" dirty="0"/>
              <a:t>(vložte do příslušné odevzdávárny </a:t>
            </a:r>
            <a:r>
              <a:rPr lang="cs-CZ" sz="1000" b="1" dirty="0"/>
              <a:t>reflexe </a:t>
            </a:r>
            <a:r>
              <a:rPr lang="cs-CZ" sz="1000" dirty="0"/>
              <a:t>předmětu)</a:t>
            </a:r>
          </a:p>
          <a:p>
            <a:pPr marL="72000" indent="0">
              <a:buNone/>
            </a:pPr>
            <a:endParaRPr lang="cs-CZ" sz="1400" dirty="0"/>
          </a:p>
          <a:p>
            <a:pPr marL="72000" indent="0">
              <a:buNone/>
            </a:pPr>
            <a:r>
              <a:rPr lang="cs-CZ" sz="1400" dirty="0"/>
              <a:t>TO VŠE DO 16. 4. včetně (9. týden výuky vč.), na konci semestru nabídneme souhrnnou reflexi vypracování</a:t>
            </a:r>
          </a:p>
        </p:txBody>
      </p:sp>
      <p:pic>
        <p:nvPicPr>
          <p:cNvPr id="2" name="Picture 2" descr="Není k dispozici žádný popis fotky.">
            <a:extLst>
              <a:ext uri="{FF2B5EF4-FFF2-40B4-BE49-F238E27FC236}">
                <a16:creationId xmlns:a16="http://schemas.microsoft.com/office/drawing/2014/main" id="{4ECF398B-3FE6-A38E-42B2-4B0D9552D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488" y="720000"/>
            <a:ext cx="1707512" cy="161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063480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149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400" dirty="0"/>
              <a:t>O kom je řeč? </a:t>
            </a:r>
          </a:p>
          <a:p>
            <a:r>
              <a:rPr lang="cs-CZ" sz="1400" dirty="0"/>
              <a:t>Legislativa</a:t>
            </a:r>
          </a:p>
          <a:p>
            <a:r>
              <a:rPr lang="cs-CZ" sz="1400" dirty="0"/>
              <a:t>Účetnictví a ekonomické řízení</a:t>
            </a:r>
          </a:p>
          <a:p>
            <a:r>
              <a:rPr lang="cs-CZ" sz="1400" dirty="0"/>
              <a:t>Financování</a:t>
            </a:r>
          </a:p>
          <a:p>
            <a:r>
              <a:rPr lang="cs-CZ" sz="1400" dirty="0"/>
              <a:t>(Fundraising)</a:t>
            </a:r>
          </a:p>
          <a:p>
            <a:r>
              <a:rPr lang="cs-CZ" sz="1400" dirty="0"/>
              <a:t>Transparentnost </a:t>
            </a:r>
          </a:p>
          <a:p>
            <a:r>
              <a:rPr lang="cs-CZ" sz="1400" dirty="0"/>
              <a:t>=&gt;</a:t>
            </a:r>
          </a:p>
          <a:p>
            <a:r>
              <a:rPr lang="cs-CZ" sz="1400" b="1" dirty="0"/>
              <a:t>„Semestrální projekt“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r>
              <a:rPr lang="cs-CZ" altLang="cs-CZ" sz="1400" dirty="0"/>
              <a:t>Příště? 5. 5. (pouze BKV_ENNO)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Dotazy? </a:t>
            </a:r>
            <a:r>
              <a:rPr lang="cs-CZ" altLang="cs-CZ" sz="1400" dirty="0">
                <a:hlinkClick r:id="rId2"/>
              </a:rPr>
              <a:t>jakub.pejcal@econ.muni.cz</a:t>
            </a:r>
            <a:r>
              <a:rPr lang="cs-CZ" altLang="cs-CZ" sz="1400" dirty="0"/>
              <a:t> (dotazy k semestrálnímu projektu) / </a:t>
            </a:r>
            <a:r>
              <a:rPr lang="cs-CZ" altLang="cs-CZ" sz="1400" dirty="0">
                <a:hlinkClick r:id="rId3"/>
              </a:rPr>
              <a:t>hyanek@econ.muni.cz</a:t>
            </a: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3907373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Aktuální úprava neziskového sektoru I. </a:t>
            </a:r>
            <a:r>
              <a:rPr lang="cs-CZ" sz="1100" dirty="0"/>
              <a:t>(co je nového?)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1400" dirty="0"/>
              <a:t>k 1. 1. 2014 vstoupil v účinnost Nový Občanský zákoník</a:t>
            </a:r>
          </a:p>
          <a:p>
            <a:pPr lvl="1" algn="just">
              <a:defRPr/>
            </a:pPr>
            <a:r>
              <a:rPr lang="cs-CZ" altLang="cs-CZ" sz="1400" dirty="0"/>
              <a:t>zákon č. 89/2012 Sb., Občanský zákoník (dále jen „NOZ“)</a:t>
            </a:r>
          </a:p>
          <a:p>
            <a:pPr lvl="1" algn="just">
              <a:defRPr/>
            </a:pPr>
            <a:endParaRPr lang="cs-CZ" altLang="cs-CZ" sz="1400" dirty="0"/>
          </a:p>
          <a:p>
            <a:pPr lvl="1" algn="just">
              <a:defRPr/>
            </a:pPr>
            <a:r>
              <a:rPr lang="cs-CZ" altLang="cs-CZ" sz="1400" dirty="0"/>
              <a:t>souhrnná úprava pro občanské fungování</a:t>
            </a:r>
          </a:p>
          <a:p>
            <a:pPr lvl="1" algn="just">
              <a:defRPr/>
            </a:pPr>
            <a:r>
              <a:rPr lang="cs-CZ" altLang="cs-CZ" sz="1400" dirty="0"/>
              <a:t>3.081 paragrafů na 649 stranách (+ důvodové zprávy)</a:t>
            </a:r>
          </a:p>
          <a:p>
            <a:pPr lvl="1" algn="just">
              <a:defRPr/>
            </a:pPr>
            <a:r>
              <a:rPr lang="cs-CZ" altLang="cs-CZ" sz="1400" dirty="0"/>
              <a:t>zrušeno 238 předpisů (rozuměj zákonů)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altLang="cs-CZ" sz="1400" dirty="0"/>
          </a:p>
          <a:p>
            <a:r>
              <a:rPr lang="cs-CZ" altLang="cs-CZ" sz="1400" dirty="0"/>
              <a:t>odstranění provizoria</a:t>
            </a:r>
          </a:p>
          <a:p>
            <a:r>
              <a:rPr lang="cs-CZ" altLang="cs-CZ" sz="1400" dirty="0"/>
              <a:t>sjednocení právních úprav</a:t>
            </a:r>
          </a:p>
          <a:p>
            <a:r>
              <a:rPr lang="cs-CZ" altLang="cs-CZ" sz="1400" dirty="0"/>
              <a:t>odstranění formalismu (právo pro člověka, základní mantinely)</a:t>
            </a:r>
          </a:p>
          <a:p>
            <a:r>
              <a:rPr lang="cs-CZ" altLang="cs-CZ" sz="1400" dirty="0"/>
              <a:t>zásadních 14 prvních paragrafů:</a:t>
            </a:r>
          </a:p>
          <a:p>
            <a:pPr lvl="1" algn="just">
              <a:defRPr/>
            </a:pPr>
            <a:r>
              <a:rPr lang="cs-CZ" altLang="cs-CZ" sz="1400" dirty="0"/>
              <a:t>důraz na autonomii vůle člověka (většina norem má dispozitivní charakter)</a:t>
            </a:r>
          </a:p>
          <a:p>
            <a:pPr lvl="1" algn="just">
              <a:defRPr/>
            </a:pPr>
            <a:r>
              <a:rPr lang="cs-CZ" altLang="cs-CZ" sz="1400" dirty="0"/>
              <a:t>vše je dovoleno, co není zakázáno</a:t>
            </a:r>
          </a:p>
          <a:p>
            <a:pPr lvl="1" algn="just">
              <a:defRPr/>
            </a:pPr>
            <a:r>
              <a:rPr lang="cs-CZ" altLang="cs-CZ" sz="1400" dirty="0"/>
              <a:t>princip právní jistoty</a:t>
            </a:r>
          </a:p>
          <a:p>
            <a:pPr lvl="1" algn="just">
              <a:defRPr/>
            </a:pPr>
            <a:r>
              <a:rPr lang="cs-CZ" altLang="cs-CZ" sz="1400" dirty="0"/>
              <a:t>předpoklad poctivosti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53003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Aktuální úprava neziskového sektoru II. </a:t>
            </a:r>
            <a:r>
              <a:rPr lang="cs-CZ" sz="1100" dirty="0"/>
              <a:t>(co je nového?)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400" dirty="0"/>
              <a:t>jednotná úprava řady NNO – prostředí se výrazně mění (zjednodušuje?)</a:t>
            </a:r>
          </a:p>
          <a:p>
            <a:pPr lvl="1" algn="just">
              <a:defRPr/>
            </a:pPr>
            <a:r>
              <a:rPr lang="cs-CZ" altLang="cs-CZ" sz="1400" dirty="0"/>
              <a:t>„čitelnější“</a:t>
            </a:r>
          </a:p>
          <a:p>
            <a:pPr lvl="1" algn="just">
              <a:defRPr/>
            </a:pPr>
            <a:r>
              <a:rPr lang="cs-CZ" altLang="cs-CZ" sz="1400" dirty="0"/>
              <a:t>„přehlednější“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altLang="cs-CZ" sz="1400" dirty="0"/>
          </a:p>
          <a:p>
            <a:pPr algn="just"/>
            <a:r>
              <a:rPr lang="cs-CZ" altLang="cs-CZ" sz="1400" dirty="0"/>
              <a:t>rozlišení právnických osob podle charakteristiky „faktického základu“ do dvou skupiny:</a:t>
            </a:r>
          </a:p>
          <a:p>
            <a:pPr lvl="1" algn="just">
              <a:defRPr/>
            </a:pPr>
            <a:r>
              <a:rPr lang="cs-CZ" altLang="cs-CZ" sz="1400" dirty="0"/>
              <a:t>korporace (právnické osoby společenství osob)</a:t>
            </a:r>
          </a:p>
          <a:p>
            <a:pPr lvl="1" algn="just">
              <a:defRPr/>
            </a:pPr>
            <a:r>
              <a:rPr lang="cs-CZ" altLang="cs-CZ" sz="1400" dirty="0"/>
              <a:t>fundace (právnické osoby vytvořené majetkem vyčleněným k určitému účelu)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altLang="cs-CZ" sz="1400" dirty="0"/>
          </a:p>
          <a:p>
            <a:pPr algn="just"/>
            <a:r>
              <a:rPr lang="cs-CZ" altLang="cs-CZ" sz="1400" dirty="0"/>
              <a:t>zřízeny veřejné rejstříky právnických osob (zákon č. 314/2013 Sb.)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altLang="cs-CZ" sz="1400" dirty="0"/>
          </a:p>
          <a:p>
            <a:pPr algn="just"/>
            <a:r>
              <a:rPr lang="cs-CZ" altLang="cs-CZ" sz="1400" dirty="0"/>
              <a:t>diskuse kolem veřejné prospěšnosti – ukončena v roce 2018</a:t>
            </a:r>
          </a:p>
        </p:txBody>
      </p:sp>
    </p:spTree>
    <p:extLst>
      <p:ext uri="{BB962C8B-B14F-4D97-AF65-F5344CB8AC3E}">
        <p14:creationId xmlns:p14="http://schemas.microsoft.com/office/powerpoint/2010/main" val="3373034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9999" y="720000"/>
            <a:ext cx="11049969" cy="451576"/>
          </a:xfrm>
        </p:spPr>
        <p:txBody>
          <a:bodyPr/>
          <a:lstStyle/>
          <a:p>
            <a:r>
              <a:rPr lang="cs-CZ" dirty="0"/>
              <a:t>Aktuální úprava neziskového sektoru III. </a:t>
            </a:r>
            <a:r>
              <a:rPr lang="cs-CZ" sz="1100" dirty="0"/>
              <a:t>(co je nového?)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011886" y="1741714"/>
            <a:ext cx="3976914" cy="399142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cs-CZ" altLang="cs-CZ" sz="1200" dirty="0">
                <a:solidFill>
                  <a:srgbClr val="FF0000"/>
                </a:solidFill>
              </a:rPr>
              <a:t>změna ze zákona (červená)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altLang="cs-CZ" sz="1200" dirty="0">
                <a:solidFill>
                  <a:srgbClr val="0066CC"/>
                </a:solidFill>
              </a:rPr>
              <a:t>přechod možný jen před 1. 1. 2014 (modrá)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altLang="cs-CZ" sz="1200" dirty="0"/>
              <a:t>přechod možný dle přechodných ustanovení NOZ (černá)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altLang="cs-CZ" sz="1200" dirty="0">
                <a:solidFill>
                  <a:srgbClr val="00B050"/>
                </a:solidFill>
              </a:rPr>
              <a:t>přechod možný dle NOZ vždy (zelená)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cs-CZ" altLang="cs-CZ" sz="1200" dirty="0">
              <a:solidFill>
                <a:srgbClr val="00B050"/>
              </a:solidFill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altLang="cs-CZ" sz="1200" dirty="0"/>
              <a:t>zdroj: J. Benák, 2013, prezentace, BPV_ERNO</a:t>
            </a:r>
          </a:p>
        </p:txBody>
      </p:sp>
      <p:pic>
        <p:nvPicPr>
          <p:cNvPr id="6" name="Picture 6" descr="C:\Users\322799\Desktop\pravni_formy_n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00" y="1171576"/>
            <a:ext cx="7239000" cy="533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4116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9999" y="720000"/>
            <a:ext cx="10956185" cy="451576"/>
          </a:xfrm>
        </p:spPr>
        <p:txBody>
          <a:bodyPr/>
          <a:lstStyle/>
          <a:p>
            <a:r>
              <a:rPr lang="cs-CZ" dirty="0"/>
              <a:t>O kom bude dnes řeč?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400" dirty="0"/>
              <a:t>spolky </a:t>
            </a:r>
            <a:r>
              <a:rPr lang="cs-CZ" altLang="cs-CZ" sz="1400" i="1" dirty="0"/>
              <a:t>(NOZ; § 214 - § 302)</a:t>
            </a:r>
          </a:p>
          <a:p>
            <a:pPr algn="just"/>
            <a:r>
              <a:rPr lang="cs-CZ" altLang="cs-CZ" sz="1400" dirty="0"/>
              <a:t>nadace a nadační fondy </a:t>
            </a:r>
            <a:r>
              <a:rPr lang="cs-CZ" altLang="cs-CZ" sz="1400" i="1" dirty="0"/>
              <a:t>(NOZ; § 303 - § 401)</a:t>
            </a:r>
          </a:p>
          <a:p>
            <a:pPr algn="just"/>
            <a:r>
              <a:rPr lang="cs-CZ" altLang="cs-CZ" sz="1400" dirty="0"/>
              <a:t>ústavy </a:t>
            </a:r>
            <a:r>
              <a:rPr lang="cs-CZ" altLang="cs-CZ" sz="1400" i="1" dirty="0"/>
              <a:t>(NOZ; § 402 - § 418)</a:t>
            </a:r>
          </a:p>
          <a:p>
            <a:pPr algn="just"/>
            <a:r>
              <a:rPr lang="cs-CZ" altLang="cs-CZ" sz="1400" dirty="0"/>
              <a:t>obecně prospěšné společnosti </a:t>
            </a:r>
            <a:r>
              <a:rPr lang="cs-CZ" altLang="cs-CZ" sz="1400" i="1" dirty="0"/>
              <a:t>(NOZ; § 3050; resp. zákon č. 248/1995 Sb., o obecně prospěšných společnostech)</a:t>
            </a:r>
          </a:p>
          <a:p>
            <a:pPr algn="just"/>
            <a:r>
              <a:rPr lang="cs-CZ" altLang="cs-CZ" sz="1400" dirty="0"/>
              <a:t>registrované církve a náboženské společnosti (</a:t>
            </a:r>
            <a:r>
              <a:rPr lang="cs-CZ" altLang="cs-CZ" sz="1400" i="1" dirty="0"/>
              <a:t>zákon č. 3/2002 Sb., o svobodě náboženského vyznání…)</a:t>
            </a:r>
          </a:p>
          <a:p>
            <a:pPr algn="just"/>
            <a:endParaRPr lang="pl-PL" altLang="cs-CZ" sz="1400" dirty="0"/>
          </a:p>
          <a:p>
            <a:pPr marL="324000" lvl="1" indent="0" algn="just">
              <a:buNone/>
              <a:defRPr/>
            </a:pPr>
            <a:r>
              <a:rPr lang="cs-CZ" altLang="cs-CZ" sz="1400" dirty="0"/>
              <a:t>A</a:t>
            </a:r>
            <a:r>
              <a:rPr lang="en-US" altLang="cs-CZ" sz="1400" dirty="0"/>
              <a:t> </a:t>
            </a:r>
            <a:r>
              <a:rPr lang="en-US" altLang="cs-CZ" sz="1400" dirty="0" err="1"/>
              <a:t>kolik</a:t>
            </a:r>
            <a:r>
              <a:rPr lang="en-US" altLang="cs-CZ" sz="1400" dirty="0"/>
              <a:t> </a:t>
            </a:r>
            <a:r>
              <a:rPr lang="en-US" altLang="cs-CZ" sz="1400" dirty="0" err="1"/>
              <a:t>jich</a:t>
            </a:r>
            <a:r>
              <a:rPr lang="en-US" altLang="cs-CZ" sz="1400" dirty="0"/>
              <a:t> </a:t>
            </a:r>
            <a:r>
              <a:rPr lang="en-US" altLang="cs-CZ" sz="1400" dirty="0" err="1"/>
              <a:t>vlastně</a:t>
            </a:r>
            <a:r>
              <a:rPr lang="en-US" altLang="cs-CZ" sz="1400" dirty="0"/>
              <a:t> je? </a:t>
            </a:r>
            <a:r>
              <a:rPr lang="cs-CZ" altLang="cs-CZ" sz="1400" dirty="0">
                <a:hlinkClick r:id="rId2"/>
              </a:rPr>
              <a:t>Hodně</a:t>
            </a:r>
            <a:r>
              <a:rPr lang="cs-CZ" altLang="cs-CZ" sz="1400" dirty="0"/>
              <a:t>.</a:t>
            </a:r>
          </a:p>
          <a:p>
            <a:pPr marL="72000" indent="0" algn="just">
              <a:buNone/>
            </a:pPr>
            <a:endParaRPr lang="cs-CZ" altLang="cs-CZ" sz="1400" i="1" dirty="0"/>
          </a:p>
          <a:p>
            <a:pPr marL="72000" indent="0" algn="just">
              <a:buNone/>
            </a:pPr>
            <a:r>
              <a:rPr lang="cs-CZ" altLang="cs-CZ" sz="1400" b="1" i="1" dirty="0"/>
              <a:t>+ organizace na pomezí sektorů:</a:t>
            </a:r>
          </a:p>
          <a:p>
            <a:pPr marL="72000" indent="0" algn="just">
              <a:buNone/>
            </a:pPr>
            <a:endParaRPr lang="cs-CZ" altLang="cs-CZ" sz="1400" dirty="0"/>
          </a:p>
          <a:p>
            <a:pPr algn="just"/>
            <a:r>
              <a:rPr lang="cs-CZ" altLang="cs-CZ" sz="1400" dirty="0"/>
              <a:t>sociální družstva </a:t>
            </a:r>
            <a:r>
              <a:rPr lang="cs-CZ" altLang="cs-CZ" sz="1400" i="1" dirty="0"/>
              <a:t>(</a:t>
            </a:r>
            <a:r>
              <a:rPr lang="pl-PL" altLang="cs-CZ" sz="1400" i="1" dirty="0"/>
              <a:t>zákon č. 90/2012 Sb., o korporacích; § 758 - § 773)</a:t>
            </a:r>
          </a:p>
          <a:p>
            <a:pPr algn="just"/>
            <a:r>
              <a:rPr lang="pl-PL" altLang="cs-CZ" sz="1400" dirty="0"/>
              <a:t>organizační složky </a:t>
            </a:r>
            <a:r>
              <a:rPr lang="pl-PL" altLang="cs-CZ" sz="1400" i="1" dirty="0"/>
              <a:t>(zákon č. 219/2000 Sb., o majetku České republiky, resp. zákon č. 250/2000 Sb., o rozpočtových pravidlech územních rozpočtů, resp. zákon č. 128/2000 Sb., o obcích)</a:t>
            </a:r>
            <a:endParaRPr lang="pl-PL" altLang="cs-CZ" sz="1400" dirty="0"/>
          </a:p>
          <a:p>
            <a:pPr algn="just"/>
            <a:r>
              <a:rPr lang="pl-PL" altLang="cs-CZ" sz="1400" dirty="0"/>
              <a:t>příspěvkové organizace </a:t>
            </a:r>
            <a:r>
              <a:rPr lang="pl-PL" altLang="cs-CZ" sz="1400" i="1" dirty="0"/>
              <a:t>(zákon č. 218/2000 Sb., o rozpočtových pravidlech státu, resp. zákon č. 250/2000 Sb., o rozpočtových pravidlech územních rozpočtů, resp. zákon č. 128/2000 Sb., o obcích)</a:t>
            </a:r>
          </a:p>
        </p:txBody>
      </p:sp>
    </p:spTree>
    <p:extLst>
      <p:ext uri="{BB962C8B-B14F-4D97-AF65-F5344CB8AC3E}">
        <p14:creationId xmlns:p14="http://schemas.microsoft.com/office/powerpoint/2010/main" val="1429810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teď konkrétněji…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dirty="0"/>
          </a:p>
          <a:p>
            <a:pPr marL="72000" indent="0" algn="ctr">
              <a:buNone/>
            </a:pPr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OBČANSKÉ SDRUŽENÍ =&gt; SPOLEK</a:t>
            </a:r>
          </a:p>
          <a:p>
            <a:pPr marL="72000" indent="0" algn="ctr">
              <a:buNone/>
            </a:pPr>
            <a:r>
              <a:rPr lang="cs-CZ" alt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(korporace)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2995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Obsah bloku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800" dirty="0"/>
              <a:t>základní vymezení sektoru</a:t>
            </a:r>
          </a:p>
          <a:p>
            <a:pPr lvl="1">
              <a:defRPr/>
            </a:pPr>
            <a:r>
              <a:rPr lang="cs-CZ" altLang="cs-CZ" sz="1600" dirty="0" err="1"/>
              <a:t>Pestoffův</a:t>
            </a:r>
            <a:r>
              <a:rPr lang="cs-CZ" altLang="cs-CZ" sz="1600" dirty="0"/>
              <a:t> trojúhelník</a:t>
            </a:r>
          </a:p>
          <a:p>
            <a:pPr lvl="1">
              <a:defRPr/>
            </a:pPr>
            <a:r>
              <a:rPr lang="cs-CZ" altLang="cs-CZ" sz="1600" dirty="0"/>
              <a:t>Strukturálně-operacionální definice</a:t>
            </a:r>
          </a:p>
          <a:p>
            <a:pPr>
              <a:defRPr/>
            </a:pPr>
            <a:endParaRPr lang="cs-CZ" altLang="cs-CZ" sz="1800" dirty="0"/>
          </a:p>
          <a:p>
            <a:pPr>
              <a:defRPr/>
            </a:pPr>
            <a:r>
              <a:rPr lang="cs-CZ" altLang="cs-CZ" sz="1800" dirty="0"/>
              <a:t>potřebnost/podoba sektoru</a:t>
            </a:r>
          </a:p>
          <a:p>
            <a:pPr lvl="1">
              <a:defRPr/>
            </a:pPr>
            <a:r>
              <a:rPr lang="cs-CZ" altLang="cs-CZ" sz="1600" dirty="0"/>
              <a:t>jednofaktorové definice v rychlosti</a:t>
            </a:r>
          </a:p>
          <a:p>
            <a:pPr lvl="1">
              <a:defRPr/>
            </a:pPr>
            <a:r>
              <a:rPr lang="cs-CZ" altLang="cs-CZ" sz="1600" dirty="0" err="1"/>
              <a:t>vícefaktorové</a:t>
            </a:r>
            <a:r>
              <a:rPr lang="cs-CZ" altLang="cs-CZ" sz="1600" dirty="0"/>
              <a:t> definice v rychlosti</a:t>
            </a:r>
          </a:p>
          <a:p>
            <a:pPr lvl="1">
              <a:defRPr/>
            </a:pPr>
            <a:endParaRPr lang="cs-CZ" altLang="cs-CZ" sz="1600" dirty="0"/>
          </a:p>
          <a:p>
            <a:pPr lvl="1">
              <a:defRPr/>
            </a:pPr>
            <a:r>
              <a:rPr lang="cs-CZ" altLang="cs-CZ" sz="1600" dirty="0"/>
              <a:t>funkce sektoru</a:t>
            </a:r>
          </a:p>
          <a:p>
            <a:pPr lvl="1">
              <a:defRPr/>
            </a:pPr>
            <a:endParaRPr lang="cs-CZ" altLang="cs-CZ" sz="12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00B791A-5D3A-4A62-90C2-498198C4C4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" t="5764" r="1869"/>
          <a:stretch/>
        </p:blipFill>
        <p:spPr bwMode="auto">
          <a:xfrm>
            <a:off x="6096000" y="1171576"/>
            <a:ext cx="5936496" cy="4456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4599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9999" y="720000"/>
            <a:ext cx="11198731" cy="451576"/>
          </a:xfrm>
        </p:spPr>
        <p:txBody>
          <a:bodyPr/>
          <a:lstStyle/>
          <a:p>
            <a:r>
              <a:rPr lang="cs-CZ" dirty="0"/>
              <a:t>OBČANSKÉ SDRUŽENÍ: původní právní forma </a:t>
            </a:r>
            <a:r>
              <a:rPr lang="cs-CZ" sz="1100" dirty="0"/>
              <a:t>(před 1. 1. 2014)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918706"/>
          </a:xfrm>
        </p:spPr>
        <p:txBody>
          <a:bodyPr/>
          <a:lstStyle/>
          <a:p>
            <a:pPr algn="just">
              <a:defRPr/>
            </a:pPr>
            <a:r>
              <a:rPr lang="cs-CZ" altLang="cs-CZ" sz="1400" dirty="0"/>
              <a:t>principy, na nichž byla občanská sdružení založena: </a:t>
            </a:r>
          </a:p>
          <a:p>
            <a:pPr marL="72000" indent="0" algn="just">
              <a:buNone/>
              <a:defRPr/>
            </a:pPr>
            <a:r>
              <a:rPr lang="cs-CZ" altLang="cs-CZ" sz="1400" dirty="0"/>
              <a:t>dobrovolnosti / osobního členství / absence majetkové participace členů / spolkové samosprávy / oddělení od státu</a:t>
            </a:r>
          </a:p>
          <a:p>
            <a:pPr algn="just">
              <a:defRPr/>
            </a:pPr>
            <a:endParaRPr lang="cs-CZ" altLang="cs-CZ" sz="1400" dirty="0"/>
          </a:p>
          <a:p>
            <a:pPr algn="just">
              <a:defRPr/>
            </a:pPr>
            <a:r>
              <a:rPr lang="cs-CZ" altLang="cs-CZ" sz="1400" dirty="0"/>
              <a:t>co bylo pro legislativní úpravu občanských sdružení charakteristické: </a:t>
            </a:r>
          </a:p>
          <a:p>
            <a:pPr marL="72000" indent="0" algn="just">
              <a:buNone/>
              <a:defRPr/>
            </a:pPr>
            <a:r>
              <a:rPr lang="cs-CZ" altLang="cs-CZ" sz="1400" dirty="0"/>
              <a:t>atmosféra roku 1989, velmi liberální právní úprava, pestrá paleta aktivit, rozhodovací praxe MV ČR</a:t>
            </a:r>
          </a:p>
          <a:p>
            <a:pPr algn="just">
              <a:defRPr/>
            </a:pPr>
            <a:endParaRPr lang="cs-CZ" altLang="cs-CZ" sz="1400" dirty="0"/>
          </a:p>
          <a:p>
            <a:pPr algn="just">
              <a:defRPr/>
            </a:pPr>
            <a:r>
              <a:rPr lang="cs-CZ" altLang="cs-CZ" sz="1400" dirty="0"/>
              <a:t>základní kontury „občanských sdružení“</a:t>
            </a:r>
          </a:p>
          <a:p>
            <a:pPr lvl="1"/>
            <a:r>
              <a:rPr lang="cs-CZ" altLang="cs-CZ" sz="1400" dirty="0"/>
              <a:t>zákon č. 83/1990 Sb., o sdružování občanů</a:t>
            </a:r>
          </a:p>
          <a:p>
            <a:pPr lvl="1"/>
            <a:r>
              <a:rPr lang="cs-CZ" altLang="cs-CZ" sz="1400" dirty="0"/>
              <a:t>(právo na svobodné sdružování – svobodná vůle)</a:t>
            </a:r>
          </a:p>
          <a:p>
            <a:pPr lvl="1"/>
            <a:r>
              <a:rPr lang="cs-CZ" altLang="cs-CZ" sz="1400" dirty="0"/>
              <a:t>(netřeba povolení státního orgánu)</a:t>
            </a:r>
          </a:p>
          <a:p>
            <a:pPr lvl="1"/>
            <a:r>
              <a:rPr lang="cs-CZ" altLang="cs-CZ" sz="1400" dirty="0"/>
              <a:t>(nevztahoval se na politické strany a politická hnutí, výdělečné činnosti a církve  a náboženské společnosti)</a:t>
            </a:r>
          </a:p>
          <a:p>
            <a:pPr lvl="1"/>
            <a:r>
              <a:rPr lang="cs-CZ" altLang="cs-CZ" sz="1400" dirty="0"/>
              <a:t>(zapovězené aktivity občanských sdružení)</a:t>
            </a:r>
          </a:p>
          <a:p>
            <a:pPr lvl="1"/>
            <a:r>
              <a:rPr lang="cs-CZ" altLang="cs-CZ" sz="1400" dirty="0"/>
              <a:t>(základem organizace – stanovy: název, sídlo, cíl, orgány, organizační jednotky, hospodaření)</a:t>
            </a:r>
          </a:p>
          <a:p>
            <a:pPr lvl="1"/>
            <a:r>
              <a:rPr lang="cs-CZ" altLang="cs-CZ" sz="1400" dirty="0"/>
              <a:t>(vznik registrací – přípravný výbor alespoň o 3 osobách – alespoň jeden 18+)</a:t>
            </a:r>
          </a:p>
          <a:p>
            <a:pPr algn="just">
              <a:defRPr/>
            </a:pP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1508142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9999" y="720000"/>
            <a:ext cx="11198731" cy="451576"/>
          </a:xfrm>
        </p:spPr>
        <p:txBody>
          <a:bodyPr/>
          <a:lstStyle/>
          <a:p>
            <a:r>
              <a:rPr lang="cs-CZ" dirty="0"/>
              <a:t>OBČANSKÉ SDRUŽENÍ: původní právní forma </a:t>
            </a:r>
            <a:r>
              <a:rPr lang="cs-CZ" sz="1100" dirty="0"/>
              <a:t>(před 1. 1. 2014)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918706"/>
          </a:xfrm>
        </p:spPr>
        <p:txBody>
          <a:bodyPr/>
          <a:lstStyle/>
          <a:p>
            <a:pPr algn="just">
              <a:defRPr/>
            </a:pPr>
            <a:r>
              <a:rPr lang="cs-CZ" altLang="cs-CZ" sz="1400" dirty="0"/>
              <a:t>obvyklé aktivity (hlavní vs. vedlejší činnost)</a:t>
            </a:r>
          </a:p>
          <a:p>
            <a:pPr lvl="1"/>
            <a:r>
              <a:rPr lang="cs-CZ" altLang="cs-CZ" sz="1400" dirty="0"/>
              <a:t>odborové organizace</a:t>
            </a:r>
          </a:p>
          <a:p>
            <a:pPr lvl="1"/>
            <a:r>
              <a:rPr lang="cs-CZ" altLang="cs-CZ" sz="1400" dirty="0"/>
              <a:t>tělovýchovné jednoty</a:t>
            </a:r>
          </a:p>
          <a:p>
            <a:pPr lvl="1"/>
            <a:r>
              <a:rPr lang="cs-CZ" altLang="cs-CZ" sz="1400" dirty="0"/>
              <a:t>zahrádkáři</a:t>
            </a:r>
          </a:p>
          <a:p>
            <a:pPr lvl="1"/>
            <a:r>
              <a:rPr lang="cs-CZ" altLang="cs-CZ" sz="1400" dirty="0"/>
              <a:t>rybářské spolky</a:t>
            </a:r>
          </a:p>
          <a:p>
            <a:pPr lvl="1"/>
            <a:r>
              <a:rPr lang="cs-CZ" altLang="cs-CZ" sz="1400" dirty="0"/>
              <a:t>chovatelé včetně včelařů</a:t>
            </a:r>
          </a:p>
          <a:p>
            <a:pPr lvl="1"/>
            <a:r>
              <a:rPr lang="cs-CZ" altLang="cs-CZ" sz="1400" dirty="0"/>
              <a:t>Český červený kříž</a:t>
            </a:r>
          </a:p>
          <a:p>
            <a:pPr lvl="1"/>
            <a:r>
              <a:rPr lang="cs-CZ" altLang="cs-CZ" sz="1400" dirty="0"/>
              <a:t>Obec architektů</a:t>
            </a:r>
          </a:p>
          <a:p>
            <a:pPr lvl="1"/>
            <a:r>
              <a:rPr lang="cs-CZ" altLang="cs-CZ" sz="1400" dirty="0"/>
              <a:t>Obec moravskoslezských spisovatel</a:t>
            </a:r>
          </a:p>
          <a:p>
            <a:pPr lvl="1"/>
            <a:r>
              <a:rPr lang="cs-CZ" altLang="cs-CZ" sz="1400" dirty="0"/>
              <a:t>Asociace muzeí a galerií</a:t>
            </a:r>
          </a:p>
          <a:p>
            <a:pPr lvl="1"/>
            <a:r>
              <a:rPr lang="cs-CZ" altLang="cs-CZ" sz="1400" dirty="0"/>
              <a:t>amatérské kulturní spolky</a:t>
            </a:r>
          </a:p>
          <a:p>
            <a:pPr lvl="1"/>
            <a:r>
              <a:rPr lang="cs-CZ" altLang="cs-CZ" sz="1400" dirty="0"/>
              <a:t>Pionýři </a:t>
            </a:r>
          </a:p>
          <a:p>
            <a:pPr lvl="1"/>
            <a:r>
              <a:rPr lang="cs-CZ" altLang="cs-CZ" sz="1400" dirty="0"/>
              <a:t>Skauti </a:t>
            </a:r>
          </a:p>
          <a:p>
            <a:pPr lvl="1"/>
            <a:r>
              <a:rPr lang="cs-CZ" altLang="cs-CZ" sz="1400" dirty="0"/>
              <a:t>…</a:t>
            </a:r>
          </a:p>
          <a:p>
            <a:pPr lvl="1"/>
            <a:r>
              <a:rPr lang="cs-CZ" altLang="cs-CZ" sz="1400" dirty="0"/>
              <a:t>původní registr již bohužel není funkční</a:t>
            </a:r>
          </a:p>
        </p:txBody>
      </p:sp>
    </p:spTree>
    <p:extLst>
      <p:ext uri="{BB962C8B-B14F-4D97-AF65-F5344CB8AC3E}">
        <p14:creationId xmlns:p14="http://schemas.microsoft.com/office/powerpoint/2010/main" val="3861064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SPOLEK: obecný koncept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918706"/>
          </a:xfrm>
        </p:spPr>
        <p:txBody>
          <a:bodyPr/>
          <a:lstStyle/>
          <a:p>
            <a:pPr algn="just">
              <a:defRPr/>
            </a:pPr>
            <a:r>
              <a:rPr lang="cs-CZ" altLang="cs-CZ" sz="1400" dirty="0"/>
              <a:t>nástupnická organizace občanských sdružení</a:t>
            </a:r>
          </a:p>
          <a:p>
            <a:pPr lvl="1" algn="just">
              <a:defRPr/>
            </a:pPr>
            <a:r>
              <a:rPr lang="cs-CZ" altLang="cs-CZ" sz="1400" dirty="0"/>
              <a:t>členská základna (min. 3 osoby – nenucené členství, možnost i PO)</a:t>
            </a:r>
          </a:p>
          <a:p>
            <a:pPr lvl="1" algn="just">
              <a:defRPr/>
            </a:pPr>
            <a:r>
              <a:rPr lang="cs-CZ" altLang="cs-CZ" sz="1400" dirty="0"/>
              <a:t>založeno za společným zájmem</a:t>
            </a:r>
          </a:p>
          <a:p>
            <a:pPr lvl="1" algn="just">
              <a:defRPr/>
            </a:pPr>
            <a:r>
              <a:rPr lang="cs-CZ" altLang="cs-CZ" sz="1400" dirty="0"/>
              <a:t>činnost „vzájemně“ či „veřejně“ prospěšná</a:t>
            </a:r>
          </a:p>
          <a:p>
            <a:pPr lvl="1" algn="just">
              <a:defRPr/>
            </a:pPr>
            <a:r>
              <a:rPr lang="cs-CZ" altLang="cs-CZ" sz="1400" dirty="0"/>
              <a:t>hlavní činnost vs. činnost hospodářská/vedlejší/doplňková (možné i podnikání)</a:t>
            </a:r>
          </a:p>
          <a:p>
            <a:pPr lvl="1" algn="just">
              <a:defRPr/>
            </a:pPr>
            <a:endParaRPr lang="cs-CZ" altLang="cs-CZ" sz="1400" dirty="0"/>
          </a:p>
          <a:p>
            <a:pPr lvl="1" algn="just">
              <a:defRPr/>
            </a:pPr>
            <a:r>
              <a:rPr lang="cs-CZ" altLang="cs-CZ" sz="1400" dirty="0"/>
              <a:t>základem organizace – stanovy: název, sídlo, cíl, orgány</a:t>
            </a:r>
            <a:r>
              <a:rPr lang="cs-CZ" altLang="cs-CZ" sz="1400" dirty="0">
                <a:ea typeface="+mn-ea"/>
                <a:cs typeface="+mn-cs"/>
              </a:rPr>
              <a:t>, práva a povinnosti členů (možnost vzniku pobočného spolku)</a:t>
            </a:r>
          </a:p>
          <a:p>
            <a:pPr lvl="1" algn="just">
              <a:defRPr/>
            </a:pPr>
            <a:r>
              <a:rPr lang="cs-CZ" altLang="cs-CZ" sz="1400" dirty="0">
                <a:ea typeface="+mn-ea"/>
                <a:cs typeface="+mn-cs"/>
              </a:rPr>
              <a:t>název obsahuje buď slovo „spolek“, nebo slova „zapsaný spolek“, příp. „z. s.“ </a:t>
            </a:r>
          </a:p>
          <a:p>
            <a:pPr lvl="1" algn="just">
              <a:defRPr/>
            </a:pPr>
            <a:r>
              <a:rPr lang="cs-CZ" altLang="cs-CZ" sz="1400" dirty="0">
                <a:ea typeface="+mn-ea"/>
                <a:cs typeface="+mn-cs"/>
              </a:rPr>
              <a:t>povinné orgány: statutární (5 let funkční období) a nejvyšší orgán (čl. schůze) + (možnost zřízení kontrolní komise)</a:t>
            </a:r>
          </a:p>
          <a:p>
            <a:pPr lvl="1" algn="just">
              <a:defRPr/>
            </a:pPr>
            <a:endParaRPr lang="cs-CZ" altLang="cs-CZ" sz="1400" dirty="0">
              <a:ea typeface="+mn-ea"/>
              <a:cs typeface="+mn-cs"/>
            </a:endParaRPr>
          </a:p>
          <a:p>
            <a:pPr lvl="1" algn="just">
              <a:defRPr/>
            </a:pPr>
            <a:r>
              <a:rPr lang="cs-CZ" altLang="cs-CZ" sz="1400" dirty="0">
                <a:ea typeface="+mn-ea"/>
                <a:cs typeface="+mn-cs"/>
              </a:rPr>
              <a:t>vznik zápisem do Veřejného rejstříku (rejstříkový soud – místní krajský soud, spolkový rejstřík)</a:t>
            </a:r>
          </a:p>
          <a:p>
            <a:pPr lvl="1" algn="just">
              <a:defRPr/>
            </a:pPr>
            <a:endParaRPr lang="cs-CZ" altLang="cs-CZ" sz="1400" dirty="0">
              <a:ea typeface="+mn-ea"/>
              <a:cs typeface="+mn-cs"/>
            </a:endParaRPr>
          </a:p>
          <a:p>
            <a:pPr algn="just">
              <a:defRPr/>
            </a:pPr>
            <a:r>
              <a:rPr lang="cs-CZ" altLang="cs-CZ" sz="1400" dirty="0"/>
              <a:t>přechodné období 2 let pro změnu názvu a 3 let pro změnu stanov do stavu v souladu s NOZ, přechodné období pro transformace   na jiné právní formy (ústav, sociální družstvo)</a:t>
            </a:r>
          </a:p>
        </p:txBody>
      </p:sp>
    </p:spTree>
    <p:extLst>
      <p:ext uri="{BB962C8B-B14F-4D97-AF65-F5344CB8AC3E}">
        <p14:creationId xmlns:p14="http://schemas.microsoft.com/office/powerpoint/2010/main" val="7367570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SPOLEK: vzor stanov a spolkový rejstřík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1400" dirty="0"/>
              <a:t>vzorové stanovy</a:t>
            </a:r>
          </a:p>
          <a:p>
            <a:pPr lvl="1">
              <a:defRPr/>
            </a:pPr>
            <a:r>
              <a:rPr lang="cs-CZ" altLang="cs-CZ" sz="1400" dirty="0"/>
              <a:t>plný internet, </a:t>
            </a:r>
            <a:r>
              <a:rPr lang="cs-CZ" altLang="cs-CZ" sz="1400" dirty="0">
                <a:hlinkClick r:id="rId2"/>
              </a:rPr>
              <a:t>např.</a:t>
            </a:r>
            <a:endParaRPr lang="cs-CZ" altLang="cs-CZ" sz="1400" dirty="0"/>
          </a:p>
          <a:p>
            <a:pPr lvl="1">
              <a:defRPr/>
            </a:pPr>
            <a:r>
              <a:rPr lang="cs-CZ" altLang="cs-CZ" sz="1400" dirty="0"/>
              <a:t>závazné pouze to, aby obsahovaly, co definuje NOZ</a:t>
            </a:r>
          </a:p>
          <a:p>
            <a:pPr lvl="1">
              <a:defRPr/>
            </a:pPr>
            <a:r>
              <a:rPr lang="cs-CZ" altLang="cs-CZ" sz="1400" dirty="0"/>
              <a:t>popis postupu založení a vzniku: </a:t>
            </a:r>
            <a:r>
              <a:rPr lang="cs-CZ" altLang="cs-CZ" sz="1400" dirty="0">
                <a:hlinkClick r:id="rId3"/>
              </a:rPr>
              <a:t>např.</a:t>
            </a:r>
            <a:endParaRPr lang="cs-CZ" altLang="cs-CZ" sz="1400" dirty="0"/>
          </a:p>
          <a:p>
            <a:pPr lvl="1">
              <a:defRPr/>
            </a:pPr>
            <a:endParaRPr lang="cs-CZ" altLang="cs-CZ" sz="1400" dirty="0"/>
          </a:p>
          <a:p>
            <a:r>
              <a:rPr lang="cs-CZ" altLang="cs-CZ" sz="1400" dirty="0"/>
              <a:t>spolkový rejstřík</a:t>
            </a:r>
          </a:p>
          <a:p>
            <a:pPr lvl="1">
              <a:defRPr/>
            </a:pPr>
            <a:r>
              <a:rPr lang="cs-CZ" altLang="cs-CZ" sz="1400" dirty="0"/>
              <a:t>obsahuje základní veřejně dostupné informace o organizacích</a:t>
            </a:r>
          </a:p>
          <a:p>
            <a:pPr lvl="1">
              <a:defRPr/>
            </a:pPr>
            <a:r>
              <a:rPr lang="cs-CZ" altLang="cs-CZ" sz="1400" dirty="0"/>
              <a:t>dostupný </a:t>
            </a:r>
            <a:r>
              <a:rPr lang="cs-CZ" altLang="cs-CZ" sz="1400" dirty="0">
                <a:hlinkClick r:id="rId4"/>
              </a:rPr>
              <a:t>zde</a:t>
            </a:r>
            <a:endParaRPr lang="cs-CZ" altLang="cs-CZ" sz="1400" dirty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6641121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teď konkrétněji…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dirty="0"/>
          </a:p>
          <a:p>
            <a:pPr marL="72000" indent="0" algn="ctr">
              <a:buNone/>
            </a:pPr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NADACE A NADAČNÍ FOND</a:t>
            </a:r>
          </a:p>
          <a:p>
            <a:pPr marL="72000" indent="0" algn="ctr">
              <a:buNone/>
            </a:pPr>
            <a:r>
              <a:rPr lang="cs-CZ" alt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(fundace)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00327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NADACE: obecný koncept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 algn="just">
              <a:buNone/>
            </a:pPr>
            <a:r>
              <a:rPr lang="cs-CZ" altLang="cs-CZ" sz="1400" i="1" dirty="0"/>
              <a:t>„právnická osoba soukromého práva, která je tvořená účelovým sdružením majetku, který má svými výnosy sloužit společensky</a:t>
            </a:r>
            <a:r>
              <a:rPr lang="en-US" altLang="cs-CZ" sz="1400" i="1" dirty="0"/>
              <a:t> </a:t>
            </a:r>
            <a:r>
              <a:rPr lang="cs-CZ" altLang="cs-CZ" sz="1400" i="1" dirty="0"/>
              <a:t>           či hospodářsky užitečnému účelu“</a:t>
            </a:r>
          </a:p>
          <a:p>
            <a:pPr algn="just"/>
            <a:r>
              <a:rPr lang="cs-CZ" altLang="cs-CZ" sz="1400" dirty="0"/>
              <a:t>nová úprava původní právní formy:</a:t>
            </a:r>
          </a:p>
          <a:p>
            <a:pPr lvl="1" algn="just">
              <a:defRPr/>
            </a:pPr>
            <a:r>
              <a:rPr lang="cs-CZ" altLang="cs-CZ" sz="1400" dirty="0"/>
              <a:t>zákon č. 89/2012 Sb., Občanský zákoník; § 303 - § 401</a:t>
            </a:r>
          </a:p>
          <a:p>
            <a:pPr lvl="1" algn="just">
              <a:defRPr/>
            </a:pPr>
            <a:r>
              <a:rPr lang="cs-CZ" altLang="cs-CZ" sz="1400" dirty="0"/>
              <a:t>změny proti původní legislativě? </a:t>
            </a:r>
          </a:p>
          <a:p>
            <a:pPr marL="324000" lvl="1" indent="0" algn="just">
              <a:buNone/>
              <a:defRPr/>
            </a:pPr>
            <a:r>
              <a:rPr lang="cs-CZ" altLang="cs-CZ" sz="1400" dirty="0"/>
              <a:t>liberalizace (důraz na vůli zakladatele); hospodářsky užitečný účel; (přidružený fond)</a:t>
            </a:r>
          </a:p>
          <a:p>
            <a:pPr marL="252000" lvl="1" algn="just">
              <a:lnSpc>
                <a:spcPct val="150000"/>
              </a:lnSpc>
              <a:defRPr/>
            </a:pPr>
            <a:endParaRPr lang="cs-CZ" altLang="cs-CZ" sz="1400" dirty="0">
              <a:ea typeface="+mn-ea"/>
              <a:cs typeface="+mn-cs"/>
            </a:endParaRPr>
          </a:p>
          <a:p>
            <a:pPr marL="252000" lvl="1" algn="just">
              <a:lnSpc>
                <a:spcPct val="150000"/>
              </a:lnSpc>
              <a:defRPr/>
            </a:pPr>
            <a:r>
              <a:rPr lang="cs-CZ" altLang="cs-CZ" sz="1400" dirty="0">
                <a:ea typeface="+mn-ea"/>
                <a:cs typeface="+mn-cs"/>
              </a:rPr>
              <a:t>obecně:</a:t>
            </a:r>
          </a:p>
          <a:p>
            <a:pPr lvl="1" algn="just">
              <a:defRPr/>
            </a:pPr>
            <a:r>
              <a:rPr lang="cs-CZ" altLang="cs-CZ" sz="1400" dirty="0"/>
              <a:t>trvalý charakter</a:t>
            </a:r>
          </a:p>
          <a:p>
            <a:pPr lvl="1" algn="just">
              <a:defRPr/>
            </a:pPr>
            <a:r>
              <a:rPr lang="cs-CZ" altLang="cs-CZ" sz="1400" dirty="0"/>
              <a:t>neslouží k výdělečným účelům, může však podnikat (vedlejší činnost)</a:t>
            </a:r>
          </a:p>
          <a:p>
            <a:pPr lvl="1" algn="just">
              <a:defRPr/>
            </a:pPr>
            <a:r>
              <a:rPr lang="cs-CZ" altLang="cs-CZ" sz="1400" dirty="0"/>
              <a:t>veřejně prospěšný účel vs. dobročinný účel nadace</a:t>
            </a:r>
          </a:p>
          <a:p>
            <a:pPr lvl="1" algn="just">
              <a:defRPr/>
            </a:pPr>
            <a:r>
              <a:rPr lang="cs-CZ" altLang="cs-CZ" sz="1400" dirty="0"/>
              <a:t>držba tzv. „nadační jistiny“ (resp. kapitálu, v min. rozsahu 500.000 Kč)</a:t>
            </a:r>
          </a:p>
        </p:txBody>
      </p:sp>
    </p:spTree>
    <p:extLst>
      <p:ext uri="{BB962C8B-B14F-4D97-AF65-F5344CB8AC3E}">
        <p14:creationId xmlns:p14="http://schemas.microsoft.com/office/powerpoint/2010/main" val="4019167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NADACE: konkrétněji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400" dirty="0"/>
              <a:t>založení:</a:t>
            </a:r>
          </a:p>
          <a:p>
            <a:pPr lvl="1" algn="just">
              <a:defRPr/>
            </a:pPr>
            <a:r>
              <a:rPr lang="cs-CZ" altLang="cs-CZ" sz="1400" dirty="0"/>
              <a:t>na základě nadační listiny (zakládací listina vs. pořízení pro případ smrti) – charakter veřejné listiny</a:t>
            </a:r>
          </a:p>
          <a:p>
            <a:pPr lvl="1" algn="just">
              <a:defRPr/>
            </a:pPr>
            <a:r>
              <a:rPr lang="cs-CZ" altLang="cs-CZ" sz="1400" dirty="0"/>
              <a:t>obsah nadační listiny: název a sídlo, identifikace zakladatele, účel existence, výše vkladu, výše nadačního kapitálu, identifikace správní rady (statutární orgán) a dozorčí rady (resp. revizora), určení správce nadačního kapitálu, určení podmínek pro poskytování nadačního příspěvku</a:t>
            </a:r>
          </a:p>
          <a:p>
            <a:pPr marL="600075" lvl="1" indent="-257175" algn="just">
              <a:buFont typeface="Wingdings" pitchFamily="2" charset="2"/>
              <a:buChar char="q"/>
            </a:pPr>
            <a:endParaRPr lang="cs-CZ" altLang="cs-CZ" sz="1400" dirty="0"/>
          </a:p>
          <a:p>
            <a:pPr algn="just"/>
            <a:r>
              <a:rPr lang="cs-CZ" altLang="cs-CZ" sz="1400" dirty="0"/>
              <a:t>fungování:</a:t>
            </a:r>
          </a:p>
          <a:p>
            <a:pPr lvl="1" algn="just">
              <a:defRPr/>
            </a:pPr>
            <a:r>
              <a:rPr lang="cs-CZ" altLang="cs-CZ" sz="1400" dirty="0"/>
              <a:t>na základě statutu nadace</a:t>
            </a:r>
          </a:p>
          <a:p>
            <a:pPr lvl="1" algn="just">
              <a:defRPr/>
            </a:pPr>
            <a:r>
              <a:rPr lang="cs-CZ" altLang="cs-CZ" sz="1400" dirty="0"/>
              <a:t>nadační jmění ve vlastnictví avšak bez možnosti volné dispozice </a:t>
            </a:r>
          </a:p>
          <a:p>
            <a:pPr lvl="1" algn="just">
              <a:defRPr/>
            </a:pPr>
            <a:r>
              <a:rPr lang="cs-CZ" altLang="cs-CZ" sz="1400" dirty="0"/>
              <a:t>forma nadačního jmění může být různá (peníze, nemovitosti, umělecké předměty, cenné papíry...)</a:t>
            </a:r>
          </a:p>
          <a:p>
            <a:pPr lvl="1" algn="just">
              <a:defRPr/>
            </a:pPr>
            <a:r>
              <a:rPr lang="cs-CZ" altLang="cs-CZ" sz="1400" dirty="0"/>
              <a:t>nadační příspěvky – ne rozpouštění nadačního jmění ale z jeho výnosů</a:t>
            </a:r>
          </a:p>
          <a:p>
            <a:pPr lvl="1" algn="just">
              <a:defRPr/>
            </a:pPr>
            <a:endParaRPr lang="cs-CZ" altLang="cs-CZ" sz="1400" dirty="0"/>
          </a:p>
          <a:p>
            <a:pPr lvl="1" algn="just">
              <a:defRPr/>
            </a:pPr>
            <a:r>
              <a:rPr lang="cs-CZ" altLang="cs-CZ" sz="1400" dirty="0"/>
              <a:t>možnost tzv. přidruženého fondu – majetkový soubor bez právní subjektivity (majetek ve správě nadace, resp. nadačního fondu - vlastníkem zakladatel) … nejde o tzv. </a:t>
            </a:r>
            <a:r>
              <a:rPr lang="cs-CZ" altLang="cs-CZ" sz="1400" dirty="0" err="1"/>
              <a:t>svěřenský</a:t>
            </a:r>
            <a:r>
              <a:rPr lang="cs-CZ" altLang="cs-CZ" sz="1400" dirty="0"/>
              <a:t> fond (původní vlastník pozbývá vlastnictví)</a:t>
            </a:r>
          </a:p>
          <a:p>
            <a:pPr marL="600075" lvl="1" indent="-257175" algn="just">
              <a:buFont typeface="Wingdings" pitchFamily="2" charset="2"/>
              <a:buChar char="q"/>
            </a:pPr>
            <a:endParaRPr lang="cs-CZ" altLang="cs-CZ" sz="1400" dirty="0"/>
          </a:p>
          <a:p>
            <a:pPr marL="0" indent="0" algn="just">
              <a:buNone/>
            </a:pPr>
            <a:endParaRPr lang="cs-CZ" altLang="cs-CZ" sz="1400" dirty="0"/>
          </a:p>
          <a:p>
            <a:pPr algn="just"/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9237638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NADAČNÍ FOND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altLang="cs-CZ" sz="1400" i="1" dirty="0"/>
              <a:t>„právnická osoba soukromého práva, založená k účelu společensky nebo hospodářsky užitečnému“</a:t>
            </a:r>
          </a:p>
          <a:p>
            <a:endParaRPr lang="cs-CZ" altLang="cs-CZ" sz="1400" dirty="0"/>
          </a:p>
          <a:p>
            <a:r>
              <a:rPr lang="cs-CZ" altLang="cs-CZ" sz="1400" dirty="0"/>
              <a:t>obecně „zjednodušená“ nadace</a:t>
            </a:r>
          </a:p>
          <a:p>
            <a:pPr lvl="1">
              <a:defRPr/>
            </a:pPr>
            <a:r>
              <a:rPr lang="cs-CZ" altLang="cs-CZ" sz="1400" dirty="0"/>
              <a:t>nemusí mít nutně trvalý charakter</a:t>
            </a:r>
          </a:p>
          <a:p>
            <a:pPr lvl="1">
              <a:defRPr/>
            </a:pPr>
            <a:r>
              <a:rPr lang="cs-CZ" altLang="cs-CZ" sz="1400" dirty="0"/>
              <a:t>institucionalizovaná veřejná sbírka</a:t>
            </a:r>
          </a:p>
          <a:p>
            <a:pPr lvl="1">
              <a:defRPr/>
            </a:pPr>
            <a:r>
              <a:rPr lang="cs-CZ" altLang="cs-CZ" sz="1400" dirty="0"/>
              <a:t>nevytváří nadační jistinu ani nadační kapitál</a:t>
            </a:r>
          </a:p>
          <a:p>
            <a:pPr lvl="1">
              <a:defRPr/>
            </a:pPr>
            <a:r>
              <a:rPr lang="cs-CZ" altLang="cs-CZ" sz="1400" dirty="0"/>
              <a:t>předmět vkladu ani dar nemusí splňovat předpoklad trvalého výnosu</a:t>
            </a:r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9796739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ZNÁMÉ NADACE A NADAČNÍ FONDY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1400" dirty="0"/>
              <a:t>Výbor dobré vůle – nadace Olgy Havlové </a:t>
            </a:r>
          </a:p>
          <a:p>
            <a:r>
              <a:rPr lang="cs-CZ" altLang="cs-CZ" sz="1400" dirty="0"/>
              <a:t>Nadace rozvoje občanské společnosti</a:t>
            </a:r>
          </a:p>
          <a:p>
            <a:r>
              <a:rPr lang="cs-CZ" altLang="cs-CZ" sz="1400" dirty="0"/>
              <a:t>Nadace Dagmar a Václava Havlových VIZE 97</a:t>
            </a:r>
          </a:p>
          <a:p>
            <a:r>
              <a:rPr lang="cs-CZ" altLang="cs-CZ" sz="1400" dirty="0"/>
              <a:t>Nadace Terezy Maxové</a:t>
            </a:r>
          </a:p>
          <a:p>
            <a:r>
              <a:rPr lang="cs-CZ" altLang="cs-CZ" sz="1400" dirty="0"/>
              <a:t>Nadace </a:t>
            </a:r>
            <a:r>
              <a:rPr lang="cs-CZ" altLang="cs-CZ" sz="1400" dirty="0" err="1"/>
              <a:t>Adra</a:t>
            </a:r>
            <a:endParaRPr lang="cs-CZ" altLang="cs-CZ" sz="1400" dirty="0"/>
          </a:p>
          <a:p>
            <a:r>
              <a:rPr lang="cs-CZ" altLang="cs-CZ" sz="1400" dirty="0"/>
              <a:t>Nadace Charty 77</a:t>
            </a:r>
          </a:p>
          <a:p>
            <a:r>
              <a:rPr lang="cs-CZ" altLang="cs-CZ" sz="1400" dirty="0"/>
              <a:t>Nadace Partnerství</a:t>
            </a:r>
          </a:p>
          <a:p>
            <a:r>
              <a:rPr lang="cs-CZ" altLang="cs-CZ" sz="1400" dirty="0"/>
              <a:t>Nadace Via</a:t>
            </a:r>
          </a:p>
          <a:p>
            <a:r>
              <a:rPr lang="cs-CZ" altLang="cs-CZ" sz="1400" dirty="0"/>
              <a:t>Nadání Josefa, Marie a Zdenky Hlávkových</a:t>
            </a:r>
          </a:p>
          <a:p>
            <a:r>
              <a:rPr lang="cs-CZ" altLang="cs-CZ" sz="1400" dirty="0"/>
              <a:t>Nadace Open Society </a:t>
            </a:r>
            <a:r>
              <a:rPr lang="cs-CZ" altLang="cs-CZ" sz="1400" dirty="0" err="1"/>
              <a:t>Fund</a:t>
            </a:r>
            <a:r>
              <a:rPr lang="cs-CZ" altLang="cs-CZ" sz="1400" dirty="0"/>
              <a:t> Praha</a:t>
            </a:r>
          </a:p>
          <a:p>
            <a:r>
              <a:rPr lang="cs-CZ" altLang="cs-CZ" sz="1400" dirty="0"/>
              <a:t>Vzdělávací nadace Jana Husa</a:t>
            </a:r>
          </a:p>
          <a:p>
            <a:r>
              <a:rPr lang="cs-CZ" altLang="cs-CZ" sz="1400" dirty="0"/>
              <a:t>Nadace </a:t>
            </a:r>
            <a:r>
              <a:rPr lang="cs-CZ" altLang="cs-CZ" sz="1400" dirty="0" err="1"/>
              <a:t>Veronica</a:t>
            </a:r>
            <a:endParaRPr lang="cs-CZ" altLang="cs-CZ" sz="1400" dirty="0"/>
          </a:p>
          <a:p>
            <a:r>
              <a:rPr lang="cs-CZ" altLang="cs-CZ" sz="1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7062576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teď konkrétněji…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dirty="0"/>
          </a:p>
          <a:p>
            <a:pPr marL="72000" indent="0" algn="ctr">
              <a:buNone/>
            </a:pPr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OBECNĚ PROSPĚŠNÁ SPOLEČNOST</a:t>
            </a:r>
          </a:p>
          <a:p>
            <a:pPr marL="72000" indent="0" algn="ctr">
              <a:buNone/>
            </a:pPr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&amp;</a:t>
            </a:r>
          </a:p>
          <a:p>
            <a:pPr marL="72000" indent="0" algn="ctr">
              <a:buNone/>
            </a:pPr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ÚSTAV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8635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igure 1: The third sector in the welfare triangle">
            <a:extLst>
              <a:ext uri="{FF2B5EF4-FFF2-40B4-BE49-F238E27FC236}">
                <a16:creationId xmlns:a16="http://schemas.microsoft.com/office/drawing/2014/main" id="{B3E21724-9A36-4622-A34B-D4777B328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286" y="441588"/>
            <a:ext cx="5970208" cy="531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vymezení NNS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V. </a:t>
            </a:r>
            <a:r>
              <a:rPr lang="cs-CZ" sz="1800" dirty="0" err="1"/>
              <a:t>Pestoff</a:t>
            </a:r>
            <a:r>
              <a:rPr lang="cs-CZ" sz="1800" dirty="0"/>
              <a:t> (1995) - 3 kritéria, 4 sektory:</a:t>
            </a:r>
            <a:endParaRPr lang="cs-CZ" sz="800" dirty="0"/>
          </a:p>
          <a:p>
            <a:pPr lvl="1"/>
            <a:endParaRPr lang="cs-CZ" sz="1400" dirty="0"/>
          </a:p>
          <a:p>
            <a:pPr lvl="1"/>
            <a:r>
              <a:rPr lang="cs-CZ" sz="1400" dirty="0"/>
              <a:t>non-profit vs. </a:t>
            </a:r>
            <a:r>
              <a:rPr lang="cs-CZ" sz="1400" dirty="0" err="1"/>
              <a:t>for</a:t>
            </a:r>
            <a:r>
              <a:rPr lang="cs-CZ" sz="1400" dirty="0"/>
              <a:t>-profit</a:t>
            </a:r>
          </a:p>
          <a:p>
            <a:pPr lvl="1"/>
            <a:endParaRPr lang="cs-CZ" sz="1400" dirty="0"/>
          </a:p>
          <a:p>
            <a:pPr lvl="1"/>
            <a:r>
              <a:rPr lang="cs-CZ" sz="1400" dirty="0"/>
              <a:t>public vs. </a:t>
            </a:r>
            <a:r>
              <a:rPr lang="cs-CZ" sz="1400" dirty="0" err="1"/>
              <a:t>private</a:t>
            </a:r>
            <a:endParaRPr lang="cs-CZ" sz="1400" dirty="0"/>
          </a:p>
          <a:p>
            <a:pPr lvl="1"/>
            <a:endParaRPr lang="cs-CZ" sz="1400" dirty="0"/>
          </a:p>
          <a:p>
            <a:pPr lvl="1"/>
            <a:r>
              <a:rPr lang="cs-CZ" sz="1400" dirty="0" err="1"/>
              <a:t>formal</a:t>
            </a:r>
            <a:r>
              <a:rPr lang="cs-CZ" sz="1400" dirty="0"/>
              <a:t> vs. </a:t>
            </a:r>
            <a:r>
              <a:rPr lang="cs-CZ" sz="1400" dirty="0" err="1"/>
              <a:t>informal</a:t>
            </a:r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r>
              <a:rPr lang="cs-CZ" sz="1400" dirty="0"/>
              <a:t>veřejný sektor</a:t>
            </a:r>
          </a:p>
          <a:p>
            <a:pPr lvl="1"/>
            <a:endParaRPr lang="cs-CZ" sz="1400" dirty="0"/>
          </a:p>
          <a:p>
            <a:pPr lvl="1"/>
            <a:r>
              <a:rPr lang="cs-CZ" sz="1400" dirty="0"/>
              <a:t>soukromý ziskový sektor</a:t>
            </a:r>
          </a:p>
          <a:p>
            <a:pPr lvl="1"/>
            <a:endParaRPr lang="cs-CZ" sz="1400" dirty="0"/>
          </a:p>
          <a:p>
            <a:pPr lvl="1"/>
            <a:r>
              <a:rPr lang="cs-CZ" sz="1400" dirty="0"/>
              <a:t>domácnosti</a:t>
            </a:r>
          </a:p>
          <a:p>
            <a:pPr lvl="1"/>
            <a:endParaRPr lang="cs-CZ" sz="1400" dirty="0"/>
          </a:p>
          <a:p>
            <a:pPr lvl="1"/>
            <a:r>
              <a:rPr lang="cs-CZ" sz="1400" dirty="0"/>
              <a:t>NNS</a:t>
            </a:r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endParaRPr lang="cs-CZ" sz="1800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EEC8FE3D-FF97-4743-A872-40D29672A792}"/>
              </a:ext>
            </a:extLst>
          </p:cNvPr>
          <p:cNvSpPr/>
          <p:nvPr/>
        </p:nvSpPr>
        <p:spPr>
          <a:xfrm>
            <a:off x="4727384" y="5999894"/>
            <a:ext cx="54693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1100" i="1" dirty="0" err="1">
                <a:latin typeface="+mn-lt"/>
              </a:rPr>
              <a:t>Pestoff</a:t>
            </a:r>
            <a:r>
              <a:rPr lang="cs-CZ" altLang="cs-CZ" sz="1100" i="1" dirty="0">
                <a:latin typeface="+mn-lt"/>
              </a:rPr>
              <a:t>, V.A.: </a:t>
            </a:r>
            <a:r>
              <a:rPr lang="cs-CZ" altLang="cs-CZ" sz="1100" i="1" dirty="0" err="1">
                <a:latin typeface="+mn-lt"/>
              </a:rPr>
              <a:t>Reforming</a:t>
            </a:r>
            <a:r>
              <a:rPr lang="cs-CZ" altLang="cs-CZ" sz="1100" i="1" dirty="0">
                <a:latin typeface="+mn-lt"/>
              </a:rPr>
              <a:t> </a:t>
            </a:r>
            <a:r>
              <a:rPr lang="cs-CZ" altLang="cs-CZ" sz="1100" i="1" dirty="0" err="1">
                <a:latin typeface="+mn-lt"/>
              </a:rPr>
              <a:t>social</a:t>
            </a:r>
            <a:r>
              <a:rPr lang="cs-CZ" altLang="cs-CZ" sz="1100" i="1" dirty="0">
                <a:latin typeface="+mn-lt"/>
              </a:rPr>
              <a:t> </a:t>
            </a:r>
            <a:r>
              <a:rPr lang="cs-CZ" altLang="cs-CZ" sz="1100" i="1" dirty="0" err="1">
                <a:latin typeface="+mn-lt"/>
              </a:rPr>
              <a:t>services</a:t>
            </a:r>
            <a:r>
              <a:rPr lang="cs-CZ" altLang="cs-CZ" sz="1100" i="1" dirty="0">
                <a:latin typeface="+mn-lt"/>
              </a:rPr>
              <a:t> in </a:t>
            </a:r>
            <a:r>
              <a:rPr lang="cs-CZ" altLang="cs-CZ" sz="1100" i="1" dirty="0" err="1">
                <a:latin typeface="+mn-lt"/>
              </a:rPr>
              <a:t>central</a:t>
            </a:r>
            <a:r>
              <a:rPr lang="cs-CZ" altLang="cs-CZ" sz="1100" i="1" dirty="0">
                <a:latin typeface="+mn-lt"/>
              </a:rPr>
              <a:t> and </a:t>
            </a:r>
            <a:r>
              <a:rPr lang="cs-CZ" altLang="cs-CZ" sz="1100" i="1" dirty="0" err="1">
                <a:latin typeface="+mn-lt"/>
              </a:rPr>
              <a:t>eastern</a:t>
            </a:r>
            <a:r>
              <a:rPr lang="cs-CZ" altLang="cs-CZ" sz="1100" i="1" dirty="0">
                <a:latin typeface="+mn-lt"/>
              </a:rPr>
              <a:t> </a:t>
            </a:r>
            <a:r>
              <a:rPr lang="cs-CZ" altLang="cs-CZ" sz="1100" i="1" dirty="0" err="1">
                <a:latin typeface="+mn-lt"/>
              </a:rPr>
              <a:t>Europe</a:t>
            </a:r>
            <a:r>
              <a:rPr lang="cs-CZ" altLang="cs-CZ" sz="1100" i="1" dirty="0">
                <a:latin typeface="+mn-lt"/>
              </a:rPr>
              <a:t> </a:t>
            </a:r>
            <a:r>
              <a:rPr lang="cs-CZ" altLang="cs-CZ" sz="1100" i="1" dirty="0" err="1">
                <a:latin typeface="+mn-lt"/>
              </a:rPr>
              <a:t>an</a:t>
            </a:r>
            <a:r>
              <a:rPr lang="cs-CZ" altLang="cs-CZ" sz="1100" i="1" dirty="0">
                <a:latin typeface="+mn-lt"/>
              </a:rPr>
              <a:t> </a:t>
            </a:r>
            <a:r>
              <a:rPr lang="cs-CZ" altLang="cs-CZ" sz="1100" i="1" dirty="0" err="1">
                <a:latin typeface="+mn-lt"/>
              </a:rPr>
              <a:t>eleven</a:t>
            </a:r>
            <a:r>
              <a:rPr lang="cs-CZ" altLang="cs-CZ" sz="1100" i="1" dirty="0">
                <a:latin typeface="+mn-lt"/>
              </a:rPr>
              <a:t> </a:t>
            </a:r>
            <a:r>
              <a:rPr lang="cs-CZ" altLang="cs-CZ" sz="1100" i="1" dirty="0" err="1">
                <a:latin typeface="+mn-lt"/>
              </a:rPr>
              <a:t>nation</a:t>
            </a:r>
            <a:r>
              <a:rPr lang="cs-CZ" altLang="cs-CZ" sz="1100" i="1" dirty="0">
                <a:latin typeface="+mn-lt"/>
              </a:rPr>
              <a:t> </a:t>
            </a:r>
            <a:r>
              <a:rPr lang="cs-CZ" altLang="cs-CZ" sz="1100" i="1" dirty="0" err="1">
                <a:latin typeface="+mn-lt"/>
              </a:rPr>
              <a:t>overview</a:t>
            </a:r>
            <a:r>
              <a:rPr lang="cs-CZ" altLang="cs-CZ" sz="1100" i="1" dirty="0">
                <a:latin typeface="+mn-lt"/>
              </a:rPr>
              <a:t>, Gryf, </a:t>
            </a:r>
            <a:r>
              <a:rPr lang="cs-CZ" altLang="cs-CZ" sz="1100" i="1" dirty="0" err="1">
                <a:latin typeface="+mn-lt"/>
              </a:rPr>
              <a:t>Poland</a:t>
            </a:r>
            <a:r>
              <a:rPr lang="cs-CZ" altLang="cs-CZ" sz="1100" i="1" dirty="0">
                <a:latin typeface="+mn-lt"/>
              </a:rPr>
              <a:t>, </a:t>
            </a:r>
            <a:r>
              <a:rPr lang="cs-CZ" altLang="cs-CZ" sz="1100" i="1" dirty="0" err="1">
                <a:latin typeface="+mn-lt"/>
              </a:rPr>
              <a:t>Cracow</a:t>
            </a:r>
            <a:r>
              <a:rPr lang="cs-CZ" altLang="cs-CZ" sz="1100" i="1" dirty="0">
                <a:latin typeface="+mn-lt"/>
              </a:rPr>
              <a:t>, 1995</a:t>
            </a:r>
            <a:endParaRPr lang="cs-CZ" sz="1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14423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OBECNĚ PROSPĚŠNÁ SPOLEČNOST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400" dirty="0"/>
              <a:t> původní právní forma, která dnes dožívá (nahrazuje ji „ústav“)</a:t>
            </a:r>
          </a:p>
          <a:p>
            <a:pPr algn="just"/>
            <a:endParaRPr lang="cs-CZ" altLang="cs-CZ" sz="1400" dirty="0"/>
          </a:p>
          <a:p>
            <a:pPr marL="72000" indent="0" algn="just">
              <a:buNone/>
            </a:pPr>
            <a:r>
              <a:rPr lang="cs-CZ" altLang="cs-CZ" sz="1400" i="1" dirty="0"/>
              <a:t>„poskytuje veřejnosti obecně prospěšné služby za předem stanovených a pro všechny stejných podmínek“</a:t>
            </a:r>
          </a:p>
          <a:p>
            <a:pPr algn="just"/>
            <a:endParaRPr lang="cs-CZ" altLang="cs-CZ" sz="1400" dirty="0"/>
          </a:p>
          <a:p>
            <a:pPr lvl="1" algn="just">
              <a:defRPr/>
            </a:pPr>
            <a:r>
              <a:rPr lang="cs-CZ" altLang="cs-CZ" sz="1400" dirty="0"/>
              <a:t> (zakladatelem mohla být právnická i fyzická osoba – včetně obcí a státu)</a:t>
            </a:r>
          </a:p>
          <a:p>
            <a:pPr lvl="1" algn="just">
              <a:defRPr/>
            </a:pPr>
            <a:r>
              <a:rPr lang="cs-CZ" altLang="cs-CZ" sz="1400" dirty="0"/>
              <a:t> (založení na základě zakládací smlouvy či zakladatelské listiny: název a sídlo, identifikace zakladatele, druh obecně prospěšných služeb a podmínky jejich poskytování, identifikace správní rady a způsob jejího jmenování    a jednání, identifikace dozorčí rady     a způsob jejího jmenování a jednání, hodnotu a označení majetkových vkladů, způsob zveřejňování výroční zprávy o činnosti        a hospodaření) </a:t>
            </a:r>
          </a:p>
          <a:p>
            <a:pPr lvl="1" algn="just">
              <a:defRPr/>
            </a:pPr>
            <a:r>
              <a:rPr lang="cs-CZ" altLang="cs-CZ" sz="1400" dirty="0"/>
              <a:t> (nejvyšší orgán: správní rada, statutární orgán: ředitel, kontrolní orgán: dozorčí rada)</a:t>
            </a:r>
          </a:p>
          <a:p>
            <a:pPr lvl="1" algn="just">
              <a:defRPr/>
            </a:pPr>
            <a:r>
              <a:rPr lang="cs-CZ" altLang="cs-CZ" sz="1400" dirty="0"/>
              <a:t> (vznik zápisem do rejstříku vedeného rejstříkovým soudem)</a:t>
            </a:r>
          </a:p>
          <a:p>
            <a:pPr lvl="1" algn="just">
              <a:defRPr/>
            </a:pPr>
            <a:endParaRPr lang="cs-CZ" altLang="cs-CZ" sz="1400" dirty="0"/>
          </a:p>
          <a:p>
            <a:pPr lvl="1" algn="just">
              <a:defRPr/>
            </a:pPr>
            <a:r>
              <a:rPr lang="cs-CZ" altLang="cs-CZ" sz="1400" dirty="0"/>
              <a:t> oblasti aktivit: školství, kultura, sociální péče, zdravotnictví</a:t>
            </a:r>
          </a:p>
        </p:txBody>
      </p:sp>
    </p:spTree>
    <p:extLst>
      <p:ext uri="{BB962C8B-B14F-4D97-AF65-F5344CB8AC3E}">
        <p14:creationId xmlns:p14="http://schemas.microsoft.com/office/powerpoint/2010/main" val="30142817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ÚSTAV: obecný koncept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400" dirty="0"/>
              <a:t>nová právní forma (nahrazuje „obecně prospěšnou společnost“)</a:t>
            </a:r>
          </a:p>
          <a:p>
            <a:pPr algn="just"/>
            <a:endParaRPr lang="cs-CZ" altLang="cs-CZ" sz="1400" dirty="0"/>
          </a:p>
          <a:p>
            <a:pPr marL="72000" indent="0" algn="just">
              <a:buNone/>
            </a:pPr>
            <a:r>
              <a:rPr lang="cs-CZ" altLang="cs-CZ" sz="1400" i="1" dirty="0"/>
              <a:t>„provozuje činnosti užitečné společensky nebo hospodářsky s využitím své osobní a majetkové složky. Tyto činnosti jsou provozovány za předem stanovených podmínek a jsou každému rovnocenně dostupné“</a:t>
            </a:r>
          </a:p>
          <a:p>
            <a:pPr algn="just"/>
            <a:endParaRPr lang="cs-CZ" altLang="cs-CZ" sz="1400" dirty="0"/>
          </a:p>
          <a:p>
            <a:pPr algn="just"/>
            <a:r>
              <a:rPr lang="cs-CZ" altLang="cs-CZ" sz="1400" dirty="0"/>
              <a:t> je pro něj charakteristické využití jak osobní, tak majetkové složky </a:t>
            </a:r>
          </a:p>
          <a:p>
            <a:pPr algn="just"/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4541285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ÚSTAV: konkrétněji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400" dirty="0"/>
              <a:t>založení:</a:t>
            </a:r>
          </a:p>
          <a:p>
            <a:pPr lvl="1" algn="just">
              <a:defRPr/>
            </a:pPr>
            <a:r>
              <a:rPr lang="cs-CZ" altLang="cs-CZ" sz="1400" dirty="0"/>
              <a:t> na základě zakládací listiny nebo pořízením pro případ smrti</a:t>
            </a:r>
          </a:p>
          <a:p>
            <a:pPr lvl="1" algn="just">
              <a:defRPr/>
            </a:pPr>
            <a:r>
              <a:rPr lang="cs-CZ" altLang="cs-CZ" sz="1400" dirty="0"/>
              <a:t> obsah zakládací listiny:  název („ústav“, „zapsaný ústav“, „z. </a:t>
            </a:r>
            <a:r>
              <a:rPr lang="cs-CZ" altLang="cs-CZ" sz="1400" dirty="0" err="1"/>
              <a:t>ú.</a:t>
            </a:r>
            <a:r>
              <a:rPr lang="cs-CZ" altLang="cs-CZ" sz="1400" dirty="0"/>
              <a:t>“), sídlo, vymezení účelu (případně i předmět vedlejší činnosti), identifikace správní rady      a způsob jejího jmenování a jednání, způsob určení ředitele...</a:t>
            </a:r>
          </a:p>
          <a:p>
            <a:pPr lvl="1" algn="just">
              <a:defRPr/>
            </a:pPr>
            <a:r>
              <a:rPr lang="cs-CZ" altLang="cs-CZ" sz="1400" dirty="0"/>
              <a:t> nejvyšší orgán: správní rada, statutární orgán: ředitel, kontrolní orgán: dozorčí rada (nemusí nutně být zřízena)</a:t>
            </a:r>
          </a:p>
          <a:p>
            <a:pPr lvl="1" algn="just">
              <a:defRPr/>
            </a:pPr>
            <a:r>
              <a:rPr lang="cs-CZ" altLang="cs-CZ" sz="1400" dirty="0"/>
              <a:t> vznik zápisem do rejstříku vedeného rejstříkovým soudem</a:t>
            </a:r>
          </a:p>
          <a:p>
            <a:pPr lvl="1" algn="just">
              <a:defRPr/>
            </a:pPr>
            <a:endParaRPr lang="cs-CZ" altLang="cs-CZ" sz="1400" dirty="0"/>
          </a:p>
          <a:p>
            <a:pPr algn="just"/>
            <a:r>
              <a:rPr lang="cs-CZ" altLang="cs-CZ" sz="1400" dirty="0"/>
              <a:t> fungování:</a:t>
            </a:r>
          </a:p>
          <a:p>
            <a:pPr lvl="1" algn="just">
              <a:defRPr/>
            </a:pPr>
            <a:r>
              <a:rPr lang="cs-CZ" altLang="cs-CZ" sz="1400" dirty="0"/>
              <a:t> na základě statutu ústavu</a:t>
            </a:r>
          </a:p>
          <a:p>
            <a:pPr lvl="1" algn="just">
              <a:defRPr/>
            </a:pPr>
            <a:r>
              <a:rPr lang="cs-CZ" altLang="cs-CZ" sz="1400" dirty="0"/>
              <a:t> povinnost zveřejňovat výroční zprávu</a:t>
            </a:r>
          </a:p>
          <a:p>
            <a:pPr lvl="1" algn="just">
              <a:defRPr/>
            </a:pPr>
            <a:r>
              <a:rPr lang="cs-CZ" altLang="cs-CZ" sz="1400" dirty="0"/>
              <a:t> povinnost auditu při obratu vyšším jak 10 mil. Kč 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5839549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teď konkrétněji…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dirty="0"/>
          </a:p>
          <a:p>
            <a:pPr marL="72000" indent="0" algn="ctr">
              <a:buNone/>
            </a:pPr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CÍRKEVNÍ PRÁVNICKÉ OSOBY</a:t>
            </a:r>
          </a:p>
          <a:p>
            <a:pPr marL="72000" indent="0" algn="ctr">
              <a:buNone/>
            </a:pPr>
            <a:r>
              <a:rPr lang="cs-CZ" alt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(CNS =&gt; EPO - ÚČELOVÁ ZAŘÍZENÍ)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02987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cs-CZ" dirty="0"/>
              <a:t>ÍRKEVNÍ PRÁVNICKÉ OSOBY I. - CNS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400" dirty="0"/>
              <a:t>složka církve a náboženské společnost (CNS)</a:t>
            </a:r>
          </a:p>
          <a:p>
            <a:pPr marL="72000" indent="0" algn="just">
              <a:buNone/>
            </a:pPr>
            <a:r>
              <a:rPr lang="cs-CZ" altLang="en-US" sz="1400" i="1" dirty="0"/>
              <a:t>„dobrovolné společenství osob s vlastní strukturou, orgány, vnitřními předpisy, náboženskými obřady a projevy víry, založené za účelem vyznávání určité náboženské víry, ať veřejně nebo soukromě, a zejména s tím spojeného shromažďování, bohoslužby, vyučování         a duchovní služby“</a:t>
            </a:r>
          </a:p>
          <a:p>
            <a:pPr algn="just"/>
            <a:endParaRPr lang="cs-CZ" altLang="cs-CZ" sz="1400" dirty="0"/>
          </a:p>
          <a:p>
            <a:pPr algn="just"/>
            <a:r>
              <a:rPr lang="cs-CZ" altLang="cs-CZ" sz="1400" dirty="0"/>
              <a:t>základní právo na náboženské vyznání – vycházející z Listiny základních práv a svobod</a:t>
            </a:r>
          </a:p>
          <a:p>
            <a:pPr algn="just"/>
            <a:endParaRPr lang="cs-CZ" altLang="cs-CZ" sz="1400" dirty="0"/>
          </a:p>
          <a:p>
            <a:pPr algn="just"/>
            <a:r>
              <a:rPr lang="cs-CZ" altLang="cs-CZ" sz="1400" dirty="0"/>
              <a:t>upravuje zákon č. 3/2002 Sb., o církvích a náboženských společnostech</a:t>
            </a:r>
          </a:p>
          <a:p>
            <a:pPr algn="just"/>
            <a:endParaRPr lang="cs-CZ" altLang="cs-CZ" sz="1400" dirty="0"/>
          </a:p>
          <a:p>
            <a:pPr algn="just"/>
            <a:r>
              <a:rPr lang="cs-CZ" altLang="cs-CZ" sz="1400" dirty="0"/>
              <a:t>většina církevních náboženských skupin má </a:t>
            </a:r>
            <a:r>
              <a:rPr lang="cs-CZ" altLang="en-US" sz="1400" dirty="0"/>
              <a:t>vlastní vnitřní normy, kterými je upravena činnost v rámci instituce (např. </a:t>
            </a:r>
            <a:r>
              <a:rPr lang="cs-CZ" altLang="en-US" sz="1400" dirty="0" err="1"/>
              <a:t>Codex</a:t>
            </a:r>
            <a:r>
              <a:rPr lang="cs-CZ" altLang="en-US" sz="1400" dirty="0"/>
              <a:t> </a:t>
            </a:r>
            <a:r>
              <a:rPr lang="cs-CZ" altLang="en-US" sz="1400" dirty="0" err="1"/>
              <a:t>Iuris</a:t>
            </a:r>
            <a:r>
              <a:rPr lang="cs-CZ" altLang="en-US" sz="1400" dirty="0"/>
              <a:t> </a:t>
            </a:r>
            <a:r>
              <a:rPr lang="cs-CZ" altLang="en-US" sz="1400" dirty="0" err="1"/>
              <a:t>Canonici</a:t>
            </a:r>
            <a:r>
              <a:rPr lang="cs-CZ" altLang="en-US" sz="1400" dirty="0"/>
              <a:t>, kodex kanonického práva ŘKC).</a:t>
            </a:r>
          </a:p>
        </p:txBody>
      </p:sp>
    </p:spTree>
    <p:extLst>
      <p:ext uri="{BB962C8B-B14F-4D97-AF65-F5344CB8AC3E}">
        <p14:creationId xmlns:p14="http://schemas.microsoft.com/office/powerpoint/2010/main" val="10202485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cs-CZ" dirty="0"/>
              <a:t>ÍRKEVNÍ PRÁVNICKÉ OSOBY II. - CNS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400" dirty="0"/>
              <a:t>církev a náboženská společnost </a:t>
            </a:r>
            <a:r>
              <a:rPr lang="cs-CZ" altLang="en-US" sz="1400" dirty="0"/>
              <a:t>se </a:t>
            </a:r>
            <a:r>
              <a:rPr lang="cs-CZ" altLang="en-US" sz="1400" b="1" dirty="0"/>
              <a:t>stává právnickou osobou </a:t>
            </a:r>
            <a:r>
              <a:rPr lang="cs-CZ" altLang="en-US" sz="1400" dirty="0"/>
              <a:t>registrací, provedenou na základě žádosti splňující podmínky zákona.</a:t>
            </a:r>
          </a:p>
          <a:p>
            <a:pPr lvl="1" algn="just">
              <a:defRPr/>
            </a:pPr>
            <a:r>
              <a:rPr lang="cs-CZ" altLang="en-US" sz="1400" dirty="0"/>
              <a:t>žádost na Ministerstvu kultury</a:t>
            </a:r>
          </a:p>
          <a:p>
            <a:pPr lvl="1" algn="just">
              <a:defRPr/>
            </a:pPr>
            <a:r>
              <a:rPr lang="cs-CZ" altLang="en-US" sz="1400" dirty="0"/>
              <a:t>základní charakteristika církve a náboženské společnosti, jejího učení a poslání</a:t>
            </a:r>
          </a:p>
          <a:p>
            <a:pPr lvl="1" algn="just">
              <a:defRPr/>
            </a:pPr>
            <a:r>
              <a:rPr lang="cs-CZ" altLang="en-US" sz="1400" dirty="0"/>
              <a:t>zápis o založení církve a náboženské společnosti na území ČR </a:t>
            </a:r>
          </a:p>
          <a:p>
            <a:pPr lvl="1" algn="just">
              <a:defRPr/>
            </a:pPr>
            <a:r>
              <a:rPr lang="cs-CZ" altLang="en-US" sz="1400" dirty="0"/>
              <a:t>v originále podpisy 300 zletilých občanů ČR nebo cizinců s trvalým pobytem v ČR hlásících se k této církvi či náboženské společnosti</a:t>
            </a:r>
          </a:p>
          <a:p>
            <a:pPr lvl="1" algn="just">
              <a:defRPr/>
            </a:pPr>
            <a:r>
              <a:rPr lang="cs-CZ" altLang="en-US" sz="1400" dirty="0"/>
              <a:t>pro přiznání zvláštních práv je nezbytné mít podporu alespoň 1 promile obyvatel ČR a splňovat podmínku minimálně 10 leté registrace</a:t>
            </a:r>
          </a:p>
          <a:p>
            <a:pPr lvl="1" algn="just">
              <a:defRPr/>
            </a:pPr>
            <a:r>
              <a:rPr lang="cs-CZ" altLang="en-US" sz="1400" dirty="0"/>
              <a:t>zároveň musí být doložen základní dokument CNS se všemi náležitostmi podle zákona </a:t>
            </a:r>
          </a:p>
          <a:p>
            <a:pPr lvl="1" algn="just">
              <a:defRPr/>
            </a:pPr>
            <a:endParaRPr lang="cs-CZ" altLang="en-US" sz="1400" dirty="0"/>
          </a:p>
          <a:p>
            <a:pPr lvl="1" algn="just">
              <a:defRPr/>
            </a:pPr>
            <a:r>
              <a:rPr lang="cs-CZ" altLang="en-US" sz="1400" dirty="0"/>
              <a:t>…církve mohou také vytvářet tzv. </a:t>
            </a:r>
            <a:r>
              <a:rPr lang="en-US" altLang="en-US" sz="1400" b="1" dirty="0" err="1"/>
              <a:t>evidované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círk</a:t>
            </a:r>
            <a:r>
              <a:rPr lang="cs-CZ" altLang="en-US" sz="1400" b="1" dirty="0"/>
              <a:t>e</a:t>
            </a:r>
            <a:r>
              <a:rPr lang="en-US" altLang="en-US" sz="1400" b="1" dirty="0" err="1"/>
              <a:t>vní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právnické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osoby</a:t>
            </a:r>
            <a:r>
              <a:rPr lang="en-US" altLang="en-US" sz="1400" b="1" dirty="0"/>
              <a:t> </a:t>
            </a:r>
            <a:r>
              <a:rPr lang="en-US" altLang="en-US" sz="1400" dirty="0"/>
              <a:t>a to v </a:t>
            </a:r>
            <a:r>
              <a:rPr lang="en-US" altLang="en-US" sz="1400" dirty="0" err="1"/>
              <a:t>podobě</a:t>
            </a:r>
            <a:r>
              <a:rPr lang="en-US" altLang="en-US" sz="1400" dirty="0"/>
              <a:t>: </a:t>
            </a:r>
            <a:r>
              <a:rPr lang="cs-CZ" altLang="en-US" sz="1400" b="1" dirty="0"/>
              <a:t>svaz</a:t>
            </a:r>
            <a:r>
              <a:rPr lang="en-US" altLang="en-US" sz="1400" b="1" dirty="0"/>
              <a:t>ů</a:t>
            </a:r>
            <a:r>
              <a:rPr lang="cs-CZ" altLang="en-US" sz="1400" b="1" dirty="0"/>
              <a:t> církví a náboženských společností</a:t>
            </a:r>
            <a:r>
              <a:rPr lang="en-US" altLang="en-US" sz="1400" b="1" dirty="0"/>
              <a:t> </a:t>
            </a:r>
            <a:r>
              <a:rPr lang="en-US" altLang="en-US" sz="1400" dirty="0" err="1"/>
              <a:t>nebo</a:t>
            </a:r>
            <a:r>
              <a:rPr lang="en-US" altLang="en-US" sz="1400" dirty="0"/>
              <a:t> </a:t>
            </a:r>
            <a:r>
              <a:rPr lang="en-US" altLang="en-US" sz="1400" b="1" dirty="0" err="1"/>
              <a:t>účelových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zařízení</a:t>
            </a:r>
            <a:r>
              <a:rPr lang="en-US" altLang="en-US" sz="1400" dirty="0"/>
              <a:t>. </a:t>
            </a:r>
            <a:r>
              <a:rPr lang="en-US" altLang="en-US" sz="1400" dirty="0" err="1"/>
              <a:t>Oboje</a:t>
            </a:r>
            <a:r>
              <a:rPr lang="en-US" altLang="en-US" sz="1400" dirty="0"/>
              <a:t> je </a:t>
            </a:r>
            <a:r>
              <a:rPr lang="en-US" altLang="en-US" sz="1400" dirty="0" err="1"/>
              <a:t>zakládáno</a:t>
            </a:r>
            <a:r>
              <a:rPr lang="en-US" altLang="en-US" sz="1400" dirty="0"/>
              <a:t> </a:t>
            </a:r>
            <a:r>
              <a:rPr lang="en-US" altLang="en-US" sz="1400" dirty="0" err="1"/>
              <a:t>evidencí</a:t>
            </a:r>
            <a:r>
              <a:rPr lang="en-US" altLang="en-US" sz="1400" dirty="0"/>
              <a:t>.</a:t>
            </a:r>
          </a:p>
          <a:p>
            <a:pPr lvl="1" algn="just">
              <a:defRPr/>
            </a:pPr>
            <a:endParaRPr lang="en-US" altLang="cs-CZ" sz="1400" dirty="0"/>
          </a:p>
          <a:p>
            <a:pPr lvl="1" algn="just">
              <a:defRPr/>
            </a:pPr>
            <a:r>
              <a:rPr lang="cs-CZ" altLang="cs-CZ" sz="1400" dirty="0"/>
              <a:t>specifikum v podobě zdroje příjmů – státní příspěvek na činnost, dotace</a:t>
            </a:r>
          </a:p>
          <a:p>
            <a:pPr algn="just"/>
            <a:endParaRPr lang="cs-CZ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1391692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9999" y="720000"/>
            <a:ext cx="11072607" cy="451576"/>
          </a:xfrm>
        </p:spPr>
        <p:txBody>
          <a:bodyPr/>
          <a:lstStyle/>
          <a:p>
            <a:r>
              <a:rPr lang="en-US" dirty="0"/>
              <a:t>C</a:t>
            </a:r>
            <a:r>
              <a:rPr lang="cs-CZ" dirty="0"/>
              <a:t>ÍRKEVNÍ PRÁVNICKÉ OSOBY III. - CNS </a:t>
            </a:r>
            <a:r>
              <a:rPr lang="cs-CZ" sz="1100" dirty="0"/>
              <a:t>(k 11. 3. 2022)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 numCol="3"/>
          <a:lstStyle/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Apoštolská církev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Armáda spásy – církev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Bratrská jednota baptistů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Buddhismus Diamantové cesty linie Karma </a:t>
            </a:r>
            <a:r>
              <a:rPr lang="cs-CZ" altLang="en-US" sz="1100" dirty="0" err="1"/>
              <a:t>Kagřü</a:t>
            </a:r>
            <a:endParaRPr lang="cs-CZ" altLang="en-US" sz="1100" dirty="0"/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adventistů sedmého dne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bratrská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československá husitská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Ježíše Krista Svatých posledních dnů           v České republice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Křesťanská společenství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Nová naděje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Nový Život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Oáza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řeckokatolická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římskokatolická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Slovo života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Svatého Řehoře </a:t>
            </a:r>
            <a:r>
              <a:rPr lang="cs-CZ" altLang="en-US" sz="1100" dirty="0" err="1"/>
              <a:t>Osvětitele</a:t>
            </a:r>
            <a:endParaRPr lang="cs-CZ" altLang="en-US" sz="1100" dirty="0"/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víry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živého Boha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Českobratrská církev evangelická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Evangelická církev augsburského vyznání v České republice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Evangelická církev metodistická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Federace židovských obcí v České republice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Jednota bratrská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Kněžské bratrstvo svatého Pia X.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Křesťanská církev </a:t>
            </a:r>
            <a:r>
              <a:rPr lang="cs-CZ" altLang="en-US" sz="1100" dirty="0" err="1"/>
              <a:t>esejská</a:t>
            </a:r>
            <a:endParaRPr lang="cs-CZ" altLang="en-US" sz="1100" dirty="0"/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Křesťanské sbory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Luterská evangelická církev a. v. v České republice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Mezinárodní společnost pro vědomí Krišny, Hnutí </a:t>
            </a:r>
            <a:r>
              <a:rPr lang="cs-CZ" altLang="en-US" sz="1100" dirty="0" err="1"/>
              <a:t>Hare</a:t>
            </a:r>
            <a:r>
              <a:rPr lang="cs-CZ" altLang="en-US" sz="1100" dirty="0"/>
              <a:t> Krišna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Náboženská společnost českých unitářů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Náboženská společnost Svědkové Jehovovi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 err="1"/>
              <a:t>Novoapoštolská</a:t>
            </a:r>
            <a:r>
              <a:rPr lang="cs-CZ" altLang="en-US" sz="1100" dirty="0"/>
              <a:t> církev v ČR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Obec křesťanů v České republice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Pravoslavná církev v českých zemích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Ruská pravoslavná církev, </a:t>
            </a:r>
            <a:r>
              <a:rPr lang="cs-CZ" altLang="en-US" sz="1100" dirty="0" err="1"/>
              <a:t>podvorje</a:t>
            </a:r>
            <a:r>
              <a:rPr lang="cs-CZ" altLang="en-US" sz="1100" dirty="0"/>
              <a:t> patriarchy moskevského  a celé Rusi v České republice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Slezská církev evangelická augsburského vyznání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Slované – náboženská společnost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Společenství baptistických sborů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Společenství buddhismu v České republice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Společenství Josefa Zezulky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Starokatolická církev v ČR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 err="1"/>
              <a:t>Théravádový</a:t>
            </a:r>
            <a:r>
              <a:rPr lang="cs-CZ" altLang="en-US" sz="1100" dirty="0"/>
              <a:t> buddhismus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Ústředí muslimských obcí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 err="1"/>
              <a:t>Višva</a:t>
            </a:r>
            <a:r>
              <a:rPr lang="cs-CZ" altLang="en-US" sz="1100" dirty="0"/>
              <a:t> Guru </a:t>
            </a:r>
            <a:r>
              <a:rPr lang="cs-CZ" altLang="en-US" sz="1100" dirty="0" err="1"/>
              <a:t>Díp</a:t>
            </a:r>
            <a:r>
              <a:rPr lang="cs-CZ" altLang="en-US" sz="1100" dirty="0"/>
              <a:t> Hindu </a:t>
            </a:r>
            <a:r>
              <a:rPr lang="cs-CZ" altLang="en-US" sz="1100" dirty="0" err="1"/>
              <a:t>Mandir</a:t>
            </a:r>
            <a:r>
              <a:rPr lang="cs-CZ" altLang="en-US" sz="1100" dirty="0"/>
              <a:t> – české hinduistické společenství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 err="1"/>
              <a:t>Višva</a:t>
            </a:r>
            <a:r>
              <a:rPr lang="cs-CZ" altLang="en-US" sz="1100" dirty="0"/>
              <a:t> </a:t>
            </a:r>
            <a:r>
              <a:rPr lang="cs-CZ" altLang="en-US" sz="1100" dirty="0" err="1"/>
              <a:t>Nirmala</a:t>
            </a:r>
            <a:r>
              <a:rPr lang="cs-CZ" altLang="en-US" sz="1100" dirty="0"/>
              <a:t> Dharma</a:t>
            </a:r>
            <a:endParaRPr lang="cs-CZ" altLang="cs-CZ" sz="1100" dirty="0"/>
          </a:p>
          <a:p>
            <a:pPr algn="just"/>
            <a:endParaRPr lang="cs-CZ" altLang="en-US" sz="1100" dirty="0"/>
          </a:p>
        </p:txBody>
      </p:sp>
    </p:spTree>
    <p:extLst>
      <p:ext uri="{BB962C8B-B14F-4D97-AF65-F5344CB8AC3E}">
        <p14:creationId xmlns:p14="http://schemas.microsoft.com/office/powerpoint/2010/main" val="4070527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cs-CZ" dirty="0"/>
              <a:t>ÍRKEVNÍ PRÁVNICKÉ OSOBY IV. - EPO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400" b="1" dirty="0"/>
              <a:t>evidovaná právnická osoba </a:t>
            </a:r>
            <a:r>
              <a:rPr lang="cs-CZ" altLang="cs-CZ" sz="1400" dirty="0"/>
              <a:t>(EPO) </a:t>
            </a:r>
            <a:r>
              <a:rPr lang="cs-CZ" altLang="en-US" sz="1400" dirty="0"/>
              <a:t>vzniká založením příslušným orgánem registrované církve a náboženské společnosti podle jejího základního dokumentu. </a:t>
            </a:r>
            <a:endParaRPr lang="en-US" altLang="en-US" sz="1400" dirty="0"/>
          </a:p>
          <a:p>
            <a:pPr algn="just"/>
            <a:endParaRPr lang="en-US" altLang="en-US" sz="1400" dirty="0"/>
          </a:p>
          <a:p>
            <a:pPr algn="just"/>
            <a:r>
              <a:rPr lang="en-US" altLang="en-US" sz="1400" dirty="0" err="1"/>
              <a:t>mezi</a:t>
            </a:r>
            <a:r>
              <a:rPr lang="en-US" altLang="en-US" sz="1400" dirty="0"/>
              <a:t> EPO </a:t>
            </a:r>
            <a:r>
              <a:rPr lang="en-US" altLang="en-US" sz="1400" dirty="0" err="1"/>
              <a:t>patří</a:t>
            </a:r>
            <a:r>
              <a:rPr lang="en-US" altLang="en-US" sz="1400" dirty="0"/>
              <a:t>: </a:t>
            </a:r>
            <a:r>
              <a:rPr lang="en-US" altLang="en-US" sz="1400" dirty="0" err="1"/>
              <a:t>svazy</a:t>
            </a:r>
            <a:r>
              <a:rPr lang="en-US" altLang="en-US" sz="1400" dirty="0"/>
              <a:t> a </a:t>
            </a:r>
            <a:r>
              <a:rPr lang="en-US" altLang="en-US" sz="1400" b="1" dirty="0" err="1"/>
              <a:t>účelová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zařízení</a:t>
            </a:r>
            <a:r>
              <a:rPr lang="en-US" altLang="en-US" sz="1400" b="1" dirty="0"/>
              <a:t> </a:t>
            </a:r>
            <a:r>
              <a:rPr lang="en-US" altLang="en-US" sz="1400" dirty="0"/>
              <a:t>(</a:t>
            </a:r>
            <a:r>
              <a:rPr lang="en-US" altLang="en-US" sz="1400" dirty="0" err="1"/>
              <a:t>jejich</a:t>
            </a:r>
            <a:r>
              <a:rPr lang="en-US" altLang="en-US" sz="1400" dirty="0"/>
              <a:t> </a:t>
            </a:r>
            <a:r>
              <a:rPr lang="cs-CZ" altLang="en-US" sz="1400" dirty="0"/>
              <a:t>hlavním úkolem je </a:t>
            </a:r>
            <a:r>
              <a:rPr lang="cs-CZ" altLang="en-US" sz="1400" i="1" dirty="0"/>
              <a:t>„poskytovat obecně prospěšné charitativní, sociální nebo zdravotnické služby a to veřejnosti za předem stanovených a pro všechny uživatele stejných podmínek“</a:t>
            </a:r>
            <a:r>
              <a:rPr lang="en-US" altLang="en-US" sz="1400" dirty="0"/>
              <a:t>)</a:t>
            </a:r>
            <a:endParaRPr lang="cs-CZ" altLang="en-US" sz="1400" dirty="0"/>
          </a:p>
          <a:p>
            <a:pPr algn="just"/>
            <a:endParaRPr lang="cs-CZ" altLang="en-US" sz="1400" dirty="0"/>
          </a:p>
          <a:p>
            <a:pPr algn="just"/>
            <a:r>
              <a:rPr lang="cs-CZ" altLang="en-US" sz="1400" dirty="0"/>
              <a:t>návrh pro evidence</a:t>
            </a:r>
            <a:r>
              <a:rPr lang="en-US" altLang="en-US" sz="1400" dirty="0"/>
              <a:t> EPO</a:t>
            </a:r>
            <a:r>
              <a:rPr lang="cs-CZ" altLang="en-US" sz="1400" dirty="0"/>
              <a:t> musí obsahovat zakládací listinu (název a identifikace zakladatele, název a sídlo účelového zařízení, označení a identifikace statutárního orgánu, stanovy…)</a:t>
            </a:r>
          </a:p>
          <a:p>
            <a:pPr algn="just"/>
            <a:endParaRPr lang="cs-CZ" altLang="en-US" sz="1400" dirty="0"/>
          </a:p>
          <a:p>
            <a:pPr algn="just"/>
            <a:r>
              <a:rPr lang="cs-CZ" altLang="en-US" sz="1400" dirty="0"/>
              <a:t>evidenci EPO provádí Ministerstvo kultury</a:t>
            </a:r>
            <a:endParaRPr lang="cs-CZ" altLang="cs-CZ" sz="1100" dirty="0"/>
          </a:p>
        </p:txBody>
      </p:sp>
    </p:spTree>
    <p:extLst>
      <p:ext uri="{BB962C8B-B14F-4D97-AF65-F5344CB8AC3E}">
        <p14:creationId xmlns:p14="http://schemas.microsoft.com/office/powerpoint/2010/main" val="2312327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teď konkrétněji…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dirty="0"/>
          </a:p>
          <a:p>
            <a:pPr marL="72000" indent="0" algn="ctr">
              <a:buNone/>
            </a:pPr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ORGANIZACE NA POMEZÍ SEKTORŮ:</a:t>
            </a:r>
          </a:p>
          <a:p>
            <a:pPr marL="72000" indent="0">
              <a:buNone/>
            </a:pPr>
            <a:r>
              <a:rPr lang="cs-CZ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			- sociální družstvo</a:t>
            </a:r>
          </a:p>
          <a:p>
            <a:pPr marL="72000" indent="0">
              <a:buNone/>
            </a:pPr>
            <a:r>
              <a:rPr lang="cs-CZ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			- organizační složky</a:t>
            </a:r>
          </a:p>
          <a:p>
            <a:pPr marL="72000" indent="0">
              <a:buNone/>
            </a:pPr>
            <a:r>
              <a:rPr lang="cs-CZ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			- příspěvkové organizace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7717790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družstva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400" i="1" dirty="0"/>
              <a:t>„</a:t>
            </a:r>
            <a:r>
              <a:rPr lang="cs-CZ" altLang="en-US" sz="1400" i="1" dirty="0"/>
              <a:t>družstvo, které soustavně vyvíjí obecně prospěšné činnosti směřující na podporu sociální soudržnosti za účelem pracovní a sociální </a:t>
            </a:r>
            <a:r>
              <a:rPr lang="pl-PL" altLang="en-US" sz="1400" i="1" dirty="0"/>
              <a:t>integrace znevýhodněných osob do společnosti s </a:t>
            </a:r>
            <a:r>
              <a:rPr lang="cs-CZ" altLang="en-US" sz="1400" i="1" dirty="0"/>
              <a:t>přednostním uspokojováním místních potřeb a využíváním místních zdrojů podle místa sídla a působnosti sociálního družstva, zejména v oblasti vytváření pracovních příležitostí, sociálních služeb a zdravotní péče, vzdělávání, bydlení  a trvale udržitelného rozvoje.</a:t>
            </a:r>
            <a:r>
              <a:rPr lang="cs-CZ" altLang="cs-CZ" sz="1400" i="1" dirty="0"/>
              <a:t>“</a:t>
            </a:r>
          </a:p>
          <a:p>
            <a:pPr algn="just"/>
            <a:endParaRPr lang="cs-CZ" altLang="cs-CZ" sz="1400" dirty="0"/>
          </a:p>
          <a:p>
            <a:pPr algn="just"/>
            <a:r>
              <a:rPr lang="cs-CZ" altLang="cs-CZ" sz="1400" dirty="0"/>
              <a:t>upravuje </a:t>
            </a:r>
            <a:r>
              <a:rPr lang="pl-PL" altLang="cs-CZ" sz="1400" dirty="0"/>
              <a:t>zákon č. 90/2012 Sb., o korporacích; § 758 - § 773</a:t>
            </a:r>
            <a:endParaRPr lang="cs-CZ" altLang="cs-CZ" sz="1400" dirty="0"/>
          </a:p>
          <a:p>
            <a:pPr marL="72000" indent="0" algn="just">
              <a:buNone/>
            </a:pPr>
            <a:endParaRPr lang="cs-CZ" altLang="cs-CZ" sz="1400" dirty="0"/>
          </a:p>
          <a:p>
            <a:pPr algn="just"/>
            <a:r>
              <a:rPr lang="cs-CZ" altLang="cs-CZ" sz="1400" dirty="0"/>
              <a:t>členská základna (právnické i fyzické osoby bez omezení)</a:t>
            </a:r>
          </a:p>
          <a:p>
            <a:pPr algn="just"/>
            <a:r>
              <a:rPr lang="cs-CZ" altLang="cs-CZ" sz="1400" dirty="0"/>
              <a:t>fyzické osoby v postavení: zaměstnanců, dobrovolníků, příjemců služeb</a:t>
            </a:r>
          </a:p>
          <a:p>
            <a:pPr algn="just"/>
            <a:endParaRPr lang="cs-CZ" altLang="cs-CZ" sz="1400" dirty="0"/>
          </a:p>
          <a:p>
            <a:pPr algn="just"/>
            <a:r>
              <a:rPr lang="cs-CZ" altLang="cs-CZ" sz="1400" dirty="0"/>
              <a:t>možnost rozdělování až 33 % ze zisku mezi členy (zbytek zpět do aktivit)</a:t>
            </a:r>
          </a:p>
          <a:p>
            <a:pPr algn="just"/>
            <a:r>
              <a:rPr lang="cs-CZ" altLang="cs-CZ" sz="1400" dirty="0"/>
              <a:t>možnost podnikání</a:t>
            </a:r>
          </a:p>
        </p:txBody>
      </p:sp>
    </p:spTree>
    <p:extLst>
      <p:ext uri="{BB962C8B-B14F-4D97-AF65-F5344CB8AC3E}">
        <p14:creationId xmlns:p14="http://schemas.microsoft.com/office/powerpoint/2010/main" val="3947147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600F4D7-620A-403B-87F7-70BEA41BD6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80DCF1-CE8B-4D31-BFF5-190FE170B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vymezení NNO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5A1D9C6-DBF4-4E41-9D7F-D0649F484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H. K. </a:t>
            </a:r>
            <a:r>
              <a:rPr lang="cs-CZ" sz="1800" dirty="0" err="1"/>
              <a:t>Anheier</a:t>
            </a:r>
            <a:r>
              <a:rPr lang="cs-CZ" sz="1800" dirty="0"/>
              <a:t> &amp; L. M. </a:t>
            </a:r>
            <a:r>
              <a:rPr lang="cs-CZ" sz="1800" dirty="0" err="1"/>
              <a:t>Salamon</a:t>
            </a:r>
            <a:r>
              <a:rPr lang="cs-CZ" sz="1800" dirty="0"/>
              <a:t> (1997, 2011) - „strukturálně-operacionální teorie“:</a:t>
            </a:r>
          </a:p>
          <a:p>
            <a:endParaRPr lang="cs-CZ" sz="1800" dirty="0"/>
          </a:p>
          <a:p>
            <a:pPr lvl="1"/>
            <a:r>
              <a:rPr lang="cs-CZ" sz="1400" dirty="0"/>
              <a:t>organizovanost (</a:t>
            </a:r>
            <a:r>
              <a:rPr lang="cs-CZ" sz="1400" dirty="0" err="1"/>
              <a:t>organized</a:t>
            </a:r>
            <a:r>
              <a:rPr lang="cs-CZ" sz="1400" dirty="0"/>
              <a:t>),</a:t>
            </a:r>
          </a:p>
          <a:p>
            <a:pPr lvl="1"/>
            <a:endParaRPr lang="cs-CZ" sz="1400" dirty="0"/>
          </a:p>
          <a:p>
            <a:pPr lvl="1"/>
            <a:r>
              <a:rPr lang="cs-CZ" sz="1400" dirty="0"/>
              <a:t>soukromé vlastnictví (</a:t>
            </a:r>
            <a:r>
              <a:rPr lang="cs-CZ" sz="1400" dirty="0" err="1"/>
              <a:t>private</a:t>
            </a:r>
            <a:r>
              <a:rPr lang="cs-CZ" sz="1400" dirty="0"/>
              <a:t>),</a:t>
            </a:r>
          </a:p>
          <a:p>
            <a:pPr lvl="1"/>
            <a:endParaRPr lang="cs-CZ" sz="1400" dirty="0"/>
          </a:p>
          <a:p>
            <a:pPr lvl="1"/>
            <a:r>
              <a:rPr lang="cs-CZ" sz="1400" dirty="0"/>
              <a:t>nerozdělování vytvořeného zisku mezi „vlastníky“ (non-profit),</a:t>
            </a:r>
          </a:p>
          <a:p>
            <a:pPr lvl="1"/>
            <a:endParaRPr lang="cs-CZ" sz="1400" dirty="0"/>
          </a:p>
          <a:p>
            <a:pPr lvl="1"/>
            <a:r>
              <a:rPr lang="cs-CZ" sz="1400" dirty="0"/>
              <a:t>samosprávné řízení a nezávislost (</a:t>
            </a:r>
            <a:r>
              <a:rPr lang="cs-CZ" sz="1400" dirty="0" err="1"/>
              <a:t>self-governing</a:t>
            </a:r>
            <a:r>
              <a:rPr lang="cs-CZ" sz="1400" dirty="0"/>
              <a:t>),</a:t>
            </a:r>
          </a:p>
          <a:p>
            <a:pPr lvl="1"/>
            <a:endParaRPr lang="cs-CZ" sz="1400" dirty="0"/>
          </a:p>
          <a:p>
            <a:pPr lvl="1"/>
            <a:r>
              <a:rPr lang="cs-CZ" sz="1400" dirty="0"/>
              <a:t>dobrovolné zapojení (</a:t>
            </a:r>
            <a:r>
              <a:rPr lang="cs-CZ" sz="1400" dirty="0" err="1"/>
              <a:t>voluntary</a:t>
            </a:r>
            <a:r>
              <a:rPr lang="cs-CZ" sz="1400" dirty="0"/>
              <a:t>).</a:t>
            </a:r>
          </a:p>
          <a:p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8602350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Organizační složky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400" dirty="0"/>
              <a:t>organizace veřejné správy (tj. veřejného sektoru) </a:t>
            </a:r>
          </a:p>
          <a:p>
            <a:pPr algn="just"/>
            <a:r>
              <a:rPr lang="cs-CZ" altLang="cs-CZ" sz="1400" dirty="0">
                <a:cs typeface="Times New Roman" pitchFamily="18" charset="0"/>
              </a:rPr>
              <a:t>upraveno v rámci: </a:t>
            </a:r>
            <a:r>
              <a:rPr lang="pl-PL" altLang="cs-CZ" sz="1400" i="1" dirty="0"/>
              <a:t>zákona č. 219/2000 Sb., o majetku České republiky, resp. zákona č. 250/2000 Sb., o rozpočtových pravidlech územních rozpočtů, resp. zákona č. 128/2000 Sb., o obcích</a:t>
            </a:r>
            <a:endParaRPr lang="cs-CZ" altLang="cs-CZ" sz="1400" dirty="0">
              <a:cs typeface="Times New Roman" pitchFamily="18" charset="0"/>
            </a:endParaRPr>
          </a:p>
          <a:p>
            <a:pPr algn="just"/>
            <a:endParaRPr lang="cs-CZ" altLang="cs-CZ" sz="1400" dirty="0">
              <a:cs typeface="Times New Roman" pitchFamily="18" charset="0"/>
            </a:endParaRPr>
          </a:p>
          <a:p>
            <a:pPr algn="just"/>
            <a:r>
              <a:rPr lang="cs-CZ" altLang="cs-CZ" sz="1400" dirty="0">
                <a:cs typeface="Times New Roman" pitchFamily="18" charset="0"/>
              </a:rPr>
              <a:t>vzniká a zaniká rozhodnutím </a:t>
            </a:r>
            <a:r>
              <a:rPr lang="en-US" altLang="cs-CZ" sz="1400" dirty="0" err="1">
                <a:cs typeface="Times New Roman" pitchFamily="18" charset="0"/>
              </a:rPr>
              <a:t>příslušné</a:t>
            </a:r>
            <a:r>
              <a:rPr lang="en-US" altLang="cs-CZ" sz="1400" dirty="0">
                <a:cs typeface="Times New Roman" pitchFamily="18" charset="0"/>
              </a:rPr>
              <a:t> </a:t>
            </a:r>
            <a:r>
              <a:rPr lang="en-US" altLang="cs-CZ" sz="1400" dirty="0" err="1">
                <a:cs typeface="Times New Roman" pitchFamily="18" charset="0"/>
              </a:rPr>
              <a:t>úrovně</a:t>
            </a:r>
            <a:r>
              <a:rPr lang="en-US" altLang="cs-CZ" sz="1400" dirty="0">
                <a:cs typeface="Times New Roman" pitchFamily="18" charset="0"/>
              </a:rPr>
              <a:t> </a:t>
            </a:r>
            <a:r>
              <a:rPr lang="en-US" altLang="cs-CZ" sz="1400" dirty="0" err="1">
                <a:cs typeface="Times New Roman" pitchFamily="18" charset="0"/>
              </a:rPr>
              <a:t>rozpočtu</a:t>
            </a:r>
            <a:r>
              <a:rPr lang="en-US" altLang="cs-CZ" sz="1400" dirty="0">
                <a:cs typeface="Times New Roman" pitchFamily="18" charset="0"/>
              </a:rPr>
              <a:t> – </a:t>
            </a:r>
            <a:r>
              <a:rPr lang="en-US" altLang="cs-CZ" sz="1400" dirty="0" err="1">
                <a:cs typeface="Times New Roman" pitchFamily="18" charset="0"/>
              </a:rPr>
              <a:t>stát</a:t>
            </a:r>
            <a:r>
              <a:rPr lang="en-US" altLang="cs-CZ" sz="1400" dirty="0">
                <a:cs typeface="Times New Roman" pitchFamily="18" charset="0"/>
              </a:rPr>
              <a:t> </a:t>
            </a:r>
            <a:r>
              <a:rPr lang="en-US" altLang="cs-CZ" sz="1400" dirty="0" err="1">
                <a:cs typeface="Times New Roman" pitchFamily="18" charset="0"/>
              </a:rPr>
              <a:t>či</a:t>
            </a:r>
            <a:r>
              <a:rPr lang="en-US" altLang="cs-CZ" sz="1400" dirty="0">
                <a:cs typeface="Times New Roman" pitchFamily="18" charset="0"/>
              </a:rPr>
              <a:t> </a:t>
            </a:r>
            <a:r>
              <a:rPr lang="cs-CZ" altLang="cs-CZ" sz="1400" dirty="0">
                <a:cs typeface="Times New Roman" pitchFamily="18" charset="0"/>
              </a:rPr>
              <a:t>ÚSC</a:t>
            </a:r>
          </a:p>
          <a:p>
            <a:pPr algn="just"/>
            <a:endParaRPr lang="cs-CZ" altLang="cs-CZ" sz="1400" dirty="0">
              <a:cs typeface="Times New Roman" pitchFamily="18" charset="0"/>
            </a:endParaRPr>
          </a:p>
          <a:p>
            <a:pPr algn="just"/>
            <a:r>
              <a:rPr lang="cs-CZ" altLang="cs-CZ" sz="1400" dirty="0">
                <a:cs typeface="Times New Roman" pitchFamily="18" charset="0"/>
              </a:rPr>
              <a:t>při jejím zřízení musí zřizovatel vydat zřizovací listinu (viz zákon)</a:t>
            </a:r>
          </a:p>
          <a:p>
            <a:pPr algn="just"/>
            <a:r>
              <a:rPr lang="cs-CZ" altLang="cs-CZ" sz="1400" dirty="0">
                <a:cs typeface="Times New Roman" pitchFamily="18" charset="0"/>
              </a:rPr>
              <a:t>není samostatnou právnickou osobou</a:t>
            </a:r>
          </a:p>
          <a:p>
            <a:pPr algn="just"/>
            <a:r>
              <a:rPr lang="cs-CZ" altLang="cs-CZ" sz="1400" dirty="0">
                <a:cs typeface="Times New Roman" pitchFamily="18" charset="0"/>
              </a:rPr>
              <a:t>její zaměstnanci jsou zaměstnanci </a:t>
            </a:r>
            <a:r>
              <a:rPr lang="en-US" altLang="cs-CZ" sz="1400" dirty="0" err="1">
                <a:cs typeface="Times New Roman" pitchFamily="18" charset="0"/>
              </a:rPr>
              <a:t>zřizovatele</a:t>
            </a:r>
            <a:endParaRPr lang="cs-CZ" altLang="cs-CZ" sz="1400" dirty="0">
              <a:cs typeface="Times New Roman" pitchFamily="18" charset="0"/>
            </a:endParaRPr>
          </a:p>
          <a:p>
            <a:pPr algn="just"/>
            <a:r>
              <a:rPr lang="cs-CZ" altLang="cs-CZ" sz="1400" dirty="0">
                <a:cs typeface="Times New Roman" pitchFamily="18" charset="0"/>
              </a:rPr>
              <a:t>není účetní jednotkou - příjmy a výdaje (rozpočet) organizační složky jsou obsaženy v rozpočtu jejího zřizovatele</a:t>
            </a:r>
          </a:p>
          <a:p>
            <a:pPr algn="just"/>
            <a:endParaRPr lang="cs-CZ" altLang="cs-CZ" sz="1400" dirty="0">
              <a:cs typeface="Times New Roman" pitchFamily="18" charset="0"/>
            </a:endParaRPr>
          </a:p>
          <a:p>
            <a:pPr algn="just"/>
            <a:r>
              <a:rPr lang="cs-CZ" altLang="cs-CZ" sz="1400" dirty="0">
                <a:cs typeface="Times New Roman" pitchFamily="18" charset="0"/>
              </a:rPr>
              <a:t>například ve formě: kulturních a informačních center, knihoven </a:t>
            </a:r>
          </a:p>
        </p:txBody>
      </p:sp>
    </p:spTree>
    <p:extLst>
      <p:ext uri="{BB962C8B-B14F-4D97-AF65-F5344CB8AC3E}">
        <p14:creationId xmlns:p14="http://schemas.microsoft.com/office/powerpoint/2010/main" val="15930683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Příspěvkové organizace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400" dirty="0"/>
              <a:t>organizace veřejné správy (tj. veřejného sektoru) </a:t>
            </a:r>
          </a:p>
          <a:p>
            <a:pPr algn="just"/>
            <a:r>
              <a:rPr lang="cs-CZ" altLang="cs-CZ" sz="1400" dirty="0"/>
              <a:t>upraveno v rámci </a:t>
            </a:r>
            <a:r>
              <a:rPr lang="pl-PL" altLang="cs-CZ" sz="1400" i="1" dirty="0"/>
              <a:t>zákona č. 218/2000 Sb., o rozpočtových pravidlech státu, resp. zákona č. 250/2000 Sb., o rozpočtových pravidlech územních rozpočtů, resp. zákona č. 128/2000 Sb., o obcích</a:t>
            </a:r>
          </a:p>
          <a:p>
            <a:pPr algn="just"/>
            <a:endParaRPr lang="cs-CZ" altLang="cs-CZ" sz="1400" dirty="0"/>
          </a:p>
          <a:p>
            <a:pPr algn="just"/>
            <a:r>
              <a:rPr lang="cs-CZ" altLang="cs-CZ" sz="1400" dirty="0"/>
              <a:t>vzniká a zaniká rozhodnutím zastupitelstva ÚSC</a:t>
            </a:r>
          </a:p>
          <a:p>
            <a:pPr algn="just"/>
            <a:endParaRPr lang="cs-CZ" altLang="cs-CZ" sz="1400" dirty="0"/>
          </a:p>
          <a:p>
            <a:pPr algn="just"/>
            <a:r>
              <a:rPr lang="cs-CZ" altLang="cs-CZ" sz="1400" dirty="0"/>
              <a:t>při založení zřizovatel vydá zřizovací listinu a podá návrh na její zápis do rejstříku subjektů</a:t>
            </a:r>
          </a:p>
          <a:p>
            <a:pPr algn="just"/>
            <a:r>
              <a:rPr lang="cs-CZ" altLang="cs-CZ" sz="1400" dirty="0"/>
              <a:t>je samostatnou právnickou osobou, která má ve správě majetek svého zřizovatele (vymezeno ve zřizovací listině)</a:t>
            </a:r>
          </a:p>
          <a:p>
            <a:pPr algn="just"/>
            <a:r>
              <a:rPr lang="cs-CZ" altLang="cs-CZ" sz="1400" dirty="0"/>
              <a:t>může mít vlastní zaměstnance</a:t>
            </a:r>
          </a:p>
          <a:p>
            <a:pPr algn="just"/>
            <a:r>
              <a:rPr lang="cs-CZ" altLang="cs-CZ" sz="1400" dirty="0"/>
              <a:t>je samostatnou účetní jednotkou </a:t>
            </a:r>
          </a:p>
          <a:p>
            <a:pPr algn="just"/>
            <a:endParaRPr lang="cs-CZ" altLang="cs-CZ" sz="1400" dirty="0"/>
          </a:p>
          <a:p>
            <a:pPr algn="just"/>
            <a:r>
              <a:rPr lang="cs-CZ" altLang="cs-CZ" sz="1400" dirty="0"/>
              <a:t>má možnost provádět vedlejší (hospodářské) činnost (vymezeno ve zřizovací listině)</a:t>
            </a:r>
          </a:p>
          <a:p>
            <a:pPr algn="just"/>
            <a:endParaRPr lang="cs-CZ" altLang="cs-CZ" sz="1400" dirty="0"/>
          </a:p>
          <a:p>
            <a:pPr algn="just"/>
            <a:r>
              <a:rPr lang="cs-CZ" altLang="cs-CZ" sz="1400" dirty="0">
                <a:cs typeface="Times New Roman" pitchFamily="18" charset="0"/>
              </a:rPr>
              <a:t>například ve formě: mateřských, základní či středních škol, ZUŠ, muzeí apod.</a:t>
            </a:r>
          </a:p>
          <a:p>
            <a:pPr algn="just"/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31114516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Humor?</a:t>
            </a:r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42</a:t>
            </a:fld>
            <a:endParaRPr lang="cs-CZ" altLang="cs-CZ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8042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38933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 </a:t>
            </a:r>
            <a:r>
              <a:rPr lang="cs-CZ" dirty="0"/>
              <a:t>zamyšlení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cs-CZ" sz="1400" dirty="0"/>
              <a:t>Obec ve spolupráci s místními občany chce zřídit dům pro seniory s pečovatelskou službou.</a:t>
            </a:r>
            <a:endParaRPr lang="en-US" sz="1400" dirty="0"/>
          </a:p>
          <a:p>
            <a:pPr lvl="0" algn="just"/>
            <a:endParaRPr lang="cs-CZ" sz="1400" dirty="0"/>
          </a:p>
          <a:p>
            <a:pPr lvl="0" algn="just"/>
            <a:r>
              <a:rPr lang="cs-CZ" sz="1400" dirty="0"/>
              <a:t>Skupina nadšených včelařů z regionu, chce vytvořit sdružení, v němž by si vzájemně pomáhali ve svém koníčku a sdíleli své zkušenosti.</a:t>
            </a:r>
            <a:endParaRPr lang="en-US" sz="1400" dirty="0"/>
          </a:p>
          <a:p>
            <a:pPr lvl="0" algn="just"/>
            <a:endParaRPr lang="cs-CZ" sz="1400" dirty="0"/>
          </a:p>
          <a:p>
            <a:pPr lvl="0" algn="just"/>
            <a:r>
              <a:rPr lang="cs-CZ" sz="1400" dirty="0"/>
              <a:t>Skupina nadšenců organizujících sportovní aktivity v obci chce přesunout svoji působnost z veřejných prostranství a pořídit si vlastní sportovní areál v obci.</a:t>
            </a:r>
            <a:endParaRPr lang="en-US" sz="1400" dirty="0"/>
          </a:p>
          <a:p>
            <a:pPr lvl="0" algn="just"/>
            <a:endParaRPr lang="cs-CZ" sz="1400" dirty="0"/>
          </a:p>
          <a:p>
            <a:pPr lvl="0" algn="just"/>
            <a:r>
              <a:rPr lang="cs-CZ" sz="1400" dirty="0"/>
              <a:t>Zámožná občanka nejmenované obce chce odkázat své uspořené prostředky tak, aby z nich měli užitek obyvatelé její milované nejmenované obce.</a:t>
            </a:r>
            <a:endParaRPr lang="en-US" sz="1400" dirty="0"/>
          </a:p>
          <a:p>
            <a:pPr lvl="0" algn="just"/>
            <a:endParaRPr lang="cs-CZ" sz="1400" dirty="0"/>
          </a:p>
          <a:p>
            <a:pPr lvl="0" algn="just"/>
            <a:r>
              <a:rPr lang="cs-CZ" sz="1400" dirty="0"/>
              <a:t>Skupina dobrovolných herců (dosud hrající bezplatně v budově obce) musí koupit divadelní budovu, které se obec zbavuje.</a:t>
            </a:r>
            <a:endParaRPr lang="en-US" sz="1400" dirty="0"/>
          </a:p>
          <a:p>
            <a:pPr lvl="0" algn="just"/>
            <a:endParaRPr lang="cs-CZ" sz="1400" dirty="0"/>
          </a:p>
          <a:p>
            <a:pPr lvl="0" algn="just"/>
            <a:r>
              <a:rPr lang="cs-CZ" sz="1400" dirty="0"/>
              <a:t>Skupina podnikavých občanů chce dát práci znevýhodněné skupině osob v malé prádelně a nezáleží jim na osobním zisku,         pouze na prospěchu svojí cílové skupiny.</a:t>
            </a:r>
            <a:endParaRPr lang="en-US" sz="1400" dirty="0"/>
          </a:p>
          <a:p>
            <a:endParaRPr lang="cs-CZ" sz="1400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43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983712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800" dirty="0">
                <a:cs typeface="Times New Roman" pitchFamily="18" charset="0"/>
              </a:rPr>
              <a:t>klíčová úloha „nového“ Občanského zákoníku</a:t>
            </a:r>
          </a:p>
          <a:p>
            <a:pPr algn="just"/>
            <a:endParaRPr lang="cs-CZ" altLang="cs-CZ" sz="1800" dirty="0">
              <a:cs typeface="Times New Roman" pitchFamily="18" charset="0"/>
            </a:endParaRPr>
          </a:p>
          <a:p>
            <a:pPr algn="just"/>
            <a:r>
              <a:rPr lang="cs-CZ" altLang="cs-CZ" sz="1800" dirty="0">
                <a:cs typeface="Times New Roman" pitchFamily="18" charset="0"/>
              </a:rPr>
              <a:t>tradiční právní formy nestátních neziskových organizací</a:t>
            </a:r>
          </a:p>
          <a:p>
            <a:pPr lvl="1" algn="just">
              <a:defRPr/>
            </a:pPr>
            <a:r>
              <a:rPr lang="cs-CZ" altLang="cs-CZ" sz="1600" dirty="0"/>
              <a:t>občanské sdružení =&gt; spolek</a:t>
            </a:r>
          </a:p>
          <a:p>
            <a:pPr lvl="1" algn="just">
              <a:defRPr/>
            </a:pPr>
            <a:r>
              <a:rPr lang="cs-CZ" altLang="cs-CZ" sz="1600" dirty="0"/>
              <a:t>nadace a nadační fond</a:t>
            </a:r>
          </a:p>
          <a:p>
            <a:pPr lvl="1" algn="just">
              <a:defRPr/>
            </a:pPr>
            <a:r>
              <a:rPr lang="cs-CZ" altLang="cs-CZ" sz="1600" dirty="0"/>
              <a:t>obecně prospěšná společnost – ústav</a:t>
            </a:r>
          </a:p>
          <a:p>
            <a:pPr lvl="1" algn="just">
              <a:defRPr/>
            </a:pPr>
            <a:r>
              <a:rPr lang="cs-CZ" altLang="cs-CZ" sz="1600" dirty="0"/>
              <a:t>církevní a náboženské společnosti (CNS &gt; EPO)</a:t>
            </a:r>
          </a:p>
          <a:p>
            <a:pPr lvl="1" algn="just">
              <a:defRPr/>
            </a:pPr>
            <a:endParaRPr lang="cs-CZ" altLang="cs-CZ" sz="1600" dirty="0"/>
          </a:p>
          <a:p>
            <a:pPr algn="just"/>
            <a:r>
              <a:rPr lang="cs-CZ" altLang="cs-CZ" sz="1800" dirty="0">
                <a:cs typeface="Times New Roman" pitchFamily="18" charset="0"/>
              </a:rPr>
              <a:t>organizace na pomezí sektorů</a:t>
            </a:r>
          </a:p>
          <a:p>
            <a:pPr lvl="1" algn="just">
              <a:defRPr/>
            </a:pPr>
            <a:r>
              <a:rPr lang="cs-CZ" altLang="cs-CZ" sz="1600" dirty="0"/>
              <a:t>sociální družstvo</a:t>
            </a:r>
          </a:p>
          <a:p>
            <a:pPr lvl="1" algn="just">
              <a:defRPr/>
            </a:pPr>
            <a:r>
              <a:rPr lang="cs-CZ" altLang="cs-CZ" sz="1600" dirty="0"/>
              <a:t>organizační složka státu</a:t>
            </a:r>
          </a:p>
          <a:p>
            <a:pPr lvl="1" algn="just">
              <a:defRPr/>
            </a:pPr>
            <a:r>
              <a:rPr lang="cs-CZ" altLang="cs-CZ" sz="1600" dirty="0"/>
              <a:t>příspěvková organizace</a:t>
            </a:r>
          </a:p>
          <a:p>
            <a:pPr marL="324000" lvl="1" indent="0" algn="just">
              <a:buNone/>
              <a:defRPr/>
            </a:pPr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33880344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Doporučená literatura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 algn="just">
              <a:buNone/>
            </a:pPr>
            <a:r>
              <a:rPr lang="cs-CZ" altLang="cs-CZ" sz="1400" dirty="0"/>
              <a:t>zákon č. 89/2012 Sb. Občanský zákoník</a:t>
            </a:r>
          </a:p>
          <a:p>
            <a:pPr marL="72000" indent="0" algn="just">
              <a:buNone/>
            </a:pPr>
            <a:r>
              <a:rPr lang="cs-CZ" altLang="cs-CZ" sz="1400" dirty="0"/>
              <a:t>další v textu zmiňovaná legislativa</a:t>
            </a:r>
          </a:p>
          <a:p>
            <a:pPr marL="72000" indent="0" algn="just">
              <a:buNone/>
            </a:pPr>
            <a:endParaRPr lang="cs-CZ" altLang="cs-CZ" sz="1400" dirty="0"/>
          </a:p>
          <a:p>
            <a:pPr marL="72000" indent="0" algn="just">
              <a:buNone/>
            </a:pPr>
            <a:r>
              <a:rPr lang="cs-CZ" altLang="cs-CZ" sz="1400" dirty="0"/>
              <a:t>DOBROZEMSKÝ, Václav a Jan STEJSKAL. </a:t>
            </a:r>
            <a:r>
              <a:rPr lang="cs-CZ" altLang="cs-CZ" sz="1400" i="1" dirty="0"/>
              <a:t>Nevýdělečné organizace v teorii. </a:t>
            </a:r>
            <a:r>
              <a:rPr lang="cs-CZ" altLang="cs-CZ" sz="1400" dirty="0"/>
              <a:t>2., aktualizované vydání. Praha: </a:t>
            </a:r>
            <a:r>
              <a:rPr lang="cs-CZ" altLang="cs-CZ" sz="1400" dirty="0" err="1"/>
              <a:t>Wolters</a:t>
            </a:r>
            <a:r>
              <a:rPr lang="cs-CZ" altLang="cs-CZ" sz="1400" dirty="0"/>
              <a:t> </a:t>
            </a:r>
            <a:r>
              <a:rPr lang="cs-CZ" altLang="cs-CZ" sz="1400" dirty="0" err="1"/>
              <a:t>Kluwer</a:t>
            </a:r>
            <a:r>
              <a:rPr lang="cs-CZ" altLang="cs-CZ" sz="1400" dirty="0"/>
              <a:t>, 2016. ISBN 978-80-7552-103-3.</a:t>
            </a:r>
          </a:p>
        </p:txBody>
      </p:sp>
    </p:spTree>
    <p:extLst>
      <p:ext uri="{BB962C8B-B14F-4D97-AF65-F5344CB8AC3E}">
        <p14:creationId xmlns:p14="http://schemas.microsoft.com/office/powerpoint/2010/main" val="35108985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BKV_ERNO / BKV_ENNO: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804834" y="3536689"/>
            <a:ext cx="6539980" cy="1278214"/>
          </a:xfrm>
        </p:spPr>
        <p:txBody>
          <a:bodyPr/>
          <a:lstStyle/>
          <a:p>
            <a:r>
              <a:rPr lang="cs-CZ" sz="2000" dirty="0"/>
              <a:t>O kom je řeč? </a:t>
            </a:r>
          </a:p>
          <a:p>
            <a:r>
              <a:rPr lang="cs-CZ" sz="2000" dirty="0"/>
              <a:t>Legislativa</a:t>
            </a:r>
          </a:p>
          <a:p>
            <a:r>
              <a:rPr lang="cs-CZ" sz="2000" b="1" dirty="0"/>
              <a:t>Účetnictví a ekonomické řízení</a:t>
            </a:r>
          </a:p>
          <a:p>
            <a:r>
              <a:rPr lang="cs-CZ" sz="2000" dirty="0"/>
              <a:t>Financování</a:t>
            </a:r>
          </a:p>
          <a:p>
            <a:r>
              <a:rPr lang="cs-CZ" sz="2000" dirty="0"/>
              <a:t>(Fundraising)</a:t>
            </a:r>
          </a:p>
          <a:p>
            <a:r>
              <a:rPr lang="cs-CZ" sz="2000" dirty="0"/>
              <a:t>Transparentnost </a:t>
            </a:r>
          </a:p>
          <a:p>
            <a:r>
              <a:rPr lang="cs-CZ" sz="2000" dirty="0"/>
              <a:t>=&gt;</a:t>
            </a:r>
          </a:p>
          <a:p>
            <a:r>
              <a:rPr lang="cs-CZ" sz="2000" dirty="0"/>
              <a:t>„Semestrální projekt“</a:t>
            </a:r>
          </a:p>
        </p:txBody>
      </p:sp>
      <p:sp>
        <p:nvSpPr>
          <p:cNvPr id="6" name="Zástupný symbol pro zápatí 1">
            <a:extLst>
              <a:ext uri="{FF2B5EF4-FFF2-40B4-BE49-F238E27FC236}">
                <a16:creationId xmlns:a16="http://schemas.microsoft.com/office/drawing/2014/main" id="{7A0A73DE-CBD6-4295-8962-253BC5F8F3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804834" y="6228000"/>
            <a:ext cx="4835166" cy="252000"/>
          </a:xfrm>
        </p:spPr>
        <p:txBody>
          <a:bodyPr/>
          <a:lstStyle/>
          <a:p>
            <a:r>
              <a:rPr lang="cs-CZ" dirty="0"/>
              <a:t>Jakub Pejcal: jakub.pejcal@econ.muni.cz, CVNS, ESF MU</a:t>
            </a:r>
          </a:p>
          <a:p>
            <a:r>
              <a:rPr lang="cs-CZ" dirty="0"/>
              <a:t>18. 3. 2023</a:t>
            </a:r>
          </a:p>
        </p:txBody>
      </p:sp>
    </p:spTree>
    <p:extLst>
      <p:ext uri="{BB962C8B-B14F-4D97-AF65-F5344CB8AC3E}">
        <p14:creationId xmlns:p14="http://schemas.microsoft.com/office/powerpoint/2010/main" val="17022693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0511AD-E9BC-134D-38C1-F25C606670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" t="5764" r="1869"/>
          <a:stretch/>
        </p:blipFill>
        <p:spPr bwMode="auto">
          <a:xfrm>
            <a:off x="6096000" y="1200973"/>
            <a:ext cx="5936496" cy="4456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47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Obsah bloku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800" dirty="0"/>
              <a:t>účetnictví NNO</a:t>
            </a:r>
          </a:p>
          <a:p>
            <a:pPr lvl="1">
              <a:defRPr/>
            </a:pPr>
            <a:r>
              <a:rPr lang="cs-CZ" altLang="cs-CZ" sz="1400" dirty="0"/>
              <a:t>účetnictví</a:t>
            </a:r>
          </a:p>
          <a:p>
            <a:pPr lvl="1">
              <a:defRPr/>
            </a:pPr>
            <a:r>
              <a:rPr lang="cs-CZ" altLang="cs-CZ" sz="1400" dirty="0"/>
              <a:t>účetní legislativa</a:t>
            </a:r>
          </a:p>
          <a:p>
            <a:pPr lvl="1">
              <a:defRPr/>
            </a:pPr>
            <a:r>
              <a:rPr lang="cs-CZ" altLang="cs-CZ" sz="1400" dirty="0"/>
              <a:t>specifika účetnictví NNO (rozsah, výkazy, doklady, archivace)</a:t>
            </a:r>
          </a:p>
          <a:p>
            <a:pPr lvl="1">
              <a:defRPr/>
            </a:pPr>
            <a:endParaRPr lang="cs-CZ" altLang="cs-CZ" sz="1800" dirty="0"/>
          </a:p>
          <a:p>
            <a:pPr>
              <a:defRPr/>
            </a:pPr>
            <a:r>
              <a:rPr lang="cs-CZ" altLang="cs-CZ" sz="1800" dirty="0"/>
              <a:t>k čemu účetnictví také slouží?</a:t>
            </a:r>
          </a:p>
          <a:p>
            <a:pPr lvl="1">
              <a:defRPr/>
            </a:pPr>
            <a:r>
              <a:rPr lang="cs-CZ" altLang="cs-CZ" sz="1400" dirty="0"/>
              <a:t>zdanění NNO</a:t>
            </a:r>
          </a:p>
          <a:p>
            <a:pPr lvl="1">
              <a:defRPr/>
            </a:pPr>
            <a:r>
              <a:rPr lang="cs-CZ" altLang="cs-CZ" sz="1400" dirty="0"/>
              <a:t>podklad ekonomického řízení</a:t>
            </a:r>
          </a:p>
          <a:p>
            <a:pPr lvl="1"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800" dirty="0"/>
              <a:t>nástroje ekonomického řízení a finanční analýzy z rychlíku</a:t>
            </a:r>
          </a:p>
          <a:p>
            <a:pPr lvl="1">
              <a:defRPr/>
            </a:pPr>
            <a:r>
              <a:rPr lang="cs-CZ" altLang="cs-CZ" sz="1400" dirty="0"/>
              <a:t>základní nástroj ekonomického řízení – rozpočet</a:t>
            </a:r>
          </a:p>
          <a:p>
            <a:pPr lvl="1">
              <a:defRPr/>
            </a:pPr>
            <a:r>
              <a:rPr lang="cs-CZ" altLang="cs-CZ" sz="1400" dirty="0"/>
              <a:t>náklady v NNO (jejich kalkulace)</a:t>
            </a:r>
          </a:p>
          <a:p>
            <a:pPr lvl="1">
              <a:defRPr/>
            </a:pPr>
            <a:r>
              <a:rPr lang="cs-CZ" altLang="cs-CZ" sz="1400" dirty="0"/>
              <a:t>výnosy</a:t>
            </a:r>
            <a:r>
              <a:rPr lang="en-US" altLang="cs-CZ" sz="1400" dirty="0"/>
              <a:t> </a:t>
            </a:r>
            <a:r>
              <a:rPr lang="cs-CZ" altLang="cs-CZ" sz="1400" dirty="0"/>
              <a:t>v NNO</a:t>
            </a:r>
          </a:p>
          <a:p>
            <a:pPr lvl="1">
              <a:defRPr/>
            </a:pPr>
            <a:r>
              <a:rPr lang="cs-CZ" altLang="cs-CZ" sz="1400" dirty="0"/>
              <a:t>na cestě za finančním zdravím… finanční analýza ve vší obecnosti</a:t>
            </a:r>
          </a:p>
        </p:txBody>
      </p:sp>
    </p:spTree>
    <p:extLst>
      <p:ext uri="{BB962C8B-B14F-4D97-AF65-F5344CB8AC3E}">
        <p14:creationId xmlns:p14="http://schemas.microsoft.com/office/powerpoint/2010/main" val="22714395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48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Účetnictví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600" dirty="0"/>
              <a:t>informační systém, který poskytuje základní informace o finančních aktivitách a stavu majetku účetní jednotky</a:t>
            </a:r>
          </a:p>
          <a:p>
            <a:pPr>
              <a:defRPr/>
            </a:pPr>
            <a:endParaRPr lang="cs-CZ" altLang="cs-CZ" sz="1600" dirty="0"/>
          </a:p>
          <a:p>
            <a:pPr>
              <a:defRPr/>
            </a:pPr>
            <a:r>
              <a:rPr lang="cs-CZ" altLang="cs-CZ" sz="1600" dirty="0"/>
              <a:t>účetnictví musí být (§ 8</a:t>
            </a:r>
            <a:r>
              <a:rPr lang="en-US" altLang="cs-CZ" sz="1600" dirty="0"/>
              <a:t>, 563/1991 Sb., </a:t>
            </a:r>
            <a:r>
              <a:rPr lang="cs-CZ" altLang="cs-CZ" sz="1600" dirty="0"/>
              <a:t>zákona o účetnictví): </a:t>
            </a:r>
          </a:p>
          <a:p>
            <a:pPr lvl="1">
              <a:defRPr/>
            </a:pPr>
            <a:r>
              <a:rPr lang="cs-CZ" altLang="cs-CZ" sz="1400" dirty="0"/>
              <a:t>správné (neodporuje zákonu),</a:t>
            </a:r>
          </a:p>
          <a:p>
            <a:pPr lvl="1">
              <a:defRPr/>
            </a:pPr>
            <a:r>
              <a:rPr lang="cs-CZ" altLang="cs-CZ" sz="1400" dirty="0"/>
              <a:t>úplné (obsahuje vše),</a:t>
            </a:r>
          </a:p>
          <a:p>
            <a:pPr lvl="1">
              <a:defRPr/>
            </a:pPr>
            <a:r>
              <a:rPr lang="cs-CZ" altLang="cs-CZ" sz="1400" dirty="0"/>
              <a:t>průkazné (navázáno na skutečnost),</a:t>
            </a:r>
          </a:p>
          <a:p>
            <a:pPr lvl="1">
              <a:defRPr/>
            </a:pPr>
            <a:r>
              <a:rPr lang="cs-CZ" altLang="cs-CZ" sz="1400" dirty="0"/>
              <a:t>srozumitelné (nadáno schopností jednoznačně určit informace), </a:t>
            </a:r>
          </a:p>
          <a:p>
            <a:pPr lvl="1">
              <a:defRPr/>
            </a:pPr>
            <a:r>
              <a:rPr lang="cs-CZ" altLang="cs-CZ" sz="1400" dirty="0"/>
              <a:t>trvalé (uchovatel informací).</a:t>
            </a:r>
          </a:p>
          <a:p>
            <a:pPr marL="72000" indent="0">
              <a:buNone/>
              <a:defRPr/>
            </a:pPr>
            <a:endParaRPr lang="cs-CZ" altLang="cs-CZ" sz="1800" dirty="0"/>
          </a:p>
          <a:p>
            <a:pPr>
              <a:defRPr/>
            </a:pPr>
            <a:r>
              <a:rPr lang="cs-CZ" altLang="cs-CZ" sz="1600" dirty="0"/>
              <a:t>účetnictví plní tyto funkce: </a:t>
            </a:r>
          </a:p>
          <a:p>
            <a:pPr lvl="1">
              <a:defRPr/>
            </a:pPr>
            <a:r>
              <a:rPr lang="cs-CZ" altLang="cs-CZ" sz="1400" dirty="0"/>
              <a:t>evidenční,</a:t>
            </a:r>
          </a:p>
          <a:p>
            <a:pPr lvl="1">
              <a:defRPr/>
            </a:pPr>
            <a:r>
              <a:rPr lang="cs-CZ" altLang="cs-CZ" sz="1400" dirty="0"/>
              <a:t>analyticko-vyhodnocovací,</a:t>
            </a:r>
          </a:p>
          <a:p>
            <a:pPr lvl="1">
              <a:defRPr/>
            </a:pPr>
            <a:r>
              <a:rPr lang="cs-CZ" altLang="cs-CZ" sz="1400" dirty="0"/>
              <a:t>kontrolní.</a:t>
            </a:r>
          </a:p>
          <a:p>
            <a:pPr lvl="1">
              <a:defRPr/>
            </a:pPr>
            <a:endParaRPr lang="cs-CZ" altLang="cs-CZ" sz="1800" dirty="0"/>
          </a:p>
          <a:p>
            <a:pPr>
              <a:defRPr/>
            </a:pPr>
            <a:r>
              <a:rPr lang="cs-CZ" altLang="cs-CZ" sz="1600" dirty="0"/>
              <a:t>uživatelé: interní vs. externí.</a:t>
            </a:r>
          </a:p>
          <a:p>
            <a:pPr>
              <a:defRPr/>
            </a:pPr>
            <a:endParaRPr lang="cs-CZ" altLang="cs-CZ" sz="2600" dirty="0"/>
          </a:p>
        </p:txBody>
      </p:sp>
    </p:spTree>
    <p:extLst>
      <p:ext uri="{BB962C8B-B14F-4D97-AF65-F5344CB8AC3E}">
        <p14:creationId xmlns:p14="http://schemas.microsoft.com/office/powerpoint/2010/main" val="29045252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49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Legislativní úprava účetnictví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zákon č. 563/1991 Sb., o účetnictví ve znění pozdějších předpisů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vyhláška č. 325/2015 Sb., kterou se provádějí některá ustanovení zákona o účetnictví, ve znění pozdějších předpisů, pro účetní jednotky, které vedou jednoduché účetnictví</a:t>
            </a:r>
          </a:p>
          <a:p>
            <a:pPr>
              <a:defRPr/>
            </a:pPr>
            <a:r>
              <a:rPr lang="cs-CZ" altLang="cs-CZ" sz="1400" dirty="0"/>
              <a:t>vyhláška č. 504/2002 Sb., kterou se provádějí některá ustanovení zákona o účetnictví pro účetní jednotky, jejichž hlavním předmětem činnosti není podnikání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české účetní standardy pro účetní jednotky, u kterých hlavním předmětem činnosti není podnikání (standardy č. 401 – 414)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vnitřní předpisy organizace (stanovy, organizační řád...)</a:t>
            </a:r>
          </a:p>
          <a:p>
            <a:pPr>
              <a:defRPr/>
            </a:pPr>
            <a:r>
              <a:rPr lang="cs-CZ" altLang="cs-CZ" sz="1400" dirty="0"/>
              <a:t>vnitřní směrnice organizace (o finančním řízení, o účetnictví...)</a:t>
            </a:r>
          </a:p>
        </p:txBody>
      </p:sp>
    </p:spTree>
    <p:extLst>
      <p:ext uri="{BB962C8B-B14F-4D97-AF65-F5344CB8AC3E}">
        <p14:creationId xmlns:p14="http://schemas.microsoft.com/office/powerpoint/2010/main" val="3183356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Ekonomické přístupy k NNO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třeba:</a:t>
            </a:r>
          </a:p>
          <a:p>
            <a:pPr lvl="1"/>
            <a:r>
              <a:rPr lang="cs-CZ" sz="1400" dirty="0"/>
              <a:t>Teorie tržních a vládních selhání - </a:t>
            </a:r>
            <a:r>
              <a:rPr lang="en-US" sz="1400" dirty="0"/>
              <a:t>Government Failure (resp. Market Failure) Theory</a:t>
            </a:r>
            <a:endParaRPr lang="cs-CZ" sz="1400" dirty="0"/>
          </a:p>
          <a:p>
            <a:pPr lvl="1"/>
            <a:endParaRPr lang="cs-CZ" sz="1400" dirty="0"/>
          </a:p>
          <a:p>
            <a:pPr lvl="1"/>
            <a:r>
              <a:rPr lang="cs-CZ" sz="1400" dirty="0"/>
              <a:t>Teorie informační asymetrie - </a:t>
            </a:r>
            <a:r>
              <a:rPr lang="en-US" sz="1400" dirty="0"/>
              <a:t>Contract Failure (resp. Informational </a:t>
            </a:r>
            <a:r>
              <a:rPr lang="en-US" sz="1400" dirty="0" err="1"/>
              <a:t>Assymetry</a:t>
            </a:r>
            <a:r>
              <a:rPr lang="en-US" sz="1400" dirty="0"/>
              <a:t>) Theory</a:t>
            </a:r>
            <a:endParaRPr lang="cs-CZ" sz="1400" dirty="0"/>
          </a:p>
          <a:p>
            <a:pPr lvl="1"/>
            <a:endParaRPr lang="cs-CZ" sz="1400" dirty="0"/>
          </a:p>
          <a:p>
            <a:pPr lvl="1"/>
            <a:r>
              <a:rPr lang="cs-CZ" sz="1400" dirty="0"/>
              <a:t>Teorie státu blahobytu - </a:t>
            </a:r>
            <a:r>
              <a:rPr lang="cs-CZ" sz="1400" dirty="0" err="1"/>
              <a:t>Welfare</a:t>
            </a:r>
            <a:r>
              <a:rPr lang="cs-CZ" sz="1400" dirty="0"/>
              <a:t> </a:t>
            </a:r>
            <a:r>
              <a:rPr lang="cs-CZ" sz="1400" dirty="0" err="1"/>
              <a:t>State</a:t>
            </a:r>
            <a:r>
              <a:rPr lang="cs-CZ" sz="1400" dirty="0"/>
              <a:t> </a:t>
            </a:r>
            <a:r>
              <a:rPr lang="cs-CZ" sz="1400" dirty="0" err="1"/>
              <a:t>Theory</a:t>
            </a:r>
            <a:endParaRPr lang="cs-CZ" sz="1400" dirty="0"/>
          </a:p>
          <a:p>
            <a:pPr lvl="1"/>
            <a:endParaRPr lang="cs-CZ" sz="1400" dirty="0"/>
          </a:p>
          <a:p>
            <a:pPr lvl="1"/>
            <a:r>
              <a:rPr lang="cs-CZ" sz="1400" dirty="0"/>
              <a:t>Teorie vzájemné závislosti - Interdependence </a:t>
            </a:r>
            <a:r>
              <a:rPr lang="cs-CZ" sz="1400" dirty="0" err="1"/>
              <a:t>Theory</a:t>
            </a:r>
            <a:endParaRPr lang="cs-CZ" sz="1400" dirty="0"/>
          </a:p>
          <a:p>
            <a:pPr lvl="1"/>
            <a:endParaRPr lang="cs-CZ" sz="1400" dirty="0"/>
          </a:p>
          <a:p>
            <a:pPr lvl="1"/>
            <a:r>
              <a:rPr lang="cs-CZ" sz="1400" dirty="0"/>
              <a:t>...</a:t>
            </a:r>
          </a:p>
          <a:p>
            <a:endParaRPr lang="cs-CZ" sz="1800" dirty="0"/>
          </a:p>
          <a:p>
            <a:r>
              <a:rPr lang="cs-CZ" sz="1800" dirty="0"/>
              <a:t>nebo taky:</a:t>
            </a:r>
          </a:p>
          <a:p>
            <a:pPr lvl="1"/>
            <a:r>
              <a:rPr lang="cs-CZ" sz="1400" dirty="0"/>
              <a:t>Teorie společenských zdrojů - </a:t>
            </a:r>
            <a:r>
              <a:rPr lang="cs-CZ" sz="1400" dirty="0" err="1"/>
              <a:t>Social</a:t>
            </a:r>
            <a:r>
              <a:rPr lang="cs-CZ" sz="1400" dirty="0"/>
              <a:t> </a:t>
            </a:r>
            <a:r>
              <a:rPr lang="cs-CZ" sz="1400" dirty="0" err="1"/>
              <a:t>Origins</a:t>
            </a:r>
            <a:r>
              <a:rPr lang="cs-CZ" sz="1400" dirty="0"/>
              <a:t> </a:t>
            </a:r>
            <a:r>
              <a:rPr lang="cs-CZ" sz="1400" dirty="0" err="1"/>
              <a:t>Theory</a:t>
            </a:r>
            <a:endParaRPr lang="cs-CZ" sz="1400" dirty="0"/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7140779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50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Vyhlášky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600" dirty="0"/>
              <a:t>Kdo se jimi „řídí“?</a:t>
            </a:r>
          </a:p>
          <a:p>
            <a:pPr marL="72000" indent="0">
              <a:buNone/>
              <a:defRPr/>
            </a:pPr>
            <a:r>
              <a:rPr lang="cs-CZ" altLang="cs-CZ" sz="1200" dirty="0"/>
              <a:t>č. 504/2002 Sb.: politické strany a politická hnutí / spolky a pobočné spolky / církve a náboženské společnosti / obecně prospěšné společnosti / zájmová sdružení právnických osob / nadace, nadační fondy, ústavy / společenství vlastníků jednotek / veřejné vysoké školy / jiné účetní jednotky…</a:t>
            </a:r>
          </a:p>
          <a:p>
            <a:pPr>
              <a:defRPr/>
            </a:pPr>
            <a:endParaRPr lang="cs-CZ" altLang="cs-CZ" sz="1200" dirty="0"/>
          </a:p>
          <a:p>
            <a:pPr marL="72000" indent="0">
              <a:buNone/>
              <a:defRPr/>
            </a:pPr>
            <a:r>
              <a:rPr lang="cs-CZ" altLang="cs-CZ" sz="1200" dirty="0"/>
              <a:t>č. 325/2015 Sb.: spolky a pobočné spolky / odborové organizace, pobočné odborové organizace, mezinárodní odborové organizace nebo pobočné mezinárodní odborové organizace / organizace zaměstnavatelů, pobočné organizace zaměstnavatelů, mezinárodní organizace zaměstnavatelů nebo pobočné mezinárodní organizací zaměstnavatelů / církve, náboženské společnosti, resp. evidované právnické osoby / honební společenstva</a:t>
            </a:r>
          </a:p>
          <a:p>
            <a:pPr>
              <a:defRPr/>
            </a:pPr>
            <a:endParaRPr lang="cs-CZ" altLang="cs-CZ" sz="1600" dirty="0"/>
          </a:p>
          <a:p>
            <a:pPr>
              <a:defRPr/>
            </a:pPr>
            <a:r>
              <a:rPr lang="cs-CZ" altLang="cs-CZ" sz="1600" dirty="0"/>
              <a:t>Co upravují?</a:t>
            </a:r>
          </a:p>
          <a:p>
            <a:pPr lvl="1">
              <a:defRPr/>
            </a:pPr>
            <a:r>
              <a:rPr lang="cs-CZ" altLang="cs-CZ" sz="1400" dirty="0"/>
              <a:t>kdo je účetní jednotkou</a:t>
            </a:r>
          </a:p>
          <a:p>
            <a:pPr lvl="1">
              <a:defRPr/>
            </a:pPr>
            <a:r>
              <a:rPr lang="cs-CZ" altLang="cs-CZ" sz="1400" dirty="0"/>
              <a:t>co je předmětem účetnictví</a:t>
            </a:r>
          </a:p>
          <a:p>
            <a:pPr lvl="1">
              <a:defRPr/>
            </a:pPr>
            <a:r>
              <a:rPr lang="cs-CZ" altLang="cs-CZ" sz="1400" dirty="0"/>
              <a:t>jak vypadá účetní záznam</a:t>
            </a:r>
          </a:p>
          <a:p>
            <a:pPr lvl="1">
              <a:defRPr/>
            </a:pPr>
            <a:r>
              <a:rPr lang="cs-CZ" altLang="cs-CZ" sz="1400" dirty="0"/>
              <a:t>jak vypadá účetní závěrka</a:t>
            </a:r>
          </a:p>
          <a:p>
            <a:pPr lvl="1">
              <a:defRPr/>
            </a:pPr>
            <a:r>
              <a:rPr lang="cs-CZ" altLang="cs-CZ" sz="1400" dirty="0"/>
              <a:t>atd.</a:t>
            </a: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27433061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51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České účetní standardy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200" dirty="0"/>
              <a:t>401 – účty a účtování na účtech</a:t>
            </a:r>
          </a:p>
          <a:p>
            <a:pPr>
              <a:defRPr/>
            </a:pPr>
            <a:r>
              <a:rPr lang="cs-CZ" altLang="cs-CZ" sz="1200" dirty="0"/>
              <a:t>402 – otevírání a uzavírání účetních knih</a:t>
            </a:r>
          </a:p>
          <a:p>
            <a:pPr>
              <a:defRPr/>
            </a:pPr>
            <a:r>
              <a:rPr lang="cs-CZ" altLang="cs-CZ" sz="1200" dirty="0"/>
              <a:t>403 – inventarizační rozdíly</a:t>
            </a:r>
          </a:p>
          <a:p>
            <a:pPr>
              <a:defRPr/>
            </a:pPr>
            <a:r>
              <a:rPr lang="cs-CZ" altLang="cs-CZ" sz="1200" dirty="0"/>
              <a:t>404 – kursové rozdíly</a:t>
            </a:r>
          </a:p>
          <a:p>
            <a:pPr>
              <a:defRPr/>
            </a:pPr>
            <a:r>
              <a:rPr lang="cs-CZ" altLang="cs-CZ" sz="1200" dirty="0"/>
              <a:t>405 – deriváty</a:t>
            </a:r>
          </a:p>
          <a:p>
            <a:pPr>
              <a:defRPr/>
            </a:pPr>
            <a:r>
              <a:rPr lang="cs-CZ" altLang="cs-CZ" sz="1200" dirty="0"/>
              <a:t>406 – cenné papíry, podíly a směnky</a:t>
            </a:r>
          </a:p>
          <a:p>
            <a:pPr>
              <a:defRPr/>
            </a:pPr>
            <a:r>
              <a:rPr lang="cs-CZ" altLang="cs-CZ" sz="1200" dirty="0"/>
              <a:t>407 – opravné položky k pohledávkám, rezervy a pohledávky po lhůtě splatnosti</a:t>
            </a:r>
          </a:p>
          <a:p>
            <a:pPr>
              <a:defRPr/>
            </a:pPr>
            <a:r>
              <a:rPr lang="cs-CZ" altLang="cs-CZ" sz="1200" dirty="0"/>
              <a:t>408 – krátkodobý finanční majetek a krátkodobé bankovní úvěry</a:t>
            </a:r>
          </a:p>
          <a:p>
            <a:pPr>
              <a:defRPr/>
            </a:pPr>
            <a:r>
              <a:rPr lang="cs-CZ" altLang="cs-CZ" sz="1200" dirty="0"/>
              <a:t>409 – dlouhodobý majetek</a:t>
            </a:r>
          </a:p>
          <a:p>
            <a:pPr>
              <a:defRPr/>
            </a:pPr>
            <a:r>
              <a:rPr lang="cs-CZ" altLang="cs-CZ" sz="1200" dirty="0"/>
              <a:t>410 – zásoby</a:t>
            </a:r>
          </a:p>
          <a:p>
            <a:pPr>
              <a:defRPr/>
            </a:pPr>
            <a:r>
              <a:rPr lang="cs-CZ" altLang="cs-CZ" sz="1200" dirty="0"/>
              <a:t>411 – zúčtovací vztahy</a:t>
            </a:r>
          </a:p>
          <a:p>
            <a:pPr>
              <a:defRPr/>
            </a:pPr>
            <a:r>
              <a:rPr lang="cs-CZ" altLang="cs-CZ" sz="1200" dirty="0"/>
              <a:t>412 – náklady a výnosy</a:t>
            </a:r>
          </a:p>
          <a:p>
            <a:pPr>
              <a:defRPr/>
            </a:pPr>
            <a:r>
              <a:rPr lang="cs-CZ" altLang="cs-CZ" sz="1200" dirty="0"/>
              <a:t>413 – vlastní zdroje a dlouhodobé závazky</a:t>
            </a:r>
          </a:p>
          <a:p>
            <a:pPr>
              <a:defRPr/>
            </a:pPr>
            <a:r>
              <a:rPr lang="cs-CZ" altLang="cs-CZ" sz="1200" dirty="0"/>
              <a:t>414 – přechod z jednoduchého účetnictví na účetnictví</a:t>
            </a:r>
          </a:p>
          <a:p>
            <a:pPr marL="72000" indent="0">
              <a:buNone/>
              <a:defRPr/>
            </a:pPr>
            <a:endParaRPr lang="cs-CZ" altLang="cs-CZ" sz="1200" dirty="0"/>
          </a:p>
          <a:p>
            <a:pPr marL="72000" indent="0">
              <a:buNone/>
              <a:defRPr/>
            </a:pPr>
            <a:r>
              <a:rPr lang="cs-CZ" altLang="cs-CZ" sz="1200" dirty="0"/>
              <a:t>(metody a postupy vedení účetnictví)</a:t>
            </a:r>
          </a:p>
          <a:p>
            <a:pPr lvl="1">
              <a:defRPr/>
            </a:pPr>
            <a:endParaRPr lang="cs-CZ" altLang="cs-CZ" sz="1200" dirty="0"/>
          </a:p>
        </p:txBody>
      </p:sp>
    </p:spTree>
    <p:extLst>
      <p:ext uri="{BB962C8B-B14F-4D97-AF65-F5344CB8AC3E}">
        <p14:creationId xmlns:p14="http://schemas.microsoft.com/office/powerpoint/2010/main" val="18879366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52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Účetnictví NNO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NNO musí plně respektovat zákon o účetnictví (přechod od výdajového k akruálnímu principu)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>
                <a:solidFill>
                  <a:schemeClr val="bg1">
                    <a:lumMod val="50000"/>
                  </a:schemeClr>
                </a:solidFill>
              </a:rPr>
              <a:t>výdajový princip (účtuji v okamžiku, kdy dojde ke změně stavu finančních prostředků)</a:t>
            </a:r>
          </a:p>
          <a:p>
            <a:pPr marL="72000" indent="0">
              <a:buNone/>
              <a:defRPr/>
            </a:pPr>
            <a:r>
              <a:rPr lang="cs-CZ" altLang="cs-CZ" sz="140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cs-CZ" altLang="cs-CZ" sz="1400" i="1" dirty="0">
                <a:solidFill>
                  <a:schemeClr val="bg1">
                    <a:lumMod val="50000"/>
                  </a:schemeClr>
                </a:solidFill>
              </a:rPr>
              <a:t>výdaj: skutečně vydané prostředky</a:t>
            </a:r>
          </a:p>
          <a:p>
            <a:pPr marL="72000" indent="0">
              <a:buNone/>
              <a:defRPr/>
            </a:pPr>
            <a:r>
              <a:rPr lang="cs-CZ" altLang="cs-CZ" sz="1400" i="1" dirty="0">
                <a:solidFill>
                  <a:schemeClr val="bg1">
                    <a:lumMod val="50000"/>
                  </a:schemeClr>
                </a:solidFill>
              </a:rPr>
              <a:t>	příjem: skutečně přijaté prostředky</a:t>
            </a:r>
          </a:p>
          <a:p>
            <a:pPr>
              <a:defRPr/>
            </a:pPr>
            <a:r>
              <a:rPr lang="cs-CZ" altLang="cs-CZ" sz="1400" dirty="0">
                <a:solidFill>
                  <a:schemeClr val="bg1">
                    <a:lumMod val="50000"/>
                  </a:schemeClr>
                </a:solidFill>
              </a:rPr>
              <a:t>akruální princip (účtuji v okamžiku, kdy událost nastala – bez ohledu na změnu stavu finančních prostředků)</a:t>
            </a:r>
          </a:p>
          <a:p>
            <a:pPr marL="72000" indent="0">
              <a:buNone/>
              <a:defRPr/>
            </a:pPr>
            <a:r>
              <a:rPr lang="cs-CZ" altLang="cs-CZ" sz="140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cs-CZ" altLang="cs-CZ" sz="1400" i="1" dirty="0">
                <a:solidFill>
                  <a:schemeClr val="bg1">
                    <a:lumMod val="50000"/>
                  </a:schemeClr>
                </a:solidFill>
              </a:rPr>
              <a:t>náklad: vznikají spotřebou zdrojů v peněžním vyjádření, neznamenají nutně výdaj prostředků</a:t>
            </a:r>
          </a:p>
          <a:p>
            <a:pPr marL="72000" indent="0">
              <a:buNone/>
              <a:defRPr/>
            </a:pPr>
            <a:r>
              <a:rPr lang="cs-CZ" altLang="cs-CZ" sz="1400" i="1" dirty="0">
                <a:solidFill>
                  <a:schemeClr val="bg1">
                    <a:lumMod val="50000"/>
                  </a:schemeClr>
                </a:solidFill>
              </a:rPr>
              <a:t>	výnos: hmotné toky v peněžním vyjádření, neznamenají nutně příjem prostředků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b="1" dirty="0"/>
              <a:t>formy účetnictví:</a:t>
            </a:r>
            <a:r>
              <a:rPr lang="cs-CZ" altLang="cs-CZ" sz="1400" dirty="0"/>
              <a:t>		jednoduché účetnictví                  X                 podvojné účetnictví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			                                                                 (zjednodušený X plný rozsah)</a:t>
            </a:r>
          </a:p>
        </p:txBody>
      </p:sp>
    </p:spTree>
    <p:extLst>
      <p:ext uri="{BB962C8B-B14F-4D97-AF65-F5344CB8AC3E}">
        <p14:creationId xmlns:p14="http://schemas.microsoft.com/office/powerpoint/2010/main" val="1939307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53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 err="1"/>
              <a:t>Jednodu</a:t>
            </a:r>
            <a:r>
              <a:rPr lang="en-US" altLang="cs-CZ" sz="4000" dirty="0" err="1"/>
              <a:t>ché</a:t>
            </a:r>
            <a:r>
              <a:rPr lang="en-US" altLang="cs-CZ" sz="4000" dirty="0"/>
              <a:t> </a:t>
            </a:r>
            <a:r>
              <a:rPr lang="cs-CZ" altLang="cs-CZ" sz="4000" dirty="0"/>
              <a:t>účetnictví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upraveno zákonem o účetnictví, resp. vyhláškou č. 325/2015 Sb.</a:t>
            </a:r>
          </a:p>
          <a:p>
            <a:pPr>
              <a:defRPr/>
            </a:pPr>
            <a:r>
              <a:rPr lang="cs-CZ" altLang="cs-CZ" sz="1400" dirty="0"/>
              <a:t>mohou vést vybrané NNO:</a:t>
            </a:r>
          </a:p>
          <a:p>
            <a:pPr marL="72000" indent="0">
              <a:buNone/>
              <a:defRPr/>
            </a:pPr>
            <a:r>
              <a:rPr lang="cs-CZ" altLang="cs-CZ" sz="1400" i="1" dirty="0"/>
              <a:t>spolek a pobočný spolek, odborová organizace, organizace zaměstnavatelů, církve a náboženské společnosti a honební společenstva</a:t>
            </a:r>
          </a:p>
          <a:p>
            <a:pPr>
              <a:defRPr/>
            </a:pPr>
            <a:r>
              <a:rPr lang="cs-CZ" altLang="cs-CZ" sz="1400" b="1" dirty="0"/>
              <a:t>za předpokladu, že: </a:t>
            </a:r>
          </a:p>
          <a:p>
            <a:pPr lvl="1">
              <a:defRPr/>
            </a:pPr>
            <a:r>
              <a:rPr lang="cs-CZ" altLang="cs-CZ" sz="1400" i="1" dirty="0"/>
              <a:t>nejsou plátcem DPH; </a:t>
            </a:r>
          </a:p>
          <a:p>
            <a:pPr lvl="1">
              <a:defRPr/>
            </a:pPr>
            <a:r>
              <a:rPr lang="cs-CZ" altLang="cs-CZ" sz="1400" i="1" dirty="0"/>
              <a:t>jejich celkové příjmy nepřesáhnou 3 mil. Kč; </a:t>
            </a:r>
          </a:p>
          <a:p>
            <a:pPr lvl="1">
              <a:defRPr/>
            </a:pPr>
            <a:r>
              <a:rPr lang="cs-CZ" altLang="cs-CZ" sz="1400" i="1" dirty="0"/>
              <a:t>hodnota jejich majetku nepřesáhne 3 mil. Kč.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předmětem jsou příjmy a výdaje, majetek a závazky 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u="sng" dirty="0"/>
              <a:t>peněžní deník</a:t>
            </a:r>
          </a:p>
          <a:p>
            <a:pPr>
              <a:defRPr/>
            </a:pPr>
            <a:r>
              <a:rPr lang="cs-CZ" altLang="cs-CZ" sz="1400" dirty="0"/>
              <a:t>kniha pohledávek a kniha závazků</a:t>
            </a:r>
          </a:p>
          <a:p>
            <a:pPr>
              <a:defRPr/>
            </a:pPr>
            <a:r>
              <a:rPr lang="cs-CZ" altLang="cs-CZ" sz="1400" dirty="0"/>
              <a:t>pomocné knihy o ostatních složkách majetku</a:t>
            </a:r>
          </a:p>
          <a:p>
            <a:pPr>
              <a:defRPr/>
            </a:pPr>
            <a:r>
              <a:rPr lang="cs-CZ" altLang="cs-CZ" sz="1400" u="sng" dirty="0"/>
              <a:t>přehled o majetku a závazcích a přehled o příjmech a výdajích</a:t>
            </a:r>
          </a:p>
          <a:p>
            <a:pPr>
              <a:defRPr/>
            </a:pP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40654546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54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Zjednodušený </a:t>
            </a:r>
            <a:r>
              <a:rPr lang="cs-CZ" altLang="cs-CZ" dirty="0"/>
              <a:t>rozsah </a:t>
            </a:r>
            <a:r>
              <a:rPr lang="cs-CZ" altLang="cs-CZ" sz="4000" dirty="0"/>
              <a:t>účetnictví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upraveno zákonem o účetnictví, resp. vyhláškou č. 504/2002 Sb.</a:t>
            </a:r>
          </a:p>
          <a:p>
            <a:pPr>
              <a:defRPr/>
            </a:pPr>
            <a:r>
              <a:rPr lang="cs-CZ" altLang="cs-CZ" sz="1400" dirty="0"/>
              <a:t>mohou vést vybrané NNO: </a:t>
            </a:r>
          </a:p>
          <a:p>
            <a:pPr marL="72000" indent="0">
              <a:buNone/>
              <a:defRPr/>
            </a:pPr>
            <a:r>
              <a:rPr lang="cs-CZ" altLang="cs-CZ" sz="1400" i="1" dirty="0"/>
              <a:t>spolek a pobočný spolek, odborová organizace, organizace zaměstnavatelů, církve a náboženské společnosti, honební společenstva, obecně prospěšné společnosti, nadační fondy, ústavy, společenství vlastníků jednotek a bytová a sociální družstva</a:t>
            </a:r>
          </a:p>
          <a:p>
            <a:pPr>
              <a:defRPr/>
            </a:pPr>
            <a:r>
              <a:rPr lang="cs-CZ" altLang="cs-CZ" sz="1400" b="1" dirty="0"/>
              <a:t>za předpokladu, že </a:t>
            </a:r>
            <a:r>
              <a:rPr lang="cs-CZ" altLang="cs-CZ" sz="1400" dirty="0"/>
              <a:t>naplňují atributy mikro (a malých) účetních jednotek, tedy splňuje alespoň dvě ze tří kritérií: </a:t>
            </a:r>
          </a:p>
          <a:p>
            <a:pPr lvl="1">
              <a:defRPr/>
            </a:pPr>
            <a:r>
              <a:rPr lang="cs-CZ" altLang="cs-CZ" sz="1400" i="1" dirty="0"/>
              <a:t>aktiva celkem nižší jak 9 mil. Kč (resp. 100 mil. Kč)</a:t>
            </a:r>
          </a:p>
          <a:p>
            <a:pPr lvl="1">
              <a:defRPr/>
            </a:pPr>
            <a:r>
              <a:rPr lang="cs-CZ" altLang="cs-CZ" sz="1400" i="1" dirty="0"/>
              <a:t>roční úhrn čistého obratu nižší jak 18 mil. Kč (resp. 200 mil. Kč)</a:t>
            </a:r>
          </a:p>
          <a:p>
            <a:pPr lvl="1">
              <a:defRPr/>
            </a:pPr>
            <a:r>
              <a:rPr lang="cs-CZ" altLang="cs-CZ" sz="1400" i="1" dirty="0"/>
              <a:t>průměrný počet zaměstnanců v průběhu účetního období 10 a méně (resp. 50 a méně)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podvojné zápisy </a:t>
            </a:r>
            <a:r>
              <a:rPr lang="cs-CZ" altLang="cs-CZ" sz="1400" i="1" dirty="0"/>
              <a:t>„o stavu a pohybu majetku a jiných aktiv, závazků včetně dluhů a jiných pasiv, dále o nákladech, výnosech a o výsledku hospodaření“ 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u="sng" dirty="0"/>
              <a:t>„zjednodušený“ účetní rozvrh</a:t>
            </a:r>
            <a:r>
              <a:rPr lang="cs-CZ" altLang="cs-CZ" sz="1400" dirty="0"/>
              <a:t> – pouze účtové třídy a účtové skupiny</a:t>
            </a:r>
          </a:p>
          <a:p>
            <a:pPr>
              <a:defRPr/>
            </a:pPr>
            <a:r>
              <a:rPr lang="cs-CZ" altLang="cs-CZ" sz="1400" dirty="0"/>
              <a:t>možnost </a:t>
            </a:r>
            <a:r>
              <a:rPr lang="cs-CZ" altLang="cs-CZ" sz="1400" u="sng" dirty="0"/>
              <a:t>amerického deníku</a:t>
            </a:r>
            <a:r>
              <a:rPr lang="cs-CZ" altLang="cs-CZ" sz="1400" dirty="0"/>
              <a:t> – spojení hlavní knihy a účetního deníku</a:t>
            </a:r>
          </a:p>
          <a:p>
            <a:pPr>
              <a:defRPr/>
            </a:pPr>
            <a:r>
              <a:rPr lang="cs-CZ" altLang="cs-CZ" sz="1400" dirty="0"/>
              <a:t>netřeba účtovat o některých aspektech (tvorba rezerv a opravných položek, časové rozlišení apod.)</a:t>
            </a:r>
          </a:p>
          <a:p>
            <a:pPr>
              <a:defRPr/>
            </a:pPr>
            <a:r>
              <a:rPr lang="cs-CZ" altLang="cs-CZ" sz="1400" u="sng" dirty="0"/>
              <a:t>zjednodušený rozsah účetní závěrky: rozvahy a výkazu zisku a ztráty</a:t>
            </a:r>
          </a:p>
        </p:txBody>
      </p:sp>
    </p:spTree>
    <p:extLst>
      <p:ext uri="{BB962C8B-B14F-4D97-AF65-F5344CB8AC3E}">
        <p14:creationId xmlns:p14="http://schemas.microsoft.com/office/powerpoint/2010/main" val="26347324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55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Účetnictví v plném rozsahu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upraveno zákonem o účetnictví, resp. vyhláškou č. 504/2002 Sb.</a:t>
            </a:r>
          </a:p>
          <a:p>
            <a:pPr>
              <a:defRPr/>
            </a:pPr>
            <a:r>
              <a:rPr lang="cs-CZ" altLang="cs-CZ" sz="1400" dirty="0"/>
              <a:t>mohou vést všechny NNO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b="1" dirty="0"/>
              <a:t>„rozšíření“ zjednodušeného rozsahu spočívá v:</a:t>
            </a:r>
          </a:p>
          <a:p>
            <a:pPr>
              <a:defRPr/>
            </a:pPr>
            <a:r>
              <a:rPr lang="cs-CZ" altLang="cs-CZ" sz="1400" u="sng" dirty="0"/>
              <a:t>„úplný“ účetní rozvrh</a:t>
            </a:r>
            <a:r>
              <a:rPr lang="cs-CZ" altLang="cs-CZ" sz="1400" dirty="0"/>
              <a:t> (odlišnosti proti rozvrhu v ziskovém sektoru)</a:t>
            </a:r>
          </a:p>
          <a:p>
            <a:pPr>
              <a:defRPr/>
            </a:pPr>
            <a:r>
              <a:rPr lang="cs-CZ" altLang="cs-CZ" sz="1400" dirty="0"/>
              <a:t>práce účetním deníkem a hlavní knihou</a:t>
            </a:r>
          </a:p>
          <a:p>
            <a:pPr>
              <a:defRPr/>
            </a:pPr>
            <a:r>
              <a:rPr lang="cs-CZ" altLang="cs-CZ" sz="1400" dirty="0"/>
              <a:t>účetní závěrka coby komplexní přehled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 v podstatě tak, jak je zvykem pro ziskové organizace (se specifiky NNO)</a:t>
            </a:r>
          </a:p>
          <a:p>
            <a:pPr lvl="1">
              <a:defRPr/>
            </a:pPr>
            <a:r>
              <a:rPr lang="cs-CZ" altLang="cs-CZ" sz="1400" dirty="0"/>
              <a:t>„lepší“ uspořádání dat – více přehledné...</a:t>
            </a:r>
          </a:p>
          <a:p>
            <a:pPr lvl="1">
              <a:defRPr/>
            </a:pPr>
            <a:r>
              <a:rPr lang="cs-CZ" altLang="cs-CZ" sz="1400" dirty="0"/>
              <a:t>více výkazů, které jsou více podrobné…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některé neziskové organizace však „dokonalé“ výkazy nepotřebují a z toho důvodu volí jednodušší formu vedení účetnictví</a:t>
            </a:r>
          </a:p>
          <a:p>
            <a:pPr>
              <a:defRPr/>
            </a:pP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171443473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56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Účetní výkazy – podrobněji</a:t>
            </a:r>
            <a:br>
              <a:rPr lang="cs-CZ" sz="4000" dirty="0"/>
            </a:b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u="sng" dirty="0"/>
              <a:t>výkaz zisku a ztráty</a:t>
            </a:r>
            <a:r>
              <a:rPr lang="cs-CZ" altLang="cs-CZ" sz="1400" dirty="0"/>
              <a:t> (údaje o nákladech a výnosech za rok činnosti organizace) v členění nákladů na hlavní a hospodářskou činnost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u="sng" dirty="0"/>
              <a:t>rozvaha</a:t>
            </a:r>
            <a:r>
              <a:rPr lang="cs-CZ" altLang="cs-CZ" sz="1400" dirty="0"/>
              <a:t> (bilance) – základní přehled o majetku organizace, způsobu jeho krytí a jeho vývoji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příloha účetní závěrce – „doprovodný text k účetní závěrce“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(přehled o peněžních tocích) – výkaz o změnách finančních prostředků podniku</a:t>
            </a:r>
          </a:p>
          <a:p>
            <a:pPr>
              <a:defRPr/>
            </a:pPr>
            <a:r>
              <a:rPr lang="cs-CZ" altLang="cs-CZ" sz="1400" dirty="0"/>
              <a:t>(přehled o změnách vlastního kapitálu) - …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zveřejnění ve sbírce listin veřejných rejstříků, resp. ve výroční zprávě (pokud musí mít účetní závěrku ověřenou auditorem)</a:t>
            </a:r>
          </a:p>
          <a:p>
            <a:pPr lvl="1">
              <a:defRPr/>
            </a:pPr>
            <a:r>
              <a:rPr lang="cs-CZ" altLang="cs-CZ" sz="1050" dirty="0"/>
              <a:t>za rok 2014 nejpozději zveřejnit do 31/03/2016</a:t>
            </a:r>
          </a:p>
          <a:p>
            <a:pPr lvl="1">
              <a:defRPr/>
            </a:pPr>
            <a:r>
              <a:rPr lang="cs-CZ" altLang="cs-CZ" sz="1050" dirty="0"/>
              <a:t>za rok 2015 nejpozději zveřejnit do 30/11/2017</a:t>
            </a:r>
          </a:p>
          <a:p>
            <a:pPr marL="324000" lvl="1" indent="0">
              <a:buNone/>
              <a:defRPr/>
            </a:pPr>
            <a:r>
              <a:rPr lang="cs-CZ" altLang="cs-CZ" sz="1050" dirty="0"/>
              <a:t>	X</a:t>
            </a:r>
          </a:p>
          <a:p>
            <a:pPr lvl="1">
              <a:defRPr/>
            </a:pPr>
            <a:r>
              <a:rPr lang="cs-CZ" altLang="cs-CZ" sz="1050" dirty="0"/>
              <a:t>mikro a malé účetní jednotky nemusí zveřejňovat výkaz zisku a ztráty, pokud jim to neukládá zvláštní právní předpis (tedy mají povinnost zveřejňovat jen rozvahu)!!!</a:t>
            </a:r>
          </a:p>
          <a:p>
            <a:pPr>
              <a:defRPr/>
            </a:pP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36041625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57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Jak vypadá účetní doklad 1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účetní doklad – záznam, kterým účetní jednotka prokazuje proběhlou skutečnost, slouží jako základ pro zápis v účetnictví 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									(tzv. účetní záznam)</a:t>
            </a:r>
          </a:p>
          <a:p>
            <a:pPr>
              <a:defRPr/>
            </a:pPr>
            <a:r>
              <a:rPr lang="cs-CZ" altLang="cs-CZ" sz="1400" dirty="0"/>
              <a:t>prvotní vs. druhotný (účetní) doklad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příklady prvotních dokladů:		</a:t>
            </a:r>
          </a:p>
          <a:p>
            <a:pPr lvl="1">
              <a:defRPr/>
            </a:pPr>
            <a:r>
              <a:rPr lang="cs-CZ" altLang="cs-CZ" sz="1200" dirty="0"/>
              <a:t>paragon, nájemní smlouva;		</a:t>
            </a:r>
          </a:p>
          <a:p>
            <a:pPr lvl="1">
              <a:defRPr/>
            </a:pPr>
            <a:r>
              <a:rPr lang="cs-CZ" altLang="cs-CZ" sz="1200" dirty="0"/>
              <a:t>přijatá / vydaná faktura;			</a:t>
            </a:r>
          </a:p>
          <a:p>
            <a:pPr lvl="1">
              <a:defRPr/>
            </a:pPr>
            <a:r>
              <a:rPr lang="cs-CZ" altLang="cs-CZ" sz="1200" dirty="0"/>
              <a:t>výpis z běžného účtu;		</a:t>
            </a:r>
          </a:p>
          <a:p>
            <a:pPr lvl="1">
              <a:defRPr/>
            </a:pPr>
            <a:r>
              <a:rPr lang="cs-CZ" altLang="cs-CZ" sz="1200" dirty="0"/>
              <a:t>inventurní soupis.	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	</a:t>
            </a:r>
          </a:p>
          <a:p>
            <a:pPr>
              <a:defRPr/>
            </a:pPr>
            <a:r>
              <a:rPr lang="cs-CZ" altLang="cs-CZ" sz="1400" dirty="0"/>
              <a:t>náležitosti prvotních (resp. účetních) dokladů:</a:t>
            </a:r>
          </a:p>
          <a:p>
            <a:pPr lvl="1">
              <a:defRPr/>
            </a:pPr>
            <a:r>
              <a:rPr lang="cs-CZ" altLang="cs-CZ" sz="1200" dirty="0"/>
              <a:t>(označení účetního dokladu),</a:t>
            </a:r>
          </a:p>
          <a:p>
            <a:pPr lvl="1">
              <a:defRPr/>
            </a:pPr>
            <a:r>
              <a:rPr lang="cs-CZ" altLang="cs-CZ" sz="1200" dirty="0"/>
              <a:t>obsah hospodářské (účetní) operace,</a:t>
            </a:r>
          </a:p>
          <a:p>
            <a:pPr lvl="1">
              <a:defRPr/>
            </a:pPr>
            <a:r>
              <a:rPr lang="cs-CZ" altLang="cs-CZ" sz="1200" dirty="0"/>
              <a:t>peněžní částka nebo informace o ceně za měrnou jednotku a vyjádření množství, </a:t>
            </a:r>
          </a:p>
          <a:p>
            <a:pPr lvl="1">
              <a:defRPr/>
            </a:pPr>
            <a:r>
              <a:rPr lang="cs-CZ" altLang="cs-CZ" sz="1200" dirty="0"/>
              <a:t>okamžik vystavení prvotního dokladu, </a:t>
            </a:r>
          </a:p>
          <a:p>
            <a:pPr lvl="1">
              <a:defRPr/>
            </a:pPr>
            <a:r>
              <a:rPr lang="cs-CZ" altLang="cs-CZ" sz="1200" dirty="0"/>
              <a:t>(okamžik uskutečnění účetního případu),</a:t>
            </a:r>
          </a:p>
          <a:p>
            <a:pPr lvl="1">
              <a:defRPr/>
            </a:pPr>
            <a:r>
              <a:rPr lang="cs-CZ" altLang="cs-CZ" sz="1200" dirty="0"/>
              <a:t>identifikace stran hospodářské operace,</a:t>
            </a:r>
          </a:p>
          <a:p>
            <a:pPr lvl="1">
              <a:defRPr/>
            </a:pPr>
            <a:r>
              <a:rPr lang="cs-CZ" altLang="cs-CZ" sz="1200" dirty="0"/>
              <a:t>(podpisový záznam osoby odpovědné za účetní případ a za zaúčtování). </a:t>
            </a:r>
          </a:p>
          <a:p>
            <a:pPr>
              <a:defRPr/>
            </a:pPr>
            <a:endParaRPr lang="cs-CZ" altLang="cs-CZ" sz="14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A70DE37-8C7C-462F-BD01-B03592BA33C0}"/>
              </a:ext>
            </a:extLst>
          </p:cNvPr>
          <p:cNvSpPr txBox="1">
            <a:spLocks noChangeArrowheads="1"/>
          </p:cNvSpPr>
          <p:nvPr/>
        </p:nvSpPr>
        <p:spPr>
          <a:xfrm>
            <a:off x="3464654" y="2968527"/>
            <a:ext cx="6652470" cy="10665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cs-CZ" altLang="cs-CZ" sz="1400" kern="0" dirty="0"/>
              <a:t>příklady účetních dokladů:		</a:t>
            </a:r>
          </a:p>
          <a:p>
            <a:pPr lvl="1">
              <a:defRPr/>
            </a:pPr>
            <a:r>
              <a:rPr lang="cs-CZ" altLang="cs-CZ" sz="1200" kern="0" dirty="0"/>
              <a:t>výdejový / příjmový pokladní doklad;</a:t>
            </a:r>
          </a:p>
          <a:p>
            <a:pPr lvl="1">
              <a:defRPr/>
            </a:pPr>
            <a:r>
              <a:rPr lang="cs-CZ" altLang="cs-CZ" sz="1200" kern="0" dirty="0"/>
              <a:t>přijatá / vydaná faktura;			</a:t>
            </a:r>
          </a:p>
          <a:p>
            <a:pPr lvl="1">
              <a:defRPr/>
            </a:pPr>
            <a:r>
              <a:rPr lang="cs-CZ" altLang="cs-CZ" sz="1200" kern="0" dirty="0"/>
              <a:t>výpis z běžného účtu;		</a:t>
            </a:r>
          </a:p>
          <a:p>
            <a:pPr lvl="1">
              <a:defRPr/>
            </a:pPr>
            <a:r>
              <a:rPr lang="cs-CZ" altLang="cs-CZ" sz="1200" kern="0" dirty="0"/>
              <a:t>interní doklad.	</a:t>
            </a:r>
          </a:p>
        </p:txBody>
      </p:sp>
    </p:spTree>
    <p:extLst>
      <p:ext uri="{BB962C8B-B14F-4D97-AF65-F5344CB8AC3E}">
        <p14:creationId xmlns:p14="http://schemas.microsoft.com/office/powerpoint/2010/main" val="50890402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58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Jak vypadá účetní doklad 2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25754" y="5478010"/>
            <a:ext cx="8847446" cy="353989"/>
          </a:xfrm>
        </p:spPr>
        <p:txBody>
          <a:bodyPr/>
          <a:lstStyle/>
          <a:p>
            <a:pPr marL="324000" lvl="1" indent="0">
              <a:buNone/>
              <a:defRPr/>
            </a:pPr>
            <a:r>
              <a:rPr lang="cs-CZ" altLang="cs-CZ" sz="1400" dirty="0"/>
              <a:t>Účetní doklad				Prvotní doklad</a:t>
            </a:r>
          </a:p>
          <a:p>
            <a:pPr marL="324000" lvl="1" indent="0">
              <a:buNone/>
              <a:defRPr/>
            </a:pPr>
            <a:endParaRPr lang="cs-CZ" altLang="cs-CZ" sz="1400" dirty="0"/>
          </a:p>
          <a:p>
            <a:pPr marL="324000" lvl="1" indent="0">
              <a:buNone/>
              <a:defRPr/>
            </a:pPr>
            <a:r>
              <a:rPr lang="cs-CZ" altLang="cs-CZ" sz="1050" i="1" dirty="0"/>
              <a:t>(Metodika č. 8: Doklady v účetnictví (Junák)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E59762A5-A827-4A57-8FF4-F030EBD4B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1637207"/>
            <a:ext cx="742950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477645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59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Archivace účetních dokladů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účetní doklad – podklad, kterým účetní jednotka prokazuje proběhlou skutečnost, slouží jako základ pro zápis v účetnictví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endParaRPr lang="cs-CZ" altLang="cs-CZ" sz="900" dirty="0"/>
          </a:p>
          <a:p>
            <a:pPr marL="72000" indent="0">
              <a:buNone/>
              <a:defRPr/>
            </a:pPr>
            <a:r>
              <a:rPr lang="cs-CZ" altLang="cs-CZ" sz="900" dirty="0"/>
              <a:t>	*  Daňové přiznání archivovat nemusíte. Vaší povinností ale je archivovat podklady, na jejichž základě bylo přiznání vyplněné.</a:t>
            </a:r>
          </a:p>
          <a:p>
            <a:pPr marL="72000" indent="0">
              <a:buNone/>
              <a:defRPr/>
            </a:pPr>
            <a:r>
              <a:rPr lang="cs-CZ" altLang="cs-CZ" sz="900" dirty="0"/>
              <a:t>	** Nepřehledná je také situace kolem toho, jak dlouho archivovat smlouvy – doba se liší podle druhu smlouvy (</a:t>
            </a:r>
            <a:r>
              <a:rPr lang="cs-CZ" altLang="cs-CZ" sz="900" dirty="0">
                <a:hlinkClick r:id="rId2"/>
              </a:rPr>
              <a:t>viz přehled v tomto článku</a:t>
            </a:r>
            <a:r>
              <a:rPr lang="cs-CZ" altLang="cs-CZ" sz="900" dirty="0"/>
              <a:t>). </a:t>
            </a:r>
          </a:p>
          <a:p>
            <a:pPr marL="72000" indent="0">
              <a:buNone/>
              <a:defRPr/>
            </a:pPr>
            <a:r>
              <a:rPr lang="cs-CZ" altLang="cs-CZ" sz="900" dirty="0"/>
              <a:t>	Každopádně u mnoha smluv si lhůty určujete sami – při stanovení lhůty záleží zejména na trvání smlouvy a na tom, po jakou dobu může účastník smlouvy uplatňovat svá práva </a:t>
            </a:r>
          </a:p>
          <a:p>
            <a:pPr marL="72000" indent="0">
              <a:buNone/>
              <a:defRPr/>
            </a:pPr>
            <a:r>
              <a:rPr lang="cs-CZ" altLang="cs-CZ" sz="900" dirty="0"/>
              <a:t>	u druhé strany či v případě sporu u soudu.</a:t>
            </a: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AE889D6B-E909-4AC0-871C-928BFC476710}"/>
              </a:ext>
            </a:extLst>
          </p:cNvPr>
          <p:cNvGraphicFramePr>
            <a:graphicFrameLocks noGrp="1"/>
          </p:cNvGraphicFramePr>
          <p:nvPr/>
        </p:nvGraphicFramePr>
        <p:xfrm>
          <a:off x="1335026" y="2147364"/>
          <a:ext cx="8140070" cy="350175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682000">
                  <a:extLst>
                    <a:ext uri="{9D8B030D-6E8A-4147-A177-3AD203B41FA5}">
                      <a16:colId xmlns:a16="http://schemas.microsoft.com/office/drawing/2014/main" val="1223173869"/>
                    </a:ext>
                  </a:extLst>
                </a:gridCol>
                <a:gridCol w="2458070">
                  <a:extLst>
                    <a:ext uri="{9D8B030D-6E8A-4147-A177-3AD203B41FA5}">
                      <a16:colId xmlns:a16="http://schemas.microsoft.com/office/drawing/2014/main" val="2875202964"/>
                    </a:ext>
                  </a:extLst>
                </a:gridCol>
              </a:tblGrid>
              <a:tr h="224009">
                <a:tc>
                  <a:txBody>
                    <a:bodyPr/>
                    <a:lstStyle/>
                    <a:p>
                      <a:r>
                        <a:rPr lang="cs-CZ" sz="1200" b="1" dirty="0">
                          <a:effectLst/>
                        </a:rPr>
                        <a:t>Typ dokumentu</a:t>
                      </a:r>
                    </a:p>
                  </a:txBody>
                  <a:tcPr marL="24034" marR="24034" marT="24034" marB="240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1" dirty="0">
                          <a:effectLst/>
                        </a:rPr>
                        <a:t>Lhůta </a:t>
                      </a:r>
                    </a:p>
                  </a:txBody>
                  <a:tcPr marL="24034" marR="24034" marT="24034" marB="240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4476725"/>
                  </a:ext>
                </a:extLst>
              </a:tr>
              <a:tr h="224009">
                <a:tc>
                  <a:txBody>
                    <a:bodyPr/>
                    <a:lstStyle/>
                    <a:p>
                      <a:pPr algn="l"/>
                      <a:r>
                        <a:rPr lang="cs-CZ" sz="1200">
                          <a:effectLst/>
                        </a:rPr>
                        <a:t>daňové přiznání</a:t>
                      </a:r>
                    </a:p>
                  </a:txBody>
                  <a:tcPr marL="24034" marR="24034" marT="24034" marB="240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200">
                          <a:effectLst/>
                        </a:rPr>
                        <a:t>není potřeba archivovat*</a:t>
                      </a:r>
                    </a:p>
                  </a:txBody>
                  <a:tcPr marL="24034" marR="24034" marT="24034" marB="240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1413249"/>
                  </a:ext>
                </a:extLst>
              </a:tr>
              <a:tr h="224009">
                <a:tc>
                  <a:txBody>
                    <a:bodyPr/>
                    <a:lstStyle/>
                    <a:p>
                      <a:pPr algn="l"/>
                      <a:r>
                        <a:rPr lang="cs-CZ" sz="1200">
                          <a:effectLst/>
                        </a:rPr>
                        <a:t>smlouvy</a:t>
                      </a:r>
                    </a:p>
                  </a:txBody>
                  <a:tcPr marL="24034" marR="24034" marT="24034" marB="240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200">
                          <a:effectLst/>
                        </a:rPr>
                        <a:t>doba je různá**</a:t>
                      </a:r>
                    </a:p>
                  </a:txBody>
                  <a:tcPr marL="24034" marR="24034" marT="24034" marB="240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7222840"/>
                  </a:ext>
                </a:extLst>
              </a:tr>
              <a:tr h="224009">
                <a:tc>
                  <a:txBody>
                    <a:bodyPr/>
                    <a:lstStyle/>
                    <a:p>
                      <a:pPr algn="l"/>
                      <a:r>
                        <a:rPr lang="cs-CZ" sz="1200">
                          <a:effectLst/>
                        </a:rPr>
                        <a:t>stejnopisy evidenčních listů</a:t>
                      </a:r>
                    </a:p>
                  </a:txBody>
                  <a:tcPr marL="24034" marR="24034" marT="24034" marB="240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200">
                          <a:effectLst/>
                        </a:rPr>
                        <a:t>3 roky</a:t>
                      </a:r>
                    </a:p>
                  </a:txBody>
                  <a:tcPr marL="24034" marR="24034" marT="24034" marB="240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9551256"/>
                  </a:ext>
                </a:extLst>
              </a:tr>
              <a:tr h="289083">
                <a:tc>
                  <a:txBody>
                    <a:bodyPr/>
                    <a:lstStyle/>
                    <a:p>
                      <a:pPr algn="l"/>
                      <a:r>
                        <a:rPr lang="cs-CZ" sz="1200" dirty="0">
                          <a:effectLst/>
                        </a:rPr>
                        <a:t>účetní záznamy, kterými účetní jednotky dokládají formu vedení účetnictví</a:t>
                      </a:r>
                    </a:p>
                  </a:txBody>
                  <a:tcPr marL="24034" marR="24034" marT="24034" marB="240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200">
                          <a:effectLst/>
                        </a:rPr>
                        <a:t>5 let</a:t>
                      </a:r>
                    </a:p>
                  </a:txBody>
                  <a:tcPr marL="24034" marR="24034" marT="24034" marB="240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5452153"/>
                  </a:ext>
                </a:extLst>
              </a:tr>
              <a:tr h="258417">
                <a:tc>
                  <a:txBody>
                    <a:bodyPr/>
                    <a:lstStyle/>
                    <a:p>
                      <a:pPr algn="l"/>
                      <a:r>
                        <a:rPr lang="cs-CZ" sz="1200" dirty="0">
                          <a:effectLst/>
                        </a:rPr>
                        <a:t>účetní doklady (faktury, pokladní doklady, bankovní výpisy...)</a:t>
                      </a:r>
                    </a:p>
                  </a:txBody>
                  <a:tcPr marL="24034" marR="24034" marT="24034" marB="240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200">
                          <a:effectLst/>
                        </a:rPr>
                        <a:t>5 let</a:t>
                      </a:r>
                    </a:p>
                  </a:txBody>
                  <a:tcPr marL="24034" marR="24034" marT="24034" marB="240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3443702"/>
                  </a:ext>
                </a:extLst>
              </a:tr>
              <a:tr h="224009">
                <a:tc>
                  <a:txBody>
                    <a:bodyPr/>
                    <a:lstStyle/>
                    <a:p>
                      <a:pPr algn="l"/>
                      <a:r>
                        <a:rPr lang="cs-CZ" sz="1200">
                          <a:effectLst/>
                        </a:rPr>
                        <a:t>účetní knihy</a:t>
                      </a:r>
                    </a:p>
                  </a:txBody>
                  <a:tcPr marL="24034" marR="24034" marT="24034" marB="240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200">
                          <a:effectLst/>
                        </a:rPr>
                        <a:t>5 let</a:t>
                      </a:r>
                    </a:p>
                  </a:txBody>
                  <a:tcPr marL="24034" marR="24034" marT="24034" marB="240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0722533"/>
                  </a:ext>
                </a:extLst>
              </a:tr>
              <a:tr h="224009">
                <a:tc>
                  <a:txBody>
                    <a:bodyPr/>
                    <a:lstStyle/>
                    <a:p>
                      <a:pPr algn="l"/>
                      <a:r>
                        <a:rPr lang="cs-CZ" sz="1200">
                          <a:effectLst/>
                        </a:rPr>
                        <a:t>odpisové plány</a:t>
                      </a:r>
                    </a:p>
                  </a:txBody>
                  <a:tcPr marL="24034" marR="24034" marT="24034" marB="240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200">
                          <a:effectLst/>
                        </a:rPr>
                        <a:t>5 let</a:t>
                      </a:r>
                    </a:p>
                  </a:txBody>
                  <a:tcPr marL="24034" marR="24034" marT="24034" marB="240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7055696"/>
                  </a:ext>
                </a:extLst>
              </a:tr>
              <a:tr h="224009">
                <a:tc>
                  <a:txBody>
                    <a:bodyPr/>
                    <a:lstStyle/>
                    <a:p>
                      <a:pPr algn="l"/>
                      <a:r>
                        <a:rPr lang="cs-CZ" sz="1200">
                          <a:effectLst/>
                        </a:rPr>
                        <a:t>inventurní soupisy</a:t>
                      </a:r>
                    </a:p>
                  </a:txBody>
                  <a:tcPr marL="24034" marR="24034" marT="24034" marB="240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200">
                          <a:effectLst/>
                        </a:rPr>
                        <a:t>5 let</a:t>
                      </a:r>
                    </a:p>
                  </a:txBody>
                  <a:tcPr marL="24034" marR="24034" marT="24034" marB="240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5511350"/>
                  </a:ext>
                </a:extLst>
              </a:tr>
              <a:tr h="224009">
                <a:tc>
                  <a:txBody>
                    <a:bodyPr/>
                    <a:lstStyle/>
                    <a:p>
                      <a:pPr algn="l"/>
                      <a:r>
                        <a:rPr lang="cs-CZ" sz="1200">
                          <a:effectLst/>
                        </a:rPr>
                        <a:t>účtový rozvrh</a:t>
                      </a:r>
                    </a:p>
                  </a:txBody>
                  <a:tcPr marL="24034" marR="24034" marT="24034" marB="240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200">
                          <a:effectLst/>
                        </a:rPr>
                        <a:t>5 let</a:t>
                      </a:r>
                    </a:p>
                  </a:txBody>
                  <a:tcPr marL="24034" marR="24034" marT="24034" marB="240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8034224"/>
                  </a:ext>
                </a:extLst>
              </a:tr>
              <a:tr h="224009">
                <a:tc>
                  <a:txBody>
                    <a:bodyPr/>
                    <a:lstStyle/>
                    <a:p>
                      <a:pPr algn="l"/>
                      <a:r>
                        <a:rPr lang="cs-CZ" sz="1200">
                          <a:effectLst/>
                        </a:rPr>
                        <a:t>účetní uzávěrka</a:t>
                      </a:r>
                    </a:p>
                  </a:txBody>
                  <a:tcPr marL="24034" marR="24034" marT="24034" marB="240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200">
                          <a:effectLst/>
                        </a:rPr>
                        <a:t>10 let </a:t>
                      </a:r>
                    </a:p>
                  </a:txBody>
                  <a:tcPr marL="24034" marR="24034" marT="24034" marB="240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1685259"/>
                  </a:ext>
                </a:extLst>
              </a:tr>
              <a:tr h="224009">
                <a:tc>
                  <a:txBody>
                    <a:bodyPr/>
                    <a:lstStyle/>
                    <a:p>
                      <a:pPr algn="l"/>
                      <a:r>
                        <a:rPr lang="cs-CZ" sz="1200">
                          <a:effectLst/>
                        </a:rPr>
                        <a:t>výroční zpráva</a:t>
                      </a:r>
                    </a:p>
                  </a:txBody>
                  <a:tcPr marL="24034" marR="24034" marT="24034" marB="240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200" dirty="0">
                          <a:effectLst/>
                        </a:rPr>
                        <a:t>10 let </a:t>
                      </a:r>
                    </a:p>
                  </a:txBody>
                  <a:tcPr marL="24034" marR="24034" marT="24034" marB="240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6555662"/>
                  </a:ext>
                </a:extLst>
              </a:tr>
              <a:tr h="224009">
                <a:tc>
                  <a:txBody>
                    <a:bodyPr/>
                    <a:lstStyle/>
                    <a:p>
                      <a:pPr algn="l"/>
                      <a:r>
                        <a:rPr lang="cs-CZ" sz="1200" dirty="0">
                          <a:effectLst/>
                        </a:rPr>
                        <a:t>daňové doklady pro DPH</a:t>
                      </a:r>
                    </a:p>
                  </a:txBody>
                  <a:tcPr marL="24034" marR="24034" marT="24034" marB="240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200">
                          <a:effectLst/>
                        </a:rPr>
                        <a:t>10 let </a:t>
                      </a:r>
                    </a:p>
                  </a:txBody>
                  <a:tcPr marL="24034" marR="24034" marT="24034" marB="240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1062761"/>
                  </a:ext>
                </a:extLst>
              </a:tr>
              <a:tr h="351312">
                <a:tc>
                  <a:txBody>
                    <a:bodyPr/>
                    <a:lstStyle/>
                    <a:p>
                      <a:pPr algn="l"/>
                      <a:r>
                        <a:rPr lang="cs-CZ" sz="1200" dirty="0">
                          <a:effectLst/>
                        </a:rPr>
                        <a:t>mzdové listy nebo účetní záznamy o údajích potřebných pro účely důchodového pojištění (pokud zaměstnanec pobírá starobní důchod, lhůta se zkracuje na 10 let)</a:t>
                      </a:r>
                    </a:p>
                  </a:txBody>
                  <a:tcPr marL="24034" marR="24034" marT="24034" marB="240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200" dirty="0">
                          <a:effectLst/>
                        </a:rPr>
                        <a:t>30 let</a:t>
                      </a:r>
                    </a:p>
                  </a:txBody>
                  <a:tcPr marL="24034" marR="24034" marT="24034" marB="240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2849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0065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98B7300-D718-4065-95BA-F464FF89A6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2DD384B-0FAA-4DAE-B625-7F78A437A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 NNO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F40D114-BE43-4885-AB37-13D6062A7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Servisní: ...</a:t>
            </a:r>
          </a:p>
          <a:p>
            <a:r>
              <a:rPr lang="cs-CZ" dirty="0" err="1"/>
              <a:t>Advokační</a:t>
            </a:r>
            <a:r>
              <a:rPr lang="cs-CZ" dirty="0"/>
              <a:t>: ...</a:t>
            </a:r>
          </a:p>
          <a:p>
            <a:r>
              <a:rPr lang="cs-CZ" dirty="0"/>
              <a:t>Zájmová: ...</a:t>
            </a:r>
          </a:p>
          <a:p>
            <a:r>
              <a:rPr lang="cs-CZ" dirty="0"/>
              <a:t>Filantropická: ...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798471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60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K čemu účetnictví také slouží? </a:t>
            </a:r>
            <a:br>
              <a:rPr lang="cs-CZ" altLang="cs-CZ" sz="4000" dirty="0"/>
            </a:br>
            <a:r>
              <a:rPr lang="cs-CZ" altLang="cs-CZ" sz="4000" dirty="0"/>
              <a:t>								 Zdanění NNO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numCol="2"/>
          <a:lstStyle/>
          <a:p>
            <a:pPr>
              <a:defRPr/>
            </a:pPr>
            <a:r>
              <a:rPr lang="cs-CZ" altLang="cs-CZ" sz="1400" dirty="0"/>
              <a:t>NNO jsou zdaňovány v tzv. specifickém daňovém režimu</a:t>
            </a:r>
          </a:p>
          <a:p>
            <a:pPr>
              <a:defRPr/>
            </a:pPr>
            <a:r>
              <a:rPr lang="cs-CZ" altLang="cs-CZ" sz="1400" dirty="0"/>
              <a:t>stát poskytuje NNO určité výhody – nepřímá podpora státem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NOZ a veřejná prospěšnost – původní koncept vs. skutečnost 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    („veřejně prospěšný poplatník“ vymezený dle právní formy)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    (negativní vymezení)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proč specifický daňový režim?</a:t>
            </a:r>
          </a:p>
          <a:p>
            <a:pPr lvl="1">
              <a:defRPr/>
            </a:pPr>
            <a:r>
              <a:rPr lang="cs-CZ" altLang="cs-CZ" sz="1400" dirty="0"/>
              <a:t>NNO snižují výdaje státu</a:t>
            </a:r>
          </a:p>
          <a:p>
            <a:pPr lvl="1">
              <a:defRPr/>
            </a:pPr>
            <a:r>
              <a:rPr lang="cs-CZ" altLang="cs-CZ" sz="1400" dirty="0"/>
              <a:t>NNO představují dodatečné přínosy pro společnost 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   (poskytují služby za nulové nebo zvýhodněné ceny)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Daň z příjmů právnických osob </a:t>
            </a:r>
            <a:r>
              <a:rPr lang="cs-CZ" altLang="cs-CZ" sz="1400" i="1" dirty="0"/>
              <a:t>(hlavní vs. vedlejší činnost)</a:t>
            </a:r>
          </a:p>
          <a:p>
            <a:pPr lvl="1">
              <a:defRPr/>
            </a:pPr>
            <a:r>
              <a:rPr lang="cs-CZ" altLang="cs-CZ" sz="1100" i="1" dirty="0"/>
              <a:t>jsou předmětem daně </a:t>
            </a:r>
            <a:r>
              <a:rPr lang="cs-CZ" altLang="cs-CZ" sz="800" i="1" dirty="0"/>
              <a:t>(např. příjmy z reklam, nájmů, úroky)</a:t>
            </a:r>
          </a:p>
          <a:p>
            <a:pPr lvl="1">
              <a:defRPr/>
            </a:pPr>
            <a:r>
              <a:rPr lang="cs-CZ" altLang="cs-CZ" sz="1100" i="1" dirty="0"/>
              <a:t>jsou předmětem daně ale jsou od daně osvobozené </a:t>
            </a:r>
            <a:r>
              <a:rPr lang="cs-CZ" altLang="cs-CZ" sz="800" i="1" dirty="0"/>
              <a:t>(např. členské příspěvky ze stanov)</a:t>
            </a:r>
          </a:p>
          <a:p>
            <a:pPr lvl="1">
              <a:defRPr/>
            </a:pPr>
            <a:r>
              <a:rPr lang="cs-CZ" altLang="cs-CZ" sz="1100" i="1" dirty="0"/>
              <a:t>nejsou předmětem daně </a:t>
            </a:r>
            <a:r>
              <a:rPr lang="cs-CZ" altLang="cs-CZ" sz="800" i="1" dirty="0"/>
              <a:t>(např. příjmy odpovídající výdejům, dotace, atd.)</a:t>
            </a:r>
          </a:p>
          <a:p>
            <a:pPr>
              <a:defRPr/>
            </a:pPr>
            <a:endParaRPr lang="cs-CZ" altLang="cs-CZ" sz="1400" i="1" dirty="0"/>
          </a:p>
          <a:p>
            <a:pPr>
              <a:defRPr/>
            </a:pPr>
            <a:r>
              <a:rPr lang="cs-CZ" altLang="cs-CZ" sz="1400" dirty="0"/>
              <a:t>Daň z přidané hodnoty </a:t>
            </a:r>
            <a:r>
              <a:rPr lang="cs-CZ" altLang="cs-CZ" sz="1400" i="1" dirty="0"/>
              <a:t>(za specifických podmínek se musí NNO stát plátcem DPH: ekonomická činnost, pořizuje zboží z jiného členského státu EU)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Daň z nemovitých věcí </a:t>
            </a:r>
            <a:r>
              <a:rPr lang="cs-CZ" altLang="cs-CZ" sz="1400" i="1" dirty="0"/>
              <a:t>(osvobození při užívání pro účely organizace)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Daň silniční </a:t>
            </a:r>
            <a:r>
              <a:rPr lang="cs-CZ" altLang="cs-CZ" sz="1400" i="1" dirty="0"/>
              <a:t>(pokud není zdaněna činnost, v rámci které je vozidlo užíváno, dojde k osvobození)</a:t>
            </a:r>
          </a:p>
          <a:p>
            <a:pPr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10099313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61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K čemu účetnictví také slouží? </a:t>
            </a:r>
            <a:br>
              <a:rPr lang="cs-CZ" altLang="cs-CZ" sz="4000" dirty="0"/>
            </a:br>
            <a:r>
              <a:rPr lang="cs-CZ" altLang="cs-CZ" sz="4000" dirty="0"/>
              <a:t>		</a:t>
            </a:r>
            <a:r>
              <a:rPr lang="cs-CZ" altLang="cs-CZ" dirty="0"/>
              <a:t>      </a:t>
            </a:r>
            <a:r>
              <a:rPr lang="cs-CZ" altLang="cs-CZ" sz="4000" dirty="0"/>
              <a:t>	      </a:t>
            </a:r>
            <a:r>
              <a:rPr lang="cs-CZ" altLang="cs-CZ" dirty="0"/>
              <a:t>Podklad ekonomického řízení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numCol="1"/>
          <a:lstStyle/>
          <a:p>
            <a:pPr>
              <a:defRPr/>
            </a:pPr>
            <a:r>
              <a:rPr lang="cs-CZ" altLang="cs-CZ" sz="1400" b="1" dirty="0"/>
              <a:t>ekonomické řízení</a:t>
            </a:r>
            <a:r>
              <a:rPr lang="cs-CZ" altLang="cs-CZ" sz="1400" dirty="0"/>
              <a:t>:</a:t>
            </a:r>
            <a:r>
              <a:rPr lang="cs-CZ" altLang="cs-CZ" sz="1400" b="1" dirty="0"/>
              <a:t> </a:t>
            </a:r>
            <a:r>
              <a:rPr lang="cs-CZ" altLang="cs-CZ" sz="1400" dirty="0"/>
              <a:t>jakým způsobem lze využívat finanční prostředky v organizaci pro naplňování jejich cíle</a:t>
            </a:r>
          </a:p>
          <a:p>
            <a:pPr>
              <a:defRPr/>
            </a:pPr>
            <a:r>
              <a:rPr lang="cs-CZ" altLang="cs-CZ" sz="1400" b="1" dirty="0"/>
              <a:t>početnictví</a:t>
            </a:r>
            <a:r>
              <a:rPr lang="cs-CZ" altLang="cs-CZ" sz="1400" dirty="0"/>
              <a:t>: finanční účetnictví (a výkaznictví); vnitropodnikové/manažerské účetnictví; podniková statistika a rozbory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jeden z hlavních nástrojů operativního finančního řízení všech organizací je </a:t>
            </a:r>
            <a:r>
              <a:rPr lang="cs-CZ" altLang="cs-CZ" sz="1400" b="1" dirty="0"/>
              <a:t>ROZPOČET</a:t>
            </a:r>
            <a:r>
              <a:rPr lang="cs-CZ" altLang="cs-CZ" sz="1400" dirty="0"/>
              <a:t>:</a:t>
            </a:r>
          </a:p>
          <a:p>
            <a:pPr lvl="1">
              <a:defRPr/>
            </a:pPr>
            <a:r>
              <a:rPr lang="cs-CZ" altLang="cs-CZ" sz="1400" dirty="0"/>
              <a:t>finanční plán (realistický předpoklad) – kolik peněz bude potřeba / kde peníze vezmeme</a:t>
            </a:r>
          </a:p>
          <a:p>
            <a:pPr lvl="1">
              <a:defRPr/>
            </a:pPr>
            <a:r>
              <a:rPr lang="cs-CZ" altLang="cs-CZ" sz="1400" dirty="0"/>
              <a:t>vyjádření cílů NNO v peněžních jednotkách</a:t>
            </a:r>
          </a:p>
          <a:p>
            <a:pPr lvl="1">
              <a:defRPr/>
            </a:pPr>
            <a:endParaRPr lang="cs-CZ" altLang="cs-CZ" sz="1400" dirty="0"/>
          </a:p>
          <a:p>
            <a:pPr lvl="1">
              <a:defRPr/>
            </a:pPr>
            <a:r>
              <a:rPr lang="cs-CZ" altLang="cs-CZ" sz="1400" dirty="0"/>
              <a:t>sestavován v kolektivu: zdola nahoru / shora dolů</a:t>
            </a:r>
          </a:p>
          <a:p>
            <a:pPr lvl="1">
              <a:defRPr/>
            </a:pPr>
            <a:endParaRPr lang="cs-CZ" altLang="cs-CZ" sz="1400" dirty="0"/>
          </a:p>
          <a:p>
            <a:pPr lvl="1">
              <a:defRPr/>
            </a:pPr>
            <a:r>
              <a:rPr lang="cs-CZ" altLang="cs-CZ" sz="1400" dirty="0"/>
              <a:t>různé metody: přírůstková metoda / metoda z nulové báze</a:t>
            </a:r>
          </a:p>
          <a:p>
            <a:pPr lvl="1">
              <a:defRPr/>
            </a:pPr>
            <a:r>
              <a:rPr lang="cs-CZ" altLang="cs-CZ" sz="1400" dirty="0"/>
              <a:t>různé podoby: krátkodobý / střednědobý / dlouhodobý; pevný / pružný; klouzavý / časově vymezený…</a:t>
            </a:r>
          </a:p>
          <a:p>
            <a:pPr lvl="1">
              <a:defRPr/>
            </a:pPr>
            <a:endParaRPr lang="cs-CZ" altLang="cs-CZ" sz="1400" dirty="0"/>
          </a:p>
          <a:p>
            <a:pPr lvl="1">
              <a:defRPr/>
            </a:pPr>
            <a:r>
              <a:rPr lang="cs-CZ" altLang="cs-CZ" sz="1400" dirty="0"/>
              <a:t>různé formy: programový (dělení celku podle jednotlivých aktivit) / zdrojový (náklady a k nim přiřazené výnosy)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dalším základním nástrojem může být </a:t>
            </a:r>
            <a:r>
              <a:rPr lang="cs-CZ" altLang="cs-CZ" sz="1400" b="1" dirty="0"/>
              <a:t>CASHFLOW</a:t>
            </a:r>
            <a:r>
              <a:rPr lang="cs-CZ" altLang="cs-CZ" sz="1400" dirty="0"/>
              <a:t>:</a:t>
            </a:r>
          </a:p>
          <a:p>
            <a:pPr lvl="1">
              <a:defRPr/>
            </a:pPr>
            <a:r>
              <a:rPr lang="cs-CZ" altLang="cs-CZ" sz="1400" dirty="0"/>
              <a:t>přehled peněžních toků (kdy / kolik / kam / a hlavně kolik zbývá)</a:t>
            </a:r>
          </a:p>
          <a:p>
            <a:pPr marL="72000" indent="0">
              <a:buNone/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328414682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62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Příklad programového rozpočtu</a:t>
            </a:r>
            <a:endParaRPr lang="cs-CZ" altLang="cs-CZ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D688AA6-F338-4628-8A08-13D853E25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931" y="1326474"/>
            <a:ext cx="6434138" cy="509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10319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63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Příklad zdrojového rozpočtu</a:t>
            </a:r>
            <a:endParaRPr lang="cs-CZ" altLang="cs-CZ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DE7C975-FEDB-4B92-B938-0EF3748A9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2" y="1827466"/>
            <a:ext cx="8677275" cy="41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249695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64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Příklad cashflow</a:t>
            </a:r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D9BEA6B-D1FE-4838-BD65-374721919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808" y="1780945"/>
            <a:ext cx="11174384" cy="329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49344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65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Náklady (ekonomická rovina) v NNO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b="1" dirty="0"/>
              <a:t>náklady </a:t>
            </a:r>
            <a:r>
              <a:rPr lang="cs-CZ" altLang="cs-CZ" sz="1400" dirty="0"/>
              <a:t>= peněžní vyjádření spotřebovaných výrobních faktorů</a:t>
            </a:r>
          </a:p>
          <a:p>
            <a:pPr>
              <a:defRPr/>
            </a:pPr>
            <a:r>
              <a:rPr lang="cs-CZ" altLang="cs-CZ" sz="1400" dirty="0"/>
              <a:t>představují jednu ze stran rozpočtu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můžeme je rozlišovat podle druhu:</a:t>
            </a:r>
          </a:p>
          <a:p>
            <a:pPr>
              <a:defRPr/>
            </a:pPr>
            <a:r>
              <a:rPr lang="cs-CZ" altLang="cs-CZ" sz="1400" b="1" dirty="0"/>
              <a:t>přímé náklady </a:t>
            </a:r>
            <a:r>
              <a:rPr lang="cs-CZ" altLang="cs-CZ" sz="1400" dirty="0"/>
              <a:t>– lze snadno přiřadit k výkonu (například podělit počtem vyrobených kusů)</a:t>
            </a:r>
          </a:p>
          <a:p>
            <a:pPr>
              <a:defRPr/>
            </a:pPr>
            <a:r>
              <a:rPr lang="cs-CZ" altLang="cs-CZ" sz="1400" b="1" dirty="0"/>
              <a:t>režijní náklady </a:t>
            </a:r>
            <a:r>
              <a:rPr lang="cs-CZ" altLang="cs-CZ" sz="1400" dirty="0"/>
              <a:t>(nepřímé náklady) – k výkonu nelze přiřadit jednoduše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kalkulace = přiřazování nákladů k jednotlivým výkonům organizace, různé metody (viz .</a:t>
            </a:r>
            <a:r>
              <a:rPr lang="cs-CZ" altLang="cs-CZ" sz="1400" dirty="0" err="1"/>
              <a:t>xls</a:t>
            </a:r>
            <a:r>
              <a:rPr lang="cs-CZ" altLang="cs-CZ" sz="1400" dirty="0"/>
              <a:t> soubor):</a:t>
            </a:r>
          </a:p>
          <a:p>
            <a:pPr lvl="1">
              <a:defRPr/>
            </a:pPr>
            <a:r>
              <a:rPr lang="cs-CZ" altLang="cs-CZ" sz="1400" dirty="0"/>
              <a:t>prostá metoda dělením </a:t>
            </a:r>
            <a:r>
              <a:rPr lang="cs-CZ" altLang="cs-CZ" sz="1400" i="1" dirty="0"/>
              <a:t>(rovnoměrné rozdělení mezi všechny kusy)</a:t>
            </a:r>
          </a:p>
          <a:p>
            <a:pPr lvl="1">
              <a:defRPr/>
            </a:pPr>
            <a:r>
              <a:rPr lang="cs-CZ" altLang="cs-CZ" sz="1400" dirty="0"/>
              <a:t>metoda dělením s poměrovými čísly </a:t>
            </a:r>
            <a:r>
              <a:rPr lang="cs-CZ" altLang="cs-CZ" sz="1400" i="1" dirty="0"/>
              <a:t>(rozdělení mezi výkony v poměru podle normy)</a:t>
            </a:r>
          </a:p>
          <a:p>
            <a:pPr lvl="1">
              <a:defRPr/>
            </a:pPr>
            <a:r>
              <a:rPr lang="cs-CZ" altLang="cs-CZ" sz="1400" dirty="0"/>
              <a:t>metoda přirážková </a:t>
            </a:r>
            <a:r>
              <a:rPr lang="cs-CZ" altLang="cs-CZ" sz="1400" i="1" dirty="0"/>
              <a:t>(rozdělení podle přirážky vyčíslené dle přímých nákladů)</a:t>
            </a:r>
          </a:p>
          <a:p>
            <a:pPr lvl="1">
              <a:defRPr/>
            </a:pPr>
            <a:r>
              <a:rPr lang="cs-CZ" altLang="cs-CZ" sz="1400" dirty="0"/>
              <a:t>...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kalkulace coby základ </a:t>
            </a:r>
            <a:r>
              <a:rPr lang="cs-CZ" altLang="cs-CZ" sz="1400" b="1" dirty="0"/>
              <a:t>cenotvorby</a:t>
            </a:r>
          </a:p>
        </p:txBody>
      </p:sp>
    </p:spTree>
    <p:extLst>
      <p:ext uri="{BB962C8B-B14F-4D97-AF65-F5344CB8AC3E}">
        <p14:creationId xmlns:p14="http://schemas.microsoft.com/office/powerpoint/2010/main" val="125414179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66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Příklad kalkulací</a:t>
            </a:r>
            <a:endParaRPr lang="cs-CZ" altLang="cs-CZ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6E0C0BD-515C-46DE-8F86-32C619277AE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407" y="1465773"/>
            <a:ext cx="6263185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05181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67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Výnosy (ekonomická rovina) v NNO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b="1" dirty="0"/>
              <a:t>výnosy </a:t>
            </a:r>
            <a:r>
              <a:rPr lang="cs-CZ" altLang="cs-CZ" sz="1400" dirty="0"/>
              <a:t>= peněžní vyjádření výkonů</a:t>
            </a:r>
          </a:p>
          <a:p>
            <a:pPr>
              <a:defRPr/>
            </a:pPr>
            <a:r>
              <a:rPr lang="cs-CZ" altLang="cs-CZ" sz="1400" dirty="0"/>
              <a:t>představují jednu ze stran rozpočtu 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jaké finanční zdroje NNO má a v jaké výši je může očekávat?</a:t>
            </a:r>
          </a:p>
          <a:p>
            <a:pPr>
              <a:defRPr/>
            </a:pPr>
            <a:r>
              <a:rPr lang="cs-CZ" altLang="cs-CZ" sz="1400" dirty="0"/>
              <a:t>komplikované odhadnout výši výnosů</a:t>
            </a:r>
          </a:p>
          <a:p>
            <a:pPr>
              <a:defRPr/>
            </a:pPr>
            <a:r>
              <a:rPr lang="cs-CZ" altLang="cs-CZ" sz="1400" dirty="0"/>
              <a:t>základní </a:t>
            </a:r>
            <a:r>
              <a:rPr lang="cs-CZ" altLang="cs-CZ" sz="1400" b="1" dirty="0"/>
              <a:t>druhy</a:t>
            </a:r>
            <a:r>
              <a:rPr lang="cs-CZ" altLang="cs-CZ" sz="1400" dirty="0"/>
              <a:t> výnosů:</a:t>
            </a:r>
          </a:p>
          <a:p>
            <a:pPr lvl="1">
              <a:defRPr/>
            </a:pPr>
            <a:r>
              <a:rPr lang="cs-CZ" altLang="cs-CZ" sz="1400" dirty="0"/>
              <a:t>tržby za realizované výkony</a:t>
            </a:r>
          </a:p>
          <a:p>
            <a:pPr lvl="1">
              <a:defRPr/>
            </a:pPr>
            <a:r>
              <a:rPr lang="cs-CZ" altLang="cs-CZ" sz="1400" dirty="0"/>
              <a:t>dotace ze státního rozpočtu a z rozpočtů krajů a obcí</a:t>
            </a:r>
          </a:p>
          <a:p>
            <a:pPr lvl="1">
              <a:defRPr/>
            </a:pPr>
            <a:r>
              <a:rPr lang="cs-CZ" altLang="cs-CZ" sz="1400" dirty="0"/>
              <a:t>granty</a:t>
            </a:r>
          </a:p>
          <a:p>
            <a:pPr lvl="1">
              <a:defRPr/>
            </a:pPr>
            <a:r>
              <a:rPr lang="cs-CZ" altLang="cs-CZ" sz="1400" dirty="0"/>
              <a:t>dary fyzických a právnických osob</a:t>
            </a:r>
          </a:p>
          <a:p>
            <a:pPr lvl="1">
              <a:defRPr/>
            </a:pPr>
            <a:r>
              <a:rPr lang="cs-CZ" altLang="cs-CZ" sz="1400" dirty="0"/>
              <a:t>členské příspěvky</a:t>
            </a:r>
          </a:p>
          <a:p>
            <a:pPr lvl="1">
              <a:defRPr/>
            </a:pPr>
            <a:r>
              <a:rPr lang="cs-CZ" altLang="cs-CZ" sz="1400" dirty="0"/>
              <a:t>přijaté úroky</a:t>
            </a:r>
          </a:p>
          <a:p>
            <a:pPr lvl="1">
              <a:defRPr/>
            </a:pPr>
            <a:r>
              <a:rPr lang="cs-CZ" altLang="cs-CZ" sz="1400" dirty="0"/>
              <a:t>příjmy z reklam</a:t>
            </a:r>
          </a:p>
          <a:p>
            <a:pPr lvl="1">
              <a:defRPr/>
            </a:pPr>
            <a:r>
              <a:rPr lang="cs-CZ" altLang="cs-CZ" sz="1400" dirty="0"/>
              <a:t>veřejné sbírky</a:t>
            </a:r>
          </a:p>
          <a:p>
            <a:pPr lvl="1">
              <a:defRPr/>
            </a:pPr>
            <a:r>
              <a:rPr lang="cs-CZ" altLang="cs-CZ" sz="1400" dirty="0"/>
              <a:t>atd.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rozlišujeme volné a vázané zdroje</a:t>
            </a:r>
          </a:p>
        </p:txBody>
      </p:sp>
    </p:spTree>
    <p:extLst>
      <p:ext uri="{BB962C8B-B14F-4D97-AF65-F5344CB8AC3E}">
        <p14:creationId xmlns:p14="http://schemas.microsoft.com/office/powerpoint/2010/main" val="293745940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68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Pokročilejší nástroje…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numCol="1"/>
          <a:lstStyle/>
          <a:p>
            <a:pPr>
              <a:defRPr/>
            </a:pPr>
            <a:r>
              <a:rPr lang="cs-CZ" altLang="cs-CZ" sz="1400" b="1" dirty="0">
                <a:solidFill>
                  <a:schemeClr val="bg1">
                    <a:lumMod val="50000"/>
                  </a:schemeClr>
                </a:solidFill>
              </a:rPr>
              <a:t>ekonomické řízení</a:t>
            </a:r>
            <a:r>
              <a:rPr lang="cs-CZ" altLang="cs-CZ" sz="1400" dirty="0">
                <a:solidFill>
                  <a:schemeClr val="bg1">
                    <a:lumMod val="50000"/>
                  </a:schemeClr>
                </a:solidFill>
              </a:rPr>
              <a:t>:</a:t>
            </a:r>
            <a:r>
              <a:rPr lang="cs-CZ" altLang="cs-CZ" sz="1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altLang="cs-CZ" sz="1400" dirty="0">
                <a:solidFill>
                  <a:schemeClr val="bg1">
                    <a:lumMod val="50000"/>
                  </a:schemeClr>
                </a:solidFill>
              </a:rPr>
              <a:t>jakým způsobem lze využívat finanční prostředky v organizaci pro naplňování jejich cíle</a:t>
            </a:r>
          </a:p>
          <a:p>
            <a:pPr>
              <a:defRPr/>
            </a:pPr>
            <a:r>
              <a:rPr lang="cs-CZ" altLang="cs-CZ" sz="1400" b="1" dirty="0">
                <a:solidFill>
                  <a:schemeClr val="bg1">
                    <a:lumMod val="50000"/>
                  </a:schemeClr>
                </a:solidFill>
              </a:rPr>
              <a:t>početnictví</a:t>
            </a:r>
            <a:r>
              <a:rPr lang="cs-CZ" altLang="cs-CZ" sz="1400" dirty="0">
                <a:solidFill>
                  <a:schemeClr val="bg1">
                    <a:lumMod val="50000"/>
                  </a:schemeClr>
                </a:solidFill>
              </a:rPr>
              <a:t>: finanční účetnictví (a výkaznictví); vnitropodnikové/manažerské účetnictví; podniková statistika a rozbory</a:t>
            </a:r>
          </a:p>
          <a:p>
            <a:pPr marL="72000" indent="0">
              <a:buNone/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r>
              <a:rPr lang="cs-CZ" altLang="cs-CZ" sz="1400" dirty="0"/>
              <a:t>=&gt; od Finančního řízení, přes Finanční analýzu k Finančnímu zdraví</a:t>
            </a:r>
          </a:p>
          <a:p>
            <a:pPr>
              <a:defRPr/>
            </a:pPr>
            <a:endParaRPr lang="cs-CZ" altLang="cs-CZ" sz="1400" b="1" dirty="0"/>
          </a:p>
          <a:p>
            <a:pPr>
              <a:defRPr/>
            </a:pPr>
            <a:r>
              <a:rPr lang="cs-CZ" altLang="cs-CZ" sz="1400" b="1" dirty="0"/>
              <a:t>Finanční řízení: </a:t>
            </a:r>
          </a:p>
          <a:p>
            <a:pPr marL="72000" indent="0">
              <a:buNone/>
              <a:defRPr/>
            </a:pPr>
            <a:r>
              <a:rPr lang="en-US" altLang="cs-CZ" sz="1100" b="1" dirty="0" err="1"/>
              <a:t>cíl</a:t>
            </a:r>
            <a:r>
              <a:rPr lang="en-US" altLang="cs-CZ" sz="1100" dirty="0"/>
              <a:t>: </a:t>
            </a:r>
            <a:r>
              <a:rPr lang="en-US" altLang="cs-CZ" sz="1100" dirty="0" err="1"/>
              <a:t>zaměřit</a:t>
            </a:r>
            <a:r>
              <a:rPr lang="en-US" altLang="cs-CZ" sz="1100" dirty="0"/>
              <a:t> se </a:t>
            </a:r>
            <a:r>
              <a:rPr lang="en-US" altLang="cs-CZ" sz="1100" dirty="0" err="1"/>
              <a:t>na</a:t>
            </a:r>
            <a:r>
              <a:rPr lang="en-US" altLang="cs-CZ" sz="1100" dirty="0"/>
              <a:t> </a:t>
            </a:r>
            <a:r>
              <a:rPr lang="en-US" altLang="cs-CZ" sz="1100" dirty="0" err="1"/>
              <a:t>veškeré</a:t>
            </a:r>
            <a:r>
              <a:rPr lang="en-US" altLang="cs-CZ" sz="1100" dirty="0"/>
              <a:t> </a:t>
            </a:r>
            <a:r>
              <a:rPr lang="en-US" altLang="cs-CZ" sz="1100" dirty="0" err="1"/>
              <a:t>ekonomické</a:t>
            </a:r>
            <a:r>
              <a:rPr lang="en-US" altLang="cs-CZ" sz="1100" dirty="0"/>
              <a:t> </a:t>
            </a:r>
            <a:r>
              <a:rPr lang="en-US" altLang="cs-CZ" sz="1100" dirty="0" err="1"/>
              <a:t>vazby</a:t>
            </a:r>
            <a:r>
              <a:rPr lang="en-US" altLang="cs-CZ" sz="1100" dirty="0"/>
              <a:t> </a:t>
            </a:r>
            <a:r>
              <a:rPr lang="en-US" altLang="cs-CZ" sz="1100" dirty="0" err="1"/>
              <a:t>organizace</a:t>
            </a:r>
            <a:r>
              <a:rPr lang="en-US" altLang="cs-CZ" sz="1100" dirty="0"/>
              <a:t>, </a:t>
            </a:r>
            <a:r>
              <a:rPr lang="en-US" altLang="cs-CZ" sz="1100" dirty="0" err="1"/>
              <a:t>tak</a:t>
            </a:r>
            <a:r>
              <a:rPr lang="en-US" altLang="cs-CZ" sz="1100" dirty="0"/>
              <a:t> aby </a:t>
            </a:r>
            <a:r>
              <a:rPr lang="en-US" altLang="cs-CZ" sz="1100" dirty="0" err="1"/>
              <a:t>organi</a:t>
            </a:r>
            <a:r>
              <a:rPr lang="cs-CZ" altLang="cs-CZ" sz="1100" dirty="0"/>
              <a:t>z</a:t>
            </a:r>
            <a:r>
              <a:rPr lang="en-US" altLang="cs-CZ" sz="1100" dirty="0"/>
              <a:t>ace </a:t>
            </a:r>
            <a:r>
              <a:rPr lang="en-US" altLang="cs-CZ" sz="1100" dirty="0" err="1"/>
              <a:t>mohla</a:t>
            </a:r>
            <a:r>
              <a:rPr lang="en-US" altLang="cs-CZ" sz="1100" dirty="0"/>
              <a:t> </a:t>
            </a:r>
            <a:r>
              <a:rPr lang="en-US" altLang="cs-CZ" sz="1100" dirty="0" err="1"/>
              <a:t>naplňovat</a:t>
            </a:r>
            <a:r>
              <a:rPr lang="en-US" altLang="cs-CZ" sz="1100" dirty="0"/>
              <a:t> </a:t>
            </a:r>
            <a:r>
              <a:rPr lang="en-US" altLang="cs-CZ" sz="1100" dirty="0" err="1"/>
              <a:t>smysl</a:t>
            </a:r>
            <a:r>
              <a:rPr lang="en-US" altLang="cs-CZ" sz="1100" dirty="0"/>
              <a:t> </a:t>
            </a:r>
            <a:r>
              <a:rPr lang="en-US" altLang="cs-CZ" sz="1100" dirty="0" err="1"/>
              <a:t>své</a:t>
            </a:r>
            <a:r>
              <a:rPr lang="en-US" altLang="cs-CZ" sz="1100" dirty="0"/>
              <a:t> existence bez toho, </a:t>
            </a:r>
            <a:r>
              <a:rPr lang="en-US" altLang="cs-CZ" sz="1100" dirty="0" err="1"/>
              <a:t>aniž</a:t>
            </a:r>
            <a:r>
              <a:rPr lang="en-US" altLang="cs-CZ" sz="1100" dirty="0"/>
              <a:t> by </a:t>
            </a:r>
            <a:r>
              <a:rPr lang="en-US" altLang="cs-CZ" sz="1100" dirty="0" err="1"/>
              <a:t>byla</a:t>
            </a:r>
            <a:r>
              <a:rPr lang="en-US" altLang="cs-CZ" sz="1100" dirty="0"/>
              <a:t> </a:t>
            </a:r>
            <a:r>
              <a:rPr lang="en-US" altLang="cs-CZ" sz="1100" dirty="0" err="1"/>
              <a:t>ohrožena</a:t>
            </a:r>
            <a:r>
              <a:rPr lang="en-US" altLang="cs-CZ" sz="1100" dirty="0"/>
              <a:t> </a:t>
            </a:r>
            <a:r>
              <a:rPr lang="en-US" altLang="cs-CZ" sz="1100" dirty="0" err="1"/>
              <a:t>její</a:t>
            </a:r>
            <a:r>
              <a:rPr lang="en-US" altLang="cs-CZ" sz="1100" dirty="0"/>
              <a:t> </a:t>
            </a:r>
            <a:r>
              <a:rPr lang="en-US" altLang="cs-CZ" sz="1100" dirty="0" err="1"/>
              <a:t>finanční</a:t>
            </a:r>
            <a:r>
              <a:rPr lang="en-US" altLang="cs-CZ" sz="1100" dirty="0"/>
              <a:t> </a:t>
            </a:r>
            <a:r>
              <a:rPr lang="en-US" altLang="cs-CZ" sz="1100" dirty="0" err="1"/>
              <a:t>stabilita</a:t>
            </a:r>
            <a:endParaRPr lang="cs-CZ" altLang="cs-CZ" sz="1100" dirty="0"/>
          </a:p>
          <a:p>
            <a:pPr marL="72000" indent="0">
              <a:buNone/>
              <a:defRPr/>
            </a:pPr>
            <a:r>
              <a:rPr lang="en-US" altLang="cs-CZ" sz="1100" b="1" dirty="0" err="1"/>
              <a:t>aktivity</a:t>
            </a:r>
            <a:r>
              <a:rPr lang="en-US" altLang="cs-CZ" sz="1100" dirty="0"/>
              <a:t>: </a:t>
            </a:r>
            <a:r>
              <a:rPr lang="en-US" altLang="cs-CZ" sz="1100" dirty="0" err="1"/>
              <a:t>finanční</a:t>
            </a:r>
            <a:r>
              <a:rPr lang="en-US" altLang="cs-CZ" sz="1100" dirty="0"/>
              <a:t> </a:t>
            </a:r>
            <a:r>
              <a:rPr lang="en-US" altLang="cs-CZ" sz="1100" dirty="0" err="1"/>
              <a:t>plánování</a:t>
            </a:r>
            <a:r>
              <a:rPr lang="en-US" altLang="cs-CZ" sz="1100" dirty="0"/>
              <a:t> / </a:t>
            </a:r>
            <a:r>
              <a:rPr lang="en-US" altLang="cs-CZ" sz="1100" dirty="0" err="1"/>
              <a:t>rozhodování</a:t>
            </a:r>
            <a:r>
              <a:rPr lang="en-US" altLang="cs-CZ" sz="1100" dirty="0"/>
              <a:t> / </a:t>
            </a:r>
            <a:r>
              <a:rPr lang="en-US" altLang="cs-CZ" sz="1100" dirty="0" err="1"/>
              <a:t>operativní</a:t>
            </a:r>
            <a:r>
              <a:rPr lang="en-US" altLang="cs-CZ" sz="1100" dirty="0"/>
              <a:t> </a:t>
            </a:r>
            <a:r>
              <a:rPr lang="en-US" altLang="cs-CZ" sz="1100" dirty="0" err="1"/>
              <a:t>řízení</a:t>
            </a:r>
            <a:r>
              <a:rPr lang="en-US" altLang="cs-CZ" sz="1100" dirty="0"/>
              <a:t> / </a:t>
            </a:r>
            <a:r>
              <a:rPr lang="en-US" altLang="cs-CZ" sz="1100" u="sng" dirty="0" err="1"/>
              <a:t>analýza</a:t>
            </a:r>
            <a:r>
              <a:rPr lang="en-US" altLang="cs-CZ" sz="1100" dirty="0"/>
              <a:t> / </a:t>
            </a:r>
            <a:r>
              <a:rPr lang="en-US" altLang="cs-CZ" sz="1100" dirty="0" err="1"/>
              <a:t>kontrola</a:t>
            </a:r>
            <a:r>
              <a:rPr lang="en-US" altLang="cs-CZ" sz="1100" dirty="0"/>
              <a:t> </a:t>
            </a:r>
          </a:p>
          <a:p>
            <a:pPr>
              <a:defRPr/>
            </a:pPr>
            <a:endParaRPr lang="cs-CZ" altLang="cs-CZ" sz="1400" b="1" dirty="0"/>
          </a:p>
          <a:p>
            <a:pPr>
              <a:defRPr/>
            </a:pPr>
            <a:r>
              <a:rPr lang="cs-CZ" altLang="cs-CZ" sz="1400" b="1" dirty="0"/>
              <a:t>Finanční analýza: </a:t>
            </a:r>
          </a:p>
          <a:p>
            <a:pPr marL="72000" indent="0">
              <a:buNone/>
              <a:defRPr/>
            </a:pPr>
            <a:r>
              <a:rPr lang="cs-CZ" altLang="cs-CZ" sz="1100" b="1" dirty="0"/>
              <a:t>cíl: </a:t>
            </a:r>
            <a:r>
              <a:rPr lang="en-US" altLang="cs-CZ" sz="1100" dirty="0" err="1"/>
              <a:t>pomáhá</a:t>
            </a:r>
            <a:r>
              <a:rPr lang="en-US" altLang="cs-CZ" sz="1100" dirty="0"/>
              <a:t> z </a:t>
            </a:r>
            <a:r>
              <a:rPr lang="en-US" altLang="cs-CZ" sz="1100" dirty="0" err="1"/>
              <a:t>dostupných</a:t>
            </a:r>
            <a:r>
              <a:rPr lang="en-US" altLang="cs-CZ" sz="1100" dirty="0"/>
              <a:t> </a:t>
            </a:r>
            <a:r>
              <a:rPr lang="en-US" altLang="cs-CZ" sz="1100" dirty="0" err="1"/>
              <a:t>účetních</a:t>
            </a:r>
            <a:r>
              <a:rPr lang="en-US" altLang="cs-CZ" sz="1100" dirty="0"/>
              <a:t> </a:t>
            </a:r>
            <a:r>
              <a:rPr lang="en-US" altLang="cs-CZ" sz="1100" dirty="0" err="1"/>
              <a:t>dat</a:t>
            </a:r>
            <a:r>
              <a:rPr lang="en-US" altLang="cs-CZ" sz="1100" dirty="0"/>
              <a:t> </a:t>
            </a:r>
            <a:r>
              <a:rPr lang="en-US" altLang="cs-CZ" sz="1100" dirty="0" err="1"/>
              <a:t>získat</a:t>
            </a:r>
            <a:r>
              <a:rPr lang="cs-CZ" altLang="cs-CZ" sz="1100" dirty="0"/>
              <a:t> dodatečné</a:t>
            </a:r>
            <a:r>
              <a:rPr lang="en-US" altLang="cs-CZ" sz="1100" dirty="0"/>
              <a:t> </a:t>
            </a:r>
            <a:r>
              <a:rPr lang="en-US" altLang="cs-CZ" sz="1100" dirty="0" err="1"/>
              <a:t>informace</a:t>
            </a:r>
            <a:r>
              <a:rPr lang="en-US" altLang="cs-CZ" sz="1100" dirty="0"/>
              <a:t> </a:t>
            </a:r>
            <a:r>
              <a:rPr lang="en-US" altLang="cs-CZ" sz="1100" dirty="0" err="1"/>
              <a:t>např</a:t>
            </a:r>
            <a:r>
              <a:rPr lang="en-US" altLang="cs-CZ" sz="1100" dirty="0"/>
              <a:t>. pro </a:t>
            </a:r>
            <a:r>
              <a:rPr lang="en-US" altLang="cs-CZ" sz="1100" dirty="0" err="1"/>
              <a:t>posouzení</a:t>
            </a:r>
            <a:r>
              <a:rPr lang="en-US" altLang="cs-CZ" sz="1100" dirty="0"/>
              <a:t> </a:t>
            </a:r>
            <a:r>
              <a:rPr lang="en-US" altLang="cs-CZ" sz="1100" dirty="0" err="1"/>
              <a:t>finančního</a:t>
            </a:r>
            <a:r>
              <a:rPr lang="en-US" altLang="cs-CZ" sz="1100" dirty="0"/>
              <a:t> </a:t>
            </a:r>
            <a:r>
              <a:rPr lang="en-US" altLang="cs-CZ" sz="1100" dirty="0" err="1"/>
              <a:t>zdraví</a:t>
            </a:r>
            <a:r>
              <a:rPr lang="en-US" altLang="cs-CZ" sz="1100" dirty="0"/>
              <a:t> </a:t>
            </a:r>
            <a:r>
              <a:rPr lang="en-US" altLang="cs-CZ" sz="1100" dirty="0" err="1"/>
              <a:t>organizace</a:t>
            </a:r>
            <a:endParaRPr lang="cs-CZ" altLang="cs-CZ" sz="1100" dirty="0"/>
          </a:p>
          <a:p>
            <a:pPr marL="72000" indent="0">
              <a:buNone/>
              <a:defRPr/>
            </a:pPr>
            <a:r>
              <a:rPr lang="en-US" altLang="cs-CZ" sz="1100" b="1" dirty="0" err="1"/>
              <a:t>základní</a:t>
            </a:r>
            <a:r>
              <a:rPr lang="en-US" altLang="cs-CZ" sz="1100" b="1" dirty="0"/>
              <a:t> </a:t>
            </a:r>
            <a:r>
              <a:rPr lang="en-US" altLang="cs-CZ" sz="1100" b="1" dirty="0" err="1"/>
              <a:t>etapy</a:t>
            </a:r>
            <a:r>
              <a:rPr lang="en-US" altLang="cs-CZ" sz="1100" b="1" dirty="0"/>
              <a:t>:</a:t>
            </a:r>
            <a:r>
              <a:rPr lang="en-US" altLang="cs-CZ" sz="1100" dirty="0"/>
              <a:t> </a:t>
            </a:r>
            <a:r>
              <a:rPr lang="en-US" altLang="cs-CZ" sz="1100" dirty="0" err="1"/>
              <a:t>zjištění</a:t>
            </a:r>
            <a:r>
              <a:rPr lang="en-US" altLang="cs-CZ" sz="1100" dirty="0"/>
              <a:t> </a:t>
            </a:r>
            <a:r>
              <a:rPr lang="en-US" altLang="cs-CZ" sz="1100" dirty="0" err="1"/>
              <a:t>základních</a:t>
            </a:r>
            <a:r>
              <a:rPr lang="en-US" altLang="cs-CZ" sz="1100" dirty="0"/>
              <a:t> </a:t>
            </a:r>
            <a:r>
              <a:rPr lang="en-US" altLang="cs-CZ" sz="1100" dirty="0" err="1"/>
              <a:t>charakteristik</a:t>
            </a:r>
            <a:r>
              <a:rPr lang="en-US" altLang="cs-CZ" sz="1100" dirty="0"/>
              <a:t> / </a:t>
            </a:r>
            <a:r>
              <a:rPr lang="en-US" altLang="cs-CZ" sz="1100" dirty="0" err="1"/>
              <a:t>určení</a:t>
            </a:r>
            <a:r>
              <a:rPr lang="en-US" altLang="cs-CZ" sz="1100" dirty="0"/>
              <a:t> </a:t>
            </a:r>
            <a:r>
              <a:rPr lang="en-US" altLang="cs-CZ" sz="1100" dirty="0" err="1"/>
              <a:t>odchylek</a:t>
            </a:r>
            <a:r>
              <a:rPr lang="en-US" altLang="cs-CZ" sz="1100" dirty="0"/>
              <a:t> od </a:t>
            </a:r>
            <a:r>
              <a:rPr lang="en-US" altLang="cs-CZ" sz="1100" dirty="0" err="1"/>
              <a:t>standardů</a:t>
            </a:r>
            <a:r>
              <a:rPr lang="en-US" altLang="cs-CZ" sz="1100" dirty="0"/>
              <a:t> / </a:t>
            </a:r>
            <a:r>
              <a:rPr lang="en-US" altLang="cs-CZ" sz="1100" dirty="0" err="1"/>
              <a:t>podrobnější</a:t>
            </a:r>
            <a:r>
              <a:rPr lang="en-US" altLang="cs-CZ" sz="1100" dirty="0"/>
              <a:t> </a:t>
            </a:r>
            <a:r>
              <a:rPr lang="en-US" altLang="cs-CZ" sz="1100" dirty="0" err="1"/>
              <a:t>analýza</a:t>
            </a:r>
            <a:r>
              <a:rPr lang="en-US" altLang="cs-CZ" sz="1100" dirty="0"/>
              <a:t> </a:t>
            </a:r>
            <a:r>
              <a:rPr lang="en-US" altLang="cs-CZ" sz="1100" dirty="0" err="1"/>
              <a:t>zvolených</a:t>
            </a:r>
            <a:r>
              <a:rPr lang="en-US" altLang="cs-CZ" sz="1100" dirty="0"/>
              <a:t> </a:t>
            </a:r>
            <a:r>
              <a:rPr lang="en-US" altLang="cs-CZ" sz="1100" dirty="0" err="1"/>
              <a:t>oblastí</a:t>
            </a:r>
            <a:r>
              <a:rPr lang="en-US" altLang="cs-CZ" sz="1100" dirty="0"/>
              <a:t> / </a:t>
            </a:r>
            <a:r>
              <a:rPr lang="en-US" altLang="cs-CZ" sz="1100" dirty="0" err="1"/>
              <a:t>identifikace</a:t>
            </a:r>
            <a:r>
              <a:rPr lang="en-US" altLang="cs-CZ" sz="1100" dirty="0"/>
              <a:t> </a:t>
            </a:r>
            <a:r>
              <a:rPr lang="en-US" altLang="cs-CZ" sz="1100" dirty="0" err="1"/>
              <a:t>příčin</a:t>
            </a:r>
            <a:r>
              <a:rPr lang="en-US" altLang="cs-CZ" sz="1100" dirty="0"/>
              <a:t> </a:t>
            </a:r>
            <a:r>
              <a:rPr lang="en-US" altLang="cs-CZ" sz="1100" dirty="0" err="1"/>
              <a:t>nežádoucího</a:t>
            </a:r>
            <a:r>
              <a:rPr lang="en-US" altLang="cs-CZ" sz="1100" dirty="0"/>
              <a:t> </a:t>
            </a:r>
            <a:r>
              <a:rPr lang="en-US" altLang="cs-CZ" sz="1100" dirty="0" err="1"/>
              <a:t>stavu</a:t>
            </a:r>
            <a:endParaRPr lang="cs-CZ" altLang="cs-CZ" sz="1100" dirty="0"/>
          </a:p>
          <a:p>
            <a:pPr marL="72000" indent="0">
              <a:buNone/>
              <a:defRPr/>
            </a:pPr>
            <a:r>
              <a:rPr lang="en-US" sz="1100" b="1" dirty="0" err="1"/>
              <a:t>metodický</a:t>
            </a:r>
            <a:r>
              <a:rPr lang="en-US" sz="1100" b="1" dirty="0"/>
              <a:t> </a:t>
            </a:r>
            <a:r>
              <a:rPr lang="en-US" sz="1100" b="1" dirty="0" err="1"/>
              <a:t>aparát</a:t>
            </a:r>
            <a:r>
              <a:rPr lang="en-US" sz="1100" b="1" dirty="0"/>
              <a:t>:</a:t>
            </a:r>
            <a:r>
              <a:rPr lang="cs-CZ" sz="1100" b="1" dirty="0"/>
              <a:t> </a:t>
            </a:r>
            <a:r>
              <a:rPr lang="cs-CZ" sz="1100" dirty="0"/>
              <a:t>poměrové ukazatele /</a:t>
            </a:r>
            <a:r>
              <a:rPr lang="en-US" sz="1100" b="1" dirty="0"/>
              <a:t> </a:t>
            </a:r>
            <a:r>
              <a:rPr lang="en-US" sz="1100" dirty="0" err="1"/>
              <a:t>horizontální</a:t>
            </a:r>
            <a:r>
              <a:rPr lang="en-US" sz="1100" dirty="0"/>
              <a:t> </a:t>
            </a:r>
            <a:r>
              <a:rPr lang="en-US" sz="1100" dirty="0" err="1"/>
              <a:t>analýza</a:t>
            </a:r>
            <a:r>
              <a:rPr lang="en-US" sz="1100" dirty="0"/>
              <a:t> / </a:t>
            </a:r>
            <a:r>
              <a:rPr lang="en-US" sz="1100" dirty="0" err="1"/>
              <a:t>vertikální</a:t>
            </a:r>
            <a:r>
              <a:rPr lang="en-US" sz="1100" dirty="0"/>
              <a:t> </a:t>
            </a:r>
            <a:r>
              <a:rPr lang="en-US" sz="1100" dirty="0" err="1"/>
              <a:t>analýza</a:t>
            </a:r>
            <a:r>
              <a:rPr lang="en-US" sz="1100" dirty="0"/>
              <a:t> </a:t>
            </a:r>
            <a:r>
              <a:rPr lang="cs-CZ" sz="1100" dirty="0"/>
              <a:t>… sofistikovanější nástroje třeba jako </a:t>
            </a:r>
            <a:r>
              <a:rPr lang="en-US" sz="1100" dirty="0" err="1"/>
              <a:t>bonitní-bankrotní</a:t>
            </a:r>
            <a:r>
              <a:rPr lang="en-US" sz="1100" dirty="0"/>
              <a:t> </a:t>
            </a:r>
            <a:r>
              <a:rPr lang="en-US" sz="1100" dirty="0" err="1"/>
              <a:t>modely</a:t>
            </a:r>
            <a:endParaRPr lang="en-US" sz="11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b="1" dirty="0" err="1"/>
              <a:t>Bonitní-bankrotní</a:t>
            </a:r>
            <a:r>
              <a:rPr lang="cs-CZ" altLang="cs-CZ" sz="1400" b="1" dirty="0"/>
              <a:t> modely</a:t>
            </a:r>
            <a:r>
              <a:rPr lang="cs-CZ" altLang="cs-CZ" sz="1400" dirty="0"/>
              <a:t>: </a:t>
            </a:r>
          </a:p>
          <a:p>
            <a:pPr marL="72000" indent="0">
              <a:buNone/>
              <a:defRPr/>
            </a:pPr>
            <a:r>
              <a:rPr lang="cs-CZ" altLang="cs-CZ" sz="1100" b="1" dirty="0"/>
              <a:t>cíl: </a:t>
            </a:r>
            <a:r>
              <a:rPr lang="cs-CZ" altLang="cs-CZ" sz="1100" dirty="0"/>
              <a:t>sofistikované nástroje pro zhodnocení aktuálního stavu a stanovení predikce </a:t>
            </a:r>
          </a:p>
          <a:p>
            <a:pPr marL="72000" indent="0">
              <a:buNone/>
              <a:defRPr/>
            </a:pPr>
            <a:r>
              <a:rPr lang="cs-CZ" altLang="cs-CZ" sz="1100" dirty="0"/>
              <a:t>viz třeba </a:t>
            </a:r>
            <a:r>
              <a:rPr lang="cs-CZ" altLang="cs-CZ" sz="1100" dirty="0">
                <a:hlinkClick r:id="rId2"/>
              </a:rPr>
              <a:t>www.fikane.cz</a:t>
            </a:r>
            <a:r>
              <a:rPr lang="cs-CZ" altLang="cs-CZ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105202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69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800" dirty="0"/>
              <a:t>účetnictví a zdanění NNO</a:t>
            </a:r>
          </a:p>
          <a:p>
            <a:pPr lvl="1">
              <a:defRPr/>
            </a:pPr>
            <a:r>
              <a:rPr lang="cs-CZ" altLang="cs-CZ" sz="1400" dirty="0"/>
              <a:t>účetnictví</a:t>
            </a:r>
          </a:p>
          <a:p>
            <a:pPr lvl="1">
              <a:defRPr/>
            </a:pPr>
            <a:r>
              <a:rPr lang="cs-CZ" altLang="cs-CZ" sz="1400" dirty="0"/>
              <a:t>účetní legislativa</a:t>
            </a:r>
          </a:p>
          <a:p>
            <a:pPr lvl="1">
              <a:defRPr/>
            </a:pPr>
            <a:r>
              <a:rPr lang="cs-CZ" altLang="cs-CZ" sz="1400" dirty="0"/>
              <a:t>specifika účetnictví NNO (rozsah, výkazy, doklady, archivace</a:t>
            </a:r>
            <a:r>
              <a:rPr lang="en-US" altLang="cs-CZ" sz="1400" dirty="0"/>
              <a:t>, </a:t>
            </a:r>
            <a:r>
              <a:rPr lang="en-US" altLang="cs-CZ" sz="1400" dirty="0" err="1"/>
              <a:t>zdanění</a:t>
            </a:r>
            <a:r>
              <a:rPr lang="cs-CZ" altLang="cs-CZ" sz="1400" dirty="0"/>
              <a:t>)</a:t>
            </a:r>
          </a:p>
          <a:p>
            <a:pPr lvl="1">
              <a:defRPr/>
            </a:pPr>
            <a:endParaRPr lang="cs-CZ" altLang="cs-CZ" sz="1800" dirty="0"/>
          </a:p>
          <a:p>
            <a:pPr>
              <a:defRPr/>
            </a:pPr>
            <a:r>
              <a:rPr lang="cs-CZ" altLang="cs-CZ" sz="1800" dirty="0"/>
              <a:t>k čemu účetnictví také slouží?</a:t>
            </a:r>
          </a:p>
          <a:p>
            <a:pPr lvl="1">
              <a:defRPr/>
            </a:pPr>
            <a:r>
              <a:rPr lang="cs-CZ" altLang="cs-CZ" sz="1400" dirty="0"/>
              <a:t>zdanění NNO</a:t>
            </a:r>
          </a:p>
          <a:p>
            <a:pPr lvl="1">
              <a:defRPr/>
            </a:pPr>
            <a:r>
              <a:rPr lang="cs-CZ" altLang="cs-CZ" sz="1400" dirty="0"/>
              <a:t>podklad ekonomického řízení</a:t>
            </a:r>
          </a:p>
          <a:p>
            <a:pPr lvl="1"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800" dirty="0"/>
              <a:t>nástroje ekonomického řízení a finanční analýzy z rychlíku</a:t>
            </a:r>
          </a:p>
          <a:p>
            <a:pPr lvl="1">
              <a:defRPr/>
            </a:pPr>
            <a:r>
              <a:rPr lang="cs-CZ" altLang="cs-CZ" sz="1400" dirty="0"/>
              <a:t>základní nástroj ekonomického řízení – rozpočet</a:t>
            </a:r>
          </a:p>
          <a:p>
            <a:pPr lvl="1">
              <a:defRPr/>
            </a:pPr>
            <a:r>
              <a:rPr lang="cs-CZ" altLang="cs-CZ" sz="1400" dirty="0"/>
              <a:t>náklady v NNO (jejich kalkulace)</a:t>
            </a:r>
          </a:p>
          <a:p>
            <a:pPr lvl="1">
              <a:defRPr/>
            </a:pPr>
            <a:r>
              <a:rPr lang="cs-CZ" altLang="cs-CZ" sz="1400" dirty="0"/>
              <a:t>výnosy</a:t>
            </a:r>
            <a:r>
              <a:rPr lang="en-US" altLang="cs-CZ" sz="1400" dirty="0"/>
              <a:t> </a:t>
            </a:r>
            <a:r>
              <a:rPr lang="cs-CZ" altLang="cs-CZ" sz="1400" dirty="0"/>
              <a:t>v NNO</a:t>
            </a:r>
          </a:p>
          <a:p>
            <a:pPr lvl="1">
              <a:defRPr/>
            </a:pPr>
            <a:r>
              <a:rPr lang="cs-CZ" altLang="cs-CZ" sz="1400" dirty="0"/>
              <a:t>na cestě za finančním zdravím… finanční analýza ve vší obecnosti</a:t>
            </a:r>
          </a:p>
          <a:p>
            <a:pPr lvl="1">
              <a:defRPr/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3347005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Doporučená literatura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sz="1400" dirty="0"/>
              <a:t>HYÁNEK, Vladimír. </a:t>
            </a:r>
            <a:r>
              <a:rPr lang="cs-CZ" sz="1400" i="1" dirty="0"/>
              <a:t>Neziskové organizace: teorie a mýty</a:t>
            </a:r>
            <a:r>
              <a:rPr lang="cs-CZ" sz="1400" dirty="0"/>
              <a:t>. Vyd. 1. Brno: Masarykova univerzita. Ekonomicko-správní fakulta, 2011, 131 s. ISBN 9788021056510.</a:t>
            </a:r>
          </a:p>
        </p:txBody>
      </p:sp>
    </p:spTree>
    <p:extLst>
      <p:ext uri="{BB962C8B-B14F-4D97-AF65-F5344CB8AC3E}">
        <p14:creationId xmlns:p14="http://schemas.microsoft.com/office/powerpoint/2010/main" val="419459581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Doporučená literatura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 algn="just">
              <a:buNone/>
            </a:pPr>
            <a:r>
              <a:rPr lang="cs-CZ" altLang="cs-CZ" sz="1400" dirty="0"/>
              <a:t>v textu zmiňovaná legislativa</a:t>
            </a:r>
          </a:p>
          <a:p>
            <a:pPr marL="72000" indent="0" algn="just">
              <a:buNone/>
            </a:pPr>
            <a:endParaRPr lang="cs-CZ" altLang="cs-CZ" sz="1400" dirty="0"/>
          </a:p>
          <a:p>
            <a:pPr marL="72000" indent="0" algn="just">
              <a:buNone/>
            </a:pPr>
            <a:r>
              <a:rPr lang="cs-CZ" altLang="cs-CZ" sz="1400" dirty="0"/>
              <a:t>DOBROZEMSKÝ, Václav a Jan STEJSKAL. </a:t>
            </a:r>
            <a:r>
              <a:rPr lang="cs-CZ" altLang="cs-CZ" sz="1400" i="1" dirty="0"/>
              <a:t>Nevýdělečné organizace v teorii. </a:t>
            </a:r>
            <a:r>
              <a:rPr lang="cs-CZ" altLang="cs-CZ" sz="1400" dirty="0"/>
              <a:t>2., aktualizované vydání. Praha: </a:t>
            </a:r>
            <a:r>
              <a:rPr lang="cs-CZ" altLang="cs-CZ" sz="1400" dirty="0" err="1"/>
              <a:t>Wolters</a:t>
            </a:r>
            <a:r>
              <a:rPr lang="cs-CZ" altLang="cs-CZ" sz="1400" dirty="0"/>
              <a:t> </a:t>
            </a:r>
            <a:r>
              <a:rPr lang="cs-CZ" altLang="cs-CZ" sz="1400" dirty="0" err="1"/>
              <a:t>Kluwer</a:t>
            </a:r>
            <a:r>
              <a:rPr lang="cs-CZ" altLang="cs-CZ" sz="1400" dirty="0"/>
              <a:t>, 2016. ISBN 978-80-7552-103-3.</a:t>
            </a:r>
          </a:p>
          <a:p>
            <a:pPr marL="72000" indent="0" algn="just">
              <a:buNone/>
            </a:pPr>
            <a:r>
              <a:rPr lang="cs-CZ" altLang="cs-CZ" sz="1400" dirty="0"/>
              <a:t>DOBROZEMSKÝ, Václav a Jan STEJSKAL</a:t>
            </a:r>
            <a:r>
              <a:rPr lang="cs-CZ" altLang="cs-CZ" sz="1400" i="1" dirty="0"/>
              <a:t>. Nevýdělečné organizace v praxi. </a:t>
            </a:r>
            <a:r>
              <a:rPr lang="cs-CZ" altLang="cs-CZ" sz="1400" dirty="0"/>
              <a:t>2., aktualizované vydání. Praha: </a:t>
            </a:r>
            <a:r>
              <a:rPr lang="cs-CZ" altLang="cs-CZ" sz="1400" dirty="0" err="1"/>
              <a:t>Wolters</a:t>
            </a:r>
            <a:r>
              <a:rPr lang="cs-CZ" altLang="cs-CZ" sz="1400" dirty="0"/>
              <a:t> </a:t>
            </a:r>
            <a:r>
              <a:rPr lang="cs-CZ" altLang="cs-CZ" sz="1400" dirty="0" err="1"/>
              <a:t>Kluwer</a:t>
            </a:r>
            <a:r>
              <a:rPr lang="cs-CZ" altLang="cs-CZ" sz="1400" dirty="0"/>
              <a:t>, 2017. ISBN 978-80-7552-476-8.</a:t>
            </a:r>
          </a:p>
          <a:p>
            <a:pPr marL="72000" indent="0" algn="just">
              <a:buNone/>
            </a:pPr>
            <a:endParaRPr lang="cs-CZ" altLang="cs-CZ" sz="1400" dirty="0"/>
          </a:p>
          <a:p>
            <a:pPr marL="72000" indent="0" algn="just">
              <a:buNone/>
            </a:pPr>
            <a:r>
              <a:rPr lang="cs-CZ" altLang="cs-CZ" sz="1400" dirty="0">
                <a:hlinkClick r:id="rId2"/>
              </a:rPr>
              <a:t>www.fikane.cz</a:t>
            </a:r>
            <a:r>
              <a:rPr lang="cs-CZ" altLang="cs-CZ" sz="1400" dirty="0"/>
              <a:t> (metodika)</a:t>
            </a:r>
          </a:p>
          <a:p>
            <a:pPr marL="72000" indent="0" algn="just">
              <a:buNone/>
            </a:pPr>
            <a:endParaRPr lang="cs-CZ" altLang="cs-CZ" sz="1400" dirty="0"/>
          </a:p>
          <a:p>
            <a:pPr marL="72000" indent="0" algn="just">
              <a:buNone/>
            </a:pPr>
            <a:r>
              <a:rPr lang="cs-CZ" altLang="cs-CZ" sz="1400" dirty="0"/>
              <a:t>Pro vážné zájemce:</a:t>
            </a:r>
          </a:p>
          <a:p>
            <a:pPr marL="72000" indent="0" algn="just">
              <a:buNone/>
            </a:pPr>
            <a:r>
              <a:rPr lang="cs-CZ" altLang="cs-CZ" sz="1400" dirty="0">
                <a:hlinkClick r:id="rId3"/>
              </a:rPr>
              <a:t>Pejcal &amp; Vyskočil, 2015</a:t>
            </a:r>
            <a:r>
              <a:rPr lang="cs-CZ" altLang="cs-CZ" sz="1400" dirty="0"/>
              <a:t> – o finanční analýze v případě obecně prospěšných společností </a:t>
            </a:r>
          </a:p>
          <a:p>
            <a:pPr marL="72000" indent="0" algn="just">
              <a:buNone/>
            </a:pPr>
            <a:r>
              <a:rPr lang="cs-CZ" altLang="cs-CZ" sz="1400" dirty="0">
                <a:hlinkClick r:id="rId4"/>
              </a:rPr>
              <a:t>Kolaříková &amp; Pejcal, 2018</a:t>
            </a:r>
            <a:r>
              <a:rPr lang="cs-CZ" altLang="cs-CZ" sz="1400" dirty="0"/>
              <a:t> – o finančním zdraví nadací</a:t>
            </a:r>
          </a:p>
          <a:p>
            <a:pPr marL="72000" indent="0" algn="just">
              <a:buNone/>
            </a:pPr>
            <a:r>
              <a:rPr lang="cs-CZ" altLang="cs-CZ" sz="1400" dirty="0">
                <a:hlinkClick r:id="rId5"/>
              </a:rPr>
              <a:t>Pejcal, 2021</a:t>
            </a:r>
            <a:r>
              <a:rPr lang="cs-CZ" altLang="cs-CZ" sz="1400" dirty="0"/>
              <a:t> – o konstrukci hodnotících a predikčních nástrojů NNO</a:t>
            </a:r>
          </a:p>
        </p:txBody>
      </p:sp>
    </p:spTree>
    <p:extLst>
      <p:ext uri="{BB962C8B-B14F-4D97-AF65-F5344CB8AC3E}">
        <p14:creationId xmlns:p14="http://schemas.microsoft.com/office/powerpoint/2010/main" val="142519964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71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BKV_ERNO / BKV_ENNO: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804834" y="3536689"/>
            <a:ext cx="6539980" cy="1278214"/>
          </a:xfrm>
        </p:spPr>
        <p:txBody>
          <a:bodyPr/>
          <a:lstStyle/>
          <a:p>
            <a:r>
              <a:rPr lang="cs-CZ" sz="2000" dirty="0"/>
              <a:t>O kom je řeč? </a:t>
            </a:r>
          </a:p>
          <a:p>
            <a:r>
              <a:rPr lang="cs-CZ" sz="2000" dirty="0"/>
              <a:t>Legislativa</a:t>
            </a:r>
          </a:p>
          <a:p>
            <a:r>
              <a:rPr lang="cs-CZ" sz="2000" dirty="0"/>
              <a:t>Účetnictví a ekonomické řízení</a:t>
            </a:r>
          </a:p>
          <a:p>
            <a:r>
              <a:rPr lang="cs-CZ" sz="2000" b="1" dirty="0"/>
              <a:t>Financování</a:t>
            </a:r>
          </a:p>
          <a:p>
            <a:r>
              <a:rPr lang="cs-CZ" sz="2000" dirty="0"/>
              <a:t>(Fundraising)</a:t>
            </a:r>
          </a:p>
          <a:p>
            <a:r>
              <a:rPr lang="cs-CZ" sz="2000" dirty="0"/>
              <a:t>Transparentnost </a:t>
            </a:r>
          </a:p>
          <a:p>
            <a:r>
              <a:rPr lang="cs-CZ" sz="2000" dirty="0"/>
              <a:t>=&gt;</a:t>
            </a:r>
          </a:p>
          <a:p>
            <a:r>
              <a:rPr lang="cs-CZ" sz="2000" dirty="0"/>
              <a:t>„Semestrální projekt“</a:t>
            </a:r>
          </a:p>
        </p:txBody>
      </p:sp>
      <p:sp>
        <p:nvSpPr>
          <p:cNvPr id="6" name="Zástupný symbol pro zápatí 1">
            <a:extLst>
              <a:ext uri="{FF2B5EF4-FFF2-40B4-BE49-F238E27FC236}">
                <a16:creationId xmlns:a16="http://schemas.microsoft.com/office/drawing/2014/main" id="{7A0A73DE-CBD6-4295-8962-253BC5F8F3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804834" y="6228000"/>
            <a:ext cx="4835166" cy="252000"/>
          </a:xfrm>
        </p:spPr>
        <p:txBody>
          <a:bodyPr/>
          <a:lstStyle/>
          <a:p>
            <a:r>
              <a:rPr lang="cs-CZ" dirty="0"/>
              <a:t>Jakub Pejcal: jakub.pejcal@econ.muni.cz, CVNS, ESF MU</a:t>
            </a:r>
          </a:p>
          <a:p>
            <a:r>
              <a:rPr lang="cs-CZ" dirty="0"/>
              <a:t>18. 3. 2023</a:t>
            </a:r>
          </a:p>
        </p:txBody>
      </p:sp>
    </p:spTree>
    <p:extLst>
      <p:ext uri="{BB962C8B-B14F-4D97-AF65-F5344CB8AC3E}">
        <p14:creationId xmlns:p14="http://schemas.microsoft.com/office/powerpoint/2010/main" val="375029597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72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Obsah bloku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600" dirty="0"/>
              <a:t>„teoretický“ úvod </a:t>
            </a:r>
          </a:p>
          <a:p>
            <a:pPr lvl="1">
              <a:defRPr/>
            </a:pPr>
            <a:r>
              <a:rPr lang="cs-CZ" altLang="cs-CZ" sz="1600" dirty="0"/>
              <a:t>financování NNO v ČR (vs. svět)</a:t>
            </a:r>
          </a:p>
          <a:p>
            <a:pPr lvl="1">
              <a:defRPr/>
            </a:pPr>
            <a:r>
              <a:rPr lang="cs-CZ" altLang="cs-CZ" sz="1600" dirty="0"/>
              <a:t>diverzifikace či koncentrace?</a:t>
            </a:r>
          </a:p>
          <a:p>
            <a:pPr lvl="1">
              <a:defRPr/>
            </a:pPr>
            <a:endParaRPr lang="cs-CZ" altLang="cs-CZ" sz="1600" dirty="0"/>
          </a:p>
          <a:p>
            <a:pPr>
              <a:defRPr/>
            </a:pPr>
            <a:r>
              <a:rPr lang="cs-CZ" altLang="cs-CZ" sz="1600" dirty="0"/>
              <a:t>ze strany veřejného sektoru?	</a:t>
            </a:r>
          </a:p>
          <a:p>
            <a:pPr lvl="1">
              <a:defRPr/>
            </a:pPr>
            <a:r>
              <a:rPr lang="cs-CZ" altLang="cs-CZ" sz="1600" dirty="0"/>
              <a:t>co je přímá a co nepřímá veřejná podpora?</a:t>
            </a:r>
          </a:p>
          <a:p>
            <a:pPr lvl="1">
              <a:defRPr/>
            </a:pPr>
            <a:r>
              <a:rPr lang="cs-CZ" altLang="cs-CZ" sz="1600" dirty="0"/>
              <a:t>kdo jakou podporu poskytuje?</a:t>
            </a:r>
          </a:p>
          <a:p>
            <a:pPr lvl="1">
              <a:defRPr/>
            </a:pPr>
            <a:r>
              <a:rPr lang="cs-CZ" altLang="cs-CZ" sz="1600" dirty="0"/>
              <a:t>co je Rozbor financování NNO z VR</a:t>
            </a:r>
          </a:p>
          <a:p>
            <a:pPr marL="72000" indent="0">
              <a:buNone/>
              <a:defRPr/>
            </a:pPr>
            <a:endParaRPr lang="cs-CZ" altLang="cs-CZ" sz="16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AAA4921-3FA3-4A17-AF72-A62C2E83F4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" t="5764" r="1869"/>
          <a:stretch/>
        </p:blipFill>
        <p:spPr bwMode="auto">
          <a:xfrm>
            <a:off x="6096000" y="1171576"/>
            <a:ext cx="5936496" cy="4456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233067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73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Financování NNO v ČR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0000" y="1692002"/>
            <a:ext cx="9714415" cy="3794398"/>
          </a:xfrm>
        </p:spPr>
        <p:txBody>
          <a:bodyPr/>
          <a:lstStyle/>
          <a:p>
            <a:pPr>
              <a:defRPr/>
            </a:pPr>
            <a:r>
              <a:rPr lang="cs-CZ" altLang="cs-CZ" sz="1400" dirty="0"/>
              <a:t>podle </a:t>
            </a:r>
            <a:r>
              <a:rPr lang="cs-CZ" altLang="cs-CZ" sz="1400" dirty="0">
                <a:hlinkClick r:id="rId2"/>
              </a:rPr>
              <a:t>dat ČSÚ</a:t>
            </a:r>
            <a:r>
              <a:rPr lang="cs-CZ" altLang="cs-CZ" sz="1400" dirty="0"/>
              <a:t> (neziskové instituce sloužící domácnostem) v roce 2019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r>
              <a:rPr lang="cs-CZ" altLang="cs-CZ" sz="1400" dirty="0"/>
              <a:t>  </a:t>
            </a:r>
          </a:p>
          <a:p>
            <a:pPr marL="72000" indent="0">
              <a:buNone/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r>
              <a:rPr lang="cs-CZ" altLang="cs-CZ" sz="1400" dirty="0"/>
              <a:t>								   (Fořtová, J.; 2021)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525F238-2CBD-4FC6-B5E6-03CC7C9B4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9675" y="1952280"/>
            <a:ext cx="7172650" cy="3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15070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0E5A88B-9A00-499E-A4CE-44C2CB2ECD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321C864-9D0F-4FAB-8310-129ABED5A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Financování NNO v různých odvětvích?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C2CE2AB-066E-4ABD-A76B-251F77085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sz="1600" dirty="0"/>
              <a:t>									    Na penězích záleží, 2017 </a:t>
            </a:r>
          </a:p>
          <a:p>
            <a:pPr marL="72000" indent="0">
              <a:buNone/>
            </a:pPr>
            <a:r>
              <a:rPr lang="cs-CZ" sz="1600" dirty="0"/>
              <a:t>										více </a:t>
            </a:r>
            <a:r>
              <a:rPr lang="cs-CZ" sz="1600" dirty="0">
                <a:hlinkClick r:id="rId2"/>
              </a:rPr>
              <a:t>zde</a:t>
            </a:r>
            <a:r>
              <a:rPr lang="cs-CZ" sz="1600" dirty="0"/>
              <a:t>!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1892302-5C6C-4EC3-A951-79D13EEA5B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279"/>
          <a:stretch/>
        </p:blipFill>
        <p:spPr>
          <a:xfrm>
            <a:off x="861413" y="1236228"/>
            <a:ext cx="8310296" cy="532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47317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D6B2967-AF76-4FD8-8062-1A45E2A735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17AE59A-16A6-4232-A6CF-579C54389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Financování </a:t>
            </a:r>
            <a:r>
              <a:rPr lang="cs-CZ" sz="4000" dirty="0"/>
              <a:t>NNO v ČR vs. ve světě (2017)</a:t>
            </a:r>
            <a:r>
              <a:rPr lang="cs-CZ" dirty="0"/>
              <a:t> 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02D60A8B-B4F4-4703-84AB-005C5EEEA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72000" indent="0">
              <a:buNone/>
            </a:pPr>
            <a:r>
              <a:rPr lang="cs-CZ" sz="1800" dirty="0"/>
              <a:t>										            </a:t>
            </a:r>
            <a:r>
              <a:rPr lang="cs-CZ" sz="1600" dirty="0"/>
              <a:t>více </a:t>
            </a:r>
            <a:r>
              <a:rPr lang="cs-CZ" sz="1600" dirty="0">
                <a:hlinkClick r:id="rId2"/>
              </a:rPr>
              <a:t>zde</a:t>
            </a:r>
            <a:r>
              <a:rPr lang="cs-CZ" sz="1600" dirty="0"/>
              <a:t>!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8EFDCAC-7AD1-4A3F-A808-34965F9A3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4644" y="1440648"/>
            <a:ext cx="6202711" cy="449518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Rukopis 11">
                <a:extLst>
                  <a:ext uri="{FF2B5EF4-FFF2-40B4-BE49-F238E27FC236}">
                    <a16:creationId xmlns:a16="http://schemas.microsoft.com/office/drawing/2014/main" id="{82D60320-DF67-4027-AB43-151660B51FEC}"/>
                  </a:ext>
                </a:extLst>
              </p14:cNvPr>
              <p14:cNvContentPartPr/>
              <p14:nvPr/>
            </p14:nvContentPartPr>
            <p14:xfrm>
              <a:off x="4972078" y="3341205"/>
              <a:ext cx="4271457" cy="360"/>
            </p14:xfrm>
          </p:contentPart>
        </mc:Choice>
        <mc:Fallback xmlns="">
          <p:pic>
            <p:nvPicPr>
              <p:cNvPr id="12" name="Rukopis 11">
                <a:extLst>
                  <a:ext uri="{FF2B5EF4-FFF2-40B4-BE49-F238E27FC236}">
                    <a16:creationId xmlns:a16="http://schemas.microsoft.com/office/drawing/2014/main" id="{82D60320-DF67-4027-AB43-151660B51FE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63079" y="3332565"/>
                <a:ext cx="4289096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365612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D6B2967-AF76-4FD8-8062-1A45E2A735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17AE59A-16A6-4232-A6CF-579C54389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Financování </a:t>
            </a:r>
            <a:r>
              <a:rPr lang="cs-CZ" sz="4000" dirty="0"/>
              <a:t>NNO v ČR vs. ve světě (2013)</a:t>
            </a:r>
            <a:r>
              <a:rPr lang="cs-CZ" dirty="0"/>
              <a:t> 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02D60A8B-B4F4-4703-84AB-005C5EEEA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72000" indent="0">
              <a:buNone/>
            </a:pPr>
            <a:r>
              <a:rPr lang="cs-CZ" sz="1600" dirty="0"/>
              <a:t>										             více </a:t>
            </a:r>
            <a:r>
              <a:rPr lang="cs-CZ" sz="1600" dirty="0">
                <a:hlinkClick r:id="rId2"/>
              </a:rPr>
              <a:t>zde</a:t>
            </a:r>
            <a:r>
              <a:rPr lang="cs-CZ" sz="1600" dirty="0"/>
              <a:t>!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C0741F3-640F-4015-864E-12D278532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851" y="1250815"/>
            <a:ext cx="7740297" cy="544716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Rukopis 11">
                <a:extLst>
                  <a:ext uri="{FF2B5EF4-FFF2-40B4-BE49-F238E27FC236}">
                    <a16:creationId xmlns:a16="http://schemas.microsoft.com/office/drawing/2014/main" id="{17E1D873-202D-4DBC-8E6D-6589C35C8620}"/>
                  </a:ext>
                </a:extLst>
              </p14:cNvPr>
              <p14:cNvContentPartPr/>
              <p14:nvPr/>
            </p14:nvContentPartPr>
            <p14:xfrm>
              <a:off x="2484582" y="6065932"/>
              <a:ext cx="7481566" cy="360"/>
            </p14:xfrm>
          </p:contentPart>
        </mc:Choice>
        <mc:Fallback xmlns="">
          <p:pic>
            <p:nvPicPr>
              <p:cNvPr id="12" name="Rukopis 11">
                <a:extLst>
                  <a:ext uri="{FF2B5EF4-FFF2-40B4-BE49-F238E27FC236}">
                    <a16:creationId xmlns:a16="http://schemas.microsoft.com/office/drawing/2014/main" id="{17E1D873-202D-4DBC-8E6D-6589C35C862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75582" y="6057292"/>
                <a:ext cx="7499206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006569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3C7C8A4-FEDB-4C55-9F9E-CF24888C19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6B8B044-B3F1-4E7D-80E2-EBA1AA18E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Diverzifikace vs. koncentrace?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81801B9-CFC0-4A22-9593-8F28ECD18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dirty="0"/>
              <a:t>na čem se literatura shodne? </a:t>
            </a:r>
          </a:p>
          <a:p>
            <a:pPr marL="72000" indent="0">
              <a:buNone/>
            </a:pPr>
            <a:r>
              <a:rPr lang="cs-CZ" sz="1600" dirty="0"/>
              <a:t>		… kategorizace, každý rád přidá komentář / návod / doporučení pro vhodný poměr diverzifikace (!)</a:t>
            </a:r>
          </a:p>
          <a:p>
            <a:pPr marL="72000" indent="0">
              <a:buNone/>
            </a:pPr>
            <a:r>
              <a:rPr lang="cs-CZ" sz="1400" i="1" dirty="0"/>
              <a:t>(Pelikánová, 2018, Boukal a kol., 2013, Šedivý &amp; </a:t>
            </a:r>
            <a:r>
              <a:rPr lang="cs-CZ" sz="1400" i="1" dirty="0" err="1"/>
              <a:t>Medlíková</a:t>
            </a:r>
            <a:r>
              <a:rPr lang="cs-CZ" sz="1400" i="1" dirty="0"/>
              <a:t>, 2011, </a:t>
            </a:r>
            <a:r>
              <a:rPr lang="cs-CZ" sz="1400" i="1" dirty="0" err="1"/>
              <a:t>Rektořík</a:t>
            </a:r>
            <a:r>
              <a:rPr lang="cs-CZ" sz="1400" i="1" dirty="0"/>
              <a:t>, 2010, Skovajsa a kol., 2010, Boukal, 2009, … nebo třeba taky </a:t>
            </a:r>
            <a:r>
              <a:rPr lang="cs-CZ" sz="1400" i="1" dirty="0" err="1"/>
              <a:t>Anheier</a:t>
            </a:r>
            <a:r>
              <a:rPr lang="cs-CZ" sz="1400" i="1" dirty="0"/>
              <a:t>, 2005)</a:t>
            </a:r>
          </a:p>
          <a:p>
            <a:endParaRPr lang="cs-CZ" sz="1600" dirty="0"/>
          </a:p>
          <a:p>
            <a:r>
              <a:rPr lang="cs-CZ" sz="1600" dirty="0"/>
              <a:t>a co je „teda kurník“ lepší? diverzifikace vs. koncentrace =&gt; stabilita vs. náklady</a:t>
            </a:r>
          </a:p>
          <a:p>
            <a:pPr marL="72000" indent="0">
              <a:buNone/>
            </a:pPr>
            <a:r>
              <a:rPr lang="cs-CZ" sz="1400" i="1" dirty="0"/>
              <a:t>(</a:t>
            </a:r>
            <a:r>
              <a:rPr lang="cs-CZ" sz="1400" i="1" dirty="0" err="1"/>
              <a:t>Chang</a:t>
            </a:r>
            <a:r>
              <a:rPr lang="cs-CZ" sz="1400" i="1" dirty="0"/>
              <a:t>, </a:t>
            </a:r>
            <a:r>
              <a:rPr lang="cs-CZ" sz="1400" i="1" dirty="0" err="1"/>
              <a:t>Tuckman</a:t>
            </a:r>
            <a:r>
              <a:rPr lang="cs-CZ" sz="1400" i="1" dirty="0"/>
              <a:t> &amp; </a:t>
            </a:r>
            <a:r>
              <a:rPr lang="cs-CZ" sz="1400" i="1" dirty="0" err="1"/>
              <a:t>Chikoto-Schultz</a:t>
            </a:r>
            <a:r>
              <a:rPr lang="cs-CZ" sz="1400" i="1" dirty="0"/>
              <a:t>, 2018, Kim, 2017, </a:t>
            </a:r>
            <a:r>
              <a:rPr lang="cs-CZ" sz="1400" i="1" dirty="0" err="1"/>
              <a:t>Chikoto</a:t>
            </a:r>
            <a:r>
              <a:rPr lang="cs-CZ" sz="1400" i="1" dirty="0"/>
              <a:t> &amp; </a:t>
            </a:r>
            <a:r>
              <a:rPr lang="cs-CZ" sz="1400" i="1" dirty="0" err="1"/>
              <a:t>Neely</a:t>
            </a:r>
            <a:r>
              <a:rPr lang="cs-CZ" sz="1400" i="1" dirty="0"/>
              <a:t>, 2014, </a:t>
            </a:r>
            <a:r>
              <a:rPr lang="cs-CZ" sz="1400" i="1" dirty="0" err="1"/>
              <a:t>Frumkin</a:t>
            </a:r>
            <a:r>
              <a:rPr lang="cs-CZ" sz="1400" i="1" dirty="0"/>
              <a:t> &amp; </a:t>
            </a:r>
            <a:r>
              <a:rPr lang="cs-CZ" sz="1400" i="1" dirty="0" err="1"/>
              <a:t>Keating</a:t>
            </a:r>
            <a:r>
              <a:rPr lang="cs-CZ" sz="1400" i="1" dirty="0"/>
              <a:t>, 2011, </a:t>
            </a:r>
            <a:r>
              <a:rPr lang="cs-CZ" sz="1400" i="1" dirty="0" err="1"/>
              <a:t>Carroll</a:t>
            </a:r>
            <a:r>
              <a:rPr lang="cs-CZ" sz="1400" i="1" dirty="0"/>
              <a:t> &amp; </a:t>
            </a:r>
            <a:r>
              <a:rPr lang="cs-CZ" sz="1400" i="1" dirty="0" err="1"/>
              <a:t>Stater</a:t>
            </a:r>
            <a:r>
              <a:rPr lang="cs-CZ" sz="1400" i="1" dirty="0"/>
              <a:t>, 2009, </a:t>
            </a:r>
            <a:r>
              <a:rPr lang="cs-CZ" sz="1400" i="1" dirty="0" err="1"/>
              <a:t>Hager</a:t>
            </a:r>
            <a:r>
              <a:rPr lang="cs-CZ" sz="1400" i="1" dirty="0"/>
              <a:t>, 2001, </a:t>
            </a:r>
            <a:r>
              <a:rPr lang="cs-CZ" sz="1400" i="1" dirty="0" err="1"/>
              <a:t>Chang</a:t>
            </a:r>
            <a:r>
              <a:rPr lang="cs-CZ" sz="1400" i="1" dirty="0"/>
              <a:t> &amp; </a:t>
            </a:r>
            <a:r>
              <a:rPr lang="cs-CZ" sz="1400" i="1" dirty="0" err="1"/>
              <a:t>Tuckman</a:t>
            </a:r>
            <a:r>
              <a:rPr lang="cs-CZ" sz="1400" i="1" dirty="0"/>
              <a:t>, 1994 =&gt; </a:t>
            </a:r>
            <a:r>
              <a:rPr lang="cs-CZ" sz="1400" i="1" dirty="0" err="1"/>
              <a:t>Lu</a:t>
            </a:r>
            <a:r>
              <a:rPr lang="cs-CZ" sz="1400" i="1" dirty="0"/>
              <a:t>, Lin &amp; </a:t>
            </a:r>
            <a:r>
              <a:rPr lang="cs-CZ" sz="1400" i="1" dirty="0" err="1"/>
              <a:t>Wang</a:t>
            </a:r>
            <a:r>
              <a:rPr lang="cs-CZ" sz="1400" i="1" dirty="0"/>
              <a:t>, 2019, Hung &amp; </a:t>
            </a:r>
            <a:r>
              <a:rPr lang="cs-CZ" sz="1400" i="1" dirty="0" err="1"/>
              <a:t>Hager</a:t>
            </a:r>
            <a:r>
              <a:rPr lang="cs-CZ" sz="1400" i="1" dirty="0"/>
              <a:t>, 2018)</a:t>
            </a: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55191255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4108B9C-31B0-55E5-82A8-6CA42FE676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2366490-0BCB-3E56-5508-5AE5A653F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Podpora ze strany veřejného sektoru podrobněji...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C5444CD-B045-9F7E-9230-0F3CC1503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nepřímá vs. přímá podpora</a:t>
            </a:r>
          </a:p>
          <a:p>
            <a:endParaRPr lang="cs-CZ" dirty="0"/>
          </a:p>
          <a:p>
            <a:r>
              <a:rPr lang="cs-CZ" dirty="0"/>
              <a:t>stát / kraje / obce // mimorozpočtové fondy</a:t>
            </a:r>
          </a:p>
        </p:txBody>
      </p:sp>
    </p:spTree>
    <p:extLst>
      <p:ext uri="{BB962C8B-B14F-4D97-AF65-F5344CB8AC3E}">
        <p14:creationId xmlns:p14="http://schemas.microsoft.com/office/powerpoint/2010/main" val="267048567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79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err="1"/>
              <a:t>Nep</a:t>
            </a:r>
            <a:r>
              <a:rPr lang="en-US" sz="4000" dirty="0" err="1"/>
              <a:t>římá</a:t>
            </a:r>
            <a:r>
              <a:rPr lang="en-US" sz="4000" dirty="0"/>
              <a:t> </a:t>
            </a:r>
            <a:r>
              <a:rPr lang="en-US" sz="4000" dirty="0" err="1"/>
              <a:t>podpora</a:t>
            </a:r>
            <a:r>
              <a:rPr lang="en-US" sz="4000" dirty="0"/>
              <a:t> z </a:t>
            </a:r>
            <a:r>
              <a:rPr lang="en-US" sz="4000" dirty="0" err="1"/>
              <a:t>veřejných</a:t>
            </a:r>
            <a:r>
              <a:rPr lang="en-US" sz="4000" dirty="0"/>
              <a:t> </a:t>
            </a:r>
            <a:r>
              <a:rPr lang="en-US" sz="4000" dirty="0" err="1"/>
              <a:t>rozpočtů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Nepřímá podpora: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r>
              <a:rPr lang="cs-CZ" altLang="cs-CZ" sz="1400" dirty="0"/>
              <a:t>					(Prouzová, Z.; 2016)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Nejčastěji ve formě:</a:t>
            </a:r>
          </a:p>
          <a:p>
            <a:pPr lvl="1">
              <a:defRPr/>
            </a:pPr>
            <a:r>
              <a:rPr lang="cs-CZ" altLang="cs-CZ" sz="1400" dirty="0"/>
              <a:t>možnosti využít komunikační a propagační kanály (obecní rozhlas, nástěnka, webové stránky)</a:t>
            </a:r>
          </a:p>
          <a:p>
            <a:pPr lvl="1">
              <a:defRPr/>
            </a:pPr>
            <a:r>
              <a:rPr lang="cs-CZ" altLang="cs-CZ" sz="1400" dirty="0"/>
              <a:t>pronájem či zapůjčení majetku a zdrojů obce (pronájem, technické vybavení, pracovní čas)</a:t>
            </a:r>
          </a:p>
          <a:p>
            <a:pPr lvl="1">
              <a:defRPr/>
            </a:pPr>
            <a:r>
              <a:rPr lang="cs-CZ" altLang="cs-CZ" sz="1400" dirty="0"/>
              <a:t>věcné a finanční dary</a:t>
            </a:r>
          </a:p>
          <a:p>
            <a:pPr lvl="1">
              <a:defRPr/>
            </a:pPr>
            <a:r>
              <a:rPr lang="cs-CZ" altLang="cs-CZ" sz="1400" dirty="0"/>
              <a:t>…</a:t>
            </a:r>
          </a:p>
          <a:p>
            <a:pPr lvl="1">
              <a:defRPr/>
            </a:pPr>
            <a:r>
              <a:rPr lang="cs-CZ" altLang="cs-CZ" sz="1400" dirty="0"/>
              <a:t>X) osvobození od místních poplatků, slevy na daních</a:t>
            </a:r>
          </a:p>
        </p:txBody>
      </p:sp>
      <p:pic>
        <p:nvPicPr>
          <p:cNvPr id="6" name="table">
            <a:extLst>
              <a:ext uri="{FF2B5EF4-FFF2-40B4-BE49-F238E27FC236}">
                <a16:creationId xmlns:a16="http://schemas.microsoft.com/office/drawing/2014/main" id="{3064DE37-64CB-4BA0-9736-B3C3376C1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974" y="1692002"/>
            <a:ext cx="3566883" cy="220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33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BKV_ERNO / BKV_ENNO: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804834" y="3536689"/>
            <a:ext cx="6539980" cy="1278214"/>
          </a:xfrm>
        </p:spPr>
        <p:txBody>
          <a:bodyPr/>
          <a:lstStyle/>
          <a:p>
            <a:r>
              <a:rPr lang="cs-CZ" sz="2000" dirty="0"/>
              <a:t>O kom je řeč? </a:t>
            </a:r>
          </a:p>
          <a:p>
            <a:r>
              <a:rPr lang="cs-CZ" sz="2000" b="1" dirty="0"/>
              <a:t>Legislativa</a:t>
            </a:r>
          </a:p>
          <a:p>
            <a:r>
              <a:rPr lang="cs-CZ" sz="2000" dirty="0"/>
              <a:t>Účetnictví a ekonomické řízení</a:t>
            </a:r>
          </a:p>
          <a:p>
            <a:r>
              <a:rPr lang="cs-CZ" sz="2000" dirty="0"/>
              <a:t>Financování</a:t>
            </a:r>
          </a:p>
          <a:p>
            <a:r>
              <a:rPr lang="cs-CZ" sz="2000" dirty="0"/>
              <a:t>(Fundraising)</a:t>
            </a:r>
          </a:p>
          <a:p>
            <a:r>
              <a:rPr lang="cs-CZ" sz="2000" dirty="0"/>
              <a:t>Transparentnost </a:t>
            </a:r>
          </a:p>
          <a:p>
            <a:r>
              <a:rPr lang="cs-CZ" sz="2000" dirty="0"/>
              <a:t>=&gt;</a:t>
            </a:r>
          </a:p>
          <a:p>
            <a:r>
              <a:rPr lang="cs-CZ" sz="2000" dirty="0"/>
              <a:t>„Semestrální projekt“</a:t>
            </a:r>
          </a:p>
        </p:txBody>
      </p:sp>
      <p:sp>
        <p:nvSpPr>
          <p:cNvPr id="6" name="Zástupný symbol pro zápatí 1">
            <a:extLst>
              <a:ext uri="{FF2B5EF4-FFF2-40B4-BE49-F238E27FC236}">
                <a16:creationId xmlns:a16="http://schemas.microsoft.com/office/drawing/2014/main" id="{7A0A73DE-CBD6-4295-8962-253BC5F8F3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804834" y="6228000"/>
            <a:ext cx="4835166" cy="252000"/>
          </a:xfrm>
        </p:spPr>
        <p:txBody>
          <a:bodyPr/>
          <a:lstStyle/>
          <a:p>
            <a:r>
              <a:rPr lang="cs-CZ" dirty="0"/>
              <a:t>Jakub Pejcal: jakub.pejcal@econ.muni.cz, CVNS, ESF MU</a:t>
            </a:r>
          </a:p>
          <a:p>
            <a:r>
              <a:rPr lang="cs-CZ" dirty="0"/>
              <a:t>18. 3. 2023</a:t>
            </a:r>
          </a:p>
        </p:txBody>
      </p:sp>
    </p:spTree>
    <p:extLst>
      <p:ext uri="{BB962C8B-B14F-4D97-AF65-F5344CB8AC3E}">
        <p14:creationId xmlns:p14="http://schemas.microsoft.com/office/powerpoint/2010/main" val="188009890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80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/>
              <a:t>Přímá</a:t>
            </a:r>
            <a:r>
              <a:rPr lang="en-US" sz="4000" dirty="0"/>
              <a:t> </a:t>
            </a:r>
            <a:r>
              <a:rPr lang="en-US" sz="4000" dirty="0" err="1"/>
              <a:t>podpora</a:t>
            </a:r>
            <a:r>
              <a:rPr lang="en-US" sz="4000" dirty="0"/>
              <a:t> z </a:t>
            </a:r>
            <a:r>
              <a:rPr lang="en-US" sz="4000" dirty="0" err="1"/>
              <a:t>veřejných</a:t>
            </a:r>
            <a:r>
              <a:rPr lang="en-US" sz="4000" dirty="0"/>
              <a:t> </a:t>
            </a:r>
            <a:r>
              <a:rPr lang="en-US" sz="4000" dirty="0" err="1"/>
              <a:t>rozpočtů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Přímá podpora: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r>
              <a:rPr lang="cs-CZ" altLang="cs-CZ" sz="1400" dirty="0"/>
              <a:t>								 (Prouzová, Z.; 2016)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nejčastěji ve formě dotací, realizováno veřejnými politikami (SDP)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proč? PROTOŽE jsou to důležití (výhradní) poskytovatelé úzce specializovaných veřejných služeb (humanitární zahraniční pomoc, multikulturní činnosti, integrace romské populace, ekologická osvěta…) či zabezpečují marginálních segment veřejných služeb</a:t>
            </a:r>
          </a:p>
        </p:txBody>
      </p:sp>
      <p:pic>
        <p:nvPicPr>
          <p:cNvPr id="8" name="table">
            <a:extLst>
              <a:ext uri="{FF2B5EF4-FFF2-40B4-BE49-F238E27FC236}">
                <a16:creationId xmlns:a16="http://schemas.microsoft.com/office/drawing/2014/main" id="{341C0CCB-DCA2-40D9-8CA9-82FFD46FB1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46"/>
          <a:stretch/>
        </p:blipFill>
        <p:spPr>
          <a:xfrm>
            <a:off x="2881945" y="1901515"/>
            <a:ext cx="3585736" cy="1516952"/>
          </a:xfrm>
          <a:prstGeom prst="rect">
            <a:avLst/>
          </a:prstGeom>
        </p:spPr>
      </p:pic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CBD34D0B-F32F-4259-BE52-F96AC74A2A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3045968"/>
              </p:ext>
            </p:extLst>
          </p:nvPr>
        </p:nvGraphicFramePr>
        <p:xfrm>
          <a:off x="6467681" y="1692002"/>
          <a:ext cx="3713318" cy="1935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4518918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81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/>
              <a:t>Rozbor</a:t>
            </a:r>
            <a:r>
              <a:rPr lang="en-US" sz="4000" dirty="0"/>
              <a:t> </a:t>
            </a:r>
            <a:r>
              <a:rPr lang="en-US" sz="4000" dirty="0" err="1"/>
              <a:t>financování</a:t>
            </a:r>
            <a:r>
              <a:rPr lang="en-US" sz="4000" dirty="0"/>
              <a:t> NNO I. </a:t>
            </a:r>
            <a:br>
              <a:rPr lang="cs-CZ" sz="4000" dirty="0"/>
            </a:br>
            <a:r>
              <a:rPr lang="cs-CZ" sz="4000" dirty="0"/>
              <a:t>									</a:t>
            </a:r>
            <a:r>
              <a:rPr lang="cs-CZ" dirty="0"/>
              <a:t>O</a:t>
            </a:r>
            <a:r>
              <a:rPr lang="cs-CZ" sz="4000" dirty="0"/>
              <a:t> čem je?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o NNO v roce 2016:</a:t>
            </a:r>
          </a:p>
          <a:p>
            <a:pPr lvl="1">
              <a:defRPr/>
            </a:pPr>
            <a:r>
              <a:rPr lang="cs-CZ" altLang="cs-CZ" sz="1400" dirty="0"/>
              <a:t>celkem 132.953 subjektů (na jednu NNO v ČR připadá 79 obyvatel) </a:t>
            </a:r>
            <a:r>
              <a:rPr lang="cs-CZ" altLang="cs-CZ" sz="1400" i="1" dirty="0">
                <a:solidFill>
                  <a:schemeClr val="bg1">
                    <a:lumMod val="50000"/>
                  </a:schemeClr>
                </a:solidFill>
              </a:rPr>
              <a:t>dnes okolo 147 tisíc subjektů</a:t>
            </a:r>
          </a:p>
          <a:p>
            <a:pPr lvl="1">
              <a:defRPr/>
            </a:pPr>
            <a:r>
              <a:rPr lang="cs-CZ" altLang="cs-CZ" sz="1400" dirty="0"/>
              <a:t>pracovní úvazky FTE: 104.277 (2,04 %) </a:t>
            </a:r>
            <a:r>
              <a:rPr lang="cs-CZ" altLang="cs-CZ" sz="1400" i="1" dirty="0">
                <a:solidFill>
                  <a:schemeClr val="bg1">
                    <a:lumMod val="50000"/>
                  </a:schemeClr>
                </a:solidFill>
              </a:rPr>
              <a:t>dnes okolo 115 tisíc (2,19 %) </a:t>
            </a:r>
          </a:p>
          <a:p>
            <a:pPr lvl="1">
              <a:defRPr/>
            </a:pPr>
            <a:r>
              <a:rPr lang="cs-CZ" altLang="cs-CZ" sz="1400" dirty="0"/>
              <a:t>dobrovolníci FTE: 26.102 </a:t>
            </a:r>
            <a:r>
              <a:rPr lang="cs-CZ" altLang="cs-CZ" sz="1400" i="1" dirty="0">
                <a:solidFill>
                  <a:schemeClr val="bg1">
                    <a:lumMod val="50000"/>
                  </a:schemeClr>
                </a:solidFill>
              </a:rPr>
              <a:t>dnes okolo 26 tisíc dobrovolníků FTE</a:t>
            </a:r>
          </a:p>
          <a:p>
            <a:pPr lvl="1">
              <a:defRPr/>
            </a:pPr>
            <a:r>
              <a:rPr lang="cs-CZ" altLang="cs-CZ" sz="1400" dirty="0"/>
              <a:t>podíl na tvorbě HDP: 1,66 % </a:t>
            </a:r>
            <a:r>
              <a:rPr lang="cs-CZ" altLang="cs-CZ" sz="1400" i="1" dirty="0">
                <a:solidFill>
                  <a:schemeClr val="bg1">
                    <a:lumMod val="50000"/>
                  </a:schemeClr>
                </a:solidFill>
              </a:rPr>
              <a:t>dnes okolo 1,91 %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Rozbor financování nestátních neziskových organizací z veřejných rozpočtů</a:t>
            </a:r>
          </a:p>
          <a:p>
            <a:pPr lvl="1">
              <a:defRPr/>
            </a:pPr>
            <a:r>
              <a:rPr lang="cs-CZ" altLang="cs-CZ" sz="1400" dirty="0"/>
              <a:t>zpracováno pro RVNNO</a:t>
            </a:r>
          </a:p>
          <a:p>
            <a:pPr lvl="1">
              <a:defRPr/>
            </a:pPr>
            <a:r>
              <a:rPr lang="cs-CZ" altLang="cs-CZ" sz="1400" dirty="0"/>
              <a:t>zahrnuje jen vybrané právní formy NNO</a:t>
            </a:r>
          </a:p>
          <a:p>
            <a:pPr lvl="1">
              <a:defRPr/>
            </a:pPr>
            <a:r>
              <a:rPr lang="cs-CZ" altLang="cs-CZ" sz="1400" dirty="0"/>
              <a:t>zabývá se alokovanými prostředky ve formě dotací (vč. spolufinancování z EU a EHP) a veřejných zakázek</a:t>
            </a:r>
          </a:p>
          <a:p>
            <a:pPr lvl="1">
              <a:defRPr/>
            </a:pPr>
            <a:r>
              <a:rPr lang="cs-CZ" altLang="cs-CZ" sz="1400" dirty="0"/>
              <a:t>pracuje se státním rozpočtem, rozpočty krajů a hl. m. Prahy, rozpočty obcí a rozpočty státních fondů</a:t>
            </a:r>
          </a:p>
        </p:txBody>
      </p:sp>
    </p:spTree>
    <p:extLst>
      <p:ext uri="{BB962C8B-B14F-4D97-AF65-F5344CB8AC3E}">
        <p14:creationId xmlns:p14="http://schemas.microsoft.com/office/powerpoint/2010/main" val="337255018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82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/>
              <a:t>Rozbor</a:t>
            </a:r>
            <a:r>
              <a:rPr lang="en-US" sz="4000" dirty="0"/>
              <a:t> </a:t>
            </a:r>
            <a:r>
              <a:rPr lang="en-US" sz="4000" dirty="0" err="1"/>
              <a:t>financování</a:t>
            </a:r>
            <a:r>
              <a:rPr lang="en-US" sz="4000" dirty="0"/>
              <a:t> NNO </a:t>
            </a:r>
            <a:r>
              <a:rPr lang="cs-CZ" sz="4000" dirty="0"/>
              <a:t>I</a:t>
            </a:r>
            <a:r>
              <a:rPr lang="en-US" sz="4000" dirty="0"/>
              <a:t>I. </a:t>
            </a:r>
            <a:br>
              <a:rPr lang="cs-CZ" sz="4000" dirty="0"/>
            </a:br>
            <a:r>
              <a:rPr lang="cs-CZ" sz="4000" dirty="0"/>
              <a:t>									</a:t>
            </a:r>
            <a:r>
              <a:rPr lang="cs-CZ" dirty="0"/>
              <a:t>Obecně.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nadačním subjektům, spolků, pobočným spolkům, obecně prospěšným společnostem, ústavům, účelovým zařízením církví, školským právnickým osobám a zájmovým sdružením právnických osob bylo v roce 2016*:</a:t>
            </a:r>
          </a:p>
          <a:p>
            <a:pPr>
              <a:defRPr/>
            </a:pPr>
            <a:endParaRPr lang="cs-CZ" altLang="cs-CZ" sz="1400" dirty="0"/>
          </a:p>
          <a:p>
            <a:pPr lvl="1">
              <a:defRPr/>
            </a:pPr>
            <a:r>
              <a:rPr lang="cs-CZ" altLang="cs-CZ" sz="1400" dirty="0"/>
              <a:t>poskytnuto ve výši 17.889,7 mil. Kč (</a:t>
            </a:r>
            <a:r>
              <a:rPr lang="cs-CZ" altLang="cs-CZ" sz="1400" dirty="0">
                <a:hlinkClick r:id="rId2"/>
              </a:rPr>
              <a:t>Je to moc, či málo?</a:t>
            </a:r>
            <a:r>
              <a:rPr lang="cs-CZ" altLang="cs-CZ" sz="1400" dirty="0"/>
              <a:t>)</a:t>
            </a:r>
          </a:p>
          <a:p>
            <a:pPr marL="324000" lvl="1" indent="0">
              <a:buNone/>
              <a:defRPr/>
            </a:pPr>
            <a:r>
              <a:rPr lang="cs-CZ" altLang="cs-CZ" sz="1400" i="1" dirty="0"/>
              <a:t>(zahrnuje všechny úrovně rozpočtů)</a:t>
            </a:r>
          </a:p>
          <a:p>
            <a:pPr>
              <a:defRPr/>
            </a:pPr>
            <a:endParaRPr lang="cs-CZ" altLang="cs-CZ" sz="1400" dirty="0"/>
          </a:p>
          <a:p>
            <a:pPr lvl="1">
              <a:defRPr/>
            </a:pPr>
            <a:r>
              <a:rPr lang="cs-CZ" altLang="cs-CZ" sz="1400" dirty="0"/>
              <a:t>zadáno veřejných zakázek ve výši 225,4 mil. Kč vč. DPH </a:t>
            </a:r>
          </a:p>
          <a:p>
            <a:pPr marL="324000" lvl="1" indent="0">
              <a:buNone/>
              <a:defRPr/>
            </a:pPr>
            <a:r>
              <a:rPr lang="cs-CZ" altLang="cs-CZ" sz="1400" i="1" dirty="0"/>
              <a:t>(zahrnuje státní rozpočet, rozpočty státních fondů, rozpočty krajů vč. hl. m. Prahy)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r>
              <a:rPr lang="cs-CZ" altLang="cs-CZ" sz="1400" i="1" dirty="0"/>
              <a:t>* NNO v daných právních formách bylo v roce 2016 120.854, z toho: 85.308 </a:t>
            </a:r>
            <a:r>
              <a:rPr lang="cs-CZ" altLang="cs-CZ" sz="1400" i="1" dirty="0" err="1"/>
              <a:t>z.s</a:t>
            </a:r>
            <a:r>
              <a:rPr lang="cs-CZ" altLang="cs-CZ" sz="1400" i="1" dirty="0"/>
              <a:t>., 25.085 pobočných </a:t>
            </a:r>
            <a:r>
              <a:rPr lang="cs-CZ" altLang="cs-CZ" sz="1400" i="1" dirty="0" err="1"/>
              <a:t>z.s</a:t>
            </a:r>
            <a:r>
              <a:rPr lang="cs-CZ" altLang="cs-CZ" sz="1400" i="1" dirty="0"/>
              <a:t>., 2.672 o.p.s., 397 </a:t>
            </a:r>
            <a:r>
              <a:rPr lang="cs-CZ" altLang="cs-CZ" sz="1400" i="1" dirty="0" err="1"/>
              <a:t>z.ú</a:t>
            </a:r>
            <a:r>
              <a:rPr lang="cs-CZ" altLang="cs-CZ" sz="1400" i="1" dirty="0"/>
              <a:t>., 517 nadací, 1.558 nadačních fondů, 252 školských právnických zařízení, 938 zájmových sdružení </a:t>
            </a:r>
            <a:r>
              <a:rPr lang="cs-CZ" altLang="cs-CZ" sz="1400" i="1" dirty="0" err="1"/>
              <a:t>p.o</a:t>
            </a:r>
            <a:r>
              <a:rPr lang="cs-CZ" altLang="cs-CZ" sz="1400" i="1" dirty="0"/>
              <a:t>., 4.127 církevních právnických osob</a:t>
            </a:r>
          </a:p>
          <a:p>
            <a:pPr lvl="1">
              <a:defRPr/>
            </a:pP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398453090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83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Konkrétní údaje o podpoře </a:t>
            </a:r>
            <a:r>
              <a:rPr lang="en-US" sz="4000" dirty="0"/>
              <a:t>I.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ve formě dotací bylo v roce </a:t>
            </a:r>
            <a:r>
              <a:rPr lang="cs-CZ" altLang="cs-CZ" sz="1400" b="1" dirty="0"/>
              <a:t>2016</a:t>
            </a:r>
            <a:r>
              <a:rPr lang="cs-CZ" altLang="cs-CZ" sz="1400" dirty="0"/>
              <a:t> NNO poskytnuto celkem </a:t>
            </a:r>
            <a:r>
              <a:rPr lang="cs-CZ" altLang="cs-CZ" sz="1400" b="1" dirty="0"/>
              <a:t>17.889,7 mil. Kč</a:t>
            </a:r>
            <a:r>
              <a:rPr lang="cs-CZ" altLang="cs-CZ" sz="1400" dirty="0"/>
              <a:t>, z toho:</a:t>
            </a:r>
          </a:p>
          <a:p>
            <a:pPr>
              <a:defRPr/>
            </a:pPr>
            <a:endParaRPr lang="cs-CZ" altLang="cs-CZ" sz="1400" dirty="0"/>
          </a:p>
          <a:p>
            <a:pPr lvl="1">
              <a:defRPr/>
            </a:pPr>
            <a:r>
              <a:rPr lang="cs-CZ" altLang="cs-CZ" sz="1400" b="1" dirty="0"/>
              <a:t>ze státního rozpočtu: 60,8 %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13.442 dotací ve výši 10.873,4 mil. Kč (+11,3 %) obdrželo 6.941 subjektů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(z toho EU a EHP kofinancováno 1.434 dotací a administrováno 153 projektů pro 791 subjektů, vygenerováno dalších 1.276,2 mil. Kč)</a:t>
            </a:r>
          </a:p>
          <a:p>
            <a:pPr>
              <a:defRPr/>
            </a:pPr>
            <a:endParaRPr lang="cs-CZ" altLang="cs-CZ" sz="1400" dirty="0"/>
          </a:p>
          <a:p>
            <a:pPr lvl="1">
              <a:defRPr/>
            </a:pPr>
            <a:r>
              <a:rPr lang="cs-CZ" altLang="cs-CZ" sz="1400" b="1" dirty="0"/>
              <a:t>z rozpočtů krajů a hl. m. Prahy: 15,9 % 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15.547 dotací ve výši 2.846,7 mil. Kč (+24 %) obdrželo 8.397 subjektů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(z toho EU a EHP kofinancováno 225 dotací a administrován 1 projekt pro 131 subjektů, vygenerováno dalších 244,8 mil. Kč)</a:t>
            </a:r>
          </a:p>
          <a:p>
            <a:pPr>
              <a:defRPr/>
            </a:pPr>
            <a:endParaRPr lang="cs-CZ" altLang="cs-CZ" sz="1400" dirty="0"/>
          </a:p>
          <a:p>
            <a:pPr lvl="1">
              <a:defRPr/>
            </a:pPr>
            <a:r>
              <a:rPr lang="cs-CZ" altLang="cs-CZ" sz="1400" b="1" dirty="0"/>
              <a:t>z rozpočtů obcí: 22,1 % 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dotace ve výši 3.948,7 mil. Kč (+7 %)</a:t>
            </a:r>
          </a:p>
          <a:p>
            <a:pPr>
              <a:defRPr/>
            </a:pPr>
            <a:endParaRPr lang="cs-CZ" altLang="cs-CZ" sz="1400" dirty="0"/>
          </a:p>
          <a:p>
            <a:pPr lvl="1">
              <a:defRPr/>
            </a:pPr>
            <a:r>
              <a:rPr lang="cs-CZ" altLang="cs-CZ" sz="1400" b="1" dirty="0"/>
              <a:t>z rozpočtů státních fondů: 1,2 %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dotace ve výši 220,9 mil. Kč (-70 %)</a:t>
            </a:r>
          </a:p>
        </p:txBody>
      </p:sp>
    </p:spTree>
    <p:extLst>
      <p:ext uri="{BB962C8B-B14F-4D97-AF65-F5344CB8AC3E}">
        <p14:creationId xmlns:p14="http://schemas.microsoft.com/office/powerpoint/2010/main" val="233245222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>
            <a:extLst>
              <a:ext uri="{FF2B5EF4-FFF2-40B4-BE49-F238E27FC236}">
                <a16:creationId xmlns:a16="http://schemas.microsoft.com/office/drawing/2014/main" id="{8282AB68-4EC3-4AE4-8175-C8BAE8B08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546" y="1815321"/>
            <a:ext cx="6706907" cy="430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84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Konkrétní údaje o podpoře </a:t>
            </a:r>
            <a:r>
              <a:rPr lang="en-US" sz="4000" dirty="0"/>
              <a:t>I</a:t>
            </a:r>
            <a:r>
              <a:rPr lang="cs-CZ" sz="4000" dirty="0"/>
              <a:t>I</a:t>
            </a:r>
            <a:r>
              <a:rPr lang="en-US" sz="4000" dirty="0"/>
              <a:t>.</a:t>
            </a:r>
            <a:br>
              <a:rPr lang="cs-CZ" sz="4000" dirty="0"/>
            </a:br>
            <a:r>
              <a:rPr lang="cs-CZ" sz="4000" dirty="0"/>
              <a:t>							adresáti podpory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0000" y="1692002"/>
            <a:ext cx="7509600" cy="4139998"/>
          </a:xfrm>
        </p:spPr>
        <p:txBody>
          <a:bodyPr/>
          <a:lstStyle/>
          <a:p>
            <a:pPr marL="0" indent="0">
              <a:buNone/>
            </a:pPr>
            <a:endParaRPr lang="en-US" sz="1400" i="1" dirty="0"/>
          </a:p>
          <a:p>
            <a:pPr marL="0" indent="0">
              <a:buNone/>
            </a:pPr>
            <a:endParaRPr lang="en-US" sz="1400" i="1" dirty="0"/>
          </a:p>
          <a:p>
            <a:pPr marL="0" indent="0">
              <a:buNone/>
            </a:pPr>
            <a:endParaRPr lang="cs-CZ" sz="1400" i="1" dirty="0"/>
          </a:p>
          <a:p>
            <a:pPr marL="0" indent="0">
              <a:buNone/>
            </a:pPr>
            <a:endParaRPr lang="cs-CZ" sz="1400" i="1" dirty="0"/>
          </a:p>
          <a:p>
            <a:pPr marL="0" indent="0">
              <a:buNone/>
            </a:pPr>
            <a:endParaRPr lang="cs-CZ" sz="1400" i="1" dirty="0"/>
          </a:p>
          <a:p>
            <a:pPr marL="0" indent="0">
              <a:buNone/>
            </a:pPr>
            <a:endParaRPr lang="cs-CZ" sz="1400" i="1" dirty="0"/>
          </a:p>
          <a:p>
            <a:pPr marL="0" indent="0">
              <a:buNone/>
            </a:pPr>
            <a:endParaRPr lang="cs-CZ" sz="1400" i="1" dirty="0"/>
          </a:p>
          <a:p>
            <a:pPr marL="0" indent="0">
              <a:buNone/>
            </a:pPr>
            <a:endParaRPr lang="cs-CZ" sz="1400" i="1" dirty="0"/>
          </a:p>
          <a:p>
            <a:pPr marL="0" indent="0">
              <a:buNone/>
            </a:pPr>
            <a:endParaRPr lang="cs-CZ" sz="1400" i="1" dirty="0"/>
          </a:p>
          <a:p>
            <a:pPr marL="0" indent="0">
              <a:buNone/>
            </a:pPr>
            <a:endParaRPr lang="cs-CZ" sz="1400" i="1" dirty="0"/>
          </a:p>
          <a:p>
            <a:pPr marL="0" indent="0">
              <a:buNone/>
            </a:pPr>
            <a:endParaRPr lang="cs-CZ" sz="1400" i="1" dirty="0"/>
          </a:p>
          <a:p>
            <a:pPr marL="0" indent="0">
              <a:buNone/>
            </a:pPr>
            <a:endParaRPr lang="cs-CZ" sz="1400" i="1" dirty="0"/>
          </a:p>
          <a:p>
            <a:pPr marL="0" indent="0">
              <a:buNone/>
            </a:pPr>
            <a:endParaRPr lang="cs-CZ" sz="1400" i="1" dirty="0"/>
          </a:p>
          <a:p>
            <a:pPr marL="0" indent="0">
              <a:buNone/>
            </a:pPr>
            <a:endParaRPr lang="en-US" sz="1400" i="1" dirty="0"/>
          </a:p>
          <a:p>
            <a:pPr marL="0" indent="0">
              <a:buNone/>
            </a:pPr>
            <a:r>
              <a:rPr lang="en-US" sz="1400" i="1" dirty="0" err="1"/>
              <a:t>Zdroj</a:t>
            </a:r>
            <a:r>
              <a:rPr lang="en-US" sz="1400" i="1" dirty="0"/>
              <a:t>: </a:t>
            </a:r>
            <a:r>
              <a:rPr lang="en-US" sz="1400" i="1" dirty="0" err="1"/>
              <a:t>Databáze</a:t>
            </a:r>
            <a:r>
              <a:rPr lang="en-US" sz="1400" i="1" dirty="0"/>
              <a:t> </a:t>
            </a:r>
            <a:r>
              <a:rPr lang="en-US" sz="1400" i="1" dirty="0" err="1"/>
              <a:t>kapitol</a:t>
            </a:r>
            <a:r>
              <a:rPr lang="en-US" sz="1400" i="1" dirty="0"/>
              <a:t> </a:t>
            </a:r>
            <a:r>
              <a:rPr lang="en-US" sz="1400" i="1" dirty="0" err="1"/>
              <a:t>státního</a:t>
            </a:r>
            <a:r>
              <a:rPr lang="en-US" sz="1400" i="1" dirty="0"/>
              <a:t> </a:t>
            </a:r>
            <a:r>
              <a:rPr lang="en-US" sz="1400" i="1" dirty="0" err="1"/>
              <a:t>rozpočtu</a:t>
            </a:r>
            <a:r>
              <a:rPr lang="en-US" sz="1400" i="1" dirty="0"/>
              <a:t>, database </a:t>
            </a:r>
            <a:r>
              <a:rPr lang="en-US" sz="1400" i="1" dirty="0" err="1"/>
              <a:t>krajů</a:t>
            </a:r>
            <a:r>
              <a:rPr lang="en-US" sz="1400" i="1" dirty="0"/>
              <a:t> a hl. m. </a:t>
            </a:r>
            <a:r>
              <a:rPr lang="en-US" sz="1400" i="1" dirty="0" err="1"/>
              <a:t>Prahy</a:t>
            </a:r>
            <a:r>
              <a:rPr lang="en-US" sz="1400" i="1" dirty="0"/>
              <a:t> a MONITOR, </a:t>
            </a:r>
            <a:r>
              <a:rPr lang="en-US" sz="1400" i="1" dirty="0" err="1"/>
              <a:t>upraveno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316689597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85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Konkrétní údaje o podpoře </a:t>
            </a:r>
            <a:r>
              <a:rPr lang="en-US" sz="4000" dirty="0"/>
              <a:t>I</a:t>
            </a:r>
            <a:r>
              <a:rPr lang="cs-CZ" sz="4000" dirty="0"/>
              <a:t>II</a:t>
            </a:r>
            <a:r>
              <a:rPr lang="en-US" sz="4000" dirty="0"/>
              <a:t>.</a:t>
            </a:r>
            <a:br>
              <a:rPr lang="cs-CZ" sz="4000" dirty="0"/>
            </a:br>
            <a:r>
              <a:rPr lang="cs-CZ" sz="4000" dirty="0"/>
              <a:t>							podoba podpory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b="1" dirty="0"/>
              <a:t>investice x provoz</a:t>
            </a:r>
          </a:p>
          <a:p>
            <a:pPr lvl="1">
              <a:defRPr/>
            </a:pPr>
            <a:r>
              <a:rPr lang="cs-CZ" altLang="cs-CZ" sz="1400" dirty="0"/>
              <a:t>státní rozpočet: 432 dotací ve výši 687,9 mil. Kč x 13.010 dotací ve výši 10.185,4 mil. Kč</a:t>
            </a:r>
          </a:p>
          <a:p>
            <a:pPr lvl="1">
              <a:defRPr/>
            </a:pPr>
            <a:r>
              <a:rPr lang="cs-CZ" altLang="cs-CZ" sz="1400" dirty="0"/>
              <a:t>krajské rozpočty: 729 dotací ve výši 421,3 mil. Kč x 14.818 dotací ve výši 2.425,3 mil. Kč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b="1" dirty="0"/>
              <a:t>státní dotační politika</a:t>
            </a:r>
          </a:p>
          <a:p>
            <a:pPr lvl="1">
              <a:defRPr/>
            </a:pPr>
            <a:r>
              <a:rPr lang="cs-CZ" altLang="cs-CZ" sz="1400" dirty="0"/>
              <a:t>vládou centrálně koordinovaná politika zaměřená na podporu vybraných právních forem v předem stanovených oblastech (pro rok 2016 schválená 15. 6. 2015)</a:t>
            </a:r>
          </a:p>
          <a:p>
            <a:pPr lvl="1">
              <a:defRPr/>
            </a:pPr>
            <a:r>
              <a:rPr lang="cs-CZ" altLang="cs-CZ" sz="1400" dirty="0"/>
              <a:t>v daném režimu poskytnuto 10.188 dotací ve výši 7.883,5 mil. Kč (72,5 %)</a:t>
            </a:r>
          </a:p>
          <a:p>
            <a:pPr lvl="1">
              <a:defRPr/>
            </a:pPr>
            <a:r>
              <a:rPr lang="cs-CZ" altLang="cs-CZ" sz="1400" dirty="0"/>
              <a:t>17 oblasti: Sociální služby (48,1 %); Tělesná výchova a sport (32,1 %); Zahraniční aktivity (4,0 %); Kultura (4,0 %); Děti a mládež; Protidrogová politika; Péče o zdraví a prevence; Rodinná politika; Životní prostředí a udržitelný rozvoj; Národnostní menšiny a etnické skupiny; Ochrana spotřebitele a nájemních vztahů; Vzdělávání a lidské zdroje; Rizikové chování; Romská menšina; Rovné příležitosti žen a mužů; Boj s korupcí; Ostatní (nezařazené)</a:t>
            </a:r>
          </a:p>
        </p:txBody>
      </p:sp>
    </p:spTree>
    <p:extLst>
      <p:ext uri="{BB962C8B-B14F-4D97-AF65-F5344CB8AC3E}">
        <p14:creationId xmlns:p14="http://schemas.microsoft.com/office/powerpoint/2010/main" val="175199766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86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Konkrétní údaje o podpoře </a:t>
            </a:r>
            <a:r>
              <a:rPr lang="en-US" sz="4000" dirty="0"/>
              <a:t>I</a:t>
            </a:r>
            <a:r>
              <a:rPr lang="cs-CZ" dirty="0"/>
              <a:t>V</a:t>
            </a:r>
            <a:r>
              <a:rPr lang="en-US" sz="4000" dirty="0"/>
              <a:t>.</a:t>
            </a:r>
            <a:br>
              <a:rPr lang="cs-CZ" sz="4000" dirty="0"/>
            </a:br>
            <a:r>
              <a:rPr lang="cs-CZ" sz="4000" dirty="0"/>
              <a:t>					významní adresáti - SR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9704" y="1791646"/>
            <a:ext cx="5334157" cy="4270854"/>
          </a:xfrm>
        </p:spPr>
        <p:txBody>
          <a:bodyPr/>
          <a:lstStyle/>
          <a:p>
            <a:pPr>
              <a:defRPr/>
            </a:pPr>
            <a:endParaRPr lang="cs-CZ" altLang="cs-CZ" sz="1050" dirty="0"/>
          </a:p>
          <a:p>
            <a:pPr>
              <a:defRPr/>
            </a:pPr>
            <a:r>
              <a:rPr lang="cs-CZ" altLang="cs-CZ" sz="1050" dirty="0"/>
              <a:t>největší objem dotací získala Fotbalová asociace ČR (375 mil. Kč)</a:t>
            </a:r>
          </a:p>
          <a:p>
            <a:pPr>
              <a:defRPr/>
            </a:pPr>
            <a:r>
              <a:rPr lang="cs-CZ" altLang="cs-CZ" sz="1050" dirty="0"/>
              <a:t>nejvíce dotací získala Diecézní charita Brno (154)</a:t>
            </a:r>
          </a:p>
          <a:p>
            <a:pPr>
              <a:defRPr/>
            </a:pPr>
            <a:r>
              <a:rPr lang="cs-CZ" altLang="cs-CZ" sz="1050" dirty="0"/>
              <a:t>16 % objemu dotací poskytnuto 10 NNO</a:t>
            </a:r>
          </a:p>
        </p:txBody>
      </p:sp>
      <p:pic>
        <p:nvPicPr>
          <p:cNvPr id="6" name="table">
            <a:extLst>
              <a:ext uri="{FF2B5EF4-FFF2-40B4-BE49-F238E27FC236}">
                <a16:creationId xmlns:a16="http://schemas.microsoft.com/office/drawing/2014/main" id="{499E9265-666E-4419-84DE-F65F11C2A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1791645"/>
            <a:ext cx="5737302" cy="427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18545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87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Konkrétní údaje o podpoře </a:t>
            </a:r>
            <a:r>
              <a:rPr lang="cs-CZ" dirty="0"/>
              <a:t>V</a:t>
            </a:r>
            <a:r>
              <a:rPr lang="en-US" sz="4000" dirty="0"/>
              <a:t>.</a:t>
            </a:r>
            <a:br>
              <a:rPr lang="cs-CZ" sz="4000" dirty="0"/>
            </a:br>
            <a:r>
              <a:rPr lang="cs-CZ" sz="4000" dirty="0"/>
              <a:t>					významní adresáti - KR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9704" y="1791646"/>
            <a:ext cx="5334157" cy="4270854"/>
          </a:xfrm>
        </p:spPr>
        <p:txBody>
          <a:bodyPr/>
          <a:lstStyle/>
          <a:p>
            <a:pPr>
              <a:defRPr/>
            </a:pPr>
            <a:endParaRPr lang="cs-CZ" altLang="cs-CZ" sz="1050" dirty="0"/>
          </a:p>
          <a:p>
            <a:pPr>
              <a:defRPr/>
            </a:pPr>
            <a:r>
              <a:rPr lang="cs-CZ" altLang="cs-CZ" sz="1050" dirty="0"/>
              <a:t>největší objem dotací získala Diecézní charita Brno (56,8 mil. Kč)</a:t>
            </a:r>
          </a:p>
          <a:p>
            <a:pPr>
              <a:defRPr/>
            </a:pPr>
            <a:r>
              <a:rPr lang="cs-CZ" altLang="cs-CZ" sz="1050" dirty="0"/>
              <a:t>nejvíce dotací získal Junák – český skaut, kraj Praha, z. s. (198)</a:t>
            </a:r>
          </a:p>
          <a:p>
            <a:pPr>
              <a:defRPr/>
            </a:pPr>
            <a:r>
              <a:rPr lang="cs-CZ" altLang="cs-CZ" sz="1050" dirty="0"/>
              <a:t>11 % objemu dotací poskytnuto 10 NNO</a:t>
            </a:r>
          </a:p>
        </p:txBody>
      </p:sp>
      <p:pic>
        <p:nvPicPr>
          <p:cNvPr id="7" name="table">
            <a:extLst>
              <a:ext uri="{FF2B5EF4-FFF2-40B4-BE49-F238E27FC236}">
                <a16:creationId xmlns:a16="http://schemas.microsoft.com/office/drawing/2014/main" id="{F90D6E00-B34F-463D-A37A-ECA80D0C2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1791646"/>
            <a:ext cx="5721855" cy="424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2357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88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Konkrétní údaje o podpoře V</a:t>
            </a:r>
            <a:r>
              <a:rPr lang="en-US" sz="4000" dirty="0"/>
              <a:t>I.</a:t>
            </a:r>
            <a:br>
              <a:rPr lang="cs-CZ" sz="4000" dirty="0"/>
            </a:br>
            <a:r>
              <a:rPr lang="cs-CZ" sz="4000" dirty="0"/>
              <a:t>							veřejné zakázky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ve formě veřejných zakázek bylo v roce 2016 NNO zadáno 897 zakázek v celkové hodnotě </a:t>
            </a:r>
            <a:r>
              <a:rPr lang="cs-CZ" altLang="cs-CZ" sz="1400" b="1" dirty="0"/>
              <a:t>598,9 mil. Kč vč. DPH</a:t>
            </a:r>
            <a:r>
              <a:rPr lang="cs-CZ" altLang="cs-CZ" sz="1400" dirty="0"/>
              <a:t>, z toho: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b="1" dirty="0"/>
              <a:t>ze státního rozpočtu: 37,6 % </a:t>
            </a:r>
            <a:r>
              <a:rPr lang="cs-CZ" altLang="cs-CZ" sz="1400" dirty="0"/>
              <a:t>(392 </a:t>
            </a:r>
            <a:r>
              <a:rPr lang="cs-CZ" altLang="cs-CZ" sz="1400" dirty="0" err="1"/>
              <a:t>vz</a:t>
            </a:r>
            <a:r>
              <a:rPr lang="cs-CZ" altLang="cs-CZ" sz="1400" dirty="0"/>
              <a:t> ve výši 225,4 mil. Kč), 3 největší zadavatelé: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	MV: 179,601 mil. Kč vč. DPH (43 </a:t>
            </a:r>
            <a:r>
              <a:rPr lang="cs-CZ" altLang="cs-CZ" sz="1400" dirty="0" err="1"/>
              <a:t>vz</a:t>
            </a:r>
            <a:r>
              <a:rPr lang="cs-CZ" altLang="cs-CZ" sz="1400" dirty="0"/>
              <a:t>) – 79,7 %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	MD: 20,389 mil. Kč vč. DPH (219 </a:t>
            </a:r>
            <a:r>
              <a:rPr lang="cs-CZ" altLang="cs-CZ" sz="1400" dirty="0" err="1"/>
              <a:t>vz</a:t>
            </a:r>
            <a:r>
              <a:rPr lang="cs-CZ" altLang="cs-CZ" sz="1400" dirty="0"/>
              <a:t>) – 9 %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	MŽP: 7,542 mil. Kč vč. DPH (65 </a:t>
            </a:r>
            <a:r>
              <a:rPr lang="cs-CZ" altLang="cs-CZ" sz="1400" dirty="0" err="1"/>
              <a:t>vz</a:t>
            </a:r>
            <a:r>
              <a:rPr lang="cs-CZ" altLang="cs-CZ" sz="1400" dirty="0"/>
              <a:t>) – 3,3 %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b="1" dirty="0"/>
              <a:t>z rozpočtů krajů a hl. m. Prahy: 62.4 % </a:t>
            </a:r>
            <a:r>
              <a:rPr lang="cs-CZ" altLang="cs-CZ" sz="1400" dirty="0"/>
              <a:t>(505 </a:t>
            </a:r>
            <a:r>
              <a:rPr lang="cs-CZ" altLang="cs-CZ" sz="1400" dirty="0" err="1"/>
              <a:t>vz</a:t>
            </a:r>
            <a:r>
              <a:rPr lang="cs-CZ" altLang="cs-CZ" sz="1400" dirty="0"/>
              <a:t> ve výši 373,5 mil. Kč), 3 největší zadavatelé: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	Jihomoravský kraj: 189,004 mil. Kč vč. DPH (42 </a:t>
            </a:r>
            <a:r>
              <a:rPr lang="cs-CZ" altLang="cs-CZ" sz="1400" dirty="0" err="1"/>
              <a:t>vz</a:t>
            </a:r>
            <a:r>
              <a:rPr lang="cs-CZ" altLang="cs-CZ" sz="1400" dirty="0"/>
              <a:t>) – 50,6 %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	Královehradecký kraj: 90,762 mil. Kč vč. DPH (45 </a:t>
            </a:r>
            <a:r>
              <a:rPr lang="cs-CZ" altLang="cs-CZ" sz="1400" dirty="0" err="1"/>
              <a:t>vz</a:t>
            </a:r>
            <a:r>
              <a:rPr lang="cs-CZ" altLang="cs-CZ" sz="1400" dirty="0"/>
              <a:t>) – 24,3 %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	Olomoucký kraj: 67,769 mil. Kč vč. DPH (100 </a:t>
            </a:r>
            <a:r>
              <a:rPr lang="cs-CZ" altLang="cs-CZ" sz="1400" dirty="0" err="1"/>
              <a:t>vz</a:t>
            </a:r>
            <a:r>
              <a:rPr lang="cs-CZ" altLang="cs-CZ" sz="1400" dirty="0"/>
              <a:t>) – 18,1 %</a:t>
            </a:r>
          </a:p>
          <a:p>
            <a:pPr>
              <a:defRPr/>
            </a:pP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146641006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0D67DE-60DB-4395-ACAB-F0969D5A50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89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21CF455-29B4-4007-864C-2BC72F475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z="1100" dirty="0"/>
          </a:p>
          <a:p>
            <a:endParaRPr lang="cs-CZ" sz="1100" dirty="0"/>
          </a:p>
          <a:p>
            <a:endParaRPr lang="cs-CZ" sz="1100" dirty="0"/>
          </a:p>
          <a:p>
            <a:endParaRPr lang="cs-CZ" sz="1100" dirty="0"/>
          </a:p>
          <a:p>
            <a:endParaRPr lang="cs-CZ" sz="1100" dirty="0"/>
          </a:p>
          <a:p>
            <a:endParaRPr lang="cs-CZ" sz="1100" dirty="0"/>
          </a:p>
          <a:p>
            <a:endParaRPr lang="cs-CZ" sz="1100" dirty="0"/>
          </a:p>
          <a:p>
            <a:endParaRPr lang="cs-CZ" sz="1100" dirty="0"/>
          </a:p>
          <a:p>
            <a:endParaRPr lang="cs-CZ" sz="1100" dirty="0"/>
          </a:p>
          <a:p>
            <a:endParaRPr lang="cs-CZ" sz="1100" dirty="0"/>
          </a:p>
          <a:p>
            <a:endParaRPr lang="cs-CZ" sz="1100" dirty="0"/>
          </a:p>
          <a:p>
            <a:endParaRPr lang="cs-CZ" sz="1100" dirty="0"/>
          </a:p>
          <a:p>
            <a:endParaRPr lang="cs-CZ" sz="1100" dirty="0"/>
          </a:p>
          <a:p>
            <a:endParaRPr lang="cs-CZ" sz="1100" dirty="0"/>
          </a:p>
          <a:p>
            <a:endParaRPr lang="cs-CZ" sz="1100" dirty="0"/>
          </a:p>
          <a:p>
            <a:endParaRPr lang="cs-CZ" sz="1100" dirty="0"/>
          </a:p>
          <a:p>
            <a:endParaRPr lang="cs-CZ" sz="1100" dirty="0"/>
          </a:p>
          <a:p>
            <a:pPr marL="72000" indent="0">
              <a:buNone/>
            </a:pPr>
            <a:r>
              <a:rPr lang="cs-CZ" sz="1100" dirty="0"/>
              <a:t>	Zdroj: vlastní zpracování na základě Hlavních oblastí... (2020, 2021, 2022, 2023), Souhrnné informace o... (2019, 2020) a </a:t>
            </a:r>
            <a:r>
              <a:rPr lang="cs-CZ" sz="1100" b="1" dirty="0"/>
              <a:t>*</a:t>
            </a:r>
            <a:r>
              <a:rPr lang="cs-CZ" sz="1100" dirty="0"/>
              <a:t>Rozboru... (2016) </a:t>
            </a:r>
          </a:p>
        </p:txBody>
      </p:sp>
      <p:sp>
        <p:nvSpPr>
          <p:cNvPr id="11" name="Nadpis 10">
            <a:extLst>
              <a:ext uri="{FF2B5EF4-FFF2-40B4-BE49-F238E27FC236}">
                <a16:creationId xmlns:a16="http://schemas.microsoft.com/office/drawing/2014/main" id="{29B981B0-05A8-4812-9499-D421C0829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Víc opravdu nevíme? Státní rozpočet - I.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E80DACC-ECA0-210F-D550-C7648B47A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23" y="1347078"/>
            <a:ext cx="11488753" cy="442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290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9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Obsah bloku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kdo jsou to NNO?</a:t>
            </a:r>
          </a:p>
          <a:p>
            <a:pPr>
              <a:defRPr/>
            </a:pPr>
            <a:r>
              <a:rPr lang="cs-CZ" altLang="cs-CZ" sz="1400" dirty="0"/>
              <a:t>původní úpravy neziskového sektoru</a:t>
            </a:r>
          </a:p>
          <a:p>
            <a:pPr lvl="1">
              <a:defRPr/>
            </a:pPr>
            <a:r>
              <a:rPr lang="cs-CZ" altLang="cs-CZ" sz="1400" dirty="0"/>
              <a:t>legislativní vymezení</a:t>
            </a:r>
          </a:p>
          <a:p>
            <a:pPr lvl="1">
              <a:defRPr/>
            </a:pPr>
            <a:r>
              <a:rPr lang="cs-CZ" altLang="cs-CZ" sz="1400" dirty="0"/>
              <a:t>jednotlivé právní formy organizací</a:t>
            </a:r>
          </a:p>
          <a:p>
            <a:pPr lvl="1">
              <a:defRPr/>
            </a:pPr>
            <a:r>
              <a:rPr lang="cs-CZ" altLang="cs-CZ" sz="1400" dirty="0"/>
              <a:t>charakteristika původního prostředí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aktuální úprava neziskového sektoru</a:t>
            </a:r>
          </a:p>
          <a:p>
            <a:pPr lvl="1">
              <a:defRPr/>
            </a:pPr>
            <a:r>
              <a:rPr lang="cs-CZ" altLang="cs-CZ" sz="1400" dirty="0"/>
              <a:t>„nový“ Občanský zákoník</a:t>
            </a:r>
          </a:p>
          <a:p>
            <a:pPr lvl="1">
              <a:defRPr/>
            </a:pPr>
            <a:r>
              <a:rPr lang="cs-CZ" altLang="cs-CZ" sz="1400" dirty="0"/>
              <a:t>právní formy podrobněji</a:t>
            </a:r>
          </a:p>
          <a:p>
            <a:pPr lvl="1">
              <a:defRPr/>
            </a:pPr>
            <a:r>
              <a:rPr lang="cs-CZ" altLang="cs-CZ" sz="1400" dirty="0"/>
              <a:t>„ve vší stručnosti“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80846B2-8033-27CE-6CF0-E2342FD6B4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" t="5764" r="1869"/>
          <a:stretch/>
        </p:blipFill>
        <p:spPr bwMode="auto">
          <a:xfrm>
            <a:off x="6096000" y="1171576"/>
            <a:ext cx="5936496" cy="4456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77673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BF42176-B596-4BF0-88AC-8FC014D4D4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920E85D-4060-4F43-B810-DBB0CDB00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Víc opravdu nevíme? Státní rozpočet - II.</a:t>
            </a:r>
          </a:p>
        </p:txBody>
      </p:sp>
      <p:sp>
        <p:nvSpPr>
          <p:cNvPr id="10" name="Zástupný obsah 4">
            <a:extLst>
              <a:ext uri="{FF2B5EF4-FFF2-40B4-BE49-F238E27FC236}">
                <a16:creationId xmlns:a16="http://schemas.microsoft.com/office/drawing/2014/main" id="{24420DD8-73F8-402A-8D95-85D6971A62D4}"/>
              </a:ext>
            </a:extLst>
          </p:cNvPr>
          <p:cNvSpPr txBox="1">
            <a:spLocks/>
          </p:cNvSpPr>
          <p:nvPr/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endParaRPr lang="cs-CZ" sz="1100" kern="0" dirty="0"/>
          </a:p>
          <a:p>
            <a:endParaRPr lang="cs-CZ" sz="1100" kern="0" dirty="0"/>
          </a:p>
          <a:p>
            <a:endParaRPr lang="cs-CZ" sz="1100" kern="0" dirty="0"/>
          </a:p>
          <a:p>
            <a:endParaRPr lang="cs-CZ" sz="1100" kern="0" dirty="0"/>
          </a:p>
          <a:p>
            <a:endParaRPr lang="cs-CZ" sz="1100" kern="0" dirty="0"/>
          </a:p>
          <a:p>
            <a:endParaRPr lang="cs-CZ" sz="1100" kern="0" dirty="0"/>
          </a:p>
          <a:p>
            <a:endParaRPr lang="cs-CZ" sz="1100" kern="0" dirty="0"/>
          </a:p>
          <a:p>
            <a:endParaRPr lang="cs-CZ" sz="1100" kern="0" dirty="0"/>
          </a:p>
          <a:p>
            <a:endParaRPr lang="cs-CZ" sz="1100" kern="0" dirty="0"/>
          </a:p>
          <a:p>
            <a:endParaRPr lang="cs-CZ" sz="1100" kern="0" dirty="0"/>
          </a:p>
          <a:p>
            <a:endParaRPr lang="cs-CZ" sz="1100" kern="0" dirty="0"/>
          </a:p>
          <a:p>
            <a:endParaRPr lang="cs-CZ" sz="1100" kern="0" dirty="0"/>
          </a:p>
          <a:p>
            <a:endParaRPr lang="cs-CZ" sz="1100" kern="0" dirty="0"/>
          </a:p>
          <a:p>
            <a:endParaRPr lang="cs-CZ" sz="1100" kern="0" dirty="0"/>
          </a:p>
          <a:p>
            <a:endParaRPr lang="cs-CZ" sz="1100" kern="0" dirty="0"/>
          </a:p>
          <a:p>
            <a:endParaRPr lang="cs-CZ" sz="1100" kern="0" dirty="0"/>
          </a:p>
          <a:p>
            <a:endParaRPr lang="cs-CZ" sz="1100" kern="0" dirty="0"/>
          </a:p>
          <a:p>
            <a:pPr marL="72000" indent="0">
              <a:buNone/>
            </a:pPr>
            <a:r>
              <a:rPr lang="cs-CZ" sz="1100" kern="0" dirty="0"/>
              <a:t>   	     </a:t>
            </a:r>
            <a:r>
              <a:rPr lang="cs-CZ" sz="1100" dirty="0"/>
              <a:t>Zdroj: vlastní zpracování na základě Hlavních oblastí... (2020, 2021, 2022, 2023), Souhrnné informace o... (2019, 2020) a </a:t>
            </a:r>
            <a:r>
              <a:rPr lang="cs-CZ" sz="1100" b="1" dirty="0"/>
              <a:t>*</a:t>
            </a:r>
            <a:r>
              <a:rPr lang="cs-CZ" sz="1100" dirty="0"/>
              <a:t>Rozboru... (2016)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3892988-DD19-4E29-945E-77E150A2D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BC48CB3-6D65-2E25-CDF7-2F8F95C52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230" y="1599944"/>
            <a:ext cx="8697539" cy="365811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7CA2B9E-E33B-7CB1-DB69-E9B5E14855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2813" y="5276268"/>
            <a:ext cx="3848637" cy="6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4396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CA6AFC2-9B9C-481C-8D3D-29B57A1977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4E029FB-DAD6-49B6-BBC3-1615DB05E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439207B-F239-4E7B-9616-DAA1F3999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nejvýznamnější zdroje?</a:t>
            </a:r>
          </a:p>
          <a:p>
            <a:r>
              <a:rPr lang="cs-CZ" sz="1800" dirty="0"/>
              <a:t>diverzifikace vs. koncentrace</a:t>
            </a:r>
          </a:p>
          <a:p>
            <a:endParaRPr lang="cs-CZ" sz="1800" dirty="0"/>
          </a:p>
          <a:p>
            <a:r>
              <a:rPr lang="cs-CZ" sz="1800" dirty="0"/>
              <a:t>veřejná podpora - přímá vs. nepřímá</a:t>
            </a:r>
          </a:p>
          <a:p>
            <a:r>
              <a:rPr lang="cs-CZ" sz="1800" dirty="0"/>
              <a:t>přímá veřejná podpora – úrovně, hlavní oblasti, forma</a:t>
            </a:r>
          </a:p>
        </p:txBody>
      </p:sp>
    </p:spTree>
    <p:extLst>
      <p:ext uri="{BB962C8B-B14F-4D97-AF65-F5344CB8AC3E}">
        <p14:creationId xmlns:p14="http://schemas.microsoft.com/office/powerpoint/2010/main" val="228861072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Doporučená literatura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400" i="1" dirty="0" err="1"/>
              <a:t>Rozbor</a:t>
            </a:r>
            <a:r>
              <a:rPr lang="en-US" sz="1400" i="1" dirty="0"/>
              <a:t> </a:t>
            </a:r>
            <a:r>
              <a:rPr lang="en-US" sz="1400" i="1" dirty="0" err="1"/>
              <a:t>financování</a:t>
            </a:r>
            <a:r>
              <a:rPr lang="en-US" sz="1400" i="1" dirty="0"/>
              <a:t> </a:t>
            </a:r>
            <a:r>
              <a:rPr lang="en-US" sz="1400" i="1" dirty="0" err="1"/>
              <a:t>nestátních</a:t>
            </a:r>
            <a:r>
              <a:rPr lang="en-US" sz="1400" i="1" dirty="0"/>
              <a:t> </a:t>
            </a:r>
            <a:r>
              <a:rPr lang="en-US" sz="1400" i="1" dirty="0" err="1"/>
              <a:t>neziskových</a:t>
            </a:r>
            <a:r>
              <a:rPr lang="en-US" sz="1400" i="1" dirty="0"/>
              <a:t> </a:t>
            </a:r>
            <a:r>
              <a:rPr lang="en-US" sz="1400" i="1" dirty="0" err="1"/>
              <a:t>organizací</a:t>
            </a:r>
            <a:r>
              <a:rPr lang="en-US" sz="1400" i="1" dirty="0"/>
              <a:t> z </a:t>
            </a:r>
            <a:r>
              <a:rPr lang="en-US" sz="1400" i="1" dirty="0" err="1"/>
              <a:t>veřejných</a:t>
            </a:r>
            <a:r>
              <a:rPr lang="en-US" sz="1400" i="1" dirty="0"/>
              <a:t> </a:t>
            </a:r>
            <a:r>
              <a:rPr lang="en-US" sz="1400" i="1" dirty="0" err="1"/>
              <a:t>rozpočtů</a:t>
            </a:r>
            <a:r>
              <a:rPr lang="en-US" sz="1400" i="1" dirty="0"/>
              <a:t> v </a:t>
            </a:r>
            <a:r>
              <a:rPr lang="en-US" sz="1400" i="1" dirty="0" err="1"/>
              <a:t>roce</a:t>
            </a:r>
            <a:r>
              <a:rPr lang="en-US" sz="1400" i="1" dirty="0"/>
              <a:t> 201</a:t>
            </a:r>
            <a:r>
              <a:rPr lang="cs-CZ" sz="1400" i="1" dirty="0"/>
              <a:t>6</a:t>
            </a:r>
            <a:r>
              <a:rPr lang="en-US" sz="1400" i="1" dirty="0"/>
              <a:t> </a:t>
            </a:r>
            <a:r>
              <a:rPr lang="en-US" sz="1400" dirty="0"/>
              <a:t>– </a:t>
            </a:r>
            <a:r>
              <a:rPr lang="en-US" sz="1400" dirty="0" err="1"/>
              <a:t>dostupný</a:t>
            </a:r>
            <a:r>
              <a:rPr lang="en-US" sz="1400" dirty="0"/>
              <a:t> </a:t>
            </a:r>
            <a:r>
              <a:rPr lang="en-US" sz="1400" dirty="0" err="1">
                <a:hlinkClick r:id="rId2"/>
              </a:rPr>
              <a:t>zde</a:t>
            </a:r>
            <a:endParaRPr lang="en-US" sz="1400" dirty="0"/>
          </a:p>
          <a:p>
            <a:pPr marL="0" indent="0">
              <a:buNone/>
            </a:pPr>
            <a:endParaRPr lang="cs-CZ" sz="1400" i="1" dirty="0"/>
          </a:p>
          <a:p>
            <a:pPr marL="0" indent="0">
              <a:buNone/>
            </a:pPr>
            <a:r>
              <a:rPr lang="en-US" sz="1400" i="1" dirty="0" err="1"/>
              <a:t>Přílohy</a:t>
            </a:r>
            <a:r>
              <a:rPr lang="en-US" sz="1400" i="1" dirty="0"/>
              <a:t> </a:t>
            </a:r>
            <a:r>
              <a:rPr lang="en-US" sz="1400" i="1" dirty="0" err="1"/>
              <a:t>dokumentu</a:t>
            </a:r>
            <a:r>
              <a:rPr lang="en-US" sz="1400" i="1" dirty="0"/>
              <a:t>: </a:t>
            </a:r>
            <a:r>
              <a:rPr lang="en-US" sz="1400" i="1" dirty="0" err="1"/>
              <a:t>Rozbor</a:t>
            </a:r>
            <a:r>
              <a:rPr lang="en-US" sz="1400" i="1" dirty="0"/>
              <a:t> </a:t>
            </a:r>
            <a:r>
              <a:rPr lang="en-US" sz="1400" i="1" dirty="0" err="1"/>
              <a:t>financování</a:t>
            </a:r>
            <a:r>
              <a:rPr lang="en-US" sz="1400" i="1" dirty="0"/>
              <a:t> </a:t>
            </a:r>
            <a:r>
              <a:rPr lang="en-US" sz="1400" i="1" dirty="0" err="1"/>
              <a:t>nestátních</a:t>
            </a:r>
            <a:r>
              <a:rPr lang="en-US" sz="1400" i="1" dirty="0"/>
              <a:t> </a:t>
            </a:r>
            <a:r>
              <a:rPr lang="en-US" sz="1400" i="1" dirty="0" err="1"/>
              <a:t>neziskových</a:t>
            </a:r>
            <a:r>
              <a:rPr lang="en-US" sz="1400" i="1" dirty="0"/>
              <a:t> </a:t>
            </a:r>
            <a:r>
              <a:rPr lang="en-US" sz="1400" i="1" dirty="0" err="1"/>
              <a:t>organizací</a:t>
            </a:r>
            <a:r>
              <a:rPr lang="en-US" sz="1400" i="1" dirty="0"/>
              <a:t> … v </a:t>
            </a:r>
            <a:r>
              <a:rPr lang="en-US" sz="1400" i="1" dirty="0" err="1"/>
              <a:t>roce</a:t>
            </a:r>
            <a:r>
              <a:rPr lang="en-US" sz="1400" i="1" dirty="0"/>
              <a:t> 201</a:t>
            </a:r>
            <a:r>
              <a:rPr lang="cs-CZ" sz="1400" i="1" dirty="0"/>
              <a:t>6</a:t>
            </a:r>
            <a:r>
              <a:rPr lang="en-US" sz="1400" i="1" dirty="0"/>
              <a:t> </a:t>
            </a:r>
            <a:r>
              <a:rPr lang="en-US" sz="1400" dirty="0"/>
              <a:t>– </a:t>
            </a:r>
            <a:r>
              <a:rPr lang="en-US" sz="1400" dirty="0" err="1"/>
              <a:t>dostupné</a:t>
            </a:r>
            <a:r>
              <a:rPr lang="en-US" sz="1400" dirty="0"/>
              <a:t> </a:t>
            </a:r>
            <a:r>
              <a:rPr lang="en-US" sz="1400" dirty="0" err="1">
                <a:hlinkClick r:id="rId3"/>
              </a:rPr>
              <a:t>zde</a:t>
            </a:r>
            <a:endParaRPr lang="en-US" sz="1400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r>
              <a:rPr lang="en-US" sz="1400" dirty="0"/>
              <a:t>PROUZOVÁ, Zuzana. </a:t>
            </a:r>
            <a:r>
              <a:rPr lang="en-US" sz="1400" i="1" dirty="0" err="1"/>
              <a:t>Přímé</a:t>
            </a:r>
            <a:r>
              <a:rPr lang="en-US" sz="1400" i="1" dirty="0"/>
              <a:t> a </a:t>
            </a:r>
            <a:r>
              <a:rPr lang="en-US" sz="1400" i="1" dirty="0" err="1"/>
              <a:t>nepřímé</a:t>
            </a:r>
            <a:r>
              <a:rPr lang="en-US" sz="1400" i="1" dirty="0"/>
              <a:t> </a:t>
            </a:r>
            <a:r>
              <a:rPr lang="en-US" sz="1400" i="1" dirty="0" err="1"/>
              <a:t>financování</a:t>
            </a:r>
            <a:r>
              <a:rPr lang="en-US" sz="1400" i="1" dirty="0"/>
              <a:t> </a:t>
            </a:r>
            <a:r>
              <a:rPr lang="en-US" sz="1400" i="1" dirty="0" err="1"/>
              <a:t>soukromých</a:t>
            </a:r>
            <a:r>
              <a:rPr lang="en-US" sz="1400" i="1" dirty="0"/>
              <a:t> </a:t>
            </a:r>
            <a:r>
              <a:rPr lang="en-US" sz="1400" i="1" dirty="0" err="1"/>
              <a:t>neziskových</a:t>
            </a:r>
            <a:r>
              <a:rPr lang="en-US" sz="1400" i="1" dirty="0"/>
              <a:t> </a:t>
            </a:r>
            <a:r>
              <a:rPr lang="en-US" sz="1400" i="1" dirty="0" err="1"/>
              <a:t>organizací</a:t>
            </a:r>
            <a:r>
              <a:rPr lang="en-US" sz="1400" i="1" dirty="0"/>
              <a:t> z </a:t>
            </a:r>
            <a:r>
              <a:rPr lang="en-US" sz="1400" i="1" dirty="0" err="1"/>
              <a:t>veřejných</a:t>
            </a:r>
            <a:r>
              <a:rPr lang="en-US" sz="1400" i="1" dirty="0"/>
              <a:t> </a:t>
            </a:r>
            <a:r>
              <a:rPr lang="en-US" sz="1400" i="1" dirty="0" err="1"/>
              <a:t>rozpočtů</a:t>
            </a:r>
            <a:r>
              <a:rPr lang="en-US" sz="1400" i="1" dirty="0"/>
              <a:t> </a:t>
            </a:r>
            <a:r>
              <a:rPr lang="en-US" sz="1400" i="1" dirty="0" err="1"/>
              <a:t>České</a:t>
            </a:r>
            <a:r>
              <a:rPr lang="en-US" sz="1400" i="1" dirty="0"/>
              <a:t> </a:t>
            </a:r>
            <a:r>
              <a:rPr lang="en-US" sz="1400" i="1" dirty="0" err="1"/>
              <a:t>republiky</a:t>
            </a:r>
            <a:r>
              <a:rPr lang="en-US" sz="1400" i="1" dirty="0"/>
              <a:t> v </a:t>
            </a:r>
            <a:r>
              <a:rPr lang="en-US" sz="1400" i="1" dirty="0" err="1"/>
              <a:t>letech</a:t>
            </a:r>
            <a:r>
              <a:rPr lang="en-US" sz="1400" i="1" dirty="0"/>
              <a:t> 2008 </a:t>
            </a:r>
            <a:r>
              <a:rPr lang="en-US" sz="1400" i="1" dirty="0" err="1"/>
              <a:t>až</a:t>
            </a:r>
            <a:r>
              <a:rPr lang="en-US" sz="1400" i="1" dirty="0"/>
              <a:t> 2013</a:t>
            </a:r>
            <a:r>
              <a:rPr lang="en-US" sz="1400" dirty="0"/>
              <a:t>. Brno: </a:t>
            </a:r>
            <a:r>
              <a:rPr lang="en-US" sz="1400" dirty="0" err="1"/>
              <a:t>Masarykova</a:t>
            </a:r>
            <a:r>
              <a:rPr lang="en-US" sz="1400" dirty="0"/>
              <a:t> </a:t>
            </a:r>
            <a:r>
              <a:rPr lang="en-US" sz="1400" dirty="0" err="1"/>
              <a:t>univerzita</a:t>
            </a:r>
            <a:r>
              <a:rPr lang="en-US" sz="1400" dirty="0"/>
              <a:t>, 2015. ISBN 978-80-210-8084-3.</a:t>
            </a:r>
            <a:endParaRPr lang="cs-CZ" sz="1400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r>
              <a:rPr lang="cs-CZ" sz="1400" b="1" dirty="0"/>
              <a:t>Další zdroje:</a:t>
            </a:r>
          </a:p>
          <a:p>
            <a:pPr marL="0" indent="0">
              <a:buNone/>
            </a:pPr>
            <a:r>
              <a:rPr lang="cs-CZ" sz="1400" i="1" dirty="0"/>
              <a:t>Souhrnné informace o poskytnutých dotacích v rámci materiálu Hlavní oblasti státní . . . pro rok 2019 </a:t>
            </a:r>
            <a:r>
              <a:rPr lang="cs-CZ" sz="1400" dirty="0"/>
              <a:t>– dostupné </a:t>
            </a:r>
            <a:r>
              <a:rPr lang="cs-CZ" sz="1400" dirty="0">
                <a:hlinkClick r:id="rId4"/>
              </a:rPr>
              <a:t>zde</a:t>
            </a:r>
            <a:endParaRPr lang="cs-CZ" sz="1400" dirty="0"/>
          </a:p>
          <a:p>
            <a:pPr marL="0" indent="0">
              <a:buNone/>
            </a:pPr>
            <a:r>
              <a:rPr lang="cs-CZ" sz="1400" i="1" dirty="0"/>
              <a:t>Souhrnné informace o poskytnutých dotacích v rámci materiálu Hlavní oblasti státní . . . pro rok 2020 </a:t>
            </a:r>
            <a:r>
              <a:rPr lang="cs-CZ" sz="1400" dirty="0"/>
              <a:t>– dostupné </a:t>
            </a:r>
            <a:r>
              <a:rPr lang="cs-CZ" sz="1400" dirty="0">
                <a:hlinkClick r:id="rId5"/>
              </a:rPr>
              <a:t>zde</a:t>
            </a:r>
            <a:endParaRPr lang="cs-CZ" sz="1400" dirty="0"/>
          </a:p>
          <a:p>
            <a:pPr marL="0" indent="0">
              <a:buNone/>
            </a:pPr>
            <a:r>
              <a:rPr lang="cs-CZ" sz="1400" i="1" dirty="0"/>
              <a:t>Hlavní oblasti státní dotační politiky vůči NNO na podporu veřejně prospěšných činností pro rok 2020 </a:t>
            </a:r>
            <a:r>
              <a:rPr lang="cs-CZ" sz="1400" dirty="0"/>
              <a:t>– dostupné </a:t>
            </a:r>
            <a:r>
              <a:rPr lang="cs-CZ" sz="1400" dirty="0">
                <a:hlinkClick r:id="rId6"/>
              </a:rPr>
              <a:t>zde</a:t>
            </a:r>
            <a:endParaRPr lang="en-US" sz="1400" dirty="0"/>
          </a:p>
          <a:p>
            <a:pPr marL="0" indent="0">
              <a:buNone/>
            </a:pPr>
            <a:r>
              <a:rPr lang="cs-CZ" sz="1400" i="1" dirty="0"/>
              <a:t>Hlavní oblasti státní dotační politiky vůči NNO na podporu veřejně prospěšných činností pro rok 2021 – </a:t>
            </a:r>
            <a:r>
              <a:rPr lang="cs-CZ" sz="1400" dirty="0"/>
              <a:t>dostupné </a:t>
            </a:r>
            <a:r>
              <a:rPr lang="cs-CZ" sz="1400" dirty="0">
                <a:hlinkClick r:id="rId7"/>
              </a:rPr>
              <a:t>zde</a:t>
            </a:r>
            <a:endParaRPr lang="cs-CZ" sz="1400" dirty="0"/>
          </a:p>
          <a:p>
            <a:pPr marL="0" indent="0">
              <a:buNone/>
            </a:pPr>
            <a:r>
              <a:rPr lang="cs-CZ" sz="1400" i="1" dirty="0"/>
              <a:t>Hlavní oblasti státní dotační politiky vůči NNO na podporu veřejně prospěšných činností pro rok 2022 – </a:t>
            </a:r>
            <a:r>
              <a:rPr lang="cs-CZ" sz="1400" dirty="0"/>
              <a:t>dostupné </a:t>
            </a:r>
            <a:r>
              <a:rPr lang="cs-CZ" sz="1400" dirty="0">
                <a:hlinkClick r:id="rId8"/>
              </a:rPr>
              <a:t>zde</a:t>
            </a:r>
            <a:endParaRPr lang="cs-CZ" sz="1400" dirty="0"/>
          </a:p>
          <a:p>
            <a:pPr marL="0" indent="0">
              <a:buNone/>
            </a:pPr>
            <a:r>
              <a:rPr lang="cs-CZ" sz="1400" i="1" dirty="0"/>
              <a:t>Hlavní oblasti státní dotační politiky vůči NNO na podporu veřejně prospěšných činností pro rok 2023 – </a:t>
            </a:r>
            <a:r>
              <a:rPr lang="cs-CZ" sz="1400" dirty="0"/>
              <a:t>dostupné </a:t>
            </a:r>
            <a:r>
              <a:rPr lang="cs-CZ" sz="1400" dirty="0">
                <a:hlinkClick r:id="rId9"/>
              </a:rPr>
              <a:t>zde</a:t>
            </a:r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2427173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6D32CA3-DB93-4A08-B513-6AFD239333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629A5CE-DD90-4982-9BA4-2AD4928CB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křehká je lež…</a:t>
            </a:r>
          </a:p>
        </p:txBody>
      </p:sp>
      <p:pic>
        <p:nvPicPr>
          <p:cNvPr id="7" name="Obrázek 6">
            <a:hlinkClick r:id="rId2"/>
            <a:extLst>
              <a:ext uri="{FF2B5EF4-FFF2-40B4-BE49-F238E27FC236}">
                <a16:creationId xmlns:a16="http://schemas.microsoft.com/office/drawing/2014/main" id="{F3E3F146-64D1-42A5-AAA1-17F8E857C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940" y="1764190"/>
            <a:ext cx="5940120" cy="332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5553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94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BKV_ERNO / BKV_ENNO: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804834" y="3536689"/>
            <a:ext cx="6539980" cy="1278214"/>
          </a:xfrm>
        </p:spPr>
        <p:txBody>
          <a:bodyPr/>
          <a:lstStyle/>
          <a:p>
            <a:r>
              <a:rPr lang="cs-CZ" sz="2000" dirty="0"/>
              <a:t>O kom je řeč? </a:t>
            </a:r>
          </a:p>
          <a:p>
            <a:r>
              <a:rPr lang="cs-CZ" sz="2000" dirty="0"/>
              <a:t>Legislativa</a:t>
            </a:r>
          </a:p>
          <a:p>
            <a:r>
              <a:rPr lang="cs-CZ" sz="2000" dirty="0"/>
              <a:t>Účetnictví a ekonomické řízení</a:t>
            </a:r>
          </a:p>
          <a:p>
            <a:r>
              <a:rPr lang="cs-CZ" sz="2000" dirty="0"/>
              <a:t>Financování </a:t>
            </a:r>
          </a:p>
          <a:p>
            <a:r>
              <a:rPr lang="cs-CZ" sz="2000" b="1" dirty="0"/>
              <a:t>(Fundraising)</a:t>
            </a:r>
            <a:endParaRPr lang="cs-CZ" sz="2000" dirty="0"/>
          </a:p>
          <a:p>
            <a:r>
              <a:rPr lang="cs-CZ" sz="2000" dirty="0"/>
              <a:t>Transparentnost </a:t>
            </a:r>
          </a:p>
          <a:p>
            <a:r>
              <a:rPr lang="cs-CZ" sz="2000" dirty="0"/>
              <a:t>=&gt;</a:t>
            </a:r>
          </a:p>
          <a:p>
            <a:r>
              <a:rPr lang="cs-CZ" sz="2000" dirty="0"/>
              <a:t>„Semestrální projekt“</a:t>
            </a:r>
          </a:p>
        </p:txBody>
      </p:sp>
      <p:sp>
        <p:nvSpPr>
          <p:cNvPr id="6" name="Zástupný symbol pro zápatí 1">
            <a:extLst>
              <a:ext uri="{FF2B5EF4-FFF2-40B4-BE49-F238E27FC236}">
                <a16:creationId xmlns:a16="http://schemas.microsoft.com/office/drawing/2014/main" id="{7A0A73DE-CBD6-4295-8962-253BC5F8F3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804834" y="6228000"/>
            <a:ext cx="4835166" cy="252000"/>
          </a:xfrm>
        </p:spPr>
        <p:txBody>
          <a:bodyPr/>
          <a:lstStyle/>
          <a:p>
            <a:r>
              <a:rPr lang="cs-CZ" dirty="0"/>
              <a:t>Jakub Pejcal: jakub.pejcal@econ.muni.cz, CVNS, ESF MU</a:t>
            </a:r>
          </a:p>
          <a:p>
            <a:r>
              <a:rPr lang="cs-CZ" dirty="0"/>
              <a:t>18. 3. 2023</a:t>
            </a:r>
          </a:p>
        </p:txBody>
      </p:sp>
    </p:spTree>
    <p:extLst>
      <p:ext uri="{BB962C8B-B14F-4D97-AF65-F5344CB8AC3E}">
        <p14:creationId xmlns:p14="http://schemas.microsoft.com/office/powerpoint/2010/main" val="311057384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95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Obsah bloku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600" dirty="0"/>
              <a:t>jen lehký vhled do problematiky fundraisingu</a:t>
            </a:r>
          </a:p>
          <a:p>
            <a:pPr lvl="1">
              <a:defRPr/>
            </a:pPr>
            <a:r>
              <a:rPr lang="cs-CZ" altLang="cs-CZ" sz="1600" dirty="0"/>
              <a:t>co je to fundraising a k čemu slouží?</a:t>
            </a:r>
          </a:p>
          <a:p>
            <a:pPr lvl="1">
              <a:defRPr/>
            </a:pPr>
            <a:r>
              <a:rPr lang="cs-CZ" altLang="cs-CZ" sz="1600" dirty="0"/>
              <a:t>kdy a pro dávají lidé / firmy peníze?</a:t>
            </a:r>
          </a:p>
          <a:p>
            <a:pPr lvl="1">
              <a:defRPr/>
            </a:pPr>
            <a:r>
              <a:rPr lang="cs-CZ" altLang="cs-CZ" sz="1600" dirty="0"/>
              <a:t>jaké jsou základní metody fundraisingu? </a:t>
            </a:r>
          </a:p>
          <a:p>
            <a:pPr lvl="1">
              <a:defRPr/>
            </a:pPr>
            <a:r>
              <a:rPr lang="cs-CZ" altLang="cs-CZ" sz="1600" dirty="0"/>
              <a:t>…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AAA4921-3FA3-4A17-AF72-A62C2E83F4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" t="5764" r="1869"/>
          <a:stretch/>
        </p:blipFill>
        <p:spPr bwMode="auto">
          <a:xfrm>
            <a:off x="6096000" y="1171576"/>
            <a:ext cx="5936496" cy="4456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472624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D41DC48-6938-4FAC-BD7B-25096B614D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BCEDAF2-FCB2-4E55-BA85-DF78E37E8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Fundraising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F352073-55CD-455F-97ED-11655D62A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dirty="0"/>
              <a:t>jak úspěšně přesvědčit druhé, že by měli přispět právě Vaší organizaci</a:t>
            </a:r>
          </a:p>
          <a:p>
            <a:endParaRPr lang="cs-CZ" sz="1600" dirty="0"/>
          </a:p>
          <a:p>
            <a:r>
              <a:rPr lang="cs-CZ" sz="1600" dirty="0"/>
              <a:t>zahrnuje různé postupy a metody, jak získat finanční a nefinanční prostředky na činnost organizace</a:t>
            </a:r>
          </a:p>
          <a:p>
            <a:pPr marL="72000" indent="0">
              <a:buNone/>
            </a:pPr>
            <a:r>
              <a:rPr lang="cs-CZ" sz="1600" dirty="0"/>
              <a:t>(resp. jak získat přátele?)</a:t>
            </a:r>
          </a:p>
          <a:p>
            <a:endParaRPr lang="cs-CZ" sz="1600" dirty="0"/>
          </a:p>
          <a:p>
            <a:r>
              <a:rPr lang="cs-CZ" sz="1600" dirty="0"/>
              <a:t>jak na to?</a:t>
            </a:r>
          </a:p>
          <a:p>
            <a:pPr lvl="1"/>
            <a:r>
              <a:rPr lang="cs-CZ" sz="1600" dirty="0"/>
              <a:t>přesvědčit druhé dokáže jen ten, kdo je sám přesvědčený</a:t>
            </a:r>
          </a:p>
          <a:p>
            <a:pPr lvl="1"/>
            <a:r>
              <a:rPr lang="cs-CZ" sz="1600" dirty="0"/>
              <a:t>potřeba vytvořit pocit důvěry v naší efektivitu a vhodnost</a:t>
            </a:r>
          </a:p>
          <a:p>
            <a:endParaRPr lang="cs-CZ" sz="1600" dirty="0"/>
          </a:p>
          <a:p>
            <a:r>
              <a:rPr lang="cs-CZ" sz="1600" dirty="0"/>
              <a:t>základem je otázka – proč by někdo dával?</a:t>
            </a:r>
          </a:p>
          <a:p>
            <a:pPr lvl="1"/>
            <a:r>
              <a:rPr lang="cs-CZ" sz="1600" dirty="0"/>
              <a:t>kdy a proč jsem dával já?</a:t>
            </a:r>
          </a:p>
          <a:p>
            <a:pPr lvl="1"/>
            <a:r>
              <a:rPr lang="cs-CZ" sz="1600" dirty="0"/>
              <a:t>kdy jsem řekl „ne“?</a:t>
            </a:r>
          </a:p>
          <a:p>
            <a:pPr lvl="1"/>
            <a:r>
              <a:rPr lang="cs-CZ" sz="1600" dirty="0"/>
              <a:t>co jsou důvody, proč nám dát?</a:t>
            </a:r>
          </a:p>
          <a:p>
            <a:pPr lvl="1"/>
            <a:r>
              <a:rPr lang="cs-CZ" sz="1600" dirty="0"/>
              <a:t>co je lákavé pro okruh mých známých? dali by oni?</a:t>
            </a: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61654613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D41DC48-6938-4FAC-BD7B-25096B614D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BCEDAF2-FCB2-4E55-BA85-DF78E37E8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Hodnoty a obecná motivace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F352073-55CD-455F-97ED-11655D62A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dirty="0"/>
              <a:t>žebříček hodnot:</a:t>
            </a:r>
          </a:p>
          <a:p>
            <a:pPr lvl="1"/>
            <a:r>
              <a:rPr lang="cs-CZ" sz="1600" dirty="0"/>
              <a:t>Jaký je můj žebříček hodnot?</a:t>
            </a:r>
          </a:p>
          <a:p>
            <a:pPr lvl="1"/>
            <a:r>
              <a:rPr lang="cs-CZ" sz="1600" dirty="0"/>
              <a:t>Jaký je žebříček hodnot lidí v mém okolí?</a:t>
            </a:r>
          </a:p>
          <a:p>
            <a:endParaRPr lang="cs-CZ" sz="1600" dirty="0"/>
          </a:p>
          <a:p>
            <a:r>
              <a:rPr lang="cs-CZ" sz="1600" dirty="0"/>
              <a:t>často uváděná motivace:</a:t>
            </a:r>
          </a:p>
          <a:p>
            <a:pPr lvl="1"/>
            <a:r>
              <a:rPr lang="cs-CZ" sz="1600" dirty="0"/>
              <a:t>radost z dávání,</a:t>
            </a:r>
          </a:p>
          <a:p>
            <a:pPr lvl="1"/>
            <a:r>
              <a:rPr lang="cs-CZ" sz="1600" dirty="0"/>
              <a:t>pocit užitečnosti,</a:t>
            </a:r>
          </a:p>
          <a:p>
            <a:pPr lvl="1"/>
            <a:r>
              <a:rPr lang="cs-CZ" sz="1600" dirty="0"/>
              <a:t>vyjádření postojů, morálních hodnot a stanovisek,</a:t>
            </a:r>
          </a:p>
          <a:p>
            <a:pPr lvl="1"/>
            <a:r>
              <a:rPr lang="cs-CZ" sz="1600" dirty="0"/>
              <a:t>osobní uspokojení,</a:t>
            </a:r>
          </a:p>
          <a:p>
            <a:pPr lvl="1"/>
            <a:r>
              <a:rPr lang="cs-CZ" sz="1600" dirty="0"/>
              <a:t>chuť pomoci jiným,</a:t>
            </a:r>
          </a:p>
          <a:p>
            <a:pPr lvl="1"/>
            <a:r>
              <a:rPr lang="cs-CZ" sz="1600" dirty="0"/>
              <a:t>snaha vyřešit problém.</a:t>
            </a: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4398055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D41DC48-6938-4FAC-BD7B-25096B614D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BCEDAF2-FCB2-4E55-BA85-DF78E37E8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Kdy lidé dávají peníze?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F352073-55CD-455F-97ED-11655D62A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b="1" dirty="0"/>
              <a:t>obecné vzorce:</a:t>
            </a:r>
          </a:p>
          <a:p>
            <a:pPr lvl="1"/>
            <a:r>
              <a:rPr lang="cs-CZ" sz="1600" dirty="0"/>
              <a:t>když k tomu mají významný a neodkladný důvod;</a:t>
            </a:r>
          </a:p>
          <a:p>
            <a:pPr lvl="1"/>
            <a:r>
              <a:rPr lang="cs-CZ" sz="1600" dirty="0"/>
              <a:t>jsou osobně zainteresovaní na výsledku podpořené činnosti;</a:t>
            </a:r>
          </a:p>
          <a:p>
            <a:pPr lvl="1"/>
            <a:r>
              <a:rPr lang="cs-CZ" sz="1600" dirty="0"/>
              <a:t>vidí ostatní, jak přispívají na tutéž činnost svým časem a prostředky;</a:t>
            </a:r>
          </a:p>
          <a:p>
            <a:pPr lvl="1"/>
            <a:r>
              <a:rPr lang="cs-CZ" sz="1600" dirty="0"/>
              <a:t>vědí, že jim bude </a:t>
            </a:r>
            <a:r>
              <a:rPr lang="cs-CZ" sz="1600" b="1" dirty="0"/>
              <a:t>poděkováno</a:t>
            </a:r>
            <a:r>
              <a:rPr lang="cs-CZ" sz="1600" dirty="0"/>
              <a:t>;</a:t>
            </a:r>
          </a:p>
          <a:p>
            <a:pPr lvl="1"/>
            <a:r>
              <a:rPr lang="cs-CZ" sz="1600" dirty="0"/>
              <a:t>vědí, že budou pravidelně </a:t>
            </a:r>
            <a:r>
              <a:rPr lang="cs-CZ" sz="1600" b="1" dirty="0"/>
              <a:t>informováni o rozvoji a činnosti organizace</a:t>
            </a:r>
            <a:r>
              <a:rPr lang="cs-CZ" sz="1600" dirty="0"/>
              <a:t>;</a:t>
            </a:r>
          </a:p>
          <a:p>
            <a:pPr lvl="1"/>
            <a:r>
              <a:rPr lang="cs-CZ" sz="1600" dirty="0"/>
              <a:t>vědí přesně, na co budou jejich peníze použity, a že budou využity rozumně a šetrně;</a:t>
            </a:r>
          </a:p>
          <a:p>
            <a:pPr lvl="1"/>
            <a:r>
              <a:rPr lang="cs-CZ" sz="1600" dirty="0"/>
              <a:t>vědí, že podpořená organizace je prosycena nadšením a optimismem, a že jistě získá potřebné finance i od ostatních</a:t>
            </a:r>
          </a:p>
          <a:p>
            <a:pPr lvl="1"/>
            <a:r>
              <a:rPr lang="cs-CZ" sz="1600" dirty="0"/>
              <a:t>…</a:t>
            </a: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64250052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220411A-0876-4D3E-92A5-BEFEA5CB0C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E7EAC22-F28E-4674-B663-BB72FB499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víme o českých dárcích?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A60E680-2496-4C0A-8742-3F003304F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sz="1800" dirty="0"/>
              <a:t>										více </a:t>
            </a:r>
            <a:r>
              <a:rPr lang="cs-CZ" sz="1800" dirty="0">
                <a:hlinkClick r:id="rId2"/>
              </a:rPr>
              <a:t>zde</a:t>
            </a:r>
            <a:r>
              <a:rPr lang="cs-CZ" sz="1800" dirty="0"/>
              <a:t>!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B01797F-77FB-1526-2DD0-7D08AD713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4738" y="1375062"/>
            <a:ext cx="7242524" cy="445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58308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1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otiv1" id="{6B50E02B-A6FE-4B8B-A332-A4F685782DFA}" vid="{DEB03F35-9B41-4FA5-A568-18C4059FA0B6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ŠEDÁ základní 13">
    <a:dk1>
      <a:srgbClr val="000000"/>
    </a:dk1>
    <a:lt1>
      <a:srgbClr val="FFEEBB"/>
    </a:lt1>
    <a:dk2>
      <a:srgbClr val="330033"/>
    </a:dk2>
    <a:lt2>
      <a:srgbClr val="330033"/>
    </a:lt2>
    <a:accent1>
      <a:srgbClr val="8C3500"/>
    </a:accent1>
    <a:accent2>
      <a:srgbClr val="FF0000"/>
    </a:accent2>
    <a:accent3>
      <a:srgbClr val="FFF5DA"/>
    </a:accent3>
    <a:accent4>
      <a:srgbClr val="000000"/>
    </a:accent4>
    <a:accent5>
      <a:srgbClr val="C5AEAA"/>
    </a:accent5>
    <a:accent6>
      <a:srgbClr val="E70000"/>
    </a:accent6>
    <a:hlink>
      <a:srgbClr val="000000"/>
    </a:hlink>
    <a:folHlink>
      <a:srgbClr val="8C3500"/>
    </a:folHlink>
  </a:clrScheme>
  <a:fontScheme name="ŠEDÁ základní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7208</TotalTime>
  <Words>14227</Words>
  <Application>Microsoft Office PowerPoint</Application>
  <PresentationFormat>Širokoúhlá obrazovka</PresentationFormat>
  <Paragraphs>1944</Paragraphs>
  <Slides>149</Slides>
  <Notes>0</Notes>
  <HiddenSlides>1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149</vt:i4>
      </vt:variant>
    </vt:vector>
  </HeadingPairs>
  <TitlesOfParts>
    <vt:vector size="156" baseType="lpstr">
      <vt:lpstr>Arial</vt:lpstr>
      <vt:lpstr>Cambria</vt:lpstr>
      <vt:lpstr>Symbol</vt:lpstr>
      <vt:lpstr>Tahoma</vt:lpstr>
      <vt:lpstr>Trebuchet MS</vt:lpstr>
      <vt:lpstr>Wingdings</vt:lpstr>
      <vt:lpstr>Motiv1</vt:lpstr>
      <vt:lpstr>BKV_ERNO / BKV_ENNO:</vt:lpstr>
      <vt:lpstr>Obsah bloku</vt:lpstr>
      <vt:lpstr>Základní vymezení NNS</vt:lpstr>
      <vt:lpstr>Základní vymezení NNO</vt:lpstr>
      <vt:lpstr>Ekonomické přístupy k NNO</vt:lpstr>
      <vt:lpstr>Funkce NNO</vt:lpstr>
      <vt:lpstr>Doporučená literatura</vt:lpstr>
      <vt:lpstr>BKV_ERNO / BKV_ENNO:</vt:lpstr>
      <vt:lpstr>Obsah bloku</vt:lpstr>
      <vt:lpstr>Kdo jsou to NNO? (před a po 1. 1. 2014)</vt:lpstr>
      <vt:lpstr>Zákon… (před a před 1. 1. 2014)</vt:lpstr>
      <vt:lpstr>Vyhláška… (před a před 1. 1. 2014)</vt:lpstr>
      <vt:lpstr>Pohled autority</vt:lpstr>
      <vt:lpstr>Původní neziskový sektor (před 1. 1. 2014)</vt:lpstr>
      <vt:lpstr>Aktuální úprava neziskového sektoru I. (co je nového?) </vt:lpstr>
      <vt:lpstr>Aktuální úprava neziskového sektoru II. (co je nového?) </vt:lpstr>
      <vt:lpstr>Aktuální úprava neziskového sektoru III. (co je nového?) </vt:lpstr>
      <vt:lpstr>O kom bude dnes řeč?</vt:lpstr>
      <vt:lpstr>A teď konkrétněji…</vt:lpstr>
      <vt:lpstr>OBČANSKÉ SDRUŽENÍ: původní právní forma (před 1. 1. 2014)</vt:lpstr>
      <vt:lpstr>OBČANSKÉ SDRUŽENÍ: původní právní forma (před 1. 1. 2014)</vt:lpstr>
      <vt:lpstr>SPOLEK: obecný koncept</vt:lpstr>
      <vt:lpstr>SPOLEK: vzor stanov a spolkový rejstřík</vt:lpstr>
      <vt:lpstr>A teď konkrétněji…</vt:lpstr>
      <vt:lpstr>NADACE: obecný koncept</vt:lpstr>
      <vt:lpstr>NADACE: konkrétněji</vt:lpstr>
      <vt:lpstr>NADAČNÍ FOND</vt:lpstr>
      <vt:lpstr>ZNÁMÉ NADACE A NADAČNÍ FONDY</vt:lpstr>
      <vt:lpstr>A teď konkrétněji…</vt:lpstr>
      <vt:lpstr>OBECNĚ PROSPĚŠNÁ SPOLEČNOST</vt:lpstr>
      <vt:lpstr>ÚSTAV: obecný koncept</vt:lpstr>
      <vt:lpstr>ÚSTAV: konkrétněji</vt:lpstr>
      <vt:lpstr>A teď konkrétněji…</vt:lpstr>
      <vt:lpstr>CÍRKEVNÍ PRÁVNICKÉ OSOBY I. - CNS</vt:lpstr>
      <vt:lpstr>CÍRKEVNÍ PRÁVNICKÉ OSOBY II. - CNS</vt:lpstr>
      <vt:lpstr>CÍRKEVNÍ PRÁVNICKÉ OSOBY III. - CNS (k 11. 3. 2022)</vt:lpstr>
      <vt:lpstr>CÍRKEVNÍ PRÁVNICKÉ OSOBY IV. - EPO</vt:lpstr>
      <vt:lpstr>A teď konkrétněji…</vt:lpstr>
      <vt:lpstr>Sociální družstva</vt:lpstr>
      <vt:lpstr>Organizační složky</vt:lpstr>
      <vt:lpstr>Příspěvkové organizace</vt:lpstr>
      <vt:lpstr>Humor?</vt:lpstr>
      <vt:lpstr>K zamyšlení</vt:lpstr>
      <vt:lpstr>Shrnutí</vt:lpstr>
      <vt:lpstr>Doporučená literatura</vt:lpstr>
      <vt:lpstr>BKV_ERNO / BKV_ENNO:</vt:lpstr>
      <vt:lpstr>Obsah bloku</vt:lpstr>
      <vt:lpstr>Účetnictví</vt:lpstr>
      <vt:lpstr>Legislativní úprava účetnictví</vt:lpstr>
      <vt:lpstr>Vyhlášky</vt:lpstr>
      <vt:lpstr>České účetní standardy</vt:lpstr>
      <vt:lpstr>Účetnictví NNO</vt:lpstr>
      <vt:lpstr>Jednoduché účetnictví</vt:lpstr>
      <vt:lpstr>Zjednodušený rozsah účetnictví</vt:lpstr>
      <vt:lpstr>Účetnictví v plném rozsahu</vt:lpstr>
      <vt:lpstr>Účetní výkazy – podrobněji </vt:lpstr>
      <vt:lpstr>Jak vypadá účetní doklad 1</vt:lpstr>
      <vt:lpstr>Jak vypadá účetní doklad 2</vt:lpstr>
      <vt:lpstr>Archivace účetních dokladů</vt:lpstr>
      <vt:lpstr>K čemu účetnictví také slouží?           Zdanění NNO</vt:lpstr>
      <vt:lpstr>K čemu účetnictví také slouží?                 Podklad ekonomického řízení</vt:lpstr>
      <vt:lpstr>Příklad programového rozpočtu</vt:lpstr>
      <vt:lpstr>Příklad zdrojového rozpočtu</vt:lpstr>
      <vt:lpstr>Příklad cashflow</vt:lpstr>
      <vt:lpstr>Náklady (ekonomická rovina) v NNO</vt:lpstr>
      <vt:lpstr>Příklad kalkulací</vt:lpstr>
      <vt:lpstr>Výnosy (ekonomická rovina) v NNO</vt:lpstr>
      <vt:lpstr>Pokročilejší nástroje…</vt:lpstr>
      <vt:lpstr>Shrnutí</vt:lpstr>
      <vt:lpstr>Doporučená literatura</vt:lpstr>
      <vt:lpstr>BKV_ERNO / BKV_ENNO:</vt:lpstr>
      <vt:lpstr>Obsah bloku</vt:lpstr>
      <vt:lpstr>Financování NNO v ČR</vt:lpstr>
      <vt:lpstr>Financování NNO v různých odvětvích?</vt:lpstr>
      <vt:lpstr>Financování NNO v ČR vs. ve světě (2017) </vt:lpstr>
      <vt:lpstr>Financování NNO v ČR vs. ve světě (2013) </vt:lpstr>
      <vt:lpstr>Diverzifikace vs. koncentrace?</vt:lpstr>
      <vt:lpstr>Podpora ze strany veřejného sektoru podrobněji...</vt:lpstr>
      <vt:lpstr>Nepřímá podpora z veřejných rozpočtů</vt:lpstr>
      <vt:lpstr>Přímá podpora z veřejných rozpočtů</vt:lpstr>
      <vt:lpstr>Rozbor financování NNO I.           O čem je?</vt:lpstr>
      <vt:lpstr>Rozbor financování NNO II.           Obecně.</vt:lpstr>
      <vt:lpstr>Konkrétní údaje o podpoře I.</vt:lpstr>
      <vt:lpstr>Konkrétní údaje o podpoře II.        adresáti podpory</vt:lpstr>
      <vt:lpstr>Konkrétní údaje o podpoře III.        podoba podpory</vt:lpstr>
      <vt:lpstr>Konkrétní údaje o podpoře IV.      významní adresáti - SR</vt:lpstr>
      <vt:lpstr>Konkrétní údaje o podpoře V.      významní adresáti - KR</vt:lpstr>
      <vt:lpstr>Konkrétní údaje o podpoře VI.        veřejné zakázky</vt:lpstr>
      <vt:lpstr>Víc opravdu nevíme? Státní rozpočet - I.</vt:lpstr>
      <vt:lpstr>Víc opravdu nevíme? Státní rozpočet - II.</vt:lpstr>
      <vt:lpstr>Shrnutí?</vt:lpstr>
      <vt:lpstr>Doporučená literatura</vt:lpstr>
      <vt:lpstr>Jak křehká je lež…</vt:lpstr>
      <vt:lpstr>BKV_ERNO / BKV_ENNO:</vt:lpstr>
      <vt:lpstr>Obsah bloku</vt:lpstr>
      <vt:lpstr>Fundraising</vt:lpstr>
      <vt:lpstr>Hodnoty a obecná motivace</vt:lpstr>
      <vt:lpstr>Kdy lidé dávají peníze?</vt:lpstr>
      <vt:lpstr>Co víme o českých dárcích?</vt:lpstr>
      <vt:lpstr>Co víme obecně o individuálních dárcích?</vt:lpstr>
      <vt:lpstr>Co víme obecně o firemních dárcích?</vt:lpstr>
      <vt:lpstr>Jak se hledá dárce?</vt:lpstr>
      <vt:lpstr>Co následuje?</vt:lpstr>
      <vt:lpstr>Metody fundraisingu I.</vt:lpstr>
      <vt:lpstr>Metody fundraisingu II.</vt:lpstr>
      <vt:lpstr>Metody fundraisingu III.</vt:lpstr>
      <vt:lpstr>Fundraisingový koloběh</vt:lpstr>
      <vt:lpstr>Ověření úspěšnosti?</vt:lpstr>
      <vt:lpstr>Shrnutí?</vt:lpstr>
      <vt:lpstr>Pár příkladů?</vt:lpstr>
      <vt:lpstr>BKV_ERNO / BKV_ENNO:</vt:lpstr>
      <vt:lpstr>Obsah bloku</vt:lpstr>
      <vt:lpstr>Transparentnost NNO</vt:lpstr>
      <vt:lpstr>Transparentnost NNO</vt:lpstr>
      <vt:lpstr>Transparentnost a její součásti</vt:lpstr>
      <vt:lpstr>Přínosy transparentnosti</vt:lpstr>
      <vt:lpstr>Aktuální stav a jeho důvody</vt:lpstr>
      <vt:lpstr>Aktuální stav konkrétněji?      Dosavadní poznání v ČR</vt:lpstr>
      <vt:lpstr>Aktuální stav konkrétněji?            Dosavadní poznání CVNS!</vt:lpstr>
      <vt:lpstr>Transparentnost českých nadací I.</vt:lpstr>
      <vt:lpstr>Transparentnost českých nadací II.</vt:lpstr>
      <vt:lpstr>Transparentnost českých nadací III.</vt:lpstr>
      <vt:lpstr>Transparentnost českých nadací IV.</vt:lpstr>
      <vt:lpstr>Transparentnost FAČRu – I. (obecné výsledky)</vt:lpstr>
      <vt:lpstr>Transparentnost FAČRu – II. (zveřejnění účetních výkazů)</vt:lpstr>
      <vt:lpstr>Transparentnost FAČRu – III. (Jak si stojí ekonomicky?)</vt:lpstr>
      <vt:lpstr>Transparentnost FAČRu – IV. (z pohledu transparentnosti?)</vt:lpstr>
      <vt:lpstr>Transparentnost FAČRu – V. (typická transparentní organizace? I.)</vt:lpstr>
      <vt:lpstr>Transparentnost FAČRu – VI. (výsledky statistického testování) (Zveřejněno vše podle zákonných požadavků i Kontinuálně zveřejněné účetní závěrky)</vt:lpstr>
      <vt:lpstr>Transparentnost FAČRu – VII. (typická transparentní organizace? II.) (Zveřejněno vše podle zákonných požadavků)</vt:lpstr>
      <vt:lpstr>Transparentnost ČČK – I. (obecné výsledky)</vt:lpstr>
      <vt:lpstr>Transparentnost ČČK – II. (zveřejnění účetních výkazů)</vt:lpstr>
      <vt:lpstr>Transparentnost ČČK – III. (Jak si stojí ekonomicky?)</vt:lpstr>
      <vt:lpstr>Transparentnost ČČK – IV. (z pohledu transparentnosti?)</vt:lpstr>
      <vt:lpstr>Transparentnost ČČK – V. (typická transparentní organizace? I.)</vt:lpstr>
      <vt:lpstr>Transparentnost ČČK – VI. (výsledky statistického testování) (Zveřejněno vše podle zákonných požadavků i Kontinuálně zveřejněné účetní závěrky)</vt:lpstr>
      <vt:lpstr>Transparentnost ČČK – VII. (typická transparentní organizace? II.) (Zveřejněno vše podle zákonných požadavků)</vt:lpstr>
      <vt:lpstr>Chcete vědět víc? / Zdroje?</vt:lpstr>
      <vt:lpstr>BKV_ERNO / BKV_ENNO:</vt:lpstr>
      <vt:lpstr>Sdružení hasičů Čech, Moravy a Slezska (SH ČMS)</vt:lpstr>
      <vt:lpstr>SH ČMS: formálně</vt:lpstr>
      <vt:lpstr>SH ČMS: ekonomika</vt:lpstr>
      <vt:lpstr>SH ČMS: ekonomika podrobněji I.</vt:lpstr>
      <vt:lpstr>SH ČMS: ekonomika podrobněji II.</vt:lpstr>
      <vt:lpstr>SH ČMS: ekonomika podrobněji III.</vt:lpstr>
      <vt:lpstr>SH ČMS: ekonomika podrobněji IV.</vt:lpstr>
      <vt:lpstr>Další informace a mé zdroje?</vt:lpstr>
      <vt:lpstr>Zadání úkolu:</vt:lpstr>
      <vt:lpstr>Shrnutí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Občanská společnost ve 20. století  „české / skautské století“</dc:title>
  <dc:creator>JP</dc:creator>
  <cp:lastModifiedBy>Jakub Pejcal</cp:lastModifiedBy>
  <cp:revision>107</cp:revision>
  <cp:lastPrinted>1601-01-01T00:00:00Z</cp:lastPrinted>
  <dcterms:created xsi:type="dcterms:W3CDTF">2019-02-25T18:09:44Z</dcterms:created>
  <dcterms:modified xsi:type="dcterms:W3CDTF">2023-03-18T10:02:56Z</dcterms:modified>
</cp:coreProperties>
</file>