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8" r:id="rId3"/>
    <p:sldId id="439" r:id="rId4"/>
    <p:sldId id="440" r:id="rId5"/>
    <p:sldId id="469" r:id="rId6"/>
    <p:sldId id="470" r:id="rId7"/>
    <p:sldId id="471" r:id="rId8"/>
    <p:sldId id="4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4"/>
            <a:ext cx="11361600" cy="2714057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5.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b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Navrhněte komunikační kampaň, popř. kampaň PR a/nebo mediální plán</a:t>
            </a:r>
            <a:br>
              <a:rPr lang="cs-CZ" altLang="cs-CZ" b="0" dirty="0"/>
            </a:br>
            <a:br>
              <a:rPr lang="cs-CZ" altLang="cs-CZ" dirty="0"/>
            </a:br>
            <a:r>
              <a:rPr lang="cs-CZ" altLang="cs-CZ" sz="2400" b="0" dirty="0"/>
              <a:t>SIMONA ŠKARABELOVÁ</a:t>
            </a:r>
            <a:br>
              <a:rPr lang="cs-CZ" altLang="cs-CZ" sz="2400" b="0" dirty="0"/>
            </a:br>
            <a:r>
              <a:rPr lang="cs-CZ" altLang="cs-CZ" sz="2400" b="0" dirty="0"/>
              <a:t>FILIP HRŮZA</a:t>
            </a:r>
            <a:br>
              <a:rPr lang="cs-CZ" altLang="cs-CZ" sz="3600" b="0" dirty="0"/>
            </a:br>
            <a:br>
              <a:rPr lang="cs-CZ" altLang="cs-CZ" dirty="0"/>
            </a:br>
            <a:br>
              <a:rPr lang="cs-CZ" altLang="cs-CZ" dirty="0"/>
            </a:br>
            <a:endParaRPr lang="cs-CZ" sz="2400" b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Úkol na 5. seminář: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Spáruje se s teorií ke komunikaci, PR a reklamě 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Navrhněte komunikační (guerilla) kampaň nebo mediální plán/integrovanou marketingovou komunikaci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Lze zohlednit i komunikační model A.I.D.A. + S.(</a:t>
            </a:r>
            <a:r>
              <a:rPr lang="cs-CZ" sz="1800" dirty="0" err="1"/>
              <a:t>satisfaction</a:t>
            </a:r>
            <a:r>
              <a:rPr lang="cs-CZ" sz="1800" dirty="0"/>
              <a:t>)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328" y="3205274"/>
            <a:ext cx="6815836" cy="28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7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647700"/>
          </a:xfrm>
        </p:spPr>
        <p:txBody>
          <a:bodyPr/>
          <a:lstStyle/>
          <a:p>
            <a:r>
              <a:rPr lang="cs-CZ" dirty="0"/>
              <a:t>Komunikační (guerilla) kampaň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altLang="cs-CZ" sz="2000" b="1" dirty="0"/>
          </a:p>
          <a:p>
            <a:r>
              <a:rPr lang="cs-CZ" dirty="0"/>
              <a:t>Co je cílem kampaně</a:t>
            </a:r>
          </a:p>
          <a:p>
            <a:endParaRPr lang="cs-CZ" dirty="0"/>
          </a:p>
          <a:p>
            <a:r>
              <a:rPr lang="cs-CZ" dirty="0"/>
              <a:t>Na jakou cílovou skupinu míří</a:t>
            </a:r>
          </a:p>
          <a:p>
            <a:endParaRPr lang="cs-CZ" dirty="0"/>
          </a:p>
          <a:p>
            <a:r>
              <a:rPr lang="cs-CZ" dirty="0"/>
              <a:t>Kreativní nápad a provedení, vč. odhadu nákladů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489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1004505"/>
          </a:xfrm>
        </p:spPr>
        <p:txBody>
          <a:bodyPr/>
          <a:lstStyle/>
          <a:p>
            <a:r>
              <a:rPr lang="cs-CZ" dirty="0"/>
              <a:t>Mediální plán/integrovaná marketingová komunikace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Pro jeho sestavení je nutné zobrazit komunikační prostředí.</a:t>
            </a:r>
          </a:p>
          <a:p>
            <a:r>
              <a:rPr lang="cs-CZ" dirty="0"/>
              <a:t>Předpokládá, že má organizace dostatek financí na PR...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162" y="3239719"/>
            <a:ext cx="4579760" cy="251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2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Mediální plán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37788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Lze ho definovat jako dokument určující, jaká média a kdy se nakoupí, za jakou cenu a jaké by měla přinést výsledky.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Zahrnuje průběhové diagramy, názvy konkrétních časopisů, odhad dosahu a frekvence a také rozpočet. 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Pro jeho sestavení je nutné zobrazit komunikační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146460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Fáze procesu mediálního plánování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3556000" y="1905000"/>
            <a:ext cx="55880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>
                <a:latin typeface="Tahoma" pitchFamily="34" charset="0"/>
              </a:rPr>
              <a:t>Posouzení prostředí pro komunikaci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3556000" y="27432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Popis cílového publika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3556000" y="35814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Stanovení mediálních cílů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3657600" y="4495800"/>
            <a:ext cx="54864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Výběr mediálního mixu</a:t>
            </a:r>
          </a:p>
        </p:txBody>
      </p:sp>
      <p:sp>
        <p:nvSpPr>
          <p:cNvPr id="59399" name="Rectangle 8"/>
          <p:cNvSpPr>
            <a:spLocks noChangeArrowheads="1"/>
          </p:cNvSpPr>
          <p:nvPr/>
        </p:nvSpPr>
        <p:spPr bwMode="auto">
          <a:xfrm>
            <a:off x="3657600" y="5410200"/>
            <a:ext cx="5486400" cy="7620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Nákup médií</a:t>
            </a:r>
          </a:p>
        </p:txBody>
      </p:sp>
      <p:sp>
        <p:nvSpPr>
          <p:cNvPr id="67592" name="Line 9"/>
          <p:cNvSpPr>
            <a:spLocks noChangeShapeType="1"/>
          </p:cNvSpPr>
          <p:nvPr/>
        </p:nvSpPr>
        <p:spPr bwMode="auto">
          <a:xfrm>
            <a:off x="6197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3" name="Line 10"/>
          <p:cNvSpPr>
            <a:spLocks noChangeShapeType="1"/>
          </p:cNvSpPr>
          <p:nvPr/>
        </p:nvSpPr>
        <p:spPr bwMode="auto">
          <a:xfrm>
            <a:off x="61976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4" name="Line 11"/>
          <p:cNvSpPr>
            <a:spLocks noChangeShapeType="1"/>
          </p:cNvSpPr>
          <p:nvPr/>
        </p:nvSpPr>
        <p:spPr bwMode="auto">
          <a:xfrm>
            <a:off x="6197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5" name="Line 12"/>
          <p:cNvSpPr>
            <a:spLocks noChangeShapeType="1"/>
          </p:cNvSpPr>
          <p:nvPr/>
        </p:nvSpPr>
        <p:spPr bwMode="auto">
          <a:xfrm>
            <a:off x="6197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52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listo MT" pitchFamily="18" charset="0"/>
              </a:rPr>
              <a:t> Mediální cíle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Frekvence – </a:t>
            </a:r>
            <a:r>
              <a:rPr lang="cs-CZ" altLang="cs-CZ" sz="2000" dirty="0">
                <a:latin typeface="Calisto MT" pitchFamily="18" charset="0"/>
              </a:rPr>
              <a:t>kolikrát bude příjemce v cílové skupině vystaven reklamě v určitém časovém období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Dosah (zásah) a váha – </a:t>
            </a:r>
            <a:r>
              <a:rPr lang="cs-CZ" altLang="cs-CZ" sz="2000" dirty="0">
                <a:latin typeface="Calisto MT" pitchFamily="18" charset="0"/>
              </a:rPr>
              <a:t>počet lidí, kteří byli vystaveni působení reklamy během určitého období. Důležité je však je více to, kolik lidí z cílové skupiny vidělo tuto reklamu.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Kontinuita – </a:t>
            </a:r>
            <a:r>
              <a:rPr lang="cs-CZ" altLang="cs-CZ" sz="2000" dirty="0">
                <a:latin typeface="Calisto MT" pitchFamily="18" charset="0"/>
              </a:rPr>
              <a:t>trvale působící, pulsující či nepravidelný harmonogram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Pokrytí – </a:t>
            </a:r>
            <a:r>
              <a:rPr lang="cs-CZ" altLang="cs-CZ" sz="2000" dirty="0">
                <a:latin typeface="Calisto MT" pitchFamily="18" charset="0"/>
              </a:rPr>
              <a:t>potenciál veřejnosti, jež by mohla být vystavena působení určitého média.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Náklady – </a:t>
            </a:r>
            <a:r>
              <a:rPr lang="cs-CZ" altLang="cs-CZ" sz="2000" dirty="0">
                <a:latin typeface="Calisto MT" pitchFamily="18" charset="0"/>
              </a:rPr>
              <a:t>náklady na zasažení tisíce osob.</a:t>
            </a:r>
          </a:p>
        </p:txBody>
      </p:sp>
    </p:spTree>
    <p:extLst>
      <p:ext uri="{BB962C8B-B14F-4D97-AF65-F5344CB8AC3E}">
        <p14:creationId xmlns:p14="http://schemas.microsoft.com/office/powerpoint/2010/main" val="55337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Výběr mediálního mixu: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362937"/>
            <a:ext cx="10753200" cy="531307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Noviny – </a:t>
            </a:r>
            <a:r>
              <a:rPr lang="cs-CZ" altLang="cs-CZ" sz="2000" dirty="0">
                <a:latin typeface="Calisto MT" pitchFamily="18" charset="0"/>
              </a:rPr>
              <a:t>v krátkém čase zasáhne hodně lidí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Časopisy – </a:t>
            </a:r>
            <a:r>
              <a:rPr lang="cs-CZ" altLang="cs-CZ" sz="2000" dirty="0">
                <a:latin typeface="Calisto MT" pitchFamily="18" charset="0"/>
              </a:rPr>
              <a:t>velký zásah, navíc specializovaná cílová skupina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Podomní reklama – </a:t>
            </a:r>
            <a:r>
              <a:rPr lang="cs-CZ" altLang="cs-CZ" sz="2000" dirty="0">
                <a:latin typeface="Calisto MT" pitchFamily="18" charset="0"/>
              </a:rPr>
              <a:t>nízké náklady, </a:t>
            </a:r>
            <a:r>
              <a:rPr lang="cs-CZ" altLang="cs-CZ" sz="2000" dirty="0" err="1">
                <a:latin typeface="Calisto MT" pitchFamily="18" charset="0"/>
              </a:rPr>
              <a:t>rychlost,ale</a:t>
            </a:r>
            <a:r>
              <a:rPr lang="cs-CZ" altLang="cs-CZ" sz="2000" dirty="0">
                <a:latin typeface="Calisto MT" pitchFamily="18" charset="0"/>
              </a:rPr>
              <a:t> malá selektivnost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Televize – </a:t>
            </a:r>
            <a:r>
              <a:rPr lang="cs-CZ" altLang="cs-CZ" sz="2000" dirty="0">
                <a:latin typeface="Calisto MT" pitchFamily="18" charset="0"/>
              </a:rPr>
              <a:t>audiovizuální sdělení, ideální pro komunikaci image a značky, nákladné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Kino – </a:t>
            </a:r>
            <a:r>
              <a:rPr lang="cs-CZ" altLang="cs-CZ" sz="2000" dirty="0">
                <a:latin typeface="Calisto MT" pitchFamily="18" charset="0"/>
              </a:rPr>
              <a:t>nákladné, ale</a:t>
            </a:r>
            <a:r>
              <a:rPr lang="cs-CZ" altLang="cs-CZ" dirty="0">
                <a:latin typeface="Calisto MT" pitchFamily="18" charset="0"/>
              </a:rPr>
              <a:t> </a:t>
            </a:r>
            <a:r>
              <a:rPr lang="cs-CZ" altLang="cs-CZ" sz="2000" dirty="0">
                <a:latin typeface="Calisto MT" pitchFamily="18" charset="0"/>
              </a:rPr>
              <a:t>selektivní, pozitivní naladění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Rozhlas – </a:t>
            </a:r>
            <a:r>
              <a:rPr lang="cs-CZ" altLang="cs-CZ" sz="2000" dirty="0">
                <a:latin typeface="Calisto MT" pitchFamily="18" charset="0"/>
              </a:rPr>
              <a:t>potenciálně velký dosah, ale malá selektivnost, role rádia jako zvukové kulisy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Venkovní reklama – </a:t>
            </a:r>
            <a:r>
              <a:rPr lang="cs-CZ" altLang="cs-CZ" sz="2000" dirty="0">
                <a:latin typeface="Calisto MT" pitchFamily="18" charset="0"/>
              </a:rPr>
              <a:t>velký dosah, ale nízká efektivita sdělení, omezený rozsah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highlight>
                  <a:srgbClr val="00FF00"/>
                </a:highlight>
                <a:latin typeface="Calisto MT" pitchFamily="18" charset="0"/>
              </a:rPr>
              <a:t>Sociální sítě </a:t>
            </a:r>
            <a:r>
              <a:rPr lang="cs-CZ" altLang="cs-CZ" sz="2000" dirty="0">
                <a:highlight>
                  <a:srgbClr val="00FF00"/>
                </a:highlight>
                <a:latin typeface="Calisto MT" pitchFamily="18" charset="0"/>
              </a:rPr>
              <a:t>– on-line reklama, resp. marketing</a:t>
            </a:r>
            <a:endParaRPr lang="cs-CZ" altLang="cs-CZ" dirty="0">
              <a:highlight>
                <a:srgbClr val="00FF00"/>
              </a:highlight>
              <a:latin typeface="Calisto M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dirty="0">
              <a:latin typeface="Calisto MT" pitchFamily="18" charset="0"/>
            </a:endParaRPr>
          </a:p>
        </p:txBody>
      </p:sp>
      <p:pic>
        <p:nvPicPr>
          <p:cNvPr id="7066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528639"/>
            <a:ext cx="3896784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5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3712</TotalTime>
  <Words>377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Calisto MT</vt:lpstr>
      <vt:lpstr>Tahoma</vt:lpstr>
      <vt:lpstr>Wingdings</vt:lpstr>
      <vt:lpstr>Presentation_MU_EN</vt:lpstr>
      <vt:lpstr> Zadání pro 5. seminář MVVS   Navrhněte komunikační kampaň, popř. kampaň PR a/nebo mediální plán  SIMONA ŠKARABELOVÁ FILIP HRŮZA   </vt:lpstr>
      <vt:lpstr>Úkol na 5. seminář:</vt:lpstr>
      <vt:lpstr>Komunikační (guerilla) kampaň</vt:lpstr>
      <vt:lpstr>Mediální plán/integrovaná marketingová komunikace</vt:lpstr>
      <vt:lpstr>Mediální plán </vt:lpstr>
      <vt:lpstr>Fáze procesu mediálního plánování</vt:lpstr>
      <vt:lpstr> Mediální cíle</vt:lpstr>
      <vt:lpstr>Výběr mediálního mixu: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408</cp:revision>
  <cp:lastPrinted>1601-01-01T00:00:00Z</cp:lastPrinted>
  <dcterms:created xsi:type="dcterms:W3CDTF">2018-10-30T11:08:00Z</dcterms:created>
  <dcterms:modified xsi:type="dcterms:W3CDTF">2021-04-14T13:54:18Z</dcterms:modified>
</cp:coreProperties>
</file>