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B9006E"/>
    <a:srgbClr val="46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6261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1125539"/>
            <a:ext cx="10363200" cy="5032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98034" y="1773239"/>
            <a:ext cx="10365317" cy="4357687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MVVS, podzim 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CD1BF-5CA0-4BD5-90DB-39DD7F2AC9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922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98033" y="1773239"/>
            <a:ext cx="508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81234" y="1773239"/>
            <a:ext cx="5082117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MVVS, podzim 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04A17-2367-4D7B-AFFB-EB77D8FCC3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204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  <p:sldLayoutId id="2147483697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DWg1zxQi8" TargetMode="External"/><Relationship Id="rId2" Type="http://schemas.openxmlformats.org/officeDocument/2006/relationships/hyperlink" Target="https://www.youtube.com/watch?v=Fz1WjfGnASw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g_YZ_PtMkw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WmudSYjIzGs" TargetMode="External"/><Relationship Id="rId7" Type="http://schemas.openxmlformats.org/officeDocument/2006/relationships/hyperlink" Target="https://www.youtube.com/watch?v=MQcN5DtMT-0" TargetMode="External"/><Relationship Id="rId2" Type="http://schemas.openxmlformats.org/officeDocument/2006/relationships/hyperlink" Target="https://www.youtube.com/watch?v=6YgS_qdGAq0&amp;feature=emb_rel_end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outube.com/watch?v=HB3xM93rXbY" TargetMode="External"/><Relationship Id="rId5" Type="http://schemas.openxmlformats.org/officeDocument/2006/relationships/hyperlink" Target="https://www.youtube.com/watch?v=edazAjeSsjo" TargetMode="External"/><Relationship Id="rId4" Type="http://schemas.openxmlformats.org/officeDocument/2006/relationships/hyperlink" Target="https://www.youtube.com/watch?v=VaJjPRwExO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1893455"/>
            <a:ext cx="11361600" cy="2178490"/>
          </a:xfrm>
        </p:spPr>
        <p:txBody>
          <a:bodyPr/>
          <a:lstStyle/>
          <a:p>
            <a:r>
              <a:rPr lang="cs-CZ" altLang="cs-CZ" dirty="0"/>
              <a:t>Reklama v marketingové komunikaci</a:t>
            </a:r>
            <a:br>
              <a:rPr lang="cs-CZ" alt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400" b="0" dirty="0"/>
              <a:t>SIMONA ŠKARABELOVÁ</a:t>
            </a:r>
            <a:br>
              <a:rPr lang="cs-CZ" sz="2400" b="0" dirty="0"/>
            </a:br>
            <a:r>
              <a:rPr lang="cs-CZ" sz="2400" b="0" dirty="0"/>
              <a:t>FILIP HRŮZA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98502" y="6236313"/>
            <a:ext cx="7920000" cy="252000"/>
          </a:xfrm>
        </p:spPr>
        <p:txBody>
          <a:bodyPr/>
          <a:lstStyle/>
          <a:p>
            <a:r>
              <a:rPr lang="cs-CZ" altLang="cs-CZ" dirty="0"/>
              <a:t>Jaro 2021</a:t>
            </a:r>
            <a:endParaRPr lang="en-GB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90" y="3140612"/>
            <a:ext cx="4713287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24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latin typeface="Calisto MT" pitchFamily="18" charset="0"/>
              </a:rPr>
              <a:t>Příklad 2:</a:t>
            </a:r>
            <a:br>
              <a:rPr lang="cs-CZ" altLang="cs-CZ" sz="4000">
                <a:latin typeface="Calisto MT" pitchFamily="18" charset="0"/>
              </a:rPr>
            </a:br>
            <a:r>
              <a:rPr lang="cs-CZ" altLang="cs-CZ" sz="4000">
                <a:latin typeface="Calisto MT" pitchFamily="18" charset="0"/>
              </a:rPr>
              <a:t>cílová skupina „děti a mládež“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5378451" cy="3886200"/>
          </a:xfrm>
        </p:spPr>
        <p:txBody>
          <a:bodyPr/>
          <a:lstStyle/>
          <a:p>
            <a:pPr eaLnBrk="1" hangingPunct="1"/>
            <a:endParaRPr lang="cs-CZ" altLang="cs-CZ" dirty="0">
              <a:latin typeface="Calisto MT" pitchFamily="18" charset="0"/>
            </a:endParaRPr>
          </a:p>
          <a:p>
            <a:pPr eaLnBrk="1" hangingPunct="1"/>
            <a:r>
              <a:rPr lang="cs-CZ" altLang="cs-CZ" dirty="0">
                <a:latin typeface="Calisto MT" pitchFamily="18" charset="0"/>
              </a:rPr>
              <a:t>Co dělat:</a:t>
            </a:r>
          </a:p>
          <a:p>
            <a:pPr marL="3429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sto MT" pitchFamily="18" charset="0"/>
              </a:rPr>
              <a:t>Sdělit zásadní historku</a:t>
            </a:r>
          </a:p>
          <a:p>
            <a:pPr marL="3429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sto MT" pitchFamily="18" charset="0"/>
              </a:rPr>
              <a:t>Uplatňovat vzory starších</a:t>
            </a:r>
          </a:p>
          <a:p>
            <a:pPr marL="3429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sto MT" pitchFamily="18" charset="0"/>
              </a:rPr>
              <a:t>Bavit a překvapovat</a:t>
            </a:r>
          </a:p>
          <a:p>
            <a:pPr marL="3429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sto MT" pitchFamily="18" charset="0"/>
              </a:rPr>
              <a:t>Pamatovat na maminku a tatínka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03952" y="2708276"/>
            <a:ext cx="5378449" cy="3159125"/>
          </a:xfrm>
        </p:spPr>
        <p:txBody>
          <a:bodyPr/>
          <a:lstStyle/>
          <a:p>
            <a:pPr eaLnBrk="1" hangingPunct="1"/>
            <a:endParaRPr lang="cs-CZ" altLang="cs-CZ" dirty="0">
              <a:latin typeface="Calisto MT" pitchFamily="18" charset="0"/>
            </a:endParaRPr>
          </a:p>
          <a:p>
            <a:pPr eaLnBrk="1" hangingPunct="1"/>
            <a:r>
              <a:rPr lang="cs-CZ" altLang="cs-CZ" dirty="0">
                <a:latin typeface="Calisto MT" pitchFamily="18" charset="0"/>
              </a:rPr>
              <a:t>Co nedělat:</a:t>
            </a:r>
          </a:p>
          <a:p>
            <a:pPr marL="3429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Calisto MT" pitchFamily="18" charset="0"/>
              </a:rPr>
              <a:t>Používat dlouhé dialogy</a:t>
            </a:r>
          </a:p>
          <a:p>
            <a:pPr marL="3429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Calisto MT" pitchFamily="18" charset="0"/>
              </a:rPr>
              <a:t>Být blahosklonný, podceňovat, předstírat</a:t>
            </a:r>
          </a:p>
          <a:p>
            <a:pPr marL="3429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Calisto MT" pitchFamily="18" charset="0"/>
              </a:rPr>
              <a:t>Chybovat v provedení</a:t>
            </a:r>
          </a:p>
          <a:p>
            <a:pPr marL="3429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Calisto MT" pitchFamily="18" charset="0"/>
              </a:rPr>
              <a:t>Používat složitá sdělení</a:t>
            </a:r>
          </a:p>
        </p:txBody>
      </p:sp>
      <p:pic>
        <p:nvPicPr>
          <p:cNvPr id="624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92150"/>
            <a:ext cx="182456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5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3.</a:t>
            </a:r>
            <a:r>
              <a:rPr lang="cs-CZ" altLang="cs-CZ"/>
              <a:t> </a:t>
            </a:r>
            <a:r>
              <a:rPr lang="cs-CZ" altLang="cs-CZ">
                <a:latin typeface="Calisto MT" pitchFamily="18" charset="0"/>
              </a:rPr>
              <a:t>Kreativní strategie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Kreativní idea		JAK?</a:t>
            </a:r>
          </a:p>
          <a:p>
            <a:pPr eaLnBrk="1" hangingPunct="1"/>
            <a:r>
              <a:rPr lang="cs-CZ" altLang="cs-CZ">
                <a:latin typeface="Calisto MT" pitchFamily="18" charset="0"/>
              </a:rPr>
              <a:t>Realizační strategie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000">
              <a:latin typeface="Calisto MT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/>
              <a:t>    </a:t>
            </a:r>
            <a:r>
              <a:rPr lang="cs-CZ" altLang="cs-CZ" sz="2000">
                <a:latin typeface="Calisto MT" pitchFamily="18" charset="0"/>
              </a:rPr>
              <a:t>Před přípravou kreativní strategie musí reklamní agentura a zadavatel absolvovat tzv. </a:t>
            </a:r>
            <a:r>
              <a:rPr lang="cs-CZ" altLang="cs-CZ" sz="2000" b="1">
                <a:latin typeface="Calisto MT" pitchFamily="18" charset="0"/>
              </a:rPr>
              <a:t>kreativní brief</a:t>
            </a:r>
            <a:r>
              <a:rPr lang="cs-CZ" altLang="cs-CZ" sz="2000">
                <a:latin typeface="Calisto MT" pitchFamily="18" charset="0"/>
              </a:rPr>
              <a:t>, který obsahuje žádoucí positioning, cíle, cílové skupiny, strategii firmy, disponibilní rozpočet, konkurenci, předchozí kampaně, trh, produkt, historii firmy, žádoucí média a konečně strategii sdělení. </a:t>
            </a:r>
          </a:p>
        </p:txBody>
      </p:sp>
      <p:pic>
        <p:nvPicPr>
          <p:cNvPr id="6349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84" y="4724400"/>
            <a:ext cx="3962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23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4. Mediální strategie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>
              <a:latin typeface="Calisto MT" pitchFamily="18" charset="0"/>
            </a:endParaRPr>
          </a:p>
          <a:p>
            <a:pPr eaLnBrk="1" hangingPunct="1"/>
            <a:r>
              <a:rPr lang="cs-CZ" altLang="cs-CZ">
                <a:latin typeface="Calisto MT" pitchFamily="18" charset="0"/>
              </a:rPr>
              <a:t>Která média			KDE?</a:t>
            </a:r>
          </a:p>
          <a:p>
            <a:pPr eaLnBrk="1" hangingPunct="1"/>
            <a:r>
              <a:rPr lang="cs-CZ" altLang="cs-CZ">
                <a:latin typeface="Calisto MT" pitchFamily="18" charset="0"/>
              </a:rPr>
              <a:t>Časové období		          KDY?</a:t>
            </a:r>
          </a:p>
          <a:p>
            <a:pPr eaLnBrk="1" hangingPunct="1"/>
            <a:r>
              <a:rPr lang="cs-CZ" altLang="cs-CZ">
                <a:latin typeface="Calisto MT" pitchFamily="18" charset="0"/>
              </a:rPr>
              <a:t>Frekvence			JAK ČASTO?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87" y="2955636"/>
            <a:ext cx="3082058" cy="352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32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5. Mediální plánování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Je mu věnováno stále více pozornosti, neboť náklady na nákup času a místa pro reklamu tvoří přibližně 80-90 % reklamního rozpočtu.</a:t>
            </a:r>
          </a:p>
          <a:p>
            <a:pPr eaLnBrk="1" hangingPunct="1"/>
            <a:r>
              <a:rPr lang="cs-CZ" altLang="cs-CZ">
                <a:latin typeface="Calisto MT" pitchFamily="18" charset="0"/>
              </a:rPr>
              <a:t>Jeho smyslem je vytvoření vhodného mediálního plánu.</a:t>
            </a:r>
          </a:p>
        </p:txBody>
      </p:sp>
      <p:pic>
        <p:nvPicPr>
          <p:cNvPr id="6554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076701"/>
            <a:ext cx="3352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6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Mediální plán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00" y="1872000"/>
            <a:ext cx="10753200" cy="437788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cs-CZ" altLang="cs-CZ" dirty="0">
                <a:latin typeface="Calisto MT" pitchFamily="18" charset="0"/>
              </a:rPr>
              <a:t>Lze ho definovat jako dokument určující, jaká média a kdy se nakoupí, za jakou cenu a jaké by měla přinést výsledky.</a:t>
            </a:r>
          </a:p>
          <a:p>
            <a:pPr eaLnBrk="1" hangingPunct="1">
              <a:lnSpc>
                <a:spcPct val="200000"/>
              </a:lnSpc>
            </a:pPr>
            <a:r>
              <a:rPr lang="cs-CZ" altLang="cs-CZ" dirty="0">
                <a:latin typeface="Calisto MT" pitchFamily="18" charset="0"/>
              </a:rPr>
              <a:t>Zahrnuje průběhové diagramy, názvy konkrétních časopisů, odhad dosahu a frekvence a také rozpočet. </a:t>
            </a:r>
          </a:p>
          <a:p>
            <a:pPr eaLnBrk="1" hangingPunct="1">
              <a:lnSpc>
                <a:spcPct val="200000"/>
              </a:lnSpc>
            </a:pPr>
            <a:r>
              <a:rPr lang="cs-CZ" altLang="cs-CZ" dirty="0">
                <a:latin typeface="Calisto MT" pitchFamily="18" charset="0"/>
              </a:rPr>
              <a:t>Pro jeho sestavení je nutné zobrazit komunikační prostředí.</a:t>
            </a:r>
          </a:p>
        </p:txBody>
      </p:sp>
    </p:spTree>
    <p:extLst>
      <p:ext uri="{BB962C8B-B14F-4D97-AF65-F5344CB8AC3E}">
        <p14:creationId xmlns:p14="http://schemas.microsoft.com/office/powerpoint/2010/main" val="146460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Fáze procesu mediálního plánování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556000" y="1905000"/>
            <a:ext cx="5588000" cy="609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000" dirty="0">
                <a:latin typeface="Tahoma" pitchFamily="34" charset="0"/>
              </a:rPr>
              <a:t>Posouzení prostředí pro komunikaci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3556000" y="2743200"/>
            <a:ext cx="5588000" cy="6858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400" dirty="0">
                <a:latin typeface="Tahoma" pitchFamily="34" charset="0"/>
              </a:rPr>
              <a:t>Popis cílového publika</a:t>
            </a: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3556000" y="3581400"/>
            <a:ext cx="5588000" cy="6858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400">
                <a:latin typeface="Tahoma" pitchFamily="34" charset="0"/>
              </a:rPr>
              <a:t>Stanovení mediálních cílů</a:t>
            </a: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3657600" y="4495800"/>
            <a:ext cx="5486400" cy="609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400" dirty="0">
                <a:latin typeface="Tahoma" pitchFamily="34" charset="0"/>
              </a:rPr>
              <a:t>Výběr mediálního mixu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3657600" y="5410200"/>
            <a:ext cx="5486400" cy="762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400">
                <a:latin typeface="Tahoma" pitchFamily="34" charset="0"/>
              </a:rPr>
              <a:t>Nákup médií</a:t>
            </a:r>
          </a:p>
        </p:txBody>
      </p:sp>
      <p:sp>
        <p:nvSpPr>
          <p:cNvPr id="67592" name="Line 9"/>
          <p:cNvSpPr>
            <a:spLocks noChangeShapeType="1"/>
          </p:cNvSpPr>
          <p:nvPr/>
        </p:nvSpPr>
        <p:spPr bwMode="auto">
          <a:xfrm>
            <a:off x="6197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>
            <a:off x="6197600" y="3429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7594" name="Line 11"/>
          <p:cNvSpPr>
            <a:spLocks noChangeShapeType="1"/>
          </p:cNvSpPr>
          <p:nvPr/>
        </p:nvSpPr>
        <p:spPr bwMode="auto">
          <a:xfrm>
            <a:off x="61976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7595" name="Line 12"/>
          <p:cNvSpPr>
            <a:spLocks noChangeShapeType="1"/>
          </p:cNvSpPr>
          <p:nvPr/>
        </p:nvSpPr>
        <p:spPr bwMode="auto">
          <a:xfrm>
            <a:off x="61976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52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6. Mediální cíle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Frekvence – </a:t>
            </a:r>
            <a:r>
              <a:rPr lang="cs-CZ" altLang="cs-CZ" sz="2000" dirty="0">
                <a:latin typeface="Calisto MT" pitchFamily="18" charset="0"/>
              </a:rPr>
              <a:t>kolikrát bude příjemce v cílové skupině vystaven reklamě v určitém časovém období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Dosah (zásah) a váha – </a:t>
            </a:r>
            <a:r>
              <a:rPr lang="cs-CZ" altLang="cs-CZ" sz="2000" dirty="0">
                <a:latin typeface="Calisto MT" pitchFamily="18" charset="0"/>
              </a:rPr>
              <a:t>počet lidí, kteří byli vystaveni působení reklamy během určitého období. Důležité je však je více to, kolik lidí z cílové skupiny vidělo tuto reklamu.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Kontinuita – </a:t>
            </a:r>
            <a:r>
              <a:rPr lang="cs-CZ" altLang="cs-CZ" sz="2000" dirty="0">
                <a:latin typeface="Calisto MT" pitchFamily="18" charset="0"/>
              </a:rPr>
              <a:t>trvale působící, pulsující či nepravidelný harmonogram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Pokrytí – </a:t>
            </a:r>
            <a:r>
              <a:rPr lang="cs-CZ" altLang="cs-CZ" sz="2000" dirty="0">
                <a:latin typeface="Calisto MT" pitchFamily="18" charset="0"/>
              </a:rPr>
              <a:t>potenciál veřejnosti, jež by mohla být vystavena působení určitého média.</a:t>
            </a:r>
            <a:endParaRPr lang="cs-CZ" altLang="cs-CZ" dirty="0">
              <a:latin typeface="Calisto MT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Náklady – </a:t>
            </a:r>
            <a:r>
              <a:rPr lang="cs-CZ" altLang="cs-CZ" sz="2000" dirty="0">
                <a:latin typeface="Calisto MT" pitchFamily="18" charset="0"/>
              </a:rPr>
              <a:t>náklady na zasažení tisíce osob.</a:t>
            </a:r>
          </a:p>
        </p:txBody>
      </p:sp>
    </p:spTree>
    <p:extLst>
      <p:ext uri="{BB962C8B-B14F-4D97-AF65-F5344CB8AC3E}">
        <p14:creationId xmlns:p14="http://schemas.microsoft.com/office/powerpoint/2010/main" val="553379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Rozhodovací kritéria pro mediální mix: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Schopnost zacílení</a:t>
            </a:r>
          </a:p>
          <a:p>
            <a:pPr eaLnBrk="1" hangingPunct="1"/>
            <a:r>
              <a:rPr lang="cs-CZ" altLang="cs-CZ">
                <a:latin typeface="Calisto MT" pitchFamily="18" charset="0"/>
              </a:rPr>
              <a:t>Schopnost zasáhnout rozsáhlé publikum</a:t>
            </a:r>
          </a:p>
          <a:p>
            <a:pPr eaLnBrk="1" hangingPunct="1"/>
            <a:r>
              <a:rPr lang="cs-CZ" altLang="cs-CZ">
                <a:latin typeface="Calisto MT" pitchFamily="18" charset="0"/>
              </a:rPr>
              <a:t>Výsledky</a:t>
            </a:r>
          </a:p>
          <a:p>
            <a:pPr eaLnBrk="1" hangingPunct="1"/>
            <a:r>
              <a:rPr lang="cs-CZ" altLang="cs-CZ">
                <a:latin typeface="Calisto MT" pitchFamily="18" charset="0"/>
              </a:rPr>
              <a:t>Efektivnost ve vztahu k nákladům</a:t>
            </a:r>
          </a:p>
          <a:p>
            <a:pPr eaLnBrk="1" hangingPunct="1"/>
            <a:r>
              <a:rPr lang="cs-CZ" altLang="cs-CZ">
                <a:latin typeface="Calisto MT" pitchFamily="18" charset="0"/>
              </a:rPr>
              <a:t>Kreativita</a:t>
            </a:r>
          </a:p>
          <a:p>
            <a:pPr eaLnBrk="1" hangingPunct="1"/>
            <a:r>
              <a:rPr lang="cs-CZ" altLang="cs-CZ">
                <a:latin typeface="Calisto MT" pitchFamily="18" charset="0"/>
              </a:rPr>
              <a:t>Ostatní</a:t>
            </a:r>
          </a:p>
        </p:txBody>
      </p:sp>
      <p:pic>
        <p:nvPicPr>
          <p:cNvPr id="6963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1" y="3860801"/>
            <a:ext cx="25273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603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Výběr mediálního mixu: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00" y="1362937"/>
            <a:ext cx="10753200" cy="531307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Noviny – </a:t>
            </a:r>
            <a:r>
              <a:rPr lang="cs-CZ" altLang="cs-CZ" sz="2000" dirty="0">
                <a:latin typeface="Calisto MT" pitchFamily="18" charset="0"/>
              </a:rPr>
              <a:t>v krátkém čase zasáhne hodně lidí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Časopisy – </a:t>
            </a:r>
            <a:r>
              <a:rPr lang="cs-CZ" altLang="cs-CZ" sz="2000" dirty="0">
                <a:latin typeface="Calisto MT" pitchFamily="18" charset="0"/>
              </a:rPr>
              <a:t>velký zásah, navíc specializovaná cílová skupina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Podomní reklama – </a:t>
            </a:r>
            <a:r>
              <a:rPr lang="cs-CZ" altLang="cs-CZ" sz="2000" dirty="0">
                <a:latin typeface="Calisto MT" pitchFamily="18" charset="0"/>
              </a:rPr>
              <a:t>nízké náklady, </a:t>
            </a:r>
            <a:r>
              <a:rPr lang="cs-CZ" altLang="cs-CZ" sz="2000" dirty="0" err="1">
                <a:latin typeface="Calisto MT" pitchFamily="18" charset="0"/>
              </a:rPr>
              <a:t>rychlost,ale</a:t>
            </a:r>
            <a:r>
              <a:rPr lang="cs-CZ" altLang="cs-CZ" sz="2000" dirty="0">
                <a:latin typeface="Calisto MT" pitchFamily="18" charset="0"/>
              </a:rPr>
              <a:t> malá selektivnost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Televize – </a:t>
            </a:r>
            <a:r>
              <a:rPr lang="cs-CZ" altLang="cs-CZ" sz="2000" dirty="0">
                <a:latin typeface="Calisto MT" pitchFamily="18" charset="0"/>
              </a:rPr>
              <a:t>audiovizuální sdělení, ideální pro komunikaci image a značky, nákladné</a:t>
            </a:r>
            <a:endParaRPr lang="cs-CZ" altLang="cs-CZ" dirty="0">
              <a:latin typeface="Calisto MT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Kino – </a:t>
            </a:r>
            <a:r>
              <a:rPr lang="cs-CZ" altLang="cs-CZ" sz="2000" dirty="0">
                <a:latin typeface="Calisto MT" pitchFamily="18" charset="0"/>
              </a:rPr>
              <a:t>nákladné, ale</a:t>
            </a:r>
            <a:r>
              <a:rPr lang="cs-CZ" altLang="cs-CZ" dirty="0">
                <a:latin typeface="Calisto MT" pitchFamily="18" charset="0"/>
              </a:rPr>
              <a:t> </a:t>
            </a:r>
            <a:r>
              <a:rPr lang="cs-CZ" altLang="cs-CZ" sz="2000" dirty="0">
                <a:latin typeface="Calisto MT" pitchFamily="18" charset="0"/>
              </a:rPr>
              <a:t>selektivní, pozitivní naladění</a:t>
            </a:r>
            <a:endParaRPr lang="cs-CZ" altLang="cs-CZ" dirty="0">
              <a:latin typeface="Calisto MT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Rozhlas – </a:t>
            </a:r>
            <a:r>
              <a:rPr lang="cs-CZ" altLang="cs-CZ" sz="2000" dirty="0">
                <a:latin typeface="Calisto MT" pitchFamily="18" charset="0"/>
              </a:rPr>
              <a:t>potenciálně velký dosah, ale malá selektivnost, role rádia jako zvukové kulisy</a:t>
            </a:r>
            <a:endParaRPr lang="cs-CZ" altLang="cs-CZ" dirty="0">
              <a:latin typeface="Calisto MT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Calisto MT" pitchFamily="18" charset="0"/>
              </a:rPr>
              <a:t>Venkovní reklama – </a:t>
            </a:r>
            <a:r>
              <a:rPr lang="cs-CZ" altLang="cs-CZ" sz="2000" dirty="0">
                <a:latin typeface="Calisto MT" pitchFamily="18" charset="0"/>
              </a:rPr>
              <a:t>velký dosah, ale nízká efektivita sdělení, omezený rozsah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highlight>
                  <a:srgbClr val="00FF00"/>
                </a:highlight>
                <a:latin typeface="Calisto MT" pitchFamily="18" charset="0"/>
              </a:rPr>
              <a:t>Sociální sítě </a:t>
            </a:r>
            <a:r>
              <a:rPr lang="cs-CZ" altLang="cs-CZ" sz="2000" dirty="0">
                <a:highlight>
                  <a:srgbClr val="00FF00"/>
                </a:highlight>
                <a:latin typeface="Calisto MT" pitchFamily="18" charset="0"/>
              </a:rPr>
              <a:t>– on-line reklama, resp. marketing</a:t>
            </a:r>
            <a:endParaRPr lang="cs-CZ" altLang="cs-CZ" dirty="0">
              <a:highlight>
                <a:srgbClr val="00FF00"/>
              </a:highlight>
              <a:latin typeface="Calisto MT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>
              <a:latin typeface="Calisto MT" pitchFamily="18" charset="0"/>
            </a:endParaRPr>
          </a:p>
        </p:txBody>
      </p:sp>
      <p:pic>
        <p:nvPicPr>
          <p:cNvPr id="7066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33" y="528639"/>
            <a:ext cx="3896784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75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027" y="908051"/>
            <a:ext cx="11076373" cy="720725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Při tvorbě realizační strategie vycházíme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049" y="1926455"/>
            <a:ext cx="11280518" cy="45267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5M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2000" dirty="0"/>
              <a:t>Poslání (</a:t>
            </a:r>
            <a:r>
              <a:rPr lang="en-US" altLang="cs-CZ" sz="2000" dirty="0"/>
              <a:t>mission</a:t>
            </a:r>
            <a:r>
              <a:rPr lang="cs-CZ" altLang="cs-CZ" sz="2000" dirty="0"/>
              <a:t>) – jaké jsou cíle reklamy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2000" dirty="0"/>
              <a:t>Peníze (</a:t>
            </a:r>
            <a:r>
              <a:rPr lang="cs-CZ" altLang="cs-CZ" sz="2000" dirty="0" err="1"/>
              <a:t>money</a:t>
            </a:r>
            <a:r>
              <a:rPr lang="cs-CZ" altLang="cs-CZ" sz="2000" dirty="0"/>
              <a:t>) – kolik finančních prostředků je možné investovat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2000" dirty="0"/>
              <a:t>Sdělení (</a:t>
            </a:r>
            <a:r>
              <a:rPr lang="en-US" altLang="cs-CZ" sz="2000" dirty="0"/>
              <a:t>message</a:t>
            </a:r>
            <a:r>
              <a:rPr lang="cs-CZ" altLang="cs-CZ" sz="2000" dirty="0"/>
              <a:t>) – jaké sdělení by měla být odeslána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2000" dirty="0"/>
              <a:t>Média (media) – jaká média by měla být použita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2000" dirty="0"/>
              <a:t>Měřítko (</a:t>
            </a:r>
            <a:r>
              <a:rPr lang="en-US" altLang="cs-CZ" sz="2000" dirty="0"/>
              <a:t>measurement</a:t>
            </a:r>
            <a:r>
              <a:rPr lang="cs-CZ" altLang="cs-CZ" sz="2000" dirty="0"/>
              <a:t>) – podle jakých kritérií budou hodnoceny výsledky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Ovlivněno podle toho zda chceme informovat, přesvědčovat, připomínat či utvrzovat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/>
          </a:p>
        </p:txBody>
      </p:sp>
      <p:pic>
        <p:nvPicPr>
          <p:cNvPr id="7168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1484313"/>
            <a:ext cx="34417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6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08051"/>
            <a:ext cx="10363200" cy="720725"/>
          </a:xfrm>
        </p:spPr>
        <p:txBody>
          <a:bodyPr/>
          <a:lstStyle/>
          <a:p>
            <a:pPr eaLnBrk="1" hangingPunct="1"/>
            <a:r>
              <a:rPr lang="cs-CZ" altLang="cs-CZ" sz="3200" b="1"/>
              <a:t>Reklama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84314"/>
            <a:ext cx="109728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>
              <a:latin typeface="Calisto MT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listo MT" pitchFamily="18" charset="0"/>
              </a:rPr>
              <a:t>Vyvolává nejvíce veřejných diskusí a rozporů. 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i="1">
                <a:latin typeface="Calisto MT" pitchFamily="18" charset="0"/>
              </a:rPr>
              <a:t>Placená forma neosobní prezentace a propagace myšlenek, zboží a služeb konkrétním investorem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listo MT" pitchFamily="18" charset="0"/>
              </a:rPr>
              <a:t>nástroj marketingové komunikace k informování a přesvědčování lidí, bez ohledu na to, zda se podporuje</a:t>
            </a:r>
          </a:p>
        </p:txBody>
      </p:sp>
    </p:spTree>
    <p:extLst>
      <p:ext uri="{BB962C8B-B14F-4D97-AF65-F5344CB8AC3E}">
        <p14:creationId xmlns:p14="http://schemas.microsoft.com/office/powerpoint/2010/main" val="56765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Rozhodování o rozpočtu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00" y="1562470"/>
            <a:ext cx="10753200" cy="426953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dirty="0"/>
              <a:t>V případě informativních reklam a propagace myšlenek – převážně již součást žádosti projektu – peníze od poskytovatele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/>
              <a:t>V případě propagace služeb a zboží – komerční přístup k tvorbě rozpočtu</a:t>
            </a:r>
          </a:p>
        </p:txBody>
      </p:sp>
      <p:pic>
        <p:nvPicPr>
          <p:cNvPr id="7270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19" y="4002058"/>
            <a:ext cx="36957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57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Rozpočet na reklamu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Olivněn</a:t>
            </a:r>
            <a:r>
              <a:rPr lang="cs-CZ" altLang="cs-CZ" dirty="0"/>
              <a:t>:</a:t>
            </a:r>
          </a:p>
          <a:p>
            <a:pPr eaLnBrk="1" hangingPunct="1"/>
            <a:endParaRPr lang="cs-CZ" altLang="cs-CZ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Stádiem životního cyklu produktu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Podílem na trhu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Konkurencí a  informačními šumy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Frekvencí reklamy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Nahraditelností produktu</a:t>
            </a:r>
          </a:p>
        </p:txBody>
      </p:sp>
      <p:pic>
        <p:nvPicPr>
          <p:cNvPr id="7373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00" y="3429000"/>
            <a:ext cx="4800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1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ADBFA-D8E0-4D8D-AA93-8DEBB208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model – jak vzbudit zájem v reklamě, při komunikaci obecně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A18DF4-CC10-45C3-BFF4-FD86A7DE99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4F20BA-25EB-47F7-8C82-1B0E29C7D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E851CE5-6A52-438B-BBF4-DB66A1ADA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149" y="1871663"/>
            <a:ext cx="7074114" cy="39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1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Příklady: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dirty="0"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800" dirty="0">
                <a:latin typeface="Calisto MT" pitchFamily="18" charset="0"/>
              </a:rPr>
              <a:t>Produkt –</a:t>
            </a:r>
            <a:r>
              <a:rPr lang="cs-CZ" altLang="cs-CZ" sz="2800" dirty="0">
                <a:latin typeface="Calisto MT" pitchFamily="18" charset="0"/>
                <a:hlinkClick r:id="rId2"/>
              </a:rPr>
              <a:t>Kofola Prasátko </a:t>
            </a:r>
            <a:endParaRPr lang="cs-CZ" altLang="cs-CZ" sz="2800" dirty="0"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800" dirty="0">
                <a:latin typeface="Calisto MT" pitchFamily="18" charset="0"/>
              </a:rPr>
              <a:t>Služba – </a:t>
            </a:r>
            <a:r>
              <a:rPr lang="cs-CZ" altLang="cs-CZ" sz="2800" dirty="0">
                <a:latin typeface="Calisto MT" pitchFamily="18" charset="0"/>
                <a:hlinkClick r:id="rId3"/>
              </a:rPr>
              <a:t> Vzdělání léčí „ztracenou generaci“ v Sýrii</a:t>
            </a:r>
            <a:endParaRPr lang="cs-CZ" altLang="cs-CZ" sz="2800" dirty="0"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800" dirty="0">
                <a:latin typeface="Calisto MT" pitchFamily="18" charset="0"/>
              </a:rPr>
              <a:t>Nápad/Myšlenka – </a:t>
            </a:r>
            <a:r>
              <a:rPr lang="cs-CZ" sz="3200" dirty="0">
                <a:latin typeface="Calisto MT" pitchFamily="18" charset="0"/>
                <a:hlinkClick r:id="rId4"/>
              </a:rPr>
              <a:t>Smoking </a:t>
            </a:r>
            <a:r>
              <a:rPr lang="cs-CZ" sz="3200" dirty="0" err="1">
                <a:latin typeface="Calisto MT" pitchFamily="18" charset="0"/>
                <a:hlinkClick r:id="rId4"/>
              </a:rPr>
              <a:t>Kids</a:t>
            </a:r>
            <a:r>
              <a:rPr lang="cs-CZ" sz="3200" dirty="0">
                <a:latin typeface="Calisto MT" pitchFamily="18" charset="0"/>
                <a:hlinkClick r:id="rId4"/>
              </a:rPr>
              <a:t> </a:t>
            </a:r>
            <a:endParaRPr lang="cs-CZ" sz="3200" dirty="0">
              <a:latin typeface="Calisto MT" pitchFamily="18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altLang="cs-CZ" sz="2800" dirty="0">
              <a:latin typeface="Calisto MT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altLang="cs-CZ" sz="4800" dirty="0"/>
          </a:p>
        </p:txBody>
      </p:sp>
    </p:spTree>
    <p:extLst>
      <p:ext uri="{BB962C8B-B14F-4D97-AF65-F5344CB8AC3E}">
        <p14:creationId xmlns:p14="http://schemas.microsoft.com/office/powerpoint/2010/main" val="111043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Druhy reklamy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cs-CZ" dirty="0">
                <a:latin typeface="Calisto MT" pitchFamily="18" charset="0"/>
              </a:rPr>
              <a:t>lze rozlišovat na základě čtyř kritérií: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>
              <a:latin typeface="Calisto MT" pitchFamily="18" charset="0"/>
            </a:endParaRPr>
          </a:p>
          <a:p>
            <a:pPr eaLnBrk="1" hangingPunct="1">
              <a:defRPr/>
            </a:pPr>
            <a:r>
              <a:rPr lang="cs-CZ" dirty="0">
                <a:latin typeface="Calisto MT" pitchFamily="18" charset="0"/>
              </a:rPr>
              <a:t>Vysílatel, resp. subjekt sdělení</a:t>
            </a:r>
          </a:p>
          <a:p>
            <a:pPr eaLnBrk="1" hangingPunct="1">
              <a:defRPr/>
            </a:pPr>
            <a:r>
              <a:rPr lang="cs-CZ" dirty="0">
                <a:latin typeface="Calisto MT" pitchFamily="18" charset="0"/>
              </a:rPr>
              <a:t>Příjemce</a:t>
            </a:r>
          </a:p>
          <a:p>
            <a:pPr eaLnBrk="1" hangingPunct="1">
              <a:defRPr/>
            </a:pPr>
            <a:r>
              <a:rPr lang="cs-CZ" dirty="0">
                <a:latin typeface="Calisto MT" pitchFamily="18" charset="0"/>
              </a:rPr>
              <a:t>Sdělení</a:t>
            </a:r>
          </a:p>
          <a:p>
            <a:pPr eaLnBrk="1" hangingPunct="1">
              <a:defRPr/>
            </a:pPr>
            <a:r>
              <a:rPr lang="cs-CZ" dirty="0">
                <a:latin typeface="Calisto MT" pitchFamily="18" charset="0"/>
              </a:rPr>
              <a:t>Média</a:t>
            </a:r>
          </a:p>
        </p:txBody>
      </p:sp>
      <p:pic>
        <p:nvPicPr>
          <p:cNvPr id="5632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1" y="3357564"/>
            <a:ext cx="5568949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4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5175"/>
            <a:ext cx="10363200" cy="863600"/>
          </a:xfrm>
        </p:spPr>
        <p:txBody>
          <a:bodyPr/>
          <a:lstStyle/>
          <a:p>
            <a:pPr eaLnBrk="1" hangingPunct="1"/>
            <a:r>
              <a:rPr lang="cs-CZ" altLang="cs-CZ" b="1"/>
              <a:t>Druhy reklamy</a:t>
            </a:r>
          </a:p>
        </p:txBody>
      </p:sp>
      <p:graphicFrame>
        <p:nvGraphicFramePr>
          <p:cNvPr id="472082" name="Group 18"/>
          <p:cNvGraphicFramePr>
            <a:graphicFrameLocks noGrp="1"/>
          </p:cNvGraphicFramePr>
          <p:nvPr>
            <p:ph type="tbl" idx="1"/>
          </p:nvPr>
        </p:nvGraphicFramePr>
        <p:xfrm>
          <a:off x="334434" y="1484313"/>
          <a:ext cx="11330518" cy="5105400"/>
        </p:xfrm>
        <a:graphic>
          <a:graphicData uri="http://schemas.openxmlformats.org/drawingml/2006/table">
            <a:tbl>
              <a:tblPr/>
              <a:tblGrid>
                <a:gridCol w="403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9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Vysílatel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Výrobce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Skupina výrobců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Obchodník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Družstvo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NO, vláda – nápad, myšlenky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Politické strany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Sdělení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Informativní – pouze informuje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Transformační – mění postoj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Institucionální, vládní kampaň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Selektivní nebo obecně použitelné = podpora konkrétní značky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Tematické nebo zaměřené na druh, kategorii produktů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Příjemce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Zákazník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Mezipodnikové     prostředí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Média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Audiovizuální (nadlinková reklama)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Tisk                 (nadlinková reklama)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Nákupní místa (podlinková reklama)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Přímá               (podlinková reklama)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87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Psychologie reklamy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latin typeface="Calisto MT" pitchFamily="18" charset="0"/>
              </a:rPr>
              <a:t>Sleduje působení a dopady: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>
                <a:latin typeface="Calisto MT" pitchFamily="18" charset="0"/>
              </a:rPr>
              <a:t>Hudby – </a:t>
            </a:r>
            <a:r>
              <a:rPr lang="cs-CZ" altLang="cs-CZ" sz="2400" dirty="0">
                <a:latin typeface="Calisto MT" pitchFamily="18" charset="0"/>
                <a:hlinkClick r:id="rId2"/>
              </a:rPr>
              <a:t>Taste </a:t>
            </a:r>
            <a:r>
              <a:rPr lang="cs-CZ" altLang="cs-CZ" sz="2400" dirty="0" err="1">
                <a:latin typeface="Calisto MT" pitchFamily="18" charset="0"/>
                <a:hlinkClick r:id="rId2"/>
              </a:rPr>
              <a:t>the</a:t>
            </a:r>
            <a:r>
              <a:rPr lang="cs-CZ" altLang="cs-CZ" sz="2400" dirty="0">
                <a:latin typeface="Calisto MT" pitchFamily="18" charset="0"/>
                <a:hlinkClick r:id="rId2"/>
              </a:rPr>
              <a:t> Feeling</a:t>
            </a:r>
            <a:endParaRPr lang="cs-CZ" altLang="cs-CZ" sz="2400" dirty="0"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>
                <a:latin typeface="Calisto MT" pitchFamily="18" charset="0"/>
              </a:rPr>
              <a:t>Barev – </a:t>
            </a:r>
            <a:r>
              <a:rPr lang="cs-CZ" altLang="cs-CZ" sz="2400" dirty="0">
                <a:latin typeface="Calisto MT" pitchFamily="18" charset="0"/>
                <a:hlinkClick r:id="rId3"/>
              </a:rPr>
              <a:t>Škoda </a:t>
            </a:r>
            <a:r>
              <a:rPr lang="cs-CZ" altLang="cs-CZ" sz="2400" dirty="0" err="1">
                <a:latin typeface="Calisto MT" pitchFamily="18" charset="0"/>
                <a:hlinkClick r:id="rId3"/>
              </a:rPr>
              <a:t>Magic</a:t>
            </a:r>
            <a:r>
              <a:rPr lang="cs-CZ" altLang="cs-CZ" sz="2400" dirty="0">
                <a:latin typeface="Calisto MT" pitchFamily="18" charset="0"/>
                <a:hlinkClick r:id="rId3"/>
              </a:rPr>
              <a:t> </a:t>
            </a:r>
            <a:r>
              <a:rPr lang="cs-CZ" altLang="cs-CZ" sz="2400" dirty="0">
                <a:latin typeface="Calisto MT" pitchFamily="18" charset="0"/>
              </a:rPr>
              <a:t>– lehkost, hravost, barevnost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>
                <a:latin typeface="Calisto MT" pitchFamily="18" charset="0"/>
              </a:rPr>
              <a:t>Strachu – </a:t>
            </a:r>
            <a:r>
              <a:rPr lang="cs-CZ" altLang="cs-CZ" sz="2400" dirty="0">
                <a:latin typeface="Calisto MT" pitchFamily="18" charset="0"/>
                <a:hlinkClick r:id="rId4"/>
              </a:rPr>
              <a:t>Greenpeace </a:t>
            </a:r>
            <a:r>
              <a:rPr lang="cs-CZ" altLang="cs-CZ" sz="2400" dirty="0" err="1">
                <a:latin typeface="Calisto MT" pitchFamily="18" charset="0"/>
                <a:hlinkClick r:id="rId4"/>
              </a:rPr>
              <a:t>Have</a:t>
            </a:r>
            <a:r>
              <a:rPr lang="cs-CZ" altLang="cs-CZ" sz="2400" dirty="0">
                <a:latin typeface="Calisto MT" pitchFamily="18" charset="0"/>
                <a:hlinkClick r:id="rId4"/>
              </a:rPr>
              <a:t> a </a:t>
            </a:r>
            <a:r>
              <a:rPr lang="cs-CZ" altLang="cs-CZ" sz="2400" dirty="0" err="1">
                <a:latin typeface="Calisto MT" pitchFamily="18" charset="0"/>
                <a:hlinkClick r:id="rId4"/>
              </a:rPr>
              <a:t>brake</a:t>
            </a:r>
            <a:endParaRPr lang="cs-CZ" altLang="cs-CZ" sz="2400" dirty="0"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>
                <a:latin typeface="Calisto MT" pitchFamily="18" charset="0"/>
              </a:rPr>
              <a:t>Erotiky  – </a:t>
            </a:r>
            <a:r>
              <a:rPr lang="cs-CZ" altLang="cs-CZ" sz="2400" dirty="0">
                <a:latin typeface="Calisto MT" pitchFamily="18" charset="0"/>
                <a:hlinkClick r:id="rId5"/>
              </a:rPr>
              <a:t>Propaganda </a:t>
            </a:r>
            <a:r>
              <a:rPr lang="cs-CZ" altLang="cs-CZ" sz="2400" dirty="0" err="1">
                <a:latin typeface="Calisto MT" pitchFamily="18" charset="0"/>
                <a:hlinkClick r:id="rId5"/>
              </a:rPr>
              <a:t>Coca</a:t>
            </a:r>
            <a:r>
              <a:rPr lang="cs-CZ" altLang="cs-CZ" sz="2400" dirty="0">
                <a:latin typeface="Calisto MT" pitchFamily="18" charset="0"/>
                <a:hlinkClick r:id="rId5"/>
              </a:rPr>
              <a:t> </a:t>
            </a:r>
            <a:r>
              <a:rPr lang="cs-CZ" altLang="cs-CZ" sz="2400" dirty="0" err="1">
                <a:latin typeface="Calisto MT" pitchFamily="18" charset="0"/>
                <a:hlinkClick r:id="rId5"/>
              </a:rPr>
              <a:t>Light</a:t>
            </a:r>
            <a:endParaRPr lang="cs-CZ" altLang="cs-CZ" sz="2400" dirty="0"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>
                <a:latin typeface="Calisto MT" pitchFamily="18" charset="0"/>
              </a:rPr>
              <a:t>Humoru – </a:t>
            </a:r>
            <a:r>
              <a:rPr lang="cs-CZ" altLang="cs-CZ" sz="2400" dirty="0" err="1">
                <a:latin typeface="Calisto MT" pitchFamily="18" charset="0"/>
                <a:hlinkClick r:id="rId6"/>
              </a:rPr>
              <a:t>World´s</a:t>
            </a:r>
            <a:r>
              <a:rPr lang="cs-CZ" altLang="cs-CZ" sz="2400" dirty="0">
                <a:latin typeface="Calisto MT" pitchFamily="18" charset="0"/>
                <a:hlinkClick r:id="rId6"/>
              </a:rPr>
              <a:t> </a:t>
            </a:r>
            <a:r>
              <a:rPr lang="cs-CZ" altLang="cs-CZ" sz="2400" dirty="0" err="1">
                <a:latin typeface="Calisto MT" pitchFamily="18" charset="0"/>
                <a:hlinkClick r:id="rId6"/>
              </a:rPr>
              <a:t>Toughes</a:t>
            </a:r>
            <a:r>
              <a:rPr lang="cs-CZ" altLang="cs-CZ" sz="2400" dirty="0">
                <a:latin typeface="Calisto MT" pitchFamily="18" charset="0"/>
                <a:hlinkClick r:id="rId6"/>
              </a:rPr>
              <a:t> Job</a:t>
            </a:r>
            <a:endParaRPr lang="cs-CZ" altLang="cs-CZ" sz="2400" dirty="0"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>
                <a:latin typeface="Calisto MT" pitchFamily="18" charset="0"/>
              </a:rPr>
              <a:t>Sociokulturních faktorů – </a:t>
            </a:r>
            <a:r>
              <a:rPr lang="cs-CZ" altLang="cs-CZ" sz="2400" dirty="0" err="1">
                <a:latin typeface="Calisto MT" pitchFamily="18" charset="0"/>
                <a:hlinkClick r:id="rId7"/>
              </a:rPr>
              <a:t>Would</a:t>
            </a:r>
            <a:r>
              <a:rPr lang="cs-CZ" altLang="cs-CZ" sz="2400" dirty="0">
                <a:latin typeface="Calisto MT" pitchFamily="18" charset="0"/>
                <a:hlinkClick r:id="rId7"/>
              </a:rPr>
              <a:t> </a:t>
            </a:r>
            <a:r>
              <a:rPr lang="cs-CZ" altLang="cs-CZ" sz="2400" dirty="0" err="1">
                <a:latin typeface="Calisto MT" pitchFamily="18" charset="0"/>
                <a:hlinkClick r:id="rId7"/>
              </a:rPr>
              <a:t>you</a:t>
            </a:r>
            <a:r>
              <a:rPr lang="cs-CZ" altLang="cs-CZ" sz="2400" dirty="0">
                <a:latin typeface="Calisto MT" pitchFamily="18" charset="0"/>
                <a:hlinkClick r:id="rId7"/>
              </a:rPr>
              <a:t> stop </a:t>
            </a:r>
            <a:r>
              <a:rPr lang="cs-CZ" altLang="cs-CZ" sz="2400" dirty="0" err="1">
                <a:latin typeface="Calisto MT" pitchFamily="18" charset="0"/>
                <a:hlinkClick r:id="rId7"/>
              </a:rPr>
              <a:t>if</a:t>
            </a:r>
            <a:r>
              <a:rPr lang="cs-CZ" altLang="cs-CZ" sz="2400" dirty="0">
                <a:latin typeface="Calisto MT" pitchFamily="18" charset="0"/>
                <a:hlinkClick r:id="rId7"/>
              </a:rPr>
              <a:t>…</a:t>
            </a:r>
            <a:endParaRPr lang="cs-CZ" altLang="cs-CZ" sz="2400" dirty="0">
              <a:latin typeface="Calisto MT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dirty="0">
              <a:latin typeface="Calisto MT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>
                <a:latin typeface="Calisto MT" pitchFamily="18" charset="0"/>
              </a:rPr>
              <a:t>Zaměřuje se na tvorbu účinné reklamy</a:t>
            </a:r>
          </a:p>
        </p:txBody>
      </p:sp>
      <p:pic>
        <p:nvPicPr>
          <p:cNvPr id="58372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1" y="470517"/>
            <a:ext cx="3365500" cy="198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7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latin typeface="Calisto MT" pitchFamily="18" charset="0"/>
              </a:rPr>
              <a:t>Stadia tvorby reklamní kampaně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cs-CZ">
                <a:latin typeface="Calisto MT" pitchFamily="18" charset="0"/>
              </a:rPr>
              <a:t>Marketingová strategie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>
                <a:latin typeface="Calisto MT" pitchFamily="18" charset="0"/>
              </a:rPr>
              <a:t>Reklamní strategie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>
                <a:latin typeface="Calisto MT" pitchFamily="18" charset="0"/>
              </a:rPr>
              <a:t>Kreativní strategie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>
                <a:latin typeface="Calisto MT" pitchFamily="18" charset="0"/>
              </a:rPr>
              <a:t>Mediální strategie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>
                <a:latin typeface="Calisto MT" pitchFamily="18" charset="0"/>
              </a:rPr>
              <a:t>Posouzení alternativ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>
                <a:latin typeface="Calisto MT" pitchFamily="18" charset="0"/>
              </a:rPr>
              <a:t>Realizace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>
                <a:latin typeface="Calisto MT" pitchFamily="18" charset="0"/>
              </a:rPr>
              <a:t>Hodnocení kampaně</a:t>
            </a:r>
          </a:p>
        </p:txBody>
      </p:sp>
      <p:pic>
        <p:nvPicPr>
          <p:cNvPr id="593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34" y="3644900"/>
            <a:ext cx="386291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8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sto MT" pitchFamily="18" charset="0"/>
              </a:rPr>
              <a:t>2. Reklamní strategie: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>
              <a:latin typeface="Calisto MT" pitchFamily="18" charset="0"/>
            </a:endParaRPr>
          </a:p>
          <a:p>
            <a:pPr eaLnBrk="1" hangingPunct="1"/>
            <a:endParaRPr lang="cs-CZ" altLang="cs-CZ">
              <a:latin typeface="Calisto MT" pitchFamily="18" charset="0"/>
            </a:endParaRPr>
          </a:p>
          <a:p>
            <a:pPr eaLnBrk="1" hangingPunct="1"/>
            <a:r>
              <a:rPr lang="cs-CZ" altLang="cs-CZ">
                <a:latin typeface="Calisto MT" pitchFamily="18" charset="0"/>
              </a:rPr>
              <a:t>Cílové skupiny		KOMU ?</a:t>
            </a:r>
          </a:p>
          <a:p>
            <a:pPr eaLnBrk="1" hangingPunct="1"/>
            <a:r>
              <a:rPr lang="cs-CZ" altLang="cs-CZ">
                <a:latin typeface="Calisto MT" pitchFamily="18" charset="0"/>
              </a:rPr>
              <a:t>Cíle			PROČ ?</a:t>
            </a:r>
          </a:p>
          <a:p>
            <a:pPr eaLnBrk="1" hangingPunct="1"/>
            <a:r>
              <a:rPr lang="cs-CZ" altLang="cs-CZ">
                <a:latin typeface="Calisto MT" pitchFamily="18" charset="0"/>
              </a:rPr>
              <a:t>Strategie sdělení	CO ?</a:t>
            </a:r>
          </a:p>
        </p:txBody>
      </p:sp>
      <p:pic>
        <p:nvPicPr>
          <p:cNvPr id="604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34" y="1052513"/>
            <a:ext cx="400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84" y="4405314"/>
            <a:ext cx="3124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latin typeface="Calisto MT" pitchFamily="18" charset="0"/>
              </a:rPr>
              <a:t>Příklad 1: Základní pravidla pro cílovou skupinu „starší zákazník“: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034" y="2636839"/>
            <a:ext cx="10365317" cy="3494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listo MT" pitchFamily="18" charset="0"/>
              </a:rPr>
              <a:t>Nikdy nepoužívat v kom. kampani označení „zákazník-senior“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listo MT" pitchFamily="18" charset="0"/>
              </a:rPr>
              <a:t>Předávat pozitivní sdělení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listo MT" pitchFamily="18" charset="0"/>
              </a:rPr>
              <a:t>Nezkracovat příběhy, resp. informace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listo MT" pitchFamily="18" charset="0"/>
              </a:rPr>
              <a:t>Používat mezigenerační postoj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listo MT" pitchFamily="18" charset="0"/>
              </a:rPr>
              <a:t>Snižovat riziko spojené s nákupem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listo MT" pitchFamily="18" charset="0"/>
              </a:rPr>
              <a:t>Věnovat pozornost fyzickým důsledkům vyššího věku</a:t>
            </a:r>
          </a:p>
        </p:txBody>
      </p:sp>
      <p:pic>
        <p:nvPicPr>
          <p:cNvPr id="6144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447" y="3805069"/>
            <a:ext cx="239183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0337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E90BA73B-8971-454E-A601-134050038A0D}" vid="{B4AB2C69-B4CE-47B3-99DB-010B5AFDBC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3718</TotalTime>
  <Words>880</Words>
  <Application>Microsoft Office PowerPoint</Application>
  <PresentationFormat>Širokoúhlá obrazovka</PresentationFormat>
  <Paragraphs>153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Calisto MT</vt:lpstr>
      <vt:lpstr>Tahoma</vt:lpstr>
      <vt:lpstr>Wingdings</vt:lpstr>
      <vt:lpstr>Presentation_MU_EN</vt:lpstr>
      <vt:lpstr>Reklama v marketingové komunikaci    SIMONA ŠKARABELOVÁ FILIP HRŮZA</vt:lpstr>
      <vt:lpstr>Reklama</vt:lpstr>
      <vt:lpstr>Příklady:</vt:lpstr>
      <vt:lpstr>Druhy reklamy</vt:lpstr>
      <vt:lpstr>Druhy reklamy</vt:lpstr>
      <vt:lpstr>Psychologie reklamy </vt:lpstr>
      <vt:lpstr>Stadia tvorby reklamní kampaně</vt:lpstr>
      <vt:lpstr>2. Reklamní strategie:</vt:lpstr>
      <vt:lpstr>Příklad 1: Základní pravidla pro cílovou skupinu „starší zákazník“:</vt:lpstr>
      <vt:lpstr>Příklad 2: cílová skupina „děti a mládež“</vt:lpstr>
      <vt:lpstr>3. Kreativní strategie</vt:lpstr>
      <vt:lpstr>4. Mediální strategie</vt:lpstr>
      <vt:lpstr>5. Mediální plánování</vt:lpstr>
      <vt:lpstr>Mediální plán </vt:lpstr>
      <vt:lpstr>Fáze procesu mediálního plánování</vt:lpstr>
      <vt:lpstr>6. Mediální cíle</vt:lpstr>
      <vt:lpstr>Rozhodovací kritéria pro mediální mix:</vt:lpstr>
      <vt:lpstr>Výběr mediálního mixu:</vt:lpstr>
      <vt:lpstr>Při tvorbě realizační strategie vycházíme </vt:lpstr>
      <vt:lpstr>Rozhodování o rozpočtu</vt:lpstr>
      <vt:lpstr>Rozpočet na reklamu</vt:lpstr>
      <vt:lpstr>Komunikační model – jak vzbudit zájem v reklamě, při komunikaci obecně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Simona Škarabelová</cp:lastModifiedBy>
  <cp:revision>414</cp:revision>
  <cp:lastPrinted>1601-01-01T00:00:00Z</cp:lastPrinted>
  <dcterms:created xsi:type="dcterms:W3CDTF">2018-10-30T11:08:00Z</dcterms:created>
  <dcterms:modified xsi:type="dcterms:W3CDTF">2021-04-14T11:05:45Z</dcterms:modified>
</cp:coreProperties>
</file>